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</p:sldMasterIdLst>
  <p:notesMasterIdLst>
    <p:notesMasterId r:id="rId10"/>
  </p:notesMasterIdLst>
  <p:handoutMasterIdLst>
    <p:handoutMasterId r:id="rId11"/>
  </p:handoutMasterIdLst>
  <p:sldIdLst>
    <p:sldId id="777" r:id="rId2"/>
    <p:sldId id="783" r:id="rId3"/>
    <p:sldId id="785" r:id="rId4"/>
    <p:sldId id="784" r:id="rId5"/>
    <p:sldId id="763" r:id="rId6"/>
    <p:sldId id="786" r:id="rId7"/>
    <p:sldId id="770" r:id="rId8"/>
    <p:sldId id="598" r:id="rId9"/>
  </p:sldIdLst>
  <p:sldSz cx="9144000" cy="5143500" type="screen16x9"/>
  <p:notesSz cx="6797675" cy="9926638"/>
  <p:embeddedFontLst>
    <p:embeddedFont>
      <p:font typeface="Arial Unicode MS" panose="020B0604020202020204" charset="-128"/>
      <p:regular r:id="rId12"/>
    </p:embeddedFont>
    <p:embeddedFont>
      <p:font typeface="Arial Narrow" panose="020B0606020202030204" pitchFamily="34" charset="0"/>
      <p:regular r:id="rId13"/>
      <p:bold r:id="rId14"/>
      <p:italic r:id="rId15"/>
      <p:boldItalic r:id="rId16"/>
    </p:embeddedFont>
  </p:embeddedFontLst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rt" id="{D39F98C6-BC7A-4F12-8B67-D7E279A921C9}">
          <p14:sldIdLst>
            <p14:sldId id="777"/>
            <p14:sldId id="783"/>
            <p14:sldId id="785"/>
            <p14:sldId id="784"/>
            <p14:sldId id="763"/>
            <p14:sldId id="786"/>
            <p14:sldId id="770"/>
            <p14:sldId id="59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44">
          <p15:clr>
            <a:srgbClr val="A4A3A4"/>
          </p15:clr>
        </p15:guide>
        <p15:guide id="2" orient="horz" pos="845" userDrawn="1">
          <p15:clr>
            <a:srgbClr val="A4A3A4"/>
          </p15:clr>
        </p15:guide>
        <p15:guide id="3" orient="horz" pos="1986">
          <p15:clr>
            <a:srgbClr val="A4A3A4"/>
          </p15:clr>
        </p15:guide>
        <p15:guide id="4" pos="336">
          <p15:clr>
            <a:srgbClr val="A4A3A4"/>
          </p15:clr>
        </p15:guide>
        <p15:guide id="5" pos="4108">
          <p15:clr>
            <a:srgbClr val="A4A3A4"/>
          </p15:clr>
        </p15:guide>
        <p15:guide id="6" pos="2513">
          <p15:clr>
            <a:srgbClr val="A4A3A4"/>
          </p15:clr>
        </p15:guide>
        <p15:guide id="7" pos="5100">
          <p15:clr>
            <a:srgbClr val="A4A3A4"/>
          </p15:clr>
        </p15:guide>
        <p15:guide id="8" pos="3620">
          <p15:clr>
            <a:srgbClr val="A4A3A4"/>
          </p15:clr>
        </p15:guide>
        <p15:guide id="9" pos="902">
          <p15:clr>
            <a:srgbClr val="A4A3A4"/>
          </p15:clr>
        </p15:guide>
        <p15:guide id="10" orient="horz" pos="1295">
          <p15:clr>
            <a:srgbClr val="A4A3A4"/>
          </p15:clr>
        </p15:guide>
        <p15:guide id="11" orient="horz" pos="928">
          <p15:clr>
            <a:srgbClr val="A4A3A4"/>
          </p15:clr>
        </p15:guide>
        <p15:guide id="12" pos="4117">
          <p15:clr>
            <a:srgbClr val="A4A3A4"/>
          </p15:clr>
        </p15:guide>
        <p15:guide id="13" pos="2171">
          <p15:clr>
            <a:srgbClr val="A4A3A4"/>
          </p15:clr>
        </p15:guide>
        <p15:guide id="14" pos="309">
          <p15:clr>
            <a:srgbClr val="A4A3A4"/>
          </p15:clr>
        </p15:guide>
        <p15:guide id="15" orient="horz" pos="856">
          <p15:clr>
            <a:srgbClr val="A4A3A4"/>
          </p15:clr>
        </p15:guide>
        <p15:guide id="16" orient="horz" pos="596">
          <p15:clr>
            <a:srgbClr val="A4A3A4"/>
          </p15:clr>
        </p15:guide>
        <p15:guide id="1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32" userDrawn="1">
          <p15:clr>
            <a:srgbClr val="A4A3A4"/>
          </p15:clr>
        </p15:guide>
        <p15:guide id="2" pos="2050" userDrawn="1">
          <p15:clr>
            <a:srgbClr val="A4A3A4"/>
          </p15:clr>
        </p15:guide>
        <p15:guide id="3" orient="horz" pos="3127" userDrawn="1">
          <p15:clr>
            <a:srgbClr val="A4A3A4"/>
          </p15:clr>
        </p15:guide>
        <p15:guide id="4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tt, Alexander" initials="AMAT" lastIdx="8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DDDD"/>
    <a:srgbClr val="0EA4E3"/>
    <a:srgbClr val="000000"/>
    <a:srgbClr val="002B49"/>
    <a:srgbClr val="C9E1EA"/>
    <a:srgbClr val="B0E5FA"/>
    <a:srgbClr val="65CCF5"/>
    <a:srgbClr val="00528A"/>
    <a:srgbClr val="CCECFF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33" autoAdjust="0"/>
    <p:restoredTop sz="82562" autoAdjust="0"/>
  </p:normalViewPr>
  <p:slideViewPr>
    <p:cSldViewPr snapToGrid="0" snapToObjects="1">
      <p:cViewPr varScale="1">
        <p:scale>
          <a:sx n="123" d="100"/>
          <a:sy n="123" d="100"/>
        </p:scale>
        <p:origin x="1506" y="96"/>
      </p:cViewPr>
      <p:guideLst>
        <p:guide orient="horz" pos="1644"/>
        <p:guide orient="horz" pos="845"/>
        <p:guide orient="horz" pos="1986"/>
        <p:guide pos="336"/>
        <p:guide pos="4108"/>
        <p:guide pos="2513"/>
        <p:guide pos="5100"/>
        <p:guide pos="3620"/>
        <p:guide pos="902"/>
        <p:guide orient="horz" pos="1295"/>
        <p:guide orient="horz" pos="928"/>
        <p:guide pos="4117"/>
        <p:guide pos="2171"/>
        <p:guide pos="309"/>
        <p:guide orient="horz" pos="856"/>
        <p:guide orient="horz" pos="596"/>
        <p:guide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12960"/>
    </p:cViewPr>
  </p:sorterViewPr>
  <p:notesViewPr>
    <p:cSldViewPr snapToGrid="0" snapToObjects="1">
      <p:cViewPr varScale="1">
        <p:scale>
          <a:sx n="76" d="100"/>
          <a:sy n="76" d="100"/>
        </p:scale>
        <p:origin x="-3978" y="-108"/>
      </p:cViewPr>
      <p:guideLst>
        <p:guide orient="horz" pos="3032"/>
        <p:guide pos="2050"/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notesMaster" Target="notesMasters/notesMaster1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45659" cy="496332"/>
          </a:xfrm>
          <a:prstGeom prst="rect">
            <a:avLst/>
          </a:prstGeom>
        </p:spPr>
        <p:txBody>
          <a:bodyPr vert="horz" lIns="91418" tIns="45709" rIns="91418" bIns="45709" rtlCol="0"/>
          <a:lstStyle>
            <a:lvl1pPr algn="l">
              <a:defRPr sz="1200"/>
            </a:lvl1pPr>
          </a:lstStyle>
          <a:p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5" y="1"/>
            <a:ext cx="2945659" cy="496332"/>
          </a:xfrm>
          <a:prstGeom prst="rect">
            <a:avLst/>
          </a:prstGeom>
        </p:spPr>
        <p:txBody>
          <a:bodyPr vert="horz" lIns="91418" tIns="45709" rIns="91418" bIns="45709" rtlCol="0"/>
          <a:lstStyle>
            <a:lvl1pPr algn="r">
              <a:defRPr sz="1200"/>
            </a:lvl1pPr>
          </a:lstStyle>
          <a:p>
            <a:fld id="{7DAEE93D-443B-A34F-844B-F9486DD07C62}" type="datetimeFigureOut">
              <a:rPr lang="de-DE" smtClean="0">
                <a:latin typeface="Arial" panose="020B0604020202020204" pitchFamily="34" charset="0"/>
              </a:rPr>
              <a:t>03.03.2025</a:t>
            </a:fld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2" y="9428585"/>
            <a:ext cx="2945659" cy="496332"/>
          </a:xfrm>
          <a:prstGeom prst="rect">
            <a:avLst/>
          </a:prstGeom>
        </p:spPr>
        <p:txBody>
          <a:bodyPr vert="horz" lIns="91418" tIns="45709" rIns="91418" bIns="45709" rtlCol="0" anchor="b"/>
          <a:lstStyle>
            <a:lvl1pPr algn="l">
              <a:defRPr sz="1200"/>
            </a:lvl1pPr>
          </a:lstStyle>
          <a:p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5" y="9428585"/>
            <a:ext cx="2945659" cy="496332"/>
          </a:xfrm>
          <a:prstGeom prst="rect">
            <a:avLst/>
          </a:prstGeom>
        </p:spPr>
        <p:txBody>
          <a:bodyPr vert="horz" lIns="91418" tIns="45709" rIns="91418" bIns="45709" rtlCol="0" anchor="b"/>
          <a:lstStyle>
            <a:lvl1pPr algn="r">
              <a:defRPr sz="1200"/>
            </a:lvl1pPr>
          </a:lstStyle>
          <a:p>
            <a:fld id="{F1AD1A8A-383F-0242-84BA-0E9EDE042AB2}" type="slidenum">
              <a:rPr lang="de-DE" smtClean="0">
                <a:latin typeface="Arial" panose="020B0604020202020204" pitchFamily="34" charset="0"/>
              </a:rPr>
              <a:t>‹Nr.›</a:t>
            </a:fld>
            <a:endParaRPr lang="de-DE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1784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45659" cy="496332"/>
          </a:xfrm>
          <a:prstGeom prst="rect">
            <a:avLst/>
          </a:prstGeom>
        </p:spPr>
        <p:txBody>
          <a:bodyPr vert="horz" lIns="91418" tIns="45709" rIns="91418" bIns="45709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5" y="1"/>
            <a:ext cx="2945659" cy="496332"/>
          </a:xfrm>
          <a:prstGeom prst="rect">
            <a:avLst/>
          </a:prstGeom>
        </p:spPr>
        <p:txBody>
          <a:bodyPr vert="horz" lIns="91418" tIns="45709" rIns="91418" bIns="45709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9325DBD8-33A3-C945-8001-13F952DD6CEF}" type="datetimeFigureOut">
              <a:rPr lang="de-DE" smtClean="0"/>
              <a:pPr/>
              <a:t>03.03.2025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18" tIns="45709" rIns="91418" bIns="45709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418" tIns="45709" rIns="91418" bIns="45709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2" y="9428585"/>
            <a:ext cx="2945659" cy="496332"/>
          </a:xfrm>
          <a:prstGeom prst="rect">
            <a:avLst/>
          </a:prstGeom>
        </p:spPr>
        <p:txBody>
          <a:bodyPr vert="horz" lIns="91418" tIns="45709" rIns="91418" bIns="45709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5" y="9428585"/>
            <a:ext cx="2945659" cy="496332"/>
          </a:xfrm>
          <a:prstGeom prst="rect">
            <a:avLst/>
          </a:prstGeom>
        </p:spPr>
        <p:txBody>
          <a:bodyPr vert="horz" lIns="91418" tIns="45709" rIns="91418" bIns="45709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35CB4D16-7526-AE49-9AE2-3771D2B6EF02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46271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CB4D16-7526-AE49-9AE2-3771D2B6EF02}" type="slidenum">
              <a:rPr lang="de-DE" smtClean="0"/>
              <a:pPr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219832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CB4D16-7526-AE49-9AE2-3771D2B6EF02}" type="slidenum">
              <a:rPr lang="de-DE" smtClean="0"/>
              <a:pPr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673589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CB4D16-7526-AE49-9AE2-3771D2B6EF02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96114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3. Generation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CB4D16-7526-AE49-9AE2-3771D2B6EF02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0916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57826">
              <a:defRPr/>
            </a:pPr>
            <a:r>
              <a:rPr lang="de-DE" dirty="0">
                <a:solidFill>
                  <a:srgbClr val="00B0F0"/>
                </a:solidFill>
              </a:rPr>
              <a:t>Aufbau von Kompetenzen durch Entwicklung von eigenen Produkten in der Schubert-Gruppe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CB4D16-7526-AE49-9AE2-3771D2B6EF02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7083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CB4D16-7526-AE49-9AE2-3771D2B6EF02}" type="slidenum">
              <a:rPr lang="de-DE" smtClean="0"/>
              <a:pPr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06186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s://www.linkedin.com/company/schubert-system-elektronik-gmbh/mycompany/" TargetMode="External"/><Relationship Id="rId7" Type="http://schemas.openxmlformats.org/officeDocument/2006/relationships/hyperlink" Target="https://www.youtube.com/channel/UCG46ZTN78yjDWyZB_YVyWl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hyperlink" Target="https://www.xing.com/pages/schubertsystemelektronikgmbh" TargetMode="Externa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www.schubert-system-elektronik.de/" TargetMode="External"/><Relationship Id="rId1" Type="http://schemas.openxmlformats.org/officeDocument/2006/relationships/slideMaster" Target="../slideMasters/slideMaster1.xml"/><Relationship Id="rId5" Type="http://schemas.openxmlformats.org/officeDocument/2006/relationships/hyperlink" Target="mailto:n.hubov@schubert-system-elektronik.de" TargetMode="External"/><Relationship Id="rId4" Type="http://schemas.openxmlformats.org/officeDocument/2006/relationships/image" Target="../media/image6.jpe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2B4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/>
          <p:cNvSpPr/>
          <p:nvPr userDrawn="1"/>
        </p:nvSpPr>
        <p:spPr>
          <a:xfrm>
            <a:off x="4502045" y="4073728"/>
            <a:ext cx="18149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tabLst>
                <a:tab pos="2959100" algn="l"/>
              </a:tabLst>
            </a:pPr>
            <a:r>
              <a:rPr lang="de-DE" sz="900" dirty="0">
                <a:solidFill>
                  <a:schemeClr val="bg1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Schubert System Elektronik GmbH</a:t>
            </a:r>
          </a:p>
          <a:p>
            <a:pPr algn="l">
              <a:tabLst>
                <a:tab pos="2959100" algn="l"/>
              </a:tabLst>
            </a:pPr>
            <a:r>
              <a:rPr lang="de-DE" sz="900" dirty="0" err="1">
                <a:solidFill>
                  <a:schemeClr val="bg1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take-off</a:t>
            </a:r>
            <a:r>
              <a:rPr lang="de-DE" sz="900" dirty="0">
                <a:solidFill>
                  <a:schemeClr val="bg1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Gewerbepark 36</a:t>
            </a:r>
          </a:p>
          <a:p>
            <a:pPr algn="l">
              <a:tabLst>
                <a:tab pos="2959100" algn="l"/>
              </a:tabLst>
            </a:pPr>
            <a:r>
              <a:rPr lang="de-DE" sz="900" dirty="0">
                <a:solidFill>
                  <a:schemeClr val="bg1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78579 Neuhausen ob Eck</a:t>
            </a:r>
          </a:p>
          <a:p>
            <a:pPr algn="l">
              <a:tabLst>
                <a:tab pos="2959100" algn="l"/>
              </a:tabLst>
            </a:pPr>
            <a:r>
              <a:rPr lang="de-DE" sz="900" dirty="0">
                <a:solidFill>
                  <a:schemeClr val="bg1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www.schubert-system-elektronik.de</a:t>
            </a:r>
          </a:p>
        </p:txBody>
      </p:sp>
      <p:sp>
        <p:nvSpPr>
          <p:cNvPr id="11" name="Textfeld 10"/>
          <p:cNvSpPr txBox="1"/>
          <p:nvPr userDrawn="1"/>
        </p:nvSpPr>
        <p:spPr>
          <a:xfrm>
            <a:off x="887226" y="1471231"/>
            <a:ext cx="7680985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rtl="0"/>
            <a:r>
              <a:rPr lang="de-DE" sz="3600" b="1" u="sng" cap="all" spc="100" dirty="0">
                <a:solidFill>
                  <a:schemeClr val="tx2"/>
                </a:solidFill>
                <a:latin typeface="Arial Narrow"/>
                <a:cs typeface="Arial Narrow"/>
              </a:rPr>
              <a:t>Begeisterung ist der Anfang</a:t>
            </a:r>
          </a:p>
          <a:p>
            <a:r>
              <a:rPr lang="de-DE" sz="3600" b="1" u="sng" cap="all" spc="100" dirty="0">
                <a:solidFill>
                  <a:schemeClr val="bg1"/>
                </a:solidFill>
                <a:latin typeface="Arial Narrow"/>
                <a:cs typeface="Arial Narrow"/>
              </a:rPr>
              <a:t>Von Erfolg, fortschritt und Partnerschaft.</a:t>
            </a:r>
          </a:p>
        </p:txBody>
      </p:sp>
      <p:sp>
        <p:nvSpPr>
          <p:cNvPr id="12" name="Rechteck 11"/>
          <p:cNvSpPr/>
          <p:nvPr userDrawn="1"/>
        </p:nvSpPr>
        <p:spPr>
          <a:xfrm>
            <a:off x="798679" y="648405"/>
            <a:ext cx="506870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5500" b="1" cap="all" dirty="0">
                <a:solidFill>
                  <a:schemeClr val="tx2"/>
                </a:solidFill>
                <a:latin typeface="Arial Narrow"/>
                <a:cs typeface="Arial Narrow"/>
              </a:rPr>
              <a:t>»</a:t>
            </a:r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679" y="3976777"/>
            <a:ext cx="2765302" cy="747007"/>
          </a:xfrm>
          <a:prstGeom prst="rect">
            <a:avLst/>
          </a:prstGeom>
        </p:spPr>
      </p:pic>
      <p:pic>
        <p:nvPicPr>
          <p:cNvPr id="14" name="Picture 2" descr="M:\Group\Marketing\LOGOS\Social Media\LinkedIn_negativ_001_small.png">
            <a:hlinkClick r:id="rId3"/>
          </p:cNvPr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34026" y="4426596"/>
            <a:ext cx="180000" cy="1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M:\Group\Marketing\LOGOS\Social Media\Xing_negativ_001_small.png">
            <a:hlinkClick r:id="rId5"/>
          </p:cNvPr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7401" y="4426596"/>
            <a:ext cx="180000" cy="1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M:\Group\Marketing\LOGOS\Social Media\YouTube_negativ_001_small.png">
            <a:hlinkClick r:id="rId7"/>
          </p:cNvPr>
          <p:cNvPicPr>
            <a:picLocks noChangeAspect="1" noChangeArrowheads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96238" y="4426596"/>
            <a:ext cx="180000" cy="1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7508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-65784"/>
            <a:ext cx="9144000" cy="5143500"/>
          </a:xfrm>
          <a:prstGeom prst="rect">
            <a:avLst/>
          </a:prstGeom>
          <a:solidFill>
            <a:srgbClr val="002B4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/>
          <p:cNvSpPr/>
          <p:nvPr userDrawn="1"/>
        </p:nvSpPr>
        <p:spPr>
          <a:xfrm>
            <a:off x="4625588" y="4259844"/>
            <a:ext cx="39122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tabLst>
                <a:tab pos="2959100" algn="l"/>
              </a:tabLst>
            </a:pPr>
            <a:r>
              <a:rPr lang="de-DE" sz="900" dirty="0">
                <a:solidFill>
                  <a:schemeClr val="bg1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Schubert System Elektronik GmbH; </a:t>
            </a:r>
            <a:r>
              <a:rPr lang="de-DE" sz="900" dirty="0" err="1">
                <a:solidFill>
                  <a:schemeClr val="bg1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take-off</a:t>
            </a:r>
            <a:r>
              <a:rPr lang="de-DE" sz="900" dirty="0">
                <a:solidFill>
                  <a:schemeClr val="bg1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Gewerbepark 36, 78579 Neuhausen ob Eck</a:t>
            </a:r>
          </a:p>
          <a:p>
            <a:pPr algn="l">
              <a:tabLst>
                <a:tab pos="2959100" algn="l"/>
              </a:tabLst>
            </a:pPr>
            <a:r>
              <a:rPr lang="de-DE" sz="900" dirty="0">
                <a:solidFill>
                  <a:schemeClr val="bg1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  <a:hlinkClick r:id="rId2"/>
              </a:rPr>
              <a:t>www.schubert-system-elektronik.de</a:t>
            </a:r>
            <a:endParaRPr lang="de-DE" sz="900" dirty="0">
              <a:solidFill>
                <a:schemeClr val="bg1"/>
              </a:solidFill>
              <a:latin typeface="Arial Narrow" panose="020B060602020203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499876" y="656652"/>
            <a:ext cx="7680985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rtl="0"/>
            <a:r>
              <a:rPr lang="de-DE" sz="3200" b="1" u="sng" cap="all" spc="100" dirty="0">
                <a:solidFill>
                  <a:schemeClr val="tx2"/>
                </a:solidFill>
                <a:latin typeface="Arial Narrow"/>
                <a:cs typeface="Arial Narrow"/>
              </a:rPr>
              <a:t>Begeisterung ist der Anfang</a:t>
            </a:r>
          </a:p>
          <a:p>
            <a:r>
              <a:rPr lang="de-DE" sz="3200" b="1" u="sng" cap="all" spc="100" dirty="0">
                <a:solidFill>
                  <a:schemeClr val="bg1"/>
                </a:solidFill>
                <a:latin typeface="Arial Narrow"/>
                <a:cs typeface="Arial Narrow"/>
              </a:rPr>
              <a:t>Von Erfolg, fortschritt und Partnerschaft.</a:t>
            </a:r>
          </a:p>
        </p:txBody>
      </p:sp>
      <p:sp>
        <p:nvSpPr>
          <p:cNvPr id="12" name="Rechteck 11"/>
          <p:cNvSpPr/>
          <p:nvPr userDrawn="1"/>
        </p:nvSpPr>
        <p:spPr>
          <a:xfrm>
            <a:off x="411329" y="-82953"/>
            <a:ext cx="506870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5500" b="1" cap="all" dirty="0">
                <a:solidFill>
                  <a:schemeClr val="tx2"/>
                </a:solidFill>
                <a:latin typeface="Arial Narrow"/>
                <a:cs typeface="Arial Narrow"/>
              </a:rPr>
              <a:t>»</a:t>
            </a:r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849" y="2752869"/>
            <a:ext cx="1879922" cy="50783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689DB2F2-365C-55D0-A5A1-44E42E9342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66536" y="2824456"/>
            <a:ext cx="1520293" cy="1812421"/>
          </a:xfrm>
          <a:prstGeom prst="rect">
            <a:avLst/>
          </a:prstGeom>
          <a:ln>
            <a:noFill/>
          </a:ln>
          <a:effectLst>
            <a:softEdge rad="25400"/>
          </a:effectLst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2C92D9CF-80AB-BF11-9C8C-60A9B368715D}"/>
              </a:ext>
            </a:extLst>
          </p:cNvPr>
          <p:cNvSpPr/>
          <p:nvPr userDrawn="1"/>
        </p:nvSpPr>
        <p:spPr>
          <a:xfrm>
            <a:off x="4625588" y="2816754"/>
            <a:ext cx="259984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tabLst>
                <a:tab pos="2959100" algn="l"/>
              </a:tabLst>
            </a:pPr>
            <a:r>
              <a:rPr lang="de-DE" sz="900" b="1" u="none" dirty="0">
                <a:solidFill>
                  <a:schemeClr val="bg1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Ihr Ansprechpartner </a:t>
            </a:r>
          </a:p>
          <a:p>
            <a:pPr algn="l">
              <a:tabLst>
                <a:tab pos="2959100" algn="l"/>
              </a:tabLst>
            </a:pPr>
            <a:endParaRPr lang="de-DE" sz="900" dirty="0">
              <a:solidFill>
                <a:schemeClr val="bg1"/>
              </a:solidFill>
              <a:latin typeface="Arial Narrow" panose="020B060602020203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l">
              <a:tabLst>
                <a:tab pos="2959100" algn="l"/>
              </a:tabLst>
            </a:pPr>
            <a:r>
              <a:rPr lang="de-DE" sz="900" dirty="0">
                <a:solidFill>
                  <a:schemeClr val="bg1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Norbert Hubov</a:t>
            </a:r>
          </a:p>
          <a:p>
            <a:pPr algn="l">
              <a:tabLst>
                <a:tab pos="2959100" algn="l"/>
              </a:tabLst>
            </a:pPr>
            <a:r>
              <a:rPr lang="de-DE" sz="900" kern="1200" dirty="0">
                <a:solidFill>
                  <a:schemeClr val="bg1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Key Account Manager - Prime Cube</a:t>
            </a:r>
          </a:p>
          <a:p>
            <a:pPr algn="l">
              <a:tabLst>
                <a:tab pos="2959100" algn="l"/>
              </a:tabLst>
            </a:pPr>
            <a:endParaRPr lang="de-DE" sz="900" dirty="0">
              <a:solidFill>
                <a:schemeClr val="bg1"/>
              </a:solidFill>
              <a:latin typeface="Arial Narrow" panose="020B060602020203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algn="l" defTabSz="457200" rtl="0" eaLnBrk="1" latinLnBrk="0" hangingPunct="1">
              <a:tabLst>
                <a:tab pos="2959100" algn="l"/>
              </a:tabLst>
            </a:pPr>
            <a:r>
              <a:rPr lang="de-DE" sz="900" kern="1200" dirty="0">
                <a:solidFill>
                  <a:schemeClr val="bg1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Tel +49 7467 9497-328</a:t>
            </a:r>
          </a:p>
          <a:p>
            <a:pPr marL="0" algn="l" defTabSz="457200" rtl="0" eaLnBrk="1" latinLnBrk="0" hangingPunct="1">
              <a:tabLst>
                <a:tab pos="2959100" algn="l"/>
              </a:tabLst>
            </a:pPr>
            <a:r>
              <a:rPr lang="de-DE" sz="900" kern="1200" dirty="0">
                <a:solidFill>
                  <a:schemeClr val="bg1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Mobil +49 173 3093493</a:t>
            </a:r>
          </a:p>
          <a:p>
            <a:pPr marL="0" algn="l" defTabSz="457200" rtl="0" eaLnBrk="1" latinLnBrk="0" hangingPunct="1">
              <a:tabLst>
                <a:tab pos="2959100" algn="l"/>
              </a:tabLst>
            </a:pPr>
            <a:r>
              <a:rPr lang="de-DE" sz="900" u="sng" kern="0" dirty="0">
                <a:solidFill>
                  <a:srgbClr val="0000FF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5" tooltip="Click to send email to Hubov, Norbert"/>
              </a:rPr>
              <a:t>n.hubov@schubert-system-elektronik.de</a:t>
            </a:r>
            <a:endParaRPr lang="de-DE" sz="900" kern="1200" dirty="0">
              <a:solidFill>
                <a:schemeClr val="bg1"/>
              </a:solidFill>
              <a:latin typeface="Arial Narrow" panose="020B060602020203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l">
              <a:tabLst>
                <a:tab pos="2959100" algn="l"/>
              </a:tabLst>
            </a:pPr>
            <a:endParaRPr lang="de-DE" sz="900" dirty="0">
              <a:solidFill>
                <a:schemeClr val="bg1"/>
              </a:solidFill>
              <a:latin typeface="Arial Narrow" panose="020B060602020203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l">
              <a:tabLst>
                <a:tab pos="2959100" algn="l"/>
              </a:tabLst>
            </a:pPr>
            <a:r>
              <a:rPr lang="de-DE" sz="900" dirty="0">
                <a:solidFill>
                  <a:schemeClr val="bg1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37794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2B4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1726" y="3976777"/>
            <a:ext cx="2765302" cy="74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965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>
            <a:hlinkClick r:id="rId2" action="ppaction://hlinksldjump"/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845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>
            <a:hlinkClick r:id="rId2" action="ppaction://hlinksldjump"/>
          </p:cNvPr>
          <p:cNvSpPr txBox="1"/>
          <p:nvPr userDrawn="1"/>
        </p:nvSpPr>
        <p:spPr>
          <a:xfrm>
            <a:off x="541578" y="92889"/>
            <a:ext cx="3738884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00" b="1" i="0" kern="1200" baseline="0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Schubert System Elektronik</a:t>
            </a:r>
            <a:endParaRPr lang="de-DE" sz="800" b="0" i="0" kern="1200" baseline="0" dirty="0">
              <a:solidFill>
                <a:schemeClr val="bg1"/>
              </a:solidFill>
              <a:latin typeface="Arial"/>
              <a:ea typeface="+mn-ea"/>
              <a:cs typeface="Arial"/>
            </a:endParaRPr>
          </a:p>
        </p:txBody>
      </p:sp>
      <p:cxnSp>
        <p:nvCxnSpPr>
          <p:cNvPr id="21" name="Gerade Verbindung 20"/>
          <p:cNvCxnSpPr/>
          <p:nvPr userDrawn="1"/>
        </p:nvCxnSpPr>
        <p:spPr>
          <a:xfrm rot="5400000">
            <a:off x="2959060" y="57190"/>
            <a:ext cx="366713" cy="252332"/>
          </a:xfrm>
          <a:prstGeom prst="line">
            <a:avLst/>
          </a:prstGeom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feld 9">
            <a:hlinkClick r:id="rId2" action="ppaction://hlinksldjump"/>
          </p:cNvPr>
          <p:cNvSpPr txBox="1"/>
          <p:nvPr userDrawn="1"/>
        </p:nvSpPr>
        <p:spPr>
          <a:xfrm>
            <a:off x="6070600" y="121760"/>
            <a:ext cx="2456184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 rtl="0"/>
            <a:r>
              <a:rPr lang="de-DE" sz="800" b="0" i="0" kern="1200" baseline="0" dirty="0">
                <a:solidFill>
                  <a:schemeClr val="bg1"/>
                </a:solidFill>
                <a:latin typeface="Arial Unicode MS"/>
                <a:ea typeface="+mn-ea"/>
                <a:cs typeface="Arial Unicode MS"/>
              </a:rPr>
              <a:t> </a:t>
            </a:r>
            <a:fld id="{63E93447-F609-5144-8988-0FCE6616E657}" type="slidenum">
              <a:rPr lang="de-DE" sz="800" b="0" i="0" kern="1200" baseline="0" smtClean="0">
                <a:solidFill>
                  <a:schemeClr val="bg1"/>
                </a:solidFill>
                <a:latin typeface="Arial Unicode MS"/>
                <a:ea typeface="+mn-ea"/>
                <a:cs typeface="Arial Unicode MS"/>
              </a:rPr>
              <a:pPr algn="r" rtl="0"/>
              <a:t>‹Nr.›</a:t>
            </a:fld>
            <a:r>
              <a:rPr lang="de-DE" sz="800" b="0" i="0" kern="1200" baseline="0" dirty="0">
                <a:solidFill>
                  <a:schemeClr val="bg1"/>
                </a:solidFill>
                <a:latin typeface="Arial Unicode MS"/>
                <a:ea typeface="+mn-ea"/>
                <a:cs typeface="Arial Unicode M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043190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2B4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Bild 9">
            <a:hlinkClick r:id="rId2" action="ppaction://hlinksldjump"/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495300"/>
          </a:xfrm>
          <a:prstGeom prst="rect">
            <a:avLst/>
          </a:prstGeom>
        </p:spPr>
      </p:pic>
      <p:sp>
        <p:nvSpPr>
          <p:cNvPr id="8" name="Textfeld 7">
            <a:hlinkClick r:id="rId2" action="ppaction://hlinksldjump"/>
          </p:cNvPr>
          <p:cNvSpPr txBox="1"/>
          <p:nvPr userDrawn="1"/>
        </p:nvSpPr>
        <p:spPr>
          <a:xfrm>
            <a:off x="541578" y="92889"/>
            <a:ext cx="2520000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00" b="1" i="0" kern="1200" baseline="0" dirty="0">
                <a:solidFill>
                  <a:srgbClr val="65646A"/>
                </a:solidFill>
                <a:latin typeface="Arial"/>
                <a:ea typeface="+mn-ea"/>
                <a:cs typeface="Arial"/>
              </a:rPr>
              <a:t>Schubert System Elektronik</a:t>
            </a:r>
            <a:endParaRPr lang="de-DE" sz="800" b="0" i="0" kern="1200" baseline="0" dirty="0">
              <a:solidFill>
                <a:srgbClr val="65646A"/>
              </a:solidFill>
              <a:latin typeface="Arial"/>
              <a:ea typeface="+mn-ea"/>
              <a:cs typeface="Arial"/>
            </a:endParaRPr>
          </a:p>
        </p:txBody>
      </p:sp>
      <p:cxnSp>
        <p:nvCxnSpPr>
          <p:cNvPr id="21" name="Gerade Verbindung 20"/>
          <p:cNvCxnSpPr/>
          <p:nvPr userDrawn="1"/>
        </p:nvCxnSpPr>
        <p:spPr>
          <a:xfrm rot="5400000">
            <a:off x="2959060" y="57190"/>
            <a:ext cx="366713" cy="252332"/>
          </a:xfrm>
          <a:prstGeom prst="line">
            <a:avLst/>
          </a:prstGeom>
          <a:ln w="12700" cap="flat" cmpd="sng" algn="ctr">
            <a:solidFill>
              <a:srgbClr val="65646A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feld 6">
            <a:hlinkClick r:id="rId2" action="ppaction://hlinksldjump"/>
          </p:cNvPr>
          <p:cNvSpPr txBox="1"/>
          <p:nvPr userDrawn="1"/>
        </p:nvSpPr>
        <p:spPr>
          <a:xfrm>
            <a:off x="6070600" y="98900"/>
            <a:ext cx="2456184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 rtl="0"/>
            <a:r>
              <a:rPr lang="de-DE" sz="800" b="0" i="0" kern="1200" baseline="0" dirty="0">
                <a:solidFill>
                  <a:srgbClr val="65646A"/>
                </a:solidFill>
                <a:latin typeface="Arial Unicode MS"/>
                <a:ea typeface="+mn-ea"/>
                <a:cs typeface="Arial Unicode MS"/>
              </a:rPr>
              <a:t> </a:t>
            </a:r>
            <a:fld id="{63E93447-F609-5144-8988-0FCE6616E657}" type="slidenum">
              <a:rPr lang="de-DE" sz="800" b="0" i="0" kern="1200" baseline="0" smtClean="0">
                <a:solidFill>
                  <a:srgbClr val="65646A"/>
                </a:solidFill>
                <a:latin typeface="Arial Unicode MS"/>
                <a:ea typeface="+mn-ea"/>
                <a:cs typeface="Arial Unicode MS"/>
              </a:rPr>
              <a:pPr algn="r" rtl="0"/>
              <a:t>‹Nr.›</a:t>
            </a:fld>
            <a:r>
              <a:rPr lang="de-DE" sz="800" b="0" i="0" kern="1200" baseline="0" dirty="0">
                <a:solidFill>
                  <a:srgbClr val="65646A"/>
                </a:solidFill>
                <a:latin typeface="Arial Unicode MS"/>
                <a:ea typeface="+mn-ea"/>
                <a:cs typeface="Arial Unicode MS"/>
              </a:rPr>
              <a:t> </a:t>
            </a:r>
          </a:p>
        </p:txBody>
      </p:sp>
      <p:sp>
        <p:nvSpPr>
          <p:cNvPr id="9" name="Textfeld 8">
            <a:hlinkClick r:id="rId2" action="ppaction://hlinksldjump"/>
          </p:cNvPr>
          <p:cNvSpPr txBox="1"/>
          <p:nvPr userDrawn="1"/>
        </p:nvSpPr>
        <p:spPr>
          <a:xfrm>
            <a:off x="3713403" y="121760"/>
            <a:ext cx="3738884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00" b="1" i="0" kern="1200" baseline="0" dirty="0">
                <a:solidFill>
                  <a:srgbClr val="65646A"/>
                </a:solidFill>
                <a:latin typeface="Arial"/>
                <a:ea typeface="+mn-ea"/>
                <a:cs typeface="Arial"/>
              </a:rPr>
              <a:t>Kunde/Ort, XX.XX.2023</a:t>
            </a:r>
            <a:endParaRPr lang="de-DE" sz="800" b="0" i="0" kern="1200" baseline="0" dirty="0">
              <a:solidFill>
                <a:srgbClr val="65646A"/>
              </a:solidFill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3273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"/>
            <a:ext cx="9144000" cy="5143501"/>
          </a:xfrm>
          <a:prstGeom prst="rect">
            <a:avLst/>
          </a:prstGeom>
        </p:spPr>
      </p:pic>
      <p:pic>
        <p:nvPicPr>
          <p:cNvPr id="10" name="Bild 9">
            <a:hlinkClick r:id="rId3" action="ppaction://hlinksldjump"/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495300"/>
          </a:xfrm>
          <a:prstGeom prst="rect">
            <a:avLst/>
          </a:prstGeom>
        </p:spPr>
      </p:pic>
      <p:sp>
        <p:nvSpPr>
          <p:cNvPr id="8" name="Textfeld 7">
            <a:hlinkClick r:id="rId3" action="ppaction://hlinksldjump"/>
          </p:cNvPr>
          <p:cNvSpPr txBox="1"/>
          <p:nvPr userDrawn="1"/>
        </p:nvSpPr>
        <p:spPr>
          <a:xfrm>
            <a:off x="541578" y="92889"/>
            <a:ext cx="3738884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00" b="1" i="0" kern="1200" baseline="0" dirty="0">
                <a:solidFill>
                  <a:srgbClr val="65646A"/>
                </a:solidFill>
                <a:latin typeface="Arial"/>
                <a:ea typeface="+mn-ea"/>
                <a:cs typeface="Arial"/>
              </a:rPr>
              <a:t>Schubert System Elektronik</a:t>
            </a:r>
            <a:endParaRPr lang="de-DE" sz="800" b="0" i="0" kern="1200" baseline="0" dirty="0">
              <a:solidFill>
                <a:srgbClr val="65646A"/>
              </a:solidFill>
              <a:latin typeface="Arial"/>
              <a:ea typeface="+mn-ea"/>
              <a:cs typeface="Arial"/>
            </a:endParaRPr>
          </a:p>
        </p:txBody>
      </p:sp>
      <p:cxnSp>
        <p:nvCxnSpPr>
          <p:cNvPr id="21" name="Gerade Verbindung 20"/>
          <p:cNvCxnSpPr/>
          <p:nvPr userDrawn="1"/>
        </p:nvCxnSpPr>
        <p:spPr>
          <a:xfrm rot="5400000">
            <a:off x="2959060" y="57190"/>
            <a:ext cx="366713" cy="252332"/>
          </a:xfrm>
          <a:prstGeom prst="line">
            <a:avLst/>
          </a:prstGeom>
          <a:ln w="12700" cap="flat" cmpd="sng" algn="ctr">
            <a:solidFill>
              <a:srgbClr val="65646A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feld 6">
            <a:hlinkClick r:id="rId3" action="ppaction://hlinksldjump"/>
          </p:cNvPr>
          <p:cNvSpPr txBox="1"/>
          <p:nvPr userDrawn="1"/>
        </p:nvSpPr>
        <p:spPr>
          <a:xfrm>
            <a:off x="6070600" y="91280"/>
            <a:ext cx="2456184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 rtl="0"/>
            <a:r>
              <a:rPr lang="de-DE" sz="800" b="0" i="0" kern="1200" baseline="0" dirty="0">
                <a:solidFill>
                  <a:srgbClr val="65646A"/>
                </a:solidFill>
                <a:latin typeface="Arial Unicode MS"/>
                <a:ea typeface="+mn-ea"/>
                <a:cs typeface="Arial Unicode MS"/>
              </a:rPr>
              <a:t> </a:t>
            </a:r>
            <a:fld id="{63E93447-F609-5144-8988-0FCE6616E657}" type="slidenum">
              <a:rPr lang="de-DE" sz="800" b="0" i="0" kern="1200" baseline="0" smtClean="0">
                <a:solidFill>
                  <a:srgbClr val="65646A"/>
                </a:solidFill>
                <a:latin typeface="Arial Unicode MS"/>
                <a:ea typeface="+mn-ea"/>
                <a:cs typeface="Arial Unicode MS"/>
              </a:rPr>
              <a:pPr algn="r" rtl="0"/>
              <a:t>‹Nr.›</a:t>
            </a:fld>
            <a:r>
              <a:rPr lang="de-DE" sz="800" b="0" i="0" kern="1200" baseline="0" dirty="0">
                <a:solidFill>
                  <a:srgbClr val="65646A"/>
                </a:solidFill>
                <a:latin typeface="Arial Unicode MS"/>
                <a:ea typeface="+mn-ea"/>
                <a:cs typeface="Arial Unicode MS"/>
              </a:rPr>
              <a:t> </a:t>
            </a:r>
          </a:p>
        </p:txBody>
      </p:sp>
      <p:sp>
        <p:nvSpPr>
          <p:cNvPr id="9" name="Textfeld 8">
            <a:hlinkClick r:id="rId3" action="ppaction://hlinksldjump"/>
          </p:cNvPr>
          <p:cNvSpPr txBox="1"/>
          <p:nvPr userDrawn="1"/>
        </p:nvSpPr>
        <p:spPr>
          <a:xfrm>
            <a:off x="3713403" y="121760"/>
            <a:ext cx="3738884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00" b="1" i="0" kern="1200" baseline="0" dirty="0">
                <a:solidFill>
                  <a:srgbClr val="65646A"/>
                </a:solidFill>
                <a:latin typeface="Arial"/>
                <a:ea typeface="+mn-ea"/>
                <a:cs typeface="Arial"/>
              </a:rPr>
              <a:t>Kunde/Ort, XX.XX.2023</a:t>
            </a:r>
            <a:endParaRPr lang="de-DE" sz="800" b="0" i="0" kern="1200" baseline="0" dirty="0">
              <a:solidFill>
                <a:srgbClr val="65646A"/>
              </a:solidFill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317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7792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6" r:id="rId2"/>
    <p:sldLayoutId id="2147483674" r:id="rId3"/>
    <p:sldLayoutId id="2147483698" r:id="rId4"/>
    <p:sldLayoutId id="2147483718" r:id="rId5"/>
    <p:sldLayoutId id="2147483725" r:id="rId6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799951" y="1005404"/>
            <a:ext cx="7680985" cy="12618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rtl="0"/>
            <a:r>
              <a:rPr lang="de-DE" sz="4100" b="1" u="sng" cap="all" spc="100" dirty="0" err="1">
                <a:solidFill>
                  <a:schemeClr val="tx2"/>
                </a:solidFill>
                <a:latin typeface="Arial Narrow"/>
                <a:cs typeface="Arial Narrow"/>
              </a:rPr>
              <a:t>EMbedded</a:t>
            </a:r>
            <a:r>
              <a:rPr lang="de-DE" sz="4100" b="1" u="sng" cap="all" spc="100" dirty="0">
                <a:solidFill>
                  <a:schemeClr val="tx2"/>
                </a:solidFill>
                <a:latin typeface="Arial Narrow"/>
                <a:cs typeface="Arial Narrow"/>
              </a:rPr>
              <a:t> </a:t>
            </a:r>
            <a:br>
              <a:rPr lang="de-DE" sz="4100" b="1" u="sng" cap="all" spc="100" dirty="0">
                <a:solidFill>
                  <a:schemeClr val="tx2"/>
                </a:solidFill>
                <a:latin typeface="Arial Narrow"/>
                <a:cs typeface="Arial Narrow"/>
              </a:rPr>
            </a:br>
            <a:r>
              <a:rPr lang="de-DE" sz="4100" b="1" u="sng" cap="all" spc="100" dirty="0" err="1">
                <a:solidFill>
                  <a:schemeClr val="bg1"/>
                </a:solidFill>
                <a:latin typeface="Arial Narrow"/>
                <a:cs typeface="Arial Narrow"/>
              </a:rPr>
              <a:t>COmputing</a:t>
            </a:r>
            <a:r>
              <a:rPr lang="de-DE" sz="4100" b="1" u="sng" cap="all" spc="100" dirty="0">
                <a:solidFill>
                  <a:schemeClr val="bg1"/>
                </a:solidFill>
                <a:latin typeface="Arial Narrow"/>
                <a:cs typeface="Arial Narrow"/>
              </a:rPr>
              <a:t>.</a:t>
            </a:r>
            <a:endParaRPr lang="de-DE" sz="4100" b="1" u="sng" cap="all" spc="100" dirty="0">
              <a:solidFill>
                <a:schemeClr val="tx2"/>
              </a:solidFill>
              <a:latin typeface="Arial Narrow"/>
              <a:cs typeface="Arial Narrow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676900" y="173953"/>
            <a:ext cx="564578" cy="10926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6500" b="1" cap="all" dirty="0">
                <a:solidFill>
                  <a:schemeClr val="tx2"/>
                </a:solidFill>
                <a:latin typeface="Arial Narrow"/>
                <a:cs typeface="Arial Narrow"/>
              </a:rPr>
              <a:t>»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799951" y="4155856"/>
            <a:ext cx="2984471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de-DE" sz="1100" b="0" i="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r>
              <a:rPr lang="de-DE" sz="1100" b="0" i="0" dirty="0">
                <a:solidFill>
                  <a:schemeClr val="bg1"/>
                </a:solidFill>
                <a:cs typeface="Arial" panose="020B0604020202020204" pitchFamily="34" charset="0"/>
              </a:rPr>
              <a:t>Ort/Kunde, XX.XX.2025</a:t>
            </a:r>
          </a:p>
        </p:txBody>
      </p:sp>
      <p:pic>
        <p:nvPicPr>
          <p:cNvPr id="7" name="Grafik 6" descr="Ein Bild, das Screenshot, 3D-Modellierung enthält.&#10;&#10;Automatisch generierte Beschreibung">
            <a:extLst>
              <a:ext uri="{FF2B5EF4-FFF2-40B4-BE49-F238E27FC236}">
                <a16:creationId xmlns:a16="http://schemas.microsoft.com/office/drawing/2014/main" id="{C313478D-A679-65D1-C0EB-C24CA2CE07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700" y="0"/>
            <a:ext cx="8454384" cy="475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0559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Abgerundetes Rechteck 38"/>
          <p:cNvSpPr/>
          <p:nvPr/>
        </p:nvSpPr>
        <p:spPr>
          <a:xfrm>
            <a:off x="2200619" y="1283680"/>
            <a:ext cx="1065318" cy="1065318"/>
          </a:xfrm>
          <a:prstGeom prst="roundRect">
            <a:avLst/>
          </a:prstGeom>
          <a:noFill/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Abgerundetes Rechteck 39"/>
          <p:cNvSpPr/>
          <p:nvPr/>
        </p:nvSpPr>
        <p:spPr>
          <a:xfrm>
            <a:off x="2050767" y="3012037"/>
            <a:ext cx="1855222" cy="1855222"/>
          </a:xfrm>
          <a:prstGeom prst="roundRect">
            <a:avLst/>
          </a:prstGeom>
          <a:noFill/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Abgerundetes Rechteck 40"/>
          <p:cNvSpPr/>
          <p:nvPr/>
        </p:nvSpPr>
        <p:spPr>
          <a:xfrm>
            <a:off x="4114800" y="1054339"/>
            <a:ext cx="1524000" cy="1524000"/>
          </a:xfrm>
          <a:prstGeom prst="roundRect">
            <a:avLst/>
          </a:prstGeom>
          <a:noFill/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Abgerundetes Rechteck 41"/>
          <p:cNvSpPr/>
          <p:nvPr/>
        </p:nvSpPr>
        <p:spPr>
          <a:xfrm>
            <a:off x="5334000" y="3665301"/>
            <a:ext cx="916260" cy="916260"/>
          </a:xfrm>
          <a:prstGeom prst="roundRect">
            <a:avLst/>
          </a:prstGeom>
          <a:noFill/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Abgerundetes Rechteck 42"/>
          <p:cNvSpPr/>
          <p:nvPr/>
        </p:nvSpPr>
        <p:spPr>
          <a:xfrm>
            <a:off x="5211589" y="765388"/>
            <a:ext cx="1855222" cy="1855222"/>
          </a:xfrm>
          <a:prstGeom prst="roundRect">
            <a:avLst/>
          </a:prstGeom>
          <a:noFill/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5" name="Abgerundetes Rechteck 44"/>
          <p:cNvSpPr/>
          <p:nvPr/>
        </p:nvSpPr>
        <p:spPr>
          <a:xfrm>
            <a:off x="8225848" y="3800687"/>
            <a:ext cx="651974" cy="651974"/>
          </a:xfrm>
          <a:prstGeom prst="roundRect">
            <a:avLst/>
          </a:prstGeom>
          <a:noFill/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6" name="Abgerundetes Rechteck 45"/>
          <p:cNvSpPr/>
          <p:nvPr/>
        </p:nvSpPr>
        <p:spPr>
          <a:xfrm>
            <a:off x="6019800" y="3124939"/>
            <a:ext cx="1855222" cy="1855222"/>
          </a:xfrm>
          <a:prstGeom prst="roundRect">
            <a:avLst/>
          </a:prstGeom>
          <a:noFill/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7" name="Abgerundetes Rechteck 46"/>
          <p:cNvSpPr/>
          <p:nvPr/>
        </p:nvSpPr>
        <p:spPr>
          <a:xfrm>
            <a:off x="7351490" y="1112363"/>
            <a:ext cx="1236635" cy="1236635"/>
          </a:xfrm>
          <a:prstGeom prst="roundRect">
            <a:avLst/>
          </a:prstGeom>
          <a:noFill/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Abgerundetes Rechteck 47"/>
          <p:cNvSpPr/>
          <p:nvPr/>
        </p:nvSpPr>
        <p:spPr>
          <a:xfrm>
            <a:off x="3464170" y="4371425"/>
            <a:ext cx="651974" cy="651974"/>
          </a:xfrm>
          <a:prstGeom prst="roundRect">
            <a:avLst/>
          </a:prstGeom>
          <a:noFill/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9" name="Abgerundetes Rechteck 48"/>
          <p:cNvSpPr/>
          <p:nvPr/>
        </p:nvSpPr>
        <p:spPr>
          <a:xfrm>
            <a:off x="883291" y="3244911"/>
            <a:ext cx="1024426" cy="1024426"/>
          </a:xfrm>
          <a:prstGeom prst="roundRect">
            <a:avLst/>
          </a:prstGeom>
          <a:noFill/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F184FB10-81E6-5E12-04C7-049363B13626}"/>
              </a:ext>
            </a:extLst>
          </p:cNvPr>
          <p:cNvGrpSpPr/>
          <p:nvPr/>
        </p:nvGrpSpPr>
        <p:grpSpPr>
          <a:xfrm>
            <a:off x="3411613" y="1833981"/>
            <a:ext cx="1689833" cy="1573258"/>
            <a:chOff x="7209246" y="1538911"/>
            <a:chExt cx="1689833" cy="1573258"/>
          </a:xfrm>
        </p:grpSpPr>
        <p:sp>
          <p:nvSpPr>
            <p:cNvPr id="59" name="Abgerundetes Rechteck 58"/>
            <p:cNvSpPr/>
            <p:nvPr/>
          </p:nvSpPr>
          <p:spPr>
            <a:xfrm>
              <a:off x="7209246" y="1538911"/>
              <a:ext cx="1689833" cy="15732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6" name="Textfeld 65"/>
            <p:cNvSpPr txBox="1"/>
            <p:nvPr/>
          </p:nvSpPr>
          <p:spPr>
            <a:xfrm>
              <a:off x="7351923" y="1622329"/>
              <a:ext cx="154715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Sensor- und Monitoring-Systeme</a:t>
              </a:r>
            </a:p>
          </p:txBody>
        </p:sp>
      </p:grp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4C0B8AFE-78B7-7850-AA1E-DF8F4D7D8725}"/>
              </a:ext>
            </a:extLst>
          </p:cNvPr>
          <p:cNvGrpSpPr/>
          <p:nvPr/>
        </p:nvGrpSpPr>
        <p:grpSpPr>
          <a:xfrm>
            <a:off x="6177860" y="1860005"/>
            <a:ext cx="1615328" cy="1602675"/>
            <a:chOff x="3593560" y="1540481"/>
            <a:chExt cx="1568084" cy="1549535"/>
          </a:xfrm>
        </p:grpSpPr>
        <p:sp>
          <p:nvSpPr>
            <p:cNvPr id="56" name="Abgerundetes Rechteck 55"/>
            <p:cNvSpPr/>
            <p:nvPr/>
          </p:nvSpPr>
          <p:spPr>
            <a:xfrm>
              <a:off x="3593560" y="1540481"/>
              <a:ext cx="1568084" cy="15495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4" name="Textfeld 63"/>
            <p:cNvSpPr txBox="1"/>
            <p:nvPr/>
          </p:nvSpPr>
          <p:spPr>
            <a:xfrm>
              <a:off x="3644936" y="1629134"/>
              <a:ext cx="1446832" cy="446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Embedded Components</a:t>
              </a:r>
            </a:p>
          </p:txBody>
        </p:sp>
      </p:grp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D06659CB-CD2C-3C58-31B0-FAF5580C773A}"/>
              </a:ext>
            </a:extLst>
          </p:cNvPr>
          <p:cNvGrpSpPr/>
          <p:nvPr/>
        </p:nvGrpSpPr>
        <p:grpSpPr>
          <a:xfrm>
            <a:off x="622652" y="1860006"/>
            <a:ext cx="1822670" cy="1602675"/>
            <a:chOff x="4146658" y="1649690"/>
            <a:chExt cx="1822670" cy="1602675"/>
          </a:xfrm>
        </p:grpSpPr>
        <p:sp>
          <p:nvSpPr>
            <p:cNvPr id="60" name="Abgerundetes Rechteck 59"/>
            <p:cNvSpPr/>
            <p:nvPr/>
          </p:nvSpPr>
          <p:spPr>
            <a:xfrm>
              <a:off x="4155824" y="1649690"/>
              <a:ext cx="1770098" cy="16026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68" name="Textfeld 67"/>
            <p:cNvSpPr txBox="1"/>
            <p:nvPr/>
          </p:nvSpPr>
          <p:spPr>
            <a:xfrm>
              <a:off x="4146658" y="1777245"/>
              <a:ext cx="182267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Industriecomputer</a:t>
              </a:r>
            </a:p>
          </p:txBody>
        </p:sp>
      </p:grpSp>
      <p:sp>
        <p:nvSpPr>
          <p:cNvPr id="2" name="Rechteck 1">
            <a:extLst>
              <a:ext uri="{FF2B5EF4-FFF2-40B4-BE49-F238E27FC236}">
                <a16:creationId xmlns:a16="http://schemas.microsoft.com/office/drawing/2014/main" id="{EDCB1E35-AB53-1373-A87B-A6EB6037A737}"/>
              </a:ext>
            </a:extLst>
          </p:cNvPr>
          <p:cNvSpPr/>
          <p:nvPr/>
        </p:nvSpPr>
        <p:spPr>
          <a:xfrm>
            <a:off x="484234" y="616878"/>
            <a:ext cx="698740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500" b="1" u="sng" dirty="0">
                <a:solidFill>
                  <a:schemeClr val="accent1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DREI MARKEN, EIN VERSPRECHEN:</a:t>
            </a:r>
          </a:p>
          <a:p>
            <a:r>
              <a:rPr lang="de-DE" sz="2500" b="1" u="sng" dirty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INNOVATIONSKRAFT MADE IN GERMANY.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9207DD9-4BFD-1106-58BF-07836B3D10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844" y="2323746"/>
            <a:ext cx="967864" cy="97258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484D67B-F167-A1CA-E6BE-980EDF2D34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8117" y="2408185"/>
            <a:ext cx="963519" cy="971165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947ABF68-291E-4977-D1A5-401DFEF04B15}"/>
              </a:ext>
            </a:extLst>
          </p:cNvPr>
          <p:cNvSpPr txBox="1"/>
          <p:nvPr/>
        </p:nvSpPr>
        <p:spPr>
          <a:xfrm>
            <a:off x="609815" y="3622463"/>
            <a:ext cx="1792102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buClr>
                <a:schemeClr val="accent1"/>
              </a:buClr>
            </a:pPr>
            <a:r>
              <a:rPr lang="de-DE" sz="1050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Flexible, industrielle Computersysteme: </a:t>
            </a:r>
            <a:br>
              <a:rPr lang="de-DE" sz="1050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</a:br>
            <a:r>
              <a:rPr lang="de-DE" sz="1050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Panel- und Box PCs, </a:t>
            </a:r>
            <a:br>
              <a:rPr lang="de-DE" sz="1050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</a:br>
            <a:r>
              <a:rPr lang="de-DE" sz="1050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Touch-Monitore, Zubehör, Extender-Lösungen und Software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545C9BB5-AC6F-D0AB-5FE5-9CD99AD9FE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9828" y="2332893"/>
            <a:ext cx="972584" cy="972584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33676543-E8D2-5911-AEC4-A8D6B06896AA}"/>
              </a:ext>
            </a:extLst>
          </p:cNvPr>
          <p:cNvSpPr txBox="1"/>
          <p:nvPr/>
        </p:nvSpPr>
        <p:spPr>
          <a:xfrm>
            <a:off x="3400257" y="3584796"/>
            <a:ext cx="1855221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buClr>
                <a:schemeClr val="accent1"/>
              </a:buClr>
            </a:pPr>
            <a:r>
              <a:rPr lang="de-DE" sz="1050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Zuverlässige Werkzeug- und Prozessüber-</a:t>
            </a:r>
            <a:r>
              <a:rPr lang="de-DE" sz="1050" dirty="0" err="1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wachungssysteme</a:t>
            </a:r>
            <a:r>
              <a:rPr lang="de-DE" sz="1050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, Sensorsystem-Lösungen </a:t>
            </a:r>
            <a:br>
              <a:rPr lang="de-DE" sz="1050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</a:br>
            <a:r>
              <a:rPr lang="de-DE" sz="1050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für Prozesssicherheit und Produktivitätssteigerung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51CECD99-C1CF-70F7-5D9D-F30D8AEE7EFE}"/>
              </a:ext>
            </a:extLst>
          </p:cNvPr>
          <p:cNvSpPr txBox="1"/>
          <p:nvPr/>
        </p:nvSpPr>
        <p:spPr>
          <a:xfrm>
            <a:off x="6181570" y="3607125"/>
            <a:ext cx="1678602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buClr>
                <a:schemeClr val="accent1"/>
              </a:buClr>
            </a:pPr>
            <a:r>
              <a:rPr lang="de-DE" sz="1050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Displays, Touch-Sensoren und Embedded Module </a:t>
            </a:r>
            <a:br>
              <a:rPr lang="de-DE" sz="1050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</a:br>
            <a:r>
              <a:rPr lang="de-DE" sz="1050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für das industrielle Umfeld</a:t>
            </a:r>
            <a:br>
              <a:rPr lang="de-DE" sz="1050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</a:br>
            <a:r>
              <a:rPr lang="de-DE" sz="1050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in Industriequalität 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34BA8294-7897-063E-9497-6603118B0C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5845" y="1851044"/>
            <a:ext cx="526337" cy="537905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1FD513FA-C8AC-9565-43CB-539A332C42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69807" y="2470149"/>
            <a:ext cx="982860" cy="449307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2060E8C2-E3EA-0B2E-679B-5BA9049AE3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35926" y="2987094"/>
            <a:ext cx="792643" cy="47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6287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hteck 87"/>
          <p:cNvSpPr/>
          <p:nvPr/>
        </p:nvSpPr>
        <p:spPr>
          <a:xfrm>
            <a:off x="494346" y="602252"/>
            <a:ext cx="559403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500" b="1" u="sng" dirty="0">
                <a:solidFill>
                  <a:schemeClr val="accent1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SCHUBERT SYSTEM ELEKTRONIK GMBH:</a:t>
            </a:r>
          </a:p>
          <a:p>
            <a:r>
              <a:rPr lang="de-DE" sz="2500" b="1" u="sng" dirty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THINK LOCAL, ACT GLOBAL.</a:t>
            </a:r>
          </a:p>
        </p:txBody>
      </p:sp>
      <p:sp>
        <p:nvSpPr>
          <p:cNvPr id="89" name="Textfeld 88"/>
          <p:cNvSpPr txBox="1"/>
          <p:nvPr/>
        </p:nvSpPr>
        <p:spPr>
          <a:xfrm>
            <a:off x="7259116" y="4861383"/>
            <a:ext cx="1682151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de-DE" sz="1000" b="0" i="0" dirty="0">
                <a:solidFill>
                  <a:schemeClr val="bg1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* 2022</a:t>
            </a:r>
          </a:p>
        </p:txBody>
      </p:sp>
      <p:grpSp>
        <p:nvGrpSpPr>
          <p:cNvPr id="90" name="Gruppieren 89"/>
          <p:cNvGrpSpPr/>
          <p:nvPr/>
        </p:nvGrpSpPr>
        <p:grpSpPr>
          <a:xfrm>
            <a:off x="2110807" y="3409973"/>
            <a:ext cx="4117908" cy="1473665"/>
            <a:chOff x="4838700" y="1863800"/>
            <a:chExt cx="5245372" cy="1928561"/>
          </a:xfrm>
        </p:grpSpPr>
        <p:pic>
          <p:nvPicPr>
            <p:cNvPr id="91" name="Picture 16" descr="U:\BILDER\ICONS &amp; SYMBOLS\Background_Kreise_02.pn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4822428" y="1880072"/>
              <a:ext cx="1907199" cy="18746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2" name="Rechteck 91"/>
            <p:cNvSpPr/>
            <p:nvPr/>
          </p:nvSpPr>
          <p:spPr>
            <a:xfrm>
              <a:off x="6870081" y="2298626"/>
              <a:ext cx="3213991" cy="1493735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fontAlgn="auto">
                <a:lnSpc>
                  <a:spcPts val="2000"/>
                </a:lnSpc>
                <a:buClr>
                  <a:schemeClr val="accent1"/>
                </a:buClr>
                <a:tabLst>
                  <a:tab pos="1165225" algn="l"/>
                  <a:tab pos="1612900" algn="l"/>
                </a:tabLst>
                <a:defRPr/>
              </a:pPr>
              <a:r>
                <a:rPr lang="de-DE" sz="1600" b="1" dirty="0">
                  <a:solidFill>
                    <a:schemeClr val="accent1"/>
                  </a:solidFill>
                  <a:ea typeface="Arial Unicode MS" panose="020B0604020202020204" pitchFamily="34" charset="-128"/>
                  <a:cs typeface="Arial" panose="020B0604020202020204" pitchFamily="34" charset="0"/>
                </a:rPr>
                <a:t>Standort Deggendorf</a:t>
              </a:r>
              <a:endParaRPr lang="de-DE" sz="1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  <a:p>
              <a:pPr fontAlgn="auto">
                <a:lnSpc>
                  <a:spcPts val="1400"/>
                </a:lnSpc>
                <a:buClr>
                  <a:schemeClr val="accent1"/>
                </a:buClr>
                <a:tabLst>
                  <a:tab pos="1165225" algn="l"/>
                  <a:tab pos="1612900" algn="l"/>
                </a:tabLst>
                <a:defRPr/>
              </a:pPr>
              <a:r>
                <a:rPr lang="de-DE" sz="1100" i="1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Bayern</a:t>
              </a:r>
              <a:br>
                <a:rPr lang="de-DE" sz="1100" i="1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</a:br>
              <a:endParaRPr lang="de-DE" sz="1100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  <a:p>
              <a:pPr fontAlgn="auto">
                <a:lnSpc>
                  <a:spcPts val="1400"/>
                </a:lnSpc>
                <a:buClr>
                  <a:schemeClr val="accent1"/>
                </a:buClr>
                <a:tabLst>
                  <a:tab pos="1165225" algn="l"/>
                  <a:tab pos="1612900" algn="l"/>
                </a:tabLst>
                <a:defRPr/>
              </a:pPr>
              <a:r>
                <a:rPr lang="de-DE" sz="1100" dirty="0"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Betriebsstätte mit Software Lab sowie Konfiguration und Fertigung von Serversystemen</a:t>
              </a:r>
            </a:p>
          </p:txBody>
        </p:sp>
        <p:pic>
          <p:nvPicPr>
            <p:cNvPr id="93" name="Picture 2" descr="U:\BILDER\ICONS &amp; SYMBOLS\Software_Lab_Deggendorf.pn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1936" y="2065581"/>
              <a:ext cx="1598221" cy="1598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4" name="Gruppieren 93"/>
          <p:cNvGrpSpPr/>
          <p:nvPr/>
        </p:nvGrpSpPr>
        <p:grpSpPr>
          <a:xfrm>
            <a:off x="243526" y="1681701"/>
            <a:ext cx="5309986" cy="1982693"/>
            <a:chOff x="6320404" y="480889"/>
            <a:chExt cx="6611125" cy="2575224"/>
          </a:xfrm>
        </p:grpSpPr>
        <p:pic>
          <p:nvPicPr>
            <p:cNvPr id="95" name="Picture 16" descr="U:\BILDER\ICONS &amp; SYMBOLS\Background_Kreise_02.pn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0404" y="480889"/>
              <a:ext cx="2619930" cy="25752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6" name="Rechteck 95"/>
            <p:cNvSpPr/>
            <p:nvPr/>
          </p:nvSpPr>
          <p:spPr>
            <a:xfrm>
              <a:off x="9023141" y="781445"/>
              <a:ext cx="3908388" cy="13391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auto">
                <a:buClr>
                  <a:schemeClr val="accent1"/>
                </a:buClr>
                <a:tabLst>
                  <a:tab pos="1165225" algn="l"/>
                  <a:tab pos="1612900" algn="l"/>
                </a:tabLst>
                <a:defRPr/>
              </a:pPr>
              <a:r>
                <a:rPr lang="de-DE" sz="1600" b="1" dirty="0">
                  <a:solidFill>
                    <a:schemeClr val="accent1"/>
                  </a:solidFill>
                  <a:ea typeface="Arial Unicode MS" panose="020B0604020202020204" pitchFamily="34" charset="-128"/>
                  <a:cs typeface="Arial" panose="020B0604020202020204" pitchFamily="34" charset="0"/>
                </a:rPr>
                <a:t>Hauptsitz</a:t>
              </a:r>
              <a:r>
                <a:rPr lang="de-DE" sz="1700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, </a:t>
              </a:r>
              <a:r>
                <a:rPr lang="de-DE" sz="1100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Neuhausen ob Eck, </a:t>
              </a:r>
              <a:br>
                <a:rPr lang="de-DE" sz="1100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</a:br>
              <a:r>
                <a:rPr lang="de-DE" sz="1100" i="1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Region Tuttlingen / Bodensee</a:t>
              </a:r>
              <a:br>
                <a:rPr lang="de-DE" sz="1100" i="1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</a:br>
              <a:endParaRPr lang="de-DE" sz="1100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  <a:p>
              <a:pPr fontAlgn="auto">
                <a:buClr>
                  <a:schemeClr val="accent1"/>
                </a:buClr>
                <a:tabLst>
                  <a:tab pos="1165225" algn="l"/>
                  <a:tab pos="1612900" algn="l"/>
                </a:tabLst>
                <a:defRPr/>
              </a:pPr>
              <a:r>
                <a:rPr lang="de-DE" sz="1100" dirty="0"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Entwicklung, Produktion mit Elektronikfertigung, Service, Qualitätsmanagement, Verwaltung</a:t>
              </a:r>
            </a:p>
          </p:txBody>
        </p:sp>
        <p:pic>
          <p:nvPicPr>
            <p:cNvPr id="97" name="Picture 3" descr="M:\Group\Marketing\Fotos und Videos\SSE\Bilder_rund\202102_PPT_SSE_Image_002-2.pn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99476" y="659385"/>
              <a:ext cx="2327910" cy="23279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8" name="Rechteck 97"/>
          <p:cNvSpPr/>
          <p:nvPr/>
        </p:nvSpPr>
        <p:spPr>
          <a:xfrm>
            <a:off x="7219788" y="1616556"/>
            <a:ext cx="1142942" cy="39119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>
              <a:lnSpc>
                <a:spcPts val="1600"/>
              </a:lnSpc>
              <a:buClr>
                <a:schemeClr val="accent1"/>
              </a:buClr>
              <a:tabLst>
                <a:tab pos="1165225" algn="l"/>
                <a:tab pos="1612900" algn="l"/>
              </a:tabLst>
              <a:defRPr/>
            </a:pPr>
            <a:r>
              <a:rPr lang="de-DE" sz="11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Rund</a:t>
            </a:r>
            <a:r>
              <a:rPr lang="de-DE" sz="1100" b="1" dirty="0">
                <a:solidFill>
                  <a:schemeClr val="accent1"/>
                </a:solidFill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de-DE" sz="1300" b="1" dirty="0">
                <a:solidFill>
                  <a:schemeClr val="accent1"/>
                </a:solidFill>
                <a:ea typeface="Arial Unicode MS" panose="020B0604020202020204" pitchFamily="34" charset="-128"/>
                <a:cs typeface="Arial" panose="020B0604020202020204" pitchFamily="34" charset="0"/>
              </a:rPr>
              <a:t>180</a:t>
            </a:r>
            <a:r>
              <a:rPr lang="de-DE" b="1" dirty="0">
                <a:solidFill>
                  <a:schemeClr val="accent1"/>
                </a:solidFill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1600"/>
              </a:lnSpc>
              <a:buClr>
                <a:schemeClr val="accent1"/>
              </a:buClr>
              <a:tabLst>
                <a:tab pos="1165225" algn="l"/>
                <a:tab pos="1612900" algn="l"/>
              </a:tabLst>
              <a:defRPr/>
            </a:pPr>
            <a:r>
              <a:rPr lang="de-DE" sz="11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Mitarbeiter/innen* </a:t>
            </a:r>
          </a:p>
        </p:txBody>
      </p:sp>
      <p:sp>
        <p:nvSpPr>
          <p:cNvPr id="99" name="Rechteck 98"/>
          <p:cNvSpPr/>
          <p:nvPr/>
        </p:nvSpPr>
        <p:spPr>
          <a:xfrm>
            <a:off x="7246556" y="2827233"/>
            <a:ext cx="753411" cy="36933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>
              <a:buClr>
                <a:schemeClr val="accent1"/>
              </a:buClr>
              <a:tabLst>
                <a:tab pos="1165225" algn="l"/>
                <a:tab pos="1612900" algn="l"/>
              </a:tabLst>
              <a:defRPr/>
            </a:pPr>
            <a:r>
              <a:rPr lang="de-DE" sz="1100" dirty="0"/>
              <a:t>Umsatz*</a:t>
            </a:r>
          </a:p>
          <a:p>
            <a:pPr>
              <a:buClr>
                <a:schemeClr val="accent1"/>
              </a:buClr>
              <a:tabLst>
                <a:tab pos="1165225" algn="l"/>
                <a:tab pos="1612900" algn="l"/>
              </a:tabLst>
              <a:defRPr/>
            </a:pPr>
            <a:r>
              <a:rPr lang="de-DE" sz="1300" b="1" dirty="0">
                <a:solidFill>
                  <a:schemeClr val="accent1"/>
                </a:solidFill>
                <a:ea typeface="Arial Unicode MS" panose="020B0604020202020204" pitchFamily="34" charset="-128"/>
                <a:cs typeface="Arial" panose="020B0604020202020204" pitchFamily="34" charset="0"/>
              </a:rPr>
              <a:t>35 Mio. € </a:t>
            </a:r>
          </a:p>
        </p:txBody>
      </p:sp>
      <p:sp>
        <p:nvSpPr>
          <p:cNvPr id="100" name="Rechteck 99"/>
          <p:cNvSpPr/>
          <p:nvPr/>
        </p:nvSpPr>
        <p:spPr>
          <a:xfrm>
            <a:off x="7245900" y="2206525"/>
            <a:ext cx="1578958" cy="36933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>
              <a:buClr>
                <a:schemeClr val="accent1"/>
              </a:buClr>
              <a:tabLst>
                <a:tab pos="1165225" algn="l"/>
                <a:tab pos="1612900" algn="l"/>
              </a:tabLst>
              <a:defRPr/>
            </a:pPr>
            <a:r>
              <a:rPr lang="de-DE" sz="1300" b="1" dirty="0">
                <a:solidFill>
                  <a:schemeClr val="accent1"/>
                </a:solidFill>
                <a:ea typeface="Arial Unicode MS" panose="020B0604020202020204" pitchFamily="34" charset="-128"/>
                <a:cs typeface="Arial" panose="020B0604020202020204" pitchFamily="34" charset="0"/>
              </a:rPr>
              <a:t>7.200 m² </a:t>
            </a:r>
          </a:p>
          <a:p>
            <a:pPr>
              <a:buClr>
                <a:schemeClr val="accent1"/>
              </a:buClr>
              <a:tabLst>
                <a:tab pos="1165225" algn="l"/>
                <a:tab pos="1612900" algn="l"/>
              </a:tabLst>
              <a:defRPr/>
            </a:pPr>
            <a:r>
              <a:rPr lang="de-DE" sz="11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Gesamtfläche: 23.200 m²</a:t>
            </a:r>
          </a:p>
        </p:txBody>
      </p:sp>
      <p:sp>
        <p:nvSpPr>
          <p:cNvPr id="101" name="Rechteck 100"/>
          <p:cNvSpPr/>
          <p:nvPr/>
        </p:nvSpPr>
        <p:spPr>
          <a:xfrm>
            <a:off x="7226950" y="3456497"/>
            <a:ext cx="1163780" cy="56938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>
              <a:buClr>
                <a:schemeClr val="accent1"/>
              </a:buClr>
              <a:tabLst>
                <a:tab pos="1165225" algn="l"/>
                <a:tab pos="1612900" algn="l"/>
              </a:tabLst>
              <a:defRPr/>
            </a:pPr>
            <a:r>
              <a:rPr lang="de-DE" sz="11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Globales </a:t>
            </a:r>
          </a:p>
          <a:p>
            <a:pPr>
              <a:buClr>
                <a:schemeClr val="accent1"/>
              </a:buClr>
              <a:tabLst>
                <a:tab pos="1165225" algn="l"/>
                <a:tab pos="1612900" algn="l"/>
              </a:tabLst>
              <a:defRPr/>
            </a:pPr>
            <a:r>
              <a:rPr lang="de-DE" sz="1300" b="1" dirty="0">
                <a:solidFill>
                  <a:schemeClr val="accent1"/>
                </a:solidFill>
                <a:ea typeface="Arial Unicode MS" panose="020B0604020202020204" pitchFamily="34" charset="-128"/>
                <a:cs typeface="Arial" panose="020B0604020202020204" pitchFamily="34" charset="0"/>
              </a:rPr>
              <a:t>Beschaffungs-</a:t>
            </a:r>
            <a:br>
              <a:rPr lang="de-DE" sz="1300" b="1" dirty="0">
                <a:solidFill>
                  <a:schemeClr val="accent1"/>
                </a:solidFill>
                <a:ea typeface="Arial Unicode MS" panose="020B0604020202020204" pitchFamily="34" charset="-128"/>
                <a:cs typeface="Arial" panose="020B0604020202020204" pitchFamily="34" charset="0"/>
              </a:rPr>
            </a:br>
            <a:r>
              <a:rPr lang="de-DE" sz="1300" b="1" dirty="0" err="1">
                <a:solidFill>
                  <a:schemeClr val="accent1"/>
                </a:solidFill>
                <a:ea typeface="Arial Unicode MS" panose="020B0604020202020204" pitchFamily="34" charset="-128"/>
                <a:cs typeface="Arial" panose="020B0604020202020204" pitchFamily="34" charset="0"/>
              </a:rPr>
              <a:t>netzwerk</a:t>
            </a:r>
            <a:r>
              <a:rPr lang="de-DE" sz="13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</a:p>
        </p:txBody>
      </p:sp>
      <p:pic>
        <p:nvPicPr>
          <p:cNvPr id="102" name="Picture 9" descr="M:\Group\Marketing\Fotos und Videos\STOCK Bilder &amp; Icons\Icons\Icon_Global_001_dark_grey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6181" y="3547214"/>
            <a:ext cx="251281" cy="410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10" descr="M:\Group\Marketing\Fotos und Videos\STOCK Bilder &amp; Icons\Icons\Icon_Mitarbeiter_001_dark_grey.pn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50534" y="1656134"/>
            <a:ext cx="272648" cy="275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11" descr="M:\Group\Marketing\Fotos und Videos\STOCK Bilder &amp; Icons\Icons\Icon_Fabrik_001_dark_grey.pn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0256" y="2201864"/>
            <a:ext cx="382030" cy="301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12" descr="M:\Group\Marketing\Fotos und Videos\STOCK Bilder &amp; Icons\Icons\Icon_Umsatz_001_dark_grey.pn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25566" y="2842714"/>
            <a:ext cx="332762" cy="364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" name="Rechteck 107"/>
          <p:cNvSpPr/>
          <p:nvPr/>
        </p:nvSpPr>
        <p:spPr>
          <a:xfrm>
            <a:off x="7245900" y="4299424"/>
            <a:ext cx="1075615" cy="36933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>
              <a:buClr>
                <a:schemeClr val="accent1"/>
              </a:buClr>
              <a:tabLst>
                <a:tab pos="1165225" algn="l"/>
                <a:tab pos="1612900" algn="l"/>
              </a:tabLst>
              <a:defRPr/>
            </a:pPr>
            <a:r>
              <a:rPr lang="de-DE" sz="1300" b="1" dirty="0">
                <a:solidFill>
                  <a:schemeClr val="accent1"/>
                </a:solidFill>
                <a:ea typeface="Arial Unicode MS" panose="020B0604020202020204" pitchFamily="34" charset="-128"/>
                <a:cs typeface="Arial" panose="020B0604020202020204" pitchFamily="34" charset="0"/>
              </a:rPr>
              <a:t>1/4 </a:t>
            </a:r>
          </a:p>
          <a:p>
            <a:pPr>
              <a:buClr>
                <a:schemeClr val="accent1"/>
              </a:buClr>
              <a:tabLst>
                <a:tab pos="1165225" algn="l"/>
                <a:tab pos="1612900" algn="l"/>
              </a:tabLst>
              <a:defRPr/>
            </a:pPr>
            <a:r>
              <a:rPr lang="de-DE" sz="11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F&amp;E-Ressourcen</a:t>
            </a:r>
          </a:p>
        </p:txBody>
      </p:sp>
      <p:pic>
        <p:nvPicPr>
          <p:cNvPr id="109" name="Picture 15" descr="M:\Group\Marketing\Fotos und Videos\STOCK Bilder &amp; Icons\Icons\Icon_F&amp;E_001_dark_grey.png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3074" y="4338963"/>
            <a:ext cx="381739" cy="358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99687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, Diagramm, Karte enthält.&#10;&#10;Automatisch generierte Beschreibung">
            <a:extLst>
              <a:ext uri="{FF2B5EF4-FFF2-40B4-BE49-F238E27FC236}">
                <a16:creationId xmlns:a16="http://schemas.microsoft.com/office/drawing/2014/main" id="{CAF18448-9AE0-2650-640D-04FFEFB418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31" y="1550126"/>
            <a:ext cx="5082885" cy="3593374"/>
          </a:xfrm>
          <a:prstGeom prst="rect">
            <a:avLst/>
          </a:prstGeom>
        </p:spPr>
      </p:pic>
      <p:pic>
        <p:nvPicPr>
          <p:cNvPr id="3" name="Grafik 2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65B880AF-3F0B-9869-F859-22AD10557F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035" y="727242"/>
            <a:ext cx="3076972" cy="1924738"/>
          </a:xfrm>
          <a:prstGeom prst="rect">
            <a:avLst/>
          </a:prstGeom>
        </p:spPr>
      </p:pic>
      <p:sp>
        <p:nvSpPr>
          <p:cNvPr id="14" name="Flussdiagramm: Manuelle Eingabe 13"/>
          <p:cNvSpPr/>
          <p:nvPr/>
        </p:nvSpPr>
        <p:spPr>
          <a:xfrm rot="16200000">
            <a:off x="6436642" y="2428390"/>
            <a:ext cx="2787758" cy="2626962"/>
          </a:xfrm>
          <a:prstGeom prst="flowChartManualInpu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/>
          <p:cNvSpPr/>
          <p:nvPr/>
        </p:nvSpPr>
        <p:spPr>
          <a:xfrm>
            <a:off x="482231" y="597187"/>
            <a:ext cx="378496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500" b="1" u="sng" dirty="0">
                <a:solidFill>
                  <a:schemeClr val="accent1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DIE SCHUBERT GRUPPE:  </a:t>
            </a:r>
          </a:p>
          <a:p>
            <a:r>
              <a:rPr lang="de-DE" sz="2500" b="1" u="sng" dirty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KOMPETENZ WELTWEIT.</a:t>
            </a:r>
            <a:endParaRPr lang="de-DE" sz="2500" b="1" dirty="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7030998" y="2455192"/>
            <a:ext cx="1973519" cy="253915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de-DE" sz="1100" dirty="0">
                <a:cs typeface="Arial" panose="020B0604020202020204" pitchFamily="34" charset="0"/>
              </a:rPr>
              <a:t>Seit </a:t>
            </a:r>
            <a:r>
              <a:rPr lang="de-DE" sz="1100" b="1" dirty="0">
                <a:cs typeface="Arial" panose="020B0604020202020204" pitchFamily="34" charset="0"/>
              </a:rPr>
              <a:t>2013</a:t>
            </a:r>
            <a:r>
              <a:rPr lang="de-DE" sz="1100" dirty="0">
                <a:cs typeface="Arial" panose="020B0604020202020204" pitchFamily="34" charset="0"/>
              </a:rPr>
              <a:t> sind wir Teil der Schubert Gruppe, einem </a:t>
            </a:r>
            <a:r>
              <a:rPr lang="de-DE" sz="1100" b="1" dirty="0">
                <a:cs typeface="Arial" panose="020B0604020202020204" pitchFamily="34" charset="0"/>
              </a:rPr>
              <a:t>Familienunternehmen</a:t>
            </a:r>
            <a:r>
              <a:rPr lang="de-DE" sz="1100" dirty="0">
                <a:cs typeface="Arial" panose="020B0604020202020204" pitchFamily="34" charset="0"/>
              </a:rPr>
              <a:t> mit Sitz in Crailsheim, das mit rund </a:t>
            </a:r>
            <a:r>
              <a:rPr lang="de-DE" sz="1100" b="1" dirty="0">
                <a:cs typeface="Arial" panose="020B0604020202020204" pitchFamily="34" charset="0"/>
              </a:rPr>
              <a:t>1.700 Mitarbeiter/-innen </a:t>
            </a:r>
            <a:r>
              <a:rPr lang="de-DE" sz="1100" dirty="0">
                <a:cs typeface="Arial" panose="020B0604020202020204" pitchFamily="34" charset="0"/>
              </a:rPr>
              <a:t>innovative Verpackungsmaschinen </a:t>
            </a:r>
          </a:p>
          <a:p>
            <a:pPr algn="r"/>
            <a:r>
              <a:rPr lang="de-DE" sz="1100" dirty="0">
                <a:cs typeface="Arial" panose="020B0604020202020204" pitchFamily="34" charset="0"/>
              </a:rPr>
              <a:t>entwickelt, produziert und weltweit vertreibt.</a:t>
            </a:r>
          </a:p>
          <a:p>
            <a:pPr algn="r"/>
            <a:endParaRPr lang="de-DE" sz="1100" dirty="0">
              <a:cs typeface="Arial" panose="020B0604020202020204" pitchFamily="34" charset="0"/>
            </a:endParaRPr>
          </a:p>
          <a:p>
            <a:pPr algn="r"/>
            <a:r>
              <a:rPr lang="de-DE" sz="1100" dirty="0">
                <a:cs typeface="Arial" panose="020B0604020202020204" pitchFamily="34" charset="0"/>
              </a:rPr>
              <a:t>Umsatz* der Schubert Gruppe weltweit 400 Mio. €  </a:t>
            </a:r>
            <a:br>
              <a:rPr lang="de-DE" sz="1100" dirty="0">
                <a:cs typeface="Arial" panose="020B0604020202020204" pitchFamily="34" charset="0"/>
              </a:rPr>
            </a:br>
            <a:r>
              <a:rPr lang="de-DE" sz="1100" dirty="0">
                <a:cs typeface="Arial" panose="020B0604020202020204" pitchFamily="34" charset="0"/>
              </a:rPr>
              <a:t>70% in Europa / 30% weltweit</a:t>
            </a:r>
          </a:p>
          <a:p>
            <a:pPr algn="r"/>
            <a:endParaRPr lang="de-DE" sz="1100" dirty="0">
              <a:cs typeface="Arial" panose="020B0604020202020204" pitchFamily="34" charset="0"/>
            </a:endParaRPr>
          </a:p>
          <a:p>
            <a:pPr algn="r"/>
            <a:r>
              <a:rPr lang="de-DE" sz="800" dirty="0">
                <a:cs typeface="Arial" panose="020B0604020202020204" pitchFamily="34" charset="0"/>
              </a:rPr>
              <a:t>*2023 </a:t>
            </a:r>
          </a:p>
        </p:txBody>
      </p:sp>
    </p:spTree>
    <p:extLst>
      <p:ext uri="{BB962C8B-B14F-4D97-AF65-F5344CB8AC3E}">
        <p14:creationId xmlns:p14="http://schemas.microsoft.com/office/powerpoint/2010/main" val="35054272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Abgerundetes Rechteck 38"/>
          <p:cNvSpPr/>
          <p:nvPr/>
        </p:nvSpPr>
        <p:spPr>
          <a:xfrm>
            <a:off x="2225452" y="1283680"/>
            <a:ext cx="1065318" cy="1065318"/>
          </a:xfrm>
          <a:prstGeom prst="roundRect">
            <a:avLst/>
          </a:prstGeom>
          <a:noFill/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Abgerundetes Rechteck 39"/>
          <p:cNvSpPr/>
          <p:nvPr/>
        </p:nvSpPr>
        <p:spPr>
          <a:xfrm>
            <a:off x="2050767" y="3012037"/>
            <a:ext cx="1855222" cy="1855222"/>
          </a:xfrm>
          <a:prstGeom prst="roundRect">
            <a:avLst/>
          </a:prstGeom>
          <a:noFill/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Abgerundetes Rechteck 40"/>
          <p:cNvSpPr/>
          <p:nvPr/>
        </p:nvSpPr>
        <p:spPr>
          <a:xfrm>
            <a:off x="4114800" y="1054339"/>
            <a:ext cx="1524000" cy="1524000"/>
          </a:xfrm>
          <a:prstGeom prst="roundRect">
            <a:avLst/>
          </a:prstGeom>
          <a:noFill/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Abgerundetes Rechteck 41"/>
          <p:cNvSpPr/>
          <p:nvPr/>
        </p:nvSpPr>
        <p:spPr>
          <a:xfrm>
            <a:off x="5334000" y="3665301"/>
            <a:ext cx="916260" cy="916260"/>
          </a:xfrm>
          <a:prstGeom prst="roundRect">
            <a:avLst/>
          </a:prstGeom>
          <a:noFill/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Abgerundetes Rechteck 42"/>
          <p:cNvSpPr/>
          <p:nvPr/>
        </p:nvSpPr>
        <p:spPr>
          <a:xfrm>
            <a:off x="5211589" y="765388"/>
            <a:ext cx="1855222" cy="1855222"/>
          </a:xfrm>
          <a:prstGeom prst="roundRect">
            <a:avLst/>
          </a:prstGeom>
          <a:noFill/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4" name="Abgerundetes Rechteck 43"/>
          <p:cNvSpPr/>
          <p:nvPr/>
        </p:nvSpPr>
        <p:spPr>
          <a:xfrm>
            <a:off x="1721537" y="3794201"/>
            <a:ext cx="658460" cy="658460"/>
          </a:xfrm>
          <a:prstGeom prst="roundRect">
            <a:avLst/>
          </a:prstGeom>
          <a:noFill/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5" name="Abgerundetes Rechteck 44"/>
          <p:cNvSpPr/>
          <p:nvPr/>
        </p:nvSpPr>
        <p:spPr>
          <a:xfrm>
            <a:off x="8225848" y="3800687"/>
            <a:ext cx="651974" cy="651974"/>
          </a:xfrm>
          <a:prstGeom prst="roundRect">
            <a:avLst/>
          </a:prstGeom>
          <a:noFill/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6" name="Abgerundetes Rechteck 45"/>
          <p:cNvSpPr/>
          <p:nvPr/>
        </p:nvSpPr>
        <p:spPr>
          <a:xfrm>
            <a:off x="6019800" y="3124939"/>
            <a:ext cx="1855222" cy="1855222"/>
          </a:xfrm>
          <a:prstGeom prst="roundRect">
            <a:avLst/>
          </a:prstGeom>
          <a:noFill/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7" name="Abgerundetes Rechteck 46"/>
          <p:cNvSpPr/>
          <p:nvPr/>
        </p:nvSpPr>
        <p:spPr>
          <a:xfrm>
            <a:off x="7351490" y="1112363"/>
            <a:ext cx="1236635" cy="1236635"/>
          </a:xfrm>
          <a:prstGeom prst="roundRect">
            <a:avLst/>
          </a:prstGeom>
          <a:noFill/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Abgerundetes Rechteck 47"/>
          <p:cNvSpPr/>
          <p:nvPr/>
        </p:nvSpPr>
        <p:spPr>
          <a:xfrm>
            <a:off x="3464170" y="4371425"/>
            <a:ext cx="651974" cy="651974"/>
          </a:xfrm>
          <a:prstGeom prst="roundRect">
            <a:avLst/>
          </a:prstGeom>
          <a:noFill/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9" name="Abgerundetes Rechteck 48"/>
          <p:cNvSpPr/>
          <p:nvPr/>
        </p:nvSpPr>
        <p:spPr>
          <a:xfrm>
            <a:off x="883291" y="3244911"/>
            <a:ext cx="1024426" cy="1024426"/>
          </a:xfrm>
          <a:prstGeom prst="roundRect">
            <a:avLst/>
          </a:prstGeom>
          <a:noFill/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1" name="Textfeld 50"/>
          <p:cNvSpPr txBox="1"/>
          <p:nvPr/>
        </p:nvSpPr>
        <p:spPr>
          <a:xfrm>
            <a:off x="567007" y="707366"/>
            <a:ext cx="6116128" cy="3847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500" b="1" u="sng" dirty="0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UNSERE STÄRKEN.</a:t>
            </a:r>
          </a:p>
        </p:txBody>
      </p:sp>
      <p:sp>
        <p:nvSpPr>
          <p:cNvPr id="52" name="Abgerundetes Rechteck 51"/>
          <p:cNvSpPr/>
          <p:nvPr/>
        </p:nvSpPr>
        <p:spPr>
          <a:xfrm>
            <a:off x="567007" y="3516125"/>
            <a:ext cx="7699746" cy="410289"/>
          </a:xfrm>
          <a:prstGeom prst="rect">
            <a:avLst/>
          </a:prstGeom>
          <a:solidFill>
            <a:srgbClr val="0EA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5" name="Textfeld 54"/>
          <p:cNvSpPr txBox="1"/>
          <p:nvPr/>
        </p:nvSpPr>
        <p:spPr>
          <a:xfrm>
            <a:off x="595609" y="3552410"/>
            <a:ext cx="767114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Entwicklung &amp; Technologien, Hardware &amp; Software</a:t>
            </a:r>
          </a:p>
        </p:txBody>
      </p:sp>
      <p:sp>
        <p:nvSpPr>
          <p:cNvPr id="69" name="Abgerundetes Rechteck 68"/>
          <p:cNvSpPr/>
          <p:nvPr/>
        </p:nvSpPr>
        <p:spPr>
          <a:xfrm>
            <a:off x="553957" y="4037891"/>
            <a:ext cx="7712796" cy="402288"/>
          </a:xfrm>
          <a:prstGeom prst="rect">
            <a:avLst/>
          </a:prstGeom>
          <a:solidFill>
            <a:srgbClr val="002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5" name="Textfeld 74"/>
          <p:cNvSpPr txBox="1"/>
          <p:nvPr/>
        </p:nvSpPr>
        <p:spPr>
          <a:xfrm>
            <a:off x="587162" y="4066175"/>
            <a:ext cx="767114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Inhouse Produktion inkl. SMD</a:t>
            </a:r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F184FB10-81E6-5E12-04C7-049363B13626}"/>
              </a:ext>
            </a:extLst>
          </p:cNvPr>
          <p:cNvGrpSpPr/>
          <p:nvPr/>
        </p:nvGrpSpPr>
        <p:grpSpPr>
          <a:xfrm>
            <a:off x="553957" y="1649690"/>
            <a:ext cx="1689833" cy="1573258"/>
            <a:chOff x="7209246" y="1538911"/>
            <a:chExt cx="1689833" cy="1573258"/>
          </a:xfrm>
        </p:grpSpPr>
        <p:sp>
          <p:nvSpPr>
            <p:cNvPr id="59" name="Abgerundetes Rechteck 58"/>
            <p:cNvSpPr/>
            <p:nvPr/>
          </p:nvSpPr>
          <p:spPr>
            <a:xfrm>
              <a:off x="7209246" y="1538911"/>
              <a:ext cx="1689833" cy="15732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6" name="Textfeld 65"/>
            <p:cNvSpPr txBox="1"/>
            <p:nvPr/>
          </p:nvSpPr>
          <p:spPr>
            <a:xfrm>
              <a:off x="7351923" y="1622329"/>
              <a:ext cx="1418704" cy="4395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Monitoring-Systeme</a:t>
              </a:r>
            </a:p>
          </p:txBody>
        </p:sp>
        <p:pic>
          <p:nvPicPr>
            <p:cNvPr id="78" name="Grafik 77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50539" y="2172594"/>
              <a:ext cx="929527" cy="930623"/>
            </a:xfrm>
            <a:prstGeom prst="rect">
              <a:avLst/>
            </a:prstGeom>
          </p:spPr>
        </p:pic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8AE4B5EB-BD94-7FB6-5132-AF001879464B}"/>
              </a:ext>
            </a:extLst>
          </p:cNvPr>
          <p:cNvGrpSpPr/>
          <p:nvPr/>
        </p:nvGrpSpPr>
        <p:grpSpPr>
          <a:xfrm>
            <a:off x="6574330" y="1618912"/>
            <a:ext cx="1678200" cy="1602675"/>
            <a:chOff x="5359654" y="1532974"/>
            <a:chExt cx="1635770" cy="1579195"/>
          </a:xfrm>
        </p:grpSpPr>
        <p:sp>
          <p:nvSpPr>
            <p:cNvPr id="62" name="Abgerundetes Rechteck 61"/>
            <p:cNvSpPr/>
            <p:nvPr/>
          </p:nvSpPr>
          <p:spPr>
            <a:xfrm>
              <a:off x="5359654" y="1532974"/>
              <a:ext cx="1635770" cy="15791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67" name="Textfeld 66"/>
            <p:cNvSpPr txBox="1"/>
            <p:nvPr/>
          </p:nvSpPr>
          <p:spPr>
            <a:xfrm>
              <a:off x="5418937" y="1607258"/>
              <a:ext cx="1496161" cy="4389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Kundenspezifische</a:t>
              </a:r>
            </a:p>
            <a:p>
              <a:pPr algn="ctr"/>
              <a:r>
                <a:rPr lang="de-DE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Gesamtlösungen</a:t>
              </a:r>
            </a:p>
          </p:txBody>
        </p:sp>
        <p:pic>
          <p:nvPicPr>
            <p:cNvPr id="7" name="Inhaltsplatzhalter 2">
              <a:extLst>
                <a:ext uri="{FF2B5EF4-FFF2-40B4-BE49-F238E27FC236}">
                  <a16:creationId xmlns:a16="http://schemas.microsoft.com/office/drawing/2014/main" id="{F0CB8874-25ED-CC24-E05E-639BF0CC49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clrChange>
                <a:clrFrom>
                  <a:srgbClr val="FFFEFC"/>
                </a:clrFrom>
                <a:clrTo>
                  <a:srgbClr val="FF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53474" y="2606912"/>
              <a:ext cx="560123" cy="438938"/>
            </a:xfrm>
            <a:prstGeom prst="rect">
              <a:avLst/>
            </a:prstGeom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79F4B521-C375-6131-D8FC-0481B273DE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51796" y="2132020"/>
              <a:ext cx="339282" cy="488704"/>
            </a:xfrm>
            <a:prstGeom prst="rect">
              <a:avLst/>
            </a:prstGeom>
          </p:spPr>
        </p:pic>
      </p:grp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4C0B8AFE-78B7-7850-AA1E-DF8F4D7D8725}"/>
              </a:ext>
            </a:extLst>
          </p:cNvPr>
          <p:cNvGrpSpPr/>
          <p:nvPr/>
        </p:nvGrpSpPr>
        <p:grpSpPr>
          <a:xfrm>
            <a:off x="2529683" y="1642236"/>
            <a:ext cx="1615328" cy="1602675"/>
            <a:chOff x="3593560" y="1540481"/>
            <a:chExt cx="1568084" cy="1549535"/>
          </a:xfrm>
        </p:grpSpPr>
        <p:sp>
          <p:nvSpPr>
            <p:cNvPr id="56" name="Abgerundetes Rechteck 55"/>
            <p:cNvSpPr/>
            <p:nvPr/>
          </p:nvSpPr>
          <p:spPr>
            <a:xfrm>
              <a:off x="3593560" y="1540481"/>
              <a:ext cx="1568084" cy="15495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4" name="Textfeld 63"/>
            <p:cNvSpPr txBox="1"/>
            <p:nvPr/>
          </p:nvSpPr>
          <p:spPr>
            <a:xfrm>
              <a:off x="3644936" y="1629134"/>
              <a:ext cx="1446832" cy="446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Embedded Components</a:t>
              </a:r>
            </a:p>
          </p:txBody>
        </p:sp>
      </p:grp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D06659CB-CD2C-3C58-31B0-FAF5580C773A}"/>
              </a:ext>
            </a:extLst>
          </p:cNvPr>
          <p:cNvGrpSpPr/>
          <p:nvPr/>
        </p:nvGrpSpPr>
        <p:grpSpPr>
          <a:xfrm>
            <a:off x="4411778" y="1627375"/>
            <a:ext cx="1822670" cy="1602675"/>
            <a:chOff x="4146658" y="1649690"/>
            <a:chExt cx="1822670" cy="1602675"/>
          </a:xfrm>
        </p:grpSpPr>
        <p:sp>
          <p:nvSpPr>
            <p:cNvPr id="60" name="Abgerundetes Rechteck 59"/>
            <p:cNvSpPr/>
            <p:nvPr/>
          </p:nvSpPr>
          <p:spPr>
            <a:xfrm>
              <a:off x="4155824" y="1649690"/>
              <a:ext cx="1770098" cy="16026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68" name="Textfeld 67"/>
            <p:cNvSpPr txBox="1"/>
            <p:nvPr/>
          </p:nvSpPr>
          <p:spPr>
            <a:xfrm>
              <a:off x="4146658" y="1777245"/>
              <a:ext cx="182267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Industriecomputer</a:t>
              </a:r>
            </a:p>
          </p:txBody>
        </p:sp>
        <p:pic>
          <p:nvPicPr>
            <p:cNvPr id="5" name="Grafik 4" descr="Ein Bild, das Text, Elektronik enthält.&#10;&#10;Automatisch generierte Beschreibung">
              <a:extLst>
                <a:ext uri="{FF2B5EF4-FFF2-40B4-BE49-F238E27FC236}">
                  <a16:creationId xmlns:a16="http://schemas.microsoft.com/office/drawing/2014/main" id="{D62A754F-0E1F-A775-C624-7A2C667DCA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2964" y="2212823"/>
              <a:ext cx="426249" cy="855899"/>
            </a:xfrm>
            <a:prstGeom prst="rect">
              <a:avLst/>
            </a:prstGeom>
            <a:effectLst/>
          </p:spPr>
        </p:pic>
        <p:pic>
          <p:nvPicPr>
            <p:cNvPr id="6" name="Picture 3" descr="M:\Group\Marketing\Fotos und Videos\Produkte\Prime Panel\SSE_PrimePanel_Außeinander.png">
              <a:extLst>
                <a:ext uri="{FF2B5EF4-FFF2-40B4-BE49-F238E27FC236}">
                  <a16:creationId xmlns:a16="http://schemas.microsoft.com/office/drawing/2014/main" id="{5318EBA7-FA31-79F0-2CC9-081BB505F3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2840" y="2578541"/>
              <a:ext cx="757839" cy="615851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Grafik 8" descr="Ein Bild, das Transport, Elektronik, Raum, Elektronisches Bauteil enthält.&#10;&#10;Automatisch generierte Beschreibung">
            <a:extLst>
              <a:ext uri="{FF2B5EF4-FFF2-40B4-BE49-F238E27FC236}">
                <a16:creationId xmlns:a16="http://schemas.microsoft.com/office/drawing/2014/main" id="{EBDF2EE8-B4E1-1AEC-8D02-2A5F6C8440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024" y="2263286"/>
            <a:ext cx="1637075" cy="964679"/>
          </a:xfrm>
          <a:prstGeom prst="rect">
            <a:avLst/>
          </a:prstGeom>
        </p:spPr>
      </p:pic>
      <p:pic>
        <p:nvPicPr>
          <p:cNvPr id="12" name="Grafik 11" descr="Ein Bild, das Backblech, Küchenutensilien enthält.&#10;&#10;Automatisch generierte Beschreibung">
            <a:extLst>
              <a:ext uri="{FF2B5EF4-FFF2-40B4-BE49-F238E27FC236}">
                <a16:creationId xmlns:a16="http://schemas.microsoft.com/office/drawing/2014/main" id="{A3BFEDD5-C293-B6B5-265B-47656073A6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115" y="1974955"/>
            <a:ext cx="956465" cy="637643"/>
          </a:xfrm>
          <a:prstGeom prst="rect">
            <a:avLst/>
          </a:prstGeom>
        </p:spPr>
      </p:pic>
      <p:pic>
        <p:nvPicPr>
          <p:cNvPr id="1026" name="Gruppieren 1">
            <a:extLst>
              <a:ext uri="{FF2B5EF4-FFF2-40B4-BE49-F238E27FC236}">
                <a16:creationId xmlns:a16="http://schemas.microsoft.com/office/drawing/2014/main" id="{AE71E7CF-DAB0-E2AE-D65F-7EDD793E3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290" y="2209670"/>
            <a:ext cx="768181" cy="476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84471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U:\PROJEKTE\202102_PPT_SSE_Firmenpräsentation\Bilder &amp; Icons\Entwicklungskompetenz_001-4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0000" y="299268"/>
            <a:ext cx="4464000" cy="4845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eck 2"/>
          <p:cNvSpPr/>
          <p:nvPr/>
        </p:nvSpPr>
        <p:spPr>
          <a:xfrm>
            <a:off x="554074" y="1762125"/>
            <a:ext cx="4208426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/>
            <a:r>
              <a:rPr lang="de-DE" sz="1500" dirty="0"/>
              <a:t>Von der ersten Idee über die Konzeptphase bis zur Serienentwicklung und Serienbetreuung.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223418" y="3655043"/>
            <a:ext cx="1157707" cy="39658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1300" b="1" i="0" dirty="0">
                <a:latin typeface="+mj-lt"/>
                <a:cs typeface="Arial" panose="020B0604020202020204" pitchFamily="34" charset="0"/>
              </a:rPr>
              <a:t>System-entwicklung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1240246" y="3113271"/>
            <a:ext cx="1150529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1300" b="1" i="0" dirty="0">
                <a:latin typeface="+mj-lt"/>
                <a:cs typeface="Arial" panose="020B0604020202020204" pitchFamily="34" charset="0"/>
              </a:rPr>
              <a:t>Embedded Software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3429723" y="3113271"/>
            <a:ext cx="1004776" cy="20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1300" b="1" i="0" dirty="0">
                <a:latin typeface="+mj-lt"/>
                <a:cs typeface="Arial" panose="020B0604020202020204" pitchFamily="34" charset="0"/>
              </a:rPr>
              <a:t>Hardware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4467790" y="3745515"/>
            <a:ext cx="1171010" cy="20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1300" b="1" i="0" dirty="0">
                <a:latin typeface="+mj-lt"/>
                <a:cs typeface="Arial" panose="020B0604020202020204" pitchFamily="34" charset="0"/>
              </a:rPr>
              <a:t>Konstruktion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2320366" y="3651514"/>
            <a:ext cx="1109357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1300" b="1" dirty="0">
                <a:latin typeface="+mj-lt"/>
                <a:cs typeface="Arial" panose="020B0604020202020204" pitchFamily="34" charset="0"/>
              </a:rPr>
              <a:t>System-s</a:t>
            </a:r>
            <a:r>
              <a:rPr lang="de-DE" sz="1300" b="1" i="0" dirty="0">
                <a:latin typeface="+mj-lt"/>
                <a:cs typeface="Arial" panose="020B0604020202020204" pitchFamily="34" charset="0"/>
              </a:rPr>
              <a:t>oftware</a:t>
            </a:r>
          </a:p>
        </p:txBody>
      </p:sp>
      <p:pic>
        <p:nvPicPr>
          <p:cNvPr id="14" name="Picture 3" descr="U:\BILDER\ICONS &amp; SYMBOLS\Icon_50_years_01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34499" y="710551"/>
            <a:ext cx="540000" cy="535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echseck 5"/>
          <p:cNvSpPr/>
          <p:nvPr/>
        </p:nvSpPr>
        <p:spPr>
          <a:xfrm>
            <a:off x="114302" y="3313326"/>
            <a:ext cx="1324084" cy="1141452"/>
          </a:xfrm>
          <a:prstGeom prst="hexagon">
            <a:avLst/>
          </a:prstGeom>
          <a:solidFill>
            <a:srgbClr val="0EA4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Sechseck 16"/>
          <p:cNvSpPr/>
          <p:nvPr/>
        </p:nvSpPr>
        <p:spPr>
          <a:xfrm>
            <a:off x="1195013" y="2711881"/>
            <a:ext cx="1324084" cy="1141452"/>
          </a:xfrm>
          <a:prstGeom prst="hexagon">
            <a:avLst/>
          </a:prstGeom>
          <a:solidFill>
            <a:srgbClr val="0EA4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Sechseck 17"/>
          <p:cNvSpPr/>
          <p:nvPr/>
        </p:nvSpPr>
        <p:spPr>
          <a:xfrm>
            <a:off x="2289177" y="3295303"/>
            <a:ext cx="1324084" cy="1141452"/>
          </a:xfrm>
          <a:prstGeom prst="hexagon">
            <a:avLst/>
          </a:prstGeom>
          <a:solidFill>
            <a:srgbClr val="0EA4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Sechseck 18"/>
          <p:cNvSpPr/>
          <p:nvPr/>
        </p:nvSpPr>
        <p:spPr>
          <a:xfrm>
            <a:off x="3368677" y="2703869"/>
            <a:ext cx="1324084" cy="1141452"/>
          </a:xfrm>
          <a:prstGeom prst="hexagon">
            <a:avLst/>
          </a:prstGeom>
          <a:solidFill>
            <a:srgbClr val="0EA4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Sechseck 19"/>
          <p:cNvSpPr/>
          <p:nvPr/>
        </p:nvSpPr>
        <p:spPr>
          <a:xfrm>
            <a:off x="4456724" y="3291497"/>
            <a:ext cx="1324084" cy="1141452"/>
          </a:xfrm>
          <a:prstGeom prst="hexagon">
            <a:avLst/>
          </a:prstGeom>
          <a:solidFill>
            <a:srgbClr val="0EA4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Sechseck 20"/>
          <p:cNvSpPr/>
          <p:nvPr/>
        </p:nvSpPr>
        <p:spPr>
          <a:xfrm>
            <a:off x="5531263" y="3902987"/>
            <a:ext cx="1324084" cy="1141452"/>
          </a:xfrm>
          <a:prstGeom prst="hexagon">
            <a:avLst/>
          </a:prstGeom>
          <a:solidFill>
            <a:srgbClr val="0EA4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Sechseck 21"/>
          <p:cNvSpPr/>
          <p:nvPr/>
        </p:nvSpPr>
        <p:spPr>
          <a:xfrm>
            <a:off x="-122039" y="4270085"/>
            <a:ext cx="472682" cy="407485"/>
          </a:xfrm>
          <a:prstGeom prst="hexagon">
            <a:avLst/>
          </a:prstGeom>
          <a:noFill/>
          <a:ln>
            <a:solidFill>
              <a:srgbClr val="0EA4E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Sechseck 22"/>
          <p:cNvSpPr/>
          <p:nvPr/>
        </p:nvSpPr>
        <p:spPr>
          <a:xfrm>
            <a:off x="3368677" y="3899692"/>
            <a:ext cx="1324084" cy="1141452"/>
          </a:xfrm>
          <a:prstGeom prst="hexagon">
            <a:avLst/>
          </a:prstGeom>
          <a:noFill/>
          <a:ln>
            <a:solidFill>
              <a:srgbClr val="0EA4E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Sechseck 23"/>
          <p:cNvSpPr/>
          <p:nvPr/>
        </p:nvSpPr>
        <p:spPr>
          <a:xfrm>
            <a:off x="1204538" y="3903102"/>
            <a:ext cx="1324084" cy="1141452"/>
          </a:xfrm>
          <a:prstGeom prst="hexagon">
            <a:avLst/>
          </a:prstGeom>
          <a:noFill/>
          <a:ln>
            <a:solidFill>
              <a:srgbClr val="0EA4E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Sechseck 24"/>
          <p:cNvSpPr/>
          <p:nvPr/>
        </p:nvSpPr>
        <p:spPr>
          <a:xfrm>
            <a:off x="601699" y="2653295"/>
            <a:ext cx="704849" cy="607628"/>
          </a:xfrm>
          <a:prstGeom prst="hexagon">
            <a:avLst/>
          </a:prstGeom>
          <a:noFill/>
          <a:ln>
            <a:solidFill>
              <a:srgbClr val="0EA4E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Sechseck 25"/>
          <p:cNvSpPr/>
          <p:nvPr/>
        </p:nvSpPr>
        <p:spPr>
          <a:xfrm>
            <a:off x="4591615" y="2638604"/>
            <a:ext cx="704849" cy="607628"/>
          </a:xfrm>
          <a:prstGeom prst="hexagon">
            <a:avLst/>
          </a:prstGeom>
          <a:noFill/>
          <a:ln>
            <a:solidFill>
              <a:srgbClr val="0EA4E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Sechseck 26"/>
          <p:cNvSpPr/>
          <p:nvPr/>
        </p:nvSpPr>
        <p:spPr>
          <a:xfrm>
            <a:off x="5183785" y="2447697"/>
            <a:ext cx="400346" cy="345126"/>
          </a:xfrm>
          <a:prstGeom prst="hexagon">
            <a:avLst/>
          </a:prstGeom>
          <a:noFill/>
          <a:ln>
            <a:solidFill>
              <a:srgbClr val="0EA4E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Sechseck 27"/>
          <p:cNvSpPr/>
          <p:nvPr/>
        </p:nvSpPr>
        <p:spPr>
          <a:xfrm>
            <a:off x="839900" y="4511019"/>
            <a:ext cx="400346" cy="345126"/>
          </a:xfrm>
          <a:prstGeom prst="hexagon">
            <a:avLst/>
          </a:prstGeom>
          <a:noFill/>
          <a:ln>
            <a:solidFill>
              <a:srgbClr val="0EA4E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099" name="Picture 3" descr="U:\BILDER\ICONS &amp; SYMBOLS\Icon_Konstruktion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5536" y="3827331"/>
            <a:ext cx="360000" cy="356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U:\BILDER\ICONS &amp; SYMBOLS\Icon_Hardware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30818" y="3223262"/>
            <a:ext cx="360000" cy="356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U:\BILDER\ICONS &amp; SYMBOLS\Icon_Systemsoftware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0864" y="3310372"/>
            <a:ext cx="360000" cy="363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U:\BILDER\ICONS &amp; SYMBOLS\Icon_Embedded_Software.pn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1219" y="3886723"/>
            <a:ext cx="360000" cy="32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U:\BILDER\ICONS &amp; SYMBOLS\Icon_Systementwicklung.pn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2693" y="3866029"/>
            <a:ext cx="360000" cy="338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feld 28"/>
          <p:cNvSpPr txBox="1"/>
          <p:nvPr/>
        </p:nvSpPr>
        <p:spPr>
          <a:xfrm>
            <a:off x="203840" y="3380326"/>
            <a:ext cx="1157707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1100" b="1" i="0" dirty="0">
                <a:latin typeface="+mj-lt"/>
                <a:cs typeface="Arial" panose="020B0604020202020204" pitchFamily="34" charset="0"/>
              </a:rPr>
              <a:t>System-entwicklung</a:t>
            </a:r>
          </a:p>
        </p:txBody>
      </p:sp>
      <p:sp>
        <p:nvSpPr>
          <p:cNvPr id="30" name="Textfeld 29"/>
          <p:cNvSpPr txBox="1"/>
          <p:nvPr/>
        </p:nvSpPr>
        <p:spPr>
          <a:xfrm>
            <a:off x="2385816" y="3366964"/>
            <a:ext cx="115052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1100" b="1" i="0" dirty="0">
                <a:latin typeface="+mj-lt"/>
                <a:cs typeface="Arial" panose="020B0604020202020204" pitchFamily="34" charset="0"/>
              </a:rPr>
              <a:t>Embedded Software</a:t>
            </a:r>
          </a:p>
        </p:txBody>
      </p:sp>
      <p:sp>
        <p:nvSpPr>
          <p:cNvPr id="31" name="Textfeld 30"/>
          <p:cNvSpPr txBox="1"/>
          <p:nvPr/>
        </p:nvSpPr>
        <p:spPr>
          <a:xfrm>
            <a:off x="3601268" y="2771537"/>
            <a:ext cx="874142" cy="1724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1100" b="1" i="0" dirty="0">
                <a:latin typeface="+mj-lt"/>
                <a:cs typeface="Arial" panose="020B0604020202020204" pitchFamily="34" charset="0"/>
              </a:rPr>
              <a:t>Hardware</a:t>
            </a:r>
          </a:p>
        </p:txBody>
      </p:sp>
      <p:sp>
        <p:nvSpPr>
          <p:cNvPr id="32" name="Textfeld 31"/>
          <p:cNvSpPr txBox="1"/>
          <p:nvPr/>
        </p:nvSpPr>
        <p:spPr>
          <a:xfrm>
            <a:off x="4668723" y="3418426"/>
            <a:ext cx="923028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1100" b="1" i="0" dirty="0">
                <a:latin typeface="+mj-lt"/>
                <a:cs typeface="Arial" panose="020B0604020202020204" pitchFamily="34" charset="0"/>
              </a:rPr>
              <a:t>Konstruktion</a:t>
            </a:r>
            <a:br>
              <a:rPr lang="de-DE" sz="1100" b="1" i="0" dirty="0">
                <a:latin typeface="+mj-lt"/>
                <a:cs typeface="Arial" panose="020B0604020202020204" pitchFamily="34" charset="0"/>
              </a:rPr>
            </a:br>
            <a:r>
              <a:rPr lang="de-DE" sz="1100" b="1" i="0" dirty="0">
                <a:latin typeface="+mj-lt"/>
                <a:cs typeface="Arial" panose="020B0604020202020204" pitchFamily="34" charset="0"/>
              </a:rPr>
              <a:t>/ Mechanik</a:t>
            </a:r>
          </a:p>
        </p:txBody>
      </p:sp>
      <p:sp>
        <p:nvSpPr>
          <p:cNvPr id="33" name="Textfeld 32"/>
          <p:cNvSpPr txBox="1"/>
          <p:nvPr/>
        </p:nvSpPr>
        <p:spPr>
          <a:xfrm>
            <a:off x="5707152" y="4005742"/>
            <a:ext cx="995372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1100" b="1" i="0" dirty="0">
                <a:latin typeface="+mj-lt"/>
                <a:cs typeface="Arial" panose="020B0604020202020204" pitchFamily="34" charset="0"/>
              </a:rPr>
              <a:t>Verifikation </a:t>
            </a:r>
            <a:br>
              <a:rPr lang="de-DE" sz="1100" b="1" i="0" dirty="0">
                <a:latin typeface="+mj-lt"/>
                <a:cs typeface="Arial" panose="020B0604020202020204" pitchFamily="34" charset="0"/>
              </a:rPr>
            </a:br>
            <a:r>
              <a:rPr lang="de-DE" sz="1100" b="1" dirty="0">
                <a:latin typeface="+mj-lt"/>
                <a:cs typeface="Arial" panose="020B0604020202020204" pitchFamily="34" charset="0"/>
              </a:rPr>
              <a:t>&amp;</a:t>
            </a:r>
            <a:r>
              <a:rPr lang="de-DE" sz="1100" b="1" i="0" dirty="0">
                <a:latin typeface="+mj-lt"/>
                <a:cs typeface="Arial" panose="020B0604020202020204" pitchFamily="34" charset="0"/>
              </a:rPr>
              <a:t> Validierung</a:t>
            </a:r>
          </a:p>
        </p:txBody>
      </p:sp>
      <p:sp>
        <p:nvSpPr>
          <p:cNvPr id="34" name="Textfeld 33"/>
          <p:cNvSpPr txBox="1"/>
          <p:nvPr/>
        </p:nvSpPr>
        <p:spPr>
          <a:xfrm>
            <a:off x="1306186" y="2774745"/>
            <a:ext cx="1109357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1100" b="1" dirty="0">
                <a:latin typeface="+mj-lt"/>
                <a:cs typeface="Arial" panose="020B0604020202020204" pitchFamily="34" charset="0"/>
              </a:rPr>
              <a:t>System-s</a:t>
            </a:r>
            <a:r>
              <a:rPr lang="de-DE" sz="1100" b="1" i="0" dirty="0">
                <a:latin typeface="+mj-lt"/>
                <a:cs typeface="Arial" panose="020B0604020202020204" pitchFamily="34" charset="0"/>
              </a:rPr>
              <a:t>oftware</a:t>
            </a:r>
          </a:p>
        </p:txBody>
      </p:sp>
      <p:pic>
        <p:nvPicPr>
          <p:cNvPr id="1026" name="Picture 2" descr="U:\BILDER\ICONS &amp; SYMBOLS\Icon_Validierung.pn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01978" y="4552041"/>
            <a:ext cx="360000" cy="341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hteck 37"/>
          <p:cNvSpPr/>
          <p:nvPr/>
        </p:nvSpPr>
        <p:spPr>
          <a:xfrm>
            <a:off x="431322" y="602255"/>
            <a:ext cx="528153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500" b="1" u="sng" dirty="0">
                <a:solidFill>
                  <a:schemeClr val="accent1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ENTWICKLUNGSKOMPETENZ</a:t>
            </a:r>
          </a:p>
          <a:p>
            <a:r>
              <a:rPr lang="de-DE" sz="2500" b="1" u="sng" dirty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SEIT 50 JAHREN.</a:t>
            </a:r>
            <a:endParaRPr lang="de-DE" sz="2500" b="1" dirty="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590683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/>
        </p:nvSpPr>
        <p:spPr>
          <a:xfrm>
            <a:off x="431322" y="602255"/>
            <a:ext cx="475027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500" b="1" u="sng" dirty="0">
                <a:solidFill>
                  <a:schemeClr val="accent1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PRODUKTION </a:t>
            </a:r>
          </a:p>
          <a:p>
            <a:r>
              <a:rPr lang="de-DE" sz="2500" b="1" u="sng" dirty="0">
                <a:solidFill>
                  <a:schemeClr val="accent6">
                    <a:lumMod val="10000"/>
                  </a:schemeClr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&amp; FERTIGUNG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952E1C7-CBF6-C6DE-CFA0-5FC2F44E6CE2}"/>
              </a:ext>
            </a:extLst>
          </p:cNvPr>
          <p:cNvSpPr txBox="1"/>
          <p:nvPr/>
        </p:nvSpPr>
        <p:spPr>
          <a:xfrm>
            <a:off x="1458046" y="1664728"/>
            <a:ext cx="495825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1200"/>
              </a:spcAft>
              <a:buClr>
                <a:schemeClr val="accent1"/>
              </a:buClr>
            </a:pPr>
            <a:r>
              <a:rPr lang="de-DE" sz="1400" b="1" i="0" dirty="0">
                <a:solidFill>
                  <a:schemeClr val="accent6">
                    <a:lumMod val="10000"/>
                  </a:schemeClr>
                </a:solidFill>
                <a:latin typeface="+mj-lt"/>
                <a:cs typeface="Helvetica 55 Roman"/>
              </a:rPr>
              <a:t>Prototypenbau und Serienfertigung </a:t>
            </a:r>
            <a:r>
              <a:rPr lang="de-DE" sz="1400" b="0" i="0" dirty="0">
                <a:solidFill>
                  <a:schemeClr val="accent6">
                    <a:lumMod val="10000"/>
                  </a:schemeClr>
                </a:solidFill>
                <a:latin typeface="+mj-lt"/>
                <a:cs typeface="Helvetica 55 Roman"/>
              </a:rPr>
              <a:t>der IPC und Systeme am Hauptstandort Neuhausen ob Eck.</a:t>
            </a:r>
          </a:p>
        </p:txBody>
      </p:sp>
      <p:pic>
        <p:nvPicPr>
          <p:cNvPr id="10" name="Grafik 9" descr="Ein Bild, das Bautechnik, Gebäude, Stahl, Industrie enthält.&#10;&#10;Automatisch generierte Beschreibung">
            <a:extLst>
              <a:ext uri="{FF2B5EF4-FFF2-40B4-BE49-F238E27FC236}">
                <a16:creationId xmlns:a16="http://schemas.microsoft.com/office/drawing/2014/main" id="{F0990FF6-80CF-6CBE-5D6D-BB60862802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1761" y="3105335"/>
            <a:ext cx="2790266" cy="1543464"/>
          </a:xfrm>
          <a:prstGeom prst="rect">
            <a:avLst/>
          </a:prstGeom>
        </p:spPr>
      </p:pic>
      <p:pic>
        <p:nvPicPr>
          <p:cNvPr id="14" name="Grafik 13" descr="Ein Bild, das Kleidung, Person, Im Haus, Bautechnik enthält.&#10;&#10;Automatisch generierte Beschreibung">
            <a:extLst>
              <a:ext uri="{FF2B5EF4-FFF2-40B4-BE49-F238E27FC236}">
                <a16:creationId xmlns:a16="http://schemas.microsoft.com/office/drawing/2014/main" id="{2ECD0B93-AED1-6BA9-AF45-66A370DC450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98"/>
          <a:stretch/>
        </p:blipFill>
        <p:spPr>
          <a:xfrm>
            <a:off x="558061" y="3103092"/>
            <a:ext cx="2790265" cy="1543464"/>
          </a:xfrm>
          <a:prstGeom prst="rect">
            <a:avLst/>
          </a:prstGeom>
        </p:spPr>
      </p:pic>
      <p:pic>
        <p:nvPicPr>
          <p:cNvPr id="8" name="Grafik 7" descr="Ein Bild, das Im Haus, Maschine, Bautechnik, Boden enthält.&#10;&#10;Automatisch generierte Beschreibung">
            <a:extLst>
              <a:ext uri="{FF2B5EF4-FFF2-40B4-BE49-F238E27FC236}">
                <a16:creationId xmlns:a16="http://schemas.microsoft.com/office/drawing/2014/main" id="{8870039F-7153-8ED5-FE50-90792619CC9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5300"/>
                    </a14:imgEffect>
                    <a14:imgEffect>
                      <a14:saturation sat="104000"/>
                    </a14:imgEffect>
                    <a14:imgEffect>
                      <a14:brightnessContrast brigh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5462" y="3103092"/>
            <a:ext cx="2783989" cy="1543464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FD1D9098-A9B1-E095-13B3-D7694050BEB4}"/>
              </a:ext>
            </a:extLst>
          </p:cNvPr>
          <p:cNvSpPr txBox="1"/>
          <p:nvPr/>
        </p:nvSpPr>
        <p:spPr>
          <a:xfrm>
            <a:off x="2895599" y="2325549"/>
            <a:ext cx="54160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chemeClr val="accent1"/>
              </a:buClr>
            </a:pPr>
            <a:r>
              <a:rPr lang="de-DE" sz="1400" dirty="0">
                <a:solidFill>
                  <a:schemeClr val="accent6">
                    <a:lumMod val="10000"/>
                  </a:schemeClr>
                </a:solidFill>
                <a:latin typeface="+mj-lt"/>
                <a:cs typeface="Helvetica 55 Roman"/>
              </a:rPr>
              <a:t>2022 Erweiterung um </a:t>
            </a:r>
            <a:r>
              <a:rPr lang="de-DE" sz="1400" b="1" i="0" dirty="0">
                <a:solidFill>
                  <a:schemeClr val="accent6">
                    <a:lumMod val="10000"/>
                  </a:schemeClr>
                </a:solidFill>
                <a:effectLst/>
                <a:latin typeface="+mj-lt"/>
              </a:rPr>
              <a:t>SMD-Linienkonzept</a:t>
            </a:r>
            <a:r>
              <a:rPr lang="de-DE" sz="1400" b="0" i="0" dirty="0">
                <a:solidFill>
                  <a:schemeClr val="accent6">
                    <a:lumMod val="10000"/>
                  </a:schemeClr>
                </a:solidFill>
                <a:effectLst/>
                <a:latin typeface="+mj-lt"/>
              </a:rPr>
              <a:t> (Surface </a:t>
            </a:r>
            <a:r>
              <a:rPr lang="de-DE" sz="1400" b="0" i="0" dirty="0" err="1">
                <a:solidFill>
                  <a:schemeClr val="accent6">
                    <a:lumMod val="10000"/>
                  </a:schemeClr>
                </a:solidFill>
                <a:effectLst/>
                <a:latin typeface="+mj-lt"/>
              </a:rPr>
              <a:t>Mounted</a:t>
            </a:r>
            <a:r>
              <a:rPr lang="de-DE" sz="1400" b="0" i="0" dirty="0">
                <a:solidFill>
                  <a:schemeClr val="accent6">
                    <a:lumMod val="10000"/>
                  </a:schemeClr>
                </a:solidFill>
                <a:effectLst/>
                <a:latin typeface="+mj-lt"/>
              </a:rPr>
              <a:t> Devices) für die Produktion von elektronischen Baugruppen.</a:t>
            </a:r>
            <a:endParaRPr lang="de-DE" sz="1400" b="0" i="0" dirty="0">
              <a:solidFill>
                <a:schemeClr val="accent6">
                  <a:lumMod val="10000"/>
                </a:schemeClr>
              </a:solidFill>
              <a:latin typeface="+mj-lt"/>
              <a:cs typeface="Helvetica 55 Roman"/>
            </a:endParaRPr>
          </a:p>
        </p:txBody>
      </p:sp>
      <p:pic>
        <p:nvPicPr>
          <p:cNvPr id="17" name="Picture 7" descr="C:\_SREI\_KOLLEGEN\IHLER, Simone\2021-03_PPT_Gesellschaftsversammlung\Bilder\Arrows.png">
            <a:extLst>
              <a:ext uri="{FF2B5EF4-FFF2-40B4-BE49-F238E27FC236}">
                <a16:creationId xmlns:a16="http://schemas.microsoft.com/office/drawing/2014/main" id="{B9974BFB-3E38-1F92-BB90-9DBDDA52B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660854" y="1632066"/>
            <a:ext cx="675193" cy="57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7" descr="C:\_SREI\_KOLLEGEN\IHLER, Simone\2021-03_PPT_Gesellschaftsversammlung\Bilder\Arrows.png">
            <a:extLst>
              <a:ext uri="{FF2B5EF4-FFF2-40B4-BE49-F238E27FC236}">
                <a16:creationId xmlns:a16="http://schemas.microsoft.com/office/drawing/2014/main" id="{32722EFC-34A6-D512-7E0B-2AF8B8133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2220406" y="2310154"/>
            <a:ext cx="675193" cy="57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31541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8925090"/>
      </p:ext>
    </p:extLst>
  </p:cSld>
  <p:clrMapOvr>
    <a:masterClrMapping/>
  </p:clrMapOvr>
</p:sld>
</file>

<file path=ppt/theme/theme1.xml><?xml version="1.0" encoding="utf-8"?>
<a:theme xmlns:a="http://schemas.openxmlformats.org/drawingml/2006/main" name="Schubert_PPT">
  <a:themeElements>
    <a:clrScheme name="SCHUBERT_Neu">
      <a:dk1>
        <a:sysClr val="windowText" lastClr="000000"/>
      </a:dk1>
      <a:lt1>
        <a:sysClr val="window" lastClr="FFFFFF"/>
      </a:lt1>
      <a:dk2>
        <a:srgbClr val="0EA4E3"/>
      </a:dk2>
      <a:lt2>
        <a:srgbClr val="DADADA"/>
      </a:lt2>
      <a:accent1>
        <a:srgbClr val="0EA4E3"/>
      </a:accent1>
      <a:accent2>
        <a:srgbClr val="E8E349"/>
      </a:accent2>
      <a:accent3>
        <a:srgbClr val="E62645"/>
      </a:accent3>
      <a:accent4>
        <a:srgbClr val="00ADC6"/>
      </a:accent4>
      <a:accent5>
        <a:srgbClr val="C9E1EA"/>
      </a:accent5>
      <a:accent6>
        <a:srgbClr val="D2D7DB"/>
      </a:accent6>
      <a:hlink>
        <a:srgbClr val="0EA4E3"/>
      </a:hlink>
      <a:folHlink>
        <a:srgbClr val="65646A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500" b="0" i="0" dirty="0" err="1" smtClean="0">
            <a:latin typeface="Helvetica 55 Roman"/>
            <a:cs typeface="Helvetica 55 Roman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321</Words>
  <Application>Microsoft Office PowerPoint</Application>
  <PresentationFormat>Bildschirmpräsentation (16:9)</PresentationFormat>
  <Paragraphs>72</Paragraphs>
  <Slides>8</Slides>
  <Notes>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2" baseType="lpstr">
      <vt:lpstr>Arial Narrow</vt:lpstr>
      <vt:lpstr>Arial Unicode MS</vt:lpstr>
      <vt:lpstr>Arial</vt:lpstr>
      <vt:lpstr>Schubert_PPT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Maya Franke</dc:creator>
  <cp:lastModifiedBy>Wilkes, Silvia</cp:lastModifiedBy>
  <cp:revision>1416</cp:revision>
  <cp:lastPrinted>2025-02-03T13:15:42Z</cp:lastPrinted>
  <dcterms:created xsi:type="dcterms:W3CDTF">2015-10-27T12:27:45Z</dcterms:created>
  <dcterms:modified xsi:type="dcterms:W3CDTF">2025-03-03T10:24:15Z</dcterms:modified>
</cp:coreProperties>
</file>