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2"/>
  </p:notesMasterIdLst>
  <p:sldIdLst>
    <p:sldId id="256" r:id="rId5"/>
    <p:sldId id="296" r:id="rId6"/>
    <p:sldId id="303" r:id="rId7"/>
    <p:sldId id="266" r:id="rId8"/>
    <p:sldId id="289" r:id="rId9"/>
    <p:sldId id="292" r:id="rId10"/>
    <p:sldId id="290" r:id="rId11"/>
    <p:sldId id="291" r:id="rId12"/>
    <p:sldId id="293" r:id="rId13"/>
    <p:sldId id="294" r:id="rId14"/>
    <p:sldId id="295" r:id="rId15"/>
    <p:sldId id="298" r:id="rId16"/>
    <p:sldId id="299" r:id="rId17"/>
    <p:sldId id="260" r:id="rId18"/>
    <p:sldId id="269" r:id="rId19"/>
    <p:sldId id="297" r:id="rId20"/>
    <p:sldId id="263" r:id="rId21"/>
    <p:sldId id="261" r:id="rId22"/>
    <p:sldId id="262" r:id="rId23"/>
    <p:sldId id="271" r:id="rId24"/>
    <p:sldId id="275" r:id="rId25"/>
    <p:sldId id="276" r:id="rId26"/>
    <p:sldId id="270" r:id="rId27"/>
    <p:sldId id="277" r:id="rId28"/>
    <p:sldId id="278" r:id="rId29"/>
    <p:sldId id="272" r:id="rId30"/>
    <p:sldId id="279" r:id="rId31"/>
    <p:sldId id="280" r:id="rId32"/>
    <p:sldId id="273" r:id="rId33"/>
    <p:sldId id="274" r:id="rId34"/>
    <p:sldId id="268" r:id="rId35"/>
    <p:sldId id="281" r:id="rId36"/>
    <p:sldId id="282" r:id="rId37"/>
    <p:sldId id="283" r:id="rId38"/>
    <p:sldId id="284" r:id="rId39"/>
    <p:sldId id="300" r:id="rId40"/>
    <p:sldId id="302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3EA85B-D665-C7E1-997B-79844597905B}" v="16" dt="2026-06-24T18:57:05.149"/>
    <p1510:client id="{2633B567-AC45-9CBA-B38D-5CEFE83A4633}" v="459" dt="2026-06-23T15:30:30.524"/>
    <p1510:client id="{303BB90C-54EA-4944-1413-1296FCAB62F1}" v="143" dt="2026-06-24T17:56:48.693"/>
    <p1510:client id="{6685F34B-003E-9CCD-AC21-AF4E98B1E39B}" v="131" dt="2026-06-24T18:10:50.248"/>
    <p1510:client id="{9616ED7E-B333-2C4C-C3CA-603F0C4117B8}" v="1078" dt="2026-06-24T20:17:47.758"/>
    <p1510:client id="{EE6CD662-9A37-C9B2-0423-3036CEB5888D}" v="419" dt="2026-06-25T07:51:12.944"/>
    <p1510:client id="{FC3DC236-B6C2-4E1F-16E8-B1B04FDE854D}" v="261" dt="2026-06-25T09:16:31.0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60B630-D453-4A47-A409-8ED83852BDF6}" type="datetimeFigureOut">
              <a:t>25.06.2026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5A496-1176-4FB0-BF1C-BC617F399C9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4343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https://www.tilnull.no/energi/energibruk?energyView=0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5A496-1176-4FB0-BF1C-BC617F399C96}" type="slidenum"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3289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https://www.tilnull.no/energi/energibruk?energyView=0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5A496-1176-4FB0-BF1C-BC617F399C96}" type="slidenum"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2183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https://www.tilnull.no/energi/energibruk?energyView=0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5A496-1176-4FB0-BF1C-BC617F399C96}" type="slidenum"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6080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Utviklet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hjemmemarked</a:t>
            </a:r>
            <a:r>
              <a:rPr lang="en-US">
                <a:ea typeface="Calibri"/>
                <a:cs typeface="Calibri"/>
              </a:rPr>
              <a:t>, ka e det?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5A496-1176-4FB0-BF1C-BC617F399C96}" type="slidenum">
              <a:rPr lang="nb-NO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9250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4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98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3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27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08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82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207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6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6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8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15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43BDC-0553-40FA-A4DB-EDAAA606CFF6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1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vindkraft – Store norske leksikon">
            <a:extLst>
              <a:ext uri="{FF2B5EF4-FFF2-40B4-BE49-F238E27FC236}">
                <a16:creationId xmlns:a16="http://schemas.microsoft.com/office/drawing/2014/main" id="{7B01FCAB-2127-3744-1F1A-31E6E6E582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" t="244" r="23420" b="-1574"/>
          <a:stretch>
            <a:fillRect/>
          </a:stretch>
        </p:blipFill>
        <p:spPr>
          <a:xfrm rot="480000">
            <a:off x="611890" y="3304288"/>
            <a:ext cx="4045789" cy="2069792"/>
          </a:xfrm>
          <a:prstGeom prst="rect">
            <a:avLst/>
          </a:prstGeom>
        </p:spPr>
      </p:pic>
      <p:pic>
        <p:nvPicPr>
          <p:cNvPr id="9" name="Bilde 8" descr="Konsesjonssaker; Solkraft i Vestfold - Vestfold">
            <a:extLst>
              <a:ext uri="{FF2B5EF4-FFF2-40B4-BE49-F238E27FC236}">
                <a16:creationId xmlns:a16="http://schemas.microsoft.com/office/drawing/2014/main" id="{80D359D1-66E1-1D1A-9491-0CBCF83D2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5915859" y="445605"/>
            <a:ext cx="3882572" cy="2010229"/>
          </a:xfrm>
          <a:prstGeom prst="rect">
            <a:avLst/>
          </a:prstGeom>
        </p:spPr>
      </p:pic>
      <p:pic>
        <p:nvPicPr>
          <p:cNvPr id="5" name="Bilde 4" descr="21 myter om norsk olje og gass - WWF">
            <a:extLst>
              <a:ext uri="{FF2B5EF4-FFF2-40B4-BE49-F238E27FC236}">
                <a16:creationId xmlns:a16="http://schemas.microsoft.com/office/drawing/2014/main" id="{544DBC4A-B85A-4ED9-288D-A051657F75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95" t="-1127" r="29294" b="314"/>
          <a:stretch>
            <a:fillRect/>
          </a:stretch>
        </p:blipFill>
        <p:spPr>
          <a:xfrm rot="-720000">
            <a:off x="7983098" y="3054973"/>
            <a:ext cx="3726992" cy="2031847"/>
          </a:xfrm>
          <a:prstGeom prst="rect">
            <a:avLst/>
          </a:prstGeom>
        </p:spPr>
      </p:pic>
      <p:pic>
        <p:nvPicPr>
          <p:cNvPr id="7" name="Bilde 6" descr="vannkraft – Store norske leksikon">
            <a:extLst>
              <a:ext uri="{FF2B5EF4-FFF2-40B4-BE49-F238E27FC236}">
                <a16:creationId xmlns:a16="http://schemas.microsoft.com/office/drawing/2014/main" id="{90165317-0C1D-6E59-C00C-A2F8B23ED3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2515" y="4788033"/>
            <a:ext cx="4847769" cy="1861193"/>
          </a:xfrm>
          <a:prstGeom prst="rect">
            <a:avLst/>
          </a:prstGeom>
        </p:spPr>
      </p:pic>
      <p:pic>
        <p:nvPicPr>
          <p:cNvPr id="14" name="Bilde 13" descr="Kjernekraft – En kontroversiell energikilde - NA Strøm - Finn billig strøm">
            <a:extLst>
              <a:ext uri="{FF2B5EF4-FFF2-40B4-BE49-F238E27FC236}">
                <a16:creationId xmlns:a16="http://schemas.microsoft.com/office/drawing/2014/main" id="{4034804D-8D78-E570-EE58-6E124F21A8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-900000">
            <a:off x="1263588" y="903492"/>
            <a:ext cx="3846286" cy="2152650"/>
          </a:xfrm>
          <a:prstGeom prst="rect">
            <a:avLst/>
          </a:prstGeom>
        </p:spPr>
      </p:pic>
      <p:pic>
        <p:nvPicPr>
          <p:cNvPr id="15" name="Bilde 14" descr="Vs Graphic PNG Transparent Images Free Download | Vector Files | Pngtree">
            <a:extLst>
              <a:ext uri="{FF2B5EF4-FFF2-40B4-BE49-F238E27FC236}">
                <a16:creationId xmlns:a16="http://schemas.microsoft.com/office/drawing/2014/main" id="{CD4C325D-ED5C-881A-D86F-121D49F992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1500" y="171450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124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F92FBD-C8C1-6C20-094F-DE367A128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8"/>
            <a:ext cx="10515600" cy="1325563"/>
          </a:xfrm>
        </p:spPr>
        <p:txBody>
          <a:bodyPr/>
          <a:lstStyle/>
          <a:p>
            <a:r>
              <a:rPr lang="nb-NO"/>
              <a:t>Utviklingen går i feil retning </a:t>
            </a:r>
          </a:p>
        </p:txBody>
      </p:sp>
      <p:pic>
        <p:nvPicPr>
          <p:cNvPr id="4" name="Plassholder for innhold 3" descr="Et bilde som inneholder tekst, skjermbilde, diagram, Plottdiagram&#10;&#10;KI-generert innhold kan være feil.">
            <a:extLst>
              <a:ext uri="{FF2B5EF4-FFF2-40B4-BE49-F238E27FC236}">
                <a16:creationId xmlns:a16="http://schemas.microsoft.com/office/drawing/2014/main" id="{CCB660BF-904A-F452-9EAF-36437DA30C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4640" y="2355396"/>
            <a:ext cx="5228893" cy="3494995"/>
          </a:xfrm>
          <a:prstGeom prst="rect">
            <a:avLst/>
          </a:prstGeom>
        </p:spPr>
      </p:pic>
      <p:pic>
        <p:nvPicPr>
          <p:cNvPr id="6" name="Bilde 5" descr="Et bilde som inneholder tekst, skjermbilde, Font, diagram&#10;&#10;KI-generert innhold kan være feil.">
            <a:extLst>
              <a:ext uri="{FF2B5EF4-FFF2-40B4-BE49-F238E27FC236}">
                <a16:creationId xmlns:a16="http://schemas.microsoft.com/office/drawing/2014/main" id="{5C2E9E13-C12A-595E-6718-868ADF696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524" y="2358571"/>
            <a:ext cx="5283925" cy="348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60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CBBF9AC-8767-DFA6-7867-B2615A1FD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Lav utbygging av fornybar energi i Norge de siste årene</a:t>
            </a:r>
          </a:p>
        </p:txBody>
      </p:sp>
      <p:pic>
        <p:nvPicPr>
          <p:cNvPr id="4" name="Plassholder for innhold 3" descr="Et bilde som inneholder tekst, skjermbilde, diagram, Plottdiagram&#10;&#10;KI-generert innhold kan være feil.">
            <a:extLst>
              <a:ext uri="{FF2B5EF4-FFF2-40B4-BE49-F238E27FC236}">
                <a16:creationId xmlns:a16="http://schemas.microsoft.com/office/drawing/2014/main" id="{71CBBFFB-4C5C-BE91-CCC2-24C53B5EC6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2855" y="1716769"/>
            <a:ext cx="10166289" cy="494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72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69AF5D6-5248-36DA-5247-B652FF318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Men er det rart?</a:t>
            </a:r>
          </a:p>
        </p:txBody>
      </p:sp>
      <p:pic>
        <p:nvPicPr>
          <p:cNvPr id="4" name="Plassholder for innhold 3" descr="Et bilde som inneholder tekst, klær, sko, person&#10;&#10;KI-generert innhold kan være feil.">
            <a:extLst>
              <a:ext uri="{FF2B5EF4-FFF2-40B4-BE49-F238E27FC236}">
                <a16:creationId xmlns:a16="http://schemas.microsoft.com/office/drawing/2014/main" id="{118AA624-5A8D-8218-D7D0-EAAA99EC1D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343" y="1694996"/>
            <a:ext cx="5551314" cy="3037796"/>
          </a:xfrm>
          <a:prstGeom prst="rect">
            <a:avLst/>
          </a:prstGeom>
        </p:spPr>
      </p:pic>
      <p:pic>
        <p:nvPicPr>
          <p:cNvPr id="5" name="Bilde 4" descr="Et bilde som inneholder tekst, skjermbilde, seiling&#10;&#10;KI-generert innhold kan være feil.">
            <a:extLst>
              <a:ext uri="{FF2B5EF4-FFF2-40B4-BE49-F238E27FC236}">
                <a16:creationId xmlns:a16="http://schemas.microsoft.com/office/drawing/2014/main" id="{976ED5C2-EAFC-E224-88BE-60ECECA01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293" y="4243841"/>
            <a:ext cx="6337300" cy="2245633"/>
          </a:xfrm>
          <a:prstGeom prst="rect">
            <a:avLst/>
          </a:prstGeom>
        </p:spPr>
      </p:pic>
      <p:pic>
        <p:nvPicPr>
          <p:cNvPr id="7" name="Bilde 6" descr="Et bilde som inneholder Menneskeansikt, tekst, klær, person&#10;&#10;KI-generert innhold kan være feil.">
            <a:extLst>
              <a:ext uri="{FF2B5EF4-FFF2-40B4-BE49-F238E27FC236}">
                <a16:creationId xmlns:a16="http://schemas.microsoft.com/office/drawing/2014/main" id="{68AC565E-7F14-AD8E-FD70-2284865457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8483" y="638628"/>
            <a:ext cx="4106748" cy="3933372"/>
          </a:xfrm>
          <a:prstGeom prst="rect">
            <a:avLst/>
          </a:prstGeom>
        </p:spPr>
      </p:pic>
      <p:pic>
        <p:nvPicPr>
          <p:cNvPr id="6" name="Bilde 5" descr="Et bilde som inneholder tekst, himmel, skjermbilde, sky&#10;&#10;KI-generert innhold kan være feil.">
            <a:extLst>
              <a:ext uri="{FF2B5EF4-FFF2-40B4-BE49-F238E27FC236}">
                <a16:creationId xmlns:a16="http://schemas.microsoft.com/office/drawing/2014/main" id="{F98A7259-0CC2-578D-3F9A-C02F1D0A97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7429" y="365423"/>
            <a:ext cx="5225143" cy="2353439"/>
          </a:xfrm>
          <a:prstGeom prst="rect">
            <a:avLst/>
          </a:prstGeom>
        </p:spPr>
      </p:pic>
      <p:pic>
        <p:nvPicPr>
          <p:cNvPr id="8" name="Bilde 7" descr="Et bilde som inneholder tekst, Font, typografi, hvit&#10;&#10;KI-generert innhold kan være feil.">
            <a:extLst>
              <a:ext uri="{FF2B5EF4-FFF2-40B4-BE49-F238E27FC236}">
                <a16:creationId xmlns:a16="http://schemas.microsoft.com/office/drawing/2014/main" id="{6AF68BC2-FD59-40F9-114C-BDF30D3981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6114" y="5364281"/>
            <a:ext cx="6894286" cy="112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855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285154A-761E-04ED-F152-130A0F847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/>
              <a:t>Vi står i en fastlåst situasjon</a:t>
            </a:r>
          </a:p>
        </p:txBody>
      </p:sp>
      <p:pic>
        <p:nvPicPr>
          <p:cNvPr id="4" name="Plassholder for innhold 3" descr="Et bilde som inneholder utendørs, landskap, himmel, plante&#10;&#10;KI-generert innhold kan være feil.">
            <a:extLst>
              <a:ext uri="{FF2B5EF4-FFF2-40B4-BE49-F238E27FC236}">
                <a16:creationId xmlns:a16="http://schemas.microsoft.com/office/drawing/2014/main" id="{52A1CB38-324F-F770-44BE-889A658988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070213"/>
            <a:ext cx="5820229" cy="3905705"/>
          </a:xfrm>
          <a:prstGeom prst="rect">
            <a:avLst/>
          </a:prstGeom>
        </p:spPr>
      </p:pic>
      <p:pic>
        <p:nvPicPr>
          <p:cNvPr id="5" name="Bilde 4" descr="Kraftmangel i nord er et valg – ikke et faktum - framtidinord.no">
            <a:extLst>
              <a:ext uri="{FF2B5EF4-FFF2-40B4-BE49-F238E27FC236}">
                <a16:creationId xmlns:a16="http://schemas.microsoft.com/office/drawing/2014/main" id="{C481798F-C44D-6C65-8D58-61D1DE295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1007" y="2068286"/>
            <a:ext cx="5804727" cy="3911601"/>
          </a:xfrm>
          <a:prstGeom prst="rect">
            <a:avLst/>
          </a:prstGeom>
        </p:spPr>
      </p:pic>
      <p:sp>
        <p:nvSpPr>
          <p:cNvPr id="6" name="Lyn 5">
            <a:extLst>
              <a:ext uri="{FF2B5EF4-FFF2-40B4-BE49-F238E27FC236}">
                <a16:creationId xmlns:a16="http://schemas.microsoft.com/office/drawing/2014/main" id="{7B26A276-D09D-05E5-80FB-F73A503ADCE5}"/>
              </a:ext>
            </a:extLst>
          </p:cNvPr>
          <p:cNvSpPr/>
          <p:nvPr/>
        </p:nvSpPr>
        <p:spPr>
          <a:xfrm rot="240000">
            <a:off x="5757986" y="1966252"/>
            <a:ext cx="672043" cy="4378319"/>
          </a:xfrm>
          <a:prstGeom prst="lightningBol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6059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68B691-0BDB-618F-6F0B-F03B405D9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9600">
                <a:solidFill>
                  <a:srgbClr val="002060"/>
                </a:solidFill>
                <a:latin typeface="STCaiyun"/>
                <a:ea typeface="STCaiyun"/>
              </a:rPr>
              <a:t>Ulike energityper 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1ABC6BE-1A96-4E70-70D7-89E5651A6D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b-NO"/>
              <a:t>Hvordan kan de fungere som vi ønsker?</a:t>
            </a:r>
          </a:p>
          <a:p>
            <a:r>
              <a:rPr lang="nb-NO"/>
              <a:t>Mer fornybar energi, mindre naturødeleggelse</a:t>
            </a:r>
          </a:p>
        </p:txBody>
      </p:sp>
      <p:pic>
        <p:nvPicPr>
          <p:cNvPr id="4" name="Bilde 3" descr="File:Star*.svg - Wikimedia Commons">
            <a:extLst>
              <a:ext uri="{FF2B5EF4-FFF2-40B4-BE49-F238E27FC236}">
                <a16:creationId xmlns:a16="http://schemas.microsoft.com/office/drawing/2014/main" id="{2206450B-2913-468A-750D-04F64419D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1440000">
            <a:off x="176030" y="1951499"/>
            <a:ext cx="1422854" cy="1175203"/>
          </a:xfrm>
          <a:prstGeom prst="rect">
            <a:avLst/>
          </a:prstGeom>
        </p:spPr>
      </p:pic>
      <p:pic>
        <p:nvPicPr>
          <p:cNvPr id="5" name="Bilde 4" descr="File:Star*.svg - Wikimedia Commons">
            <a:extLst>
              <a:ext uri="{FF2B5EF4-FFF2-40B4-BE49-F238E27FC236}">
                <a16:creationId xmlns:a16="http://schemas.microsoft.com/office/drawing/2014/main" id="{7AF53FCD-28DD-4E91-A366-AC67FBF74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580000">
            <a:off x="8327110" y="4981102"/>
            <a:ext cx="1430111" cy="1218745"/>
          </a:xfrm>
          <a:prstGeom prst="rect">
            <a:avLst/>
          </a:prstGeom>
        </p:spPr>
      </p:pic>
      <p:pic>
        <p:nvPicPr>
          <p:cNvPr id="6" name="Bilde 5" descr="File:Star*.svg - Wikimedia Commons">
            <a:extLst>
              <a:ext uri="{FF2B5EF4-FFF2-40B4-BE49-F238E27FC236}">
                <a16:creationId xmlns:a16="http://schemas.microsoft.com/office/drawing/2014/main" id="{60515E33-BBA8-9FE7-A0A0-CAAEE8353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1440000">
            <a:off x="7195905" y="545810"/>
            <a:ext cx="2264682" cy="186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636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8D1391D-5C49-35F0-BB5C-FD1631A64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Vannkraft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8C46180-7E93-0AF5-139B-C7E57D00E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70653"/>
            <a:ext cx="10515600" cy="3306310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nb-NO"/>
              <a:t>Årlig energiproduksjon i Norge: 137,3 TWh/år, nesten 1800 kratfverk</a:t>
            </a:r>
          </a:p>
          <a:p>
            <a:r>
              <a:rPr lang="nb-NO"/>
              <a:t>Står for ca 95% av energiproduksjonen i Norge </a:t>
            </a:r>
          </a:p>
          <a:p>
            <a:r>
              <a:rPr lang="nb-NO">
                <a:ea typeface="+mn-lt"/>
                <a:cs typeface="+mn-lt"/>
              </a:rPr>
              <a:t>Påvirkning: Areal og artsmangfold </a:t>
            </a:r>
          </a:p>
          <a:p>
            <a:r>
              <a:rPr lang="nb-NO">
                <a:ea typeface="+mn-lt"/>
                <a:cs typeface="+mn-lt"/>
              </a:rPr>
              <a:t>Av et teknisk-økonomisk potensial på 216 TWh er 138 TWh bygget ut, ca. 50 TWh vernet mot kraftutbygging og 28 TWh gjenværende potensial.</a:t>
            </a:r>
            <a:endParaRPr lang="nb-NO"/>
          </a:p>
          <a:p>
            <a:r>
              <a:rPr lang="nb-NO"/>
              <a:t>Forbedringspotensial: 5 TWh mer produksjon, 6 GW økt effektkapasitet </a:t>
            </a:r>
          </a:p>
          <a:p>
            <a:r>
              <a:rPr lang="nb-NO"/>
              <a:t>Pumpekraft kan gi mer fleksibilitet </a:t>
            </a:r>
          </a:p>
          <a:p>
            <a:pPr marL="0" indent="0">
              <a:buNone/>
            </a:pPr>
            <a:r>
              <a:rPr lang="nb-NO"/>
              <a:t>Fra MP:  </a:t>
            </a:r>
            <a:r>
              <a:rPr lang="nb-NO" i="1"/>
              <a:t>"</a:t>
            </a:r>
            <a:r>
              <a:rPr lang="nb-NO" i="1">
                <a:latin typeface="Aptos"/>
                <a:cs typeface="Times New Roman"/>
              </a:rPr>
              <a:t>Det må ikke åpnes for nye, store vannkraftutbygginger. Gamle og ineffektive vannkraftverk må rustes opp. Utbygging av mikro, mini- og småkraftverk må skje på en måte som ikke reduserer artsrikdommen i vassdraget."</a:t>
            </a:r>
          </a:p>
        </p:txBody>
      </p:sp>
      <p:pic>
        <p:nvPicPr>
          <p:cNvPr id="4" name="Bilde 3" descr="Vannkraft beskattes hardest av alle næringer">
            <a:extLst>
              <a:ext uri="{FF2B5EF4-FFF2-40B4-BE49-F238E27FC236}">
                <a16:creationId xmlns:a16="http://schemas.microsoft.com/office/drawing/2014/main" id="{FDFF852F-024E-9772-9484-548B42106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229" y="30389"/>
            <a:ext cx="4521199" cy="255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60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C6EA6-207D-FE37-131D-577B618AF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8D9FDF7-5F9C-6535-A986-31E289620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Vannkraft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20832A-9879-8DA2-DE0B-CE4F937D8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>
                <a:latin typeface="Aptos"/>
                <a:cs typeface="Times New Roman"/>
              </a:rPr>
              <a:t>Hva skal til for å lykkes? </a:t>
            </a:r>
          </a:p>
          <a:p>
            <a:r>
              <a:rPr lang="nb-NO">
                <a:latin typeface="Aptos"/>
                <a:cs typeface="Times New Roman"/>
              </a:rPr>
              <a:t>Det må ikke åpnes for vannkraftutbygging i områder som i dag er vernet. </a:t>
            </a:r>
          </a:p>
          <a:p>
            <a:r>
              <a:rPr lang="nb-NO">
                <a:latin typeface="Aptos"/>
                <a:cs typeface="Times New Roman"/>
              </a:rPr>
              <a:t>Gamle og ineffektive vannkraftverk må rustes opp </a:t>
            </a:r>
          </a:p>
          <a:p>
            <a:r>
              <a:rPr lang="nb-NO">
                <a:latin typeface="Aptos"/>
                <a:cs typeface="Times New Roman"/>
              </a:rPr>
              <a:t>Det må ikke bygges nye, store vannkraftverk </a:t>
            </a:r>
          </a:p>
        </p:txBody>
      </p:sp>
    </p:spTree>
    <p:extLst>
      <p:ext uri="{BB962C8B-B14F-4D97-AF65-F5344CB8AC3E}">
        <p14:creationId xmlns:p14="http://schemas.microsoft.com/office/powerpoint/2010/main" val="12414169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8A212A1-F473-5AFB-8085-201D24BF8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Vindkraft på land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4CCA2CC-A8F5-FAB4-CFEA-AFE25AA05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93541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/>
              <a:t>1390 turbiner på 64 anlegg</a:t>
            </a:r>
          </a:p>
          <a:p>
            <a:r>
              <a:rPr lang="nb-NO"/>
              <a:t>Dekker 11% av Norges samlede </a:t>
            </a:r>
            <a:br>
              <a:rPr lang="nb-NO"/>
            </a:br>
            <a:r>
              <a:rPr lang="nb-NO"/>
              <a:t>kraftforbruk </a:t>
            </a:r>
          </a:p>
          <a:p>
            <a:r>
              <a:rPr lang="nb-NO"/>
              <a:t>Væravhengig (ikke-regulerbar) </a:t>
            </a:r>
          </a:p>
          <a:p>
            <a:r>
              <a:rPr lang="nb-NO"/>
              <a:t>Billigst og kan bygges raskt </a:t>
            </a:r>
          </a:p>
        </p:txBody>
      </p:sp>
      <p:pic>
        <p:nvPicPr>
          <p:cNvPr id="5" name="Bilde 4" descr="Et bilde som inneholder kart, tekst, atlas&#10;&#10;KI-generert innhold kan være feil.">
            <a:extLst>
              <a:ext uri="{FF2B5EF4-FFF2-40B4-BE49-F238E27FC236}">
                <a16:creationId xmlns:a16="http://schemas.microsoft.com/office/drawing/2014/main" id="{4FCB4832-04BE-C72D-E7BB-C7B25BA312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302" b="-116"/>
          <a:stretch>
            <a:fillRect/>
          </a:stretch>
        </p:blipFill>
        <p:spPr>
          <a:xfrm>
            <a:off x="5080963" y="1365942"/>
            <a:ext cx="3343333" cy="3967670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DF5ACFA6-2B68-3562-ACB4-2457DF356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804" y="1128291"/>
            <a:ext cx="3343333" cy="444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09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3999EFC-E531-FD22-A1B0-C32C103A0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Vindkraft på land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2597B3E-D687-05C9-9566-FE67C055B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97475" cy="435133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nb-NO"/>
              <a:t>Stans i konsesjoner 2019-2022, fortsatt stans i utbygging </a:t>
            </a:r>
          </a:p>
          <a:p>
            <a:r>
              <a:rPr lang="nb-NO"/>
              <a:t>Sterk motstand begrunnet med naturvern, lokalsamfunn eller motstand mot klimatiltak </a:t>
            </a:r>
          </a:p>
          <a:p>
            <a:r>
              <a:rPr lang="nb-NO"/>
              <a:t>I 2024 fikk kommunene "vetorett" mot vindkraft</a:t>
            </a:r>
          </a:p>
          <a:p>
            <a:r>
              <a:rPr lang="nb-NO"/>
              <a:t>Største utfordring: Plassering og konflikt </a:t>
            </a:r>
            <a:endParaRPr lang="en-US"/>
          </a:p>
          <a:p>
            <a:r>
              <a:rPr lang="nb-NO"/>
              <a:t>Miljøbevegelsen: Noen for, noen imot </a:t>
            </a:r>
          </a:p>
          <a:p>
            <a:r>
              <a:rPr lang="nb-NO"/>
              <a:t>Grå arealer</a:t>
            </a:r>
          </a:p>
          <a:p>
            <a:pPr marL="0" indent="0">
              <a:buNone/>
            </a:pPr>
            <a:endParaRPr lang="nb-NO"/>
          </a:p>
        </p:txBody>
      </p:sp>
      <p:pic>
        <p:nvPicPr>
          <p:cNvPr id="4" name="Bilde 3" descr="Et bilde som inneholder tekst, skjermbilde, Plottdiagram, line&#10;&#10;KI-generert innhold kan være feil.">
            <a:extLst>
              <a:ext uri="{FF2B5EF4-FFF2-40B4-BE49-F238E27FC236}">
                <a16:creationId xmlns:a16="http://schemas.microsoft.com/office/drawing/2014/main" id="{D0D91139-3AD0-AC67-8423-0019884B9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3350" y="1979613"/>
            <a:ext cx="55118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293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05FAFD-E6B1-F18A-C8E9-6EBC3A045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Vindkraft på land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2710A0C-3AA6-59B6-F59D-4313DE316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/>
              <a:t>Hva skal til for å lykkes? </a:t>
            </a:r>
          </a:p>
          <a:p>
            <a:r>
              <a:rPr lang="nb-NO">
                <a:latin typeface="Aptos"/>
                <a:cs typeface="Times New Roman"/>
              </a:rPr>
              <a:t>Vindkraftutbygging må ta hensyn til naturmangfold, primærnæringer og urfolk. For nye inngrep i beiteområder for tamrein og andre arealer med samiske rettighetshavere, må det foreligge fritt forhåndsinformert samtykke (FPIC). </a:t>
            </a:r>
          </a:p>
          <a:p>
            <a:r>
              <a:rPr lang="nb-NO">
                <a:latin typeface="Aptos"/>
                <a:cs typeface="Times New Roman"/>
              </a:rPr>
              <a:t>Miljødirektoratets kart over grå arealer må videreutvikles, med fokus på å ivareta områder med samisk kulturutøvelse og urørt natur </a:t>
            </a:r>
          </a:p>
          <a:p>
            <a:r>
              <a:rPr lang="nb-NO">
                <a:cs typeface="Times New Roman"/>
              </a:rPr>
              <a:t>Kommuner må definere områder utbyggere </a:t>
            </a:r>
            <a:r>
              <a:rPr lang="nb-NO" i="1">
                <a:cs typeface="Times New Roman"/>
              </a:rPr>
              <a:t>kan</a:t>
            </a:r>
            <a:r>
              <a:rPr lang="nb-NO">
                <a:cs typeface="Times New Roman"/>
              </a:rPr>
              <a:t> og </a:t>
            </a:r>
            <a:r>
              <a:rPr lang="nb-NO" i="1">
                <a:cs typeface="Times New Roman"/>
              </a:rPr>
              <a:t>ikke kan</a:t>
            </a:r>
            <a:r>
              <a:rPr lang="nb-NO">
                <a:cs typeface="Times New Roman"/>
              </a:rPr>
              <a:t> søke om konsesjon til vindparker (og for så vidt andre utbygginger)</a:t>
            </a:r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8835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C69A7-00EC-355F-4A69-A5372252D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vindkraft – Store norske leksikon">
            <a:extLst>
              <a:ext uri="{FF2B5EF4-FFF2-40B4-BE49-F238E27FC236}">
                <a16:creationId xmlns:a16="http://schemas.microsoft.com/office/drawing/2014/main" id="{80A01394-04EF-CC02-EA2C-27FE6DFDFE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" t="244" r="23420" b="-1574"/>
          <a:stretch>
            <a:fillRect/>
          </a:stretch>
        </p:blipFill>
        <p:spPr>
          <a:xfrm rot="480000">
            <a:off x="611890" y="3304288"/>
            <a:ext cx="4045789" cy="2069792"/>
          </a:xfrm>
          <a:prstGeom prst="rect">
            <a:avLst/>
          </a:prstGeom>
        </p:spPr>
      </p:pic>
      <p:pic>
        <p:nvPicPr>
          <p:cNvPr id="9" name="Bilde 8" descr="Konsesjonssaker; Solkraft i Vestfold - Vestfold">
            <a:extLst>
              <a:ext uri="{FF2B5EF4-FFF2-40B4-BE49-F238E27FC236}">
                <a16:creationId xmlns:a16="http://schemas.microsoft.com/office/drawing/2014/main" id="{BF29107C-6EAD-8008-C3EC-A5F08D15E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5915859" y="445605"/>
            <a:ext cx="3882572" cy="2010229"/>
          </a:xfrm>
          <a:prstGeom prst="rect">
            <a:avLst/>
          </a:prstGeom>
        </p:spPr>
      </p:pic>
      <p:pic>
        <p:nvPicPr>
          <p:cNvPr id="5" name="Bilde 4" descr="21 myter om norsk olje og gass - WWF">
            <a:extLst>
              <a:ext uri="{FF2B5EF4-FFF2-40B4-BE49-F238E27FC236}">
                <a16:creationId xmlns:a16="http://schemas.microsoft.com/office/drawing/2014/main" id="{BF38EAC0-FB3E-370A-51BF-AA8572C0E6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95" t="-1127" r="29294" b="314"/>
          <a:stretch>
            <a:fillRect/>
          </a:stretch>
        </p:blipFill>
        <p:spPr>
          <a:xfrm rot="-720000">
            <a:off x="7983098" y="3054973"/>
            <a:ext cx="3726992" cy="2031847"/>
          </a:xfrm>
          <a:prstGeom prst="rect">
            <a:avLst/>
          </a:prstGeom>
        </p:spPr>
      </p:pic>
      <p:pic>
        <p:nvPicPr>
          <p:cNvPr id="7" name="Bilde 6" descr="vannkraft – Store norske leksikon">
            <a:extLst>
              <a:ext uri="{FF2B5EF4-FFF2-40B4-BE49-F238E27FC236}">
                <a16:creationId xmlns:a16="http://schemas.microsoft.com/office/drawing/2014/main" id="{A6802428-F8E6-A09D-9AD7-8CDCF0CFAE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2515" y="4788033"/>
            <a:ext cx="4847769" cy="1861193"/>
          </a:xfrm>
          <a:prstGeom prst="rect">
            <a:avLst/>
          </a:prstGeom>
        </p:spPr>
      </p:pic>
      <p:pic>
        <p:nvPicPr>
          <p:cNvPr id="14" name="Bilde 13" descr="Kjernekraft – En kontroversiell energikilde - NA Strøm - Finn billig strøm">
            <a:extLst>
              <a:ext uri="{FF2B5EF4-FFF2-40B4-BE49-F238E27FC236}">
                <a16:creationId xmlns:a16="http://schemas.microsoft.com/office/drawing/2014/main" id="{7B999DAC-C4F2-15DE-3C40-9DAD59E16D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700000">
            <a:off x="1263588" y="903492"/>
            <a:ext cx="3846286" cy="215265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400B4198-D3EB-A23F-966A-B24D810BE46E}"/>
              </a:ext>
            </a:extLst>
          </p:cNvPr>
          <p:cNvSpPr>
            <a:spLocks noGrp="1"/>
          </p:cNvSpPr>
          <p:nvPr/>
        </p:nvSpPr>
        <p:spPr>
          <a:xfrm>
            <a:off x="1836057" y="1042535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err="1">
                <a:latin typeface="Palace Script MT"/>
              </a:rPr>
              <a:t>Energidebatten</a:t>
            </a:r>
            <a:r>
              <a:rPr lang="en-US">
                <a:latin typeface="Palace Script MT"/>
              </a:rPr>
              <a:t>: </a:t>
            </a:r>
            <a:r>
              <a:rPr lang="en-US" err="1">
                <a:latin typeface="Palace Script MT"/>
              </a:rPr>
              <a:t>Hva</a:t>
            </a:r>
            <a:r>
              <a:rPr lang="en-US">
                <a:latin typeface="Palace Script MT"/>
              </a:rPr>
              <a:t> </a:t>
            </a:r>
            <a:r>
              <a:rPr lang="en-US" err="1">
                <a:latin typeface="Palace Script MT"/>
              </a:rPr>
              <a:t>faen</a:t>
            </a:r>
            <a:r>
              <a:rPr lang="en-US">
                <a:latin typeface="Palace Script MT"/>
              </a:rPr>
              <a:t>? </a:t>
            </a:r>
            <a:endParaRPr lang="nb-NO">
              <a:latin typeface="Palace Script MT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41D123D7-E20B-0699-77CB-5341409ED72A}"/>
              </a:ext>
            </a:extLst>
          </p:cNvPr>
          <p:cNvSpPr>
            <a:spLocks noGrp="1"/>
          </p:cNvSpPr>
          <p:nvPr/>
        </p:nvSpPr>
        <p:spPr>
          <a:xfrm>
            <a:off x="4913086" y="3514953"/>
            <a:ext cx="2982686" cy="16993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err="1"/>
              <a:t>Nivå</a:t>
            </a:r>
            <a:r>
              <a:rPr lang="en-US"/>
              <a:t> 2 </a:t>
            </a:r>
            <a:r>
              <a:rPr lang="en-US" err="1"/>
              <a:t>på</a:t>
            </a:r>
            <a:r>
              <a:rPr lang="en-US"/>
              <a:t> NUs </a:t>
            </a:r>
            <a:r>
              <a:rPr lang="en-US" err="1"/>
              <a:t>sommerleir</a:t>
            </a:r>
            <a:r>
              <a:rPr lang="en-US"/>
              <a:t> 2026 </a:t>
            </a:r>
          </a:p>
        </p:txBody>
      </p:sp>
    </p:spTree>
    <p:extLst>
      <p:ext uri="{BB962C8B-B14F-4D97-AF65-F5344CB8AC3E}">
        <p14:creationId xmlns:p14="http://schemas.microsoft.com/office/powerpoint/2010/main" val="29077491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DBDC33-3AD8-A04F-6AE9-DE1176EB8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/>
              <a:t>Havvind </a:t>
            </a:r>
          </a:p>
        </p:txBody>
      </p:sp>
      <p:pic>
        <p:nvPicPr>
          <p:cNvPr id="4" name="Plassholder for innhold 3" descr="Et bilde som inneholder fugl, utendørs, vadefugl, vann&#10;&#10;KI-generert innhold kan være feil.">
            <a:extLst>
              <a:ext uri="{FF2B5EF4-FFF2-40B4-BE49-F238E27FC236}">
                <a16:creationId xmlns:a16="http://schemas.microsoft.com/office/drawing/2014/main" id="{4296DA08-1146-8D0A-6D6F-561B51DD3B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9385" y="176365"/>
            <a:ext cx="6123009" cy="6501639"/>
          </a:xfrm>
          <a:prstGeom prst="rect">
            <a:avLst/>
          </a:prstGeom>
        </p:spPr>
      </p:pic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4D98985C-7366-674F-1EC3-9E2547C89894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4091988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/>
              <a:t>To typer havvind: </a:t>
            </a:r>
            <a:r>
              <a:rPr lang="nb-NO" i="1"/>
              <a:t>Bunnfast og flytende</a:t>
            </a:r>
            <a:r>
              <a:rPr lang="nb-NO"/>
              <a:t> ​</a:t>
            </a:r>
          </a:p>
          <a:p>
            <a:r>
              <a:rPr lang="nb-NO"/>
              <a:t>Lite utvikla kraftkilde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/>
              <a:t>Hywind Tampen </a:t>
            </a:r>
            <a:r>
              <a:rPr lang="nb-NO" sz="1600"/>
              <a:t>(flytende)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/>
              <a:t>Sørlige Nordsjø II </a:t>
            </a:r>
            <a:r>
              <a:rPr lang="nb-NO" sz="1600"/>
              <a:t>(bunnfast)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/>
              <a:t>Utsira Nord </a:t>
            </a:r>
            <a:r>
              <a:rPr lang="nb-NO" sz="1600"/>
              <a:t>(flytende)</a:t>
            </a:r>
          </a:p>
          <a:p>
            <a:r>
              <a:rPr lang="nb-NO"/>
              <a:t>Dyrt, men stort potensiale​</a:t>
            </a:r>
          </a:p>
        </p:txBody>
      </p:sp>
    </p:spTree>
    <p:extLst>
      <p:ext uri="{BB962C8B-B14F-4D97-AF65-F5344CB8AC3E}">
        <p14:creationId xmlns:p14="http://schemas.microsoft.com/office/powerpoint/2010/main" val="2537711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ssholder for innhold 5" descr="Nyhet! Verdikjeder og konseptforståelse innen havvind | Tirna">
            <a:extLst>
              <a:ext uri="{FF2B5EF4-FFF2-40B4-BE49-F238E27FC236}">
                <a16:creationId xmlns:a16="http://schemas.microsoft.com/office/drawing/2014/main" id="{6E355379-FD3D-C425-2692-F4F05508E3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alphaModFix amt="65000"/>
          </a:blip>
          <a:srcRect r="95" b="15704"/>
          <a:stretch>
            <a:fillRect/>
          </a:stretch>
        </p:blipFill>
        <p:spPr>
          <a:xfrm>
            <a:off x="232165" y="245596"/>
            <a:ext cx="11738884" cy="6369613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5A9FCA88-781F-E4E9-5C18-7383CF7E0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>
                <a:solidFill>
                  <a:srgbClr val="FFFFFF"/>
                </a:solidFill>
              </a:rPr>
              <a:t>Et nytt industrieventyr?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CE5B3E79-BA54-73B2-8DC2-478A96D4D32F}"/>
              </a:ext>
            </a:extLst>
          </p:cNvPr>
          <p:cNvSpPr txBox="1">
            <a:spLocks/>
          </p:cNvSpPr>
          <p:nvPr/>
        </p:nvSpPr>
        <p:spPr>
          <a:xfrm>
            <a:off x="924623" y="1691001"/>
            <a:ext cx="10352424" cy="40102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>
                <a:solidFill>
                  <a:srgbClr val="FFFFFF"/>
                </a:solidFill>
                <a:latin typeface="Aptos"/>
                <a:cs typeface="Times New Roman"/>
              </a:rPr>
              <a:t>Havvind trenger bygging, installering, vedlikehold og drift på offshore. Spesialiteten til norsk leverandørindustri.</a:t>
            </a:r>
            <a:endParaRPr lang="nb-NO">
              <a:solidFill>
                <a:srgbClr val="FFFFFF"/>
              </a:solidFill>
              <a:cs typeface="Times New Roman"/>
            </a:endParaRPr>
          </a:p>
          <a:p>
            <a:r>
              <a:rPr lang="nb-NO">
                <a:solidFill>
                  <a:srgbClr val="FFFFFF"/>
                </a:solidFill>
                <a:cs typeface="Times New Roman"/>
              </a:rPr>
              <a:t>Norsk industri omsetter allerede for 60 milliarder i havvind, vi har  bare ikke en havvindproduksjon i Norge</a:t>
            </a:r>
          </a:p>
          <a:p>
            <a:r>
              <a:rPr lang="nb-NO">
                <a:solidFill>
                  <a:srgbClr val="FFFFFF"/>
                </a:solidFill>
                <a:cs typeface="Times New Roman"/>
              </a:rPr>
              <a:t>Problemet: Dyrt å få i gang, og ingen garanti for at norske havvindprosjekter går til norsk leverandørindustri.</a:t>
            </a:r>
          </a:p>
          <a:p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65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EF7CAFF-E63D-4F12-ACA6-F4AE94E54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Hva skal til for å lykkes?</a:t>
            </a:r>
          </a:p>
        </p:txBody>
      </p:sp>
      <p:pic>
        <p:nvPicPr>
          <p:cNvPr id="4" name="Plassholder for innhold 3" descr="Et bilde som inneholder utendørs, Refleksklær, person, grunn&#10;&#10;KI-generert innhold kan være feil.">
            <a:extLst>
              <a:ext uri="{FF2B5EF4-FFF2-40B4-BE49-F238E27FC236}">
                <a16:creationId xmlns:a16="http://schemas.microsoft.com/office/drawing/2014/main" id="{55F8E2C6-D9C1-EFB2-43B8-F1285F77FC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90" b="64458"/>
          <a:stretch>
            <a:fillRect/>
          </a:stretch>
        </p:blipFill>
        <p:spPr>
          <a:xfrm>
            <a:off x="295406" y="4958580"/>
            <a:ext cx="11611642" cy="1541818"/>
          </a:xfrm>
          <a:prstGeom prst="rect">
            <a:avLst/>
          </a:prstGeom>
        </p:spPr>
      </p:pic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CB5007F0-1DD7-FCCC-D30D-2D3FCDCF1D07}"/>
              </a:ext>
            </a:extLst>
          </p:cNvPr>
          <p:cNvSpPr txBox="1">
            <a:spLocks/>
          </p:cNvSpPr>
          <p:nvPr/>
        </p:nvSpPr>
        <p:spPr>
          <a:xfrm>
            <a:off x="577241" y="1522912"/>
            <a:ext cx="11058394" cy="38085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400">
                <a:latin typeface="Aptos"/>
                <a:cs typeface="Times New Roman"/>
              </a:rPr>
              <a:t>Prosjektene må bidra til omstillingen av norsk leverandørindustri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 sz="2000">
                <a:latin typeface="Aptos"/>
                <a:cs typeface="Times New Roman"/>
              </a:rPr>
              <a:t>Vekte bærekraft og lokale ringvirkninger i auksjonsrunden</a:t>
            </a:r>
          </a:p>
          <a:p>
            <a:r>
              <a:rPr lang="nb-NO" sz="2400">
                <a:cs typeface="Times New Roman"/>
              </a:rPr>
              <a:t>Lag en helhetlig marin forvaltningsplan som kartlegger hvor, og hvor ikke havvind skal bygges ut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 sz="2000">
                <a:cs typeface="Times New Roman"/>
              </a:rPr>
              <a:t>Etablere langt flere marine verneområder</a:t>
            </a:r>
          </a:p>
          <a:p>
            <a:r>
              <a:rPr lang="nb-NO" sz="2400">
                <a:cs typeface="Times New Roman"/>
              </a:rPr>
              <a:t>Lage forutsigbare og gode nok støtteordninger. Havvindstøtte er investering, ikke subsidier.</a:t>
            </a:r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05277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2790DBB-8583-76DF-7D4B-22764243B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5022" y="365125"/>
            <a:ext cx="6225436" cy="1346439"/>
          </a:xfrm>
        </p:spPr>
        <p:txBody>
          <a:bodyPr/>
          <a:lstStyle/>
          <a:p>
            <a:r>
              <a:rPr lang="nb-NO" b="1"/>
              <a:t>Solkraft</a:t>
            </a:r>
          </a:p>
        </p:txBody>
      </p:sp>
      <p:pic>
        <p:nvPicPr>
          <p:cNvPr id="4" name="Plassholder for innhold 3" descr="Et bilde som inneholder tekst, skjermbilde, plakat, måne&#10;&#10;KI-generert innhold kan være feil.">
            <a:extLst>
              <a:ext uri="{FF2B5EF4-FFF2-40B4-BE49-F238E27FC236}">
                <a16:creationId xmlns:a16="http://schemas.microsoft.com/office/drawing/2014/main" id="{CEE76C90-4710-4792-602B-5DECCA020D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035" y="200689"/>
            <a:ext cx="4625025" cy="6463429"/>
          </a:xfrm>
          <a:prstGeom prst="rect">
            <a:avLst/>
          </a:prstGeom>
        </p:spPr>
      </p:pic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83FA0441-6DFA-1C1F-579F-A328C5369D06}"/>
              </a:ext>
            </a:extLst>
          </p:cNvPr>
          <p:cNvSpPr txBox="1">
            <a:spLocks/>
          </p:cNvSpPr>
          <p:nvPr/>
        </p:nvSpPr>
        <p:spPr>
          <a:xfrm>
            <a:off x="5525022" y="1856940"/>
            <a:ext cx="5845631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/>
              <a:t>Solkraft på småhus, store flate tak og bakkemontert solkraft​</a:t>
            </a:r>
          </a:p>
          <a:p>
            <a:r>
              <a:rPr lang="nb-NO"/>
              <a:t>Verdens fortest voksende energikilde</a:t>
            </a:r>
          </a:p>
          <a:p>
            <a:r>
              <a:rPr lang="nb-NO"/>
              <a:t>0,2% av Norges kraftproduksjon</a:t>
            </a:r>
          </a:p>
          <a:p>
            <a:r>
              <a:rPr lang="nb-NO"/>
              <a:t>Enormt potensiale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/>
              <a:t>66TWh på tak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/>
              <a:t>199TWh bakkemontert i grå arealer/jorbruksarealer ute av drift</a:t>
            </a:r>
          </a:p>
        </p:txBody>
      </p:sp>
    </p:spTree>
    <p:extLst>
      <p:ext uri="{BB962C8B-B14F-4D97-AF65-F5344CB8AC3E}">
        <p14:creationId xmlns:p14="http://schemas.microsoft.com/office/powerpoint/2010/main" val="2180949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 descr="Vi trenger en storstilt satsing på solkraft og nærvind i byene!">
            <a:extLst>
              <a:ext uri="{FF2B5EF4-FFF2-40B4-BE49-F238E27FC236}">
                <a16:creationId xmlns:a16="http://schemas.microsoft.com/office/drawing/2014/main" id="{49AB1E16-BAEE-A4B7-FB8C-CC97C861E3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63000"/>
          </a:blip>
          <a:srcRect t="12276" r="-184" b="6483"/>
          <a:stretch>
            <a:fillRect/>
          </a:stretch>
        </p:blipFill>
        <p:spPr>
          <a:xfrm>
            <a:off x="265521" y="301625"/>
            <a:ext cx="11660969" cy="6259909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62277722-FBDC-9E8B-E225-11747F4D7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>
                <a:solidFill>
                  <a:schemeClr val="bg1"/>
                </a:solidFill>
              </a:rPr>
              <a:t>Vi kan ha så mye, hvorfor har vi så lite?</a:t>
            </a:r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9F9D292A-6564-0B95-9063-78D5C450A9F4}"/>
              </a:ext>
            </a:extLst>
          </p:cNvPr>
          <p:cNvSpPr txBox="1">
            <a:spLocks/>
          </p:cNvSpPr>
          <p:nvPr/>
        </p:nvSpPr>
        <p:spPr>
          <a:xfrm>
            <a:off x="924623" y="1691001"/>
            <a:ext cx="10352424" cy="40102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>
                <a:solidFill>
                  <a:srgbClr val="FFFFFF"/>
                </a:solidFill>
                <a:latin typeface="Aptos"/>
                <a:cs typeface="Times New Roman"/>
              </a:rPr>
              <a:t>Solkraft er mindre lønnsomt. Vindkraft på land er billigere enn bakkemontert solkraft.</a:t>
            </a:r>
            <a:endParaRPr lang="nb-NO">
              <a:solidFill>
                <a:srgbClr val="FFFFFF"/>
              </a:solidFill>
              <a:cs typeface="Times New Roman"/>
            </a:endParaRPr>
          </a:p>
          <a:p>
            <a:r>
              <a:rPr lang="nb-NO">
                <a:solidFill>
                  <a:srgbClr val="FFFFFF"/>
                </a:solidFill>
                <a:cs typeface="Times New Roman"/>
              </a:rPr>
              <a:t>Dyrt for enkeltpersoner å installere solkraft på taket.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solidFill>
                  <a:srgbClr val="FFFFFF"/>
                </a:solidFill>
                <a:latin typeface="Aptos" panose="020B0004020202020204"/>
                <a:cs typeface="Times New Roman"/>
              </a:rPr>
              <a:t>Bruker du 170 000 på å installere solcelleanlegg på taket får du kun dekket 20 000 </a:t>
            </a:r>
            <a:endParaRPr lang="nb-NO" sz="2800">
              <a:solidFill>
                <a:srgbClr val="FFFFFF"/>
              </a:solidFill>
              <a:latin typeface="Aptos" panose="020B0004020202020204"/>
              <a:cs typeface="Times New Roman"/>
            </a:endParaRPr>
          </a:p>
          <a:p>
            <a:r>
              <a:rPr lang="nb-NO">
                <a:solidFill>
                  <a:srgbClr val="FFFFFF"/>
                </a:solidFill>
                <a:latin typeface="Aptos" panose="020B0004020202020204"/>
                <a:cs typeface="Times New Roman"/>
              </a:rPr>
              <a:t>Det er ikke mulig å selge overskuddskraft </a:t>
            </a:r>
          </a:p>
          <a:p>
            <a:r>
              <a:rPr lang="nb-NO">
                <a:solidFill>
                  <a:srgbClr val="FFFFFF"/>
                </a:solidFill>
                <a:latin typeface="Aptos" panose="020B0004020202020204"/>
                <a:cs typeface="Times New Roman"/>
              </a:rPr>
              <a:t>Solkraftverk tar mye plass</a:t>
            </a:r>
          </a:p>
          <a:p>
            <a:endParaRPr lang="nb-NO" sz="120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nb-NO" sz="120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7478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654FF3-5E85-466E-95D4-313807AF1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Hva skal til for å lykkes?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8D5CC4B-6C5A-9C74-2E0D-BED332DBE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08159" cy="435133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nb-NO" sz="2400" b="1">
                <a:latin typeface="Aptos"/>
                <a:cs typeface="Times New Roman"/>
              </a:rPr>
              <a:t>Endre Norgespris</a:t>
            </a:r>
            <a:r>
              <a:rPr lang="nb-NO" sz="2400">
                <a:latin typeface="Aptos"/>
                <a:cs typeface="Times New Roman"/>
              </a:rPr>
              <a:t> til en strømstøtteordning som ikke fjerner insentiver til å bygge ut solcellepanel på tak.</a:t>
            </a:r>
          </a:p>
          <a:p>
            <a:r>
              <a:rPr lang="nb-NO" sz="2400" b="1">
                <a:latin typeface="Aptos"/>
                <a:cs typeface="Times New Roman"/>
              </a:rPr>
              <a:t>Krisepakke for solkraft </a:t>
            </a:r>
            <a:r>
              <a:rPr lang="nb-NO" sz="2400">
                <a:latin typeface="Aptos"/>
                <a:cs typeface="Times New Roman"/>
              </a:rPr>
              <a:t>i kommunene. Alle større kommuner burde ha en pott til investering i solkraft</a:t>
            </a:r>
          </a:p>
          <a:p>
            <a:r>
              <a:rPr lang="nb-NO" sz="2400" b="1">
                <a:latin typeface="Aptos"/>
                <a:cs typeface="Times New Roman"/>
              </a:rPr>
              <a:t>Øke Enova-støtten</a:t>
            </a:r>
            <a:r>
              <a:rPr lang="nb-NO" sz="2400">
                <a:latin typeface="Aptos"/>
                <a:cs typeface="Times New Roman"/>
              </a:rPr>
              <a:t> til kjøp og installasjon av solcellepanel på bygninger.</a:t>
            </a:r>
          </a:p>
          <a:p>
            <a:r>
              <a:rPr lang="nb-NO" sz="2400" b="1">
                <a:latin typeface="Aptos"/>
                <a:cs typeface="Times New Roman"/>
              </a:rPr>
              <a:t>Utarbeide en strategi</a:t>
            </a:r>
            <a:r>
              <a:rPr lang="nb-NO" sz="2400">
                <a:latin typeface="Aptos"/>
                <a:cs typeface="Times New Roman"/>
              </a:rPr>
              <a:t> for utbygging av solkraft på tak, med tilhørende insentiver og krav til solcellepaneler på alle nye bygninger og i oppussingsprosjekter</a:t>
            </a:r>
          </a:p>
          <a:p>
            <a:r>
              <a:rPr lang="nb-NO" sz="2400" b="1">
                <a:latin typeface="Aptos"/>
                <a:cs typeface="Times New Roman"/>
              </a:rPr>
              <a:t>Legge til rette for delingsløsninger </a:t>
            </a:r>
            <a:r>
              <a:rPr lang="nb-NO" sz="2400">
                <a:latin typeface="Aptos"/>
                <a:cs typeface="Times New Roman"/>
              </a:rPr>
              <a:t>som gjør det mulig å dele overskuddproduksjon utenfor eget gårds- og bruksnummer.</a:t>
            </a:r>
          </a:p>
          <a:p>
            <a:r>
              <a:rPr lang="nb-NO" sz="2400" b="1">
                <a:latin typeface="Aptos"/>
                <a:cs typeface="Times New Roman"/>
              </a:rPr>
              <a:t>Videreutvikle Miljødirektoratets kart over grå arealer</a:t>
            </a:r>
            <a:r>
              <a:rPr lang="nb-NO" sz="2400">
                <a:latin typeface="Aptos"/>
                <a:cs typeface="Times New Roman"/>
              </a:rPr>
              <a:t> og legge en plan for utbygging av større bakkemonterte solkraftanlegg på slike områder.</a:t>
            </a:r>
          </a:p>
          <a:p>
            <a:pPr marL="0" indent="0">
              <a:buNone/>
            </a:pPr>
            <a:endParaRPr lang="nb-NO"/>
          </a:p>
        </p:txBody>
      </p:sp>
      <p:pic>
        <p:nvPicPr>
          <p:cNvPr id="7" name="Bilde 6" descr="Solceller på taket? Dette må du tenke på | Solceller.no">
            <a:extLst>
              <a:ext uri="{FF2B5EF4-FFF2-40B4-BE49-F238E27FC236}">
                <a16:creationId xmlns:a16="http://schemas.microsoft.com/office/drawing/2014/main" id="{BA0209E5-EDB2-4FF6-18A3-6531FD0055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1414" b="313"/>
          <a:stretch>
            <a:fillRect/>
          </a:stretch>
        </p:blipFill>
        <p:spPr>
          <a:xfrm>
            <a:off x="8310283" y="154643"/>
            <a:ext cx="3714333" cy="654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486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D00BB7-BB16-4C09-4694-4F5A55054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376" y="387537"/>
            <a:ext cx="10515600" cy="1325563"/>
          </a:xfrm>
        </p:spPr>
        <p:txBody>
          <a:bodyPr>
            <a:normAutofit/>
          </a:bodyPr>
          <a:lstStyle/>
          <a:p>
            <a:r>
              <a:rPr lang="nb-NO" sz="4000" b="1"/>
              <a:t>Energieffektivisering og -sparing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3E159BF-1AFA-3488-6FBB-744409E81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859243"/>
            <a:ext cx="743398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/>
              <a:t>Tiltak for å redusere strømforbruket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/>
              <a:t>Strømsparing i bygg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/>
              <a:t>Fjernvarme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/>
              <a:t>Energieffektivisering i industri</a:t>
            </a:r>
          </a:p>
          <a:p>
            <a:r>
              <a:rPr lang="nb-NO"/>
              <a:t>Mer strøm - ingen utbygging</a:t>
            </a:r>
          </a:p>
          <a:p>
            <a:r>
              <a:rPr lang="nb-NO"/>
              <a:t>Mål om å spare 10TWh strøm innen 2030</a:t>
            </a:r>
            <a:r>
              <a:rPr lang="nb-NO" sz="1400"/>
              <a:t> (fra 2015)</a:t>
            </a:r>
          </a:p>
          <a:p>
            <a:r>
              <a:rPr lang="nb-NO"/>
              <a:t>Per 2025 har vi spart 0,8TWh strøm</a:t>
            </a:r>
          </a:p>
        </p:txBody>
      </p:sp>
      <p:pic>
        <p:nvPicPr>
          <p:cNvPr id="4" name="Bilde 3" descr="Nye EU-direktiver for energieffektivisering (2025)">
            <a:extLst>
              <a:ext uri="{FF2B5EF4-FFF2-40B4-BE49-F238E27FC236}">
                <a16:creationId xmlns:a16="http://schemas.microsoft.com/office/drawing/2014/main" id="{2809A508-DCFD-3559-B943-661E6F4EE2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857" r="408" b="-730"/>
          <a:stretch>
            <a:fillRect/>
          </a:stretch>
        </p:blipFill>
        <p:spPr>
          <a:xfrm>
            <a:off x="7839636" y="192868"/>
            <a:ext cx="4201386" cy="651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025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 descr="Gjenvinningsbloggen (18)">
            <a:extLst>
              <a:ext uri="{FF2B5EF4-FFF2-40B4-BE49-F238E27FC236}">
                <a16:creationId xmlns:a16="http://schemas.microsoft.com/office/drawing/2014/main" id="{F942F1F5-491E-ED84-0237-6A2314A06C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30000"/>
          </a:blip>
          <a:srcRect r="-97" b="17296"/>
          <a:stretch>
            <a:fillRect/>
          </a:stretch>
        </p:blipFill>
        <p:spPr>
          <a:xfrm>
            <a:off x="326371" y="261051"/>
            <a:ext cx="11528063" cy="634422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7A0E20D5-E4C5-000B-3F42-D2DD9F2C5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>
                <a:solidFill>
                  <a:schemeClr val="bg1"/>
                </a:solidFill>
              </a:rPr>
              <a:t>Så enkelt at ingen gidder gjøre noe?</a:t>
            </a:r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1A963ECA-435E-2950-62BE-22D5B0756BB6}"/>
              </a:ext>
            </a:extLst>
          </p:cNvPr>
          <p:cNvSpPr txBox="1">
            <a:spLocks/>
          </p:cNvSpPr>
          <p:nvPr/>
        </p:nvSpPr>
        <p:spPr>
          <a:xfrm>
            <a:off x="924623" y="1691001"/>
            <a:ext cx="10352424" cy="40102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>
                <a:solidFill>
                  <a:srgbClr val="FFFFFF"/>
                </a:solidFill>
                <a:latin typeface="Aptos"/>
                <a:cs typeface="Times New Roman"/>
              </a:rPr>
              <a:t>Mye ligger på enkeltpersoner. Dyrt og komplisert å gjennomføre energieffektiviserende tiltak hjemme</a:t>
            </a:r>
            <a:endParaRPr lang="nb-NO">
              <a:solidFill>
                <a:srgbClr val="FFFFFF"/>
              </a:solidFill>
              <a:cs typeface="Times New Roman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solidFill>
                  <a:srgbClr val="FFFFFF"/>
                </a:solidFill>
                <a:cs typeface="Times New Roman"/>
              </a:rPr>
              <a:t>Enova bidrar med støtte til energieffektivisering, men dekker kun 30% av utgiftene (kun etter betalt faktura). De med høyest inntekt er de som bruker ordningen mest.</a:t>
            </a:r>
          </a:p>
          <a:p>
            <a:r>
              <a:rPr lang="nb-NO">
                <a:solidFill>
                  <a:srgbClr val="FFFFFF"/>
                </a:solidFill>
                <a:cs typeface="Times New Roman"/>
              </a:rPr>
              <a:t>I Oslo står fjernvarme for 28% av oppvarming, i Stockholm og København rundt 80%</a:t>
            </a:r>
          </a:p>
          <a:p>
            <a:r>
              <a:rPr lang="nb-NO">
                <a:solidFill>
                  <a:srgbClr val="FFFFFF"/>
                </a:solidFill>
                <a:cs typeface="Times New Roman"/>
              </a:rPr>
              <a:t>Norgespris har tatt bort mye av grunnen til å energieffektivisere. Strømprisene er lave og forutsigbare uansett.</a:t>
            </a:r>
          </a:p>
          <a:p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1272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F44944-A6DE-4F49-267B-856E452D4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06" y="365125"/>
            <a:ext cx="10515600" cy="1325563"/>
          </a:xfrm>
        </p:spPr>
        <p:txBody>
          <a:bodyPr/>
          <a:lstStyle/>
          <a:p>
            <a:r>
              <a:rPr lang="nb-NO"/>
              <a:t>Hva skal til for å lykkes?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D1BE850-D17C-D60F-D1F7-260204334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7906" y="1691154"/>
            <a:ext cx="7960659" cy="467630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b-NO" sz="2000" b="1">
                <a:latin typeface="Aptos"/>
                <a:cs typeface="Times New Roman"/>
              </a:rPr>
              <a:t>Endre Norgespris</a:t>
            </a:r>
            <a:r>
              <a:rPr lang="nb-NO" sz="2000">
                <a:latin typeface="Aptos"/>
                <a:cs typeface="Times New Roman"/>
              </a:rPr>
              <a:t> til en strømstøtteordning som ikke fjerner insentivene til lavere energiforbruk eller energieffektivisering. For eksempel gjennom en fast utbetaling , eller et makstak på mengden strøm du får støtte for.</a:t>
            </a:r>
          </a:p>
          <a:p>
            <a:r>
              <a:rPr lang="nb-NO" sz="2000" b="1">
                <a:latin typeface="Aptos"/>
                <a:cs typeface="Times New Roman"/>
              </a:rPr>
              <a:t>Styrke Enova </a:t>
            </a:r>
            <a:r>
              <a:rPr lang="nb-NO" sz="2000">
                <a:latin typeface="Aptos"/>
                <a:cs typeface="Times New Roman"/>
              </a:rPr>
              <a:t>gjennom økt bevilgning og målretta støtteordninger, og større dekningsgrad av Enova-støtte for lavinntektshjem.</a:t>
            </a:r>
          </a:p>
          <a:p>
            <a:r>
              <a:rPr lang="nb-NO" sz="2000" b="1">
                <a:latin typeface="Aptos"/>
                <a:cs typeface="Times New Roman"/>
              </a:rPr>
              <a:t>Fjernvarme må bli lønnsomt,</a:t>
            </a:r>
            <a:r>
              <a:rPr lang="nb-NO" sz="2000">
                <a:latin typeface="Aptos"/>
                <a:cs typeface="Times New Roman"/>
              </a:rPr>
              <a:t> sørg for at fjernvarme konkurrerer på samme vilkår som kraft, ikke blir et tapsprosjekt.</a:t>
            </a:r>
          </a:p>
          <a:p>
            <a:r>
              <a:rPr lang="nb-NO" sz="2000" b="1">
                <a:latin typeface="Aptos"/>
                <a:cs typeface="Times New Roman"/>
              </a:rPr>
              <a:t>Innføre krav og insentiver for industrien</a:t>
            </a:r>
            <a:r>
              <a:rPr lang="nb-NO" sz="2000">
                <a:latin typeface="Aptos"/>
                <a:cs typeface="Times New Roman"/>
              </a:rPr>
              <a:t> for energibesparende tiltak og bedre utnyttelse av overskuddsenergi og –varme. </a:t>
            </a:r>
          </a:p>
          <a:p>
            <a:r>
              <a:rPr lang="nb-NO" sz="2000" b="1">
                <a:latin typeface="Aptos"/>
                <a:cs typeface="Times New Roman"/>
              </a:rPr>
              <a:t>Rask implementering av EUs bygningsenergidirektiv </a:t>
            </a:r>
            <a:r>
              <a:rPr lang="nb-NO" sz="2000">
                <a:latin typeface="Aptos"/>
                <a:cs typeface="Times New Roman"/>
              </a:rPr>
              <a:t>som blant annet stiller viktige krav til energiintensiviteten i boligmassen, renovering av gamle bygninger og solceller på tak.</a:t>
            </a:r>
          </a:p>
          <a:p>
            <a:pPr marL="0" indent="0">
              <a:buNone/>
            </a:pPr>
            <a:endParaRPr lang="nb-NO" sz="2000"/>
          </a:p>
        </p:txBody>
      </p:sp>
      <p:pic>
        <p:nvPicPr>
          <p:cNvPr id="4" name="Bilde 3" descr="Dette betyr karbonfangst på avfallsforbrenning for Oslos klimamål">
            <a:extLst>
              <a:ext uri="{FF2B5EF4-FFF2-40B4-BE49-F238E27FC236}">
                <a16:creationId xmlns:a16="http://schemas.microsoft.com/office/drawing/2014/main" id="{A7FE203E-2142-483D-8607-C22B754831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171" r="48800" b="-849"/>
          <a:stretch>
            <a:fillRect/>
          </a:stretch>
        </p:blipFill>
        <p:spPr>
          <a:xfrm>
            <a:off x="186018" y="105558"/>
            <a:ext cx="3636526" cy="666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9941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539F31A-BBE1-C03D-F380-501E42112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/>
              <a:t>Atomkraft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86D7F7D-89C1-70CC-216B-5819E87F9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59086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/>
              <a:t>Ikke en del av våre energiløsninger</a:t>
            </a:r>
          </a:p>
          <a:p>
            <a:r>
              <a:rPr lang="nb-NO"/>
              <a:t>Dyrt, tar lang tid, manglende regelverk</a:t>
            </a:r>
          </a:p>
          <a:p>
            <a:r>
              <a:rPr lang="nb-NO"/>
              <a:t>Kan fortrenge fornybar kraftproduksjon</a:t>
            </a:r>
          </a:p>
          <a:p>
            <a:r>
              <a:rPr lang="nb-NO" i="1"/>
              <a:t>Men</a:t>
            </a:r>
            <a:r>
              <a:rPr lang="nb-NO"/>
              <a:t>, vi skal ikke se vekk fra at det kan være en del av en fremtidig energimiks, da trenger vi: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/>
              <a:t>Gode deponiløsninger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/>
              <a:t>Grundig lov- og regelutvikling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/>
              <a:t>Kompetansebygging</a:t>
            </a:r>
          </a:p>
        </p:txBody>
      </p:sp>
      <p:pic>
        <p:nvPicPr>
          <p:cNvPr id="4" name="Bilde 3" descr="Kjernekraft – En kontroversiell energikilde - NA Strøm - Finn billig strøm">
            <a:extLst>
              <a:ext uri="{FF2B5EF4-FFF2-40B4-BE49-F238E27FC236}">
                <a16:creationId xmlns:a16="http://schemas.microsoft.com/office/drawing/2014/main" id="{5918AB9B-AA58-3AC3-E01A-68B5071BFF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050" r="42485" b="-1701"/>
          <a:stretch>
            <a:fillRect/>
          </a:stretch>
        </p:blipFill>
        <p:spPr>
          <a:xfrm>
            <a:off x="8303490" y="94384"/>
            <a:ext cx="3738283" cy="667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059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6B19D8-580B-58E6-731F-0FFC32886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Noen begreper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1B8EA67-F416-B1A5-C2D7-A8B07500C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b-NO"/>
              <a:t>Kilowattime (kWh) = den vanligste måleenheten for strømforbruk </a:t>
            </a:r>
            <a:endParaRPr lang="nb-NO" dirty="0"/>
          </a:p>
          <a:p>
            <a:r>
              <a:rPr lang="nb-NO"/>
              <a:t>Terrawattime: TWh  = 1 milliard kWh </a:t>
            </a:r>
          </a:p>
          <a:p>
            <a:r>
              <a:rPr lang="nb-NO"/>
              <a:t>Norgespris: Statlig, frivillig avtale hvor forbruker kan få garantert strømpris på 50 øre i stedet for spotpris </a:t>
            </a:r>
            <a:endParaRPr lang="nb-NO" dirty="0"/>
          </a:p>
        </p:txBody>
      </p:sp>
      <p:pic>
        <p:nvPicPr>
          <p:cNvPr id="5" name="Bilde 4" descr="Energy PNG Transparent Images Free Download | Vector Files | Pngtree">
            <a:extLst>
              <a:ext uri="{FF2B5EF4-FFF2-40B4-BE49-F238E27FC236}">
                <a16:creationId xmlns:a16="http://schemas.microsoft.com/office/drawing/2014/main" id="{79438809-43F2-7701-24BB-DD6E5C805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825" y="3853542"/>
            <a:ext cx="4574350" cy="267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6563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e 4" descr="Forutsier monsterbølger">
            <a:extLst>
              <a:ext uri="{FF2B5EF4-FFF2-40B4-BE49-F238E27FC236}">
                <a16:creationId xmlns:a16="http://schemas.microsoft.com/office/drawing/2014/main" id="{FAA00926-484C-2009-1BD5-9658A21174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008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048E98C-7C33-7762-566D-7B30AB7D7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nb-NO" sz="4000" b="1"/>
              <a:t>...og noen andre mulige løsninger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7A445CD-0FEE-865D-0921-139ED46C9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2000" b="1"/>
              <a:t>Bergvarme</a:t>
            </a:r>
          </a:p>
          <a:p>
            <a:r>
              <a:rPr lang="nb-NO" sz="2000" b="1"/>
              <a:t>Bølge-energi</a:t>
            </a:r>
          </a:p>
          <a:p>
            <a:r>
              <a:rPr lang="nb-NO" sz="2000" b="1"/>
              <a:t>Bioenergi</a:t>
            </a:r>
          </a:p>
          <a:p>
            <a:endParaRPr lang="nb-NO" sz="2000"/>
          </a:p>
          <a:p>
            <a:r>
              <a:rPr lang="nb-NO" sz="2000"/>
              <a:t>Gjerne lite utviklet eller dyre løsninger - men kan være riktige i visse områder</a:t>
            </a:r>
          </a:p>
        </p:txBody>
      </p:sp>
    </p:spTree>
    <p:extLst>
      <p:ext uri="{BB962C8B-B14F-4D97-AF65-F5344CB8AC3E}">
        <p14:creationId xmlns:p14="http://schemas.microsoft.com/office/powerpoint/2010/main" val="3669887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e 5" descr="Et bilde som inneholder sky, utendørs, vann, himmel&#10;&#10;KI-generert innhold kan være feil.">
            <a:extLst>
              <a:ext uri="{FF2B5EF4-FFF2-40B4-BE49-F238E27FC236}">
                <a16:creationId xmlns:a16="http://schemas.microsoft.com/office/drawing/2014/main" id="{F641FDDD-7772-F2CF-1FBF-D9FE282D50C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15730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148BA7F1-E80E-D0C3-FA74-0FBCD84924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nb-NO">
                <a:solidFill>
                  <a:srgbClr val="FFFFFF"/>
                </a:solidFill>
              </a:rPr>
              <a:t>Vi har mange mulige løsninger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53406D8B-EFAC-3579-8A6D-35675AFE53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nb-NO">
                <a:solidFill>
                  <a:srgbClr val="FFFFFF"/>
                </a:solidFill>
              </a:rPr>
              <a:t>Hva nå?</a:t>
            </a:r>
          </a:p>
        </p:txBody>
      </p:sp>
    </p:spTree>
    <p:extLst>
      <p:ext uri="{BB962C8B-B14F-4D97-AF65-F5344CB8AC3E}">
        <p14:creationId xmlns:p14="http://schemas.microsoft.com/office/powerpoint/2010/main" val="4110095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vann, utendørs, himmel, horisont&#10;&#10;KI-generert innhold kan være feil.">
            <a:extLst>
              <a:ext uri="{FF2B5EF4-FFF2-40B4-BE49-F238E27FC236}">
                <a16:creationId xmlns:a16="http://schemas.microsoft.com/office/drawing/2014/main" id="{CA570A07-6DE7-F11F-EEDC-28831017B75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2000"/>
          </a:blip>
          <a:stretch>
            <a:fillRect/>
          </a:stretch>
        </p:blipFill>
        <p:spPr>
          <a:xfrm>
            <a:off x="257735" y="179294"/>
            <a:ext cx="11676530" cy="651061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692C2461-2791-2AD6-77B7-9B30089F1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sz="5400" b="1">
                <a:solidFill>
                  <a:schemeClr val="bg1"/>
                </a:solidFill>
              </a:rPr>
              <a:t>Tre store spørsmål</a:t>
            </a:r>
            <a:endParaRPr lang="nb-NO" sz="4800" b="1">
              <a:solidFill>
                <a:schemeClr val="bg1"/>
              </a:solidFill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B5688F-61CE-59D7-D014-6A8E0C91D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4170" y="2094566"/>
            <a:ext cx="95631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nb-NO" sz="3600">
                <a:solidFill>
                  <a:schemeClr val="bg1"/>
                </a:solidFill>
              </a:rPr>
              <a:t>Hvordan skal vi få bygd den fornybare kraften vi trenger?</a:t>
            </a:r>
          </a:p>
          <a:p>
            <a:pPr algn="ctr">
              <a:lnSpc>
                <a:spcPct val="150000"/>
              </a:lnSpc>
            </a:pPr>
            <a:r>
              <a:rPr lang="nb-NO" sz="3600">
                <a:solidFill>
                  <a:schemeClr val="bg1"/>
                </a:solidFill>
              </a:rPr>
              <a:t>Hvordan skal vi ta vare på naturen og prioritere kraften?</a:t>
            </a:r>
          </a:p>
          <a:p>
            <a:pPr algn="ctr">
              <a:lnSpc>
                <a:spcPct val="150000"/>
              </a:lnSpc>
            </a:pPr>
            <a:r>
              <a:rPr lang="nb-NO" sz="3600">
                <a:solidFill>
                  <a:schemeClr val="bg1"/>
                </a:solidFill>
              </a:rPr>
              <a:t>Hva kan </a:t>
            </a:r>
            <a:r>
              <a:rPr lang="nb-NO" sz="3600" b="1">
                <a:solidFill>
                  <a:schemeClr val="bg1"/>
                </a:solidFill>
              </a:rPr>
              <a:t>dere</a:t>
            </a:r>
            <a:r>
              <a:rPr lang="nb-NO" sz="3600">
                <a:solidFill>
                  <a:schemeClr val="bg1"/>
                </a:solidFill>
              </a:rPr>
              <a:t> gjøre?</a:t>
            </a:r>
            <a:endParaRPr lang="nb-NO" sz="3600" b="1">
              <a:solidFill>
                <a:schemeClr val="bg1"/>
              </a:solidFill>
            </a:endParaRPr>
          </a:p>
          <a:p>
            <a:pPr algn="ctr">
              <a:lnSpc>
                <a:spcPct val="200000"/>
              </a:lnSpc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88339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6EBF8C5-F7FD-431E-B53A-764FCC256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600" b="1">
                <a:latin typeface="Aptos"/>
              </a:rPr>
              <a:t>Hvordan skal vi få bygd den fornybare kraften vi trenger?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7ACE527-10FB-BF0C-50A8-2239120D9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b-NO" sz="2400">
                <a:latin typeface="Aptos"/>
                <a:cs typeface="Times New Roman"/>
              </a:rPr>
              <a:t>Definer tydelige mål for ulike kraft-former med tilhørende politiske virkemidler</a:t>
            </a:r>
          </a:p>
          <a:p>
            <a:r>
              <a:rPr lang="nb-NO" sz="2400">
                <a:latin typeface="Aptos"/>
                <a:cs typeface="Times New Roman"/>
              </a:rPr>
              <a:t>Fjern eller endre Norgespris</a:t>
            </a:r>
          </a:p>
          <a:p>
            <a:r>
              <a:rPr lang="nb-NO" sz="2400">
                <a:latin typeface="Aptos"/>
                <a:cs typeface="Times New Roman"/>
              </a:rPr>
              <a:t>PRIORITER energieffektivisering!</a:t>
            </a:r>
          </a:p>
          <a:p>
            <a:r>
              <a:rPr lang="nb-NO" sz="2400">
                <a:latin typeface="Aptos"/>
                <a:cs typeface="Times New Roman"/>
              </a:rPr>
              <a:t>Redningspakke for solenergi</a:t>
            </a:r>
          </a:p>
          <a:p>
            <a:r>
              <a:rPr lang="nb-NO" sz="2400">
                <a:latin typeface="Aptos"/>
                <a:cs typeface="Times New Roman"/>
              </a:rPr>
              <a:t>Tydelig havvindsatsing som sørger for industriomstilling i Norge</a:t>
            </a:r>
          </a:p>
          <a:p>
            <a:r>
              <a:rPr lang="nb-NO" sz="2400">
                <a:latin typeface="Aptos"/>
                <a:cs typeface="Times New Roman"/>
              </a:rPr>
              <a:t>Senk temperaturen i vindkraftdebatten, og vær så snill, bygg vindkraft på de </a:t>
            </a:r>
            <a:r>
              <a:rPr lang="nb-NO" sz="2400" b="1">
                <a:latin typeface="Aptos"/>
                <a:cs typeface="Times New Roman"/>
              </a:rPr>
              <a:t>riktige</a:t>
            </a:r>
            <a:r>
              <a:rPr lang="nb-NO" sz="2400">
                <a:latin typeface="Aptos"/>
                <a:cs typeface="Times New Roman"/>
              </a:rPr>
              <a:t> områdene</a:t>
            </a:r>
          </a:p>
        </p:txBody>
      </p:sp>
    </p:spTree>
    <p:extLst>
      <p:ext uri="{BB962C8B-B14F-4D97-AF65-F5344CB8AC3E}">
        <p14:creationId xmlns:p14="http://schemas.microsoft.com/office/powerpoint/2010/main" val="36533261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B20E024-152A-5FAA-B880-87A2E5CED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600" b="1">
                <a:latin typeface="Aptos"/>
              </a:rPr>
              <a:t>Hvordan skal vi ta vare på naturen og prioritere kraften?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C52D49C-B4E1-A2AD-7118-243F1ABC7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b-NO" sz="2400">
                <a:latin typeface="Aptos"/>
                <a:cs typeface="Times New Roman"/>
              </a:rPr>
              <a:t>Utvikle kart over grå arealer og definer soner der det</a:t>
            </a:r>
            <a:r>
              <a:rPr lang="nb-NO" sz="2400" b="1" i="1">
                <a:latin typeface="Aptos"/>
                <a:cs typeface="Times New Roman"/>
              </a:rPr>
              <a:t> kan</a:t>
            </a:r>
            <a:r>
              <a:rPr lang="nb-NO" sz="2400">
                <a:latin typeface="Aptos"/>
                <a:cs typeface="Times New Roman"/>
              </a:rPr>
              <a:t> og </a:t>
            </a:r>
            <a:r>
              <a:rPr lang="nb-NO" sz="2400" b="1" i="1">
                <a:latin typeface="Aptos"/>
                <a:cs typeface="Times New Roman"/>
              </a:rPr>
              <a:t>ikke kan </a:t>
            </a:r>
            <a:r>
              <a:rPr lang="nb-NO" sz="2400">
                <a:latin typeface="Aptos"/>
                <a:cs typeface="Times New Roman"/>
              </a:rPr>
              <a:t>bygges ut i kommuner.</a:t>
            </a:r>
          </a:p>
          <a:p>
            <a:r>
              <a:rPr lang="nb-NO" sz="2400">
                <a:latin typeface="Aptos"/>
                <a:cs typeface="Times New Roman"/>
              </a:rPr>
              <a:t>Naturrådgivere i kommuner – videreutvikler arealplan i kommunen som viser hvor kraftselskaper kan søke.</a:t>
            </a:r>
          </a:p>
          <a:p>
            <a:r>
              <a:rPr lang="nb-NO" sz="2400">
                <a:latin typeface="Aptos"/>
                <a:cs typeface="Times New Roman"/>
              </a:rPr>
              <a:t>Innføre</a:t>
            </a:r>
            <a:r>
              <a:rPr lang="nb-NO" sz="2400" i="1">
                <a:latin typeface="Aptos"/>
                <a:cs typeface="Times New Roman"/>
              </a:rPr>
              <a:t> fritt, forhåndsinformert samtykke</a:t>
            </a:r>
            <a:r>
              <a:rPr lang="nb-NO" sz="2400">
                <a:latin typeface="Aptos"/>
                <a:cs typeface="Times New Roman"/>
              </a:rPr>
              <a:t> i norsk lov</a:t>
            </a:r>
          </a:p>
          <a:p>
            <a:r>
              <a:rPr lang="nb-NO" sz="2400">
                <a:cs typeface="Times New Roman"/>
              </a:rPr>
              <a:t>Drit i å bygge i samiske reinbeiteområder og urørt natur, vi har et så stort land!</a:t>
            </a:r>
          </a:p>
          <a:p>
            <a:r>
              <a:rPr lang="nb-NO" sz="2400">
                <a:cs typeface="Times New Roman"/>
              </a:rPr>
              <a:t>Gjør om på nett-tildelingsystem sånn at fks. eksisterende industri prioriteres og datasenter nedprioriteres. </a:t>
            </a:r>
          </a:p>
          <a:p>
            <a:r>
              <a:rPr lang="nb-NO" sz="2400">
                <a:cs typeface="Times New Roman"/>
              </a:rPr>
              <a:t>Bygg ut nett, men langs skånsomme traseer eller med underjordiske- eller sjøliner.</a:t>
            </a:r>
          </a:p>
          <a:p>
            <a:endParaRPr lang="nb-NO" sz="2400">
              <a:cs typeface="Times New Roman"/>
            </a:endParaRPr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40840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812B8B-EDE5-7833-1B1F-142ADBD79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600" b="1">
                <a:latin typeface="Aptos"/>
              </a:rPr>
              <a:t>Hva kan dere gjøre?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1F391F7-788D-C830-7C7A-35A10978F0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b-NO" sz="2400">
                <a:latin typeface="Aptos"/>
                <a:cs typeface="Times New Roman"/>
              </a:rPr>
              <a:t>Idk lol, lag en mølle elns</a:t>
            </a:r>
          </a:p>
        </p:txBody>
      </p:sp>
    </p:spTree>
    <p:extLst>
      <p:ext uri="{BB962C8B-B14F-4D97-AF65-F5344CB8AC3E}">
        <p14:creationId xmlns:p14="http://schemas.microsoft.com/office/powerpoint/2010/main" val="17604461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2DF1B92-21D2-29DB-FD06-F28CE1711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600" b="1">
                <a:latin typeface="Aptos"/>
              </a:rPr>
              <a:t>Hva kan dere gjøre?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9C972F6-B6DF-379B-B686-7EC1A449B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nb-NO"/>
              <a:t>Kraftdebatten er så polarisert – vi kan være viktige stemmer for å avpolarisere den. Natur og Klima </a:t>
            </a:r>
            <a:r>
              <a:rPr lang="nb-NO" b="1" u="sng"/>
              <a:t>er</a:t>
            </a:r>
            <a:r>
              <a:rPr lang="nb-NO"/>
              <a:t> ikke motsetninger.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/>
              <a:t>Vil du skrive et leserinnlegg? Please do, og ikke nøl med å ta kontakt med oss</a:t>
            </a:r>
          </a:p>
          <a:p>
            <a:r>
              <a:rPr lang="nb-NO"/>
              <a:t>Samarbeid med lokale fagforeninger og partier om å finne felles løsninger - der er det ofte mange.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/>
              <a:t>Fks. I havvindsaken var vi plutselig enige med MDG, Høyre, Fellesforbundet og NHO, samtidig??</a:t>
            </a:r>
          </a:p>
          <a:p>
            <a:r>
              <a:rPr lang="nb-NO"/>
              <a:t>Besøke industri som jobber med de gode løsningene, eller gode kraftverk. Kanskje invitere med lokalavisen?</a:t>
            </a:r>
          </a:p>
          <a:p>
            <a:r>
              <a:rPr lang="nb-NO"/>
              <a:t>Både finn prosjektene som er dårlige og bør stanses, men også de gode prosjektene. Vi trenger også mer heiing på de riktige løsningene.</a:t>
            </a:r>
          </a:p>
        </p:txBody>
      </p:sp>
    </p:spTree>
    <p:extLst>
      <p:ext uri="{BB962C8B-B14F-4D97-AF65-F5344CB8AC3E}">
        <p14:creationId xmlns:p14="http://schemas.microsoft.com/office/powerpoint/2010/main" val="37632516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C7782AB-DF53-25F0-9465-539B9A7D6A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/>
              <a:t>Spørsmål?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70A3306-6EA6-563E-B63F-B5E4F5444E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0179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733CD08-A9E3-B0C6-B63F-F04A02187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Status og kraftbehov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CA146C6-C0EC-FD24-1250-394E5D468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4825"/>
            <a:ext cx="4622800" cy="44021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/>
              <a:t>Felles strømmarked med resten av Europa, men ulike prissoner</a:t>
            </a:r>
          </a:p>
          <a:p>
            <a:r>
              <a:rPr lang="nb-NO"/>
              <a:t>Markedet må være i </a:t>
            </a:r>
            <a:r>
              <a:rPr lang="nb-NO">
                <a:solidFill>
                  <a:srgbClr val="C00000"/>
                </a:solidFill>
              </a:rPr>
              <a:t>balanse </a:t>
            </a:r>
          </a:p>
          <a:p>
            <a:r>
              <a:rPr lang="nb-NO">
                <a:solidFill>
                  <a:srgbClr val="000000"/>
                </a:solidFill>
              </a:rPr>
              <a:t>Norge:</a:t>
            </a:r>
            <a:endParaRPr lang="en-US">
              <a:solidFill>
                <a:srgbClr val="000000"/>
              </a:solidFill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nb-NO">
                <a:solidFill>
                  <a:srgbClr val="000000"/>
                </a:solidFill>
              </a:rPr>
              <a:t>98% fornybar </a:t>
            </a:r>
            <a:r>
              <a:rPr lang="nb-NO">
                <a:solidFill>
                  <a:srgbClr val="C00000"/>
                </a:solidFill>
              </a:rPr>
              <a:t>produksjon</a:t>
            </a:r>
            <a:endParaRPr lang="en-US">
              <a:solidFill>
                <a:srgbClr val="000000"/>
              </a:solidFill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nb-NO">
                <a:solidFill>
                  <a:srgbClr val="000000"/>
                </a:solidFill>
              </a:rPr>
              <a:t>Ca 50% fornybart </a:t>
            </a:r>
            <a:r>
              <a:rPr lang="nb-NO">
                <a:solidFill>
                  <a:srgbClr val="C00000"/>
                </a:solidFill>
              </a:rPr>
              <a:t>forbruk</a:t>
            </a:r>
            <a:endParaRPr lang="nb-NO"/>
          </a:p>
          <a:p>
            <a:r>
              <a:rPr lang="nb-NO"/>
              <a:t>Fornybarutbygging i Norge erstatter fossilt i andre land</a:t>
            </a:r>
          </a:p>
        </p:txBody>
      </p:sp>
      <p:pic>
        <p:nvPicPr>
          <p:cNvPr id="8" name="Bilde 7" descr="Et bilde som inneholder kart, tekst, atlas&#10;&#10;KI-generert innhold kan være feil.">
            <a:extLst>
              <a:ext uri="{FF2B5EF4-FFF2-40B4-BE49-F238E27FC236}">
                <a16:creationId xmlns:a16="http://schemas.microsoft.com/office/drawing/2014/main" id="{45F5C134-190C-5219-4E83-5311D7CBF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657" y="0"/>
            <a:ext cx="56031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404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CF6DF-A7D2-8911-DC0C-10A330584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8209163-5096-9E7A-F328-ACF7D87E1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Status og kraftbehov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EF087FB-E374-BEE6-B82C-A3F75E70B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4825"/>
            <a:ext cx="4622800" cy="44021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/>
              <a:t>Felles strømmarked med resten av Europa, men ulike prissoner</a:t>
            </a:r>
          </a:p>
          <a:p>
            <a:r>
              <a:rPr lang="nb-NO"/>
              <a:t>Markedet må være i </a:t>
            </a:r>
            <a:r>
              <a:rPr lang="nb-NO">
                <a:solidFill>
                  <a:srgbClr val="C00000"/>
                </a:solidFill>
              </a:rPr>
              <a:t>balanse </a:t>
            </a:r>
          </a:p>
          <a:p>
            <a:r>
              <a:rPr lang="nb-NO">
                <a:solidFill>
                  <a:srgbClr val="000000"/>
                </a:solidFill>
              </a:rPr>
              <a:t>Norge:</a:t>
            </a:r>
            <a:endParaRPr lang="en-US">
              <a:solidFill>
                <a:srgbClr val="000000"/>
              </a:solidFill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nb-NO">
                <a:solidFill>
                  <a:srgbClr val="000000"/>
                </a:solidFill>
              </a:rPr>
              <a:t>98% fornybar </a:t>
            </a:r>
            <a:r>
              <a:rPr lang="nb-NO">
                <a:solidFill>
                  <a:srgbClr val="C00000"/>
                </a:solidFill>
              </a:rPr>
              <a:t>produksjon</a:t>
            </a:r>
            <a:endParaRPr lang="en-US">
              <a:solidFill>
                <a:srgbClr val="000000"/>
              </a:solidFill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nb-NO">
                <a:solidFill>
                  <a:srgbClr val="000000"/>
                </a:solidFill>
              </a:rPr>
              <a:t>Ca 50% fornybart </a:t>
            </a:r>
            <a:r>
              <a:rPr lang="nb-NO">
                <a:solidFill>
                  <a:srgbClr val="C00000"/>
                </a:solidFill>
              </a:rPr>
              <a:t>forbruk</a:t>
            </a:r>
            <a:endParaRPr lang="nb-NO"/>
          </a:p>
          <a:p>
            <a:r>
              <a:rPr lang="nb-NO"/>
              <a:t>Fornybarutbygging i Norge erstatter fossilt i andre land</a:t>
            </a:r>
          </a:p>
        </p:txBody>
      </p:sp>
      <p:pic>
        <p:nvPicPr>
          <p:cNvPr id="4" name="Bilde 3" descr="Et bilde som inneholder tekst, kart, atlas&#10;&#10;KI-generert innhold kan være feil.">
            <a:extLst>
              <a:ext uri="{FF2B5EF4-FFF2-40B4-BE49-F238E27FC236}">
                <a16:creationId xmlns:a16="http://schemas.microsoft.com/office/drawing/2014/main" id="{5DD4FBB4-BAE9-7BD3-3CE9-0FBE4257A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4134" y="0"/>
            <a:ext cx="4942703" cy="6858000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86424526-FA46-47E5-8AC8-6878E6007F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6243" y="836612"/>
            <a:ext cx="685800" cy="3791403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67ED53C8-7E88-07EA-0D74-658CF2B7AB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4929" y="1772783"/>
            <a:ext cx="685800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841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0506F-57C9-DBA4-3B71-2F13C69BA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0A8B59B-3585-C524-8546-6C904F885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Status og kraftbehov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51AE61F-F990-75E4-29CB-837B970E6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4825"/>
            <a:ext cx="4622800" cy="44021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/>
              <a:t>Felles strømmarked med resten av Europa, men ulike prissoner</a:t>
            </a:r>
          </a:p>
          <a:p>
            <a:r>
              <a:rPr lang="nb-NO"/>
              <a:t>Markedet må være i </a:t>
            </a:r>
            <a:r>
              <a:rPr lang="nb-NO">
                <a:solidFill>
                  <a:srgbClr val="C00000"/>
                </a:solidFill>
              </a:rPr>
              <a:t>balanse </a:t>
            </a:r>
          </a:p>
          <a:p>
            <a:r>
              <a:rPr lang="nb-NO">
                <a:solidFill>
                  <a:srgbClr val="000000"/>
                </a:solidFill>
              </a:rPr>
              <a:t>Norge:</a:t>
            </a:r>
            <a:endParaRPr lang="en-US">
              <a:solidFill>
                <a:srgbClr val="000000"/>
              </a:solidFill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nb-NO">
                <a:solidFill>
                  <a:srgbClr val="000000"/>
                </a:solidFill>
              </a:rPr>
              <a:t>98% fornybar </a:t>
            </a:r>
            <a:r>
              <a:rPr lang="nb-NO">
                <a:solidFill>
                  <a:srgbClr val="C00000"/>
                </a:solidFill>
              </a:rPr>
              <a:t>produksjon</a:t>
            </a:r>
            <a:endParaRPr lang="en-US">
              <a:solidFill>
                <a:srgbClr val="000000"/>
              </a:solidFill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nb-NO">
                <a:solidFill>
                  <a:srgbClr val="000000"/>
                </a:solidFill>
              </a:rPr>
              <a:t>Ca 50% fornybart </a:t>
            </a:r>
            <a:r>
              <a:rPr lang="nb-NO">
                <a:solidFill>
                  <a:srgbClr val="C00000"/>
                </a:solidFill>
              </a:rPr>
              <a:t>forbruk</a:t>
            </a:r>
            <a:endParaRPr lang="nb-NO"/>
          </a:p>
          <a:p>
            <a:r>
              <a:rPr lang="nb-NO"/>
              <a:t>Fornybarutbygging i Norge erstatter fossilt i andre land</a:t>
            </a:r>
          </a:p>
        </p:txBody>
      </p:sp>
      <p:pic>
        <p:nvPicPr>
          <p:cNvPr id="4" name="Bilde 3" descr="Et bilde som inneholder tekst, skjermbilde, Plottdiagram, Font&#10;&#10;KI-generert innhold kan være feil.">
            <a:extLst>
              <a:ext uri="{FF2B5EF4-FFF2-40B4-BE49-F238E27FC236}">
                <a16:creationId xmlns:a16="http://schemas.microsoft.com/office/drawing/2014/main" id="{18660A72-2AC7-5630-2E04-7FA3031ABF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372" y="2257198"/>
            <a:ext cx="7010854" cy="269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771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088ECB7-CD38-2B97-1DCA-8C7AE611F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Hvorfor må vi bygge ut mer fornybar energi i Norge?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6790640-F5DA-4FE7-D1D8-5737777D0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b-NO"/>
              <a:t>Fornybarutbygging i Norge erstatter fossilt i Norge og andre land</a:t>
            </a:r>
          </a:p>
          <a:p>
            <a:r>
              <a:rPr lang="nb-NO"/>
              <a:t>Det verste for naturen er å fortsette med olje og gass </a:t>
            </a:r>
          </a:p>
          <a:p>
            <a:r>
              <a:rPr lang="nb-NO"/>
              <a:t>Økende energiforbruk i Norge </a:t>
            </a:r>
          </a:p>
          <a:p>
            <a:pPr marL="0" indent="0">
              <a:buNone/>
            </a:pPr>
            <a:endParaRPr lang="nb-NO"/>
          </a:p>
        </p:txBody>
      </p:sp>
      <p:pic>
        <p:nvPicPr>
          <p:cNvPr id="4" name="Bilde 3" descr="Et bilde som inneholder tekst, skjermbilde, Font, nummer&#10;&#10;KI-generert innhold kan være feil.">
            <a:extLst>
              <a:ext uri="{FF2B5EF4-FFF2-40B4-BE49-F238E27FC236}">
                <a16:creationId xmlns:a16="http://schemas.microsoft.com/office/drawing/2014/main" id="{8F9729A0-8F69-3AF3-93AD-74B255F7A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0" y="3430361"/>
            <a:ext cx="781050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021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Et bilde som inneholder tekst, skjermbilde, design&#10;&#10;KI-generert innhold kan være feil.">
            <a:extLst>
              <a:ext uri="{FF2B5EF4-FFF2-40B4-BE49-F238E27FC236}">
                <a16:creationId xmlns:a16="http://schemas.microsoft.com/office/drawing/2014/main" id="{1A610102-44DF-B758-B828-D5462D51A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2520" y="4536"/>
            <a:ext cx="12676867" cy="687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544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0813C3-30D1-1B54-79C9-23DD4F782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382"/>
            <a:ext cx="10515600" cy="1325563"/>
          </a:xfrm>
        </p:spPr>
        <p:txBody>
          <a:bodyPr/>
          <a:lstStyle/>
          <a:p>
            <a:r>
              <a:rPr lang="nb-NO"/>
              <a:t>Status i Norge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06D1003-E126-F223-2D3D-074819505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2311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>
                <a:latin typeface="Aptos"/>
              </a:rPr>
              <a:t>Produksjon: Ca 150 TWh energi </a:t>
            </a:r>
          </a:p>
          <a:p>
            <a:r>
              <a:rPr lang="nb-NO">
                <a:latin typeface="Aptos"/>
              </a:rPr>
              <a:t>Forbruk: Ca 280 TWh energi </a:t>
            </a:r>
            <a:endParaRPr lang="nb-NO"/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latin typeface="Aptos"/>
              </a:rPr>
              <a:t>Inkluderer strøm og varme, drivstoff, industri, produksjon av olje og gass og all annen energiforbruk </a:t>
            </a:r>
          </a:p>
          <a:p>
            <a:r>
              <a:rPr lang="nb-NO">
                <a:latin typeface="Aptos"/>
              </a:rPr>
              <a:t>Vi bruker 24 prosent mer energi i dag enn i 1990 – og vi bruker både mer fossil og fornybar energi </a:t>
            </a:r>
          </a:p>
          <a:p>
            <a:r>
              <a:rPr lang="nb-NO">
                <a:latin typeface="Aptos"/>
              </a:rPr>
              <a:t>Fornybarandelen har økt svakt </a:t>
            </a:r>
            <a:endParaRPr lang="nb-NO"/>
          </a:p>
        </p:txBody>
      </p:sp>
      <p:pic>
        <p:nvPicPr>
          <p:cNvPr id="5" name="Bilde 4" descr="Et bilde som inneholder tekst, skjermbilde, Plottdiagram, diagram&#10;&#10;KI-generert innhold kan være feil.">
            <a:extLst>
              <a:ext uri="{FF2B5EF4-FFF2-40B4-BE49-F238E27FC236}">
                <a16:creationId xmlns:a16="http://schemas.microsoft.com/office/drawing/2014/main" id="{12102E2D-0BCE-27C0-A5B1-7D4C1901C0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750" b="250"/>
          <a:stretch>
            <a:fillRect/>
          </a:stretch>
        </p:blipFill>
        <p:spPr>
          <a:xfrm>
            <a:off x="2481943" y="4336465"/>
            <a:ext cx="7220858" cy="252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209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10B181037F2714DA37835770CDE137D" ma:contentTypeVersion="17" ma:contentTypeDescription="Opprett et nytt dokument." ma:contentTypeScope="" ma:versionID="34725b65867eb195e19d9879ab4edf9e">
  <xsd:schema xmlns:xsd="http://www.w3.org/2001/XMLSchema" xmlns:xs="http://www.w3.org/2001/XMLSchema" xmlns:p="http://schemas.microsoft.com/office/2006/metadata/properties" xmlns:ns2="26f92e56-da7c-41fe-b8aa-663ec4652b28" xmlns:ns3="7f96db8a-2214-4271-8b3c-1e91413d5267" targetNamespace="http://schemas.microsoft.com/office/2006/metadata/properties" ma:root="true" ma:fieldsID="2b4f7f0c9808df4c29be6276977680a8" ns2:_="" ns3:_="">
    <xsd:import namespace="26f92e56-da7c-41fe-b8aa-663ec4652b28"/>
    <xsd:import namespace="7f96db8a-2214-4271-8b3c-1e91413d52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f92e56-da7c-41fe-b8aa-663ec4652b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9fc90829-3536-4013-a4d8-857a6b32eeb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96db8a-2214-4271-8b3c-1e91413d526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17f972b-93b8-4568-88c0-d9dd582b9262}" ma:internalName="TaxCatchAll" ma:showField="CatchAllData" ma:web="7f96db8a-2214-4271-8b3c-1e91413d52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6f92e56-da7c-41fe-b8aa-663ec4652b28">
      <Terms xmlns="http://schemas.microsoft.com/office/infopath/2007/PartnerControls"/>
    </lcf76f155ced4ddcb4097134ff3c332f>
    <TaxCatchAll xmlns="7f96db8a-2214-4271-8b3c-1e91413d526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5C4A76-EC47-4906-9D59-AB5C8AC00AB2}">
  <ds:schemaRefs>
    <ds:schemaRef ds:uri="26f92e56-da7c-41fe-b8aa-663ec4652b28"/>
    <ds:schemaRef ds:uri="7f96db8a-2214-4271-8b3c-1e91413d52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1B4B1D2-C6B0-4BBB-A54E-9CE45150B990}">
  <ds:schemaRefs>
    <ds:schemaRef ds:uri="26f92e56-da7c-41fe-b8aa-663ec4652b28"/>
    <ds:schemaRef ds:uri="7f96db8a-2214-4271-8b3c-1e91413d5267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C3355C1-2F7C-4666-8256-F9F495DE7A1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37</Slides>
  <Notes>4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37</vt:i4>
      </vt:variant>
    </vt:vector>
  </HeadingPairs>
  <TitlesOfParts>
    <vt:vector size="38" baseType="lpstr">
      <vt:lpstr>Office-tema</vt:lpstr>
      <vt:lpstr>PowerPoint-presentasjon</vt:lpstr>
      <vt:lpstr>PowerPoint-presentasjon</vt:lpstr>
      <vt:lpstr>Noen begreper </vt:lpstr>
      <vt:lpstr>Status og kraftbehov </vt:lpstr>
      <vt:lpstr>Status og kraftbehov </vt:lpstr>
      <vt:lpstr>Status og kraftbehov </vt:lpstr>
      <vt:lpstr>Hvorfor må vi bygge ut mer fornybar energi i Norge? </vt:lpstr>
      <vt:lpstr>PowerPoint-presentasjon</vt:lpstr>
      <vt:lpstr>Status i Norge </vt:lpstr>
      <vt:lpstr>Utviklingen går i feil retning </vt:lpstr>
      <vt:lpstr>Lav utbygging av fornybar energi i Norge de siste årene</vt:lpstr>
      <vt:lpstr>Men er det rart?</vt:lpstr>
      <vt:lpstr>Vi står i en fastlåst situasjon</vt:lpstr>
      <vt:lpstr>Ulike energityper </vt:lpstr>
      <vt:lpstr>Vannkraft</vt:lpstr>
      <vt:lpstr>Vannkraft</vt:lpstr>
      <vt:lpstr>Vindkraft på land </vt:lpstr>
      <vt:lpstr>Vindkraft på land </vt:lpstr>
      <vt:lpstr>Vindkraft på land</vt:lpstr>
      <vt:lpstr>Havvind </vt:lpstr>
      <vt:lpstr>Et nytt industrieventyr?</vt:lpstr>
      <vt:lpstr>Hva skal til for å lykkes?</vt:lpstr>
      <vt:lpstr>Solkraft</vt:lpstr>
      <vt:lpstr>Vi kan ha så mye, hvorfor har vi så lite?</vt:lpstr>
      <vt:lpstr>Hva skal til for å lykkes?</vt:lpstr>
      <vt:lpstr>Energieffektivisering og -sparing</vt:lpstr>
      <vt:lpstr>Så enkelt at ingen gidder gjøre noe?</vt:lpstr>
      <vt:lpstr>Hva skal til for å lykkes?</vt:lpstr>
      <vt:lpstr>Atomkraft</vt:lpstr>
      <vt:lpstr>...og noen andre mulige løsninger</vt:lpstr>
      <vt:lpstr>Vi har mange mulige løsninger</vt:lpstr>
      <vt:lpstr>Tre store spørsmål</vt:lpstr>
      <vt:lpstr>Hvordan skal vi få bygd den fornybare kraften vi trenger?</vt:lpstr>
      <vt:lpstr>Hvordan skal vi ta vare på naturen og prioritere kraften?</vt:lpstr>
      <vt:lpstr>Hva kan dere gjøre?</vt:lpstr>
      <vt:lpstr>Hva kan dere gjøre?</vt:lpstr>
      <vt:lpstr>Spørsmål?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23</cp:revision>
  <dcterms:created xsi:type="dcterms:W3CDTF">2026-06-19T11:34:55Z</dcterms:created>
  <dcterms:modified xsi:type="dcterms:W3CDTF">2026-06-25T09:53:22Z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0x010100310B181037F2714DA37835770CDE137D</vt:lpwstr>
  </property>
  <property fmtid="{D5CDD505-2E9C-101B-9397-08002B2CF9AE}" pid="3" name="MediaServiceImageTags">
    <vt:lpwstr/>
  </property>
</Properties>
</file>