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91" r:id="rId6"/>
    <p:sldId id="301" r:id="rId7"/>
    <p:sldId id="292" r:id="rId8"/>
    <p:sldId id="274" r:id="rId9"/>
    <p:sldId id="276" r:id="rId10"/>
    <p:sldId id="277" r:id="rId11"/>
    <p:sldId id="275" r:id="rId12"/>
    <p:sldId id="278" r:id="rId13"/>
    <p:sldId id="293" r:id="rId14"/>
    <p:sldId id="294" r:id="rId15"/>
    <p:sldId id="295" r:id="rId16"/>
    <p:sldId id="300" r:id="rId17"/>
    <p:sldId id="282" r:id="rId18"/>
    <p:sldId id="296" r:id="rId19"/>
    <p:sldId id="297" r:id="rId20"/>
    <p:sldId id="289" r:id="rId21"/>
    <p:sldId id="290" r:id="rId22"/>
    <p:sldId id="298" r:id="rId23"/>
    <p:sldId id="302" r:id="rId24"/>
    <p:sldId id="260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39B7E-FD64-0741-BC4F-2D9EEF0E86AA}" v="3" dt="2025-01-13T10:46:13.129"/>
    <p1510:client id="{A7F7B0A7-A259-27F7-E184-09F86F60F2AE}" v="62" dt="2025-01-14T06:01:58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ls Erik Paulsen" userId="S::tep@nof.no::0b2952dc-cfb5-4814-a1c7-b535bd9996dd" providerId="AD" clId="Web-{A7F7B0A7-A259-27F7-E184-09F86F60F2AE}"/>
    <pc:docChg chg="modSld">
      <pc:chgData name="Truls Erik Paulsen" userId="S::tep@nof.no::0b2952dc-cfb5-4814-a1c7-b535bd9996dd" providerId="AD" clId="Web-{A7F7B0A7-A259-27F7-E184-09F86F60F2AE}" dt="2025-01-14T06:01:58.719" v="61" actId="20577"/>
      <pc:docMkLst>
        <pc:docMk/>
      </pc:docMkLst>
      <pc:sldChg chg="modSp">
        <pc:chgData name="Truls Erik Paulsen" userId="S::tep@nof.no::0b2952dc-cfb5-4814-a1c7-b535bd9996dd" providerId="AD" clId="Web-{A7F7B0A7-A259-27F7-E184-09F86F60F2AE}" dt="2025-01-14T05:51:17.598" v="30" actId="20577"/>
        <pc:sldMkLst>
          <pc:docMk/>
          <pc:sldMk cId="1458736038" sldId="277"/>
        </pc:sldMkLst>
        <pc:spChg chg="mod">
          <ac:chgData name="Truls Erik Paulsen" userId="S::tep@nof.no::0b2952dc-cfb5-4814-a1c7-b535bd9996dd" providerId="AD" clId="Web-{A7F7B0A7-A259-27F7-E184-09F86F60F2AE}" dt="2025-01-14T05:51:17.598" v="30" actId="20577"/>
          <ac:spMkLst>
            <pc:docMk/>
            <pc:sldMk cId="1458736038" sldId="277"/>
            <ac:spMk id="3" creationId="{1489B160-98D2-4092-8D04-05413DCF148C}"/>
          </ac:spMkLst>
        </pc:spChg>
      </pc:sldChg>
      <pc:sldChg chg="modSp">
        <pc:chgData name="Truls Erik Paulsen" userId="S::tep@nof.no::0b2952dc-cfb5-4814-a1c7-b535bd9996dd" providerId="AD" clId="Web-{A7F7B0A7-A259-27F7-E184-09F86F60F2AE}" dt="2025-01-14T05:55:26.885" v="32" actId="20577"/>
        <pc:sldMkLst>
          <pc:docMk/>
          <pc:sldMk cId="11210595" sldId="278"/>
        </pc:sldMkLst>
        <pc:spChg chg="mod">
          <ac:chgData name="Truls Erik Paulsen" userId="S::tep@nof.no::0b2952dc-cfb5-4814-a1c7-b535bd9996dd" providerId="AD" clId="Web-{A7F7B0A7-A259-27F7-E184-09F86F60F2AE}" dt="2025-01-14T05:55:26.885" v="32" actId="20577"/>
          <ac:spMkLst>
            <pc:docMk/>
            <pc:sldMk cId="11210595" sldId="278"/>
            <ac:spMk id="8" creationId="{217089AE-975B-874D-9DC8-5F292C324D96}"/>
          </ac:spMkLst>
        </pc:spChg>
      </pc:sldChg>
      <pc:sldChg chg="modSp">
        <pc:chgData name="Truls Erik Paulsen" userId="S::tep@nof.no::0b2952dc-cfb5-4814-a1c7-b535bd9996dd" providerId="AD" clId="Web-{A7F7B0A7-A259-27F7-E184-09F86F60F2AE}" dt="2025-01-14T06:01:58.719" v="61" actId="20577"/>
        <pc:sldMkLst>
          <pc:docMk/>
          <pc:sldMk cId="1244515456" sldId="295"/>
        </pc:sldMkLst>
        <pc:spChg chg="mod">
          <ac:chgData name="Truls Erik Paulsen" userId="S::tep@nof.no::0b2952dc-cfb5-4814-a1c7-b535bd9996dd" providerId="AD" clId="Web-{A7F7B0A7-A259-27F7-E184-09F86F60F2AE}" dt="2025-01-14T06:01:58.719" v="61" actId="20577"/>
          <ac:spMkLst>
            <pc:docMk/>
            <pc:sldMk cId="1244515456" sldId="295"/>
            <ac:spMk id="3" creationId="{F3F85333-0177-CA4F-8730-71076869E145}"/>
          </ac:spMkLst>
        </pc:spChg>
      </pc:sldChg>
    </pc:docChg>
  </pc:docChgLst>
  <pc:docChgLst>
    <pc:chgData name="Truls Erik Paulsen" userId="0b2952dc-cfb5-4814-a1c7-b535bd9996dd" providerId="ADAL" clId="{7DA39B7E-FD64-0741-BC4F-2D9EEF0E86AA}"/>
    <pc:docChg chg="modSld">
      <pc:chgData name="Truls Erik Paulsen" userId="0b2952dc-cfb5-4814-a1c7-b535bd9996dd" providerId="ADAL" clId="{7DA39B7E-FD64-0741-BC4F-2D9EEF0E86AA}" dt="2025-01-13T10:44:31.961" v="1" actId="729"/>
      <pc:docMkLst>
        <pc:docMk/>
      </pc:docMkLst>
      <pc:sldChg chg="mod modShow">
        <pc:chgData name="Truls Erik Paulsen" userId="0b2952dc-cfb5-4814-a1c7-b535bd9996dd" providerId="ADAL" clId="{7DA39B7E-FD64-0741-BC4F-2D9EEF0E86AA}" dt="2025-01-13T10:44:21.267" v="0" actId="729"/>
        <pc:sldMkLst>
          <pc:docMk/>
          <pc:sldMk cId="183768938" sldId="289"/>
        </pc:sldMkLst>
      </pc:sldChg>
      <pc:sldChg chg="mod modShow">
        <pc:chgData name="Truls Erik Paulsen" userId="0b2952dc-cfb5-4814-a1c7-b535bd9996dd" providerId="ADAL" clId="{7DA39B7E-FD64-0741-BC4F-2D9EEF0E86AA}" dt="2025-01-13T10:44:31.961" v="1" actId="729"/>
        <pc:sldMkLst>
          <pc:docMk/>
          <pc:sldMk cId="519949818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1CFD-FB95-4D42-B4AA-82FA4789A0EF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A7E10-327E-405E-BDD8-163120277B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17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383A1-77D0-EB4E-A321-7890907F2F3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89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99948-E60A-B0D0-4F2E-7973CEBF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1DEF6ED-F02F-1361-AD67-A8D59053D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810ABE-24C7-67FF-E1F3-20C3FB48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CB7777-E561-AEB4-079D-1940CF51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F9C09D-2FC7-64C7-C247-91D332BB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59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87DD5C-2CB0-2C04-B5EE-AF89A7C9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B3F6B09-E794-ED86-ADC7-73BB9DFC8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A44DBC-CE75-9A72-7047-509153AB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392710-4B6D-2A18-9E33-76ACB1B0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4ED6AD-4344-CAC1-D084-5CCBD50B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9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0E743AC-09E9-F645-AA46-D71D8FDE7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426196-0E5F-F29E-283A-BA8BE2D8A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37DB57-77A8-5CE5-4B8A-F0627F14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BA666-2CBB-0A98-F8CB-5C528803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ED52B0-8F3E-A2B8-2A00-B518704E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507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C31A0-BDD4-4C0D-8680-584181F4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27981"/>
            <a:ext cx="5375910" cy="73866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311ADB-F2A7-4D71-9806-5D4762434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5375910" cy="37622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48B6C7-6D53-4D6F-855A-425D1556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2EF9-4B21-432A-B0F7-DC8A9D651466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9F8397-2996-46B8-B710-983DBF9D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B93A11-7459-4230-9033-1BCDC63A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C1B84-5536-46D9-ADE0-5D99DCEEBD8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3B19030-AB97-44D3-A625-06CC59428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6871" y="900113"/>
            <a:ext cx="4685061" cy="468058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18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083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F9BA8C8D-21FB-4745-8338-42D86A48DA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1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objekt&#10;&#10;Automatisk generert beskrivelse">
            <a:extLst>
              <a:ext uri="{FF2B5EF4-FFF2-40B4-BE49-F238E27FC236}">
                <a16:creationId xmlns:a16="http://schemas.microsoft.com/office/drawing/2014/main" id="{82C1CB52-B4F3-40AA-AFA4-0462C8805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72" y="4111714"/>
            <a:ext cx="3584455" cy="21336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BD7D83F4-2123-45EB-B53C-54A5A6684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7323" y="2484311"/>
            <a:ext cx="4102139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9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66436-114C-375D-16E7-87FA9C07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0ED17D-9DD4-48A3-F5D3-FD67C4B85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C4CFBF-8C20-18A2-156C-62C38464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B3BD09-AC21-5083-3F3F-150515AA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06A777-6BAD-D0F9-0B74-E28FD899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161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B71820-2F61-64C6-C310-3B16BC13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478650-71D3-8734-F326-DFB707CF6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BDB918-0B7F-3817-38FF-2143181B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748DC7-A471-92EF-7E8A-5A8CCB16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56DC63-D581-0C10-D6CB-E6F64864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06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D848C-B5E6-223A-FCF2-3B4AD5E2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99F413-CEDA-6CA2-3E95-13CB7D22F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D49C746-A2F6-944E-AD88-94A2D5F7C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86501F7-20BB-1C88-8228-8FEEB4D9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9E6E9B-FD3C-8861-3CC0-E7FC493BA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AC5B92-24C4-DAB7-25F6-D65C26C5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08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5290F2-4128-CE15-9D02-9F53A156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D73702-5853-3428-978A-74E833D6D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40799A0-79F4-33E3-2652-129E30FF7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597C61C-D9B7-136E-C567-277183A95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284E447-A253-0243-CEDA-5667236EE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9C22157-D2CC-14C5-6636-326F8F43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0FF4214-D988-3E46-8576-E5AA8505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CF0EE2A-60B9-4098-7058-E4B7448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16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408BCC-7256-3E88-F450-4A791741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3A1C6E8-7572-9247-C7A8-604B5C25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205C198-3352-AB9C-0C87-71571C72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CF84C8-2E84-EDFD-3998-0E865C87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21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F0B4659-B41C-8970-6ABC-3A048C3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083B211-688F-1E90-B4B5-8E14F7A9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545351-1D67-75D0-330F-2D453B57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021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EC4B9-4559-ABA4-AB8B-A83B0D90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9EE164-BD34-0FD6-39D3-05E7565BB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5DA7C8-AA02-2497-480E-9CEF73C0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480FE6C-24A5-E86E-B49E-B32031CA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3345D5-37FB-B2A9-36FB-5897BCF9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13053F-834F-CAF6-C2F6-4449B3A2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449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B7A19C-E081-D7A2-7686-F5EE9F1D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551BDB8-9C19-DE68-7A20-A6DC2A19C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39FA1C2-1E7A-A4CB-5259-674D828ED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269EF3-B348-F167-A381-8AFAEE6E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0D1F31F-FC35-E778-7218-E07C3B5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78CEE4-56AD-5A9E-A709-6EC40C24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859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65F87EB-EED4-1A8B-EF9C-449EA870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3CAD61-AB06-E274-CFF6-DCD09BC1B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642159-8370-4A0D-CD8D-38BB27F9B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91B6-7C99-4220-B316-4C8B9A74B53A}" type="datetimeFigureOut">
              <a:rPr lang="nb-NO" smtClean="0"/>
              <a:t>13.01.2025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F9C5F6-A812-59FB-E4D8-6997547B3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C00F57-C6E6-B506-689D-31A3C5A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A97E7-80A6-47F9-835A-D8EB81237A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4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lovdata.no/lov/2005-06-17-62/&#167;10-9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virke.no/arbeidsgiverstotte/arbeidstid-overtid/alminnelig-arbeidstid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dn.sanity.io/files/vcvcc6n7/production/f71556496d45e188be5628804bafbcd35f663d80.pdf?dl=2022-08-01%20S%C3%A6ravtale%20om%20merutgiftsdekning,%20ulempe-%20og%20risikokompensasjon%20for%20Forsvaret-5%20-%20OCR.pdf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dokument/NL/lov/2005-06-17-62#KAPITTEL_11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B9605A-2C24-FF1C-8359-AD3011CCD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Særavtaler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6798BC0-A9A3-5B32-85BF-9DFC85017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ATF</a:t>
            </a:r>
          </a:p>
          <a:p>
            <a:r>
              <a:rPr lang="nb-NO"/>
              <a:t>Kompensasjonsavtalen</a:t>
            </a:r>
          </a:p>
        </p:txBody>
      </p:sp>
    </p:spTree>
    <p:extLst>
      <p:ext uri="{BB962C8B-B14F-4D97-AF65-F5344CB8AC3E}">
        <p14:creationId xmlns:p14="http://schemas.microsoft.com/office/powerpoint/2010/main" val="341751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Ordinært Arbeid (OA)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/>
              <a:t>Kan bare avtales på en arbeidsplan</a:t>
            </a:r>
          </a:p>
          <a:p>
            <a:r>
              <a:rPr lang="nb-NO"/>
              <a:t>Maksimalt 10t i døgnet</a:t>
            </a:r>
          </a:p>
          <a:p>
            <a:r>
              <a:rPr lang="nb-NO"/>
              <a:t>Begrenset til tidsrommet 0700-1700</a:t>
            </a:r>
          </a:p>
          <a:p>
            <a:pPr lvl="1"/>
            <a:r>
              <a:rPr lang="nb-NO"/>
              <a:t>Unntak kan gjøres dersom alle 3 kriterier er tilstede</a:t>
            </a:r>
          </a:p>
          <a:p>
            <a:pPr lvl="2">
              <a:buFontTx/>
              <a:buChar char="-"/>
            </a:pPr>
            <a:r>
              <a:rPr lang="nb-NO" i="1"/>
              <a:t>helt spesielle og </a:t>
            </a:r>
          </a:p>
          <a:p>
            <a:pPr lvl="2">
              <a:buFontTx/>
              <a:buChar char="-"/>
            </a:pPr>
            <a:r>
              <a:rPr lang="nb-NO" i="1"/>
              <a:t>tidsavgrensede forhold </a:t>
            </a:r>
          </a:p>
          <a:p>
            <a:pPr lvl="2">
              <a:buFontTx/>
              <a:buChar char="-"/>
            </a:pPr>
            <a:r>
              <a:rPr lang="nb-NO" i="1"/>
              <a:t>som påvirker driften.</a:t>
            </a:r>
          </a:p>
          <a:p>
            <a:pPr lvl="2">
              <a:buFontTx/>
              <a:buChar char="-"/>
            </a:pPr>
            <a:endParaRPr lang="nb-NO" i="1"/>
          </a:p>
          <a:p>
            <a:pPr>
              <a:buFontTx/>
              <a:buChar char="-"/>
            </a:pPr>
            <a:r>
              <a:rPr lang="nb-NO" i="1"/>
              <a:t>OA må føres hele arbeidstiden</a:t>
            </a:r>
          </a:p>
          <a:p>
            <a:pPr lvl="2">
              <a:buFontTx/>
              <a:buChar char="-"/>
            </a:pPr>
            <a:endParaRPr lang="nb-NO" i="1"/>
          </a:p>
          <a:p>
            <a:pPr>
              <a:buFontTx/>
              <a:buChar char="-"/>
            </a:pPr>
            <a:r>
              <a:rPr lang="nb-NO" i="1"/>
              <a:t>Opptjening av timer på OA-konto: 1:1</a:t>
            </a:r>
          </a:p>
          <a:p>
            <a:pPr>
              <a:buFontTx/>
              <a:buChar char="-"/>
            </a:pPr>
            <a:endParaRPr lang="nb-NO" i="1"/>
          </a:p>
          <a:p>
            <a:pPr>
              <a:buFontTx/>
              <a:buChar char="-"/>
            </a:pPr>
            <a:r>
              <a:rPr lang="nb-NO" i="1"/>
              <a:t>Utkjøp av timer gir 50% overtid.</a:t>
            </a:r>
          </a:p>
          <a:p>
            <a:pPr lvl="1">
              <a:buFontTx/>
              <a:buChar char="-"/>
            </a:pPr>
            <a:r>
              <a:rPr lang="nb-NO" i="1"/>
              <a:t>Teller inn mot AML maksimal årlig overtid</a:t>
            </a:r>
            <a:endParaRPr lang="nb-NO"/>
          </a:p>
          <a:p>
            <a:pPr lvl="2"/>
            <a:endParaRPr lang="nb-NO"/>
          </a:p>
        </p:txBody>
      </p:sp>
      <p:pic>
        <p:nvPicPr>
          <p:cNvPr id="7" name="Plassholder for bilde 6" descr="Et bilde som inneholder snø, utendørs, lastebil, fjell&#10;&#10;Automatisk generert beskrivelse">
            <a:extLst>
              <a:ext uri="{FF2B5EF4-FFF2-40B4-BE49-F238E27FC236}">
                <a16:creationId xmlns:a16="http://schemas.microsoft.com/office/drawing/2014/main" id="{80BED7C0-6395-D64F-8B96-65D77B23C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6841"/>
          <a:stretch>
            <a:fillRect/>
          </a:stretch>
        </p:blipFill>
        <p:spPr/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F6207CD-3DE4-1F4A-9441-59902C6E8F7D}"/>
              </a:ext>
            </a:extLst>
          </p:cNvPr>
          <p:cNvSpPr txBox="1"/>
          <p:nvPr/>
        </p:nvSpPr>
        <p:spPr>
          <a:xfrm>
            <a:off x="6966871" y="5580699"/>
            <a:ext cx="24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Magnus Sørlie / Forsvaret</a:t>
            </a:r>
          </a:p>
        </p:txBody>
      </p:sp>
    </p:spTree>
    <p:extLst>
      <p:ext uri="{BB962C8B-B14F-4D97-AF65-F5344CB8AC3E}">
        <p14:creationId xmlns:p14="http://schemas.microsoft.com/office/powerpoint/2010/main" val="330027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00C0F5-5B07-A44B-A65A-4AB2967A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Overtid (OT)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3DDB1-DD75-0C41-AA7D-845F46F94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426028"/>
            <a:ext cx="6542315" cy="5290457"/>
          </a:xfrm>
        </p:spPr>
        <p:txBody>
          <a:bodyPr>
            <a:normAutofit fontScale="62500" lnSpcReduction="20000"/>
          </a:bodyPr>
          <a:lstStyle/>
          <a:p>
            <a:pPr marL="467995" indent="-467995"/>
            <a:r>
              <a:rPr lang="nb-NO"/>
              <a:t>Overtid skal være </a:t>
            </a:r>
            <a:r>
              <a:rPr lang="nb-NO">
                <a:hlinkClick r:id="rId2"/>
              </a:rPr>
              <a:t>pålagt</a:t>
            </a:r>
            <a:endParaRPr lang="nb-NO"/>
          </a:p>
          <a:p>
            <a:pPr marL="467995" indent="-467995"/>
            <a:endParaRPr lang="nb-NO"/>
          </a:p>
          <a:p>
            <a:pPr marL="0" indent="0">
              <a:buNone/>
            </a:pPr>
            <a:r>
              <a:rPr lang="nb-NO" b="1"/>
              <a:t>Man - </a:t>
            </a:r>
            <a:r>
              <a:rPr lang="nb-NO" b="1" err="1"/>
              <a:t>fre</a:t>
            </a:r>
            <a:endParaRPr lang="nb-NO"/>
          </a:p>
          <a:p>
            <a:pPr marL="576000" lvl="1" indent="0">
              <a:buNone/>
            </a:pPr>
            <a:endParaRPr lang="nb-NO"/>
          </a:p>
          <a:p>
            <a:pPr marL="576000" lvl="1" indent="0">
              <a:buNone/>
            </a:pPr>
            <a:r>
              <a:rPr lang="nb-NO"/>
              <a:t>0600 – 0730 = 50% OT</a:t>
            </a:r>
          </a:p>
          <a:p>
            <a:pPr marL="576000" lvl="1" indent="0">
              <a:buNone/>
            </a:pPr>
            <a:r>
              <a:rPr lang="nb-NO"/>
              <a:t>1530 – 2000 = 50% OT</a:t>
            </a:r>
          </a:p>
          <a:p>
            <a:pPr marL="576000" lvl="1" indent="0">
              <a:buNone/>
            </a:pPr>
            <a:r>
              <a:rPr lang="nb-NO"/>
              <a:t>2000 – 0600 = 100% OT</a:t>
            </a:r>
          </a:p>
          <a:p>
            <a:pPr marL="467995" indent="-467995"/>
            <a:endParaRPr lang="nb-NO"/>
          </a:p>
          <a:p>
            <a:pPr marL="0" indent="0">
              <a:buNone/>
            </a:pPr>
            <a:r>
              <a:rPr lang="nb-NO" b="1"/>
              <a:t>Lør – </a:t>
            </a:r>
            <a:r>
              <a:rPr lang="nb-NO" b="1" err="1"/>
              <a:t>søn</a:t>
            </a:r>
            <a:r>
              <a:rPr lang="nb-NO" b="1"/>
              <a:t> og etter 1200 skjærtorsdag, jul- og nyttårsaften</a:t>
            </a:r>
          </a:p>
          <a:p>
            <a:pPr marL="1043995" lvl="1" indent="-467995"/>
            <a:endParaRPr lang="nb-NO"/>
          </a:p>
          <a:p>
            <a:pPr marL="1043995" lvl="1" indent="-467995"/>
            <a:r>
              <a:rPr lang="nb-NO"/>
              <a:t>100% OT</a:t>
            </a:r>
            <a:endParaRPr lang="nb-NO" b="1"/>
          </a:p>
          <a:p>
            <a:pPr marL="0" indent="0">
              <a:buNone/>
            </a:pPr>
            <a:endParaRPr lang="nb-NO" b="1"/>
          </a:p>
          <a:p>
            <a:pPr marL="0" indent="0">
              <a:buNone/>
            </a:pPr>
            <a:r>
              <a:rPr lang="nb-NO" b="1"/>
              <a:t>HTA</a:t>
            </a:r>
          </a:p>
          <a:p>
            <a:pPr marL="467995" indent="-467995"/>
            <a:r>
              <a:rPr lang="nb-NO"/>
              <a:t>Forlenge arbeidsdag : OT 1:1</a:t>
            </a:r>
          </a:p>
          <a:p>
            <a:pPr marL="467995" indent="-467995"/>
            <a:r>
              <a:rPr lang="nb-NO"/>
              <a:t>Retur arbeidsplass: minimum 2t</a:t>
            </a:r>
          </a:p>
          <a:p>
            <a:pPr marL="467995" indent="-467995"/>
            <a:r>
              <a:rPr lang="nb-NO"/>
              <a:t>Arbeid som løses hjemme: OT 1:1</a:t>
            </a:r>
          </a:p>
          <a:p>
            <a:pPr marL="467995" indent="-467995"/>
            <a:endParaRPr lang="nb-NO"/>
          </a:p>
          <a:p>
            <a:pPr marL="467995" indent="-467995"/>
            <a:r>
              <a:rPr lang="nb-NO"/>
              <a:t>Eksempelvis: Alarmøvelser</a:t>
            </a:r>
          </a:p>
          <a:p>
            <a:pPr marL="467995" indent="-467995"/>
            <a:endParaRPr lang="nb-NO">
              <a:cs typeface="Arial"/>
            </a:endParaRPr>
          </a:p>
          <a:p>
            <a:pPr marL="467995" indent="-467995"/>
            <a:endParaRPr lang="nb-NO">
              <a:cs typeface="Arial"/>
            </a:endParaRPr>
          </a:p>
          <a:p>
            <a:pPr marL="467995" indent="-467995"/>
            <a:endParaRPr lang="nb-NO">
              <a:cs typeface="Arial"/>
            </a:endParaRPr>
          </a:p>
        </p:txBody>
      </p:sp>
      <p:pic>
        <p:nvPicPr>
          <p:cNvPr id="6" name="Plassholder for bilde 5" descr="Et bilde som inneholder utendørs, vann, svart, liten&#10;&#10;Automatisk generert beskrivelse">
            <a:extLst>
              <a:ext uri="{FF2B5EF4-FFF2-40B4-BE49-F238E27FC236}">
                <a16:creationId xmlns:a16="http://schemas.microsoft.com/office/drawing/2014/main" id="{8AD07434-180D-D04A-B2F6-F6A92C708B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32790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1832960-49BD-4648-B371-41EB20A5BCCF}"/>
              </a:ext>
            </a:extLst>
          </p:cNvPr>
          <p:cNvSpPr txBox="1"/>
          <p:nvPr/>
        </p:nvSpPr>
        <p:spPr>
          <a:xfrm>
            <a:off x="6966871" y="5580699"/>
            <a:ext cx="2576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Ole-Sverre Haugli / Forsvaret</a:t>
            </a:r>
          </a:p>
        </p:txBody>
      </p:sp>
    </p:spTree>
    <p:extLst>
      <p:ext uri="{BB962C8B-B14F-4D97-AF65-F5344CB8AC3E}">
        <p14:creationId xmlns:p14="http://schemas.microsoft.com/office/powerpoint/2010/main" val="1232389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032F3A-6978-1541-A483-B0B34B70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Vakt og Øving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F85333-0177-CA4F-8730-71076869E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382486"/>
            <a:ext cx="6553199" cy="547551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endParaRPr lang="nb-NO"/>
          </a:p>
          <a:p>
            <a:endParaRPr lang="nb-NO"/>
          </a:p>
          <a:p>
            <a:r>
              <a:rPr lang="nb-NO"/>
              <a:t>Skal stå på arbeidsplanen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Ikke planlagt (ØV IP) = 50% ekstra første døgn</a:t>
            </a:r>
            <a:endParaRPr lang="nb-NO">
              <a:ea typeface="Calibri"/>
              <a:cs typeface="Calibri"/>
            </a:endParaRPr>
          </a:p>
          <a:p>
            <a:endParaRPr lang="nb-NO"/>
          </a:p>
          <a:p>
            <a:r>
              <a:rPr lang="nb-NO"/>
              <a:t>Vakt kan programmeres som døgn eller timer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Kan gis som fritid dersom arbeidstaker ønsker</a:t>
            </a:r>
            <a:endParaRPr lang="nb-NO">
              <a:ea typeface="Calibri"/>
              <a:cs typeface="Calibri"/>
            </a:endParaRPr>
          </a:p>
          <a:p>
            <a:pPr marL="0" indent="0">
              <a:buNone/>
            </a:pPr>
            <a:endParaRPr lang="nb-NO"/>
          </a:p>
          <a:p>
            <a:r>
              <a:rPr lang="nb-NO"/>
              <a:t>Øving kan både være døgn og timer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Døgn: Maks 110døgn årlig (140 etter avtale)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Timer: maks NA+7t og maks 3dager pr. Uke og maks 6dager på 2 uker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Døgnhvile etter avsluttet øvelse = 9t</a:t>
            </a:r>
            <a:endParaRPr lang="nb-NO">
              <a:ea typeface="Calibri"/>
              <a:cs typeface="Calibri"/>
            </a:endParaRPr>
          </a:p>
          <a:p>
            <a:pPr marL="899795" lvl="1" indent="0">
              <a:buNone/>
            </a:pPr>
            <a:endParaRPr lang="nb-NO">
              <a:ea typeface="Calibri"/>
              <a:cs typeface="Calibri"/>
            </a:endParaRPr>
          </a:p>
          <a:p>
            <a:pPr lvl="1"/>
            <a:endParaRPr lang="nb-NO"/>
          </a:p>
          <a:p>
            <a:r>
              <a:rPr lang="nb-NO"/>
              <a:t>Vakt og ØV gir kombinasjon av lønn og tid til avspasering</a:t>
            </a:r>
            <a:endParaRPr lang="nb-NO">
              <a:ea typeface="Calibri"/>
              <a:cs typeface="Calibri"/>
            </a:endParaRPr>
          </a:p>
          <a:p>
            <a:endParaRPr lang="nb-NO"/>
          </a:p>
          <a:p>
            <a:r>
              <a:rPr lang="nb-NO"/>
              <a:t>Eksempel øving </a:t>
            </a:r>
            <a:r>
              <a:rPr lang="nb-NO" err="1"/>
              <a:t>ltr</a:t>
            </a:r>
            <a:r>
              <a:rPr lang="nb-NO"/>
              <a:t> 40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Man-</a:t>
            </a:r>
            <a:r>
              <a:rPr lang="nb-NO" err="1"/>
              <a:t>fre</a:t>
            </a:r>
            <a:r>
              <a:rPr lang="nb-NO"/>
              <a:t> døgn: </a:t>
            </a:r>
            <a:r>
              <a:rPr lang="nb-NO" b="1"/>
              <a:t>3.865</a:t>
            </a:r>
            <a:r>
              <a:rPr lang="nb-NO"/>
              <a:t>,- (+2t og 15min)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Lør-</a:t>
            </a:r>
            <a:r>
              <a:rPr lang="nb-NO" err="1"/>
              <a:t>søn</a:t>
            </a:r>
            <a:r>
              <a:rPr lang="nb-NO"/>
              <a:t> døgn: 6.319,- (+2t og 15min)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Helligdag døgn: 8.060,- (0t </a:t>
            </a:r>
            <a:r>
              <a:rPr lang="nb-NO" err="1"/>
              <a:t>tidbank</a:t>
            </a:r>
            <a:r>
              <a:rPr lang="nb-NO"/>
              <a:t>)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Øving time man-</a:t>
            </a:r>
            <a:r>
              <a:rPr lang="nb-NO" err="1"/>
              <a:t>fre</a:t>
            </a:r>
            <a:r>
              <a:rPr lang="nb-NO"/>
              <a:t>: </a:t>
            </a:r>
            <a:r>
              <a:rPr lang="nb-NO" b="1"/>
              <a:t>296</a:t>
            </a:r>
            <a:r>
              <a:rPr lang="nb-NO"/>
              <a:t>,- (15min pr time)</a:t>
            </a:r>
            <a:endParaRPr lang="nb-NO">
              <a:ea typeface="Calibri"/>
              <a:cs typeface="Calibri"/>
            </a:endParaRPr>
          </a:p>
          <a:p>
            <a:pPr lvl="1"/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6" name="Plassholder for bilde 5" descr="Et bilde som inneholder utendørs, gress, skråning, mann&#10;&#10;Automatisk generert beskrivelse">
            <a:extLst>
              <a:ext uri="{FF2B5EF4-FFF2-40B4-BE49-F238E27FC236}">
                <a16:creationId xmlns:a16="http://schemas.microsoft.com/office/drawing/2014/main" id="{F862769E-441F-EF4B-BD67-6781357C6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r="7693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B5A9CE3-E55E-8340-8FB6-81C3CFBF59B1}"/>
              </a:ext>
            </a:extLst>
          </p:cNvPr>
          <p:cNvSpPr txBox="1"/>
          <p:nvPr/>
        </p:nvSpPr>
        <p:spPr>
          <a:xfrm>
            <a:off x="6966871" y="5580699"/>
            <a:ext cx="229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Henrik Røyne / Forsvaret</a:t>
            </a:r>
          </a:p>
        </p:txBody>
      </p:sp>
    </p:spTree>
    <p:extLst>
      <p:ext uri="{BB962C8B-B14F-4D97-AF65-F5344CB8AC3E}">
        <p14:creationId xmlns:p14="http://schemas.microsoft.com/office/powerpoint/2010/main" val="124451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FED3D0-44F8-D844-8E4D-6EC63FA4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ATF 14.4 Overgang fra øvingsaktivitet til normal aktivitet </a:t>
            </a:r>
            <a:br>
              <a:rPr lang="nb-NO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E88D91-B13D-B54E-9F29-51FABF89A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err="1"/>
              <a:t>Når</a:t>
            </a:r>
            <a:r>
              <a:rPr lang="nb-NO"/>
              <a:t> øvelse avsluttes utenfor ordinær arbeidstid skal den enkelte ha </a:t>
            </a:r>
            <a:r>
              <a:rPr lang="nb-NO" b="1" u="sng"/>
              <a:t>minimum 9 timers</a:t>
            </a:r>
            <a:r>
              <a:rPr lang="nb-NO" u="sng"/>
              <a:t> </a:t>
            </a:r>
            <a:r>
              <a:rPr lang="nb-NO"/>
              <a:t>hvile fra øvelsens slutt til ordinært arbeid starter. Dette skal være planlagt som omfordeling av arbeidstid </a:t>
            </a:r>
            <a:r>
              <a:rPr lang="nb-NO" err="1"/>
              <a:t>pa</a:t>
            </a:r>
            <a:r>
              <a:rPr lang="nb-NO"/>
              <a:t>̊ den enkeltes arbeidsplan. </a:t>
            </a:r>
          </a:p>
          <a:p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9A6400C-5BFC-AB47-BC2D-F709853E9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665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210A80-DD36-FA4D-8AAF-0DB9CE6A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84" y="537365"/>
            <a:ext cx="5862605" cy="404942"/>
          </a:xfrm>
        </p:spPr>
        <p:txBody>
          <a:bodyPr>
            <a:normAutofit fontScale="90000"/>
          </a:bodyPr>
          <a:lstStyle/>
          <a:p>
            <a:r>
              <a:rPr lang="nb-NO"/>
              <a:t>FA 1 (KNM-Marinen) og FA2 (KV-Kystvakt)</a:t>
            </a:r>
            <a:br>
              <a:rPr lang="nb-NO"/>
            </a:br>
            <a:endParaRPr lang="nb-NO"/>
          </a:p>
        </p:txBody>
      </p:sp>
      <p:pic>
        <p:nvPicPr>
          <p:cNvPr id="6" name="Plassholder for bilde 5" descr="Et bilde som inneholder vann, utendørs, båt, vannfartøy&#10;&#10;Automatisk generert beskrivelse">
            <a:extLst>
              <a:ext uri="{FF2B5EF4-FFF2-40B4-BE49-F238E27FC236}">
                <a16:creationId xmlns:a16="http://schemas.microsoft.com/office/drawing/2014/main" id="{87ED5D03-0FA7-AE47-9728-3E66BA3AA3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29234"/>
          <a:stretch/>
        </p:blipFill>
        <p:spPr>
          <a:xfrm>
            <a:off x="6852213" y="900113"/>
            <a:ext cx="4799719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7B7597D-5C3E-904B-BD43-BB0BF5E7D706}"/>
              </a:ext>
            </a:extLst>
          </p:cNvPr>
          <p:cNvSpPr txBox="1"/>
          <p:nvPr/>
        </p:nvSpPr>
        <p:spPr>
          <a:xfrm>
            <a:off x="6966871" y="5580699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Daniel Netland/ Forsvaret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E29402BD-4D99-4EF0-9B4B-1275BBCDC595}"/>
              </a:ext>
            </a:extLst>
          </p:cNvPr>
          <p:cNvSpPr txBox="1">
            <a:spLocks/>
          </p:cNvSpPr>
          <p:nvPr/>
        </p:nvSpPr>
        <p:spPr>
          <a:xfrm>
            <a:off x="341623" y="1123048"/>
            <a:ext cx="5381472" cy="5829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600" b="0" err="1"/>
              <a:t>Fartøystjeneste</a:t>
            </a:r>
            <a:r>
              <a:rPr lang="nb-NO" sz="1600" b="0"/>
              <a:t> som </a:t>
            </a:r>
            <a:r>
              <a:rPr lang="nb-NO" sz="1600" b="0" u="sng"/>
              <a:t>kollektiv </a:t>
            </a:r>
            <a:r>
              <a:rPr lang="nb-NO" sz="1600" b="0"/>
              <a:t>arbeidstids beregning for </a:t>
            </a:r>
            <a:r>
              <a:rPr lang="nb-NO" sz="1600" b="0" u="sng"/>
              <a:t>besetninger </a:t>
            </a:r>
            <a:r>
              <a:rPr lang="nb-NO" sz="1600" b="0"/>
              <a:t>på Forsvarets eide og leide fartøyer. </a:t>
            </a:r>
            <a:br>
              <a:rPr lang="nb-NO" sz="1600" b="0"/>
            </a:br>
            <a:r>
              <a:rPr lang="nb-NO" sz="1600" b="0" u="sng"/>
              <a:t>Kollektiv </a:t>
            </a:r>
            <a:r>
              <a:rPr lang="nb-NO" sz="1600" b="0"/>
              <a:t>= alle om bord har samme godtgjøring.</a:t>
            </a:r>
            <a:br>
              <a:rPr lang="nb-NO" sz="1600" b="0">
                <a:cs typeface="Arial"/>
              </a:rPr>
            </a:br>
            <a:r>
              <a:rPr lang="nb-NO" sz="1600" b="0" u="sng">
                <a:cs typeface="Arial"/>
              </a:rPr>
              <a:t>Besetninger </a:t>
            </a:r>
            <a:r>
              <a:rPr lang="nb-NO" sz="1600" b="0">
                <a:cs typeface="Arial"/>
              </a:rPr>
              <a:t>= fast beo om bord eller tilfeldig seilas (</a:t>
            </a:r>
            <a:r>
              <a:rPr lang="nb-NO" sz="1600" b="0" err="1">
                <a:cs typeface="Arial"/>
              </a:rPr>
              <a:t>mbo</a:t>
            </a:r>
            <a:r>
              <a:rPr lang="nb-NO" sz="1600" b="0">
                <a:cs typeface="Arial"/>
              </a:rPr>
              <a:t>).</a:t>
            </a:r>
            <a:br>
              <a:rPr lang="nb-NO" sz="1200"/>
            </a:br>
            <a:endParaRPr lang="nb-NO" sz="120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5856ACE-4F87-457B-843D-20141CE4D01A}"/>
              </a:ext>
            </a:extLst>
          </p:cNvPr>
          <p:cNvSpPr txBox="1"/>
          <p:nvPr/>
        </p:nvSpPr>
        <p:spPr>
          <a:xfrm>
            <a:off x="341622" y="2288762"/>
            <a:ext cx="6832063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FA omfattes ikke av antall verne døgn som vakt og øving.</a:t>
            </a:r>
          </a:p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Programmeres </a:t>
            </a:r>
            <a:r>
              <a:rPr lang="nb-NO" sz="1600" u="sng">
                <a:solidFill>
                  <a:srgbClr val="000000"/>
                </a:solidFill>
                <a:cs typeface="Arial"/>
              </a:rPr>
              <a:t>normalt </a:t>
            </a:r>
            <a:r>
              <a:rPr lang="nb-NO" sz="1600">
                <a:solidFill>
                  <a:srgbClr val="000000"/>
                </a:solidFill>
                <a:cs typeface="Arial"/>
              </a:rPr>
              <a:t>på døgn basis, men det er også anledning til time for time på inntil 6t.</a:t>
            </a:r>
          </a:p>
          <a:p>
            <a:pPr marL="285750" indent="-285750">
              <a:buFont typeface="Arial"/>
              <a:buChar char="•"/>
            </a:pPr>
            <a:endParaRPr lang="nb-NO" sz="16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nb-NO" sz="1600">
                <a:solidFill>
                  <a:srgbClr val="000000"/>
                </a:solidFill>
                <a:cs typeface="Arial"/>
              </a:rPr>
              <a:t>Døgn FA gir sats i kroner og tid til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 og ny tid (30 min) for lunsjen.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Eksempel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ltr</a:t>
            </a:r>
            <a:r>
              <a:rPr lang="nb-NO" sz="1600">
                <a:solidFill>
                  <a:srgbClr val="000000"/>
                </a:solidFill>
                <a:cs typeface="Arial"/>
              </a:rPr>
              <a:t> 40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 - FA1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Man-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fre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 2.394,- (+2t og 30 min for lunsj)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Lør-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søn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 5.502,- (+2t og 30 min for lunsj)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Helligdag døgn: 7.613,- (0t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) - all tid komp i kroner </a:t>
            </a:r>
          </a:p>
          <a:p>
            <a:pPr lvl="1"/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Eksempel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ltr</a:t>
            </a:r>
            <a:r>
              <a:rPr lang="nb-NO" sz="1600">
                <a:solidFill>
                  <a:srgbClr val="000000"/>
                </a:solidFill>
                <a:cs typeface="Arial"/>
              </a:rPr>
              <a:t> 40 – FA2 (gir mer tid for å kunne 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avsp</a:t>
            </a:r>
            <a:r>
              <a:rPr lang="nb-NO" sz="1600">
                <a:solidFill>
                  <a:srgbClr val="000000"/>
                </a:solidFill>
                <a:cs typeface="Arial"/>
              </a:rPr>
              <a:t> mellom tokt)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Man-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fre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 810,- (+7t og 30 min for lunsj)</a:t>
            </a:r>
            <a:r>
              <a:rPr lang="en-US" sz="1600">
                <a:solidFill>
                  <a:srgbClr val="000000"/>
                </a:solidFill>
                <a:cs typeface="Arial"/>
              </a:rPr>
              <a:t>​</a:t>
            </a: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Lør-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søn</a:t>
            </a:r>
            <a:r>
              <a:rPr lang="nb-NO" sz="1600">
                <a:solidFill>
                  <a:srgbClr val="000000"/>
                </a:solidFill>
                <a:cs typeface="Arial"/>
              </a:rPr>
              <a:t> døgn: 3.610,- (+7t og 30 min for lunsj)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r>
              <a:rPr lang="nb-NO" sz="1600">
                <a:solidFill>
                  <a:srgbClr val="000000"/>
                </a:solidFill>
                <a:cs typeface="Arial"/>
              </a:rPr>
              <a:t>Helligdag døgn: 7.613,- (0t </a:t>
            </a:r>
            <a:r>
              <a:rPr lang="nb-NO" sz="1600" err="1">
                <a:solidFill>
                  <a:srgbClr val="000000"/>
                </a:solidFill>
                <a:cs typeface="Arial"/>
              </a:rPr>
              <a:t>tidbank</a:t>
            </a:r>
            <a:r>
              <a:rPr lang="nb-NO" sz="1600">
                <a:solidFill>
                  <a:srgbClr val="000000"/>
                </a:solidFill>
                <a:cs typeface="Arial"/>
              </a:rPr>
              <a:t>) - all tid komp i kroner 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 lvl="1"/>
            <a:endParaRPr lang="nb-NO" sz="160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05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1F895F-7AAB-3443-B0EF-AA9D1373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err="1"/>
              <a:t>Tidbank</a:t>
            </a:r>
            <a:br>
              <a:rPr lang="nb-NO"/>
            </a:br>
            <a:r>
              <a:rPr lang="nb-NO"/>
              <a:t>ATF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314717-9085-324A-8C5F-B098381FF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nb-NO"/>
          </a:p>
          <a:p>
            <a:r>
              <a:rPr lang="nb-NO"/>
              <a:t>Opparbeides igjennom:</a:t>
            </a:r>
          </a:p>
          <a:p>
            <a:pPr lvl="1"/>
            <a:r>
              <a:rPr lang="nb-NO"/>
              <a:t>Øvelse</a:t>
            </a:r>
          </a:p>
          <a:p>
            <a:pPr lvl="1"/>
            <a:r>
              <a:rPr lang="nb-NO"/>
              <a:t>Vakt</a:t>
            </a:r>
          </a:p>
          <a:p>
            <a:pPr lvl="1"/>
            <a:r>
              <a:rPr lang="nb-NO"/>
              <a:t>FA 1</a:t>
            </a:r>
          </a:p>
          <a:p>
            <a:pPr lvl="1"/>
            <a:r>
              <a:rPr lang="nb-NO"/>
              <a:t>FA 2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Ansvarlig for avspasering:</a:t>
            </a:r>
          </a:p>
          <a:p>
            <a:pPr lvl="1"/>
            <a:r>
              <a:rPr lang="nb-NO"/>
              <a:t>Linjeleder</a:t>
            </a:r>
          </a:p>
          <a:p>
            <a:pPr lvl="1"/>
            <a:r>
              <a:rPr lang="nb-NO"/>
              <a:t>Ansatte</a:t>
            </a:r>
          </a:p>
          <a:p>
            <a:pPr lvl="1"/>
            <a:endParaRPr lang="nb-NO"/>
          </a:p>
          <a:p>
            <a:r>
              <a:rPr lang="nb-NO"/>
              <a:t>Kvote gjøres opp en gang i året og ved bytte av stilling</a:t>
            </a:r>
          </a:p>
          <a:p>
            <a:endParaRPr lang="nb-NO"/>
          </a:p>
          <a:p>
            <a:r>
              <a:rPr lang="nb-NO"/>
              <a:t>Kan ikke betales ut.</a:t>
            </a:r>
          </a:p>
          <a:p>
            <a:pPr lvl="1"/>
            <a:r>
              <a:rPr lang="nb-NO"/>
              <a:t>Med unntak av FA 2 i enkelte tilfeller</a:t>
            </a:r>
          </a:p>
        </p:txBody>
      </p:sp>
      <p:pic>
        <p:nvPicPr>
          <p:cNvPr id="6" name="Plassholder for bilde 5" descr="Et bilde som inneholder snø, utendørs, kjøretøy, transport&#10;&#10;Automatisk generert beskrivelse">
            <a:extLst>
              <a:ext uri="{FF2B5EF4-FFF2-40B4-BE49-F238E27FC236}">
                <a16:creationId xmlns:a16="http://schemas.microsoft.com/office/drawing/2014/main" id="{A8457061-D9C8-D14F-AC1A-B79F337B52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10038"/>
          <a:stretch/>
        </p:blipFill>
        <p:spPr>
          <a:xfrm>
            <a:off x="6966871" y="900113"/>
            <a:ext cx="4685061" cy="4680586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F5AF964-3478-9041-8A04-76AE8A426E07}"/>
              </a:ext>
            </a:extLst>
          </p:cNvPr>
          <p:cNvSpPr txBox="1"/>
          <p:nvPr/>
        </p:nvSpPr>
        <p:spPr>
          <a:xfrm>
            <a:off x="6966871" y="5580699"/>
            <a:ext cx="2540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Torbjørn Kjosvold / Forsvaret</a:t>
            </a:r>
          </a:p>
        </p:txBody>
      </p:sp>
    </p:spTree>
    <p:extLst>
      <p:ext uri="{BB962C8B-B14F-4D97-AF65-F5344CB8AC3E}">
        <p14:creationId xmlns:p14="http://schemas.microsoft.com/office/powerpoint/2010/main" val="26459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3F030D-60D2-F246-922C-6CA30881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Fleksitid (FLEX)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08D641-2415-634C-ABC9-26E5EDAED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sz="1600"/>
              <a:t>Tid: 0600 - 2100</a:t>
            </a:r>
          </a:p>
          <a:p>
            <a:r>
              <a:rPr lang="nb-NO" sz="1600" strike="sngStrike">
                <a:solidFill>
                  <a:srgbClr val="FF0000"/>
                </a:solidFill>
              </a:rPr>
              <a:t>Kjernetid: 0900 – 1430 </a:t>
            </a:r>
            <a:r>
              <a:rPr lang="nb-NO" sz="1600">
                <a:solidFill>
                  <a:srgbClr val="FF0000"/>
                </a:solidFill>
              </a:rPr>
              <a:t>(korona)</a:t>
            </a:r>
          </a:p>
          <a:p>
            <a:r>
              <a:rPr lang="nb-NO" sz="1600"/>
              <a:t>Lørdager maks 5t mellom 0700-1800 (husk ukehvile)</a:t>
            </a:r>
          </a:p>
          <a:p>
            <a:r>
              <a:rPr lang="nb-NO" sz="1600"/>
              <a:t>Maksimalt - dag: 12timer</a:t>
            </a:r>
          </a:p>
          <a:p>
            <a:r>
              <a:rPr lang="nb-NO" sz="1600"/>
              <a:t>Maksimalt - uke: 48timer</a:t>
            </a:r>
          </a:p>
          <a:p>
            <a:endParaRPr lang="nb-NO"/>
          </a:p>
          <a:p>
            <a:r>
              <a:rPr lang="nb-NO" sz="1600" b="1"/>
              <a:t>Tillates overført</a:t>
            </a:r>
          </a:p>
          <a:p>
            <a:pPr lvl="1"/>
            <a:r>
              <a:rPr lang="nb-NO" sz="1400"/>
              <a:t>50timer (pluss)</a:t>
            </a:r>
          </a:p>
          <a:p>
            <a:pPr lvl="2"/>
            <a:r>
              <a:rPr lang="nb-NO" sz="1400"/>
              <a:t>Alt over kan strykes uten kompensasjon</a:t>
            </a:r>
          </a:p>
          <a:p>
            <a:pPr lvl="1"/>
            <a:r>
              <a:rPr lang="nb-NO" sz="1400"/>
              <a:t>10timer (minus)</a:t>
            </a:r>
          </a:p>
          <a:p>
            <a:pPr lvl="2"/>
            <a:r>
              <a:rPr lang="nb-NO" sz="1400"/>
              <a:t>Alt under kan trekkes i lønn</a:t>
            </a:r>
          </a:p>
          <a:p>
            <a:endParaRPr lang="nb-NO"/>
          </a:p>
          <a:p>
            <a:r>
              <a:rPr lang="nb-NO" sz="1600"/>
              <a:t>FLEX Føres i FIF og ikke arbeidsplanen</a:t>
            </a:r>
          </a:p>
          <a:p>
            <a:r>
              <a:rPr lang="nb-NO" sz="1600"/>
              <a:t>FLEX kan ikke pålegges av arbeidsgiver</a:t>
            </a:r>
          </a:p>
          <a:p>
            <a:pPr lvl="1"/>
            <a:endParaRPr lang="nb-NO"/>
          </a:p>
        </p:txBody>
      </p:sp>
      <p:pic>
        <p:nvPicPr>
          <p:cNvPr id="6" name="Plassholder for bilde 5" descr="Et bilde som inneholder snø, utendørs, natur, dekket&#10;&#10;Automatisk generert beskrivelse">
            <a:extLst>
              <a:ext uri="{FF2B5EF4-FFF2-40B4-BE49-F238E27FC236}">
                <a16:creationId xmlns:a16="http://schemas.microsoft.com/office/drawing/2014/main" id="{A9CB6B1B-D0FC-8349-8D74-755EEBABD1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16633"/>
          <a:stretch>
            <a:fillRect/>
          </a:stretch>
        </p:blipFill>
        <p:spPr/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804090C-6584-C54D-8D50-2D17CDB35994}"/>
              </a:ext>
            </a:extLst>
          </p:cNvPr>
          <p:cNvSpPr txBox="1"/>
          <p:nvPr/>
        </p:nvSpPr>
        <p:spPr>
          <a:xfrm>
            <a:off x="6966871" y="5580699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Forsvarets mediearkiv</a:t>
            </a:r>
          </a:p>
        </p:txBody>
      </p:sp>
    </p:spTree>
    <p:extLst>
      <p:ext uri="{BB962C8B-B14F-4D97-AF65-F5344CB8AC3E}">
        <p14:creationId xmlns:p14="http://schemas.microsoft.com/office/powerpoint/2010/main" val="253546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F9A4F6-78FD-8B4E-A751-03A69212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Reisetid (ORE)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CE7793-3C2F-A842-8C1E-E15371B5F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Kårstø-dommen</a:t>
            </a:r>
          </a:p>
          <a:p>
            <a:pPr lvl="1"/>
            <a:r>
              <a:rPr lang="nb-NO"/>
              <a:t>Når starter arbeidstiden?</a:t>
            </a:r>
          </a:p>
          <a:p>
            <a:pPr lvl="1"/>
            <a:r>
              <a:rPr lang="nb-NO"/>
              <a:t>Er reise arbeid?</a:t>
            </a:r>
          </a:p>
          <a:p>
            <a:pPr lvl="1"/>
            <a:endParaRPr lang="nb-NO"/>
          </a:p>
          <a:p>
            <a:r>
              <a:rPr lang="nb-NO"/>
              <a:t>Teller reisetid inn mot vernegrensene?</a:t>
            </a:r>
          </a:p>
          <a:p>
            <a:pPr lvl="1"/>
            <a:r>
              <a:rPr lang="nb-NO">
                <a:hlinkClick r:id="rId2"/>
              </a:rPr>
              <a:t>Link VIRKE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A11612E6-DDA2-6A41-BE25-37DB1549A9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983" r="18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6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580D40-2515-AE4D-983C-2E79B092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Særavtale for fredstidsberedskap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D08F8C-70B1-A247-8DBC-4D7B97AA7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>
                <a:hlinkClick r:id="" action="ppaction://noaction"/>
              </a:rPr>
              <a:t>LINK</a:t>
            </a:r>
          </a:p>
          <a:p>
            <a:endParaRPr lang="nb-NO">
              <a:hlinkClick r:id="" action="ppaction://noaction"/>
            </a:endParaRPr>
          </a:p>
          <a:p>
            <a:endParaRPr lang="nb-NO">
              <a:hlinkClick r:id="" action="ppaction://noaction"/>
            </a:endParaRPr>
          </a:p>
          <a:p>
            <a:endParaRPr lang="nb-NO">
              <a:hlinkClick r:id="" action="ppaction://noaction"/>
            </a:endParaRP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AF29538F-C44C-B043-8E1A-5986C52E00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33" r="1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949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0E03B6-0492-974F-8C2D-10A3B7A9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598"/>
            <a:ext cx="12192000" cy="738664"/>
          </a:xfrm>
        </p:spPr>
        <p:txBody>
          <a:bodyPr>
            <a:normAutofit/>
          </a:bodyPr>
          <a:lstStyle/>
          <a:p>
            <a:pPr algn="ctr"/>
            <a:r>
              <a:rPr lang="nb-NO" sz="3200"/>
              <a:t>ATF Kalkulator</a:t>
            </a:r>
          </a:p>
        </p:txBody>
      </p:sp>
      <p:pic>
        <p:nvPicPr>
          <p:cNvPr id="10" name="Plassholder for bilde 9" descr="Et bilde som inneholder bord&#10;&#10;Automatisk generert beskrivelse">
            <a:extLst>
              <a:ext uri="{FF2B5EF4-FFF2-40B4-BE49-F238E27FC236}">
                <a16:creationId xmlns:a16="http://schemas.microsoft.com/office/drawing/2014/main" id="{A04CCD21-24BC-EC4D-88D6-385C4AE491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153" r="-970" b="20729"/>
          <a:stretch/>
        </p:blipFill>
        <p:spPr>
          <a:xfrm>
            <a:off x="637741" y="921462"/>
            <a:ext cx="4836133" cy="4830969"/>
          </a:xfrm>
        </p:spPr>
      </p:pic>
      <p:pic>
        <p:nvPicPr>
          <p:cNvPr id="12" name="Bilde 11" descr="Et bilde som inneholder bord&#10;&#10;Automatisk generert beskrivelse">
            <a:extLst>
              <a:ext uri="{FF2B5EF4-FFF2-40B4-BE49-F238E27FC236}">
                <a16:creationId xmlns:a16="http://schemas.microsoft.com/office/drawing/2014/main" id="{F3C1C01E-DF2A-964C-AE37-E0E16B429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40" y="3919657"/>
            <a:ext cx="6295180" cy="18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A9045B-45E1-0946-BD38-85933D7C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0A944D-FAC2-B14A-875C-63A3263E0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67995" indent="-467995"/>
            <a:r>
              <a:rPr lang="nb-NO" b="1"/>
              <a:t>Arbeidsplanen skal:</a:t>
            </a:r>
            <a:endParaRPr lang="nb-NO"/>
          </a:p>
          <a:p>
            <a:pPr marL="1043940" lvl="1" indent="-143510"/>
            <a:r>
              <a:rPr lang="nb-NO"/>
              <a:t>Drøftes med de tillitsvalgte </a:t>
            </a:r>
            <a:r>
              <a:rPr lang="nb-NO" b="1" u="sng"/>
              <a:t>14 dager</a:t>
            </a:r>
            <a:r>
              <a:rPr lang="nb-NO"/>
              <a:t> før iverksettelse</a:t>
            </a:r>
            <a:endParaRPr lang="nb-NO">
              <a:cs typeface="Arial"/>
            </a:endParaRPr>
          </a:p>
          <a:p>
            <a:pPr marL="1043940" lvl="1" indent="-143510"/>
            <a:r>
              <a:rPr lang="nb-NO"/>
              <a:t>Være lett tilgjengelig for arbeidstakere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/>
              <a:t>Være bindende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/>
              <a:t>Være innenfor gjeldende regelverk</a:t>
            </a:r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467995" indent="-467995"/>
            <a:r>
              <a:rPr lang="nb-NO" b="1"/>
              <a:t>Problemstillinger</a:t>
            </a:r>
            <a:endParaRPr lang="nb-NO" b="1">
              <a:cs typeface="Arial" panose="020B0604020202020204"/>
            </a:endParaRPr>
          </a:p>
          <a:p>
            <a:pPr marL="1043940" lvl="1" indent="-143510"/>
            <a:r>
              <a:rPr lang="nb-NO"/>
              <a:t>Aktivitet bortfaller innenfor 14 dager: Lønn og tillegg som avtalt i arbeidsplan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/>
              <a:t>Sykdom v/egenmelding: Lønn og tillegg som avtalt i arbeidsplanen</a:t>
            </a:r>
            <a:endParaRPr lang="nb-NO">
              <a:cs typeface="Arial" panose="020B0604020202020204"/>
            </a:endParaRPr>
          </a:p>
          <a:p>
            <a:pPr marL="1043940" lvl="1" indent="-143510"/>
            <a:r>
              <a:rPr lang="nb-NO"/>
              <a:t>Sykdom v/sykemelding: Lønn og tillegg som avtalt i arbeidsplanen</a:t>
            </a:r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1043940" lvl="1" indent="-143510"/>
            <a:endParaRPr lang="nb-NO">
              <a:cs typeface="Arial" panose="020B0604020202020204"/>
            </a:endParaRP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132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B9BAA3-33EC-1B1F-BD3B-0D0333F0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Kompavtalen</a:t>
            </a: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C16A0AE-70C0-D289-0C3D-B889A0AB214F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>
                <a:hlinkClick r:id="rId2"/>
              </a:rPr>
              <a:t>2022-08-01 Særavtale om merutgiftsdekning, ulempe- og risikokompensasjon for Forsvaret-5 - OCR.pdf (nof.no)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631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0932AF3-79CA-2E49-AFF4-D7D2235C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9F9277D-60C8-3E45-8C5E-1D4814060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936" y="467420"/>
            <a:ext cx="7966128" cy="5295314"/>
          </a:xfrm>
        </p:spPr>
      </p:pic>
    </p:spTree>
    <p:extLst>
      <p:ext uri="{BB962C8B-B14F-4D97-AF65-F5344CB8AC3E}">
        <p14:creationId xmlns:p14="http://schemas.microsoft.com/office/powerpoint/2010/main" val="105200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4F2CF6-E7D3-6A41-A194-262425844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Arbeidsmiljøloven (AML)</a:t>
            </a:r>
            <a:br>
              <a:rPr lang="nb-NO"/>
            </a:br>
            <a:r>
              <a:rPr lang="nb-NO"/>
              <a:t>§10 - Arbeidstid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596B6-FBED-7D4E-A78C-6D3F06873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b="1"/>
              <a:t>Definisjon arbeidstid</a:t>
            </a:r>
          </a:p>
          <a:p>
            <a:pPr lvl="1"/>
            <a:r>
              <a:rPr lang="nb-NO"/>
              <a:t>Arbeidstid = Den tid arbeidstaker står til disposisjon for arbeidsgiver.</a:t>
            </a:r>
          </a:p>
          <a:p>
            <a:pPr lvl="1"/>
            <a:r>
              <a:rPr lang="nb-NO"/>
              <a:t>Arbeidsfri = Den tid arbeidstaker ikke står til disposisjon for arbeidsgiver.</a:t>
            </a:r>
          </a:p>
          <a:p>
            <a:pPr marL="0" indent="0">
              <a:buNone/>
            </a:pPr>
            <a:endParaRPr lang="nb-NO"/>
          </a:p>
          <a:p>
            <a:r>
              <a:rPr lang="nb-NO" b="1"/>
              <a:t>Vernegrenser arbeidstid (etter avtale mellom AT, TV og AG)</a:t>
            </a:r>
          </a:p>
          <a:p>
            <a:pPr lvl="1"/>
            <a:r>
              <a:rPr lang="nb-NO"/>
              <a:t>Uke: 10timer -&gt; 20timer</a:t>
            </a:r>
          </a:p>
          <a:p>
            <a:pPr lvl="1"/>
            <a:r>
              <a:rPr lang="nb-NO"/>
              <a:t>Årlig: 200timer -&gt; 300timer -&gt; </a:t>
            </a:r>
            <a:r>
              <a:rPr lang="nb-NO" i="1"/>
              <a:t>400timer</a:t>
            </a:r>
          </a:p>
          <a:p>
            <a:endParaRPr lang="nb-NO"/>
          </a:p>
          <a:p>
            <a:r>
              <a:rPr lang="nb-NO" b="1"/>
              <a:t>Vernegrenser hviletid</a:t>
            </a:r>
          </a:p>
          <a:p>
            <a:pPr lvl="1"/>
            <a:r>
              <a:rPr lang="nb-NO"/>
              <a:t>Døgnhvile: 11timer -&gt; 8timer</a:t>
            </a:r>
          </a:p>
          <a:p>
            <a:pPr lvl="1"/>
            <a:r>
              <a:rPr lang="nb-NO"/>
              <a:t>Ukehvile: (35t) 36timer</a:t>
            </a:r>
          </a:p>
          <a:p>
            <a:endParaRPr lang="nb-NO"/>
          </a:p>
          <a:p>
            <a:r>
              <a:rPr lang="nb-NO" b="1"/>
              <a:t>Ukestart</a:t>
            </a:r>
          </a:p>
          <a:p>
            <a:pPr lvl="1"/>
            <a:r>
              <a:rPr lang="nb-NO"/>
              <a:t>Forsvaret: Mandag 0600 </a:t>
            </a:r>
            <a:r>
              <a:rPr lang="nb-NO">
                <a:solidFill>
                  <a:srgbClr val="FF0000"/>
                </a:solidFill>
              </a:rPr>
              <a:t>(endret 27.mai 2020)</a:t>
            </a:r>
          </a:p>
          <a:p>
            <a:pPr lvl="1"/>
            <a:r>
              <a:rPr lang="nb-NO"/>
              <a:t>FMA: Mandag 0600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368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8AC8C1-71C0-1A44-A2EF-F8F61884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000"/>
              <a:t>OA - Saken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CA0B3B0-E5E5-C74A-BBCB-C57DA5912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09" y="1817688"/>
            <a:ext cx="5639156" cy="3762375"/>
          </a:xfrm>
        </p:spPr>
      </p:pic>
    </p:spTree>
    <p:extLst>
      <p:ext uri="{BB962C8B-B14F-4D97-AF65-F5344CB8AC3E}">
        <p14:creationId xmlns:p14="http://schemas.microsoft.com/office/powerpoint/2010/main" val="414008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0FFD7-3247-43FC-9469-41FFB5A2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Historikk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8A3E0-8A8B-4826-A79C-7C37E60AE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/>
              <a:t>Utvanning av regelverket</a:t>
            </a:r>
          </a:p>
          <a:p>
            <a:r>
              <a:rPr lang="nb-NO"/>
              <a:t>Nattflyging som OA</a:t>
            </a:r>
          </a:p>
          <a:p>
            <a:r>
              <a:rPr lang="nb-NO"/>
              <a:t>139 LV første sak, ”avdømming” på nivå 1</a:t>
            </a:r>
          </a:p>
          <a:p>
            <a:r>
              <a:rPr lang="nb-NO"/>
              <a:t>FPVS: ”OA på nattflyging er helt greit”.</a:t>
            </a:r>
          </a:p>
          <a:p>
            <a:r>
              <a:rPr lang="nb-NO"/>
              <a:t>GIL: ”Økonomien avgjør om det programmeres som OA eller Ø”.</a:t>
            </a:r>
          </a:p>
          <a:p>
            <a:r>
              <a:rPr lang="nb-NO"/>
              <a:t>NOF tok saken videre til LO Stat, og videre til LOs juridiske avdeling for å vurdere en rettslig prosess (Arbeidsretten).</a:t>
            </a:r>
          </a:p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34EA6F-69ED-1C47-A078-33CF17580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75" y="1197313"/>
            <a:ext cx="5156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Regelverksgjennomgang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nb-NO"/>
              <a:t>ATF pkt. 3.1.1, Gjennomsnittsberegning av arbeidstiden:</a:t>
            </a:r>
          </a:p>
          <a:p>
            <a:pPr lvl="1"/>
            <a:r>
              <a:rPr lang="nb-NO" i="1"/>
              <a:t>«For ordinært arbeid gjelder AMLs bestemmelser om gjennomsnittsberegning av arbeidstiden i Forsvarets organisasjon slik at den i løpet av en periode på høyst 1 år i gjennomsnitt ikke blir høyere enn foreskrevet i HTA §7. Den alminnelige arbeidstid må ikke overstige 10 timer. Pr. døgn </a:t>
            </a:r>
            <a:r>
              <a:rPr lang="nb-NO" i="1" err="1"/>
              <a:t>pg</a:t>
            </a:r>
            <a:r>
              <a:rPr lang="nb-NO" i="1"/>
              <a:t> 48 timer pr. uke.»</a:t>
            </a:r>
            <a:endParaRPr lang="nb-NO" i="1">
              <a:ea typeface="Calibri"/>
              <a:cs typeface="Calibri"/>
            </a:endParaRPr>
          </a:p>
          <a:p>
            <a:pPr lvl="1"/>
            <a:endParaRPr lang="nb-NO" i="1"/>
          </a:p>
          <a:p>
            <a:r>
              <a:rPr lang="nb-NO"/>
              <a:t>HTA i Staten §7-1: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 i="1"/>
              <a:t>” Arbeidstiden skal i den utstrekning det er mulig, legges i tidsrommet mellom kl. 07.00 og kl. 17.00 og fordeles på 5 dager pr. uke.”</a:t>
            </a:r>
            <a:endParaRPr lang="nb-NO" i="1">
              <a:ea typeface="Calibri"/>
              <a:cs typeface="Calibri"/>
            </a:endParaRPr>
          </a:p>
          <a:p>
            <a:pPr lvl="1"/>
            <a:endParaRPr lang="nb-NO"/>
          </a:p>
          <a:p>
            <a:r>
              <a:rPr lang="nb-NO"/>
              <a:t>HTA i Staten §7-2: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 i="1"/>
              <a:t>Dersom det av hensyn til tjenesten anses nødvendig å forskyve arbeidstiden utover kl. 07.00 og kl. 17.00, skal det i henhold til hovedavtalens regler avtales arbeidstidsordninger i samsvar med dette.</a:t>
            </a:r>
            <a:r>
              <a:rPr lang="nb-NO"/>
              <a:t> </a:t>
            </a:r>
            <a:r>
              <a:rPr lang="nb-NO" i="1"/>
              <a:t>Behovet for å fastsette forskjøvet arbeidstid skal drøftes med de berørte organisasjoner.</a:t>
            </a:r>
            <a:r>
              <a:rPr lang="nb-NO"/>
              <a:t> </a:t>
            </a:r>
            <a:r>
              <a:rPr lang="nb-NO" i="1"/>
              <a:t>Se for øvrig Statens personalhåndbok, pkt. 7.3.7 note 2.”</a:t>
            </a:r>
            <a:endParaRPr lang="nb-NO" i="1">
              <a:ea typeface="Calibri"/>
              <a:cs typeface="Calibri"/>
            </a:endParaRPr>
          </a:p>
          <a:p>
            <a:pPr lvl="1"/>
            <a:endParaRPr lang="nb-NO" i="1"/>
          </a:p>
          <a:p>
            <a:r>
              <a:rPr lang="nb-NO"/>
              <a:t>SPH pkt. 7.3.7 note 2: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 i="1"/>
              <a:t>” Bestemmelsen gir adgang til forskjøvet arbeidstid for en begrenset periode, som følge av helt spesielle og tidsavgrensede forhold som påvirker driften.</a:t>
            </a:r>
            <a:endParaRPr lang="nb-NO"/>
          </a:p>
          <a:p>
            <a:pPr marL="899795" lvl="1" indent="0">
              <a:buNone/>
            </a:pPr>
            <a:r>
              <a:rPr lang="nb-NO" i="1"/>
              <a:t>   Behovet for å fastsette forskjøvet arbeidstid utover kl. 0700 og kl. 1700 skal drøftes med de tillitsvalgte.”</a:t>
            </a:r>
            <a:endParaRPr lang="nb-NO">
              <a:ea typeface="Calibri" panose="020F0502020204030204"/>
              <a:cs typeface="Calibri" panose="020F0502020204030204"/>
            </a:endParaRPr>
          </a:p>
          <a:p>
            <a:pPr lvl="1"/>
            <a:endParaRPr lang="nb-NO"/>
          </a:p>
          <a:p>
            <a:endParaRPr lang="nb-NO"/>
          </a:p>
          <a:p>
            <a:pPr lvl="1"/>
            <a:endParaRPr lang="nb-NO"/>
          </a:p>
          <a:p>
            <a:pPr marL="0" indent="0">
              <a:buNone/>
            </a:pPr>
            <a:r>
              <a:rPr lang="nb-NO" sz="1600" i="1"/>
              <a:t>	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87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57E98-714F-4594-B7F4-605B577E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Resultat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9B160-98D2-4092-8D04-05413DCF1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" y="1818481"/>
            <a:ext cx="6290310" cy="3762218"/>
          </a:xfrm>
        </p:spPr>
        <p:txBody>
          <a:bodyPr>
            <a:normAutofit fontScale="70000" lnSpcReduction="20000"/>
          </a:bodyPr>
          <a:lstStyle/>
          <a:p>
            <a:r>
              <a:rPr lang="nb-NO" b="1"/>
              <a:t>LO Stat fikk endelig til et tolkningsmøte med Kommunal- og moderniseringsdepartementet (KMD).</a:t>
            </a:r>
          </a:p>
          <a:p>
            <a:endParaRPr lang="nb-NO"/>
          </a:p>
          <a:p>
            <a:r>
              <a:rPr lang="nb-NO" b="1"/>
              <a:t>FULL STØTTE FRA KMD.</a:t>
            </a:r>
          </a:p>
          <a:p>
            <a:endParaRPr lang="nb-NO"/>
          </a:p>
          <a:p>
            <a:r>
              <a:rPr lang="nb-NO" b="1"/>
              <a:t>Forsvaret orientert.</a:t>
            </a:r>
          </a:p>
          <a:p>
            <a:endParaRPr lang="nb-NO"/>
          </a:p>
          <a:p>
            <a:r>
              <a:rPr lang="nb-NO" b="1"/>
              <a:t>Smitteeffekt?</a:t>
            </a:r>
            <a:endParaRPr lang="nb-NO"/>
          </a:p>
          <a:p>
            <a:pPr lvl="1"/>
            <a:endParaRPr lang="nb-NO"/>
          </a:p>
          <a:p>
            <a:endParaRPr lang="nb-NO"/>
          </a:p>
          <a:p>
            <a:pPr lvl="1"/>
            <a:endParaRPr lang="nb-NO"/>
          </a:p>
          <a:p>
            <a:pPr marL="0" indent="0">
              <a:buNone/>
            </a:pPr>
            <a:r>
              <a:rPr lang="nb-NO" sz="1600" i="1"/>
              <a:t>	</a:t>
            </a: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C7E688-3593-E546-A455-5B9D3BBC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5155" y="0"/>
            <a:ext cx="4046777" cy="60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EB44B76-64C0-CA4D-9932-D920FEA3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betyr dette?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217089AE-975B-874D-9DC8-5F292C324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b-NO"/>
              <a:t>Skytebanetjeneste</a:t>
            </a:r>
          </a:p>
          <a:p>
            <a:pPr lvl="1"/>
            <a:r>
              <a:rPr lang="nb-NO"/>
              <a:t>Praksis er / har vært </a:t>
            </a:r>
            <a:r>
              <a:rPr lang="nb-NO" b="1"/>
              <a:t>OA 0730-1800 </a:t>
            </a:r>
            <a:endParaRPr lang="nb-NO" b="1">
              <a:ea typeface="Calibri"/>
              <a:cs typeface="Calibri"/>
            </a:endParaRPr>
          </a:p>
          <a:p>
            <a:pPr lvl="2"/>
            <a:r>
              <a:rPr lang="nb-NO" b="1"/>
              <a:t>Ikke Lov</a:t>
            </a:r>
            <a:endParaRPr lang="nb-NO" b="1">
              <a:ea typeface="Calibri"/>
              <a:cs typeface="Calibri"/>
            </a:endParaRPr>
          </a:p>
          <a:p>
            <a:endParaRPr lang="nb-NO"/>
          </a:p>
          <a:p>
            <a:r>
              <a:rPr lang="nb-NO"/>
              <a:t>Rekruttskole / Kurs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/>
              <a:t>Praksis er / har vært </a:t>
            </a:r>
            <a:r>
              <a:rPr lang="nb-NO" b="1"/>
              <a:t>OA 0730 – 1800</a:t>
            </a:r>
            <a:endParaRPr lang="nb-NO" b="1">
              <a:ea typeface="Calibri"/>
              <a:cs typeface="Calibri"/>
            </a:endParaRPr>
          </a:p>
          <a:p>
            <a:pPr lvl="2"/>
            <a:r>
              <a:rPr lang="nb-NO" b="1"/>
              <a:t>Ikke Lov</a:t>
            </a:r>
            <a:endParaRPr lang="nb-NO" b="1">
              <a:ea typeface="Calibri"/>
              <a:cs typeface="Calibri"/>
            </a:endParaRPr>
          </a:p>
          <a:p>
            <a:endParaRPr lang="nb-NO"/>
          </a:p>
          <a:p>
            <a:r>
              <a:rPr lang="nb-NO" b="1">
                <a:hlinkClick r:id="rId2"/>
              </a:rPr>
              <a:t>§ 10-9.</a:t>
            </a:r>
            <a:r>
              <a:rPr lang="nb-NO" b="1" i="1">
                <a:hlinkClick r:id="rId2"/>
              </a:rPr>
              <a:t>Pauser</a:t>
            </a:r>
            <a:endParaRPr lang="nb-NO" b="1" i="1"/>
          </a:p>
          <a:p>
            <a:endParaRPr lang="nb-NO" b="1" i="1"/>
          </a:p>
          <a:p>
            <a:r>
              <a:rPr lang="nb-NO"/>
              <a:t>Mulig løsning:</a:t>
            </a:r>
            <a:endParaRPr lang="nb-NO">
              <a:ea typeface="Calibri"/>
              <a:cs typeface="Calibri"/>
            </a:endParaRPr>
          </a:p>
          <a:p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A3084C4-8437-D744-A441-FD4A1265BD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0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272A0742513944956F084EE0677538" ma:contentTypeVersion="19" ma:contentTypeDescription="Opprett et nytt dokument." ma:contentTypeScope="" ma:versionID="76e8d0a2d0f1902ddfcb4df24876524c">
  <xsd:schema xmlns:xsd="http://www.w3.org/2001/XMLSchema" xmlns:xs="http://www.w3.org/2001/XMLSchema" xmlns:p="http://schemas.microsoft.com/office/2006/metadata/properties" xmlns:ns2="2781fc5c-21f9-41a6-b99c-0a588f4f5710" xmlns:ns3="a2fbc87e-e328-490a-9672-ba2d3d9e95f8" targetNamespace="http://schemas.microsoft.com/office/2006/metadata/properties" ma:root="true" ma:fieldsID="fdba1f453f5ef881b45e4837991663c9" ns2:_="" ns3:_="">
    <xsd:import namespace="2781fc5c-21f9-41a6-b99c-0a588f4f5710"/>
    <xsd:import namespace="a2fbc87e-e328-490a-9672-ba2d3d9e9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fc5c-21f9-41a6-b99c-0a588f4f57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6" nillable="true" ma:displayName="Godkjenningsstatus" ma:internalName="Godkjennings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5d82c1c-c963-4cc9-854c-295ae32fe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bc87e-e328-490a-9672-ba2d3d9e95f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720030f-cb68-4291-8a93-b325c0d22bfd}" ma:internalName="TaxCatchAll" ma:showField="CatchAllData" ma:web="a2fbc87e-e328-490a-9672-ba2d3d9e9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781fc5c-21f9-41a6-b99c-0a588f4f5710" xsi:nil="true"/>
    <TaxCatchAll xmlns="a2fbc87e-e328-490a-9672-ba2d3d9e95f8" xsi:nil="true"/>
    <lcf76f155ced4ddcb4097134ff3c332f xmlns="2781fc5c-21f9-41a6-b99c-0a588f4f571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0FA600-3B8D-48A9-AFF2-52537C750ECD}">
  <ds:schemaRefs>
    <ds:schemaRef ds:uri="2781fc5c-21f9-41a6-b99c-0a588f4f5710"/>
    <ds:schemaRef ds:uri="a2fbc87e-e328-490a-9672-ba2d3d9e95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C011D8-397C-4418-BDA5-B9C0889B8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48E97A-E6A0-499C-8100-667196D24236}">
  <ds:schemaRefs>
    <ds:schemaRef ds:uri="2781fc5c-21f9-41a6-b99c-0a588f4f5710"/>
    <ds:schemaRef ds:uri="a2fbc87e-e328-490a-9672-ba2d3d9e95f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Office-tema</vt:lpstr>
      <vt:lpstr>Særavtaler</vt:lpstr>
      <vt:lpstr>Arbeidsplan</vt:lpstr>
      <vt:lpstr>PowerPoint Presentation</vt:lpstr>
      <vt:lpstr>Arbeidsmiljøloven (AML) §10 - Arbeidstid</vt:lpstr>
      <vt:lpstr>OA - Saken</vt:lpstr>
      <vt:lpstr>Historikk</vt:lpstr>
      <vt:lpstr>Regelverksgjennomgang</vt:lpstr>
      <vt:lpstr>Resultat</vt:lpstr>
      <vt:lpstr>Hva betyr dette?</vt:lpstr>
      <vt:lpstr>Ordinært Arbeid (OA)</vt:lpstr>
      <vt:lpstr>Overtid (OT) </vt:lpstr>
      <vt:lpstr>Vakt og Øving </vt:lpstr>
      <vt:lpstr>ATF 14.4 Overgang fra øvingsaktivitet til normal aktivitet  </vt:lpstr>
      <vt:lpstr>FA 1 (KNM-Marinen) og FA2 (KV-Kystvakt) </vt:lpstr>
      <vt:lpstr>Tidbank ATF</vt:lpstr>
      <vt:lpstr>Fleksitid (FLEX)</vt:lpstr>
      <vt:lpstr>Reisetid (ORE)</vt:lpstr>
      <vt:lpstr>Særavtale for fredstidsberedskap</vt:lpstr>
      <vt:lpstr>ATF Kalkulator</vt:lpstr>
      <vt:lpstr>Kompavtalen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Særavtaler</dc:title>
  <dc:creator>Oddbjørn Erichsen</dc:creator>
  <cp:revision>1</cp:revision>
  <dcterms:created xsi:type="dcterms:W3CDTF">2023-02-22T08:28:31Z</dcterms:created>
  <dcterms:modified xsi:type="dcterms:W3CDTF">2025-01-14T06:02:07Z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0x01010050272A0742513944956F084EE0677538</vt:lpwstr>
  </property>
</Properties>
</file>