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14.xml" ContentType="application/vnd.openxmlformats-officedocument.themeOverride+xml"/>
  <Override PartName="/ppt/drawings/drawing6.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drawings/drawing7.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drawings/drawing9.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10.xml" ContentType="application/vnd.openxmlformats-officedocument.drawingml.chartshapes+xml"/>
  <Override PartName="/ppt/charts/chart19.xml" ContentType="application/vnd.openxmlformats-officedocument.drawingml.chart+xml"/>
  <Override PartName="/ppt/theme/themeOverride19.xml" ContentType="application/vnd.openxmlformats-officedocument.themeOverride+xml"/>
  <Override PartName="/ppt/drawings/drawing11.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12.xml" ContentType="application/vnd.openxmlformats-officedocument.drawingml.chartshapes+xml"/>
  <Override PartName="/ppt/charts/chart21.xml" ContentType="application/vnd.openxmlformats-officedocument.drawingml.chart+xml"/>
  <Override PartName="/ppt/theme/themeOverride21.xml" ContentType="application/vnd.openxmlformats-officedocument.themeOverride+xml"/>
  <Override PartName="/ppt/drawings/drawing13.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14.xml" ContentType="application/vnd.openxmlformats-officedocument.drawingml.chartshapes+xml"/>
  <Override PartName="/ppt/charts/chart23.xml" ContentType="application/vnd.openxmlformats-officedocument.drawingml.chart+xml"/>
  <Override PartName="/ppt/theme/themeOverride23.xml" ContentType="application/vnd.openxmlformats-officedocument.themeOverride+xml"/>
  <Override PartName="/ppt/drawings/drawing15.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drawings/drawing16.xml" ContentType="application/vnd.openxmlformats-officedocument.drawingml.chartshapes+xml"/>
  <Override PartName="/ppt/charts/chart25.xml" ContentType="application/vnd.openxmlformats-officedocument.drawingml.chart+xml"/>
  <Override PartName="/ppt/theme/themeOverride25.xml" ContentType="application/vnd.openxmlformats-officedocument.themeOverride+xml"/>
  <Override PartName="/ppt/drawings/drawing17.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18.xml" ContentType="application/vnd.openxmlformats-officedocument.drawingml.chartshapes+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drawings/drawing19.xml" ContentType="application/vnd.openxmlformats-officedocument.drawingml.chartshapes+xml"/>
  <Override PartName="/ppt/charts/chart30.xml" ContentType="application/vnd.openxmlformats-officedocument.drawingml.chart+xml"/>
  <Override PartName="/ppt/theme/themeOverride30.xml" ContentType="application/vnd.openxmlformats-officedocument.themeOverride+xml"/>
  <Override PartName="/ppt/drawings/drawing20.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21.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4.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2"/>
  </p:notesMasterIdLst>
  <p:sldIdLst>
    <p:sldId id="267" r:id="rId5"/>
    <p:sldId id="319" r:id="rId6"/>
    <p:sldId id="418" r:id="rId7"/>
    <p:sldId id="326" r:id="rId8"/>
    <p:sldId id="328" r:id="rId9"/>
    <p:sldId id="421" r:id="rId10"/>
    <p:sldId id="429" r:id="rId11"/>
    <p:sldId id="459" r:id="rId12"/>
    <p:sldId id="458" r:id="rId13"/>
    <p:sldId id="432" r:id="rId14"/>
    <p:sldId id="450" r:id="rId15"/>
    <p:sldId id="433" r:id="rId16"/>
    <p:sldId id="442" r:id="rId17"/>
    <p:sldId id="451" r:id="rId18"/>
    <p:sldId id="434" r:id="rId19"/>
    <p:sldId id="453" r:id="rId20"/>
    <p:sldId id="443" r:id="rId21"/>
    <p:sldId id="435" r:id="rId22"/>
    <p:sldId id="444" r:id="rId23"/>
    <p:sldId id="452" r:id="rId24"/>
    <p:sldId id="437" r:id="rId25"/>
    <p:sldId id="436" r:id="rId26"/>
    <p:sldId id="445" r:id="rId27"/>
    <p:sldId id="454" r:id="rId28"/>
    <p:sldId id="438" r:id="rId29"/>
    <p:sldId id="446" r:id="rId30"/>
    <p:sldId id="439" r:id="rId31"/>
    <p:sldId id="448" r:id="rId32"/>
    <p:sldId id="456" r:id="rId33"/>
    <p:sldId id="440" r:id="rId34"/>
    <p:sldId id="449" r:id="rId35"/>
    <p:sldId id="457" r:id="rId36"/>
    <p:sldId id="441" r:id="rId37"/>
    <p:sldId id="327" r:id="rId38"/>
    <p:sldId id="330" r:id="rId39"/>
    <p:sldId id="329" r:id="rId40"/>
    <p:sldId id="269" r:id="rId4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F32"/>
    <a:srgbClr val="3EB074"/>
    <a:srgbClr val="3EB05A"/>
    <a:srgbClr val="FFE947"/>
    <a:srgbClr val="FFE737"/>
    <a:srgbClr val="FFEB53"/>
    <a:srgbClr val="FFEA4F"/>
    <a:srgbClr val="52AAF4"/>
    <a:srgbClr val="86CDC7"/>
    <a:srgbClr val="7B71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E5444-47D8-4C7C-933A-9DC3000E9FC3}" v="504" dt="2024-09-04T10:58:55.8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016" autoAdjust="0"/>
  </p:normalViewPr>
  <p:slideViewPr>
    <p:cSldViewPr snapToGrid="0">
      <p:cViewPr varScale="1">
        <p:scale>
          <a:sx n="31" d="100"/>
          <a:sy n="31" d="100"/>
        </p:scale>
        <p:origin x="72" y="228"/>
      </p:cViewPr>
      <p:guideLst>
        <p:guide orient="horz" pos="4320"/>
        <p:guide pos="7680"/>
      </p:guideLst>
    </p:cSldViewPr>
  </p:slideViewPr>
  <p:outlineViewPr>
    <p:cViewPr>
      <p:scale>
        <a:sx n="33" d="100"/>
        <a:sy n="33" d="100"/>
      </p:scale>
      <p:origin x="0" y="-1062"/>
    </p:cViewPr>
  </p:outlin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r Eidset" userId="a3621b1a-5376-484f-a0cb-620fa3ea9fcd" providerId="ADAL" clId="{3D4E5444-47D8-4C7C-933A-9DC3000E9FC3}"/>
    <pc:docChg chg="undo redo custSel addSld delSld modSld sldOrd">
      <pc:chgData name="Idar Eidset" userId="a3621b1a-5376-484f-a0cb-620fa3ea9fcd" providerId="ADAL" clId="{3D4E5444-47D8-4C7C-933A-9DC3000E9FC3}" dt="2024-09-04T11:01:08.448" v="2599" actId="27918"/>
      <pc:docMkLst>
        <pc:docMk/>
      </pc:docMkLst>
      <pc:sldChg chg="modSp mod">
        <pc:chgData name="Idar Eidset" userId="a3621b1a-5376-484f-a0cb-620fa3ea9fcd" providerId="ADAL" clId="{3D4E5444-47D8-4C7C-933A-9DC3000E9FC3}" dt="2024-09-04T11:00:00.368" v="2596" actId="20577"/>
        <pc:sldMkLst>
          <pc:docMk/>
          <pc:sldMk cId="1061497735" sldId="319"/>
        </pc:sldMkLst>
        <pc:spChg chg="mod">
          <ac:chgData name="Idar Eidset" userId="a3621b1a-5376-484f-a0cb-620fa3ea9fcd" providerId="ADAL" clId="{3D4E5444-47D8-4C7C-933A-9DC3000E9FC3}" dt="2024-09-04T11:00:00.368" v="2596" actId="20577"/>
          <ac:spMkLst>
            <pc:docMk/>
            <pc:sldMk cId="1061497735" sldId="319"/>
            <ac:spMk id="3" creationId="{00000000-0000-0000-0000-000000000000}"/>
          </ac:spMkLst>
        </pc:spChg>
      </pc:sldChg>
      <pc:sldChg chg="modSp mod">
        <pc:chgData name="Idar Eidset" userId="a3621b1a-5376-484f-a0cb-620fa3ea9fcd" providerId="ADAL" clId="{3D4E5444-47D8-4C7C-933A-9DC3000E9FC3}" dt="2024-09-04T10:57:47.920" v="2368" actId="20577"/>
        <pc:sldMkLst>
          <pc:docMk/>
          <pc:sldMk cId="2231560814" sldId="326"/>
        </pc:sldMkLst>
        <pc:spChg chg="mod">
          <ac:chgData name="Idar Eidset" userId="a3621b1a-5376-484f-a0cb-620fa3ea9fcd" providerId="ADAL" clId="{3D4E5444-47D8-4C7C-933A-9DC3000E9FC3}" dt="2024-09-04T10:57:47.920" v="2368" actId="20577"/>
          <ac:spMkLst>
            <pc:docMk/>
            <pc:sldMk cId="2231560814" sldId="326"/>
            <ac:spMk id="3" creationId="{00000000-0000-0000-0000-000000000000}"/>
          </ac:spMkLst>
        </pc:spChg>
      </pc:sldChg>
      <pc:sldChg chg="modSp mod">
        <pc:chgData name="Idar Eidset" userId="a3621b1a-5376-484f-a0cb-620fa3ea9fcd" providerId="ADAL" clId="{3D4E5444-47D8-4C7C-933A-9DC3000E9FC3}" dt="2024-09-04T10:53:41.594" v="2330" actId="20577"/>
        <pc:sldMkLst>
          <pc:docMk/>
          <pc:sldMk cId="3809778589" sldId="429"/>
        </pc:sldMkLst>
        <pc:spChg chg="mod">
          <ac:chgData name="Idar Eidset" userId="a3621b1a-5376-484f-a0cb-620fa3ea9fcd" providerId="ADAL" clId="{3D4E5444-47D8-4C7C-933A-9DC3000E9FC3}" dt="2024-09-04T10:06:01.704" v="1038"/>
          <ac:spMkLst>
            <pc:docMk/>
            <pc:sldMk cId="3809778589" sldId="429"/>
            <ac:spMk id="2" creationId="{CD3CCB9E-4002-47C9-9F32-35CE4C7C8276}"/>
          </ac:spMkLst>
        </pc:spChg>
        <pc:spChg chg="mod">
          <ac:chgData name="Idar Eidset" userId="a3621b1a-5376-484f-a0cb-620fa3ea9fcd" providerId="ADAL" clId="{3D4E5444-47D8-4C7C-933A-9DC3000E9FC3}" dt="2024-09-04T10:41:33.326" v="2200"/>
          <ac:spMkLst>
            <pc:docMk/>
            <pc:sldMk cId="3809778589" sldId="429"/>
            <ac:spMk id="6" creationId="{FAE7A6CE-F940-4E88-82BE-46BDC7A35B1D}"/>
          </ac:spMkLst>
        </pc:spChg>
        <pc:spChg chg="mod">
          <ac:chgData name="Idar Eidset" userId="a3621b1a-5376-484f-a0cb-620fa3ea9fcd" providerId="ADAL" clId="{3D4E5444-47D8-4C7C-933A-9DC3000E9FC3}" dt="2024-09-04T10:53:41.594" v="2330" actId="20577"/>
          <ac:spMkLst>
            <pc:docMk/>
            <pc:sldMk cId="3809778589" sldId="429"/>
            <ac:spMk id="7" creationId="{2E69F335-F786-4F02-A82B-E0352E2E3BA1}"/>
          </ac:spMkLst>
        </pc:spChg>
        <pc:graphicFrameChg chg="mod">
          <ac:chgData name="Idar Eidset" userId="a3621b1a-5376-484f-a0cb-620fa3ea9fcd" providerId="ADAL" clId="{3D4E5444-47D8-4C7C-933A-9DC3000E9FC3}" dt="2024-09-04T10:33:01.168" v="2163" actId="14100"/>
          <ac:graphicFrameMkLst>
            <pc:docMk/>
            <pc:sldMk cId="3809778589" sldId="429"/>
            <ac:graphicFrameMk id="11" creationId="{79B4B4FC-C789-090E-A8F5-0F28C2C8E8A0}"/>
          </ac:graphicFrameMkLst>
        </pc:graphicFrameChg>
      </pc:sldChg>
      <pc:sldChg chg="ord">
        <pc:chgData name="Idar Eidset" userId="a3621b1a-5376-484f-a0cb-620fa3ea9fcd" providerId="ADAL" clId="{3D4E5444-47D8-4C7C-933A-9DC3000E9FC3}" dt="2024-09-04T10:33:47.757" v="2167" actId="20578"/>
        <pc:sldMkLst>
          <pc:docMk/>
          <pc:sldMk cId="3576100208" sldId="432"/>
        </pc:sldMkLst>
      </pc:sldChg>
      <pc:sldChg chg="modSp mod">
        <pc:chgData name="Idar Eidset" userId="a3621b1a-5376-484f-a0cb-620fa3ea9fcd" providerId="ADAL" clId="{3D4E5444-47D8-4C7C-933A-9DC3000E9FC3}" dt="2024-09-04T10:54:22.629" v="2332" actId="255"/>
        <pc:sldMkLst>
          <pc:docMk/>
          <pc:sldMk cId="27805090" sldId="433"/>
        </pc:sldMkLst>
        <pc:spChg chg="mod">
          <ac:chgData name="Idar Eidset" userId="a3621b1a-5376-484f-a0cb-620fa3ea9fcd" providerId="ADAL" clId="{3D4E5444-47D8-4C7C-933A-9DC3000E9FC3}" dt="2024-09-04T10:54:22.629" v="2332" actId="255"/>
          <ac:spMkLst>
            <pc:docMk/>
            <pc:sldMk cId="27805090" sldId="433"/>
            <ac:spMk id="7" creationId="{2E69F335-F786-4F02-A82B-E0352E2E3BA1}"/>
          </ac:spMkLst>
        </pc:spChg>
      </pc:sldChg>
      <pc:sldChg chg="modSp mod">
        <pc:chgData name="Idar Eidset" userId="a3621b1a-5376-484f-a0cb-620fa3ea9fcd" providerId="ADAL" clId="{3D4E5444-47D8-4C7C-933A-9DC3000E9FC3}" dt="2024-09-04T10:54:45.919" v="2333" actId="255"/>
        <pc:sldMkLst>
          <pc:docMk/>
          <pc:sldMk cId="2789293019" sldId="434"/>
        </pc:sldMkLst>
        <pc:spChg chg="mod">
          <ac:chgData name="Idar Eidset" userId="a3621b1a-5376-484f-a0cb-620fa3ea9fcd" providerId="ADAL" clId="{3D4E5444-47D8-4C7C-933A-9DC3000E9FC3}" dt="2024-09-04T10:54:45.919" v="2333" actId="255"/>
          <ac:spMkLst>
            <pc:docMk/>
            <pc:sldMk cId="2789293019" sldId="434"/>
            <ac:spMk id="7" creationId="{2E69F335-F786-4F02-A82B-E0352E2E3BA1}"/>
          </ac:spMkLst>
        </pc:spChg>
      </pc:sldChg>
      <pc:sldChg chg="modSp mod">
        <pc:chgData name="Idar Eidset" userId="a3621b1a-5376-484f-a0cb-620fa3ea9fcd" providerId="ADAL" clId="{3D4E5444-47D8-4C7C-933A-9DC3000E9FC3}" dt="2024-09-04T10:55:01.766" v="2334" actId="255"/>
        <pc:sldMkLst>
          <pc:docMk/>
          <pc:sldMk cId="3506374748" sldId="435"/>
        </pc:sldMkLst>
        <pc:spChg chg="mod">
          <ac:chgData name="Idar Eidset" userId="a3621b1a-5376-484f-a0cb-620fa3ea9fcd" providerId="ADAL" clId="{3D4E5444-47D8-4C7C-933A-9DC3000E9FC3}" dt="2024-09-04T10:55:01.766" v="2334" actId="255"/>
          <ac:spMkLst>
            <pc:docMk/>
            <pc:sldMk cId="3506374748" sldId="435"/>
            <ac:spMk id="7" creationId="{2E69F335-F786-4F02-A82B-E0352E2E3BA1}"/>
          </ac:spMkLst>
        </pc:spChg>
      </pc:sldChg>
      <pc:sldChg chg="modSp mod">
        <pc:chgData name="Idar Eidset" userId="a3621b1a-5376-484f-a0cb-620fa3ea9fcd" providerId="ADAL" clId="{3D4E5444-47D8-4C7C-933A-9DC3000E9FC3}" dt="2024-09-04T10:55:12.309" v="2335" actId="255"/>
        <pc:sldMkLst>
          <pc:docMk/>
          <pc:sldMk cId="2147310481" sldId="436"/>
        </pc:sldMkLst>
        <pc:spChg chg="mod">
          <ac:chgData name="Idar Eidset" userId="a3621b1a-5376-484f-a0cb-620fa3ea9fcd" providerId="ADAL" clId="{3D4E5444-47D8-4C7C-933A-9DC3000E9FC3}" dt="2024-09-04T10:55:12.309" v="2335" actId="255"/>
          <ac:spMkLst>
            <pc:docMk/>
            <pc:sldMk cId="2147310481" sldId="436"/>
            <ac:spMk id="7" creationId="{2E69F335-F786-4F02-A82B-E0352E2E3BA1}"/>
          </ac:spMkLst>
        </pc:spChg>
      </pc:sldChg>
      <pc:sldChg chg="modSp mod">
        <pc:chgData name="Idar Eidset" userId="a3621b1a-5376-484f-a0cb-620fa3ea9fcd" providerId="ADAL" clId="{3D4E5444-47D8-4C7C-933A-9DC3000E9FC3}" dt="2024-09-04T10:55:49.192" v="2338" actId="255"/>
        <pc:sldMkLst>
          <pc:docMk/>
          <pc:sldMk cId="2721620232" sldId="438"/>
        </pc:sldMkLst>
        <pc:spChg chg="mod">
          <ac:chgData name="Idar Eidset" userId="a3621b1a-5376-484f-a0cb-620fa3ea9fcd" providerId="ADAL" clId="{3D4E5444-47D8-4C7C-933A-9DC3000E9FC3}" dt="2024-09-04T10:55:49.192" v="2338" actId="255"/>
          <ac:spMkLst>
            <pc:docMk/>
            <pc:sldMk cId="2721620232" sldId="438"/>
            <ac:spMk id="7" creationId="{2E69F335-F786-4F02-A82B-E0352E2E3BA1}"/>
          </ac:spMkLst>
        </pc:spChg>
      </pc:sldChg>
      <pc:sldChg chg="modSp mod">
        <pc:chgData name="Idar Eidset" userId="a3621b1a-5376-484f-a0cb-620fa3ea9fcd" providerId="ADAL" clId="{3D4E5444-47D8-4C7C-933A-9DC3000E9FC3}" dt="2024-09-04T10:56:09.578" v="2340" actId="255"/>
        <pc:sldMkLst>
          <pc:docMk/>
          <pc:sldMk cId="4028540302" sldId="439"/>
        </pc:sldMkLst>
        <pc:spChg chg="mod">
          <ac:chgData name="Idar Eidset" userId="a3621b1a-5376-484f-a0cb-620fa3ea9fcd" providerId="ADAL" clId="{3D4E5444-47D8-4C7C-933A-9DC3000E9FC3}" dt="2024-09-04T10:56:09.578" v="2340" actId="255"/>
          <ac:spMkLst>
            <pc:docMk/>
            <pc:sldMk cId="4028540302" sldId="439"/>
            <ac:spMk id="7" creationId="{2E69F335-F786-4F02-A82B-E0352E2E3BA1}"/>
          </ac:spMkLst>
        </pc:spChg>
      </pc:sldChg>
      <pc:sldChg chg="modSp mod">
        <pc:chgData name="Idar Eidset" userId="a3621b1a-5376-484f-a0cb-620fa3ea9fcd" providerId="ADAL" clId="{3D4E5444-47D8-4C7C-933A-9DC3000E9FC3}" dt="2024-09-04T10:56:29.879" v="2342" actId="255"/>
        <pc:sldMkLst>
          <pc:docMk/>
          <pc:sldMk cId="3361781150" sldId="440"/>
        </pc:sldMkLst>
        <pc:spChg chg="mod">
          <ac:chgData name="Idar Eidset" userId="a3621b1a-5376-484f-a0cb-620fa3ea9fcd" providerId="ADAL" clId="{3D4E5444-47D8-4C7C-933A-9DC3000E9FC3}" dt="2024-09-04T10:56:29.879" v="2342" actId="255"/>
          <ac:spMkLst>
            <pc:docMk/>
            <pc:sldMk cId="3361781150" sldId="440"/>
            <ac:spMk id="7" creationId="{2E69F335-F786-4F02-A82B-E0352E2E3BA1}"/>
          </ac:spMkLst>
        </pc:spChg>
      </pc:sldChg>
      <pc:sldChg chg="modSp mod">
        <pc:chgData name="Idar Eidset" userId="a3621b1a-5376-484f-a0cb-620fa3ea9fcd" providerId="ADAL" clId="{3D4E5444-47D8-4C7C-933A-9DC3000E9FC3}" dt="2024-09-04T10:55:22.926" v="2336" actId="255"/>
        <pc:sldMkLst>
          <pc:docMk/>
          <pc:sldMk cId="2612867623" sldId="445"/>
        </pc:sldMkLst>
        <pc:spChg chg="mod">
          <ac:chgData name="Idar Eidset" userId="a3621b1a-5376-484f-a0cb-620fa3ea9fcd" providerId="ADAL" clId="{3D4E5444-47D8-4C7C-933A-9DC3000E9FC3}" dt="2024-09-04T10:55:22.926" v="2336" actId="255"/>
          <ac:spMkLst>
            <pc:docMk/>
            <pc:sldMk cId="2612867623" sldId="445"/>
            <ac:spMk id="7" creationId="{2E69F335-F786-4F02-A82B-E0352E2E3BA1}"/>
          </ac:spMkLst>
        </pc:spChg>
      </pc:sldChg>
      <pc:sldChg chg="modSp mod">
        <pc:chgData name="Idar Eidset" userId="a3621b1a-5376-484f-a0cb-620fa3ea9fcd" providerId="ADAL" clId="{3D4E5444-47D8-4C7C-933A-9DC3000E9FC3}" dt="2024-09-04T10:55:58.572" v="2339" actId="255"/>
        <pc:sldMkLst>
          <pc:docMk/>
          <pc:sldMk cId="2432306519" sldId="446"/>
        </pc:sldMkLst>
        <pc:spChg chg="mod">
          <ac:chgData name="Idar Eidset" userId="a3621b1a-5376-484f-a0cb-620fa3ea9fcd" providerId="ADAL" clId="{3D4E5444-47D8-4C7C-933A-9DC3000E9FC3}" dt="2024-09-04T10:55:58.572" v="2339" actId="255"/>
          <ac:spMkLst>
            <pc:docMk/>
            <pc:sldMk cId="2432306519" sldId="446"/>
            <ac:spMk id="7" creationId="{2E69F335-F786-4F02-A82B-E0352E2E3BA1}"/>
          </ac:spMkLst>
        </pc:spChg>
      </pc:sldChg>
      <pc:sldChg chg="modSp mod">
        <pc:chgData name="Idar Eidset" userId="a3621b1a-5376-484f-a0cb-620fa3ea9fcd" providerId="ADAL" clId="{3D4E5444-47D8-4C7C-933A-9DC3000E9FC3}" dt="2024-09-04T10:56:20.069" v="2341" actId="255"/>
        <pc:sldMkLst>
          <pc:docMk/>
          <pc:sldMk cId="1257730431" sldId="448"/>
        </pc:sldMkLst>
        <pc:spChg chg="mod">
          <ac:chgData name="Idar Eidset" userId="a3621b1a-5376-484f-a0cb-620fa3ea9fcd" providerId="ADAL" clId="{3D4E5444-47D8-4C7C-933A-9DC3000E9FC3}" dt="2024-09-04T10:56:20.069" v="2341" actId="255"/>
          <ac:spMkLst>
            <pc:docMk/>
            <pc:sldMk cId="1257730431" sldId="448"/>
            <ac:spMk id="7" creationId="{2E69F335-F786-4F02-A82B-E0352E2E3BA1}"/>
          </ac:spMkLst>
        </pc:spChg>
      </pc:sldChg>
      <pc:sldChg chg="modSp mod">
        <pc:chgData name="Idar Eidset" userId="a3621b1a-5376-484f-a0cb-620fa3ea9fcd" providerId="ADAL" clId="{3D4E5444-47D8-4C7C-933A-9DC3000E9FC3}" dt="2024-09-04T10:56:38.279" v="2343" actId="255"/>
        <pc:sldMkLst>
          <pc:docMk/>
          <pc:sldMk cId="3715636805" sldId="449"/>
        </pc:sldMkLst>
        <pc:spChg chg="mod">
          <ac:chgData name="Idar Eidset" userId="a3621b1a-5376-484f-a0cb-620fa3ea9fcd" providerId="ADAL" clId="{3D4E5444-47D8-4C7C-933A-9DC3000E9FC3}" dt="2024-09-04T10:56:38.279" v="2343" actId="255"/>
          <ac:spMkLst>
            <pc:docMk/>
            <pc:sldMk cId="3715636805" sldId="449"/>
            <ac:spMk id="7" creationId="{2E69F335-F786-4F02-A82B-E0352E2E3BA1}"/>
          </ac:spMkLst>
        </pc:spChg>
      </pc:sldChg>
      <pc:sldChg chg="modSp mod">
        <pc:chgData name="Idar Eidset" userId="a3621b1a-5376-484f-a0cb-620fa3ea9fcd" providerId="ADAL" clId="{3D4E5444-47D8-4C7C-933A-9DC3000E9FC3}" dt="2024-09-03T13:39:14.037" v="1036" actId="20577"/>
        <pc:sldMkLst>
          <pc:docMk/>
          <pc:sldMk cId="1924497870" sldId="451"/>
        </pc:sldMkLst>
        <pc:spChg chg="mod">
          <ac:chgData name="Idar Eidset" userId="a3621b1a-5376-484f-a0cb-620fa3ea9fcd" providerId="ADAL" clId="{3D4E5444-47D8-4C7C-933A-9DC3000E9FC3}" dt="2024-09-03T13:39:14.037" v="1036" actId="20577"/>
          <ac:spMkLst>
            <pc:docMk/>
            <pc:sldMk cId="1924497870" sldId="451"/>
            <ac:spMk id="2" creationId="{CD3CCB9E-4002-47C9-9F32-35CE4C7C8276}"/>
          </ac:spMkLst>
        </pc:spChg>
      </pc:sldChg>
      <pc:sldChg chg="mod">
        <pc:chgData name="Idar Eidset" userId="a3621b1a-5376-484f-a0cb-620fa3ea9fcd" providerId="ADAL" clId="{3D4E5444-47D8-4C7C-933A-9DC3000E9FC3}" dt="2024-09-02T13:17:44.741" v="16" actId="27918"/>
        <pc:sldMkLst>
          <pc:docMk/>
          <pc:sldMk cId="1615681769" sldId="453"/>
        </pc:sldMkLst>
      </pc:sldChg>
      <pc:sldChg chg="modSp add mod">
        <pc:chgData name="Idar Eidset" userId="a3621b1a-5376-484f-a0cb-620fa3ea9fcd" providerId="ADAL" clId="{3D4E5444-47D8-4C7C-933A-9DC3000E9FC3}" dt="2024-09-04T10:55:38.860" v="2337" actId="255"/>
        <pc:sldMkLst>
          <pc:docMk/>
          <pc:sldMk cId="3192548431" sldId="454"/>
        </pc:sldMkLst>
        <pc:spChg chg="mod">
          <ac:chgData name="Idar Eidset" userId="a3621b1a-5376-484f-a0cb-620fa3ea9fcd" providerId="ADAL" clId="{3D4E5444-47D8-4C7C-933A-9DC3000E9FC3}" dt="2024-09-03T13:38:53.723" v="1031" actId="20577"/>
          <ac:spMkLst>
            <pc:docMk/>
            <pc:sldMk cId="3192548431" sldId="454"/>
            <ac:spMk id="2" creationId="{CD3CCB9E-4002-47C9-9F32-35CE4C7C8276}"/>
          </ac:spMkLst>
        </pc:spChg>
        <pc:spChg chg="mod">
          <ac:chgData name="Idar Eidset" userId="a3621b1a-5376-484f-a0cb-620fa3ea9fcd" providerId="ADAL" clId="{3D4E5444-47D8-4C7C-933A-9DC3000E9FC3}" dt="2024-09-04T10:55:38.860" v="2337" actId="255"/>
          <ac:spMkLst>
            <pc:docMk/>
            <pc:sldMk cId="3192548431" sldId="454"/>
            <ac:spMk id="7" creationId="{2E69F335-F786-4F02-A82B-E0352E2E3BA1}"/>
          </ac:spMkLst>
        </pc:spChg>
      </pc:sldChg>
      <pc:sldChg chg="add del mod">
        <pc:chgData name="Idar Eidset" userId="a3621b1a-5376-484f-a0cb-620fa3ea9fcd" providerId="ADAL" clId="{3D4E5444-47D8-4C7C-933A-9DC3000E9FC3}" dt="2024-09-03T13:25:25.242" v="338" actId="2696"/>
        <pc:sldMkLst>
          <pc:docMk/>
          <pc:sldMk cId="4225391682" sldId="455"/>
        </pc:sldMkLst>
      </pc:sldChg>
      <pc:sldChg chg="modSp add mod">
        <pc:chgData name="Idar Eidset" userId="a3621b1a-5376-484f-a0cb-620fa3ea9fcd" providerId="ADAL" clId="{3D4E5444-47D8-4C7C-933A-9DC3000E9FC3}" dt="2024-09-03T13:33:06.905" v="805" actId="20577"/>
        <pc:sldMkLst>
          <pc:docMk/>
          <pc:sldMk cId="692818056" sldId="456"/>
        </pc:sldMkLst>
        <pc:spChg chg="mod">
          <ac:chgData name="Idar Eidset" userId="a3621b1a-5376-484f-a0cb-620fa3ea9fcd" providerId="ADAL" clId="{3D4E5444-47D8-4C7C-933A-9DC3000E9FC3}" dt="2024-09-03T13:33:06.905" v="805" actId="20577"/>
          <ac:spMkLst>
            <pc:docMk/>
            <pc:sldMk cId="692818056" sldId="456"/>
            <ac:spMk id="2" creationId="{CD3CCB9E-4002-47C9-9F32-35CE4C7C8276}"/>
          </ac:spMkLst>
        </pc:spChg>
        <pc:spChg chg="mod">
          <ac:chgData name="Idar Eidset" userId="a3621b1a-5376-484f-a0cb-620fa3ea9fcd" providerId="ADAL" clId="{3D4E5444-47D8-4C7C-933A-9DC3000E9FC3}" dt="2024-09-03T13:32:43.943" v="799" actId="20577"/>
          <ac:spMkLst>
            <pc:docMk/>
            <pc:sldMk cId="692818056" sldId="456"/>
            <ac:spMk id="7" creationId="{2E69F335-F786-4F02-A82B-E0352E2E3BA1}"/>
          </ac:spMkLst>
        </pc:spChg>
      </pc:sldChg>
      <pc:sldChg chg="modSp add mod">
        <pc:chgData name="Idar Eidset" userId="a3621b1a-5376-484f-a0cb-620fa3ea9fcd" providerId="ADAL" clId="{3D4E5444-47D8-4C7C-933A-9DC3000E9FC3}" dt="2024-09-04T10:56:46.587" v="2344" actId="255"/>
        <pc:sldMkLst>
          <pc:docMk/>
          <pc:sldMk cId="332274412" sldId="457"/>
        </pc:sldMkLst>
        <pc:spChg chg="mod">
          <ac:chgData name="Idar Eidset" userId="a3621b1a-5376-484f-a0cb-620fa3ea9fcd" providerId="ADAL" clId="{3D4E5444-47D8-4C7C-933A-9DC3000E9FC3}" dt="2024-09-03T13:37:53.571" v="1025" actId="20577"/>
          <ac:spMkLst>
            <pc:docMk/>
            <pc:sldMk cId="332274412" sldId="457"/>
            <ac:spMk id="2" creationId="{CD3CCB9E-4002-47C9-9F32-35CE4C7C8276}"/>
          </ac:spMkLst>
        </pc:spChg>
        <pc:spChg chg="mod">
          <ac:chgData name="Idar Eidset" userId="a3621b1a-5376-484f-a0cb-620fa3ea9fcd" providerId="ADAL" clId="{3D4E5444-47D8-4C7C-933A-9DC3000E9FC3}" dt="2024-09-04T10:56:46.587" v="2344" actId="255"/>
          <ac:spMkLst>
            <pc:docMk/>
            <pc:sldMk cId="332274412" sldId="457"/>
            <ac:spMk id="7" creationId="{2E69F335-F786-4F02-A82B-E0352E2E3BA1}"/>
          </ac:spMkLst>
        </pc:spChg>
        <pc:graphicFrameChg chg="mod">
          <ac:chgData name="Idar Eidset" userId="a3621b1a-5376-484f-a0cb-620fa3ea9fcd" providerId="ADAL" clId="{3D4E5444-47D8-4C7C-933A-9DC3000E9FC3}" dt="2024-09-03T13:38:03.262" v="1026"/>
          <ac:graphicFrameMkLst>
            <pc:docMk/>
            <pc:sldMk cId="332274412" sldId="457"/>
            <ac:graphicFrameMk id="11" creationId="{79B4B4FC-C789-090E-A8F5-0F28C2C8E8A0}"/>
          </ac:graphicFrameMkLst>
        </pc:graphicFrameChg>
      </pc:sldChg>
      <pc:sldChg chg="modSp add mod">
        <pc:chgData name="Idar Eidset" userId="a3621b1a-5376-484f-a0cb-620fa3ea9fcd" providerId="ADAL" clId="{3D4E5444-47D8-4C7C-933A-9DC3000E9FC3}" dt="2024-09-04T10:54:04.480" v="2331" actId="255"/>
        <pc:sldMkLst>
          <pc:docMk/>
          <pc:sldMk cId="3229397698" sldId="458"/>
        </pc:sldMkLst>
        <pc:spChg chg="mod">
          <ac:chgData name="Idar Eidset" userId="a3621b1a-5376-484f-a0cb-620fa3ea9fcd" providerId="ADAL" clId="{3D4E5444-47D8-4C7C-933A-9DC3000E9FC3}" dt="2024-09-04T10:54:04.480" v="2331" actId="255"/>
          <ac:spMkLst>
            <pc:docMk/>
            <pc:sldMk cId="3229397698" sldId="458"/>
            <ac:spMk id="7" creationId="{2E69F335-F786-4F02-A82B-E0352E2E3BA1}"/>
          </ac:spMkLst>
        </pc:spChg>
      </pc:sldChg>
      <pc:sldChg chg="modSp add mod ord">
        <pc:chgData name="Idar Eidset" userId="a3621b1a-5376-484f-a0cb-620fa3ea9fcd" providerId="ADAL" clId="{3D4E5444-47D8-4C7C-933A-9DC3000E9FC3}" dt="2024-09-04T11:01:08.448" v="2599" actId="27918"/>
        <pc:sldMkLst>
          <pc:docMk/>
          <pc:sldMk cId="1785547441" sldId="459"/>
        </pc:sldMkLst>
        <pc:spChg chg="mod">
          <ac:chgData name="Idar Eidset" userId="a3621b1a-5376-484f-a0cb-620fa3ea9fcd" providerId="ADAL" clId="{3D4E5444-47D8-4C7C-933A-9DC3000E9FC3}" dt="2024-09-04T10:45:14.303" v="2220" actId="20577"/>
          <ac:spMkLst>
            <pc:docMk/>
            <pc:sldMk cId="1785547441" sldId="459"/>
            <ac:spMk id="2" creationId="{CD3CCB9E-4002-47C9-9F32-35CE4C7C8276}"/>
          </ac:spMkLst>
        </pc:spChg>
        <pc:spChg chg="mod">
          <ac:chgData name="Idar Eidset" userId="a3621b1a-5376-484f-a0cb-620fa3ea9fcd" providerId="ADAL" clId="{3D4E5444-47D8-4C7C-933A-9DC3000E9FC3}" dt="2024-09-04T10:45:25.741" v="2221"/>
          <ac:spMkLst>
            <pc:docMk/>
            <pc:sldMk cId="1785547441" sldId="459"/>
            <ac:spMk id="6" creationId="{FAE7A6CE-F940-4E88-82BE-46BDC7A35B1D}"/>
          </ac:spMkLst>
        </pc:spChg>
      </pc:sldChg>
      <pc:sldChg chg="add del">
        <pc:chgData name="Idar Eidset" userId="a3621b1a-5376-484f-a0cb-620fa3ea9fcd" providerId="ADAL" clId="{3D4E5444-47D8-4C7C-933A-9DC3000E9FC3}" dt="2024-09-04T10:33:52.746" v="2168" actId="2890"/>
        <pc:sldMkLst>
          <pc:docMk/>
          <pc:sldMk cId="2919371016" sldId="459"/>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'Ark1'!$A$2:$A$15</c:f>
              <c:strCache>
                <c:ptCount val="14"/>
                <c:pt idx="0">
                  <c:v>Trafikkulykke</c:v>
                </c:pt>
                <c:pt idx="1">
                  <c:v>Økonomiske problemer</c:v>
                </c:pt>
                <c:pt idx="2">
                  <c:v>Krig</c:v>
                </c:pt>
                <c:pt idx="3">
                  <c:v>Svindel/identitetstyveri</c:v>
                </c:pt>
                <c:pt idx="4">
                  <c:v>Terrorhandling</c:v>
                </c:pt>
                <c:pt idx="5">
                  <c:v>Ran/overfall/voldtekt</c:v>
                </c:pt>
                <c:pt idx="6">
                  <c:v>Pandemi</c:v>
                </c:pt>
                <c:pt idx="7">
                  <c:v>Naturkatastrofe som flom, skogbrann, jordskjelv, etc.</c:v>
                </c:pt>
                <c:pt idx="8">
                  <c:v>Større industriulykker (gasslekkasje, brann, radioaktivitet, giftutslipp, etc.)</c:v>
                </c:pt>
                <c:pt idx="9">
                  <c:v>Cyberterror, telefon- og internettsammenbrudd</c:v>
                </c:pt>
                <c:pt idx="10">
                  <c:v>Forgiftet vann/mat</c:v>
                </c:pt>
                <c:pt idx="11">
                  <c:v>Annet, noter:</c:v>
                </c:pt>
                <c:pt idx="12">
                  <c:v>Vet ikke</c:v>
                </c:pt>
                <c:pt idx="13">
                  <c:v>Ingen formening</c:v>
                </c:pt>
              </c:strCache>
            </c:strRef>
          </c:cat>
          <c:val>
            <c:numRef>
              <c:f>'Ark1'!$B$2:$B$15</c:f>
              <c:numCache>
                <c:formatCode>0%</c:formatCode>
                <c:ptCount val="14"/>
                <c:pt idx="0">
                  <c:v>0.17400812246173164</c:v>
                </c:pt>
                <c:pt idx="1">
                  <c:v>0.16567739248151711</c:v>
                </c:pt>
                <c:pt idx="2">
                  <c:v>0.15192222127554908</c:v>
                </c:pt>
                <c:pt idx="3">
                  <c:v>0.11208618518834132</c:v>
                </c:pt>
                <c:pt idx="4">
                  <c:v>6.6551172455577692E-2</c:v>
                </c:pt>
                <c:pt idx="5">
                  <c:v>5.6469095831795268E-2</c:v>
                </c:pt>
                <c:pt idx="6">
                  <c:v>5.0003313358515121E-2</c:v>
                </c:pt>
                <c:pt idx="7">
                  <c:v>4.3973000861473439E-2</c:v>
                </c:pt>
                <c:pt idx="8">
                  <c:v>2.0571223007961631E-2</c:v>
                </c:pt>
                <c:pt idx="10">
                  <c:v>1.7305198186172967E-2</c:v>
                </c:pt>
                <c:pt idx="11">
                  <c:v>3.9097630475325135E-2</c:v>
                </c:pt>
                <c:pt idx="12">
                  <c:v>5.3960410099117014E-2</c:v>
                </c:pt>
                <c:pt idx="13">
                  <c:v>4.8375034316927704E-2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2014</c:v>
                </c:pt>
              </c:strCache>
            </c:strRef>
          </c:tx>
          <c:spPr>
            <a:solidFill>
              <a:srgbClr val="354088"/>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509-4FA6-94F0-80500DEED691}"/>
                </c:ext>
              </c:extLst>
            </c:dLbl>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'Ark1'!$A$2:$A$15</c:f>
              <c:strCache>
                <c:ptCount val="14"/>
                <c:pt idx="0">
                  <c:v>Trafikkulykke</c:v>
                </c:pt>
                <c:pt idx="1">
                  <c:v>Økonomiske problemer</c:v>
                </c:pt>
                <c:pt idx="2">
                  <c:v>Krig</c:v>
                </c:pt>
                <c:pt idx="3">
                  <c:v>Svindel/identitetstyveri</c:v>
                </c:pt>
                <c:pt idx="4">
                  <c:v>Terrorhandling</c:v>
                </c:pt>
                <c:pt idx="5">
                  <c:v>Ran/overfall/voldtekt</c:v>
                </c:pt>
                <c:pt idx="6">
                  <c:v>Pandemi</c:v>
                </c:pt>
                <c:pt idx="7">
                  <c:v>Naturkatastrofe som flom, skogbrann, jordskjelv, etc.</c:v>
                </c:pt>
                <c:pt idx="8">
                  <c:v>Større industriulykker (gasslekkasje, brann, radioaktivitet, giftutslipp, etc.)</c:v>
                </c:pt>
                <c:pt idx="9">
                  <c:v>Cyberterror, telefon- og internettsammenbrudd</c:v>
                </c:pt>
                <c:pt idx="10">
                  <c:v>Forgiftet vann/mat</c:v>
                </c:pt>
                <c:pt idx="11">
                  <c:v>Annet, noter:</c:v>
                </c:pt>
                <c:pt idx="12">
                  <c:v>Vet ikke</c:v>
                </c:pt>
                <c:pt idx="13">
                  <c:v>Ingen formening</c:v>
                </c:pt>
              </c:strCache>
            </c:strRef>
          </c:cat>
          <c:val>
            <c:numRef>
              <c:f>'Ark1'!$C$2:$C$15</c:f>
              <c:numCache>
                <c:formatCode>0%</c:formatCode>
                <c:ptCount val="14"/>
                <c:pt idx="0">
                  <c:v>0.49</c:v>
                </c:pt>
                <c:pt idx="2">
                  <c:v>0.02</c:v>
                </c:pt>
                <c:pt idx="3">
                  <c:v>7.0000000000000007E-2</c:v>
                </c:pt>
                <c:pt idx="4">
                  <c:v>0.04</c:v>
                </c:pt>
                <c:pt idx="5">
                  <c:v>0.1</c:v>
                </c:pt>
                <c:pt idx="6">
                  <c:v>4.4312836821358496E-2</c:v>
                </c:pt>
                <c:pt idx="7">
                  <c:v>0.04</c:v>
                </c:pt>
                <c:pt idx="8">
                  <c:v>0.02</c:v>
                </c:pt>
                <c:pt idx="9">
                  <c:v>0.03</c:v>
                </c:pt>
                <c:pt idx="10">
                  <c:v>2.6374421571801265E-2</c:v>
                </c:pt>
                <c:pt idx="11">
                  <c:v>0.02</c:v>
                </c:pt>
                <c:pt idx="12">
                  <c:v>7.0058842572315413E-2</c:v>
                </c:pt>
                <c:pt idx="13">
                  <c:v>0.06</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layout>
        <c:manualLayout>
          <c:xMode val="edge"/>
          <c:yMode val="edge"/>
          <c:x val="0.29946538582558657"/>
          <c:y val="0.8855494462355924"/>
          <c:w val="0.32665969980010529"/>
          <c:h val="0.10120721400657982"/>
        </c:manualLayout>
      </c:layout>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'Ark1'!$B$2:$B$11</c:f>
              <c:numCache>
                <c:formatCode>0%</c:formatCode>
                <c:ptCount val="10"/>
                <c:pt idx="0">
                  <c:v>7.1878612124102195E-2</c:v>
                </c:pt>
                <c:pt idx="1">
                  <c:v>0.33368206689945801</c:v>
                </c:pt>
                <c:pt idx="2">
                  <c:v>0.20898897473251998</c:v>
                </c:pt>
                <c:pt idx="3">
                  <c:v>0.17005084856205202</c:v>
                </c:pt>
                <c:pt idx="4">
                  <c:v>9.9887126584330299E-2</c:v>
                </c:pt>
                <c:pt idx="5">
                  <c:v>6.3621897579738504E-2</c:v>
                </c:pt>
                <c:pt idx="6">
                  <c:v>5.1890473517796201E-2</c:v>
                </c:pt>
                <c:pt idx="7">
                  <c:v>0.40556067902355997</c:v>
                </c:pt>
                <c:pt idx="8">
                  <c:v>0.37903982329457198</c:v>
                </c:pt>
                <c:pt idx="9">
                  <c:v>0.16350902416406898</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'Ark1'!$C$2:$C$11</c:f>
              <c:numCache>
                <c:formatCode>0%</c:formatCode>
                <c:ptCount val="10"/>
                <c:pt idx="0">
                  <c:v>3.0900277561043202E-2</c:v>
                </c:pt>
                <c:pt idx="1">
                  <c:v>0.188132451930764</c:v>
                </c:pt>
                <c:pt idx="2">
                  <c:v>0.303984068634083</c:v>
                </c:pt>
                <c:pt idx="3">
                  <c:v>0.27987907745780299</c:v>
                </c:pt>
                <c:pt idx="4">
                  <c:v>7.6322397756927299E-2</c:v>
                </c:pt>
                <c:pt idx="5">
                  <c:v>6.4729569837379403E-2</c:v>
                </c:pt>
                <c:pt idx="6">
                  <c:v>5.6052156821999294E-2</c:v>
                </c:pt>
                <c:pt idx="7">
                  <c:v>0.21903272949180699</c:v>
                </c:pt>
                <c:pt idx="8">
                  <c:v>0.58386314609188805</c:v>
                </c:pt>
                <c:pt idx="9">
                  <c:v>0.14105196759430702</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'Ark1'!$B$2:$B$11</c:f>
              <c:numCache>
                <c:formatCode>0%</c:formatCode>
                <c:ptCount val="10"/>
                <c:pt idx="0">
                  <c:v>0.15</c:v>
                </c:pt>
                <c:pt idx="1">
                  <c:v>0.38</c:v>
                </c:pt>
                <c:pt idx="2">
                  <c:v>0.21</c:v>
                </c:pt>
                <c:pt idx="3">
                  <c:v>0.11</c:v>
                </c:pt>
                <c:pt idx="4">
                  <c:v>0.06</c:v>
                </c:pt>
                <c:pt idx="5">
                  <c:v>0.04</c:v>
                </c:pt>
                <c:pt idx="6">
                  <c:v>0.05</c:v>
                </c:pt>
                <c:pt idx="7">
                  <c:v>0.53</c:v>
                </c:pt>
                <c:pt idx="8">
                  <c:v>0.32</c:v>
                </c:pt>
                <c:pt idx="9">
                  <c:v>0.1</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'Ark1'!$C$2:$C$11</c:f>
              <c:numCache>
                <c:formatCode>0%</c:formatCode>
                <c:ptCount val="10"/>
                <c:pt idx="0">
                  <c:v>7.0000000000000007E-2</c:v>
                </c:pt>
                <c:pt idx="1">
                  <c:v>0.35</c:v>
                </c:pt>
                <c:pt idx="2">
                  <c:v>0.26</c:v>
                </c:pt>
                <c:pt idx="3">
                  <c:v>0.15</c:v>
                </c:pt>
                <c:pt idx="4">
                  <c:v>0.04</c:v>
                </c:pt>
                <c:pt idx="5">
                  <c:v>0.04</c:v>
                </c:pt>
                <c:pt idx="6">
                  <c:v>0.08</c:v>
                </c:pt>
                <c:pt idx="7">
                  <c:v>0.41</c:v>
                </c:pt>
                <c:pt idx="8">
                  <c:v>0.42</c:v>
                </c:pt>
                <c:pt idx="9">
                  <c:v>0.09</c:v>
                </c:pt>
              </c:numCache>
            </c:numRef>
          </c:val>
          <c:extLst>
            <c:ext xmlns:c16="http://schemas.microsoft.com/office/drawing/2014/chart" uri="{C3380CC4-5D6E-409C-BE32-E72D297353CC}">
              <c16:uniqueId val="{00000001-6EDC-4E54-AA90-B6AB3BE253F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'Ark1'!$B$2:$B$11</c:f>
              <c:numCache>
                <c:formatCode>0%</c:formatCode>
                <c:ptCount val="10"/>
                <c:pt idx="0">
                  <c:v>4.4894136755938827E-2</c:v>
                </c:pt>
                <c:pt idx="1">
                  <c:v>0.30290486965290614</c:v>
                </c:pt>
                <c:pt idx="2">
                  <c:v>0.21204991721304764</c:v>
                </c:pt>
                <c:pt idx="3">
                  <c:v>0.23057899716300154</c:v>
                </c:pt>
                <c:pt idx="4">
                  <c:v>0.10438856252065289</c:v>
                </c:pt>
                <c:pt idx="5">
                  <c:v>5.3001653707805699E-2</c:v>
                </c:pt>
                <c:pt idx="6">
                  <c:v>5.2181862986647447E-2</c:v>
                </c:pt>
                <c:pt idx="7">
                  <c:v>0.34779900640884498</c:v>
                </c:pt>
                <c:pt idx="8">
                  <c:v>0.44262891437604901</c:v>
                </c:pt>
                <c:pt idx="9">
                  <c:v>0.15739021622845861</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'Ark1'!$C$2:$C$11</c:f>
              <c:numCache>
                <c:formatCode>0%</c:formatCode>
                <c:ptCount val="10"/>
                <c:pt idx="0">
                  <c:v>5.9694131191879329E-2</c:v>
                </c:pt>
                <c:pt idx="1">
                  <c:v>0.26629505968773781</c:v>
                </c:pt>
                <c:pt idx="2">
                  <c:v>0.20940769466153039</c:v>
                </c:pt>
                <c:pt idx="3">
                  <c:v>0.24787000968248823</c:v>
                </c:pt>
                <c:pt idx="4">
                  <c:v>6.3056698190837507E-2</c:v>
                </c:pt>
                <c:pt idx="5">
                  <c:v>9.073928128839015E-2</c:v>
                </c:pt>
                <c:pt idx="6">
                  <c:v>6.2937125297137575E-2</c:v>
                </c:pt>
                <c:pt idx="7">
                  <c:v>0.3259891908796172</c:v>
                </c:pt>
                <c:pt idx="8">
                  <c:v>0.45727770434401871</c:v>
                </c:pt>
                <c:pt idx="9">
                  <c:v>0.15379597947922766</c:v>
                </c:pt>
              </c:numCache>
            </c:numRef>
          </c:val>
          <c:extLst>
            <c:ext xmlns:c16="http://schemas.microsoft.com/office/drawing/2014/chart" uri="{C3380CC4-5D6E-409C-BE32-E72D297353CC}">
              <c16:uniqueId val="{00000007-A698-4874-92B7-C6418012C9B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'Ark1'!$D$2:$D$11</c:f>
              <c:numCache>
                <c:formatCode>0%</c:formatCode>
                <c:ptCount val="10"/>
                <c:pt idx="0">
                  <c:v>5.9510709182747819E-2</c:v>
                </c:pt>
                <c:pt idx="1">
                  <c:v>0.22552433034940955</c:v>
                </c:pt>
                <c:pt idx="2">
                  <c:v>0.30309961704049493</c:v>
                </c:pt>
                <c:pt idx="3">
                  <c:v>0.20254828690074195</c:v>
                </c:pt>
                <c:pt idx="4">
                  <c:v>8.3162995341178367E-2</c:v>
                </c:pt>
                <c:pt idx="5">
                  <c:v>7.6175525945345296E-2</c:v>
                </c:pt>
                <c:pt idx="6">
                  <c:v>4.9978535240085414E-2</c:v>
                </c:pt>
                <c:pt idx="7">
                  <c:v>0.28503503953215714</c:v>
                </c:pt>
                <c:pt idx="8">
                  <c:v>0.50564790394123693</c:v>
                </c:pt>
                <c:pt idx="9">
                  <c:v>0.15933852128652368</c:v>
                </c:pt>
              </c:numCache>
            </c:numRef>
          </c:val>
          <c:extLst>
            <c:ext xmlns:c16="http://schemas.microsoft.com/office/drawing/2014/chart" uri="{C3380CC4-5D6E-409C-BE32-E72D297353CC}">
              <c16:uniqueId val="{00000000-8CD0-4860-A364-C5371A20DB23}"/>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'Ark1'!$E$2:$E$11</c:f>
              <c:numCache>
                <c:formatCode>0%</c:formatCode>
                <c:ptCount val="10"/>
                <c:pt idx="0">
                  <c:v>5.3288554437463907E-2</c:v>
                </c:pt>
                <c:pt idx="1">
                  <c:v>0.23826336963175762</c:v>
                </c:pt>
                <c:pt idx="2">
                  <c:v>0.23926258962868752</c:v>
                </c:pt>
                <c:pt idx="3">
                  <c:v>0.18760131486231849</c:v>
                </c:pt>
                <c:pt idx="4">
                  <c:v>0.15968927257662738</c:v>
                </c:pt>
                <c:pt idx="5">
                  <c:v>7.2311994754976502E-2</c:v>
                </c:pt>
                <c:pt idx="6">
                  <c:v>4.9582904108170366E-2</c:v>
                </c:pt>
                <c:pt idx="7">
                  <c:v>0.29155192406922137</c:v>
                </c:pt>
                <c:pt idx="8">
                  <c:v>0.42686390449100581</c:v>
                </c:pt>
                <c:pt idx="9">
                  <c:v>0.23200126733160392</c:v>
                </c:pt>
              </c:numCache>
            </c:numRef>
          </c:val>
          <c:extLst>
            <c:ext xmlns:c16="http://schemas.microsoft.com/office/drawing/2014/chart" uri="{C3380CC4-5D6E-409C-BE32-E72D297353CC}">
              <c16:uniqueId val="{00000001-8CD0-4860-A364-C5371A20DB23}"/>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'Ark1'!$F$2:$F$11</c:f>
              <c:numCache>
                <c:formatCode>0%</c:formatCode>
                <c:ptCount val="10"/>
                <c:pt idx="0">
                  <c:v>4.5254553585430408E-2</c:v>
                </c:pt>
                <c:pt idx="1">
                  <c:v>0.27358504309594456</c:v>
                </c:pt>
                <c:pt idx="2">
                  <c:v>0.27715024569439706</c:v>
                </c:pt>
                <c:pt idx="3">
                  <c:v>0.23860219211749714</c:v>
                </c:pt>
                <c:pt idx="4">
                  <c:v>6.5332218812046802E-2</c:v>
                </c:pt>
                <c:pt idx="5">
                  <c:v>4.6048427973680861E-2</c:v>
                </c:pt>
                <c:pt idx="6">
                  <c:v>5.4027318720999661E-2</c:v>
                </c:pt>
                <c:pt idx="7">
                  <c:v>0.31883959668137501</c:v>
                </c:pt>
                <c:pt idx="8">
                  <c:v>0.51575243781189417</c:v>
                </c:pt>
                <c:pt idx="9">
                  <c:v>0.11138064678572764</c:v>
                </c:pt>
              </c:numCache>
            </c:numRef>
          </c:val>
          <c:extLst>
            <c:ext xmlns:c16="http://schemas.microsoft.com/office/drawing/2014/chart" uri="{C3380CC4-5D6E-409C-BE32-E72D297353CC}">
              <c16:uniqueId val="{00000002-8CD0-4860-A364-C5371A20DB23}"/>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'Ark1'!$B$2:$B$11</c:f>
              <c:numCache>
                <c:formatCode>0%</c:formatCode>
                <c:ptCount val="10"/>
                <c:pt idx="0">
                  <c:v>0.06</c:v>
                </c:pt>
                <c:pt idx="1">
                  <c:v>0.3</c:v>
                </c:pt>
                <c:pt idx="2">
                  <c:v>0.28999999999999998</c:v>
                </c:pt>
                <c:pt idx="3">
                  <c:v>0.11</c:v>
                </c:pt>
                <c:pt idx="4">
                  <c:v>0.08</c:v>
                </c:pt>
                <c:pt idx="5">
                  <c:v>0.06</c:v>
                </c:pt>
                <c:pt idx="6">
                  <c:v>0.09</c:v>
                </c:pt>
                <c:pt idx="7">
                  <c:v>0.36</c:v>
                </c:pt>
                <c:pt idx="8">
                  <c:v>0.4</c:v>
                </c:pt>
                <c:pt idx="9">
                  <c:v>0.14000000000000001</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'Ark1'!$C$2:$C$11</c:f>
              <c:numCache>
                <c:formatCode>0%</c:formatCode>
                <c:ptCount val="10"/>
                <c:pt idx="0">
                  <c:v>0.06</c:v>
                </c:pt>
                <c:pt idx="1">
                  <c:v>0.26</c:v>
                </c:pt>
                <c:pt idx="2">
                  <c:v>0.3</c:v>
                </c:pt>
                <c:pt idx="3">
                  <c:v>0.19</c:v>
                </c:pt>
                <c:pt idx="4">
                  <c:v>0.04</c:v>
                </c:pt>
                <c:pt idx="5">
                  <c:v>0.05</c:v>
                </c:pt>
                <c:pt idx="6">
                  <c:v>0.1</c:v>
                </c:pt>
                <c:pt idx="7">
                  <c:v>0.32</c:v>
                </c:pt>
                <c:pt idx="8">
                  <c:v>0.49</c:v>
                </c:pt>
                <c:pt idx="9">
                  <c:v>0.09</c:v>
                </c:pt>
              </c:numCache>
            </c:numRef>
          </c:val>
          <c:extLst>
            <c:ext xmlns:c16="http://schemas.microsoft.com/office/drawing/2014/chart" uri="{C3380CC4-5D6E-409C-BE32-E72D297353CC}">
              <c16:uniqueId val="{00000001-6EDC-4E54-AA90-B6AB3BE253F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'Ark1'!$D$2:$D$11</c:f>
              <c:numCache>
                <c:formatCode>0%</c:formatCode>
                <c:ptCount val="10"/>
                <c:pt idx="0">
                  <c:v>0.08</c:v>
                </c:pt>
                <c:pt idx="1">
                  <c:v>0.4</c:v>
                </c:pt>
                <c:pt idx="2">
                  <c:v>0.23</c:v>
                </c:pt>
                <c:pt idx="3">
                  <c:v>0.14000000000000001</c:v>
                </c:pt>
                <c:pt idx="4">
                  <c:v>0.05</c:v>
                </c:pt>
                <c:pt idx="5">
                  <c:v>0.05</c:v>
                </c:pt>
                <c:pt idx="6">
                  <c:v>0.05</c:v>
                </c:pt>
                <c:pt idx="7">
                  <c:v>0.48</c:v>
                </c:pt>
                <c:pt idx="8">
                  <c:v>0.37</c:v>
                </c:pt>
                <c:pt idx="9">
                  <c:v>0.1</c:v>
                </c:pt>
              </c:numCache>
            </c:numRef>
          </c:val>
          <c:extLst>
            <c:ext xmlns:c16="http://schemas.microsoft.com/office/drawing/2014/chart" uri="{C3380CC4-5D6E-409C-BE32-E72D297353CC}">
              <c16:uniqueId val="{00000000-9C9E-4132-9302-FCEE0D0FFBF5}"/>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'Ark1'!$E$2:$E$11</c:f>
              <c:numCache>
                <c:formatCode>0%</c:formatCode>
                <c:ptCount val="10"/>
                <c:pt idx="0">
                  <c:v>0.15</c:v>
                </c:pt>
                <c:pt idx="1">
                  <c:v>0.38</c:v>
                </c:pt>
                <c:pt idx="2">
                  <c:v>0.21</c:v>
                </c:pt>
                <c:pt idx="3">
                  <c:v>0.13</c:v>
                </c:pt>
                <c:pt idx="4">
                  <c:v>0.06</c:v>
                </c:pt>
                <c:pt idx="5">
                  <c:v>0.04</c:v>
                </c:pt>
                <c:pt idx="6">
                  <c:v>0.04</c:v>
                </c:pt>
                <c:pt idx="7">
                  <c:v>0.53</c:v>
                </c:pt>
                <c:pt idx="8">
                  <c:v>0.34</c:v>
                </c:pt>
                <c:pt idx="9">
                  <c:v>0.09</c:v>
                </c:pt>
              </c:numCache>
            </c:numRef>
          </c:val>
          <c:extLst>
            <c:ext xmlns:c16="http://schemas.microsoft.com/office/drawing/2014/chart" uri="{C3380CC4-5D6E-409C-BE32-E72D297353CC}">
              <c16:uniqueId val="{00000001-9C9E-4132-9302-FCEE0D0FFBF5}"/>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'Ark1'!$F$2:$F$11</c:f>
              <c:numCache>
                <c:formatCode>0%</c:formatCode>
                <c:ptCount val="10"/>
                <c:pt idx="0">
                  <c:v>0.15</c:v>
                </c:pt>
                <c:pt idx="1">
                  <c:v>0.41</c:v>
                </c:pt>
                <c:pt idx="2">
                  <c:v>0.2</c:v>
                </c:pt>
                <c:pt idx="3">
                  <c:v>0.11</c:v>
                </c:pt>
                <c:pt idx="4">
                  <c:v>0.05</c:v>
                </c:pt>
                <c:pt idx="5">
                  <c:v>0.02</c:v>
                </c:pt>
                <c:pt idx="6">
                  <c:v>0.05</c:v>
                </c:pt>
                <c:pt idx="7">
                  <c:v>0.56999999999999995</c:v>
                </c:pt>
                <c:pt idx="8">
                  <c:v>0.31</c:v>
                </c:pt>
                <c:pt idx="9">
                  <c:v>7.0000000000000007E-2</c:v>
                </c:pt>
              </c:numCache>
            </c:numRef>
          </c:val>
          <c:extLst>
            <c:ext xmlns:c16="http://schemas.microsoft.com/office/drawing/2014/chart" uri="{C3380CC4-5D6E-409C-BE32-E72D297353CC}">
              <c16:uniqueId val="{00000002-9C9E-4132-9302-FCEE0D0FFBF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0.132411650850141</c:v>
                </c:pt>
                <c:pt idx="1">
                  <c:v>0.22041214046610702</c:v>
                </c:pt>
                <c:pt idx="2">
                  <c:v>0.25663406678453898</c:v>
                </c:pt>
                <c:pt idx="3">
                  <c:v>0.20951261871458002</c:v>
                </c:pt>
                <c:pt idx="4">
                  <c:v>9.6090276214695292E-2</c:v>
                </c:pt>
                <c:pt idx="5">
                  <c:v>4.0309622591173794E-2</c:v>
                </c:pt>
                <c:pt idx="6">
                  <c:v>4.4629624378760696E-2</c:v>
                </c:pt>
                <c:pt idx="7">
                  <c:v>0.35282379131624803</c:v>
                </c:pt>
                <c:pt idx="8">
                  <c:v>0.46614668549911997</c:v>
                </c:pt>
                <c:pt idx="9">
                  <c:v>0.136399898805869</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2014</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0.15</c:v>
                </c:pt>
                <c:pt idx="1">
                  <c:v>0.2</c:v>
                </c:pt>
                <c:pt idx="2">
                  <c:v>0.24</c:v>
                </c:pt>
                <c:pt idx="3">
                  <c:v>0.2</c:v>
                </c:pt>
                <c:pt idx="4">
                  <c:v>0.12</c:v>
                </c:pt>
                <c:pt idx="5">
                  <c:v>0.04</c:v>
                </c:pt>
                <c:pt idx="6">
                  <c:v>0.06</c:v>
                </c:pt>
                <c:pt idx="7">
                  <c:v>0.34</c:v>
                </c:pt>
                <c:pt idx="8">
                  <c:v>0.44</c:v>
                </c:pt>
                <c:pt idx="9">
                  <c:v>0.16</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0.187886830294307</c:v>
                </c:pt>
                <c:pt idx="1">
                  <c:v>0.226911054491061</c:v>
                </c:pt>
                <c:pt idx="2">
                  <c:v>0.24671794852611001</c:v>
                </c:pt>
                <c:pt idx="3">
                  <c:v>0.18476947850821102</c:v>
                </c:pt>
                <c:pt idx="4">
                  <c:v>9.0460959549184594E-2</c:v>
                </c:pt>
                <c:pt idx="5">
                  <c:v>3.2777769301592E-2</c:v>
                </c:pt>
                <c:pt idx="6">
                  <c:v>3.0475959329532901E-2</c:v>
                </c:pt>
                <c:pt idx="7">
                  <c:v>0.414797884785367</c:v>
                </c:pt>
                <c:pt idx="8">
                  <c:v>0.43148742703432097</c:v>
                </c:pt>
                <c:pt idx="9">
                  <c:v>0.123238728850777</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7.6258779981561803E-2</c:v>
                </c:pt>
                <c:pt idx="1">
                  <c:v>0.213833834930449</c:v>
                </c:pt>
                <c:pt idx="2">
                  <c:v>0.26667132152913398</c:v>
                </c:pt>
                <c:pt idx="3">
                  <c:v>0.234558024079873</c:v>
                </c:pt>
                <c:pt idx="4">
                  <c:v>0.10178836128560401</c:v>
                </c:pt>
                <c:pt idx="5">
                  <c:v>4.7933485901010403E-2</c:v>
                </c:pt>
                <c:pt idx="6">
                  <c:v>5.8956192292368502E-2</c:v>
                </c:pt>
                <c:pt idx="7">
                  <c:v>0.29009261491200999</c:v>
                </c:pt>
                <c:pt idx="8">
                  <c:v>0.501229345609007</c:v>
                </c:pt>
                <c:pt idx="9">
                  <c:v>0.14972184718661499</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1 - I liten grad</c:v>
                </c:pt>
                <c:pt idx="1">
                  <c:v>[2] 2</c:v>
                </c:pt>
                <c:pt idx="2">
                  <c:v>[3] 3</c:v>
                </c:pt>
                <c:pt idx="3">
                  <c:v>[4] 4</c:v>
                </c:pt>
                <c:pt idx="4">
                  <c:v>[5] 5</c:v>
                </c:pt>
                <c:pt idx="5">
                  <c:v>[6] 6 - I stor grad</c:v>
                </c:pt>
                <c:pt idx="6">
                  <c:v>Vet ikke</c:v>
                </c:pt>
                <c:pt idx="7">
                  <c:v>I liten grad (1+2)</c:v>
                </c:pt>
                <c:pt idx="8">
                  <c:v>I middels grad (3+4)</c:v>
                </c:pt>
                <c:pt idx="9">
                  <c:v>I stor grad (5+6)</c:v>
                </c:pt>
              </c:strCache>
            </c:strRef>
          </c:cat>
          <c:val>
            <c:numRef>
              <c:f>'Ark1'!$B$2:$B$11</c:f>
              <c:numCache>
                <c:formatCode>0%</c:formatCode>
                <c:ptCount val="10"/>
                <c:pt idx="0">
                  <c:v>0.2</c:v>
                </c:pt>
                <c:pt idx="1">
                  <c:v>0.22</c:v>
                </c:pt>
                <c:pt idx="2">
                  <c:v>0.25</c:v>
                </c:pt>
                <c:pt idx="3">
                  <c:v>0.16</c:v>
                </c:pt>
                <c:pt idx="4">
                  <c:v>0.12</c:v>
                </c:pt>
                <c:pt idx="5">
                  <c:v>0.03</c:v>
                </c:pt>
                <c:pt idx="6">
                  <c:v>0.02</c:v>
                </c:pt>
                <c:pt idx="7">
                  <c:v>0.42</c:v>
                </c:pt>
                <c:pt idx="8">
                  <c:v>0.42</c:v>
                </c:pt>
                <c:pt idx="9">
                  <c:v>0.15</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1 - I liten grad</c:v>
                </c:pt>
                <c:pt idx="1">
                  <c:v>[2] 2</c:v>
                </c:pt>
                <c:pt idx="2">
                  <c:v>[3] 3</c:v>
                </c:pt>
                <c:pt idx="3">
                  <c:v>[4] 4</c:v>
                </c:pt>
                <c:pt idx="4">
                  <c:v>[5] 5</c:v>
                </c:pt>
                <c:pt idx="5">
                  <c:v>[6] 6 - I stor grad</c:v>
                </c:pt>
                <c:pt idx="6">
                  <c:v>Vet ikke</c:v>
                </c:pt>
                <c:pt idx="7">
                  <c:v>I liten grad (1+2)</c:v>
                </c:pt>
                <c:pt idx="8">
                  <c:v>I middels grad (3+4)</c:v>
                </c:pt>
                <c:pt idx="9">
                  <c:v>I stor grad (5+6)</c:v>
                </c:pt>
              </c:strCache>
            </c:strRef>
          </c:cat>
          <c:val>
            <c:numRef>
              <c:f>'Ark1'!$C$2:$C$11</c:f>
              <c:numCache>
                <c:formatCode>0%</c:formatCode>
                <c:ptCount val="10"/>
                <c:pt idx="0">
                  <c:v>0.09</c:v>
                </c:pt>
                <c:pt idx="1">
                  <c:v>0.18</c:v>
                </c:pt>
                <c:pt idx="2">
                  <c:v>0.23</c:v>
                </c:pt>
                <c:pt idx="3">
                  <c:v>0.24</c:v>
                </c:pt>
                <c:pt idx="4">
                  <c:v>0.12</c:v>
                </c:pt>
                <c:pt idx="5">
                  <c:v>0.05</c:v>
                </c:pt>
                <c:pt idx="6">
                  <c:v>0.09</c:v>
                </c:pt>
                <c:pt idx="7">
                  <c:v>0.27</c:v>
                </c:pt>
                <c:pt idx="8">
                  <c:v>0.47</c:v>
                </c:pt>
                <c:pt idx="9">
                  <c:v>0.17</c:v>
                </c:pt>
              </c:numCache>
            </c:numRef>
          </c:val>
          <c:extLst>
            <c:ext xmlns:c16="http://schemas.microsoft.com/office/drawing/2014/chart" uri="{C3380CC4-5D6E-409C-BE32-E72D297353CC}">
              <c16:uniqueId val="{00000001-6EDC-4E54-AA90-B6AB3BE253F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8.00175388495767E-2</c:v>
                </c:pt>
                <c:pt idx="1">
                  <c:v>0.15076245892159715</c:v>
                </c:pt>
                <c:pt idx="2">
                  <c:v>0.24114607093668777</c:v>
                </c:pt>
                <c:pt idx="3">
                  <c:v>0.22972412135635623</c:v>
                </c:pt>
                <c:pt idx="4">
                  <c:v>0.17651805086100192</c:v>
                </c:pt>
                <c:pt idx="5">
                  <c:v>8.3144820245719342E-2</c:v>
                </c:pt>
                <c:pt idx="6">
                  <c:v>3.8686938829061129E-2</c:v>
                </c:pt>
                <c:pt idx="7">
                  <c:v>0.23077999777117386</c:v>
                </c:pt>
                <c:pt idx="8">
                  <c:v>0.47087019229304405</c:v>
                </c:pt>
                <c:pt idx="9">
                  <c:v>0.2596628711067212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0.12030491312232879</c:v>
                </c:pt>
                <c:pt idx="1">
                  <c:v>0.18121445903248717</c:v>
                </c:pt>
                <c:pt idx="2">
                  <c:v>0.24596862120114912</c:v>
                </c:pt>
                <c:pt idx="3">
                  <c:v>0.25448269356226744</c:v>
                </c:pt>
                <c:pt idx="4">
                  <c:v>9.9078873690643263E-2</c:v>
                </c:pt>
                <c:pt idx="5">
                  <c:v>2.0257061530909944E-2</c:v>
                </c:pt>
                <c:pt idx="6">
                  <c:v>7.8693377860215102E-2</c:v>
                </c:pt>
                <c:pt idx="7">
                  <c:v>0.30151937215481606</c:v>
                </c:pt>
                <c:pt idx="8">
                  <c:v>0.50045131476341698</c:v>
                </c:pt>
                <c:pt idx="9">
                  <c:v>0.11933593522155318</c:v>
                </c:pt>
              </c:numCache>
            </c:numRef>
          </c:val>
          <c:extLst>
            <c:ext xmlns:c16="http://schemas.microsoft.com/office/drawing/2014/chart" uri="{C3380CC4-5D6E-409C-BE32-E72D297353CC}">
              <c16:uniqueId val="{00000007-A698-4874-92B7-C6418012C9B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'Ark1'!$D$2:$D$11</c:f>
              <c:numCache>
                <c:formatCode>0%</c:formatCode>
                <c:ptCount val="10"/>
                <c:pt idx="0">
                  <c:v>0.16270898777360285</c:v>
                </c:pt>
                <c:pt idx="1">
                  <c:v>0.21249601389718481</c:v>
                </c:pt>
                <c:pt idx="2">
                  <c:v>0.29015428199937732</c:v>
                </c:pt>
                <c:pt idx="3">
                  <c:v>0.20998014436299065</c:v>
                </c:pt>
                <c:pt idx="4">
                  <c:v>5.4265027240571709E-2</c:v>
                </c:pt>
                <c:pt idx="5">
                  <c:v>1.7374122837153883E-2</c:v>
                </c:pt>
                <c:pt idx="6">
                  <c:v>5.3021421889122206E-2</c:v>
                </c:pt>
                <c:pt idx="7">
                  <c:v>0.37520500167078735</c:v>
                </c:pt>
                <c:pt idx="8">
                  <c:v>0.50013442636236749</c:v>
                </c:pt>
                <c:pt idx="9">
                  <c:v>7.1639150077725589E-2</c:v>
                </c:pt>
              </c:numCache>
            </c:numRef>
          </c:val>
          <c:extLst>
            <c:ext xmlns:c16="http://schemas.microsoft.com/office/drawing/2014/chart" uri="{C3380CC4-5D6E-409C-BE32-E72D297353CC}">
              <c16:uniqueId val="{00000000-617C-459E-8C81-4F6544197046}"/>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'Ark1'!$E$2:$E$11</c:f>
              <c:numCache>
                <c:formatCode>0%</c:formatCode>
                <c:ptCount val="10"/>
                <c:pt idx="0">
                  <c:v>0.12443690205158858</c:v>
                </c:pt>
                <c:pt idx="1">
                  <c:v>0.25471729627910361</c:v>
                </c:pt>
                <c:pt idx="2">
                  <c:v>0.22078675816483401</c:v>
                </c:pt>
                <c:pt idx="3">
                  <c:v>0.19991398928801987</c:v>
                </c:pt>
                <c:pt idx="4">
                  <c:v>9.7873740297353781E-2</c:v>
                </c:pt>
                <c:pt idx="5">
                  <c:v>5.3559440210244891E-2</c:v>
                </c:pt>
                <c:pt idx="6">
                  <c:v>4.8711873708856886E-2</c:v>
                </c:pt>
                <c:pt idx="7">
                  <c:v>0.37915419833069214</c:v>
                </c:pt>
                <c:pt idx="8">
                  <c:v>0.42070074745285369</c:v>
                </c:pt>
                <c:pt idx="9">
                  <c:v>0.15143318050759869</c:v>
                </c:pt>
              </c:numCache>
            </c:numRef>
          </c:val>
          <c:extLst>
            <c:ext xmlns:c16="http://schemas.microsoft.com/office/drawing/2014/chart" uri="{C3380CC4-5D6E-409C-BE32-E72D297353CC}">
              <c16:uniqueId val="{00000001-617C-459E-8C81-4F6544197046}"/>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'Ark1'!$F$2:$F$11</c:f>
              <c:numCache>
                <c:formatCode>0%</c:formatCode>
                <c:ptCount val="10"/>
                <c:pt idx="0">
                  <c:v>0.14293964017554361</c:v>
                </c:pt>
                <c:pt idx="1">
                  <c:v>0.24623734156498067</c:v>
                </c:pt>
                <c:pt idx="2">
                  <c:v>0.2672130656699086</c:v>
                </c:pt>
                <c:pt idx="3">
                  <c:v>0.18711217602732988</c:v>
                </c:pt>
                <c:pt idx="4">
                  <c:v>8.977877701171795E-2</c:v>
                </c:pt>
                <c:pt idx="5">
                  <c:v>4.1734977145760854E-2</c:v>
                </c:pt>
                <c:pt idx="6">
                  <c:v>2.4984022404755054E-2</c:v>
                </c:pt>
                <c:pt idx="7">
                  <c:v>0.38917698174052434</c:v>
                </c:pt>
                <c:pt idx="8">
                  <c:v>0.45432524169723848</c:v>
                </c:pt>
                <c:pt idx="9">
                  <c:v>0.13151375415747876</c:v>
                </c:pt>
              </c:numCache>
            </c:numRef>
          </c:val>
          <c:extLst>
            <c:ext xmlns:c16="http://schemas.microsoft.com/office/drawing/2014/chart" uri="{C3380CC4-5D6E-409C-BE32-E72D297353CC}">
              <c16:uniqueId val="{00000002-617C-459E-8C81-4F6544197046}"/>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0.05</c:v>
                </c:pt>
                <c:pt idx="1">
                  <c:v>0.12</c:v>
                </c:pt>
                <c:pt idx="2">
                  <c:v>0.16</c:v>
                </c:pt>
                <c:pt idx="3">
                  <c:v>0.25</c:v>
                </c:pt>
                <c:pt idx="4">
                  <c:v>0.2</c:v>
                </c:pt>
                <c:pt idx="5">
                  <c:v>0.09</c:v>
                </c:pt>
                <c:pt idx="6">
                  <c:v>0.13</c:v>
                </c:pt>
                <c:pt idx="7">
                  <c:v>0.17</c:v>
                </c:pt>
                <c:pt idx="8">
                  <c:v>0.41</c:v>
                </c:pt>
                <c:pt idx="9">
                  <c:v>0.28999999999999998</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0.18</c:v>
                </c:pt>
                <c:pt idx="1">
                  <c:v>0.13</c:v>
                </c:pt>
                <c:pt idx="2">
                  <c:v>0.28999999999999998</c:v>
                </c:pt>
                <c:pt idx="3">
                  <c:v>0.26</c:v>
                </c:pt>
                <c:pt idx="4">
                  <c:v>0.08</c:v>
                </c:pt>
                <c:pt idx="5">
                  <c:v>0.04</c:v>
                </c:pt>
                <c:pt idx="6">
                  <c:v>0.03</c:v>
                </c:pt>
                <c:pt idx="7">
                  <c:v>0.3</c:v>
                </c:pt>
                <c:pt idx="8">
                  <c:v>0.55000000000000004</c:v>
                </c:pt>
                <c:pt idx="9">
                  <c:v>0.12</c:v>
                </c:pt>
              </c:numCache>
            </c:numRef>
          </c:val>
          <c:extLst>
            <c:ext xmlns:c16="http://schemas.microsoft.com/office/drawing/2014/chart" uri="{C3380CC4-5D6E-409C-BE32-E72D297353CC}">
              <c16:uniqueId val="{00000001-6EDC-4E54-AA90-B6AB3BE253F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'Ark1'!$D$2:$D$11</c:f>
              <c:numCache>
                <c:formatCode>0%</c:formatCode>
                <c:ptCount val="10"/>
                <c:pt idx="0">
                  <c:v>0.16</c:v>
                </c:pt>
                <c:pt idx="1">
                  <c:v>0.23</c:v>
                </c:pt>
                <c:pt idx="2">
                  <c:v>0.24</c:v>
                </c:pt>
                <c:pt idx="3">
                  <c:v>0.16</c:v>
                </c:pt>
                <c:pt idx="4">
                  <c:v>0.13</c:v>
                </c:pt>
                <c:pt idx="5">
                  <c:v>0.02</c:v>
                </c:pt>
                <c:pt idx="6">
                  <c:v>0.06</c:v>
                </c:pt>
                <c:pt idx="7">
                  <c:v>0.39</c:v>
                </c:pt>
                <c:pt idx="8">
                  <c:v>0.4</c:v>
                </c:pt>
                <c:pt idx="9">
                  <c:v>0.14000000000000001</c:v>
                </c:pt>
              </c:numCache>
            </c:numRef>
          </c:val>
          <c:extLst>
            <c:ext xmlns:c16="http://schemas.microsoft.com/office/drawing/2014/chart" uri="{C3380CC4-5D6E-409C-BE32-E72D297353CC}">
              <c16:uniqueId val="{00000000-1A8E-4C8A-8B86-1ADED3742797}"/>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'Ark1'!$E$2:$E$11</c:f>
              <c:numCache>
                <c:formatCode>0%</c:formatCode>
                <c:ptCount val="10"/>
                <c:pt idx="0">
                  <c:v>0.2</c:v>
                </c:pt>
                <c:pt idx="1">
                  <c:v>0.2</c:v>
                </c:pt>
                <c:pt idx="2">
                  <c:v>0.24</c:v>
                </c:pt>
                <c:pt idx="3">
                  <c:v>0.2</c:v>
                </c:pt>
                <c:pt idx="4">
                  <c:v>0.13</c:v>
                </c:pt>
                <c:pt idx="5">
                  <c:v>0.01</c:v>
                </c:pt>
                <c:pt idx="6">
                  <c:v>0.02</c:v>
                </c:pt>
                <c:pt idx="7">
                  <c:v>0.4</c:v>
                </c:pt>
                <c:pt idx="8">
                  <c:v>0.43</c:v>
                </c:pt>
                <c:pt idx="9">
                  <c:v>0.15</c:v>
                </c:pt>
              </c:numCache>
            </c:numRef>
          </c:val>
          <c:extLst>
            <c:ext xmlns:c16="http://schemas.microsoft.com/office/drawing/2014/chart" uri="{C3380CC4-5D6E-409C-BE32-E72D297353CC}">
              <c16:uniqueId val="{00000001-1A8E-4C8A-8B86-1ADED3742797}"/>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'Ark1'!$F$2:$F$11</c:f>
              <c:numCache>
                <c:formatCode>0%</c:formatCode>
                <c:ptCount val="10"/>
                <c:pt idx="0">
                  <c:v>0.14000000000000001</c:v>
                </c:pt>
                <c:pt idx="1">
                  <c:v>0.24</c:v>
                </c:pt>
                <c:pt idx="2">
                  <c:v>0.25</c:v>
                </c:pt>
                <c:pt idx="3">
                  <c:v>0.18</c:v>
                </c:pt>
                <c:pt idx="4">
                  <c:v>0.09</c:v>
                </c:pt>
                <c:pt idx="5">
                  <c:v>0.05</c:v>
                </c:pt>
                <c:pt idx="6">
                  <c:v>0.05</c:v>
                </c:pt>
                <c:pt idx="7">
                  <c:v>0.38</c:v>
                </c:pt>
                <c:pt idx="8">
                  <c:v>0.43</c:v>
                </c:pt>
                <c:pt idx="9">
                  <c:v>0.13</c:v>
                </c:pt>
              </c:numCache>
            </c:numRef>
          </c:val>
          <c:extLst>
            <c:ext xmlns:c16="http://schemas.microsoft.com/office/drawing/2014/chart" uri="{C3380CC4-5D6E-409C-BE32-E72D297353CC}">
              <c16:uniqueId val="{00000002-1A8E-4C8A-8B86-1ADED3742797}"/>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'Ark1'!$B$2:$B$11</c:f>
              <c:numCache>
                <c:formatCode>0%</c:formatCode>
                <c:ptCount val="10"/>
                <c:pt idx="0">
                  <c:v>7.5862691489980505E-3</c:v>
                </c:pt>
                <c:pt idx="1">
                  <c:v>1.2334251409246799E-2</c:v>
                </c:pt>
                <c:pt idx="2">
                  <c:v>6.3406893232408792E-2</c:v>
                </c:pt>
                <c:pt idx="3">
                  <c:v>0.17663229969021199</c:v>
                </c:pt>
                <c:pt idx="4">
                  <c:v>0.425181978893034</c:v>
                </c:pt>
                <c:pt idx="5">
                  <c:v>0.30848654144270599</c:v>
                </c:pt>
                <c:pt idx="6">
                  <c:v>6.3717661833909102E-3</c:v>
                </c:pt>
                <c:pt idx="7">
                  <c:v>1.9920520558244902E-2</c:v>
                </c:pt>
                <c:pt idx="8">
                  <c:v>0.24003919292262099</c:v>
                </c:pt>
                <c:pt idx="9">
                  <c:v>0.73366852033574403</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2014</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'Ark1'!$C$2:$C$11</c:f>
              <c:numCache>
                <c:formatCode>0%</c:formatCode>
                <c:ptCount val="10"/>
                <c:pt idx="0">
                  <c:v>0.02</c:v>
                </c:pt>
                <c:pt idx="1">
                  <c:v>0.02</c:v>
                </c:pt>
                <c:pt idx="2">
                  <c:v>0.05</c:v>
                </c:pt>
                <c:pt idx="3">
                  <c:v>0.17</c:v>
                </c:pt>
                <c:pt idx="4">
                  <c:v>0.43</c:v>
                </c:pt>
                <c:pt idx="5">
                  <c:v>0.3</c:v>
                </c:pt>
                <c:pt idx="6">
                  <c:v>0.01</c:v>
                </c:pt>
                <c:pt idx="7">
                  <c:v>0.04</c:v>
                </c:pt>
                <c:pt idx="8">
                  <c:v>0.21</c:v>
                </c:pt>
                <c:pt idx="9">
                  <c:v>0.74</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Trafikkulykke</c:v>
                </c:pt>
                <c:pt idx="1">
                  <c:v>Økonomiske problemer</c:v>
                </c:pt>
                <c:pt idx="2">
                  <c:v>Krig</c:v>
                </c:pt>
                <c:pt idx="3">
                  <c:v>Svindel/identitetstyveri</c:v>
                </c:pt>
                <c:pt idx="4">
                  <c:v>Terrorhandling</c:v>
                </c:pt>
                <c:pt idx="5">
                  <c:v>Ran/overfall/voldtekt</c:v>
                </c:pt>
                <c:pt idx="6">
                  <c:v>Pandemi</c:v>
                </c:pt>
                <c:pt idx="7">
                  <c:v>Naturkatastrofe som flom, skogbrann, jordskjelv, etc.</c:v>
                </c:pt>
                <c:pt idx="8">
                  <c:v>Større industriulykker (gasslekkasje, brann, radioaktivitet, giftutslipp, etc.)</c:v>
                </c:pt>
                <c:pt idx="9">
                  <c:v>Forgiftet vann/mat</c:v>
                </c:pt>
                <c:pt idx="10">
                  <c:v>Annet, noter:</c:v>
                </c:pt>
                <c:pt idx="11">
                  <c:v>Vet ikke</c:v>
                </c:pt>
                <c:pt idx="12">
                  <c:v>Ingen formening</c:v>
                </c:pt>
              </c:strCache>
            </c:strRef>
          </c:cat>
          <c:val>
            <c:numRef>
              <c:f>'Ark1'!$B$2:$B$14</c:f>
              <c:numCache>
                <c:formatCode>0%</c:formatCode>
                <c:ptCount val="13"/>
                <c:pt idx="0">
                  <c:v>0.20056475903614421</c:v>
                </c:pt>
                <c:pt idx="1">
                  <c:v>0.16874999999999971</c:v>
                </c:pt>
                <c:pt idx="2">
                  <c:v>0.1380835843373491</c:v>
                </c:pt>
                <c:pt idx="3">
                  <c:v>0.12806852409638522</c:v>
                </c:pt>
                <c:pt idx="4">
                  <c:v>6.2782379518072126E-2</c:v>
                </c:pt>
                <c:pt idx="5">
                  <c:v>5.216490963855408E-2</c:v>
                </c:pt>
                <c:pt idx="6">
                  <c:v>5.5628765060240823E-2</c:v>
                </c:pt>
                <c:pt idx="7">
                  <c:v>2.9687499999999919E-2</c:v>
                </c:pt>
                <c:pt idx="8">
                  <c:v>6.0617469879517914E-3</c:v>
                </c:pt>
                <c:pt idx="9">
                  <c:v>8.3396084337349179E-3</c:v>
                </c:pt>
                <c:pt idx="10">
                  <c:v>5.065888554216854E-2</c:v>
                </c:pt>
                <c:pt idx="11">
                  <c:v>3.8045933734939648E-2</c:v>
                </c:pt>
                <c:pt idx="12">
                  <c:v>6.1163403614457684E-2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'Ark1'!$A$2:$A$14</c:f>
              <c:strCache>
                <c:ptCount val="13"/>
                <c:pt idx="0">
                  <c:v>Trafikkulykke</c:v>
                </c:pt>
                <c:pt idx="1">
                  <c:v>Økonomiske problemer</c:v>
                </c:pt>
                <c:pt idx="2">
                  <c:v>Krig</c:v>
                </c:pt>
                <c:pt idx="3">
                  <c:v>Svindel/identitetstyveri</c:v>
                </c:pt>
                <c:pt idx="4">
                  <c:v>Terrorhandling</c:v>
                </c:pt>
                <c:pt idx="5">
                  <c:v>Ran/overfall/voldtekt</c:v>
                </c:pt>
                <c:pt idx="6">
                  <c:v>Pandemi</c:v>
                </c:pt>
                <c:pt idx="7">
                  <c:v>Naturkatastrofe som flom, skogbrann, jordskjelv, etc.</c:v>
                </c:pt>
                <c:pt idx="8">
                  <c:v>Større industriulykker (gasslekkasje, brann, radioaktivitet, giftutslipp, etc.)</c:v>
                </c:pt>
                <c:pt idx="9">
                  <c:v>Forgiftet vann/mat</c:v>
                </c:pt>
                <c:pt idx="10">
                  <c:v>Annet, noter:</c:v>
                </c:pt>
                <c:pt idx="11">
                  <c:v>Vet ikke</c:v>
                </c:pt>
                <c:pt idx="12">
                  <c:v>Ingen formening</c:v>
                </c:pt>
              </c:strCache>
            </c:strRef>
          </c:cat>
          <c:val>
            <c:numRef>
              <c:f>'Ark1'!$C$2:$C$14</c:f>
              <c:numCache>
                <c:formatCode>0%</c:formatCode>
                <c:ptCount val="13"/>
                <c:pt idx="0">
                  <c:v>0.14714451659589053</c:v>
                </c:pt>
                <c:pt idx="1">
                  <c:v>0.16256926856207021</c:v>
                </c:pt>
                <c:pt idx="2">
                  <c:v>0.16592081960657357</c:v>
                </c:pt>
                <c:pt idx="3">
                  <c:v>9.5919105745244024E-2</c:v>
                </c:pt>
                <c:pt idx="4">
                  <c:v>7.0363529030906605E-2</c:v>
                </c:pt>
                <c:pt idx="5">
                  <c:v>6.0823034296269486E-2</c:v>
                </c:pt>
                <c:pt idx="6">
                  <c:v>4.4312836821358496E-2</c:v>
                </c:pt>
                <c:pt idx="7">
                  <c:v>5.8423628434863747E-2</c:v>
                </c:pt>
                <c:pt idx="8">
                  <c:v>3.5248414678270119E-2</c:v>
                </c:pt>
                <c:pt idx="9">
                  <c:v>2.6374421571801265E-2</c:v>
                </c:pt>
                <c:pt idx="10">
                  <c:v>2.7402738369546577E-2</c:v>
                </c:pt>
                <c:pt idx="11">
                  <c:v>7.0058842572315413E-2</c:v>
                </c:pt>
                <c:pt idx="12">
                  <c:v>3.5438843714889631E-2</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'Ark1'!$B$2:$B$11</c:f>
              <c:numCache>
                <c:formatCode>0%</c:formatCode>
                <c:ptCount val="10"/>
                <c:pt idx="0">
                  <c:v>7.82702742000819E-3</c:v>
                </c:pt>
                <c:pt idx="1">
                  <c:v>1.5771685582934399E-2</c:v>
                </c:pt>
                <c:pt idx="2">
                  <c:v>6.7413559863324896E-2</c:v>
                </c:pt>
                <c:pt idx="3">
                  <c:v>0.15039339218408901</c:v>
                </c:pt>
                <c:pt idx="4">
                  <c:v>0.41805885732368098</c:v>
                </c:pt>
                <c:pt idx="5">
                  <c:v>0.33550869254173399</c:v>
                </c:pt>
                <c:pt idx="6">
                  <c:v>5.0267850842259298E-3</c:v>
                </c:pt>
                <c:pt idx="7">
                  <c:v>2.3598713002942601E-2</c:v>
                </c:pt>
                <c:pt idx="8">
                  <c:v>0.21780695204741399</c:v>
                </c:pt>
                <c:pt idx="9">
                  <c:v>0.75356754986541608</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'Ark1'!$C$2:$C$11</c:f>
              <c:numCache>
                <c:formatCode>0%</c:formatCode>
                <c:ptCount val="10"/>
                <c:pt idx="0">
                  <c:v>7.3425697461654803E-3</c:v>
                </c:pt>
                <c:pt idx="1">
                  <c:v>8.8548251287318309E-3</c:v>
                </c:pt>
                <c:pt idx="2">
                  <c:v>5.9351280682913503E-2</c:v>
                </c:pt>
                <c:pt idx="3">
                  <c:v>0.203191744827418</c:v>
                </c:pt>
                <c:pt idx="4">
                  <c:v>0.43239211736708399</c:v>
                </c:pt>
                <c:pt idx="5">
                  <c:v>0.28113428451522499</c:v>
                </c:pt>
                <c:pt idx="6">
                  <c:v>7.73317773246226E-3</c:v>
                </c:pt>
                <c:pt idx="7">
                  <c:v>1.6197394874897301E-2</c:v>
                </c:pt>
                <c:pt idx="8">
                  <c:v>0.26254302551033198</c:v>
                </c:pt>
                <c:pt idx="9">
                  <c:v>0.71352640188231009</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'Ark1'!$B$2:$B$11</c:f>
              <c:numCache>
                <c:formatCode>0%</c:formatCode>
                <c:ptCount val="10"/>
                <c:pt idx="0">
                  <c:v>0.02</c:v>
                </c:pt>
                <c:pt idx="1">
                  <c:v>0.03</c:v>
                </c:pt>
                <c:pt idx="2">
                  <c:v>0.04</c:v>
                </c:pt>
                <c:pt idx="3">
                  <c:v>0.14000000000000001</c:v>
                </c:pt>
                <c:pt idx="4">
                  <c:v>0.44</c:v>
                </c:pt>
                <c:pt idx="5">
                  <c:v>0.33</c:v>
                </c:pt>
                <c:pt idx="6">
                  <c:v>0.01</c:v>
                </c:pt>
                <c:pt idx="7">
                  <c:v>0.05</c:v>
                </c:pt>
                <c:pt idx="8">
                  <c:v>0.18</c:v>
                </c:pt>
                <c:pt idx="9">
                  <c:v>0.76</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'Ark1'!$C$2:$C$11</c:f>
              <c:numCache>
                <c:formatCode>0%</c:formatCode>
                <c:ptCount val="10"/>
                <c:pt idx="0">
                  <c:v>0.01</c:v>
                </c:pt>
                <c:pt idx="1">
                  <c:v>0.02</c:v>
                </c:pt>
                <c:pt idx="2">
                  <c:v>0.05</c:v>
                </c:pt>
                <c:pt idx="3">
                  <c:v>0.19</c:v>
                </c:pt>
                <c:pt idx="4">
                  <c:v>0.43</c:v>
                </c:pt>
                <c:pt idx="5">
                  <c:v>0.28000000000000003</c:v>
                </c:pt>
                <c:pt idx="6">
                  <c:v>0.01</c:v>
                </c:pt>
                <c:pt idx="7">
                  <c:v>0.03</c:v>
                </c:pt>
                <c:pt idx="8">
                  <c:v>0.25</c:v>
                </c:pt>
                <c:pt idx="9">
                  <c:v>0.71</c:v>
                </c:pt>
              </c:numCache>
            </c:numRef>
          </c:val>
          <c:extLst>
            <c:ext xmlns:c16="http://schemas.microsoft.com/office/drawing/2014/chart" uri="{C3380CC4-5D6E-409C-BE32-E72D297353CC}">
              <c16:uniqueId val="{00000001-6EDC-4E54-AA90-B6AB3BE253F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'Ark1'!$B$2:$B$11</c:f>
              <c:numCache>
                <c:formatCode>0%</c:formatCode>
                <c:ptCount val="10"/>
                <c:pt idx="0">
                  <c:v>0</c:v>
                </c:pt>
                <c:pt idx="1">
                  <c:v>0</c:v>
                </c:pt>
                <c:pt idx="2">
                  <c:v>6.4344661845791282E-2</c:v>
                </c:pt>
                <c:pt idx="3">
                  <c:v>8.4226271841273612E-2</c:v>
                </c:pt>
                <c:pt idx="4">
                  <c:v>0.46961820871618781</c:v>
                </c:pt>
                <c:pt idx="5">
                  <c:v>0.38181085759674749</c:v>
                </c:pt>
                <c:pt idx="6">
                  <c:v>0</c:v>
                </c:pt>
                <c:pt idx="7">
                  <c:v>0</c:v>
                </c:pt>
                <c:pt idx="8">
                  <c:v>0.14857093368706492</c:v>
                </c:pt>
                <c:pt idx="9">
                  <c:v>0.85142906631293525</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'Ark1'!$C$2:$C$11</c:f>
              <c:numCache>
                <c:formatCode>0%</c:formatCode>
                <c:ptCount val="10"/>
                <c:pt idx="0">
                  <c:v>7.6706684326663345E-3</c:v>
                </c:pt>
                <c:pt idx="1">
                  <c:v>1.5362032173857655E-2</c:v>
                </c:pt>
                <c:pt idx="2">
                  <c:v>2.9767817707197639E-2</c:v>
                </c:pt>
                <c:pt idx="3">
                  <c:v>0.17077146053017692</c:v>
                </c:pt>
                <c:pt idx="4">
                  <c:v>0.41234482444545606</c:v>
                </c:pt>
                <c:pt idx="5">
                  <c:v>0.35151822802393828</c:v>
                </c:pt>
                <c:pt idx="6">
                  <c:v>1.2564968686708261E-2</c:v>
                </c:pt>
                <c:pt idx="7">
                  <c:v>2.3032700606523987E-2</c:v>
                </c:pt>
                <c:pt idx="8">
                  <c:v>0.20053927823737461</c:v>
                </c:pt>
                <c:pt idx="9">
                  <c:v>0.76386305246939501</c:v>
                </c:pt>
              </c:numCache>
            </c:numRef>
          </c:val>
          <c:extLst>
            <c:ext xmlns:c16="http://schemas.microsoft.com/office/drawing/2014/chart" uri="{C3380CC4-5D6E-409C-BE32-E72D297353CC}">
              <c16:uniqueId val="{00000007-A698-4874-92B7-C6418012C9B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'Ark1'!$D$2:$D$11</c:f>
              <c:numCache>
                <c:formatCode>0%</c:formatCode>
                <c:ptCount val="10"/>
                <c:pt idx="0">
                  <c:v>0</c:v>
                </c:pt>
                <c:pt idx="1">
                  <c:v>1.7990287710000882E-2</c:v>
                </c:pt>
                <c:pt idx="2">
                  <c:v>5.665557311496263E-2</c:v>
                </c:pt>
                <c:pt idx="3">
                  <c:v>0.19211271377403399</c:v>
                </c:pt>
                <c:pt idx="4">
                  <c:v>0.48458924201502263</c:v>
                </c:pt>
                <c:pt idx="5">
                  <c:v>0.24333902399061391</c:v>
                </c:pt>
                <c:pt idx="6">
                  <c:v>5.3131593953691493E-3</c:v>
                </c:pt>
                <c:pt idx="7">
                  <c:v>1.7990287710000882E-2</c:v>
                </c:pt>
                <c:pt idx="8">
                  <c:v>0.24876828688899655</c:v>
                </c:pt>
                <c:pt idx="9">
                  <c:v>0.72792826600563609</c:v>
                </c:pt>
              </c:numCache>
            </c:numRef>
          </c:val>
          <c:extLst>
            <c:ext xmlns:c16="http://schemas.microsoft.com/office/drawing/2014/chart" uri="{C3380CC4-5D6E-409C-BE32-E72D297353CC}">
              <c16:uniqueId val="{00000000-7367-48CC-94E7-39686930E2C5}"/>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'Ark1'!$E$2:$E$11</c:f>
              <c:numCache>
                <c:formatCode>0%</c:formatCode>
                <c:ptCount val="10"/>
                <c:pt idx="0">
                  <c:v>1.6108253976767309E-2</c:v>
                </c:pt>
                <c:pt idx="1">
                  <c:v>9.4425104909719518E-3</c:v>
                </c:pt>
                <c:pt idx="2">
                  <c:v>0.10044423648472467</c:v>
                </c:pt>
                <c:pt idx="3">
                  <c:v>0.20933078094628693</c:v>
                </c:pt>
                <c:pt idx="4">
                  <c:v>0.36348645883229841</c:v>
                </c:pt>
                <c:pt idx="5">
                  <c:v>0.29242434155164704</c:v>
                </c:pt>
                <c:pt idx="6">
                  <c:v>8.7634177173050772E-3</c:v>
                </c:pt>
                <c:pt idx="7">
                  <c:v>2.5550764467739261E-2</c:v>
                </c:pt>
                <c:pt idx="8">
                  <c:v>0.3097750174310116</c:v>
                </c:pt>
                <c:pt idx="9">
                  <c:v>0.65591080038394567</c:v>
                </c:pt>
              </c:numCache>
            </c:numRef>
          </c:val>
          <c:extLst>
            <c:ext xmlns:c16="http://schemas.microsoft.com/office/drawing/2014/chart" uri="{C3380CC4-5D6E-409C-BE32-E72D297353CC}">
              <c16:uniqueId val="{00000001-7367-48CC-94E7-39686930E2C5}"/>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'Ark1'!$F$2:$F$11</c:f>
              <c:numCache>
                <c:formatCode>0%</c:formatCode>
                <c:ptCount val="10"/>
                <c:pt idx="0">
                  <c:v>9.2063564692063012E-3</c:v>
                </c:pt>
                <c:pt idx="1">
                  <c:v>1.3199723043762818E-2</c:v>
                </c:pt>
                <c:pt idx="2">
                  <c:v>6.506248693311717E-2</c:v>
                </c:pt>
                <c:pt idx="3">
                  <c:v>0.18379868336461092</c:v>
                </c:pt>
                <c:pt idx="4">
                  <c:v>0.42007955051923146</c:v>
                </c:pt>
                <c:pt idx="5">
                  <c:v>0.3039633914606778</c:v>
                </c:pt>
                <c:pt idx="6">
                  <c:v>4.6898082093898277E-3</c:v>
                </c:pt>
                <c:pt idx="7">
                  <c:v>2.2406079512969121E-2</c:v>
                </c:pt>
                <c:pt idx="8">
                  <c:v>0.24886117029772811</c:v>
                </c:pt>
                <c:pt idx="9">
                  <c:v>0.72404294197991059</c:v>
                </c:pt>
              </c:numCache>
            </c:numRef>
          </c:val>
          <c:extLst>
            <c:ext xmlns:c16="http://schemas.microsoft.com/office/drawing/2014/chart" uri="{C3380CC4-5D6E-409C-BE32-E72D297353CC}">
              <c16:uniqueId val="{00000002-7367-48CC-94E7-39686930E2C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'Ark1'!$B$2:$B$11</c:f>
              <c:numCache>
                <c:formatCode>0%</c:formatCode>
                <c:ptCount val="10"/>
                <c:pt idx="0">
                  <c:v>0.02</c:v>
                </c:pt>
                <c:pt idx="1">
                  <c:v>0.02</c:v>
                </c:pt>
                <c:pt idx="2">
                  <c:v>0.03</c:v>
                </c:pt>
                <c:pt idx="3">
                  <c:v>0.14000000000000001</c:v>
                </c:pt>
                <c:pt idx="4">
                  <c:v>0.39</c:v>
                </c:pt>
                <c:pt idx="5">
                  <c:v>0.37</c:v>
                </c:pt>
                <c:pt idx="6">
                  <c:v>0.02</c:v>
                </c:pt>
                <c:pt idx="7">
                  <c:v>0.04</c:v>
                </c:pt>
                <c:pt idx="8">
                  <c:v>0.17</c:v>
                </c:pt>
                <c:pt idx="9">
                  <c:v>0.77</c:v>
                </c:pt>
              </c:numCache>
            </c:numRef>
          </c:val>
          <c:extLst>
            <c:ext xmlns:c16="http://schemas.microsoft.com/office/drawing/2014/chart" uri="{C3380CC4-5D6E-409C-BE32-E72D297353CC}">
              <c16:uniqueId val="{00000000-6EDC-4E54-AA90-B6AB3BE253F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'Ark1'!$C$2:$C$11</c:f>
              <c:numCache>
                <c:formatCode>General</c:formatCode>
                <c:ptCount val="10"/>
                <c:pt idx="0" formatCode="0%">
                  <c:v>0.01</c:v>
                </c:pt>
                <c:pt idx="1">
                  <c:v>0</c:v>
                </c:pt>
                <c:pt idx="2" formatCode="0%">
                  <c:v>0.06</c:v>
                </c:pt>
                <c:pt idx="3" formatCode="0%">
                  <c:v>0.19</c:v>
                </c:pt>
                <c:pt idx="4" formatCode="0%">
                  <c:v>0.53</c:v>
                </c:pt>
                <c:pt idx="5" formatCode="0%">
                  <c:v>0.21</c:v>
                </c:pt>
                <c:pt idx="6" formatCode="0%">
                  <c:v>0.01</c:v>
                </c:pt>
                <c:pt idx="7" formatCode="0%">
                  <c:v>0.01</c:v>
                </c:pt>
                <c:pt idx="8" formatCode="0%">
                  <c:v>0.25</c:v>
                </c:pt>
                <c:pt idx="9" formatCode="0%">
                  <c:v>0.74</c:v>
                </c:pt>
              </c:numCache>
            </c:numRef>
          </c:val>
          <c:extLst>
            <c:ext xmlns:c16="http://schemas.microsoft.com/office/drawing/2014/chart" uri="{C3380CC4-5D6E-409C-BE32-E72D297353CC}">
              <c16:uniqueId val="{00000001-6EDC-4E54-AA90-B6AB3BE253F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'Ark1'!$D$2:$D$11</c:f>
              <c:numCache>
                <c:formatCode>General</c:formatCode>
                <c:ptCount val="10"/>
                <c:pt idx="0" formatCode="0%">
                  <c:v>0</c:v>
                </c:pt>
                <c:pt idx="1">
                  <c:v>0</c:v>
                </c:pt>
                <c:pt idx="2" formatCode="0%">
                  <c:v>0.03</c:v>
                </c:pt>
                <c:pt idx="3" formatCode="0%">
                  <c:v>0.17</c:v>
                </c:pt>
                <c:pt idx="4" formatCode="0%">
                  <c:v>0.43</c:v>
                </c:pt>
                <c:pt idx="5" formatCode="0%">
                  <c:v>0.35</c:v>
                </c:pt>
                <c:pt idx="6" formatCode="0%">
                  <c:v>0.02</c:v>
                </c:pt>
                <c:pt idx="7" formatCode="0%">
                  <c:v>0</c:v>
                </c:pt>
                <c:pt idx="8" formatCode="0%">
                  <c:v>0.2</c:v>
                </c:pt>
                <c:pt idx="9" formatCode="0%">
                  <c:v>0.78</c:v>
                </c:pt>
              </c:numCache>
            </c:numRef>
          </c:val>
          <c:extLst>
            <c:ext xmlns:c16="http://schemas.microsoft.com/office/drawing/2014/chart" uri="{C3380CC4-5D6E-409C-BE32-E72D297353CC}">
              <c16:uniqueId val="{00000000-FCFC-47DA-B31A-5C35CFB00425}"/>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'Ark1'!$E$2:$E$11</c:f>
              <c:numCache>
                <c:formatCode>0%</c:formatCode>
                <c:ptCount val="10"/>
                <c:pt idx="0">
                  <c:v>0.01</c:v>
                </c:pt>
                <c:pt idx="1">
                  <c:v>0.06</c:v>
                </c:pt>
                <c:pt idx="2">
                  <c:v>0.04</c:v>
                </c:pt>
                <c:pt idx="3">
                  <c:v>0.15</c:v>
                </c:pt>
                <c:pt idx="4">
                  <c:v>0.4</c:v>
                </c:pt>
                <c:pt idx="5">
                  <c:v>0.33</c:v>
                </c:pt>
                <c:pt idx="6">
                  <c:v>0.01</c:v>
                </c:pt>
                <c:pt idx="7">
                  <c:v>7.0000000000000007E-2</c:v>
                </c:pt>
                <c:pt idx="8">
                  <c:v>0.2</c:v>
                </c:pt>
                <c:pt idx="9">
                  <c:v>0.73</c:v>
                </c:pt>
              </c:numCache>
            </c:numRef>
          </c:val>
          <c:extLst>
            <c:ext xmlns:c16="http://schemas.microsoft.com/office/drawing/2014/chart" uri="{C3380CC4-5D6E-409C-BE32-E72D297353CC}">
              <c16:uniqueId val="{00000001-FCFC-47DA-B31A-5C35CFB00425}"/>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Svært utrygg</c:v>
                </c:pt>
                <c:pt idx="1">
                  <c:v>2</c:v>
                </c:pt>
                <c:pt idx="2">
                  <c:v>3</c:v>
                </c:pt>
                <c:pt idx="3">
                  <c:v>4</c:v>
                </c:pt>
                <c:pt idx="4">
                  <c:v>5</c:v>
                </c:pt>
                <c:pt idx="5">
                  <c:v>6 - Svært trygg</c:v>
                </c:pt>
                <c:pt idx="6">
                  <c:v>Vet ikke</c:v>
                </c:pt>
                <c:pt idx="7">
                  <c:v>Utrygg (1+2)</c:v>
                </c:pt>
                <c:pt idx="8">
                  <c:v>Verken eller (3+4)</c:v>
                </c:pt>
                <c:pt idx="9">
                  <c:v>Trygg (5+6)</c:v>
                </c:pt>
              </c:strCache>
            </c:strRef>
          </c:cat>
          <c:val>
            <c:numRef>
              <c:f>'Ark1'!$F$2:$F$11</c:f>
              <c:numCache>
                <c:formatCode>0%</c:formatCode>
                <c:ptCount val="10"/>
                <c:pt idx="0">
                  <c:v>0.03</c:v>
                </c:pt>
                <c:pt idx="1">
                  <c:v>0.03</c:v>
                </c:pt>
                <c:pt idx="2">
                  <c:v>0.06</c:v>
                </c:pt>
                <c:pt idx="3">
                  <c:v>0.18</c:v>
                </c:pt>
                <c:pt idx="4">
                  <c:v>0.42</c:v>
                </c:pt>
                <c:pt idx="5">
                  <c:v>0.28000000000000003</c:v>
                </c:pt>
                <c:pt idx="6">
                  <c:v>0</c:v>
                </c:pt>
                <c:pt idx="7">
                  <c:v>7.0000000000000007E-2</c:v>
                </c:pt>
                <c:pt idx="8">
                  <c:v>0.23</c:v>
                </c:pt>
                <c:pt idx="9">
                  <c:v>0.7</c:v>
                </c:pt>
              </c:numCache>
            </c:numRef>
          </c:val>
          <c:extLst>
            <c:ext xmlns:c16="http://schemas.microsoft.com/office/drawing/2014/chart" uri="{C3380CC4-5D6E-409C-BE32-E72D297353CC}">
              <c16:uniqueId val="{00000002-FCFC-47DA-B31A-5C35CFB0042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5.9255009740988997E-2</c:v>
                </c:pt>
                <c:pt idx="1">
                  <c:v>0.13043289141065401</c:v>
                </c:pt>
                <c:pt idx="2">
                  <c:v>0.22227780626273699</c:v>
                </c:pt>
                <c:pt idx="3">
                  <c:v>0.29713626088396899</c:v>
                </c:pt>
                <c:pt idx="4">
                  <c:v>0.17567309732285699</c:v>
                </c:pt>
                <c:pt idx="5">
                  <c:v>5.0326661218913805E-2</c:v>
                </c:pt>
                <c:pt idx="6">
                  <c:v>6.4898273159876396E-2</c:v>
                </c:pt>
                <c:pt idx="7">
                  <c:v>0.189687901151643</c:v>
                </c:pt>
                <c:pt idx="8">
                  <c:v>0.51941406714670602</c:v>
                </c:pt>
                <c:pt idx="9">
                  <c:v>0.22599975854177098</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7.5811603651927198E-2</c:v>
                </c:pt>
                <c:pt idx="1">
                  <c:v>0.14686811280666801</c:v>
                </c:pt>
                <c:pt idx="2">
                  <c:v>0.17808354371955301</c:v>
                </c:pt>
                <c:pt idx="3">
                  <c:v>0.29521577593172699</c:v>
                </c:pt>
                <c:pt idx="4">
                  <c:v>0.20055217116365898</c:v>
                </c:pt>
                <c:pt idx="5">
                  <c:v>4.7672551579053604E-2</c:v>
                </c:pt>
                <c:pt idx="6">
                  <c:v>5.5796241147410101E-2</c:v>
                </c:pt>
                <c:pt idx="7">
                  <c:v>0.222679716458595</c:v>
                </c:pt>
                <c:pt idx="8">
                  <c:v>0.47329931965127997</c:v>
                </c:pt>
                <c:pt idx="9">
                  <c:v>0.24822472274271298</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4.2496158499415106E-2</c:v>
                </c:pt>
                <c:pt idx="1">
                  <c:v>0.113796895385158</c:v>
                </c:pt>
                <c:pt idx="2">
                  <c:v>0.26701195120078497</c:v>
                </c:pt>
                <c:pt idx="3">
                  <c:v>0.29908020670999202</c:v>
                </c:pt>
                <c:pt idx="4">
                  <c:v>0.15049009774160499</c:v>
                </c:pt>
                <c:pt idx="5">
                  <c:v>5.3013193779446403E-2</c:v>
                </c:pt>
                <c:pt idx="6">
                  <c:v>7.4111496683598899E-2</c:v>
                </c:pt>
                <c:pt idx="7">
                  <c:v>0.15629305388457301</c:v>
                </c:pt>
                <c:pt idx="8">
                  <c:v>0.56609215791077805</c:v>
                </c:pt>
                <c:pt idx="9">
                  <c:v>0.20350329152105101</c:v>
                </c:pt>
              </c:numCache>
            </c:numRef>
          </c:val>
          <c:extLst>
            <c:ext xmlns:c16="http://schemas.microsoft.com/office/drawing/2014/chart" uri="{C3380CC4-5D6E-409C-BE32-E72D297353CC}">
              <c16:uniqueId val="{00000000-B64C-4655-8A06-45C0F4EC9A61}"/>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'Ark1'!$B$2:$B$11</c:f>
              <c:numCache>
                <c:formatCode>0%</c:formatCode>
                <c:ptCount val="10"/>
                <c:pt idx="0">
                  <c:v>1.2959784274735424E-2</c:v>
                </c:pt>
                <c:pt idx="1">
                  <c:v>7.8332069808609947E-2</c:v>
                </c:pt>
                <c:pt idx="2">
                  <c:v>0.149974152448205</c:v>
                </c:pt>
                <c:pt idx="3">
                  <c:v>0.38870221469062388</c:v>
                </c:pt>
                <c:pt idx="4">
                  <c:v>0.11344014525964027</c:v>
                </c:pt>
                <c:pt idx="5">
                  <c:v>0.1173950653565896</c:v>
                </c:pt>
                <c:pt idx="6">
                  <c:v>0.13919656816159603</c:v>
                </c:pt>
                <c:pt idx="7">
                  <c:v>9.1291854083345378E-2</c:v>
                </c:pt>
                <c:pt idx="8">
                  <c:v>0.53867636713882883</c:v>
                </c:pt>
                <c:pt idx="9">
                  <c:v>0.23083521061622989</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'Ark1'!$C$2:$C$11</c:f>
              <c:numCache>
                <c:formatCode>0%</c:formatCode>
                <c:ptCount val="10"/>
                <c:pt idx="0">
                  <c:v>7.0619571547663643E-2</c:v>
                </c:pt>
                <c:pt idx="1">
                  <c:v>0.12323164477562931</c:v>
                </c:pt>
                <c:pt idx="2">
                  <c:v>0.23412793222796854</c:v>
                </c:pt>
                <c:pt idx="3">
                  <c:v>0.23736094323046944</c:v>
                </c:pt>
                <c:pt idx="4">
                  <c:v>0.21583400859489088</c:v>
                </c:pt>
                <c:pt idx="5">
                  <c:v>5.2369562349748738E-2</c:v>
                </c:pt>
                <c:pt idx="6">
                  <c:v>6.64563372736304E-2</c:v>
                </c:pt>
                <c:pt idx="7">
                  <c:v>0.19385121632329294</c:v>
                </c:pt>
                <c:pt idx="8">
                  <c:v>0.47148887545843826</c:v>
                </c:pt>
                <c:pt idx="9">
                  <c:v>0.2682035709446397</c:v>
                </c:pt>
              </c:numCache>
            </c:numRef>
          </c:val>
          <c:extLst>
            <c:ext xmlns:c16="http://schemas.microsoft.com/office/drawing/2014/chart" uri="{C3380CC4-5D6E-409C-BE32-E72D297353CC}">
              <c16:uniqueId val="{00000000-B64C-4655-8A06-45C0F4EC9A61}"/>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'Ark1'!$D$2:$D$11</c:f>
              <c:numCache>
                <c:formatCode>0%</c:formatCode>
                <c:ptCount val="10"/>
                <c:pt idx="0">
                  <c:v>7.9230275471270664E-2</c:v>
                </c:pt>
                <c:pt idx="1">
                  <c:v>0.15695050067800506</c:v>
                </c:pt>
                <c:pt idx="2">
                  <c:v>0.27476930521714127</c:v>
                </c:pt>
                <c:pt idx="3">
                  <c:v>0.29862402373515101</c:v>
                </c:pt>
                <c:pt idx="4">
                  <c:v>0.10504518757733662</c:v>
                </c:pt>
                <c:pt idx="5">
                  <c:v>2.1968110002930561E-2</c:v>
                </c:pt>
                <c:pt idx="6">
                  <c:v>6.3412597318167854E-2</c:v>
                </c:pt>
                <c:pt idx="7">
                  <c:v>0.23618077614927566</c:v>
                </c:pt>
                <c:pt idx="8">
                  <c:v>0.57339332895229222</c:v>
                </c:pt>
                <c:pt idx="9">
                  <c:v>0.12701329758026716</c:v>
                </c:pt>
              </c:numCache>
            </c:numRef>
          </c:val>
          <c:extLst>
            <c:ext xmlns:c16="http://schemas.microsoft.com/office/drawing/2014/chart" uri="{C3380CC4-5D6E-409C-BE32-E72D297353CC}">
              <c16:uniqueId val="{00000000-1252-42BE-9DF8-A617F36A45D0}"/>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'Ark1'!$E$2:$E$11</c:f>
              <c:numCache>
                <c:formatCode>0%</c:formatCode>
                <c:ptCount val="10"/>
                <c:pt idx="0">
                  <c:v>6.8796548197439383E-2</c:v>
                </c:pt>
                <c:pt idx="1">
                  <c:v>0.15382110188033016</c:v>
                </c:pt>
                <c:pt idx="2">
                  <c:v>0.16736134486030249</c:v>
                </c:pt>
                <c:pt idx="3">
                  <c:v>0.29765763274847795</c:v>
                </c:pt>
                <c:pt idx="4">
                  <c:v>0.20596999415575684</c:v>
                </c:pt>
                <c:pt idx="5">
                  <c:v>3.9227057182963723E-2</c:v>
                </c:pt>
                <c:pt idx="6">
                  <c:v>6.7166320974731145E-2</c:v>
                </c:pt>
                <c:pt idx="7">
                  <c:v>0.22261765007776957</c:v>
                </c:pt>
                <c:pt idx="8">
                  <c:v>0.46501897760878025</c:v>
                </c:pt>
                <c:pt idx="9">
                  <c:v>0.24519705133872052</c:v>
                </c:pt>
              </c:numCache>
            </c:numRef>
          </c:val>
          <c:extLst>
            <c:ext xmlns:c16="http://schemas.microsoft.com/office/drawing/2014/chart" uri="{C3380CC4-5D6E-409C-BE32-E72D297353CC}">
              <c16:uniqueId val="{00000001-1252-42BE-9DF8-A617F36A45D0}"/>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I liten grad</c:v>
                </c:pt>
                <c:pt idx="1">
                  <c:v>2</c:v>
                </c:pt>
                <c:pt idx="2">
                  <c:v>3</c:v>
                </c:pt>
                <c:pt idx="3">
                  <c:v>4</c:v>
                </c:pt>
                <c:pt idx="4">
                  <c:v>5</c:v>
                </c:pt>
                <c:pt idx="5">
                  <c:v>6 - I stor grad</c:v>
                </c:pt>
                <c:pt idx="6">
                  <c:v>Vet ikke</c:v>
                </c:pt>
                <c:pt idx="7">
                  <c:v>I liten grad (1+2)</c:v>
                </c:pt>
                <c:pt idx="8">
                  <c:v>I middels grad (3+4)</c:v>
                </c:pt>
                <c:pt idx="9">
                  <c:v>I stor grad (5+6)</c:v>
                </c:pt>
              </c:strCache>
            </c:strRef>
          </c:cat>
          <c:val>
            <c:numRef>
              <c:f>'Ark1'!$F$2:$F$11</c:f>
              <c:numCache>
                <c:formatCode>0%</c:formatCode>
                <c:ptCount val="10"/>
                <c:pt idx="0">
                  <c:v>5.3893971922279758E-2</c:v>
                </c:pt>
                <c:pt idx="1">
                  <c:v>0.12618655604067319</c:v>
                </c:pt>
                <c:pt idx="2">
                  <c:v>0.23859076610163804</c:v>
                </c:pt>
                <c:pt idx="3">
                  <c:v>0.29816754491612174</c:v>
                </c:pt>
                <c:pt idx="4">
                  <c:v>0.19219909022426107</c:v>
                </c:pt>
                <c:pt idx="5">
                  <c:v>4.8044241325660743E-2</c:v>
                </c:pt>
                <c:pt idx="6">
                  <c:v>4.2917829469361922E-2</c:v>
                </c:pt>
                <c:pt idx="7">
                  <c:v>0.18008052796295296</c:v>
                </c:pt>
                <c:pt idx="8">
                  <c:v>0.53675831101775995</c:v>
                </c:pt>
                <c:pt idx="9">
                  <c:v>0.24024333154992195</c:v>
                </c:pt>
              </c:numCache>
            </c:numRef>
          </c:val>
          <c:extLst>
            <c:ext xmlns:c16="http://schemas.microsoft.com/office/drawing/2014/chart" uri="{C3380CC4-5D6E-409C-BE32-E72D297353CC}">
              <c16:uniqueId val="{00000002-1252-42BE-9DF8-A617F36A45D0}"/>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Ja, vet hvor jeg skal møte opp</c:v>
                </c:pt>
                <c:pt idx="1">
                  <c:v>Ja, vet hva som er mine plikter/oppgaver</c:v>
                </c:pt>
                <c:pt idx="2">
                  <c:v>Nei, vet verken hvor jeg skal møte opp eller hva som er mine plikter/oppgaver</c:v>
                </c:pt>
              </c:strCache>
            </c:strRef>
          </c:cat>
          <c:val>
            <c:numRef>
              <c:f>'Ark1'!$B$2:$B$4</c:f>
              <c:numCache>
                <c:formatCode>0%</c:formatCode>
                <c:ptCount val="3"/>
                <c:pt idx="0">
                  <c:v>0.15379910950823489</c:v>
                </c:pt>
                <c:pt idx="1">
                  <c:v>0.163736425068777</c:v>
                </c:pt>
                <c:pt idx="2">
                  <c:v>0.76443270176327827</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Ja, vet hvor jeg skal møte opp</c:v>
                </c:pt>
                <c:pt idx="1">
                  <c:v>Ja, vet hva som er mine plikter/oppgaver</c:v>
                </c:pt>
                <c:pt idx="2">
                  <c:v>Nei, vet verken hvor jeg skal møte opp eller hva som er mine plikter/oppgaver</c:v>
                </c:pt>
              </c:strCache>
            </c:strRef>
          </c:cat>
          <c:val>
            <c:numRef>
              <c:f>'Ark1'!$B$2:$B$4</c:f>
              <c:numCache>
                <c:formatCode>0%</c:formatCode>
                <c:ptCount val="3"/>
                <c:pt idx="0">
                  <c:v>0.17742704525071143</c:v>
                </c:pt>
                <c:pt idx="1">
                  <c:v>0.18289229072015339</c:v>
                </c:pt>
                <c:pt idx="2">
                  <c:v>0.73884194140682236</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'Ark1'!$A$2:$A$4</c:f>
              <c:strCache>
                <c:ptCount val="3"/>
                <c:pt idx="0">
                  <c:v>Ja, vet hvor jeg skal møte opp</c:v>
                </c:pt>
                <c:pt idx="1">
                  <c:v>Ja, vet hva som er mine plikter/oppgaver</c:v>
                </c:pt>
                <c:pt idx="2">
                  <c:v>Nei, vet verken hvor jeg skal møte opp eller hva som er mine plikter/oppgaver</c:v>
                </c:pt>
              </c:strCache>
            </c:strRef>
          </c:cat>
          <c:val>
            <c:numRef>
              <c:f>'Ark1'!$C$2:$C$4</c:f>
              <c:numCache>
                <c:formatCode>0%</c:formatCode>
                <c:ptCount val="3"/>
                <c:pt idx="0">
                  <c:v>0.12763995864067026</c:v>
                </c:pt>
                <c:pt idx="1">
                  <c:v>0.1425284285245717</c:v>
                </c:pt>
                <c:pt idx="2">
                  <c:v>0.79276495085505383</c:v>
                </c:pt>
              </c:numCache>
            </c:numRef>
          </c:val>
          <c:extLst>
            <c:ext xmlns:c16="http://schemas.microsoft.com/office/drawing/2014/chart" uri="{C3380CC4-5D6E-409C-BE32-E72D297353CC}">
              <c16:uniqueId val="{00000000-ED98-42D0-A64F-33AD74C695C1}"/>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'Ark1'!$B$2:$B$11</c:f>
              <c:numCache>
                <c:formatCode>0%</c:formatCode>
                <c:ptCount val="10"/>
                <c:pt idx="0">
                  <c:v>7.7884101193420999E-2</c:v>
                </c:pt>
                <c:pt idx="1">
                  <c:v>6.7232116490136593E-2</c:v>
                </c:pt>
                <c:pt idx="2">
                  <c:v>0.101335076414514</c:v>
                </c:pt>
                <c:pt idx="3">
                  <c:v>0.160612342322348</c:v>
                </c:pt>
                <c:pt idx="4">
                  <c:v>0.196637401564244</c:v>
                </c:pt>
                <c:pt idx="5">
                  <c:v>0.31571387448258803</c:v>
                </c:pt>
                <c:pt idx="6">
                  <c:v>8.0585087532745306E-2</c:v>
                </c:pt>
                <c:pt idx="7">
                  <c:v>0.14511621768355801</c:v>
                </c:pt>
                <c:pt idx="8">
                  <c:v>0.261947418736862</c:v>
                </c:pt>
                <c:pt idx="9">
                  <c:v>0.51235127604683195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Trafikkulykke</c:v>
                </c:pt>
                <c:pt idx="1">
                  <c:v>Ran/overfall/voldtekt</c:v>
                </c:pt>
                <c:pt idx="2">
                  <c:v>Svindel</c:v>
                </c:pt>
                <c:pt idx="3">
                  <c:v>Terrorhandling</c:v>
                </c:pt>
                <c:pt idx="4">
                  <c:v>Naturkatastrofe som flom, skogbrann, jordskjelv, etc.</c:v>
                </c:pt>
                <c:pt idx="5">
                  <c:v>Cyberterror, telefon- og internettsammenbrudd</c:v>
                </c:pt>
                <c:pt idx="6">
                  <c:v>Forgiftet vann/mat</c:v>
                </c:pt>
                <c:pt idx="7">
                  <c:v>Større industriulykker (Gasslekkasje, brann, radioaktivitet,</c:v>
                </c:pt>
                <c:pt idx="8">
                  <c:v>Krig</c:v>
                </c:pt>
                <c:pt idx="9">
                  <c:v>Pandemi</c:v>
                </c:pt>
                <c:pt idx="10">
                  <c:v>Annet</c:v>
                </c:pt>
                <c:pt idx="11">
                  <c:v>Vet ikke</c:v>
                </c:pt>
                <c:pt idx="12">
                  <c:v>Ingen formening</c:v>
                </c:pt>
              </c:strCache>
            </c:strRef>
          </c:cat>
          <c:val>
            <c:numRef>
              <c:f>'Ark1'!$B$2:$B$14</c:f>
              <c:numCache>
                <c:formatCode>0%</c:formatCode>
                <c:ptCount val="13"/>
                <c:pt idx="0">
                  <c:v>0.49</c:v>
                </c:pt>
                <c:pt idx="1">
                  <c:v>0.09</c:v>
                </c:pt>
                <c:pt idx="2">
                  <c:v>0.08</c:v>
                </c:pt>
                <c:pt idx="3">
                  <c:v>0.04</c:v>
                </c:pt>
                <c:pt idx="4">
                  <c:v>0.04</c:v>
                </c:pt>
                <c:pt idx="5">
                  <c:v>0.04</c:v>
                </c:pt>
                <c:pt idx="6">
                  <c:v>0.03</c:v>
                </c:pt>
                <c:pt idx="7">
                  <c:v>0.02</c:v>
                </c:pt>
                <c:pt idx="8">
                  <c:v>0.02</c:v>
                </c:pt>
                <c:pt idx="9">
                  <c:v>0.01</c:v>
                </c:pt>
                <c:pt idx="10">
                  <c:v>0.03</c:v>
                </c:pt>
                <c:pt idx="11">
                  <c:v>0.05</c:v>
                </c:pt>
                <c:pt idx="12">
                  <c:v>0.06</c:v>
                </c:pt>
              </c:numCache>
            </c:numRef>
          </c:val>
          <c:extLst>
            <c:ext xmlns:c16="http://schemas.microsoft.com/office/drawing/2014/chart" uri="{C3380CC4-5D6E-409C-BE32-E72D297353CC}">
              <c16:uniqueId val="{00000000-2BBE-4091-8F16-535F8AA15BC4}"/>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'Ark1'!$A$2:$A$14</c:f>
              <c:strCache>
                <c:ptCount val="13"/>
                <c:pt idx="0">
                  <c:v>Trafikkulykke</c:v>
                </c:pt>
                <c:pt idx="1">
                  <c:v>Ran/overfall/voldtekt</c:v>
                </c:pt>
                <c:pt idx="2">
                  <c:v>Svindel</c:v>
                </c:pt>
                <c:pt idx="3">
                  <c:v>Terrorhandling</c:v>
                </c:pt>
                <c:pt idx="4">
                  <c:v>Naturkatastrofe som flom, skogbrann, jordskjelv, etc.</c:v>
                </c:pt>
                <c:pt idx="5">
                  <c:v>Cyberterror, telefon- og internettsammenbrudd</c:v>
                </c:pt>
                <c:pt idx="6">
                  <c:v>Forgiftet vann/mat</c:v>
                </c:pt>
                <c:pt idx="7">
                  <c:v>Større industriulykker (Gasslekkasje, brann, radioaktivitet,</c:v>
                </c:pt>
                <c:pt idx="8">
                  <c:v>Krig</c:v>
                </c:pt>
                <c:pt idx="9">
                  <c:v>Pandemi</c:v>
                </c:pt>
                <c:pt idx="10">
                  <c:v>Annet</c:v>
                </c:pt>
                <c:pt idx="11">
                  <c:v>Vet ikke</c:v>
                </c:pt>
                <c:pt idx="12">
                  <c:v>Ingen formening</c:v>
                </c:pt>
              </c:strCache>
            </c:strRef>
          </c:cat>
          <c:val>
            <c:numRef>
              <c:f>'Ark1'!$C$2:$C$14</c:f>
              <c:numCache>
                <c:formatCode>0%</c:formatCode>
                <c:ptCount val="13"/>
                <c:pt idx="0">
                  <c:v>0.49</c:v>
                </c:pt>
                <c:pt idx="1">
                  <c:v>0.1</c:v>
                </c:pt>
                <c:pt idx="2">
                  <c:v>7.0000000000000007E-2</c:v>
                </c:pt>
                <c:pt idx="3">
                  <c:v>0.04</c:v>
                </c:pt>
                <c:pt idx="4">
                  <c:v>0.04</c:v>
                </c:pt>
                <c:pt idx="5">
                  <c:v>0.01</c:v>
                </c:pt>
                <c:pt idx="6">
                  <c:v>0.03</c:v>
                </c:pt>
                <c:pt idx="7">
                  <c:v>0.02</c:v>
                </c:pt>
                <c:pt idx="8">
                  <c:v>0.02</c:v>
                </c:pt>
                <c:pt idx="9">
                  <c:v>0.02</c:v>
                </c:pt>
                <c:pt idx="10">
                  <c:v>0.02</c:v>
                </c:pt>
                <c:pt idx="11">
                  <c:v>0.08</c:v>
                </c:pt>
                <c:pt idx="12">
                  <c:v>0.06</c:v>
                </c:pt>
              </c:numCache>
            </c:numRef>
          </c:val>
          <c:extLst>
            <c:ext xmlns:c16="http://schemas.microsoft.com/office/drawing/2014/chart" uri="{C3380CC4-5D6E-409C-BE32-E72D297353CC}">
              <c16:uniqueId val="{00000001-2BBE-4091-8F16-535F8AA15BC4}"/>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'Ark1'!$B$2:$B$11</c:f>
              <c:numCache>
                <c:formatCode>0%</c:formatCode>
                <c:ptCount val="10"/>
                <c:pt idx="0">
                  <c:v>8.5336168431398601E-2</c:v>
                </c:pt>
                <c:pt idx="1">
                  <c:v>7.5620115844150002E-2</c:v>
                </c:pt>
                <c:pt idx="2">
                  <c:v>0.11117409602605299</c:v>
                </c:pt>
                <c:pt idx="3">
                  <c:v>0.141031681155427</c:v>
                </c:pt>
                <c:pt idx="4">
                  <c:v>0.18456549512700998</c:v>
                </c:pt>
                <c:pt idx="5">
                  <c:v>0.35332479495263397</c:v>
                </c:pt>
                <c:pt idx="6">
                  <c:v>4.8947648463325402E-2</c:v>
                </c:pt>
                <c:pt idx="7">
                  <c:v>0.16095628427554901</c:v>
                </c:pt>
                <c:pt idx="8">
                  <c:v>0.25220577718148002</c:v>
                </c:pt>
                <c:pt idx="9">
                  <c:v>0.53789029007964406</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'Ark1'!$C$2:$C$11</c:f>
              <c:numCache>
                <c:formatCode>0%</c:formatCode>
                <c:ptCount val="10"/>
                <c:pt idx="0">
                  <c:v>7.0340998611134201E-2</c:v>
                </c:pt>
                <c:pt idx="1">
                  <c:v>5.8741648333189504E-2</c:v>
                </c:pt>
                <c:pt idx="2">
                  <c:v>9.1375862163099203E-2</c:v>
                </c:pt>
                <c:pt idx="3">
                  <c:v>0.18043220318704598</c:v>
                </c:pt>
                <c:pt idx="4">
                  <c:v>0.20885677985377099</c:v>
                </c:pt>
                <c:pt idx="5">
                  <c:v>0.27764349451151499</c:v>
                </c:pt>
                <c:pt idx="6">
                  <c:v>0.11260901334024499</c:v>
                </c:pt>
                <c:pt idx="7">
                  <c:v>0.129082646944324</c:v>
                </c:pt>
                <c:pt idx="8">
                  <c:v>0.27180806535014601</c:v>
                </c:pt>
                <c:pt idx="9">
                  <c:v>0.48650027436528603</c:v>
                </c:pt>
              </c:numCache>
            </c:numRef>
          </c:val>
          <c:extLst>
            <c:ext xmlns:c16="http://schemas.microsoft.com/office/drawing/2014/chart" uri="{C3380CC4-5D6E-409C-BE32-E72D297353CC}">
              <c16:uniqueId val="{00000000-4BCC-4A7A-8D18-8A2749003DBE}"/>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'Ark1'!$B$2:$B$11</c:f>
              <c:numCache>
                <c:formatCode>0%</c:formatCode>
                <c:ptCount val="10"/>
                <c:pt idx="0">
                  <c:v>0.14884570530393246</c:v>
                </c:pt>
                <c:pt idx="1">
                  <c:v>0.15346678037927536</c:v>
                </c:pt>
                <c:pt idx="2">
                  <c:v>0.26988869625945905</c:v>
                </c:pt>
                <c:pt idx="3">
                  <c:v>0.13150333220599417</c:v>
                </c:pt>
                <c:pt idx="4">
                  <c:v>0.10183362966381194</c:v>
                </c:pt>
                <c:pt idx="5">
                  <c:v>0.14932600165841661</c:v>
                </c:pt>
                <c:pt idx="6">
                  <c:v>4.5135854529110613E-2</c:v>
                </c:pt>
                <c:pt idx="7">
                  <c:v>0.30231248568320773</c:v>
                </c:pt>
                <c:pt idx="8">
                  <c:v>0.40139202846545302</c:v>
                </c:pt>
                <c:pt idx="9">
                  <c:v>0.25115963132222857</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'Ark1'!$C$2:$C$11</c:f>
              <c:numCache>
                <c:formatCode>0%</c:formatCode>
                <c:ptCount val="10"/>
                <c:pt idx="0">
                  <c:v>0.10031885357188694</c:v>
                </c:pt>
                <c:pt idx="1">
                  <c:v>0.12464789933084054</c:v>
                </c:pt>
                <c:pt idx="2">
                  <c:v>0.11802220376656868</c:v>
                </c:pt>
                <c:pt idx="3">
                  <c:v>0.17882602974022416</c:v>
                </c:pt>
                <c:pt idx="4">
                  <c:v>0.150520119653656</c:v>
                </c:pt>
                <c:pt idx="5">
                  <c:v>0.19839930481710522</c:v>
                </c:pt>
                <c:pt idx="6">
                  <c:v>0.12926558911971925</c:v>
                </c:pt>
                <c:pt idx="7">
                  <c:v>0.22496675290272755</c:v>
                </c:pt>
                <c:pt idx="8">
                  <c:v>0.29684823350679285</c:v>
                </c:pt>
                <c:pt idx="9">
                  <c:v>0.34891942447076124</c:v>
                </c:pt>
              </c:numCache>
            </c:numRef>
          </c:val>
          <c:extLst>
            <c:ext xmlns:c16="http://schemas.microsoft.com/office/drawing/2014/chart" uri="{C3380CC4-5D6E-409C-BE32-E72D297353CC}">
              <c16:uniqueId val="{00000000-4BCC-4A7A-8D18-8A2749003DBE}"/>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'Ark1'!$D$2:$D$11</c:f>
              <c:numCache>
                <c:formatCode>0%</c:formatCode>
                <c:ptCount val="10"/>
                <c:pt idx="0">
                  <c:v>8.8269024207903668E-2</c:v>
                </c:pt>
                <c:pt idx="1">
                  <c:v>6.4331383005900522E-2</c:v>
                </c:pt>
                <c:pt idx="2">
                  <c:v>7.6370088871740821E-2</c:v>
                </c:pt>
                <c:pt idx="3">
                  <c:v>0.1574595472961749</c:v>
                </c:pt>
                <c:pt idx="4">
                  <c:v>0.1915759479583819</c:v>
                </c:pt>
                <c:pt idx="5">
                  <c:v>0.32171593577837881</c:v>
                </c:pt>
                <c:pt idx="6">
                  <c:v>0.10027807288152248</c:v>
                </c:pt>
                <c:pt idx="7">
                  <c:v>0.15260040721380422</c:v>
                </c:pt>
                <c:pt idx="8">
                  <c:v>0.23382963616791566</c:v>
                </c:pt>
                <c:pt idx="9">
                  <c:v>0.5132918837367606</c:v>
                </c:pt>
              </c:numCache>
            </c:numRef>
          </c:val>
          <c:extLst>
            <c:ext xmlns:c16="http://schemas.microsoft.com/office/drawing/2014/chart" uri="{C3380CC4-5D6E-409C-BE32-E72D297353CC}">
              <c16:uniqueId val="{00000000-A5DA-4662-B08F-FA4A0D01F1B8}"/>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'Ark1'!$E$2:$E$11</c:f>
              <c:numCache>
                <c:formatCode>0%</c:formatCode>
                <c:ptCount val="10"/>
                <c:pt idx="0">
                  <c:v>6.8371696199207466E-2</c:v>
                </c:pt>
                <c:pt idx="1">
                  <c:v>3.2300657662339638E-2</c:v>
                </c:pt>
                <c:pt idx="2">
                  <c:v>7.3734159510859112E-2</c:v>
                </c:pt>
                <c:pt idx="3">
                  <c:v>0.16949936009232452</c:v>
                </c:pt>
                <c:pt idx="4">
                  <c:v>0.23817424954180069</c:v>
                </c:pt>
                <c:pt idx="5">
                  <c:v>0.33006798556693828</c:v>
                </c:pt>
                <c:pt idx="6">
                  <c:v>8.7851891426531867E-2</c:v>
                </c:pt>
                <c:pt idx="7">
                  <c:v>0.10067235386154709</c:v>
                </c:pt>
                <c:pt idx="8">
                  <c:v>0.24323351960318354</c:v>
                </c:pt>
                <c:pt idx="9">
                  <c:v>0.56824223510873884</c:v>
                </c:pt>
              </c:numCache>
            </c:numRef>
          </c:val>
          <c:extLst>
            <c:ext xmlns:c16="http://schemas.microsoft.com/office/drawing/2014/chart" uri="{C3380CC4-5D6E-409C-BE32-E72D297353CC}">
              <c16:uniqueId val="{00000001-A5DA-4662-B08F-FA4A0D01F1B8}"/>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uenig</c:v>
                </c:pt>
                <c:pt idx="1">
                  <c:v>2</c:v>
                </c:pt>
                <c:pt idx="2">
                  <c:v>3</c:v>
                </c:pt>
                <c:pt idx="3">
                  <c:v>4</c:v>
                </c:pt>
                <c:pt idx="4">
                  <c:v>5</c:v>
                </c:pt>
                <c:pt idx="5">
                  <c:v>6 - Helt enig</c:v>
                </c:pt>
                <c:pt idx="6">
                  <c:v>Vet ikke</c:v>
                </c:pt>
                <c:pt idx="7">
                  <c:v>Uenig (1+2)</c:v>
                </c:pt>
                <c:pt idx="8">
                  <c:v>Verken eller (3+4)</c:v>
                </c:pt>
                <c:pt idx="9">
                  <c:v>Enig (5+6)</c:v>
                </c:pt>
              </c:strCache>
            </c:strRef>
          </c:cat>
          <c:val>
            <c:numRef>
              <c:f>'Ark1'!$F$2:$F$11</c:f>
              <c:numCache>
                <c:formatCode>0%</c:formatCode>
                <c:ptCount val="10"/>
                <c:pt idx="0">
                  <c:v>4.7220010090729951E-2</c:v>
                </c:pt>
                <c:pt idx="1">
                  <c:v>3.3371445155474334E-2</c:v>
                </c:pt>
                <c:pt idx="2">
                  <c:v>6.9642423612734095E-2</c:v>
                </c:pt>
                <c:pt idx="3">
                  <c:v>0.15776725886062151</c:v>
                </c:pt>
                <c:pt idx="4">
                  <c:v>0.22822965492055719</c:v>
                </c:pt>
                <c:pt idx="5">
                  <c:v>0.40772667702815713</c:v>
                </c:pt>
                <c:pt idx="6">
                  <c:v>5.6042530331722247E-2</c:v>
                </c:pt>
                <c:pt idx="7">
                  <c:v>8.0591455246204299E-2</c:v>
                </c:pt>
                <c:pt idx="8">
                  <c:v>0.22740968247335555</c:v>
                </c:pt>
                <c:pt idx="9">
                  <c:v>0.63595633194871426</c:v>
                </c:pt>
              </c:numCache>
            </c:numRef>
          </c:val>
          <c:extLst>
            <c:ext xmlns:c16="http://schemas.microsoft.com/office/drawing/2014/chart" uri="{C3380CC4-5D6E-409C-BE32-E72D297353CC}">
              <c16:uniqueId val="{00000002-A5DA-4662-B08F-FA4A0D01F1B8}"/>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følger alle</c:v>
                </c:pt>
                <c:pt idx="1">
                  <c:v>Ja, følger noen</c:v>
                </c:pt>
                <c:pt idx="2">
                  <c:v>Nei</c:v>
                </c:pt>
                <c:pt idx="3">
                  <c:v>Vet ikke</c:v>
                </c:pt>
              </c:strCache>
            </c:strRef>
          </c:cat>
          <c:val>
            <c:numRef>
              <c:f>'Ark1'!$B$2:$B$5</c:f>
              <c:numCache>
                <c:formatCode>0%</c:formatCode>
                <c:ptCount val="4"/>
                <c:pt idx="0">
                  <c:v>0.10864679372576701</c:v>
                </c:pt>
                <c:pt idx="1">
                  <c:v>0.53642269487441507</c:v>
                </c:pt>
                <c:pt idx="2">
                  <c:v>0.33071342748732901</c:v>
                </c:pt>
                <c:pt idx="3">
                  <c:v>2.4217083912487797E-2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følger alle</c:v>
                </c:pt>
                <c:pt idx="1">
                  <c:v>Ja, følger noen</c:v>
                </c:pt>
                <c:pt idx="2">
                  <c:v>Nei</c:v>
                </c:pt>
                <c:pt idx="3">
                  <c:v>Vet ikke</c:v>
                </c:pt>
              </c:strCache>
            </c:strRef>
          </c:cat>
          <c:val>
            <c:numRef>
              <c:f>'Ark1'!$B$2:$B$5</c:f>
              <c:numCache>
                <c:formatCode>0%</c:formatCode>
                <c:ptCount val="4"/>
                <c:pt idx="0">
                  <c:v>0.104977192542743</c:v>
                </c:pt>
                <c:pt idx="1">
                  <c:v>0.50877288161300005</c:v>
                </c:pt>
                <c:pt idx="2">
                  <c:v>0.36180190555927799</c:v>
                </c:pt>
                <c:pt idx="3">
                  <c:v>2.4448020284976998E-2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'Ark1'!$A$2:$A$5</c:f>
              <c:strCache>
                <c:ptCount val="4"/>
                <c:pt idx="0">
                  <c:v>Ja, følger alle</c:v>
                </c:pt>
                <c:pt idx="1">
                  <c:v>Ja, følger noen</c:v>
                </c:pt>
                <c:pt idx="2">
                  <c:v>Nei</c:v>
                </c:pt>
                <c:pt idx="3">
                  <c:v>Vet ikke</c:v>
                </c:pt>
              </c:strCache>
            </c:strRef>
          </c:cat>
          <c:val>
            <c:numRef>
              <c:f>'Ark1'!$C$2:$C$5</c:f>
              <c:numCache>
                <c:formatCode>0%</c:formatCode>
                <c:ptCount val="4"/>
                <c:pt idx="0">
                  <c:v>0.11236122319555999</c:v>
                </c:pt>
                <c:pt idx="1">
                  <c:v>0.56441028156030004</c:v>
                </c:pt>
                <c:pt idx="2">
                  <c:v>0.29924516885047703</c:v>
                </c:pt>
                <c:pt idx="3">
                  <c:v>2.3983326393662997E-2</c:v>
                </c:pt>
              </c:numCache>
            </c:numRef>
          </c:val>
          <c:extLst>
            <c:ext xmlns:c16="http://schemas.microsoft.com/office/drawing/2014/chart" uri="{C3380CC4-5D6E-409C-BE32-E72D297353CC}">
              <c16:uniqueId val="{00000000-E661-4C57-85C9-9F10F852B998}"/>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følger alle</c:v>
                </c:pt>
                <c:pt idx="1">
                  <c:v>Ja, følger noen</c:v>
                </c:pt>
                <c:pt idx="2">
                  <c:v>Nei</c:v>
                </c:pt>
                <c:pt idx="3">
                  <c:v>Vet ikke</c:v>
                </c:pt>
              </c:strCache>
            </c:strRef>
          </c:cat>
          <c:val>
            <c:numRef>
              <c:f>'Ark1'!$B$2:$B$5</c:f>
              <c:numCache>
                <c:formatCode>0%</c:formatCode>
                <c:ptCount val="4"/>
                <c:pt idx="0">
                  <c:v>2.751963310602815E-2</c:v>
                </c:pt>
                <c:pt idx="1">
                  <c:v>0.34949758619228299</c:v>
                </c:pt>
                <c:pt idx="2">
                  <c:v>0.52771458615341249</c:v>
                </c:pt>
                <c:pt idx="3">
                  <c:v>9.5268194548276314E-2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'Ark1'!$A$2:$A$5</c:f>
              <c:strCache>
                <c:ptCount val="4"/>
                <c:pt idx="0">
                  <c:v>Ja, følger alle</c:v>
                </c:pt>
                <c:pt idx="1">
                  <c:v>Ja, følger noen</c:v>
                </c:pt>
                <c:pt idx="2">
                  <c:v>Nei</c:v>
                </c:pt>
                <c:pt idx="3">
                  <c:v>Vet ikke</c:v>
                </c:pt>
              </c:strCache>
            </c:strRef>
          </c:cat>
          <c:val>
            <c:numRef>
              <c:f>'Ark1'!$C$2:$C$5</c:f>
              <c:numCache>
                <c:formatCode>0%</c:formatCode>
                <c:ptCount val="4"/>
                <c:pt idx="0">
                  <c:v>4.6090695479022961E-2</c:v>
                </c:pt>
                <c:pt idx="1">
                  <c:v>0.48502349506408549</c:v>
                </c:pt>
                <c:pt idx="2">
                  <c:v>0.43998820423498963</c:v>
                </c:pt>
                <c:pt idx="3">
                  <c:v>2.8897605221903086E-2</c:v>
                </c:pt>
              </c:numCache>
            </c:numRef>
          </c:val>
          <c:extLst>
            <c:ext xmlns:c16="http://schemas.microsoft.com/office/drawing/2014/chart" uri="{C3380CC4-5D6E-409C-BE32-E72D297353CC}">
              <c16:uniqueId val="{00000000-E661-4C57-85C9-9F10F852B998}"/>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'Ark1'!$A$2:$A$5</c:f>
              <c:strCache>
                <c:ptCount val="4"/>
                <c:pt idx="0">
                  <c:v>Ja, følger alle</c:v>
                </c:pt>
                <c:pt idx="1">
                  <c:v>Ja, følger noen</c:v>
                </c:pt>
                <c:pt idx="2">
                  <c:v>Nei</c:v>
                </c:pt>
                <c:pt idx="3">
                  <c:v>Vet ikke</c:v>
                </c:pt>
              </c:strCache>
            </c:strRef>
          </c:cat>
          <c:val>
            <c:numRef>
              <c:f>'Ark1'!$D$2:$D$5</c:f>
              <c:numCache>
                <c:formatCode>0%</c:formatCode>
                <c:ptCount val="4"/>
                <c:pt idx="0">
                  <c:v>6.5008976439269631E-2</c:v>
                </c:pt>
                <c:pt idx="1">
                  <c:v>0.57329126122935992</c:v>
                </c:pt>
                <c:pt idx="2">
                  <c:v>0.34513619111212213</c:v>
                </c:pt>
                <c:pt idx="3">
                  <c:v>1.6563571219251273E-2</c:v>
                </c:pt>
              </c:numCache>
            </c:numRef>
          </c:val>
          <c:extLst>
            <c:ext xmlns:c16="http://schemas.microsoft.com/office/drawing/2014/chart" uri="{C3380CC4-5D6E-409C-BE32-E72D297353CC}">
              <c16:uniqueId val="{00000000-08BF-4452-AC33-B313B6B03EF4}"/>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'Ark1'!$A$2:$A$5</c:f>
              <c:strCache>
                <c:ptCount val="4"/>
                <c:pt idx="0">
                  <c:v>Ja, følger alle</c:v>
                </c:pt>
                <c:pt idx="1">
                  <c:v>Ja, følger noen</c:v>
                </c:pt>
                <c:pt idx="2">
                  <c:v>Nei</c:v>
                </c:pt>
                <c:pt idx="3">
                  <c:v>Vet ikke</c:v>
                </c:pt>
              </c:strCache>
            </c:strRef>
          </c:cat>
          <c:val>
            <c:numRef>
              <c:f>'Ark1'!$E$2:$E$5</c:f>
              <c:numCache>
                <c:formatCode>0%</c:formatCode>
                <c:ptCount val="4"/>
                <c:pt idx="0">
                  <c:v>0.17345381845486371</c:v>
                </c:pt>
                <c:pt idx="1">
                  <c:v>0.52141020578765152</c:v>
                </c:pt>
                <c:pt idx="2">
                  <c:v>0.27881803873845756</c:v>
                </c:pt>
                <c:pt idx="3">
                  <c:v>2.6317937019028972E-2</c:v>
                </c:pt>
              </c:numCache>
            </c:numRef>
          </c:val>
          <c:extLst>
            <c:ext xmlns:c16="http://schemas.microsoft.com/office/drawing/2014/chart" uri="{C3380CC4-5D6E-409C-BE32-E72D297353CC}">
              <c16:uniqueId val="{00000001-08BF-4452-AC33-B313B6B03EF4}"/>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'Ark1'!$A$2:$A$5</c:f>
              <c:strCache>
                <c:ptCount val="4"/>
                <c:pt idx="0">
                  <c:v>Ja, følger alle</c:v>
                </c:pt>
                <c:pt idx="1">
                  <c:v>Ja, følger noen</c:v>
                </c:pt>
                <c:pt idx="2">
                  <c:v>Nei</c:v>
                </c:pt>
                <c:pt idx="3">
                  <c:v>Vet ikke</c:v>
                </c:pt>
              </c:strCache>
            </c:strRef>
          </c:cat>
          <c:val>
            <c:numRef>
              <c:f>'Ark1'!$F$2:$F$5</c:f>
              <c:numCache>
                <c:formatCode>0%</c:formatCode>
                <c:ptCount val="4"/>
                <c:pt idx="0">
                  <c:v>0.15060608132555031</c:v>
                </c:pt>
                <c:pt idx="1">
                  <c:v>0.60323798747246238</c:v>
                </c:pt>
                <c:pt idx="2">
                  <c:v>0.24164930280139083</c:v>
                </c:pt>
                <c:pt idx="3">
                  <c:v>4.5066284005932968E-3</c:v>
                </c:pt>
              </c:numCache>
            </c:numRef>
          </c:val>
          <c:extLst>
            <c:ext xmlns:c16="http://schemas.microsoft.com/office/drawing/2014/chart" uri="{C3380CC4-5D6E-409C-BE32-E72D297353CC}">
              <c16:uniqueId val="{00000002-08BF-4452-AC33-B313B6B03EF4}"/>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layout>
        <c:manualLayout>
          <c:xMode val="edge"/>
          <c:yMode val="edge"/>
          <c:x val="0.87644661770678445"/>
          <c:y val="0.43259827323771727"/>
          <c:w val="0.11886863792348522"/>
          <c:h val="0.17854742264646961"/>
        </c:manualLayout>
      </c:layout>
      <c:overlay val="0"/>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Alle</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der jeg bor</c:v>
                </c:pt>
                <c:pt idx="1">
                  <c:v>Ja, der jeg jobber</c:v>
                </c:pt>
                <c:pt idx="2">
                  <c:v>Nei, verken der jeg bor eller der jeg jobber</c:v>
                </c:pt>
                <c:pt idx="3">
                  <c:v>Vet ikke</c:v>
                </c:pt>
              </c:strCache>
            </c:strRef>
          </c:cat>
          <c:val>
            <c:numRef>
              <c:f>'Ark1'!$B$2:$B$5</c:f>
              <c:numCache>
                <c:formatCode>0%</c:formatCode>
                <c:ptCount val="4"/>
                <c:pt idx="0">
                  <c:v>0.28832143950246697</c:v>
                </c:pt>
                <c:pt idx="1">
                  <c:v>0.18347960301619001</c:v>
                </c:pt>
                <c:pt idx="2">
                  <c:v>0.51735421407760396</c:v>
                </c:pt>
                <c:pt idx="3">
                  <c:v>8.2610960292219704E-2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Alle som er i arbeid</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Alle</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der jeg bor</c:v>
                </c:pt>
                <c:pt idx="1">
                  <c:v>Ja, der jeg jobber</c:v>
                </c:pt>
                <c:pt idx="2">
                  <c:v>Nei, verken der jeg bor eller der jeg jobber</c:v>
                </c:pt>
                <c:pt idx="3">
                  <c:v>Vet ikke</c:v>
                </c:pt>
              </c:strCache>
            </c:strRef>
          </c:cat>
          <c:val>
            <c:numRef>
              <c:f>'Ark1'!$B$2:$B$5</c:f>
              <c:numCache>
                <c:formatCode>0%</c:formatCode>
                <c:ptCount val="4"/>
                <c:pt idx="0">
                  <c:v>0.31338711891607302</c:v>
                </c:pt>
                <c:pt idx="1">
                  <c:v>0.256120271757939</c:v>
                </c:pt>
                <c:pt idx="2">
                  <c:v>0.49443812324758096</c:v>
                </c:pt>
                <c:pt idx="3">
                  <c:v>4.4405047217493401E-2</c:v>
                </c:pt>
              </c:numCache>
            </c:numRef>
          </c:val>
          <c:extLst>
            <c:ext xmlns:c16="http://schemas.microsoft.com/office/drawing/2014/chart" uri="{C3380CC4-5D6E-409C-BE32-E72D297353CC}">
              <c16:uniqueId val="{00000000-ECBF-4728-B295-F8B3AD38C35F}"/>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'Ark1'!$B$1</c:f>
              <c:strCache>
                <c:ptCount val="1"/>
                <c:pt idx="0">
                  <c:v>Serie 1</c:v>
                </c:pt>
              </c:strCache>
            </c:strRef>
          </c:tx>
          <c:spPr>
            <a:solidFill>
              <a:srgbClr val="66BAB3"/>
            </a:solidFill>
          </c:spPr>
          <c:dPt>
            <c:idx val="0"/>
            <c:bubble3D val="0"/>
            <c:spPr>
              <a:solidFill>
                <a:srgbClr val="F190AE"/>
              </a:solidFill>
              <a:ln w="19050">
                <a:solidFill>
                  <a:schemeClr val="lt1"/>
                </a:solidFill>
              </a:ln>
              <a:effectLst/>
            </c:spPr>
            <c:extLst>
              <c:ext xmlns:c16="http://schemas.microsoft.com/office/drawing/2014/chart" uri="{C3380CC4-5D6E-409C-BE32-E72D297353CC}">
                <c16:uniqueId val="{00000001-1CC2-4309-96C4-B359B27BAADC}"/>
              </c:ext>
            </c:extLst>
          </c:dPt>
          <c:dPt>
            <c:idx val="1"/>
            <c:bubble3D val="0"/>
            <c:spPr>
              <a:solidFill>
                <a:srgbClr val="3B857E"/>
              </a:solidFill>
              <a:ln w="19050">
                <a:solidFill>
                  <a:schemeClr val="lt1"/>
                </a:solidFill>
              </a:ln>
              <a:effectLst/>
            </c:spPr>
            <c:extLst>
              <c:ext xmlns:c16="http://schemas.microsoft.com/office/drawing/2014/chart" uri="{C3380CC4-5D6E-409C-BE32-E72D297353CC}">
                <c16:uniqueId val="{00000003-1CC2-4309-96C4-B359B27BAADC}"/>
              </c:ext>
            </c:extLst>
          </c:dPt>
          <c:dLbls>
            <c:spPr>
              <a:noFill/>
              <a:ln>
                <a:noFill/>
              </a:ln>
              <a:effectLst/>
            </c:spPr>
            <c:txPr>
              <a:bodyPr rot="0" vert="horz"/>
              <a:lstStyle/>
              <a:p>
                <a:pPr>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'Ark1'!$A$2:$A$3</c:f>
              <c:strCache>
                <c:ptCount val="2"/>
                <c:pt idx="0">
                  <c:v>Mann</c:v>
                </c:pt>
                <c:pt idx="1">
                  <c:v>Kvinne</c:v>
                </c:pt>
              </c:strCache>
            </c:strRef>
          </c:cat>
          <c:val>
            <c:numRef>
              <c:f>'Ark1'!$B$2:$B$3</c:f>
              <c:numCache>
                <c:formatCode>0.0\ %</c:formatCode>
                <c:ptCount val="2"/>
                <c:pt idx="0">
                  <c:v>0.503</c:v>
                </c:pt>
                <c:pt idx="1">
                  <c:v>0.497</c:v>
                </c:pt>
              </c:numCache>
            </c:numRef>
          </c:val>
          <c:extLst>
            <c:ext xmlns:c16="http://schemas.microsoft.com/office/drawing/2014/chart" uri="{C3380CC4-5D6E-409C-BE32-E72D297353CC}">
              <c16:uniqueId val="{00000004-1CC2-4309-96C4-B359B27BAADC}"/>
            </c:ext>
          </c:extLst>
        </c:ser>
        <c:dLbls>
          <c:showLegendKey val="0"/>
          <c:showVal val="1"/>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vert="horz"/>
        <a:lstStyle/>
        <a:p>
          <a:pPr>
            <a:defRPr/>
          </a:pPr>
          <a:endParaRPr lang="nb-NO"/>
        </a:p>
      </c:txPr>
    </c:legend>
    <c:plotVisOnly val="1"/>
    <c:dispBlanksAs val="gap"/>
    <c:showDLblsOverMax val="0"/>
    <c:extLst/>
  </c:chart>
  <c:spPr>
    <a:noFill/>
    <a:ln>
      <a:noFill/>
    </a:ln>
    <a:effectLst/>
  </c:spPr>
  <c:txPr>
    <a:bodyPr/>
    <a:lstStyle/>
    <a:p>
      <a:pPr>
        <a:defRPr sz="1600"/>
      </a:pPr>
      <a:endParaRPr lang="nb-NO"/>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048422698156142"/>
          <c:y val="3.3451270504985524E-2"/>
          <c:w val="0.53433610101231133"/>
          <c:h val="0.8275972981666132"/>
        </c:manualLayout>
      </c:layout>
      <c:barChart>
        <c:barDir val="bar"/>
        <c:grouping val="clustered"/>
        <c:varyColors val="0"/>
        <c:ser>
          <c:idx val="0"/>
          <c:order val="0"/>
          <c:tx>
            <c:strRef>
              <c:f>'Ark1'!$B$1</c:f>
              <c:strCache>
                <c:ptCount val="1"/>
                <c:pt idx="0">
                  <c:v>Serie 1</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18 til 24 år</c:v>
                </c:pt>
                <c:pt idx="1">
                  <c:v>25 til 34 år</c:v>
                </c:pt>
                <c:pt idx="2">
                  <c:v>35 til 44 år</c:v>
                </c:pt>
                <c:pt idx="3">
                  <c:v>45 til 54 år</c:v>
                </c:pt>
                <c:pt idx="4">
                  <c:v>55 til 64 år</c:v>
                </c:pt>
                <c:pt idx="5">
                  <c:v>65 år og eldre</c:v>
                </c:pt>
              </c:strCache>
            </c:strRef>
          </c:cat>
          <c:val>
            <c:numRef>
              <c:f>'Ark1'!$B$2:$B$7</c:f>
              <c:numCache>
                <c:formatCode>###0.0%</c:formatCode>
                <c:ptCount val="6"/>
                <c:pt idx="0">
                  <c:v>0.107</c:v>
                </c:pt>
                <c:pt idx="1">
                  <c:v>0.17599999999999999</c:v>
                </c:pt>
                <c:pt idx="2">
                  <c:v>0.16800000000000001</c:v>
                </c:pt>
                <c:pt idx="3">
                  <c:v>0.17</c:v>
                </c:pt>
                <c:pt idx="4">
                  <c:v>0.155</c:v>
                </c:pt>
                <c:pt idx="5">
                  <c:v>0.22500000000000001</c:v>
                </c:pt>
              </c:numCache>
            </c:numRef>
          </c:val>
          <c:extLst>
            <c:ext xmlns:c16="http://schemas.microsoft.com/office/drawing/2014/chart" uri="{C3380CC4-5D6E-409C-BE32-E72D297353CC}">
              <c16:uniqueId val="{00000000-5B97-44FA-994C-05CC08392B9D}"/>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10688787319859"/>
          <c:y val="3.3451270504985524E-2"/>
          <c:w val="0.54089311212680136"/>
          <c:h val="0.8275972981666132"/>
        </c:manualLayout>
      </c:layout>
      <c:barChart>
        <c:barDir val="bar"/>
        <c:grouping val="clustered"/>
        <c:varyColors val="0"/>
        <c:ser>
          <c:idx val="0"/>
          <c:order val="0"/>
          <c:tx>
            <c:strRef>
              <c:f>'Ark1'!$B$1</c:f>
              <c:strCache>
                <c:ptCount val="1"/>
                <c:pt idx="0">
                  <c:v>Serie 1</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Grunnskole/Videregående/ Yrkesskole</c:v>
                </c:pt>
                <c:pt idx="1">
                  <c:v>1-3 år ved Univ./Høyskole</c:v>
                </c:pt>
                <c:pt idx="2">
                  <c:v>4 år eller mer ved Univ./Høyskole</c:v>
                </c:pt>
              </c:strCache>
            </c:strRef>
          </c:cat>
          <c:val>
            <c:numRef>
              <c:f>'Ark1'!$B$2:$B$4</c:f>
              <c:numCache>
                <c:formatCode>###0.0%</c:formatCode>
                <c:ptCount val="3"/>
                <c:pt idx="0">
                  <c:v>0.28100000000000003</c:v>
                </c:pt>
                <c:pt idx="1">
                  <c:v>0.29699999999999999</c:v>
                </c:pt>
                <c:pt idx="2">
                  <c:v>0.42299999999999999</c:v>
                </c:pt>
              </c:numCache>
            </c:numRef>
          </c:val>
          <c:extLst>
            <c:ext xmlns:c16="http://schemas.microsoft.com/office/drawing/2014/chart" uri="{C3380CC4-5D6E-409C-BE32-E72D297353CC}">
              <c16:uniqueId val="{00000000-5B97-44FA-994C-05CC08392B9D}"/>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'Ark1'!$B$2:$B$6</c:f>
              <c:numCache>
                <c:formatCode>0%</c:formatCode>
                <c:ptCount val="5"/>
                <c:pt idx="0">
                  <c:v>0.40345059059039001</c:v>
                </c:pt>
                <c:pt idx="1">
                  <c:v>0.30252595769546997</c:v>
                </c:pt>
                <c:pt idx="2">
                  <c:v>0.12973502905291801</c:v>
                </c:pt>
                <c:pt idx="3">
                  <c:v>0.104148181026833</c:v>
                </c:pt>
                <c:pt idx="4">
                  <c:v>6.01402416343855E-2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2014</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'Ark1'!$C$2:$C$6</c:f>
              <c:numCache>
                <c:formatCode>0%</c:formatCode>
                <c:ptCount val="5"/>
                <c:pt idx="0">
                  <c:v>0.4</c:v>
                </c:pt>
                <c:pt idx="1">
                  <c:v>0.17</c:v>
                </c:pt>
                <c:pt idx="2">
                  <c:v>0.24</c:v>
                </c:pt>
                <c:pt idx="3">
                  <c:v>0.14000000000000001</c:v>
                </c:pt>
                <c:pt idx="4">
                  <c:v>0.04</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layout>
        <c:manualLayout>
          <c:xMode val="edge"/>
          <c:yMode val="edge"/>
          <c:x val="0.29946538582558657"/>
          <c:y val="0.8855494462355924"/>
          <c:w val="0.32665969980010529"/>
          <c:h val="0.10120721400657982"/>
        </c:manualLayout>
      </c:layout>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27409207278992"/>
          <c:y val="3.3451270504985524E-2"/>
          <c:w val="0.56654626126118979"/>
          <c:h val="0.8275972981666132"/>
        </c:manualLayout>
      </c:layout>
      <c:barChart>
        <c:barDir val="bar"/>
        <c:grouping val="clustered"/>
        <c:varyColors val="0"/>
        <c:ser>
          <c:idx val="0"/>
          <c:order val="0"/>
          <c:tx>
            <c:strRef>
              <c:f>'Ark1'!$B$1</c:f>
              <c:strCache>
                <c:ptCount val="1"/>
                <c:pt idx="0">
                  <c:v>Hva er ditt nåværende handicap?</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&lt; 400.000</c:v>
                </c:pt>
                <c:pt idx="1">
                  <c:v>400.000-599.999</c:v>
                </c:pt>
                <c:pt idx="2">
                  <c:v>600.000-799.999</c:v>
                </c:pt>
                <c:pt idx="3">
                  <c:v>800.000-1.000.000</c:v>
                </c:pt>
                <c:pt idx="4">
                  <c:v>1.000.000-1.200.000</c:v>
                </c:pt>
                <c:pt idx="5">
                  <c:v>1.200.000-1.400.000</c:v>
                </c:pt>
                <c:pt idx="6">
                  <c:v>&gt; 1.400.000</c:v>
                </c:pt>
              </c:strCache>
            </c:strRef>
          </c:cat>
          <c:val>
            <c:numRef>
              <c:f>'Ark1'!$B$2:$B$8</c:f>
              <c:numCache>
                <c:formatCode>###0.0%</c:formatCode>
                <c:ptCount val="7"/>
                <c:pt idx="0">
                  <c:v>8.5000000000000006E-2</c:v>
                </c:pt>
                <c:pt idx="1">
                  <c:v>0.121</c:v>
                </c:pt>
                <c:pt idx="2">
                  <c:v>0.14199999999999999</c:v>
                </c:pt>
                <c:pt idx="3">
                  <c:v>0.158</c:v>
                </c:pt>
                <c:pt idx="4">
                  <c:v>0.127</c:v>
                </c:pt>
                <c:pt idx="5">
                  <c:v>0.16</c:v>
                </c:pt>
                <c:pt idx="6" formatCode="0%">
                  <c:v>0.20599999999999999</c:v>
                </c:pt>
              </c:numCache>
            </c:numRef>
          </c:val>
          <c:extLst>
            <c:ext xmlns:c16="http://schemas.microsoft.com/office/drawing/2014/chart" uri="{C3380CC4-5D6E-409C-BE32-E72D297353CC}">
              <c16:uniqueId val="{00000000-5B97-44FA-994C-05CC08392B9D}"/>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326186414682874"/>
          <c:y val="3.3451270504985524E-2"/>
          <c:w val="0.39155839567197631"/>
          <c:h val="0.8275972981666132"/>
        </c:manualLayout>
      </c:layout>
      <c:barChart>
        <c:barDir val="bar"/>
        <c:grouping val="clustered"/>
        <c:varyColors val="0"/>
        <c:ser>
          <c:idx val="0"/>
          <c:order val="0"/>
          <c:tx>
            <c:strRef>
              <c:f>'Ark1'!$B$1</c:f>
              <c:strCache>
                <c:ptCount val="1"/>
                <c:pt idx="0">
                  <c:v>Landsdel</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'Ark1'!$A$2:$A$8</c:f>
              <c:strCache>
                <c:ptCount val="7"/>
                <c:pt idx="0">
                  <c:v>Oslo og Akershus</c:v>
                </c:pt>
                <c:pt idx="1">
                  <c:v>Sør-Østlandet</c:v>
                </c:pt>
                <c:pt idx="2">
                  <c:v>Innlandet</c:v>
                </c:pt>
                <c:pt idx="3">
                  <c:v>Agder og Rogaland</c:v>
                </c:pt>
                <c:pt idx="4">
                  <c:v>Vestlandet</c:v>
                </c:pt>
                <c:pt idx="5">
                  <c:v>Trøndelag</c:v>
                </c:pt>
                <c:pt idx="6">
                  <c:v>Nord Norge</c:v>
                </c:pt>
              </c:strCache>
            </c:strRef>
          </c:cat>
          <c:val>
            <c:numRef>
              <c:f>'Ark1'!$B$2:$B$8</c:f>
              <c:numCache>
                <c:formatCode>###0.0%</c:formatCode>
                <c:ptCount val="7"/>
                <c:pt idx="0">
                  <c:v>0.25900000000000001</c:v>
                </c:pt>
                <c:pt idx="1">
                  <c:v>0.185</c:v>
                </c:pt>
                <c:pt idx="2">
                  <c:v>7.0000000000000007E-2</c:v>
                </c:pt>
                <c:pt idx="3">
                  <c:v>0.14399999999999999</c:v>
                </c:pt>
                <c:pt idx="4">
                  <c:v>0.16600000000000001</c:v>
                </c:pt>
                <c:pt idx="5">
                  <c:v>8.7999999999999995E-2</c:v>
                </c:pt>
                <c:pt idx="6">
                  <c:v>0.09</c:v>
                </c:pt>
              </c:numCache>
            </c:numRef>
          </c:val>
          <c:extLst>
            <c:ext xmlns:c16="http://schemas.microsoft.com/office/drawing/2014/chart" uri="{C3380CC4-5D6E-409C-BE32-E72D297353CC}">
              <c16:uniqueId val="{00000000-5B97-44FA-994C-05CC08392B9D}"/>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074538898637815"/>
          <c:y val="3.3451270504985524E-2"/>
          <c:w val="0.48407498918238617"/>
          <c:h val="0.8275972981666132"/>
        </c:manualLayout>
      </c:layout>
      <c:barChart>
        <c:barDir val="bar"/>
        <c:grouping val="clustered"/>
        <c:varyColors val="0"/>
        <c:ser>
          <c:idx val="0"/>
          <c:order val="0"/>
          <c:tx>
            <c:strRef>
              <c:f>'Ark1'!$B$1</c:f>
              <c:strCache>
                <c:ptCount val="1"/>
                <c:pt idx="0">
                  <c:v>Personlig brutto inntekt</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&lt; 400.000</c:v>
                </c:pt>
                <c:pt idx="1">
                  <c:v>400.000-599.999</c:v>
                </c:pt>
                <c:pt idx="2">
                  <c:v>600.000-799.999</c:v>
                </c:pt>
                <c:pt idx="3">
                  <c:v>800.000-1.000.000</c:v>
                </c:pt>
                <c:pt idx="4">
                  <c:v>&gt; 1.000.000</c:v>
                </c:pt>
              </c:strCache>
            </c:strRef>
          </c:cat>
          <c:val>
            <c:numRef>
              <c:f>'Ark1'!$B$2:$B$6</c:f>
              <c:numCache>
                <c:formatCode>###0.0%</c:formatCode>
                <c:ptCount val="5"/>
                <c:pt idx="0">
                  <c:v>0.20499999999999999</c:v>
                </c:pt>
                <c:pt idx="1">
                  <c:v>0.27200000000000002</c:v>
                </c:pt>
                <c:pt idx="2">
                  <c:v>0.27700000000000002</c:v>
                </c:pt>
                <c:pt idx="3">
                  <c:v>0.14899999999999999</c:v>
                </c:pt>
                <c:pt idx="4">
                  <c:v>9.7000000000000003E-2</c:v>
                </c:pt>
              </c:numCache>
            </c:numRef>
          </c:val>
          <c:extLst>
            <c:ext xmlns:c16="http://schemas.microsoft.com/office/drawing/2014/chart" uri="{C3380CC4-5D6E-409C-BE32-E72D297353CC}">
              <c16:uniqueId val="{00000000-5B97-44FA-994C-05CC08392B9D}"/>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827409207278992"/>
          <c:y val="3.3451270504985524E-2"/>
          <c:w val="0.56654626126118979"/>
          <c:h val="0.8275972981666132"/>
        </c:manualLayout>
      </c:layout>
      <c:barChart>
        <c:barDir val="bar"/>
        <c:grouping val="clustered"/>
        <c:varyColors val="0"/>
        <c:ser>
          <c:idx val="0"/>
          <c:order val="0"/>
          <c:tx>
            <c:strRef>
              <c:f>'Ark1'!$B$1</c:f>
              <c:strCache>
                <c:ptCount val="1"/>
                <c:pt idx="0">
                  <c:v>Hva er ditt nåværende handicap?</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Storby (&gt; 100.000)</c:v>
                </c:pt>
                <c:pt idx="1">
                  <c:v>By (25.000 -100.000)</c:v>
                </c:pt>
                <c:pt idx="2">
                  <c:v>Liten by (15.000 - 25.000)</c:v>
                </c:pt>
                <c:pt idx="3">
                  <c:v>Bygd (&lt; 15.000)</c:v>
                </c:pt>
              </c:strCache>
            </c:strRef>
          </c:cat>
          <c:val>
            <c:numRef>
              <c:f>'Ark1'!$B$2:$B$5</c:f>
              <c:numCache>
                <c:formatCode>###0.0%</c:formatCode>
                <c:ptCount val="4"/>
                <c:pt idx="0">
                  <c:v>0.378</c:v>
                </c:pt>
                <c:pt idx="1">
                  <c:v>0.32600000000000001</c:v>
                </c:pt>
                <c:pt idx="2">
                  <c:v>0.104</c:v>
                </c:pt>
                <c:pt idx="3">
                  <c:v>0.191</c:v>
                </c:pt>
              </c:numCache>
            </c:numRef>
          </c:val>
          <c:extLst>
            <c:ext xmlns:c16="http://schemas.microsoft.com/office/drawing/2014/chart" uri="{C3380CC4-5D6E-409C-BE32-E72D297353CC}">
              <c16:uniqueId val="{00000000-40F2-4D15-A7F2-1C6F7C5C8B9A}"/>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'Ark1'!$B$2:$B$6</c:f>
              <c:numCache>
                <c:formatCode>0%</c:formatCode>
                <c:ptCount val="5"/>
                <c:pt idx="0">
                  <c:v>0.35654974968604797</c:v>
                </c:pt>
                <c:pt idx="1">
                  <c:v>0.317251523808738</c:v>
                </c:pt>
                <c:pt idx="2">
                  <c:v>0.160319734695865</c:v>
                </c:pt>
                <c:pt idx="3">
                  <c:v>0.10161306297430199</c:v>
                </c:pt>
                <c:pt idx="4">
                  <c:v>6.4265928835045602E-2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'Ark1'!$C$2:$C$6</c:f>
              <c:numCache>
                <c:formatCode>0%</c:formatCode>
                <c:ptCount val="5"/>
                <c:pt idx="0">
                  <c:v>0.45092437777444305</c:v>
                </c:pt>
                <c:pt idx="1">
                  <c:v>0.28762050230604996</c:v>
                </c:pt>
                <c:pt idx="2">
                  <c:v>9.87766969892893E-2</c:v>
                </c:pt>
                <c:pt idx="3">
                  <c:v>0.10671426838458099</c:v>
                </c:pt>
                <c:pt idx="4">
                  <c:v>5.5964154545636802E-2</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Menn</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'Ark1'!$B$2:$B$6</c:f>
              <c:numCache>
                <c:formatCode>0%</c:formatCode>
                <c:ptCount val="5"/>
                <c:pt idx="0">
                  <c:v>0.39</c:v>
                </c:pt>
                <c:pt idx="1">
                  <c:v>0.17</c:v>
                </c:pt>
                <c:pt idx="2">
                  <c:v>0.26</c:v>
                </c:pt>
                <c:pt idx="3">
                  <c:v>0.15</c:v>
                </c:pt>
                <c:pt idx="4">
                  <c:v>0.03</c:v>
                </c:pt>
              </c:numCache>
            </c:numRef>
          </c:val>
          <c:extLst>
            <c:ext xmlns:c16="http://schemas.microsoft.com/office/drawing/2014/chart" uri="{C3380CC4-5D6E-409C-BE32-E72D297353CC}">
              <c16:uniqueId val="{00000000-2BBE-4091-8F16-535F8AA15BC4}"/>
            </c:ext>
          </c:extLst>
        </c:ser>
        <c:ser>
          <c:idx val="1"/>
          <c:order val="1"/>
          <c:tx>
            <c:strRef>
              <c:f>'Ark1'!$C$1</c:f>
              <c:strCache>
                <c:ptCount val="1"/>
                <c:pt idx="0">
                  <c:v>Kvinner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'Ark1'!$C$2:$C$6</c:f>
              <c:numCache>
                <c:formatCode>0%</c:formatCode>
                <c:ptCount val="5"/>
                <c:pt idx="0">
                  <c:v>0.42</c:v>
                </c:pt>
                <c:pt idx="1">
                  <c:v>0.17</c:v>
                </c:pt>
                <c:pt idx="2">
                  <c:v>0.23</c:v>
                </c:pt>
                <c:pt idx="3">
                  <c:v>0.13</c:v>
                </c:pt>
                <c:pt idx="4">
                  <c:v>0.05</c:v>
                </c:pt>
              </c:numCache>
            </c:numRef>
          </c:val>
          <c:extLst>
            <c:ext xmlns:c16="http://schemas.microsoft.com/office/drawing/2014/chart" uri="{C3380CC4-5D6E-409C-BE32-E72D297353CC}">
              <c16:uniqueId val="{00000001-2BBE-4091-8F16-535F8AA15BC4}"/>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2024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'Ark1'!$B$2:$B$6</c:f>
              <c:numCache>
                <c:formatCode>0%</c:formatCode>
                <c:ptCount val="5"/>
                <c:pt idx="0">
                  <c:v>0.41768064871953753</c:v>
                </c:pt>
                <c:pt idx="1">
                  <c:v>0.27941835945279458</c:v>
                </c:pt>
                <c:pt idx="2">
                  <c:v>0.17064979332576424</c:v>
                </c:pt>
                <c:pt idx="3">
                  <c:v>4.9106378256184476E-2</c:v>
                </c:pt>
                <c:pt idx="4">
                  <c:v>8.3144820245719342E-2</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'Ark1'!$C$2:$C$6</c:f>
              <c:numCache>
                <c:formatCode>0%</c:formatCode>
                <c:ptCount val="5"/>
                <c:pt idx="0">
                  <c:v>0.55156025800824393</c:v>
                </c:pt>
                <c:pt idx="1">
                  <c:v>0.25178630237539545</c:v>
                </c:pt>
                <c:pt idx="2">
                  <c:v>7.8281266404817806E-2</c:v>
                </c:pt>
                <c:pt idx="3">
                  <c:v>7.6526595883103093E-2</c:v>
                </c:pt>
                <c:pt idx="4">
                  <c:v>4.1845577328440971E-2</c:v>
                </c:pt>
              </c:numCache>
            </c:numRef>
          </c:val>
          <c:extLst>
            <c:ext xmlns:c16="http://schemas.microsoft.com/office/drawing/2014/chart" uri="{C3380CC4-5D6E-409C-BE32-E72D297353CC}">
              <c16:uniqueId val="{00000007-A698-4874-92B7-C6418012C9B5}"/>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'Ark1'!$D$2:$D$6</c:f>
              <c:numCache>
                <c:formatCode>0%</c:formatCode>
                <c:ptCount val="5"/>
                <c:pt idx="0">
                  <c:v>0.48455095193714465</c:v>
                </c:pt>
                <c:pt idx="1">
                  <c:v>0.28135942696432004</c:v>
                </c:pt>
                <c:pt idx="2">
                  <c:v>0.125852380004358</c:v>
                </c:pt>
                <c:pt idx="3">
                  <c:v>9.0233857237911469E-2</c:v>
                </c:pt>
                <c:pt idx="4">
                  <c:v>1.8003383856268974E-2</c:v>
                </c:pt>
              </c:numCache>
            </c:numRef>
          </c:val>
          <c:extLst>
            <c:ext xmlns:c16="http://schemas.microsoft.com/office/drawing/2014/chart" uri="{C3380CC4-5D6E-409C-BE32-E72D297353CC}">
              <c16:uniqueId val="{00000000-229E-41A6-9F36-F94F8AF89513}"/>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'Ark1'!$E$2:$E$6</c:f>
              <c:numCache>
                <c:formatCode>0%</c:formatCode>
                <c:ptCount val="5"/>
                <c:pt idx="0">
                  <c:v>0.40791207233915899</c:v>
                </c:pt>
                <c:pt idx="1">
                  <c:v>0.29960602216004029</c:v>
                </c:pt>
                <c:pt idx="2">
                  <c:v>0.13900676526669933</c:v>
                </c:pt>
                <c:pt idx="3">
                  <c:v>6.2970914716582033E-2</c:v>
                </c:pt>
                <c:pt idx="4">
                  <c:v>9.0504225517520839E-2</c:v>
                </c:pt>
              </c:numCache>
            </c:numRef>
          </c:val>
          <c:extLst>
            <c:ext xmlns:c16="http://schemas.microsoft.com/office/drawing/2014/chart" uri="{C3380CC4-5D6E-409C-BE32-E72D297353CC}">
              <c16:uniqueId val="{00000001-229E-41A6-9F36-F94F8AF89513}"/>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'Ark1'!$F$2:$F$6</c:f>
              <c:numCache>
                <c:formatCode>0%</c:formatCode>
                <c:ptCount val="5"/>
                <c:pt idx="0">
                  <c:v>0.29300511514164884</c:v>
                </c:pt>
                <c:pt idx="1">
                  <c:v>0.34318991666565046</c:v>
                </c:pt>
                <c:pt idx="2">
                  <c:v>0.13960233465704541</c:v>
                </c:pt>
                <c:pt idx="3">
                  <c:v>0.15707258306460287</c:v>
                </c:pt>
                <c:pt idx="4">
                  <c:v>6.7130050471048974E-2</c:v>
                </c:pt>
              </c:numCache>
            </c:numRef>
          </c:val>
          <c:extLst>
            <c:ext xmlns:c16="http://schemas.microsoft.com/office/drawing/2014/chart" uri="{C3380CC4-5D6E-409C-BE32-E72D297353CC}">
              <c16:uniqueId val="{00000002-229E-41A6-9F36-F94F8AF89513}"/>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nb-NO" dirty="0"/>
              <a:t>2014</a:t>
            </a:r>
          </a:p>
        </c:rich>
      </c:tx>
      <c:overlay val="0"/>
    </c:title>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18 til 24 år</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'Ark1'!$B$2:$B$6</c:f>
              <c:numCache>
                <c:formatCode>0%</c:formatCode>
                <c:ptCount val="5"/>
                <c:pt idx="0">
                  <c:v>0.62</c:v>
                </c:pt>
                <c:pt idx="1">
                  <c:v>0.2</c:v>
                </c:pt>
                <c:pt idx="2">
                  <c:v>0.09</c:v>
                </c:pt>
                <c:pt idx="3">
                  <c:v>0.04</c:v>
                </c:pt>
                <c:pt idx="4">
                  <c:v>0.05</c:v>
                </c:pt>
              </c:numCache>
            </c:numRef>
          </c:val>
          <c:extLst>
            <c:ext xmlns:c16="http://schemas.microsoft.com/office/drawing/2014/chart" uri="{C3380CC4-5D6E-409C-BE32-E72D297353CC}">
              <c16:uniqueId val="{00000000-2BBE-4091-8F16-535F8AA15BC4}"/>
            </c:ext>
          </c:extLst>
        </c:ser>
        <c:ser>
          <c:idx val="1"/>
          <c:order val="1"/>
          <c:tx>
            <c:strRef>
              <c:f>'Ark1'!$C$1</c:f>
              <c:strCache>
                <c:ptCount val="1"/>
                <c:pt idx="0">
                  <c:v>25 til 34 år</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'Ark1'!$C$2:$C$6</c:f>
              <c:numCache>
                <c:formatCode>0%</c:formatCode>
                <c:ptCount val="5"/>
                <c:pt idx="0">
                  <c:v>0.53</c:v>
                </c:pt>
                <c:pt idx="1">
                  <c:v>0.18</c:v>
                </c:pt>
                <c:pt idx="2">
                  <c:v>0.15</c:v>
                </c:pt>
                <c:pt idx="3">
                  <c:v>0.12</c:v>
                </c:pt>
                <c:pt idx="4">
                  <c:v>0.03</c:v>
                </c:pt>
              </c:numCache>
            </c:numRef>
          </c:val>
          <c:extLst>
            <c:ext xmlns:c16="http://schemas.microsoft.com/office/drawing/2014/chart" uri="{C3380CC4-5D6E-409C-BE32-E72D297353CC}">
              <c16:uniqueId val="{00000001-2BBE-4091-8F16-535F8AA15BC4}"/>
            </c:ext>
          </c:extLst>
        </c:ser>
        <c:ser>
          <c:idx val="2"/>
          <c:order val="2"/>
          <c:tx>
            <c:strRef>
              <c:f>'Ark1'!$D$1</c:f>
              <c:strCache>
                <c:ptCount val="1"/>
                <c:pt idx="0">
                  <c:v>35 til 44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'Ark1'!$D$2:$D$6</c:f>
              <c:numCache>
                <c:formatCode>0%</c:formatCode>
                <c:ptCount val="5"/>
                <c:pt idx="0">
                  <c:v>0.4</c:v>
                </c:pt>
                <c:pt idx="1">
                  <c:v>0.24</c:v>
                </c:pt>
                <c:pt idx="2">
                  <c:v>0.15</c:v>
                </c:pt>
                <c:pt idx="3">
                  <c:v>0.19</c:v>
                </c:pt>
                <c:pt idx="4">
                  <c:v>0.03</c:v>
                </c:pt>
              </c:numCache>
            </c:numRef>
          </c:val>
          <c:extLst>
            <c:ext xmlns:c16="http://schemas.microsoft.com/office/drawing/2014/chart" uri="{C3380CC4-5D6E-409C-BE32-E72D297353CC}">
              <c16:uniqueId val="{00000000-8D94-4A2A-A824-7633670F706A}"/>
            </c:ext>
          </c:extLst>
        </c:ser>
        <c:ser>
          <c:idx val="3"/>
          <c:order val="3"/>
          <c:tx>
            <c:strRef>
              <c:f>'Ark1'!$E$1</c:f>
              <c:strCache>
                <c:ptCount val="1"/>
                <c:pt idx="0">
                  <c:v>45 til 54 år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'Ark1'!$E$2:$E$6</c:f>
              <c:numCache>
                <c:formatCode>0%</c:formatCode>
                <c:ptCount val="5"/>
                <c:pt idx="0">
                  <c:v>0.32</c:v>
                </c:pt>
                <c:pt idx="1">
                  <c:v>0.27</c:v>
                </c:pt>
                <c:pt idx="2">
                  <c:v>0.19</c:v>
                </c:pt>
                <c:pt idx="3">
                  <c:v>0.19</c:v>
                </c:pt>
                <c:pt idx="4">
                  <c:v>0.03</c:v>
                </c:pt>
              </c:numCache>
            </c:numRef>
          </c:val>
          <c:extLst>
            <c:ext xmlns:c16="http://schemas.microsoft.com/office/drawing/2014/chart" uri="{C3380CC4-5D6E-409C-BE32-E72D297353CC}">
              <c16:uniqueId val="{00000001-8D94-4A2A-A824-7633670F706A}"/>
            </c:ext>
          </c:extLst>
        </c:ser>
        <c:ser>
          <c:idx val="4"/>
          <c:order val="4"/>
          <c:tx>
            <c:strRef>
              <c:f>'Ark1'!$F$1</c:f>
              <c:strCache>
                <c:ptCount val="1"/>
                <c:pt idx="0">
                  <c:v>55 år og eldre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'Ark1'!$A$2:$A$6</c:f>
              <c:strCache>
                <c:ptCount val="5"/>
                <c:pt idx="0">
                  <c:v>Forsvaret</c:v>
                </c:pt>
                <c:pt idx="1">
                  <c:v>Direktoratet for samfunnssikkerhet</c:v>
                </c:pt>
                <c:pt idx="2">
                  <c:v>Politiet</c:v>
                </c:pt>
                <c:pt idx="3">
                  <c:v>Hovedredningssentralen</c:v>
                </c:pt>
                <c:pt idx="4">
                  <c:v>Andre, noter:</c:v>
                </c:pt>
              </c:strCache>
            </c:strRef>
          </c:cat>
          <c:val>
            <c:numRef>
              <c:f>'Ark1'!$F$2:$F$6</c:f>
              <c:numCache>
                <c:formatCode>0%</c:formatCode>
                <c:ptCount val="5"/>
                <c:pt idx="0">
                  <c:v>0.28999999999999998</c:v>
                </c:pt>
                <c:pt idx="1">
                  <c:v>0.28999999999999998</c:v>
                </c:pt>
                <c:pt idx="2">
                  <c:v>0.23</c:v>
                </c:pt>
                <c:pt idx="3">
                  <c:v>0.14000000000000001</c:v>
                </c:pt>
                <c:pt idx="4">
                  <c:v>0.05</c:v>
                </c:pt>
              </c:numCache>
            </c:numRef>
          </c:val>
          <c:extLst>
            <c:ext xmlns:c16="http://schemas.microsoft.com/office/drawing/2014/chart" uri="{C3380CC4-5D6E-409C-BE32-E72D297353CC}">
              <c16:uniqueId val="{00000002-8D94-4A2A-A824-7633670F706A}"/>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76710009220504"/>
          <c:y val="3.3451270504985524E-2"/>
          <c:w val="0.74419649590693915"/>
          <c:h val="0.86406129444284219"/>
        </c:manualLayout>
      </c:layout>
      <c:barChart>
        <c:barDir val="bar"/>
        <c:grouping val="clustered"/>
        <c:varyColors val="0"/>
        <c:ser>
          <c:idx val="0"/>
          <c:order val="0"/>
          <c:tx>
            <c:strRef>
              <c:f>'Ark1'!$B$1</c:f>
              <c:strCache>
                <c:ptCount val="1"/>
                <c:pt idx="0">
                  <c:v>2024</c:v>
                </c:pt>
              </c:strCache>
            </c:strRef>
          </c:tx>
          <c:spPr>
            <a:solidFill>
              <a:srgbClr val="D94A94"/>
            </a:solidFill>
            <a:ln>
              <a:noFill/>
            </a:ln>
            <a:effectLst/>
            <a:scene3d>
              <a:camera prst="orthographicFront"/>
              <a:lightRig rig="threePt" dir="t"/>
            </a:scene3d>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'Ark1'!$B$2:$B$11</c:f>
              <c:numCache>
                <c:formatCode>0%</c:formatCode>
                <c:ptCount val="10"/>
                <c:pt idx="0">
                  <c:v>5.15138341239509E-2</c:v>
                </c:pt>
                <c:pt idx="1">
                  <c:v>0.26134907366168497</c:v>
                </c:pt>
                <c:pt idx="2">
                  <c:v>0.25619816512633298</c:v>
                </c:pt>
                <c:pt idx="3">
                  <c:v>0.224631580635727</c:v>
                </c:pt>
                <c:pt idx="4">
                  <c:v>8.8176292644377E-2</c:v>
                </c:pt>
                <c:pt idx="5">
                  <c:v>6.4172371381670701E-2</c:v>
                </c:pt>
                <c:pt idx="6">
                  <c:v>5.3958682426252604E-2</c:v>
                </c:pt>
                <c:pt idx="7">
                  <c:v>0.31286290778563602</c:v>
                </c:pt>
                <c:pt idx="8">
                  <c:v>0.480829745762061</c:v>
                </c:pt>
                <c:pt idx="9">
                  <c:v>0.15234866402604799</c:v>
                </c:pt>
              </c:numCache>
            </c:numRef>
          </c:val>
          <c:extLst>
            <c:ext xmlns:c16="http://schemas.microsoft.com/office/drawing/2014/chart" uri="{C3380CC4-5D6E-409C-BE32-E72D297353CC}">
              <c16:uniqueId val="{00000000-A698-4874-92B7-C6418012C9B5}"/>
            </c:ext>
          </c:extLst>
        </c:ser>
        <c:ser>
          <c:idx val="1"/>
          <c:order val="1"/>
          <c:tx>
            <c:strRef>
              <c:f>'Ark1'!$C$1</c:f>
              <c:strCache>
                <c:ptCount val="1"/>
                <c:pt idx="0">
                  <c:v>2014</c:v>
                </c:pt>
              </c:strCache>
            </c:strRef>
          </c:tx>
          <c:spPr>
            <a:solidFill>
              <a:srgbClr val="354088"/>
            </a:solidFill>
          </c:spPr>
          <c:invertIfNegative val="0"/>
          <c:dLbls>
            <c:spPr>
              <a:noFill/>
              <a:ln>
                <a:noFill/>
              </a:ln>
              <a:effectLst/>
            </c:spPr>
            <c:txPr>
              <a:bodyPr/>
              <a:lstStyle/>
              <a:p>
                <a:pPr algn="ctr">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'Ark1'!$A$2:$A$11</c:f>
              <c:strCache>
                <c:ptCount val="10"/>
                <c:pt idx="0">
                  <c:v>1 - Helt usannsynlig</c:v>
                </c:pt>
                <c:pt idx="1">
                  <c:v>2</c:v>
                </c:pt>
                <c:pt idx="2">
                  <c:v>3</c:v>
                </c:pt>
                <c:pt idx="3">
                  <c:v>4</c:v>
                </c:pt>
                <c:pt idx="4">
                  <c:v>5</c:v>
                </c:pt>
                <c:pt idx="5">
                  <c:v>6 - Meget sannsynlig</c:v>
                </c:pt>
                <c:pt idx="6">
                  <c:v>Vet ikke</c:v>
                </c:pt>
                <c:pt idx="7">
                  <c:v>Usannsynlig (1+2)</c:v>
                </c:pt>
                <c:pt idx="8">
                  <c:v>Verken eller (3+4)</c:v>
                </c:pt>
                <c:pt idx="9">
                  <c:v>Sannsynlig (5+6)</c:v>
                </c:pt>
              </c:strCache>
            </c:strRef>
          </c:cat>
          <c:val>
            <c:numRef>
              <c:f>'Ark1'!$C$2:$C$11</c:f>
              <c:numCache>
                <c:formatCode>0%</c:formatCode>
                <c:ptCount val="10"/>
                <c:pt idx="0">
                  <c:v>0.11</c:v>
                </c:pt>
                <c:pt idx="1">
                  <c:v>0.36</c:v>
                </c:pt>
                <c:pt idx="2">
                  <c:v>0.24</c:v>
                </c:pt>
                <c:pt idx="3">
                  <c:v>0.13</c:v>
                </c:pt>
                <c:pt idx="4">
                  <c:v>0.05</c:v>
                </c:pt>
                <c:pt idx="5">
                  <c:v>0.04</c:v>
                </c:pt>
                <c:pt idx="6">
                  <c:v>0.06</c:v>
                </c:pt>
                <c:pt idx="7">
                  <c:v>0.47</c:v>
                </c:pt>
                <c:pt idx="8">
                  <c:v>0.37</c:v>
                </c:pt>
                <c:pt idx="9">
                  <c:v>0.09</c:v>
                </c:pt>
              </c:numCache>
            </c:numRef>
          </c:val>
          <c:extLst>
            <c:ext xmlns:c16="http://schemas.microsoft.com/office/drawing/2014/chart" uri="{C3380CC4-5D6E-409C-BE32-E72D297353CC}">
              <c16:uniqueId val="{00000007-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legend>
      <c:legendPos val="r"/>
      <c:overlay val="0"/>
      <c:txPr>
        <a:bodyPr/>
        <a:lstStyle/>
        <a:p>
          <a:pPr algn="ctr">
            <a:defRPr/>
          </a:pPr>
          <a:endParaRPr lang="nb-NO"/>
        </a:p>
      </c:txPr>
    </c:legend>
    <c:plotVisOnly val="1"/>
    <c:dispBlanksAs val="gap"/>
    <c:showDLblsOverMax val="0"/>
  </c:chart>
  <c:spPr>
    <a:ln w="12700">
      <a:noFill/>
    </a:ln>
  </c:spPr>
  <c:txPr>
    <a:bodyPr/>
    <a:lstStyle/>
    <a:p>
      <a:pPr>
        <a:defRPr sz="1800"/>
      </a:pPr>
      <a:endParaRPr lang="nb-NO"/>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0.75085</cdr:x>
      <cdr:y>0.22706</cdr:y>
    </cdr:from>
    <cdr:to>
      <cdr:x>0.97251</cdr:x>
      <cdr:y>0.29981</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502" y="2241327"/>
          <a:ext cx="3004457" cy="7181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2024:</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3,2</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2014: 2,8</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0.6834</cdr:x>
      <cdr:y>0.18544</cdr:y>
    </cdr:from>
    <cdr:to>
      <cdr:x>1</cdr:x>
      <cdr:y>0.35173</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830485"/>
          <a:ext cx="3004499"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3,8</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3,1</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2,9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2,9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3,0</a:t>
          </a:r>
        </a:p>
      </cdr:txBody>
    </cdr:sp>
  </cdr:relSizeAnchor>
</c:userShapes>
</file>

<file path=ppt/drawings/drawing11.xml><?xml version="1.0" encoding="utf-8"?>
<c:userShapes xmlns:c="http://schemas.openxmlformats.org/drawingml/2006/chart">
  <cdr:relSizeAnchor xmlns:cdr="http://schemas.openxmlformats.org/drawingml/2006/chartDrawing">
    <cdr:from>
      <cdr:x>0.75085</cdr:x>
      <cdr:y>0.22706</cdr:y>
    </cdr:from>
    <cdr:to>
      <cdr:x>0.97251</cdr:x>
      <cdr:y>0.29981</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502" y="2241327"/>
          <a:ext cx="3004457" cy="7181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2024:</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4,9</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2014: 4,9</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5,0</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4,9</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4,9</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4,9</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0.6834</cdr:x>
      <cdr:y>0.18544</cdr:y>
    </cdr:from>
    <cdr:to>
      <cdr:x>1</cdr:x>
      <cdr:y>0.35173</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830485"/>
          <a:ext cx="3004499"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5,2</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5,0</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4,9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4,8</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4,9</a:t>
          </a:r>
        </a:p>
      </cdr:txBody>
    </cdr:sp>
  </cdr:relSizeAnchor>
</c:userShapes>
</file>

<file path=ppt/drawings/drawing15.xml><?xml version="1.0" encoding="utf-8"?>
<c:userShapes xmlns:c="http://schemas.openxmlformats.org/drawingml/2006/chart">
  <cdr:relSizeAnchor xmlns:cdr="http://schemas.openxmlformats.org/drawingml/2006/chartDrawing">
    <cdr:from>
      <cdr:x>0.6834</cdr:x>
      <cdr:y>0.18544</cdr:y>
    </cdr:from>
    <cdr:to>
      <cdr:x>1</cdr:x>
      <cdr:y>0.35173</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830485"/>
          <a:ext cx="3004499"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5,0</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4,9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5,1</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4,9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4,8</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0.75085</cdr:x>
      <cdr:y>0.24265</cdr:y>
    </cdr:from>
    <cdr:to>
      <cdr:x>0.97251</cdr:x>
      <cdr:y>0.28422</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2395202"/>
          <a:ext cx="3004520" cy="41036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3,6</a:t>
          </a:r>
        </a:p>
      </cdr:txBody>
    </cdr:sp>
  </cdr:relSizeAnchor>
</c:userShapes>
</file>

<file path=ppt/drawings/drawing17.xml><?xml version="1.0" encoding="utf-8"?>
<c:userShapes xmlns:c="http://schemas.openxmlformats.org/drawingml/2006/chart">
  <cdr:relSizeAnchor xmlns:cdr="http://schemas.openxmlformats.org/drawingml/2006/chartDrawing">
    <cdr:from>
      <cdr:x>0.75085</cdr:x>
      <cdr:y>0.21147</cdr:y>
    </cdr:from>
    <cdr:to>
      <cdr:x>0.97251</cdr:x>
      <cdr:y>0.3154</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2087426"/>
          <a:ext cx="3004520" cy="1025922"/>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3,6</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dirty="0">
              <a:solidFill>
                <a:srgbClr val="000000"/>
              </a:solidFill>
              <a:latin typeface="HurmeGeometricSans3 Light"/>
              <a:ea typeface="HurmeGeometricSans3 Light"/>
              <a:cs typeface="HurmeGeometricSans3 Light"/>
              <a:sym typeface="HurmeGeometricSans3 Light"/>
            </a:rPr>
            <a:t>Gjennomsnitt kvinner: 3,6</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endPar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0.75085</cdr:x>
      <cdr:y>0.18029</cdr:y>
    </cdr:from>
    <cdr:to>
      <cdr:x>0.97251</cdr:x>
      <cdr:y>0.34658</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1779649"/>
          <a:ext cx="3004520"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4,0</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3,6</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3,3</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3,6</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3,6</a:t>
          </a:r>
        </a:p>
      </cdr:txBody>
    </cdr:sp>
  </cdr:relSizeAnchor>
</c:userShapes>
</file>

<file path=ppt/drawings/drawing19.xml><?xml version="1.0" encoding="utf-8"?>
<c:userShapes xmlns:c="http://schemas.openxmlformats.org/drawingml/2006/chart">
  <cdr:relSizeAnchor xmlns:cdr="http://schemas.openxmlformats.org/drawingml/2006/chartDrawing">
    <cdr:from>
      <cdr:x>0.75085</cdr:x>
      <cdr:y>0.24265</cdr:y>
    </cdr:from>
    <cdr:to>
      <cdr:x>0.97251</cdr:x>
      <cdr:y>0.28422</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2395202"/>
          <a:ext cx="3004520" cy="410369"/>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4,4</a:t>
          </a:r>
        </a:p>
      </cdr:txBody>
    </cdr:sp>
  </cdr:relSizeAnchor>
</c:userShapes>
</file>

<file path=ppt/drawings/drawing2.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3,1</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3,4</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0.75085</cdr:x>
      <cdr:y>0.22706</cdr:y>
    </cdr:from>
    <cdr:to>
      <cdr:x>0.97251</cdr:x>
      <cdr:y>0.29981</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2241314"/>
          <a:ext cx="3004520" cy="7181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4,4</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dirty="0">
              <a:solidFill>
                <a:srgbClr val="000000"/>
              </a:solidFill>
              <a:latin typeface="HurmeGeometricSans3 Light"/>
              <a:ea typeface="HurmeGeometricSans3 Light"/>
              <a:cs typeface="HurmeGeometricSans3 Light"/>
              <a:sym typeface="HurmeGeometricSans3 Light"/>
            </a:rPr>
            <a:t>Gjennomsnitt kvinner: 4,4</a:t>
          </a:r>
          <a:endPar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0.75085</cdr:x>
      <cdr:y>0.18029</cdr:y>
    </cdr:from>
    <cdr:to>
      <cdr:x>0.97251</cdr:x>
      <cdr:y>0.34658</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498" y="1779649"/>
          <a:ext cx="3004520"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3,3</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3,9</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4,4</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4,6</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4,8</a:t>
          </a:r>
          <a:endPar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2,6</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2,9</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0.6834</cdr:x>
      <cdr:y>0.16985</cdr:y>
    </cdr:from>
    <cdr:to>
      <cdr:x>1</cdr:x>
      <cdr:y>0.36732</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676598"/>
          <a:ext cx="3004499" cy="1949252"/>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18-24 år:</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3,2</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25-34 år</a:t>
          </a:r>
          <a:r>
            <a:rPr lang="nb-NO" sz="2000" baseline="0" dirty="0">
              <a:solidFill>
                <a:srgbClr val="000000"/>
              </a:solidFill>
              <a:latin typeface="HurmeGeometricSans3 Light"/>
              <a:ea typeface="HurmeGeometricSans3 Light"/>
              <a:cs typeface="HurmeGeometricSans3 Light"/>
              <a:sym typeface="HurmeGeometricSans3 Light"/>
            </a:rPr>
            <a:t>: 3,3</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3,3</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3,4</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3,2</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0.6834</cdr:x>
      <cdr:y>0.19895</cdr:y>
    </cdr:from>
    <cdr:to>
      <cdr:x>1</cdr:x>
      <cdr:y>0.36524</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963835"/>
          <a:ext cx="3004499"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3,0</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3,1</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2,8</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2,7</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2,5</a:t>
          </a:r>
        </a:p>
      </cdr:txBody>
    </cdr:sp>
  </cdr:relSizeAnchor>
</c:userShapes>
</file>

<file path=ppt/drawings/drawing6.xml><?xml version="1.0" encoding="utf-8"?>
<c:userShapes xmlns:c="http://schemas.openxmlformats.org/drawingml/2006/chart">
  <cdr:relSizeAnchor xmlns:cdr="http://schemas.openxmlformats.org/drawingml/2006/chartDrawing">
    <cdr:from>
      <cdr:x>0.75085</cdr:x>
      <cdr:y>0.22706</cdr:y>
    </cdr:from>
    <cdr:to>
      <cdr:x>0.97251</cdr:x>
      <cdr:y>0.29981</cdr:y>
    </cdr:to>
    <cdr:sp macro="" textlink="">
      <cdr:nvSpPr>
        <cdr:cNvPr id="2" name="TekstSylinder 1">
          <a:extLst xmlns:a="http://schemas.openxmlformats.org/drawingml/2006/main">
            <a:ext uri="{FF2B5EF4-FFF2-40B4-BE49-F238E27FC236}">
              <a16:creationId xmlns:a16="http://schemas.microsoft.com/office/drawing/2014/main" id="{D6FB87EE-AB86-7003-5CC3-C251D642E7FD}"/>
            </a:ext>
          </a:extLst>
        </cdr:cNvPr>
        <cdr:cNvSpPr txBox="1"/>
      </cdr:nvSpPr>
      <cdr:spPr>
        <a:xfrm xmlns:a="http://schemas.openxmlformats.org/drawingml/2006/main">
          <a:off x="10177502" y="2241327"/>
          <a:ext cx="3004457" cy="7181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50800" tIns="50800" rIns="50800" bIns="50800" numCol="1" spcCol="38100" rtlCol="0" anchor="ctr">
          <a:spAutoFit/>
        </a:bodyPr>
        <a:lstStyle xmlns:a="http://schemas.openxmlformats.org/drawingml/2006/main"/>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2024:</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3,0</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2014: 3,1</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3,1</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3,4</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0.6834</cdr:x>
      <cdr:y>0.23221</cdr:y>
    </cdr:from>
    <cdr:to>
      <cdr:x>1</cdr:x>
      <cdr:y>0.30496</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10228298" y="2292126"/>
          <a:ext cx="3004520" cy="71812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rPr>
            <a:t>Gjennomsnitt menn:</a:t>
          </a:r>
          <a:r>
            <a:rPr kumimoji="0" lang="nb-NO" sz="2000" b="0" i="0" u="none" strike="noStrike" cap="none" spc="0" normalizeH="0" dirty="0">
              <a:ln>
                <a:noFill/>
              </a:ln>
              <a:solidFill>
                <a:srgbClr val="000000"/>
              </a:solidFill>
              <a:effectLst/>
              <a:uFillTx/>
              <a:latin typeface="HurmeGeometricSans3 Light"/>
              <a:ea typeface="HurmeGeometricSans3 Light"/>
              <a:cs typeface="HurmeGeometricSans3 Light"/>
              <a:sym typeface="HurmeGeometricSans3 Light"/>
            </a:rPr>
            <a:t> 2,9</a:t>
          </a:r>
        </a:p>
        <a:p xmlns:a="http://schemas.openxmlformats.org/drawingml/2006/main">
          <a:pPr marL="0" marR="0" indent="0" algn="ctr" defTabSz="825500" rtl="0" fontAlgn="auto" latinLnBrk="0" hangingPunct="0">
            <a:lnSpc>
              <a:spcPct val="100000"/>
            </a:lnSpc>
            <a:spcBef>
              <a:spcPts val="0"/>
            </a:spcBef>
            <a:spcAft>
              <a:spcPts val="0"/>
            </a:spcAft>
            <a:buClrTx/>
            <a:buSzTx/>
            <a:buFontTx/>
            <a:buNone/>
            <a:tabLst/>
          </a:pPr>
          <a:r>
            <a:rPr lang="nb-NO" sz="2000" baseline="0" dirty="0">
              <a:solidFill>
                <a:srgbClr val="000000"/>
              </a:solidFill>
              <a:latin typeface="HurmeGeometricSans3 Light"/>
              <a:ea typeface="HurmeGeometricSans3 Light"/>
              <a:cs typeface="HurmeGeometricSans3 Light"/>
              <a:sym typeface="HurmeGeometricSans3 Light"/>
            </a:rPr>
            <a:t>Gjennomsnitt </a:t>
          </a:r>
          <a:r>
            <a:rPr lang="nb-NO" sz="2000" dirty="0">
              <a:solidFill>
                <a:srgbClr val="000000"/>
              </a:solidFill>
              <a:latin typeface="HurmeGeometricSans3 Light"/>
              <a:ea typeface="HurmeGeometricSans3 Light"/>
              <a:cs typeface="HurmeGeometricSans3 Light"/>
              <a:sym typeface="HurmeGeometricSans3 Light"/>
            </a:rPr>
            <a:t>kvinner</a:t>
          </a:r>
          <a:r>
            <a:rPr lang="nb-NO" sz="2000" baseline="0" dirty="0">
              <a:solidFill>
                <a:srgbClr val="000000"/>
              </a:solidFill>
              <a:latin typeface="HurmeGeometricSans3 Light"/>
              <a:ea typeface="HurmeGeometricSans3 Light"/>
              <a:cs typeface="HurmeGeometricSans3 Light"/>
              <a:sym typeface="HurmeGeometricSans3 Light"/>
            </a:rPr>
            <a:t>: 3,3</a:t>
          </a:r>
          <a:endParaRPr kumimoji="0" lang="nb-NO" sz="2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0.6834</cdr:x>
      <cdr:y>0.18544</cdr:y>
    </cdr:from>
    <cdr:to>
      <cdr:x>1</cdr:x>
      <cdr:y>0.35173</cdr:y>
    </cdr:to>
    <cdr:sp macro="" textlink="">
      <cdr:nvSpPr>
        <cdr:cNvPr id="2" name="TekstSylinder 1">
          <a:extLst xmlns:a="http://schemas.openxmlformats.org/drawingml/2006/main">
            <a:ext uri="{FF2B5EF4-FFF2-40B4-BE49-F238E27FC236}">
              <a16:creationId xmlns:a16="http://schemas.microsoft.com/office/drawing/2014/main" id="{11D521ED-8573-DFA4-0E63-22C1AEEAF6CB}"/>
            </a:ext>
          </a:extLst>
        </cdr:cNvPr>
        <cdr:cNvSpPr txBox="1"/>
      </cdr:nvSpPr>
      <cdr:spPr>
        <a:xfrm xmlns:a="http://schemas.openxmlformats.org/drawingml/2006/main">
          <a:off x="6485390" y="1830485"/>
          <a:ext cx="3004499" cy="16414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18-24 år: 3,5</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25-34 år: 3,1</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35-44 år: 2,8</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45-54 år: 3,1</a:t>
          </a:r>
        </a:p>
        <a:p xmlns:a="http://schemas.openxmlformats.org/drawingml/2006/main">
          <a:pPr algn="ctr" defTabSz="825500" rtl="0" hangingPunct="0"/>
          <a:r>
            <a:rPr lang="nb-NO" sz="2000" dirty="0">
              <a:solidFill>
                <a:srgbClr val="000000"/>
              </a:solidFill>
              <a:latin typeface="HurmeGeometricSans3 Light"/>
              <a:ea typeface="HurmeGeometricSans3 Light"/>
              <a:cs typeface="HurmeGeometricSans3 Light"/>
              <a:sym typeface="HurmeGeometricSans3 Light"/>
            </a:rPr>
            <a:t>Gjennomsnitt 55 +: 3,0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6735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6463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64296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5001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978394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3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8080452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402078" y="2639291"/>
            <a:ext cx="1044854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645387"/>
            <a:ext cx="10942320"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684572" y="12950190"/>
            <a:ext cx="384722"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0EEBC1A0-42E1-474A-8B89-066EB82D0CD9}" type="slidenum">
              <a:rPr lang="nb-NO" smtClean="0"/>
              <a:pPr/>
              <a:t>‹#›</a:t>
            </a:fld>
            <a:endParaRPr lang="nb-NO" dirty="0"/>
          </a:p>
        </p:txBody>
      </p:sp>
    </p:spTree>
    <p:extLst>
      <p:ext uri="{BB962C8B-B14F-4D97-AF65-F5344CB8AC3E}">
        <p14:creationId xmlns:p14="http://schemas.microsoft.com/office/powerpoint/2010/main" val="39194178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402078" y="2639291"/>
            <a:ext cx="10448546" cy="557132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556788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8" y="8441871"/>
            <a:ext cx="21633959" cy="4261758"/>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387517233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5940186" y="2745342"/>
            <a:ext cx="7095852"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8671132" y="2753580"/>
            <a:ext cx="7046976"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Plassholder for innhold 2"/>
          <p:cNvSpPr>
            <a:spLocks noGrp="1"/>
          </p:cNvSpPr>
          <p:nvPr>
            <p:ph idx="12" hasCustomPrompt="1"/>
          </p:nvPr>
        </p:nvSpPr>
        <p:spPr>
          <a:xfrm>
            <a:off x="1402079" y="2745342"/>
            <a:ext cx="704697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33442558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rPr dirty="0"/>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402078" y="2639291"/>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91713"/>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97809"/>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176778329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rPr dirty="0"/>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5940186" y="2745342"/>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8671132" y="2753580"/>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9" y="2745342"/>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5940186" y="7845147"/>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9" name="Plassholder for innhold 2"/>
          <p:cNvSpPr>
            <a:spLocks noGrp="1"/>
          </p:cNvSpPr>
          <p:nvPr>
            <p:ph idx="14" hasCustomPrompt="1"/>
          </p:nvPr>
        </p:nvSpPr>
        <p:spPr>
          <a:xfrm>
            <a:off x="8671132" y="7853385"/>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0" name="Plassholder for innhold 2"/>
          <p:cNvSpPr>
            <a:spLocks noGrp="1"/>
          </p:cNvSpPr>
          <p:nvPr>
            <p:ph idx="15" hasCustomPrompt="1"/>
          </p:nvPr>
        </p:nvSpPr>
        <p:spPr>
          <a:xfrm>
            <a:off x="1402079" y="7845147"/>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89475385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rPr dirty="0"/>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70860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8" name="Shape 168"/>
          <p:cNvSpPr>
            <a:spLocks noGrp="1"/>
          </p:cNvSpPr>
          <p:nvPr>
            <p:ph type="sldNum" sz="quarter" idx="2"/>
          </p:nvPr>
        </p:nvSpPr>
        <p:spPr>
          <a:xfrm>
            <a:off x="22709359" y="12807950"/>
            <a:ext cx="318213"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8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24384002" cy="13716001"/>
          </a:xfrm>
          <a:prstGeom prst="rect">
            <a:avLst/>
          </a:prstGeom>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dirty="0"/>
              <a:t>Title Text</a:t>
            </a:r>
          </a:p>
        </p:txBody>
      </p:sp>
    </p:spTree>
    <p:extLst>
      <p:ext uri="{BB962C8B-B14F-4D97-AF65-F5344CB8AC3E}">
        <p14:creationId xmlns:p14="http://schemas.microsoft.com/office/powerpoint/2010/main" val="187513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5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4384000" cy="13716000"/>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rPr dirty="0"/>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8811912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6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24384002" cy="13716001"/>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rPr dirty="0"/>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4014458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778000" y="11120172"/>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dirty="0"/>
              <a:t>Title Text</a:t>
            </a:r>
          </a:p>
        </p:txBody>
      </p:sp>
    </p:spTree>
    <p:extLst>
      <p:ext uri="{BB962C8B-B14F-4D97-AF65-F5344CB8AC3E}">
        <p14:creationId xmlns:p14="http://schemas.microsoft.com/office/powerpoint/2010/main" val="31834707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4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4384002" cy="13716001"/>
          </a:xfrm>
          <a:prstGeom prst="rect">
            <a:avLst/>
          </a:prstGeom>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dirty="0"/>
              <a:t>Title Text</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35616" y="903178"/>
            <a:ext cx="1350267" cy="1356363"/>
          </a:xfrm>
          <a:prstGeom prst="rect">
            <a:avLst/>
          </a:prstGeom>
        </p:spPr>
      </p:pic>
    </p:spTree>
    <p:extLst>
      <p:ext uri="{BB962C8B-B14F-4D97-AF65-F5344CB8AC3E}">
        <p14:creationId xmlns:p14="http://schemas.microsoft.com/office/powerpoint/2010/main" val="337010238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a:extLst>
              <a:ext uri="{28A0092B-C50C-407E-A947-70E740481C1C}">
                <a14:useLocalDpi xmlns:a14="http://schemas.microsoft.com/office/drawing/2010/main" val="0"/>
              </a:ext>
            </a:extLst>
          </a:blip>
          <a:srcRect t="10203"/>
          <a:stretch/>
        </p:blipFill>
        <p:spPr>
          <a:xfrm>
            <a:off x="-130629" y="-48986"/>
            <a:ext cx="24514629" cy="13847156"/>
          </a:xfrm>
          <a:prstGeom prst="rect">
            <a:avLst/>
          </a:prstGeom>
        </p:spPr>
      </p:pic>
      <p:sp>
        <p:nvSpPr>
          <p:cNvPr id="3" name="Plassholder for lysbildenummer 2"/>
          <p:cNvSpPr>
            <a:spLocks noGrp="1"/>
          </p:cNvSpPr>
          <p:nvPr>
            <p:ph type="sldNum" sz="quarter" idx="10"/>
          </p:nvPr>
        </p:nvSpPr>
        <p:spPr/>
        <p:txBody>
          <a:bodyPr/>
          <a:lstStyle/>
          <a:p>
            <a:fld id="{86CB4B4D-7CA3-9044-876B-883B54F8677D}" type="slidenum">
              <a:rPr lang="nb-NO" smtClean="0"/>
              <a:t>‹#›</a:t>
            </a:fld>
            <a:endParaRPr lang="nb-NO"/>
          </a:p>
        </p:txBody>
      </p:sp>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rPr dirty="0"/>
              <a:t>Title Text</a:t>
            </a:r>
          </a:p>
        </p:txBody>
      </p:sp>
      <p:pic>
        <p:nvPicPr>
          <p:cNvPr id="6" name="Bild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30929138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rPr dirty="0"/>
              <a:t>Title Text</a:t>
            </a:r>
          </a:p>
        </p:txBody>
      </p:sp>
      <p:sp>
        <p:nvSpPr>
          <p:cNvPr id="54" name="Shape 54"/>
          <p:cNvSpPr>
            <a:spLocks noGrp="1"/>
          </p:cNvSpPr>
          <p:nvPr>
            <p:ph type="sldNum" sz="quarter" idx="2"/>
          </p:nvPr>
        </p:nvSpPr>
        <p:spPr>
          <a:xfrm>
            <a:off x="22684572" y="12950190"/>
            <a:ext cx="384722" cy="379591"/>
          </a:xfrm>
          <a:prstGeom prst="rect">
            <a:avLst/>
          </a:prstGeom>
        </p:spPr>
        <p:txBody>
          <a:bodyPr/>
          <a:lstStyle>
            <a:lvl1pPr>
              <a:defRPr/>
            </a:lvl1pPr>
          </a:lstStyle>
          <a:p>
            <a:fld id="{0EEBC1A0-42E1-474A-8B89-066EB82D0CD9}" type="slidenum">
              <a:rPr lang="nb-NO" smtClean="0"/>
              <a:pPr/>
              <a:t>‹#›</a:t>
            </a:fld>
            <a:endParaRPr lang="nb-NO" dirty="0"/>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4000">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21990406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a:defRPr>
                <a:latin typeface="Arial" panose="020B0604020202020204" pitchFamily="34" charset="0"/>
                <a:cs typeface="Arial" panose="020B0604020202020204" pitchFamily="34" charset="0"/>
              </a:defRPr>
            </a:lvl1p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
        <p:nvSpPr>
          <p:cNvPr id="5" name="Plassholder for innhold 2"/>
          <p:cNvSpPr>
            <a:spLocks noGrp="1"/>
          </p:cNvSpPr>
          <p:nvPr>
            <p:ph idx="10" hasCustomPrompt="1"/>
          </p:nvPr>
        </p:nvSpPr>
        <p:spPr>
          <a:xfrm>
            <a:off x="1402078" y="2639291"/>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645387"/>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684572" y="12950190"/>
            <a:ext cx="384722"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0EEBC1A0-42E1-474A-8B89-066EB82D0CD9}" type="slidenum">
              <a:rPr lang="nb-NO" smtClean="0"/>
              <a:pPr/>
              <a:t>‹#›</a:t>
            </a:fld>
            <a:endParaRPr lang="nb-NO" dirty="0"/>
          </a:p>
        </p:txBody>
      </p:sp>
    </p:spTree>
    <p:extLst>
      <p:ext uri="{BB962C8B-B14F-4D97-AF65-F5344CB8AC3E}">
        <p14:creationId xmlns:p14="http://schemas.microsoft.com/office/powerpoint/2010/main" val="168318745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5" name="Shape 5"/>
          <p:cNvSpPr>
            <a:spLocks noGrp="1"/>
          </p:cNvSpPr>
          <p:nvPr>
            <p:ph type="sldNum" sz="quarter" idx="2"/>
          </p:nvPr>
        </p:nvSpPr>
        <p:spPr>
          <a:xfrm>
            <a:off x="22717827" y="12950190"/>
            <a:ext cx="318212"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pic>
        <p:nvPicPr>
          <p:cNvPr id="6" name="Bilde 5">
            <a:extLst>
              <a:ext uri="{FF2B5EF4-FFF2-40B4-BE49-F238E27FC236}">
                <a16:creationId xmlns:a16="http://schemas.microsoft.com/office/drawing/2014/main" id="{75AC4B5E-2718-4AF0-895C-F92061CD0014}"/>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22300221" y="431799"/>
            <a:ext cx="1471634" cy="1482443"/>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83" r:id="rId2"/>
    <p:sldLayoutId id="2147483693" r:id="rId3"/>
    <p:sldLayoutId id="2147483694" r:id="rId4"/>
    <p:sldLayoutId id="2147483677" r:id="rId5"/>
    <p:sldLayoutId id="2147483679" r:id="rId6"/>
    <p:sldLayoutId id="2147483704" r:id="rId7"/>
    <p:sldLayoutId id="2147483691" r:id="rId8"/>
    <p:sldLayoutId id="2147483699" r:id="rId9"/>
    <p:sldLayoutId id="2147483697" r:id="rId10"/>
    <p:sldLayoutId id="2147483703" r:id="rId11"/>
    <p:sldLayoutId id="2147483696" r:id="rId12"/>
    <p:sldLayoutId id="2147483702" r:id="rId13"/>
    <p:sldLayoutId id="2147483701" r:id="rId14"/>
    <p:sldLayoutId id="2147483700" r:id="rId15"/>
    <p:sldLayoutId id="2147483663" r:id="rId16"/>
  </p:sldLayoutIdLst>
  <p:transition spd="med"/>
  <p:hf hdr="0" ftr="0" dt="0"/>
  <p:txStyles>
    <p:title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7.xml"/><Relationship Id="rId7" Type="http://schemas.openxmlformats.org/officeDocument/2006/relationships/chart" Target="../charts/chart4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 Id="rId9" Type="http://schemas.openxmlformats.org/officeDocument/2006/relationships/chart" Target="../charts/chart4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3211" y="10557695"/>
            <a:ext cx="20828000" cy="2148655"/>
          </a:xfrm>
        </p:spPr>
        <p:txBody>
          <a:bodyPr>
            <a:normAutofit fontScale="90000"/>
          </a:bodyPr>
          <a:lstStyle/>
          <a:p>
            <a:r>
              <a:rPr lang="nb-NO" dirty="0">
                <a:latin typeface="Arial" panose="020B0604020202020204" pitchFamily="34" charset="0"/>
                <a:cs typeface="Arial" panose="020B0604020202020204" pitchFamily="34" charset="0"/>
              </a:rPr>
              <a:t>Norges Offisers- og spesialist forbund </a:t>
            </a:r>
            <a:br>
              <a:rPr lang="nb-NO" dirty="0">
                <a:latin typeface="Arial" panose="020B0604020202020204" pitchFamily="34" charset="0"/>
                <a:cs typeface="Arial" panose="020B0604020202020204" pitchFamily="34" charset="0"/>
              </a:rPr>
            </a:br>
            <a:r>
              <a:rPr lang="nb-NO" sz="6600" dirty="0"/>
              <a:t>Trygghet og beredskap i Norge 2024</a:t>
            </a:r>
            <a:endParaRPr lang="nb-NO" dirty="0">
              <a:latin typeface="Arial"/>
              <a:cs typeface="Arial"/>
            </a:endParaRPr>
          </a:p>
        </p:txBody>
      </p:sp>
      <p:sp>
        <p:nvSpPr>
          <p:cNvPr id="3" name="Plassholder for lysbildenummer 2"/>
          <p:cNvSpPr>
            <a:spLocks noGrp="1"/>
          </p:cNvSpPr>
          <p:nvPr>
            <p:ph type="sldNum" sz="quarter" idx="2"/>
          </p:nvPr>
        </p:nvSpPr>
        <p:spPr/>
        <p:txBody>
          <a:bodyPr/>
          <a:lstStyle/>
          <a:p>
            <a:fld id="{86CB4B4D-7CA3-9044-876B-883B54F8677D}" type="slidenum">
              <a:rPr lang="nb-NO" smtClean="0"/>
              <a:t>1</a:t>
            </a:fld>
            <a:endParaRPr lang="nb-NO"/>
          </a:p>
        </p:txBody>
      </p:sp>
    </p:spTree>
    <p:extLst>
      <p:ext uri="{BB962C8B-B14F-4D97-AF65-F5344CB8AC3E}">
        <p14:creationId xmlns:p14="http://schemas.microsoft.com/office/powerpoint/2010/main" val="24739523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Hvilken av følgende institusjoner anser du er best egnet til å lede alvorlige nasjonale krisesituasjoner?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10</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2 </a:t>
            </a:r>
            <a:r>
              <a:rPr lang="nb-NO" sz="2000" dirty="0"/>
              <a:t>Hvilken av følgende institusjoner anser du er best egnet til å lede alvorlige nasjonale krisesituasjoner?</a:t>
            </a:r>
            <a:r>
              <a:rPr lang="nb-NO" sz="2000" dirty="0">
                <a:solidFill>
                  <a:schemeClr val="tx1">
                    <a:lumMod val="75000"/>
                    <a:lumOff val="25000"/>
                  </a:schemeClr>
                </a:solidFill>
              </a:rPr>
              <a:t> </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1612727729"/>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lassholder for innhold 10">
            <a:extLst>
              <a:ext uri="{FF2B5EF4-FFF2-40B4-BE49-F238E27FC236}">
                <a16:creationId xmlns:a16="http://schemas.microsoft.com/office/drawing/2014/main" id="{44A34984-23BA-40BD-BA11-5FFB1EABB164}"/>
              </a:ext>
            </a:extLst>
          </p:cNvPr>
          <p:cNvGraphicFramePr>
            <a:graphicFrameLocks/>
          </p:cNvGraphicFramePr>
          <p:nvPr>
            <p:extLst>
              <p:ext uri="{D42A27DB-BD31-4B8C-83A1-F6EECF244321}">
                <p14:modId xmlns:p14="http://schemas.microsoft.com/office/powerpoint/2010/main" val="2040173366"/>
              </p:ext>
            </p:extLst>
          </p:nvPr>
        </p:nvGraphicFramePr>
        <p:xfrm>
          <a:off x="12699882" y="2548402"/>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1002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Hvilken av følgende institusjoner anser du er best egnet til å lede alvorlige nasjonale krisesituasjoner?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11</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2 </a:t>
            </a:r>
            <a:r>
              <a:rPr lang="nb-NO" sz="2000" dirty="0"/>
              <a:t>Hvilken av følgende institusjoner anser du er best egnet til å lede alvorlige nasjonale krisesituasjoner?</a:t>
            </a:r>
            <a:r>
              <a:rPr lang="nb-NO" sz="2000" dirty="0">
                <a:solidFill>
                  <a:schemeClr val="tx1">
                    <a:lumMod val="75000"/>
                    <a:lumOff val="25000"/>
                  </a:schemeClr>
                </a:solidFill>
              </a:rPr>
              <a:t> </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763560870"/>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Plassholder for innhold 10">
            <a:extLst>
              <a:ext uri="{FF2B5EF4-FFF2-40B4-BE49-F238E27FC236}">
                <a16:creationId xmlns:a16="http://schemas.microsoft.com/office/drawing/2014/main" id="{44A34984-23BA-40BD-BA11-5FFB1EABB164}"/>
              </a:ext>
            </a:extLst>
          </p:cNvPr>
          <p:cNvGraphicFramePr>
            <a:graphicFrameLocks/>
          </p:cNvGraphicFramePr>
          <p:nvPr>
            <p:extLst>
              <p:ext uri="{D42A27DB-BD31-4B8C-83A1-F6EECF244321}">
                <p14:modId xmlns:p14="http://schemas.microsoft.com/office/powerpoint/2010/main" val="2366919259"/>
              </p:ext>
            </p:extLst>
          </p:nvPr>
        </p:nvGraphicFramePr>
        <p:xfrm>
          <a:off x="12699882" y="2548402"/>
          <a:ext cx="9489889" cy="9871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79926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sannsynlig tror du det er at det vil bli utført krigshandlinger på norsk territorium i fremtiden?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12</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3 </a:t>
            </a:r>
            <a:r>
              <a:rPr lang="nb-NO" sz="2000" dirty="0"/>
              <a:t>Hvor sannsynlig tror du det er at det vil bli utført krigshandlinger på norsk territorium i fremtiden?</a:t>
            </a:r>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200" dirty="0"/>
              <a:t>Det er alt i alt en signifikant økning i andelene som finner det sannsynlig med krigshandlinger på norsk territorium nå sammenlignet med 2014.</a:t>
            </a:r>
          </a:p>
          <a:p>
            <a:r>
              <a:rPr lang="nb-NO" sz="3200" dirty="0"/>
              <a:t>Mens 47 % fant dette usannsynlig i 2014, er det nå 31 % som svarer det samme.</a:t>
            </a:r>
          </a:p>
          <a:p>
            <a:r>
              <a:rPr lang="nb-NO" sz="3200" dirty="0"/>
              <a:t>Derimot er det signifikant høyere andeler som svarer verken eller og sannsynlig nå. Likevel er andelen som mener det er sannsynlig (5-6 på skalaen) «bare» 15 %.</a:t>
            </a:r>
            <a:endParaRPr lang="nn-NO" sz="3200" dirty="0"/>
          </a:p>
          <a:p>
            <a:endParaRPr lang="nb-NO" sz="3600"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421080659"/>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050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sannsynlig tror du det er at det vil bli utført krigshandlinger på norsk territorium i fremtiden?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13</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3 </a:t>
            </a:r>
            <a:r>
              <a:rPr lang="nb-NO" sz="2000" dirty="0"/>
              <a:t>Hvor sannsynlig tror du det er at det vil bli utført krigshandlinger på norsk territorium i fremtiden?</a:t>
            </a:r>
            <a:r>
              <a:rPr lang="nb-NO" sz="2000" dirty="0">
                <a:solidFill>
                  <a:schemeClr val="tx1">
                    <a:lumMod val="75000"/>
                    <a:lumOff val="25000"/>
                  </a:schemeClr>
                </a:solidFill>
              </a:rPr>
              <a:t> </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777328822"/>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extLst>
              <p:ext uri="{D42A27DB-BD31-4B8C-83A1-F6EECF244321}">
                <p14:modId xmlns:p14="http://schemas.microsoft.com/office/powerpoint/2010/main" val="2347932279"/>
              </p:ext>
            </p:extLst>
          </p:nvPr>
        </p:nvGraphicFramePr>
        <p:xfrm>
          <a:off x="11964040" y="2548401"/>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7798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sannsynlig tror du det er at det vil bli utført krigshandlinger på norsk territorium i fremtiden?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14</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3 </a:t>
            </a:r>
            <a:r>
              <a:rPr lang="nb-NO" sz="2000" dirty="0"/>
              <a:t>Hvor sannsynlig tror du det er at det vil bli utført krigshandlinger på norsk territorium i fremtiden?</a:t>
            </a:r>
            <a:r>
              <a:rPr lang="nb-NO" sz="2000" dirty="0">
                <a:solidFill>
                  <a:schemeClr val="tx1">
                    <a:lumMod val="75000"/>
                    <a:lumOff val="25000"/>
                  </a:schemeClr>
                </a:solidFill>
              </a:rPr>
              <a:t> </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446162699"/>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extLst>
              <p:ext uri="{D42A27DB-BD31-4B8C-83A1-F6EECF244321}">
                <p14:modId xmlns:p14="http://schemas.microsoft.com/office/powerpoint/2010/main" val="3496279030"/>
              </p:ext>
            </p:extLst>
          </p:nvPr>
        </p:nvGraphicFramePr>
        <p:xfrm>
          <a:off x="11964040" y="2548401"/>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44978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et militært Forsvar som gir tilstrekkelig trygghet for deg, din familie og samfunnet vårt?</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15</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4 I hvilken grad anser du at Norge i dag har et militært Forsvar som gir tilstrekkelig trygghet for deg, din familie og samfunnet vårt?</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200" dirty="0"/>
              <a:t>Det er bare mindre endringer i befolkningens oppfatning av det militære forsvarets evne til å gi trygghet nå sammenlignet med 2014.</a:t>
            </a:r>
          </a:p>
          <a:p>
            <a:r>
              <a:rPr lang="nb-NO" sz="3200" dirty="0"/>
              <a:t>Vi ser en svak nedgang i andelen som svarer i stor grad, men den er ikke stor nok til å være statistisk signifikant.</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458938993"/>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929301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et militært Forsvar som gir tilstrekkelig trygghet for deg, din familie og samfunnet vårt?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16</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4 </a:t>
            </a:r>
            <a:r>
              <a:rPr lang="nb-NO" sz="2000" dirty="0"/>
              <a:t>I hvilken grad anser du at Norge i dag har et militært Forsvar som gir tilstrekkelig trygghet for deg, din familie og samfunnet vårt?</a:t>
            </a:r>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675901401"/>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nvGraphicFramePr>
        <p:xfrm>
          <a:off x="11964040" y="2548401"/>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68176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et militært Forsvar som gir tilstrekkelig trygghet for deg, din familie og samfunnet vårt?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17</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4 </a:t>
            </a:r>
            <a:r>
              <a:rPr lang="nb-NO" sz="2000" dirty="0"/>
              <a:t>I hvilken grad anser du at Norge i dag har et militært Forsvar som gir tilstrekkelig trygghet for deg, din familie og samfunnet vårt?</a:t>
            </a:r>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1736110556"/>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extLst>
              <p:ext uri="{D42A27DB-BD31-4B8C-83A1-F6EECF244321}">
                <p14:modId xmlns:p14="http://schemas.microsoft.com/office/powerpoint/2010/main" val="578716209"/>
              </p:ext>
            </p:extLst>
          </p:nvPr>
        </p:nvGraphicFramePr>
        <p:xfrm>
          <a:off x="11964040" y="2548401"/>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04895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trygg eller utrygg føler du deg i Norge i dag?</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18</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5 Hvor trygg eller utrygg føler du deg i Norge i dag?</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Det er svært små endringer i befolkningens opplevelse av trygghet nå sammenlignet med 2014. Ingen av endringene vi ser er statistisk signifikante</a:t>
            </a:r>
          </a:p>
          <a:p>
            <a:r>
              <a:rPr lang="nb-NO" sz="3600" dirty="0"/>
              <a:t>¾ av befolkningen svarer at de føler seg trygge (5-6 på skalaen), og bare 2 % føler seg utrygge (1-2 på skalaen.</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778317773"/>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637474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trygg eller utrygg føler du deg i Norge i dag?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19</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5 </a:t>
            </a:r>
            <a:r>
              <a:rPr lang="nb-NO" sz="2000" dirty="0"/>
              <a:t>Hvor trygg eller utrygg føler du deg i Norge i dag?</a:t>
            </a:r>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1678203847"/>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extLst>
              <p:ext uri="{D42A27DB-BD31-4B8C-83A1-F6EECF244321}">
                <p14:modId xmlns:p14="http://schemas.microsoft.com/office/powerpoint/2010/main" val="221476688"/>
              </p:ext>
            </p:extLst>
          </p:nvPr>
        </p:nvGraphicFramePr>
        <p:xfrm>
          <a:off x="11964040" y="2548401"/>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2422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Kort om undersøkelsen</a:t>
            </a:r>
          </a:p>
        </p:txBody>
      </p:sp>
      <p:sp>
        <p:nvSpPr>
          <p:cNvPr id="3" name="Plassholder for innhold 2"/>
          <p:cNvSpPr>
            <a:spLocks noGrp="1"/>
          </p:cNvSpPr>
          <p:nvPr>
            <p:ph idx="10"/>
          </p:nvPr>
        </p:nvSpPr>
        <p:spPr/>
        <p:txBody>
          <a:bodyPr lIns="50800" tIns="50800" rIns="50800" bIns="50800" anchor="t">
            <a:normAutofit fontScale="92500" lnSpcReduction="10000"/>
          </a:bodyPr>
          <a:lstStyle/>
          <a:p>
            <a:r>
              <a:rPr lang="nb-NO" dirty="0"/>
              <a:t>Norges Offisers- og spesialist forbund – Trygghet og beredskap</a:t>
            </a:r>
          </a:p>
          <a:p>
            <a:r>
              <a:rPr lang="nb-NO" dirty="0"/>
              <a:t>Bakgrunn for undersøkelsen</a:t>
            </a:r>
          </a:p>
          <a:p>
            <a:pPr lvl="1"/>
            <a:r>
              <a:rPr lang="nb-NO" dirty="0">
                <a:latin typeface="Arial"/>
                <a:cs typeface="Arial"/>
              </a:rPr>
              <a:t>Undersøkelsen har hatt som formål å danne et bilde av hvor trygg/utrygg Norges befolkning føler seg i forhold til ulike trusler/risikoelementer i samfunnet. </a:t>
            </a:r>
          </a:p>
          <a:p>
            <a:pPr lvl="1"/>
            <a:r>
              <a:rPr lang="nb-NO" dirty="0"/>
              <a:t>Noen av spørsmålene ble også stilt i en tilsvarende undersøkelse i 2014, og det har også vært et formål å kunne sammenligne og se på eventuelle endinger siden den gang.</a:t>
            </a:r>
          </a:p>
          <a:p>
            <a:pPr lvl="1"/>
            <a:r>
              <a:rPr lang="nb-NO" dirty="0"/>
              <a:t>Ved en feil ble spørsmål 1 stilt som et flersvarsspørsmål isteden for et ensvarsspørsmål. Dette gjorde det umulig å sammenligne med 2014-resultatene. Dette spørsmålet er derfor stilt på nytt i web-omnibusen i uke 35.</a:t>
            </a:r>
          </a:p>
          <a:p>
            <a:r>
              <a:rPr lang="nb-NO" dirty="0"/>
              <a:t>Utvalg</a:t>
            </a:r>
          </a:p>
          <a:p>
            <a:pPr lvl="1"/>
            <a:r>
              <a:rPr lang="nb-NO" dirty="0">
                <a:latin typeface="Arial"/>
                <a:cs typeface="Arial"/>
              </a:rPr>
              <a:t>Målgruppen er:					Norges befolkning 18+</a:t>
            </a:r>
          </a:p>
          <a:p>
            <a:r>
              <a:rPr lang="nb-NO" dirty="0"/>
              <a:t>Datainnsamling</a:t>
            </a:r>
          </a:p>
          <a:p>
            <a:pPr lvl="1"/>
            <a:r>
              <a:rPr lang="nb-NO" dirty="0">
                <a:latin typeface="Arial"/>
                <a:cs typeface="Arial"/>
              </a:rPr>
              <a:t>Datainnsamlingsmetode:			Web</a:t>
            </a:r>
          </a:p>
          <a:p>
            <a:pPr lvl="1"/>
            <a:r>
              <a:rPr lang="nb-NO" dirty="0">
                <a:latin typeface="Arial"/>
                <a:cs typeface="Arial"/>
              </a:rPr>
              <a:t>Tidsperiode for datafangst:		Uke 33 2024</a:t>
            </a:r>
          </a:p>
          <a:p>
            <a:pPr lvl="1"/>
            <a:r>
              <a:rPr lang="nb-NO" dirty="0">
                <a:latin typeface="Arial"/>
                <a:cs typeface="Arial"/>
              </a:rPr>
              <a:t>Antall respondenter:				1015</a:t>
            </a:r>
          </a:p>
          <a:p>
            <a:pPr lvl="1"/>
            <a:r>
              <a:rPr lang="nb-NO" dirty="0"/>
              <a:t>Vekting:						Dataene er vektet på kjønn, alder og geografi.</a:t>
            </a:r>
          </a:p>
          <a:p>
            <a:pPr lvl="1"/>
            <a:endParaRPr lang="nb-NO" dirty="0"/>
          </a:p>
        </p:txBody>
      </p:sp>
      <p:sp>
        <p:nvSpPr>
          <p:cNvPr id="4" name="Plassholder for lysbildenummer 3"/>
          <p:cNvSpPr>
            <a:spLocks noGrp="1"/>
          </p:cNvSpPr>
          <p:nvPr>
            <p:ph type="sldNum" sz="quarter" idx="2"/>
          </p:nvPr>
        </p:nvSpPr>
        <p:spPr/>
        <p:txBody>
          <a:bodyPr/>
          <a:lstStyle/>
          <a:p>
            <a:fld id="{0EEBC1A0-42E1-474A-8B89-066EB82D0CD9}" type="slidenum">
              <a:rPr lang="nb-NO" smtClean="0"/>
              <a:pPr/>
              <a:t>2</a:t>
            </a:fld>
            <a:endParaRPr lang="nb-NO" dirty="0"/>
          </a:p>
        </p:txBody>
      </p:sp>
    </p:spTree>
    <p:extLst>
      <p:ext uri="{BB962C8B-B14F-4D97-AF65-F5344CB8AC3E}">
        <p14:creationId xmlns:p14="http://schemas.microsoft.com/office/powerpoint/2010/main" val="10614977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Hvor trygg eller utrygg føler du deg i Norge i dag?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20</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5 </a:t>
            </a:r>
            <a:r>
              <a:rPr lang="nb-NO" sz="2000" dirty="0"/>
              <a:t>Hvor trygg eller utrygg føler du deg i Norge i dag?</a:t>
            </a:r>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789008247"/>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lassholder for innhold 10">
            <a:extLst>
              <a:ext uri="{FF2B5EF4-FFF2-40B4-BE49-F238E27FC236}">
                <a16:creationId xmlns:a16="http://schemas.microsoft.com/office/drawing/2014/main" id="{7ACC75A5-0938-D9FD-6D43-EE54249194A9}"/>
              </a:ext>
            </a:extLst>
          </p:cNvPr>
          <p:cNvGraphicFramePr>
            <a:graphicFrameLocks/>
          </p:cNvGraphicFramePr>
          <p:nvPr>
            <p:extLst>
              <p:ext uri="{D42A27DB-BD31-4B8C-83A1-F6EECF244321}">
                <p14:modId xmlns:p14="http://schemas.microsoft.com/office/powerpoint/2010/main" val="2127303101"/>
              </p:ext>
            </p:extLst>
          </p:nvPr>
        </p:nvGraphicFramePr>
        <p:xfrm>
          <a:off x="12021190" y="2548402"/>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3788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A2C9576-EEFC-49D8-9C81-7ED233EEDA9C}"/>
              </a:ext>
            </a:extLst>
          </p:cNvPr>
          <p:cNvSpPr>
            <a:spLocks noGrp="1"/>
          </p:cNvSpPr>
          <p:nvPr>
            <p:ph type="sldNum" sz="quarter" idx="2"/>
          </p:nvPr>
        </p:nvSpPr>
        <p:spPr/>
        <p:txBody>
          <a:bodyPr/>
          <a:lstStyle/>
          <a:p>
            <a:fld id="{86CB4B4D-7CA3-9044-876B-883B54F8677D}" type="slidenum">
              <a:rPr lang="nb-NO" smtClean="0"/>
              <a:t>21</a:t>
            </a:fld>
            <a:endParaRPr lang="nb-NO"/>
          </a:p>
        </p:txBody>
      </p:sp>
      <p:sp>
        <p:nvSpPr>
          <p:cNvPr id="3" name="Tittel 2">
            <a:extLst>
              <a:ext uri="{FF2B5EF4-FFF2-40B4-BE49-F238E27FC236}">
                <a16:creationId xmlns:a16="http://schemas.microsoft.com/office/drawing/2014/main" id="{EEE559EA-40E9-46BC-ACA9-7D9AF95337F1}"/>
              </a:ext>
            </a:extLst>
          </p:cNvPr>
          <p:cNvSpPr>
            <a:spLocks noGrp="1"/>
          </p:cNvSpPr>
          <p:nvPr>
            <p:ph type="title"/>
          </p:nvPr>
        </p:nvSpPr>
        <p:spPr/>
        <p:txBody>
          <a:bodyPr>
            <a:normAutofit fontScale="90000"/>
          </a:bodyPr>
          <a:lstStyle/>
          <a:p>
            <a:r>
              <a:rPr lang="nb-NO" dirty="0"/>
              <a:t>Resultater: Nye spørsmål</a:t>
            </a:r>
            <a:br>
              <a:rPr lang="nb-NO" dirty="0"/>
            </a:br>
            <a:endParaRPr lang="nb-NO" dirty="0"/>
          </a:p>
        </p:txBody>
      </p:sp>
    </p:spTree>
    <p:extLst>
      <p:ext uri="{BB962C8B-B14F-4D97-AF65-F5344CB8AC3E}">
        <p14:creationId xmlns:p14="http://schemas.microsoft.com/office/powerpoint/2010/main" val="34100359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en sivil beredskap som gir tilstrekkelig trygghet for deg, din familie og samfunnet vårt?</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22</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6 I hvilken grad anser du at Norge i dag har en sivil beredskap som gir tilstrekkelig trygghet for deg, din familie og samfunnet vårt?</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Befolkningen er alt i alt litt over på den positive siden når det gjelder hvordan de vurderer den sivile beredskapen, med et snitt på 3,6. </a:t>
            </a:r>
          </a:p>
          <a:p>
            <a:r>
              <a:rPr lang="nb-NO" sz="3600" dirty="0"/>
              <a:t>Hovedvekten ligger imidlertid på i middels grad. Ser vi på andelen som svarer 4-6 på skalaen (52%) er den likevel større enn andelen som svarer 1-3 på skalaen (41%).</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963343053"/>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73104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en sivil beredskap som gir tilstrekkelig trygghet for deg, din familie og samfunnet vårt?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23</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6 I hvilken grad anser du at Norge i dag har en sivil beredskap som gir tilstrekkelig trygghet for deg, din familie og samfunnet vårt?</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Selv om flere menn enn kvinner har liten grad av tiltro til den sivile beredskapen, jevner dette seg ut ved at det også er flere menn enn kvinner som har stor grad av tiltro. Snittet blir derfor 3,6 for begge kjønnene. </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266105185"/>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8676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I hvilken grad anser du at Norge i dag har en sivil beredskap som gir tilstrekkelig trygghet for deg, din familie og samfunnet vårt?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24</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6 I hvilken grad anser du at Norge i dag har en sivil beredskap som gir tilstrekkelig trygghet for deg, din familie og samfunnet vårt?</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 yngste har størst tiltro til at Norge har en sivil beredskap som gir tilstrekkelig trygghet, noe som tydeligst kommer fram når vi ser på gjennomsnittsscoren. </a:t>
            </a:r>
          </a:p>
          <a:p>
            <a:r>
              <a:rPr lang="nb-NO" sz="3600" dirty="0"/>
              <a:t>Det er imidlertid verdt å merke seg at det også er blant de yngste vi finner størst andel som svarer «vet ikke».</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3621299629"/>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254843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Hvis en krig/krise inntreffer, vet du som arbeidstaker hvor du skal møte opp og/eller hva som er dine plikter/oppgaver? </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25</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631	</a:t>
            </a:r>
          </a:p>
          <a:p>
            <a:pPr hangingPunct="1"/>
            <a:r>
              <a:rPr lang="nb-NO" sz="2000" dirty="0"/>
              <a:t>Filter</a:t>
            </a:r>
            <a:r>
              <a:rPr lang="nb-NO" sz="2000" dirty="0">
                <a:solidFill>
                  <a:schemeClr val="tx1">
                    <a:lumMod val="75000"/>
                    <a:lumOff val="25000"/>
                  </a:schemeClr>
                </a:solidFill>
              </a:rPr>
              <a:t>: Hvis arbeidstaker/ansatt i bedrift/virksomhet		</a:t>
            </a:r>
          </a:p>
          <a:p>
            <a:pPr hangingPunct="1"/>
            <a:r>
              <a:rPr lang="nb-NO" sz="2000" dirty="0">
                <a:solidFill>
                  <a:schemeClr val="tx1">
                    <a:lumMod val="75000"/>
                    <a:lumOff val="25000"/>
                  </a:schemeClr>
                </a:solidFill>
              </a:rPr>
              <a:t>Spm: 7 </a:t>
            </a:r>
            <a:r>
              <a:rPr lang="nb-NO" sz="2000" dirty="0"/>
              <a:t>Hvis en krig/krise inntreffer, vet du som arbeidstaker hvor du skal møte opp og/eller hva som er dine plikter/oppgaver?</a:t>
            </a:r>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Det er få av de som er arbeidstakere i en bedrift eller virksomhet, som vet hvor de skal møte opp og som vet hvilke oppgaver/plikter de har i en krigs/krisesituasjon. </a:t>
            </a:r>
          </a:p>
          <a:p>
            <a:r>
              <a:rPr lang="nb-NO" sz="3600" dirty="0"/>
              <a:t>76% vet verken hvor de skal møte opp eller hva som er pliktene/oppgavene deres.</a:t>
            </a:r>
          </a:p>
          <a:p>
            <a:r>
              <a:rPr lang="nb-NO" sz="3600" dirty="0"/>
              <a:t>Andelen som vet hva de skal gjøre er noe høyere blant de ansatte i offentlig sektor</a:t>
            </a:r>
          </a:p>
          <a:p>
            <a:endParaRPr lang="nb-NO" sz="3600" dirty="0"/>
          </a:p>
          <a:p>
            <a:endParaRPr lang="nb-NO" dirty="0"/>
          </a:p>
          <a:p>
            <a:pPr marL="0" indent="0">
              <a:buNone/>
            </a:pPr>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 </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352420676"/>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162023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Hvis en krig/krise inntreffer, vet du som arbeidstaker hvor du skal møte opp og/eller hva som er dine plikter/oppgaver?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26</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631	</a:t>
            </a:r>
          </a:p>
          <a:p>
            <a:pPr hangingPunct="1"/>
            <a:r>
              <a:rPr lang="nb-NO" sz="2000" dirty="0"/>
              <a:t>Filter</a:t>
            </a:r>
            <a:r>
              <a:rPr lang="nb-NO" sz="2000" dirty="0">
                <a:solidFill>
                  <a:schemeClr val="tx1">
                    <a:lumMod val="75000"/>
                    <a:lumOff val="25000"/>
                  </a:schemeClr>
                </a:solidFill>
              </a:rPr>
              <a:t>: Hvis arbeidstaker/ansatt i bedrift/virksomhet		</a:t>
            </a:r>
          </a:p>
          <a:p>
            <a:pPr hangingPunct="1"/>
            <a:r>
              <a:rPr lang="nb-NO" sz="2000" dirty="0">
                <a:solidFill>
                  <a:schemeClr val="tx1">
                    <a:lumMod val="75000"/>
                    <a:lumOff val="25000"/>
                  </a:schemeClr>
                </a:solidFill>
              </a:rPr>
              <a:t>Spm: 7 </a:t>
            </a:r>
            <a:r>
              <a:rPr lang="nb-NO" sz="2000" dirty="0"/>
              <a:t>Hvis en krig/krise inntreffer, vet du som arbeidstaker hvor du skal møte opp og/eller hva som er dine plikter/oppgaver?</a:t>
            </a:r>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Det er litt høyere andeler blant menn som vet hvor de skal møte opp og hva de skal gjøre i krigs-/krisesituasjoner.</a:t>
            </a:r>
          </a:p>
          <a:p>
            <a:endParaRPr lang="nb-NO" dirty="0"/>
          </a:p>
          <a:p>
            <a:endParaRPr lang="nb-NO" dirty="0"/>
          </a:p>
          <a:p>
            <a:pPr marL="0" indent="0">
              <a:buNone/>
            </a:pPr>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r>
              <a:rPr lang="nb-NO" dirty="0"/>
              <a:t> </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15002453"/>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230651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fontScale="90000"/>
          </a:bodyPr>
          <a:lstStyle/>
          <a:p>
            <a:r>
              <a:rPr lang="nb-NO" sz="4800" dirty="0"/>
              <a:t>Hva mener du om å innføre en plikt hvor de som ikke avtjener førstegangstjeneste i Forsvaret må gjennomføre et år med sivil tjeneste (for eksempel innen helse, miljø, beredskap, og lignende)?</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27</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8 Hva mener du om å innføre en plikt hvor de som ikke avtjener førstegangstjeneste i Forsvaret må gjennomføre et år med sivil tjeneste (for eksempel innen helse, miljø, beredskap, og lignende)?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Det er stor støtte til å innføre en plikt for de som ikke avtjener førstegangstjeneste i forsvaret til å gjennomføre et år med sivil tjeneste.</a:t>
            </a:r>
          </a:p>
          <a:p>
            <a:r>
              <a:rPr lang="nb-NO" sz="3600" dirty="0"/>
              <a:t>52 % er enige (5-6 på skalaen), mens bare 15 % er uenige (1-2 på skalaen. Andelen som er uenige er høyest blant de unge (18-24 år) med 30 %, men også blant disse er det 25 % som er enige. Andelen som er enige øker med alder og er 66 % blant de som er over 65 år.</a:t>
            </a:r>
          </a:p>
          <a:p>
            <a:endParaRPr lang="nb-NO" sz="3600"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1648774384"/>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54030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fontScale="90000"/>
          </a:bodyPr>
          <a:lstStyle/>
          <a:p>
            <a:r>
              <a:rPr lang="nb-NO" sz="4800" dirty="0"/>
              <a:t>Hva mener du om å innføre en plikt hvor de som ikke avtjener førstegangstjeneste i Forsvaret må gjennomføre et år med sivil tjeneste (for eksempel innen helse, miljø, beredskap, og lignende)?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28</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8 Hva mener du om å innføre en plikt hvor de som ikke avtjener førstegangstjeneste i Forsvaret må gjennomføre et år med sivil tjeneste (for eksempel innen helse, miljø, beredskap, og lignende)?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Menn er i større grad helt enig i å innføre en slik plikt enn kvinner, men dette jevner seg ut ved at flere menn også i større grad er uenige. Snittet for begge kjønnene er således det samme, 4,4.</a:t>
            </a:r>
          </a:p>
          <a:p>
            <a:endParaRPr lang="nb-NO"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3902964020"/>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7304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fontScale="90000"/>
          </a:bodyPr>
          <a:lstStyle/>
          <a:p>
            <a:r>
              <a:rPr lang="nb-NO" sz="4800" dirty="0"/>
              <a:t>Hva mener du om å innføre en plikt hvor de som ikke avtjener førstegangstjeneste i Forsvaret må gjennomføre et år med sivil tjeneste (for eksempel innen helse, miljø, beredskap, og lignende)?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29</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8 Hva mener du om å innføre en plikt hvor de som ikke avtjener førstegangstjeneste i Forsvaret må gjennomføre et år med sivil tjeneste (for eksempel innen helse, miljø, beredskap, og lignende)?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dirty="0"/>
              <a:t>Det er en klar tendens til at andelene som er enige i dette forslaget øker jo eldre man er. Blant de yngste er man relativt delt i holdningen til dette. 30 % er uenige, og 25 % enige. Andelen som er enige øker imidlertid gradvis jo eldre man er.</a:t>
            </a:r>
          </a:p>
          <a:p>
            <a:r>
              <a:rPr lang="nb-NO" dirty="0"/>
              <a:t>Mens snittscoren blant de  mellom 18-24 år er 3,3 øker denne jevnt og trutt i alle de øvrige aldersgruppene. Blant de over 55 år er snittscoren 4,8. </a:t>
            </a:r>
          </a:p>
          <a:p>
            <a:endParaRPr lang="nb-NO"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444982764"/>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28180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C26E16-5B19-449A-A3EE-95425D6AFFDA}"/>
              </a:ext>
            </a:extLst>
          </p:cNvPr>
          <p:cNvSpPr>
            <a:spLocks noGrp="1"/>
          </p:cNvSpPr>
          <p:nvPr>
            <p:ph type="title"/>
          </p:nvPr>
        </p:nvSpPr>
        <p:spPr/>
        <p:txBody>
          <a:bodyPr/>
          <a:lstStyle/>
          <a:p>
            <a:r>
              <a:rPr lang="nb-NO" dirty="0"/>
              <a:t>Spørsmål i undersøkelsen</a:t>
            </a:r>
          </a:p>
        </p:txBody>
      </p:sp>
      <p:sp>
        <p:nvSpPr>
          <p:cNvPr id="3" name="Plassholder for lysbildenummer 2">
            <a:extLst>
              <a:ext uri="{FF2B5EF4-FFF2-40B4-BE49-F238E27FC236}">
                <a16:creationId xmlns:a16="http://schemas.microsoft.com/office/drawing/2014/main" id="{C0F8B20A-9135-4D8E-9B59-46DEFDD87BB0}"/>
              </a:ext>
            </a:extLst>
          </p:cNvPr>
          <p:cNvSpPr>
            <a:spLocks noGrp="1"/>
          </p:cNvSpPr>
          <p:nvPr>
            <p:ph type="sldNum" sz="quarter" idx="2"/>
          </p:nvPr>
        </p:nvSpPr>
        <p:spPr/>
        <p:txBody>
          <a:bodyPr/>
          <a:lstStyle/>
          <a:p>
            <a:fld id="{0EEBC1A0-42E1-474A-8B89-066EB82D0CD9}" type="slidenum">
              <a:rPr lang="nb-NO" smtClean="0"/>
              <a:pPr/>
              <a:t>3</a:t>
            </a:fld>
            <a:endParaRPr lang="nb-NO" dirty="0"/>
          </a:p>
        </p:txBody>
      </p:sp>
      <p:sp>
        <p:nvSpPr>
          <p:cNvPr id="7" name="Undertittel 2">
            <a:extLst>
              <a:ext uri="{FF2B5EF4-FFF2-40B4-BE49-F238E27FC236}">
                <a16:creationId xmlns:a16="http://schemas.microsoft.com/office/drawing/2014/main" id="{49B22414-656C-6F3F-1705-6090B1D18F65}"/>
              </a:ext>
            </a:extLst>
          </p:cNvPr>
          <p:cNvSpPr>
            <a:spLocks noGrp="1"/>
          </p:cNvSpPr>
          <p:nvPr>
            <p:ph idx="10"/>
          </p:nvPr>
        </p:nvSpPr>
        <p:spPr>
          <a:xfrm>
            <a:off x="1401763" y="2640013"/>
            <a:ext cx="9766980" cy="9871075"/>
          </a:xfrm>
        </p:spPr>
        <p:txBody>
          <a:bodyPr>
            <a:normAutofit fontScale="92500"/>
          </a:bodyPr>
          <a:lstStyle/>
          <a:p>
            <a:pPr marL="0" indent="0" algn="l">
              <a:buNone/>
            </a:pPr>
            <a:r>
              <a:rPr lang="nb-NO" sz="4400" b="1" dirty="0">
                <a:solidFill>
                  <a:srgbClr val="535353"/>
                </a:solidFill>
              </a:rPr>
              <a:t>5 gamle spørsmål som skal sammenlignes</a:t>
            </a:r>
          </a:p>
          <a:p>
            <a:pPr marL="1149350" lvl="1" indent="-514350">
              <a:buFont typeface="+mj-lt"/>
              <a:buAutoNum type="arabicPeriod"/>
            </a:pPr>
            <a:r>
              <a:rPr lang="nb-NO" sz="3600" dirty="0"/>
              <a:t>Hva anser du som den farligste trussel mot deg og din families trygghet og sikkerhet?</a:t>
            </a:r>
          </a:p>
          <a:p>
            <a:pPr marL="1149350" lvl="1" indent="-514350">
              <a:buFont typeface="+mj-lt"/>
              <a:buAutoNum type="arabicPeriod"/>
            </a:pPr>
            <a:r>
              <a:rPr lang="nb-NO" sz="3600" dirty="0"/>
              <a:t>Hvilken av følgende institusjoner anser du er best egnet til å lede alvorlige nasjonale krisesituasjoner?</a:t>
            </a:r>
          </a:p>
          <a:p>
            <a:pPr marL="1149350" lvl="1" indent="-514350">
              <a:buFont typeface="+mj-lt"/>
              <a:buAutoNum type="arabicPeriod"/>
            </a:pPr>
            <a:r>
              <a:rPr lang="nb-NO" sz="3600" dirty="0"/>
              <a:t>Hvor sannsynlig tror du der er at det vil bli utført krigshandlinger på norsk territorium i fremtiden?</a:t>
            </a:r>
          </a:p>
          <a:p>
            <a:pPr marL="1149350" lvl="1" indent="-514350">
              <a:buFont typeface="+mj-lt"/>
              <a:buAutoNum type="arabicPeriod"/>
            </a:pPr>
            <a:r>
              <a:rPr lang="nb-NO" sz="3600" dirty="0"/>
              <a:t>I hvilken grad anser du at Norge i dag har et militært forsvar som gir tilstrekkelig trygghet for deg, din familie og samfunnet vårt?</a:t>
            </a:r>
          </a:p>
          <a:p>
            <a:pPr marL="1149350" lvl="1" indent="-514350">
              <a:buFont typeface="+mj-lt"/>
              <a:buAutoNum type="arabicPeriod"/>
            </a:pPr>
            <a:r>
              <a:rPr lang="nb-NO" sz="3600" dirty="0"/>
              <a:t>Hvor trygg eller utrygg føler du deg i Norge i dag?</a:t>
            </a:r>
          </a:p>
          <a:p>
            <a:pPr algn="l"/>
            <a:endParaRPr lang="nb-NO" sz="4000" b="1" dirty="0">
              <a:solidFill>
                <a:srgbClr val="0070C0"/>
              </a:solidFill>
            </a:endParaRPr>
          </a:p>
        </p:txBody>
      </p:sp>
      <p:sp>
        <p:nvSpPr>
          <p:cNvPr id="8" name="Undertittel 2">
            <a:extLst>
              <a:ext uri="{FF2B5EF4-FFF2-40B4-BE49-F238E27FC236}">
                <a16:creationId xmlns:a16="http://schemas.microsoft.com/office/drawing/2014/main" id="{066E3925-AE4B-53A0-B65A-DC2A8961B004}"/>
              </a:ext>
            </a:extLst>
          </p:cNvPr>
          <p:cNvSpPr txBox="1">
            <a:spLocks/>
          </p:cNvSpPr>
          <p:nvPr/>
        </p:nvSpPr>
        <p:spPr>
          <a:xfrm>
            <a:off x="12439877" y="2640013"/>
            <a:ext cx="9766980" cy="979221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lnSpcReduction="20000"/>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defRPr lang="en-US" sz="32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defRPr lang="en-US" sz="28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marR="0"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defRPr lang="en-US" sz="2400" b="0" i="0" u="none" strike="noStrike" cap="none" spc="0" baseline="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hangingPunct="1">
              <a:buFont typeface="Arial" panose="020B0604020202020204" pitchFamily="34" charset="0"/>
              <a:buNone/>
            </a:pPr>
            <a:r>
              <a:rPr lang="nb-NO" sz="4400" b="1" dirty="0">
                <a:solidFill>
                  <a:srgbClr val="535353"/>
                </a:solidFill>
              </a:rPr>
              <a:t>5 nye spørsmål</a:t>
            </a:r>
          </a:p>
          <a:p>
            <a:pPr marL="0" indent="0" hangingPunct="1">
              <a:buFont typeface="Arial" panose="020B0604020202020204" pitchFamily="34" charset="0"/>
              <a:buNone/>
            </a:pPr>
            <a:endParaRPr lang="nb-NO" sz="4400" b="1" dirty="0">
              <a:solidFill>
                <a:srgbClr val="535353"/>
              </a:solidFill>
            </a:endParaRPr>
          </a:p>
          <a:p>
            <a:pPr marL="1149350" lvl="1" indent="-514350">
              <a:buFont typeface="+mj-lt"/>
              <a:buAutoNum type="arabicPeriod"/>
            </a:pPr>
            <a:r>
              <a:rPr lang="nb-NO" sz="3600" dirty="0"/>
              <a:t>I hvilken grad anser du at Norge i dag har en sivil beredskap som gir tilstrekkelig trygghet for deg, din familie og samfunnet vårt? </a:t>
            </a:r>
          </a:p>
          <a:p>
            <a:pPr marL="1149350" lvl="1" indent="-514350">
              <a:buFont typeface="+mj-lt"/>
              <a:buAutoNum type="arabicPeriod"/>
            </a:pPr>
            <a:r>
              <a:rPr lang="nb-NO" sz="3600" dirty="0"/>
              <a:t>Hvis en krig/krise inntreffer, vet du som arbeids-taker hvor du skal møte opp og hva som er dine oppgaver?</a:t>
            </a:r>
          </a:p>
          <a:p>
            <a:pPr marL="1149350" lvl="1" indent="-514350">
              <a:buFont typeface="+mj-lt"/>
              <a:buAutoNum type="arabicPeriod"/>
            </a:pPr>
            <a:r>
              <a:rPr lang="nb-NO" sz="3600" dirty="0"/>
              <a:t>Hva tenker du om å innføre en beredskapsplikt der de som ikke avtjener førstegangstjeneste i Forsvaret må gjennomføre en sivil tjeneste; </a:t>
            </a:r>
            <a:br>
              <a:rPr lang="nb-NO" sz="3600" dirty="0"/>
            </a:br>
            <a:r>
              <a:rPr lang="nb-NO" sz="3600" dirty="0"/>
              <a:t>et pliktår?</a:t>
            </a:r>
          </a:p>
          <a:p>
            <a:pPr marL="1149350" lvl="1" indent="-514350">
              <a:buFont typeface="+mj-lt"/>
              <a:buAutoNum type="arabicPeriod"/>
            </a:pPr>
            <a:r>
              <a:rPr lang="nb-NO" sz="3600" dirty="0"/>
              <a:t>Har du tatt innover deg rådene fra DSB om egenberedskap, med lagring av bl.a. mat, vann og varmekilder for en hel uke? </a:t>
            </a:r>
          </a:p>
          <a:p>
            <a:pPr marL="1149350" lvl="1" indent="-514350">
              <a:buFont typeface="+mj-lt"/>
              <a:buAutoNum type="arabicPeriod"/>
            </a:pPr>
            <a:r>
              <a:rPr lang="nb-NO" sz="3600" dirty="0"/>
              <a:t>Kjenner du til hvor du finner et tilfluktsrom der du bor, og der du jobber? </a:t>
            </a:r>
          </a:p>
          <a:p>
            <a:pPr marL="1149350" lvl="1" indent="-514350" hangingPunct="1">
              <a:buFont typeface="+mj-lt"/>
              <a:buAutoNum type="arabicPeriod"/>
            </a:pPr>
            <a:endParaRPr lang="nb-NO" sz="3600" dirty="0"/>
          </a:p>
          <a:p>
            <a:pPr hangingPunct="1"/>
            <a:endParaRPr lang="nb-NO" b="1" dirty="0">
              <a:solidFill>
                <a:srgbClr val="0070C0"/>
              </a:solidFill>
            </a:endParaRPr>
          </a:p>
        </p:txBody>
      </p:sp>
    </p:spTree>
    <p:extLst>
      <p:ext uri="{BB962C8B-B14F-4D97-AF65-F5344CB8AC3E}">
        <p14:creationId xmlns:p14="http://schemas.microsoft.com/office/powerpoint/2010/main" val="16602426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Følger du﻿ rådene fra DSB om egenberedskap, med lagring av blant annet mat, vann og varmekilder for en hel uke?</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30</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9 Følger du﻿ rådene fra DSB om egenberedskap, med lagring av blant annet mat, vann og varmekilder for en hel uke?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Alt i alt svarer 65% at de følger elle eller noen av DSBs råd om egenberedskap. Det er imidlertid bare 11% som følger alle.</a:t>
            </a:r>
          </a:p>
          <a:p>
            <a:r>
              <a:rPr lang="nb-NO" sz="3600" dirty="0"/>
              <a:t>Andelen som følger rådene er lavest blant de yngste (38%) og høyest blant de eldste (79%).</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3464483373"/>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7811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Følger du﻿ rådene fra DSB om egenberedskap, med lagring av blant annet mat, vann og varmekilder for en hel uke?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31</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9 Følger du﻿ rådene fra DSB om egenberedskap, med lagring av blant annet mat, vann og varmekilder for en hel uke?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Alt i alt er kvinner noe flinkere enn menn til å følge DSB råd, men forskjellen er ikke så stor, og det gjelder først og fremst noen av rådene og ikke alle.</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260717289"/>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563680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Følger du﻿ rådene fra DSB om egenberedskap, med lagring av blant annet mat, vann og varmekilder for en hel uke? Brutt ned på alder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32</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9 Følger du﻿ rådene fra DSB om egenberedskap, med lagring av blant annet mat, vann og varmekilder for en hel uke?</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600" dirty="0"/>
              <a:t>Det er en klar tendens til at DSBs råd om egenberedskap i større grad følges jo eldre man er. Mens bare 38 % av de yngste følger alle eller noen av rådene, er denne 75% blant de over 55 år.</a:t>
            </a:r>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410917144"/>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27441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Kjenner du til hvor du finner et tilfluktsrom der du bor og/eller der du jobber (gitt at du er i arbeid)?</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33</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hvorav 675 i arbeid (Selvstendig næringsdrivende/ Ansatt i bedrift/virksomhet/ Permisjon)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10 Kjenner du til hvor du finner et tilfluktsrom der du bor og/eller der du jobber (gitt at du er i arbeid)?</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1745460237"/>
              </p:ext>
            </p:extLst>
          </p:nvPr>
        </p:nvGraphicFramePr>
        <p:xfrm>
          <a:off x="555813" y="4049486"/>
          <a:ext cx="11636188" cy="8402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lassholder for innhold 10">
            <a:extLst>
              <a:ext uri="{FF2B5EF4-FFF2-40B4-BE49-F238E27FC236}">
                <a16:creationId xmlns:a16="http://schemas.microsoft.com/office/drawing/2014/main" id="{F596C414-668C-C734-5A29-09DF14CF59A9}"/>
              </a:ext>
            </a:extLst>
          </p:cNvPr>
          <p:cNvGraphicFramePr>
            <a:graphicFrameLocks/>
          </p:cNvGraphicFramePr>
          <p:nvPr>
            <p:extLst>
              <p:ext uri="{D42A27DB-BD31-4B8C-83A1-F6EECF244321}">
                <p14:modId xmlns:p14="http://schemas.microsoft.com/office/powerpoint/2010/main" val="722136859"/>
              </p:ext>
            </p:extLst>
          </p:nvPr>
        </p:nvGraphicFramePr>
        <p:xfrm>
          <a:off x="11965943" y="4049486"/>
          <a:ext cx="11636188" cy="840279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tel 1">
            <a:extLst>
              <a:ext uri="{FF2B5EF4-FFF2-40B4-BE49-F238E27FC236}">
                <a16:creationId xmlns:a16="http://schemas.microsoft.com/office/drawing/2014/main" id="{1EA62A51-A298-57D6-2FCA-F0E1B259C970}"/>
              </a:ext>
            </a:extLst>
          </p:cNvPr>
          <p:cNvSpPr txBox="1">
            <a:spLocks/>
          </p:cNvSpPr>
          <p:nvPr/>
        </p:nvSpPr>
        <p:spPr>
          <a:xfrm>
            <a:off x="1402079" y="1965682"/>
            <a:ext cx="21633959" cy="18613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Om lag halvparten kjenner til hvor en finner tilfluktsrom der en bor eller jobber. Dette er det samme både for befolkningen generelt og kun for de som er i arbeid</a:t>
            </a:r>
          </a:p>
        </p:txBody>
      </p:sp>
    </p:spTree>
    <p:extLst>
      <p:ext uri="{BB962C8B-B14F-4D97-AF65-F5344CB8AC3E}">
        <p14:creationId xmlns:p14="http://schemas.microsoft.com/office/powerpoint/2010/main" val="30642885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2"/>
          </p:nvPr>
        </p:nvSpPr>
        <p:spPr/>
        <p:txBody>
          <a:bodyPr/>
          <a:lstStyle/>
          <a:p>
            <a:fld id="{86CB4B4D-7CA3-9044-876B-883B54F8677D}" type="slidenum">
              <a:rPr lang="nb-NO" smtClean="0"/>
              <a:t>34</a:t>
            </a:fld>
            <a:endParaRPr lang="nb-NO"/>
          </a:p>
        </p:txBody>
      </p:sp>
      <p:sp>
        <p:nvSpPr>
          <p:cNvPr id="3" name="Tittel 2"/>
          <p:cNvSpPr>
            <a:spLocks noGrp="1"/>
          </p:cNvSpPr>
          <p:nvPr>
            <p:ph type="title"/>
          </p:nvPr>
        </p:nvSpPr>
        <p:spPr/>
        <p:txBody>
          <a:bodyPr/>
          <a:lstStyle/>
          <a:p>
            <a:r>
              <a:rPr lang="nb-NO" dirty="0"/>
              <a:t>Vedlegg</a:t>
            </a:r>
          </a:p>
        </p:txBody>
      </p:sp>
    </p:spTree>
    <p:extLst>
      <p:ext uri="{BB962C8B-B14F-4D97-AF65-F5344CB8AC3E}">
        <p14:creationId xmlns:p14="http://schemas.microsoft.com/office/powerpoint/2010/main" val="30178644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a:t>Demografisk fordeling</a:t>
            </a:r>
          </a:p>
        </p:txBody>
      </p:sp>
      <p:sp>
        <p:nvSpPr>
          <p:cNvPr id="2" name="Plassholder for lysbildenummer 1"/>
          <p:cNvSpPr>
            <a:spLocks noGrp="1"/>
          </p:cNvSpPr>
          <p:nvPr>
            <p:ph type="sldNum" sz="quarter" idx="2"/>
          </p:nvPr>
        </p:nvSpPr>
        <p:spPr/>
        <p:txBody>
          <a:bodyPr/>
          <a:lstStyle/>
          <a:p>
            <a:fld id="{86CB4B4D-7CA3-9044-876B-883B54F8677D}" type="slidenum">
              <a:rPr lang="nb-NO" smtClean="0"/>
              <a:t>35</a:t>
            </a:fld>
            <a:endParaRPr lang="nb-NO"/>
          </a:p>
        </p:txBody>
      </p:sp>
      <p:graphicFrame>
        <p:nvGraphicFramePr>
          <p:cNvPr id="7" name="Plassholder for innhold 6">
            <a:extLst>
              <a:ext uri="{FF2B5EF4-FFF2-40B4-BE49-F238E27FC236}">
                <a16:creationId xmlns:a16="http://schemas.microsoft.com/office/drawing/2014/main" id="{8780F86B-08C2-4A01-9069-7203C31616BE}"/>
              </a:ext>
            </a:extLst>
          </p:cNvPr>
          <p:cNvGraphicFramePr>
            <a:graphicFrameLocks noGrp="1"/>
          </p:cNvGraphicFramePr>
          <p:nvPr>
            <p:ph idx="10"/>
            <p:extLst>
              <p:ext uri="{D42A27DB-BD31-4B8C-83A1-F6EECF244321}">
                <p14:modId xmlns:p14="http://schemas.microsoft.com/office/powerpoint/2010/main" val="2871983077"/>
              </p:ext>
            </p:extLst>
          </p:nvPr>
        </p:nvGraphicFramePr>
        <p:xfrm>
          <a:off x="802035" y="2761069"/>
          <a:ext cx="5787304" cy="4094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B51136B2-BB64-45FA-9C9E-846FF888F003}"/>
              </a:ext>
            </a:extLst>
          </p:cNvPr>
          <p:cNvGraphicFramePr/>
          <p:nvPr>
            <p:extLst>
              <p:ext uri="{D42A27DB-BD31-4B8C-83A1-F6EECF244321}">
                <p14:modId xmlns:p14="http://schemas.microsoft.com/office/powerpoint/2010/main" val="3757687568"/>
              </p:ext>
            </p:extLst>
          </p:nvPr>
        </p:nvGraphicFramePr>
        <p:xfrm>
          <a:off x="8219450" y="2761069"/>
          <a:ext cx="6105236" cy="3714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 12">
            <a:extLst>
              <a:ext uri="{FF2B5EF4-FFF2-40B4-BE49-F238E27FC236}">
                <a16:creationId xmlns:a16="http://schemas.microsoft.com/office/drawing/2014/main" id="{BEC09FC0-E600-4B95-AD57-0D2FAD509F9A}"/>
              </a:ext>
            </a:extLst>
          </p:cNvPr>
          <p:cNvGraphicFramePr/>
          <p:nvPr>
            <p:extLst>
              <p:ext uri="{D42A27DB-BD31-4B8C-83A1-F6EECF244321}">
                <p14:modId xmlns:p14="http://schemas.microsoft.com/office/powerpoint/2010/main" val="1090099164"/>
              </p:ext>
            </p:extLst>
          </p:nvPr>
        </p:nvGraphicFramePr>
        <p:xfrm>
          <a:off x="15054976" y="2761069"/>
          <a:ext cx="7264463" cy="39020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iagram 18">
            <a:extLst>
              <a:ext uri="{FF2B5EF4-FFF2-40B4-BE49-F238E27FC236}">
                <a16:creationId xmlns:a16="http://schemas.microsoft.com/office/drawing/2014/main" id="{24397008-71AE-4547-A798-4665C229FBD3}"/>
              </a:ext>
            </a:extLst>
          </p:cNvPr>
          <p:cNvGraphicFramePr/>
          <p:nvPr>
            <p:extLst>
              <p:ext uri="{D42A27DB-BD31-4B8C-83A1-F6EECF244321}">
                <p14:modId xmlns:p14="http://schemas.microsoft.com/office/powerpoint/2010/main" val="269203081"/>
              </p:ext>
            </p:extLst>
          </p:nvPr>
        </p:nvGraphicFramePr>
        <p:xfrm>
          <a:off x="6589339" y="8084268"/>
          <a:ext cx="6292630" cy="39020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Diagram 21">
            <a:extLst>
              <a:ext uri="{FF2B5EF4-FFF2-40B4-BE49-F238E27FC236}">
                <a16:creationId xmlns:a16="http://schemas.microsoft.com/office/drawing/2014/main" id="{B4EF58DF-0EE5-4ACC-B42A-B452431B012A}"/>
              </a:ext>
            </a:extLst>
          </p:cNvPr>
          <p:cNvGraphicFramePr/>
          <p:nvPr>
            <p:extLst>
              <p:ext uri="{D42A27DB-BD31-4B8C-83A1-F6EECF244321}">
                <p14:modId xmlns:p14="http://schemas.microsoft.com/office/powerpoint/2010/main" val="3678640696"/>
              </p:ext>
            </p:extLst>
          </p:nvPr>
        </p:nvGraphicFramePr>
        <p:xfrm>
          <a:off x="18687207" y="8084268"/>
          <a:ext cx="5461001" cy="39020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Diagram 24">
            <a:extLst>
              <a:ext uri="{FF2B5EF4-FFF2-40B4-BE49-F238E27FC236}">
                <a16:creationId xmlns:a16="http://schemas.microsoft.com/office/drawing/2014/main" id="{8C85013C-20DA-404F-A2A7-8079E7E2BC43}"/>
              </a:ext>
            </a:extLst>
          </p:cNvPr>
          <p:cNvGraphicFramePr/>
          <p:nvPr>
            <p:extLst>
              <p:ext uri="{D42A27DB-BD31-4B8C-83A1-F6EECF244321}">
                <p14:modId xmlns:p14="http://schemas.microsoft.com/office/powerpoint/2010/main" val="932508798"/>
              </p:ext>
            </p:extLst>
          </p:nvPr>
        </p:nvGraphicFramePr>
        <p:xfrm>
          <a:off x="12881969" y="8084268"/>
          <a:ext cx="5461001" cy="3931653"/>
        </p:xfrm>
        <a:graphic>
          <a:graphicData uri="http://schemas.openxmlformats.org/drawingml/2006/chart">
            <c:chart xmlns:c="http://schemas.openxmlformats.org/drawingml/2006/chart" xmlns:r="http://schemas.openxmlformats.org/officeDocument/2006/relationships" r:id="rId8"/>
          </a:graphicData>
        </a:graphic>
      </p:graphicFrame>
      <p:sp>
        <p:nvSpPr>
          <p:cNvPr id="3" name="TekstSylinder 2">
            <a:extLst>
              <a:ext uri="{FF2B5EF4-FFF2-40B4-BE49-F238E27FC236}">
                <a16:creationId xmlns:a16="http://schemas.microsoft.com/office/drawing/2014/main" id="{15FCF787-4713-42E8-854E-1B465582301E}"/>
              </a:ext>
            </a:extLst>
          </p:cNvPr>
          <p:cNvSpPr txBox="1"/>
          <p:nvPr/>
        </p:nvSpPr>
        <p:spPr>
          <a:xfrm>
            <a:off x="3174711" y="2219212"/>
            <a:ext cx="104195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Kjønn</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12" name="TekstSylinder 11">
            <a:extLst>
              <a:ext uri="{FF2B5EF4-FFF2-40B4-BE49-F238E27FC236}">
                <a16:creationId xmlns:a16="http://schemas.microsoft.com/office/drawing/2014/main" id="{DCAB00C9-E904-4635-9AEA-D7DEA1EE418E}"/>
              </a:ext>
            </a:extLst>
          </p:cNvPr>
          <p:cNvSpPr txBox="1"/>
          <p:nvPr/>
        </p:nvSpPr>
        <p:spPr>
          <a:xfrm>
            <a:off x="20635443" y="7422616"/>
            <a:ext cx="1564531"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Landsdel</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14" name="TekstSylinder 13">
            <a:extLst>
              <a:ext uri="{FF2B5EF4-FFF2-40B4-BE49-F238E27FC236}">
                <a16:creationId xmlns:a16="http://schemas.microsoft.com/office/drawing/2014/main" id="{863F6178-1897-4851-959E-376FCCF9817D}"/>
              </a:ext>
            </a:extLst>
          </p:cNvPr>
          <p:cNvSpPr txBox="1"/>
          <p:nvPr/>
        </p:nvSpPr>
        <p:spPr>
          <a:xfrm>
            <a:off x="13721727" y="7422616"/>
            <a:ext cx="378148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Personlig brutto inntekt</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15" name="TekstSylinder 14">
            <a:extLst>
              <a:ext uri="{FF2B5EF4-FFF2-40B4-BE49-F238E27FC236}">
                <a16:creationId xmlns:a16="http://schemas.microsoft.com/office/drawing/2014/main" id="{D8341D4B-F42B-42C8-AA87-7A73D8721C1C}"/>
              </a:ext>
            </a:extLst>
          </p:cNvPr>
          <p:cNvSpPr txBox="1"/>
          <p:nvPr/>
        </p:nvSpPr>
        <p:spPr>
          <a:xfrm>
            <a:off x="7323938" y="7422616"/>
            <a:ext cx="438100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Husstandens brutto inntekt</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17" name="TekstSylinder 16">
            <a:extLst>
              <a:ext uri="{FF2B5EF4-FFF2-40B4-BE49-F238E27FC236}">
                <a16:creationId xmlns:a16="http://schemas.microsoft.com/office/drawing/2014/main" id="{3B1AB496-3F3B-47D4-AE18-2D9F00C1AAA8}"/>
              </a:ext>
            </a:extLst>
          </p:cNvPr>
          <p:cNvSpPr txBox="1"/>
          <p:nvPr/>
        </p:nvSpPr>
        <p:spPr>
          <a:xfrm>
            <a:off x="2625501" y="7422616"/>
            <a:ext cx="178253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nb-NO" sz="2800" dirty="0">
                <a:latin typeface="+mn-lt"/>
              </a:rPr>
              <a:t>Befolkning</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18" name="TekstSylinder 17">
            <a:extLst>
              <a:ext uri="{FF2B5EF4-FFF2-40B4-BE49-F238E27FC236}">
                <a16:creationId xmlns:a16="http://schemas.microsoft.com/office/drawing/2014/main" id="{D14C74E7-2CAB-4BDF-98AB-1C5E44950B34}"/>
              </a:ext>
            </a:extLst>
          </p:cNvPr>
          <p:cNvSpPr txBox="1"/>
          <p:nvPr/>
        </p:nvSpPr>
        <p:spPr>
          <a:xfrm>
            <a:off x="17976417" y="2219212"/>
            <a:ext cx="174406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Utdanning</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sp>
        <p:nvSpPr>
          <p:cNvPr id="20" name="TekstSylinder 19">
            <a:extLst>
              <a:ext uri="{FF2B5EF4-FFF2-40B4-BE49-F238E27FC236}">
                <a16:creationId xmlns:a16="http://schemas.microsoft.com/office/drawing/2014/main" id="{B0F04F9E-4126-45EB-B876-A93DDFBCC4B1}"/>
              </a:ext>
            </a:extLst>
          </p:cNvPr>
          <p:cNvSpPr txBox="1"/>
          <p:nvPr/>
        </p:nvSpPr>
        <p:spPr>
          <a:xfrm>
            <a:off x="10751092" y="2219212"/>
            <a:ext cx="104195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rPr>
              <a:t>Alder</a:t>
            </a:r>
            <a:endParaRPr kumimoji="0" lang="nb-NO" sz="5000" b="0" i="0" u="none" strike="noStrike" cap="none" spc="0" normalizeH="0" baseline="0" dirty="0">
              <a:ln>
                <a:noFill/>
              </a:ln>
              <a:solidFill>
                <a:srgbClr val="000000"/>
              </a:solidFill>
              <a:effectLst/>
              <a:uFillTx/>
              <a:latin typeface="+mn-lt"/>
              <a:ea typeface="HurmeGeometricSans3 Light"/>
              <a:cs typeface="HurmeGeometricSans3 Light"/>
              <a:sym typeface="HurmeGeometricSans3 Light"/>
            </a:endParaRPr>
          </a:p>
        </p:txBody>
      </p:sp>
      <p:graphicFrame>
        <p:nvGraphicFramePr>
          <p:cNvPr id="21" name="Diagram 20">
            <a:extLst>
              <a:ext uri="{FF2B5EF4-FFF2-40B4-BE49-F238E27FC236}">
                <a16:creationId xmlns:a16="http://schemas.microsoft.com/office/drawing/2014/main" id="{1712CFE8-AE47-45DA-AE9B-C8B8A8898385}"/>
              </a:ext>
            </a:extLst>
          </p:cNvPr>
          <p:cNvGraphicFramePr/>
          <p:nvPr>
            <p:extLst>
              <p:ext uri="{D42A27DB-BD31-4B8C-83A1-F6EECF244321}">
                <p14:modId xmlns:p14="http://schemas.microsoft.com/office/powerpoint/2010/main" val="3185855912"/>
              </p:ext>
            </p:extLst>
          </p:nvPr>
        </p:nvGraphicFramePr>
        <p:xfrm>
          <a:off x="549372" y="8054643"/>
          <a:ext cx="6292630" cy="390202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8409645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ln w="12700">
            <a:miter lim="400000"/>
          </a:ln>
        </p:spPr>
        <p:txBody>
          <a:bodyPr lIns="50800" tIns="50800" rIns="50800" bIns="50800" anchor="ctr">
            <a:normAutofit fontScale="90000"/>
          </a:bodyPr>
          <a:lstStyle/>
          <a:p>
            <a:r>
              <a:rPr lang="nb-NO" dirty="0"/>
              <a:t>Feilmarginer</a:t>
            </a:r>
            <a:br>
              <a:rPr lang="nb-NO" dirty="0"/>
            </a:br>
            <a:r>
              <a:rPr lang="nb-NO" sz="4000" dirty="0"/>
              <a:t>Feilmarginverdiene ved et 95 % konfidensintervall for et utvalg basestørrelser og prosentfordelinger. </a:t>
            </a:r>
          </a:p>
        </p:txBody>
      </p:sp>
      <p:sp>
        <p:nvSpPr>
          <p:cNvPr id="3" name="Plassholder for lysbildenummer 2"/>
          <p:cNvSpPr>
            <a:spLocks noGrp="1"/>
          </p:cNvSpPr>
          <p:nvPr>
            <p:ph type="sldNum" sz="quarter" idx="2"/>
          </p:nvPr>
        </p:nvSpPr>
        <p:spPr/>
        <p:txBody>
          <a:bodyPr/>
          <a:lstStyle/>
          <a:p>
            <a:fld id="{86CB4B4D-7CA3-9044-876B-883B54F8677D}" type="slidenum">
              <a:rPr lang="nb-NO" smtClean="0"/>
              <a:t>36</a:t>
            </a:fld>
            <a:endParaRPr lang="nb-NO"/>
          </a:p>
        </p:txBody>
      </p:sp>
      <p:pic>
        <p:nvPicPr>
          <p:cNvPr id="4" name="Bilde 3"/>
          <p:cNvPicPr>
            <a:picLocks noChangeAspect="1"/>
          </p:cNvPicPr>
          <p:nvPr/>
        </p:nvPicPr>
        <p:blipFill>
          <a:blip r:embed="rId2"/>
          <a:stretch>
            <a:fillRect/>
          </a:stretch>
        </p:blipFill>
        <p:spPr>
          <a:xfrm>
            <a:off x="1402079" y="2293104"/>
            <a:ext cx="18157371" cy="9547668"/>
          </a:xfrm>
          <a:prstGeom prst="rect">
            <a:avLst/>
          </a:prstGeom>
        </p:spPr>
      </p:pic>
      <p:sp>
        <p:nvSpPr>
          <p:cNvPr id="5" name="Tittel 1"/>
          <p:cNvSpPr txBox="1">
            <a:spLocks/>
          </p:cNvSpPr>
          <p:nvPr/>
        </p:nvSpPr>
        <p:spPr>
          <a:xfrm>
            <a:off x="1402078" y="11875942"/>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800" b="1" dirty="0"/>
              <a:t>Tolkning</a:t>
            </a:r>
            <a:r>
              <a:rPr lang="nb-NO" sz="2000" dirty="0">
                <a:solidFill>
                  <a:schemeClr val="tx1">
                    <a:lumMod val="75000"/>
                    <a:lumOff val="25000"/>
                  </a:schemeClr>
                </a:solidFill>
              </a:rPr>
              <a:t>: </a:t>
            </a:r>
            <a:r>
              <a:rPr lang="nb-NO" sz="2800" dirty="0"/>
              <a:t>For et utvalg på 200 respondenter, og en prosentfordeling på 6 %, vil feilmarginene være 3.29 %. </a:t>
            </a:r>
            <a:br>
              <a:rPr lang="nb-NO" sz="2800" dirty="0"/>
            </a:br>
            <a:r>
              <a:rPr lang="nb-NO" sz="2800" dirty="0"/>
              <a:t>Den øvre grensen blir dermed 9.29 % og den nedre grensen 2.71 %.</a:t>
            </a:r>
          </a:p>
        </p:txBody>
      </p:sp>
    </p:spTree>
    <p:extLst>
      <p:ext uri="{BB962C8B-B14F-4D97-AF65-F5344CB8AC3E}">
        <p14:creationId xmlns:p14="http://schemas.microsoft.com/office/powerpoint/2010/main" val="401436992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8000" y="10234245"/>
            <a:ext cx="20828000" cy="3034581"/>
          </a:xfrm>
        </p:spPr>
        <p:txBody>
          <a:bodyPr>
            <a:noAutofit/>
          </a:bodyPr>
          <a:lstStyle/>
          <a:p>
            <a:r>
              <a:rPr lang="nb-NO" b="1" dirty="0">
                <a:latin typeface="Arial" panose="020B0604020202020204" pitchFamily="34" charset="0"/>
                <a:cs typeface="Arial" panose="020B0604020202020204" pitchFamily="34" charset="0"/>
              </a:rPr>
              <a:t>Takk for oppmerksomheten!</a:t>
            </a:r>
            <a:br>
              <a:rPr lang="nb-NO" b="1"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Prosjektleder</a:t>
            </a:r>
            <a:br>
              <a:rPr lang="nb-NO" sz="4800" dirty="0">
                <a:latin typeface="Arial" panose="020B0604020202020204" pitchFamily="34" charset="0"/>
                <a:cs typeface="Arial" panose="020B0604020202020204" pitchFamily="34" charset="0"/>
              </a:rPr>
            </a:br>
            <a:r>
              <a:rPr lang="nb-NO" sz="4800" dirty="0"/>
              <a:t>+47 907 86 694//idar.eidset</a:t>
            </a:r>
            <a:r>
              <a:rPr lang="nb-NO" sz="4800" dirty="0">
                <a:latin typeface="Arial" panose="020B0604020202020204" pitchFamily="34" charset="0"/>
                <a:cs typeface="Arial" panose="020B0604020202020204" pitchFamily="34" charset="0"/>
              </a:rPr>
              <a:t>@responsanalyse.no</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024" y="8322444"/>
            <a:ext cx="7869952" cy="1572771"/>
          </a:xfrm>
          <a:prstGeom prst="rect">
            <a:avLst/>
          </a:prstGeom>
        </p:spPr>
      </p:pic>
      <p:sp>
        <p:nvSpPr>
          <p:cNvPr id="4" name="Plassholder for lysbildenummer 3"/>
          <p:cNvSpPr>
            <a:spLocks noGrp="1"/>
          </p:cNvSpPr>
          <p:nvPr>
            <p:ph type="sldNum" sz="quarter" idx="2"/>
          </p:nvPr>
        </p:nvSpPr>
        <p:spPr/>
        <p:txBody>
          <a:bodyPr/>
          <a:lstStyle/>
          <a:p>
            <a:fld id="{86CB4B4D-7CA3-9044-876B-883B54F8677D}" type="slidenum">
              <a:rPr lang="nb-NO" smtClean="0"/>
              <a:t>37</a:t>
            </a:fld>
            <a:endParaRPr lang="nb-NO"/>
          </a:p>
        </p:txBody>
      </p:sp>
    </p:spTree>
    <p:extLst>
      <p:ext uri="{BB962C8B-B14F-4D97-AF65-F5344CB8AC3E}">
        <p14:creationId xmlns:p14="http://schemas.microsoft.com/office/powerpoint/2010/main" val="24463485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Demografi og ekstra nedbrytninger i undersøkelsen</a:t>
            </a:r>
          </a:p>
        </p:txBody>
      </p:sp>
      <p:sp>
        <p:nvSpPr>
          <p:cNvPr id="3" name="Plassholder for innhold 2"/>
          <p:cNvSpPr>
            <a:spLocks noGrp="1"/>
          </p:cNvSpPr>
          <p:nvPr>
            <p:ph idx="10"/>
          </p:nvPr>
        </p:nvSpPr>
        <p:spPr/>
        <p:txBody>
          <a:bodyPr>
            <a:normAutofit/>
          </a:bodyPr>
          <a:lstStyle/>
          <a:p>
            <a:r>
              <a:rPr lang="nb-NO" dirty="0"/>
              <a:t>Demografi/Bakgrunnsspørsmål</a:t>
            </a:r>
          </a:p>
          <a:p>
            <a:pPr lvl="1"/>
            <a:r>
              <a:rPr lang="nb-NO" dirty="0"/>
              <a:t>Kjønn</a:t>
            </a:r>
          </a:p>
          <a:p>
            <a:pPr lvl="1"/>
            <a:r>
              <a:rPr lang="nb-NO" dirty="0"/>
              <a:t>5-delt aldersgrupper</a:t>
            </a:r>
          </a:p>
          <a:p>
            <a:pPr lvl="1"/>
            <a:r>
              <a:rPr lang="nb-NO" dirty="0"/>
              <a:t>Landsdel</a:t>
            </a:r>
          </a:p>
          <a:p>
            <a:pPr lvl="1"/>
            <a:r>
              <a:rPr lang="nb-NO" dirty="0"/>
              <a:t>Kommunestørrelse</a:t>
            </a:r>
          </a:p>
          <a:p>
            <a:pPr lvl="1"/>
            <a:r>
              <a:rPr lang="nb-NO" dirty="0"/>
              <a:t>Husstandens brutto inntekt</a:t>
            </a:r>
          </a:p>
          <a:p>
            <a:pPr lvl="1"/>
            <a:r>
              <a:rPr lang="nb-NO" dirty="0"/>
              <a:t>Personlig brutto inntekt</a:t>
            </a:r>
          </a:p>
          <a:p>
            <a:pPr lvl="1"/>
            <a:r>
              <a:rPr lang="nb-NO" dirty="0"/>
              <a:t>Utdanning</a:t>
            </a:r>
          </a:p>
          <a:p>
            <a:pPr lvl="1"/>
            <a:r>
              <a:rPr lang="nb-NO" dirty="0"/>
              <a:t>Yrkesstatus</a:t>
            </a:r>
          </a:p>
          <a:p>
            <a:pPr lvl="1"/>
            <a:endParaRPr lang="nb-NO" dirty="0"/>
          </a:p>
        </p:txBody>
      </p:sp>
      <p:sp>
        <p:nvSpPr>
          <p:cNvPr id="4" name="Plassholder for lysbildenummer 3"/>
          <p:cNvSpPr>
            <a:spLocks noGrp="1"/>
          </p:cNvSpPr>
          <p:nvPr>
            <p:ph type="sldNum" sz="quarter" idx="2"/>
          </p:nvPr>
        </p:nvSpPr>
        <p:spPr/>
        <p:txBody>
          <a:bodyPr/>
          <a:lstStyle/>
          <a:p>
            <a:fld id="{0EEBC1A0-42E1-474A-8B89-066EB82D0CD9}" type="slidenum">
              <a:rPr lang="nb-NO" smtClean="0"/>
              <a:pPr/>
              <a:t>4</a:t>
            </a:fld>
            <a:endParaRPr lang="nb-NO" dirty="0"/>
          </a:p>
        </p:txBody>
      </p:sp>
    </p:spTree>
    <p:extLst>
      <p:ext uri="{BB962C8B-B14F-4D97-AF65-F5344CB8AC3E}">
        <p14:creationId xmlns:p14="http://schemas.microsoft.com/office/powerpoint/2010/main" val="223156081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solidFill>
                  <a:schemeClr val="tx1">
                    <a:lumMod val="75000"/>
                    <a:lumOff val="25000"/>
                  </a:schemeClr>
                </a:solidFill>
              </a:rPr>
              <a:t>Analysebeskrivelse</a:t>
            </a:r>
          </a:p>
        </p:txBody>
      </p:sp>
      <p:sp>
        <p:nvSpPr>
          <p:cNvPr id="3" name="Plassholder for lysbildenummer 2"/>
          <p:cNvSpPr>
            <a:spLocks noGrp="1"/>
          </p:cNvSpPr>
          <p:nvPr>
            <p:ph type="sldNum" sz="quarter" idx="2"/>
          </p:nvPr>
        </p:nvSpPr>
        <p:spPr/>
        <p:txBody>
          <a:bodyPr/>
          <a:lstStyle/>
          <a:p>
            <a:fld id="{86CB4B4D-7CA3-9044-876B-883B54F8677D}" type="slidenum">
              <a:rPr lang="nb-NO" smtClean="0"/>
              <a:t>5</a:t>
            </a:fld>
            <a:endParaRPr lang="nb-NO"/>
          </a:p>
        </p:txBody>
      </p:sp>
      <p:sp>
        <p:nvSpPr>
          <p:cNvPr id="4" name="Plassholder for innhold 3"/>
          <p:cNvSpPr>
            <a:spLocks noGrp="1"/>
          </p:cNvSpPr>
          <p:nvPr>
            <p:ph idx="10"/>
          </p:nvPr>
        </p:nvSpPr>
        <p:spPr>
          <a:xfrm>
            <a:off x="1402077" y="2639291"/>
            <a:ext cx="20804779" cy="9871364"/>
          </a:xfrm>
        </p:spPr>
        <p:txBody>
          <a:bodyPr>
            <a:normAutofit/>
          </a:bodyPr>
          <a:lstStyle/>
          <a:p>
            <a:r>
              <a:rPr lang="nb-NO" dirty="0"/>
              <a:t>For alle kategoriske spørsmål i undersøkelsen blir resultatene presentert som andeler, oppgitt i prosent.</a:t>
            </a:r>
          </a:p>
          <a:p>
            <a:pPr lvl="1">
              <a:spcBef>
                <a:spcPts val="1200"/>
              </a:spcBef>
              <a:spcAft>
                <a:spcPts val="600"/>
              </a:spcAft>
              <a:buClr>
                <a:srgbClr val="404A9A"/>
              </a:buClr>
              <a:buSzPct val="100000"/>
              <a:buFont typeface="Courier New" panose="02070309020205020404" pitchFamily="49" charset="0"/>
              <a:buChar char="o"/>
            </a:pPr>
            <a:r>
              <a:rPr lang="nb-NO" dirty="0"/>
              <a:t>For spørsmål hvor det benyttes mulighet for å avgi flere svar per spørsmål (flersvar), vil summen av andelene overstige 100%. </a:t>
            </a:r>
          </a:p>
          <a:p>
            <a:r>
              <a:rPr lang="nb-NO" dirty="0"/>
              <a:t>Resultater for skalaspørsmål er også presentert som sammenslåtte %-andeler.</a:t>
            </a:r>
          </a:p>
          <a:p>
            <a:r>
              <a:rPr lang="nb-NO" dirty="0"/>
              <a:t>Alle svar vises for totalutvalget, og brytes ned på delutvalg når dette finnes formålstjenlig ut fra resultatene i den statistiske analysen. </a:t>
            </a:r>
          </a:p>
        </p:txBody>
      </p:sp>
    </p:spTree>
    <p:extLst>
      <p:ext uri="{BB962C8B-B14F-4D97-AF65-F5344CB8AC3E}">
        <p14:creationId xmlns:p14="http://schemas.microsoft.com/office/powerpoint/2010/main" val="33257746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FA2C9576-EEFC-49D8-9C81-7ED233EEDA9C}"/>
              </a:ext>
            </a:extLst>
          </p:cNvPr>
          <p:cNvSpPr>
            <a:spLocks noGrp="1"/>
          </p:cNvSpPr>
          <p:nvPr>
            <p:ph type="sldNum" sz="quarter" idx="2"/>
          </p:nvPr>
        </p:nvSpPr>
        <p:spPr/>
        <p:txBody>
          <a:bodyPr/>
          <a:lstStyle/>
          <a:p>
            <a:fld id="{86CB4B4D-7CA3-9044-876B-883B54F8677D}" type="slidenum">
              <a:rPr lang="nb-NO" smtClean="0"/>
              <a:t>6</a:t>
            </a:fld>
            <a:endParaRPr lang="nb-NO"/>
          </a:p>
        </p:txBody>
      </p:sp>
      <p:sp>
        <p:nvSpPr>
          <p:cNvPr id="3" name="Tittel 2">
            <a:extLst>
              <a:ext uri="{FF2B5EF4-FFF2-40B4-BE49-F238E27FC236}">
                <a16:creationId xmlns:a16="http://schemas.microsoft.com/office/drawing/2014/main" id="{EEE559EA-40E9-46BC-ACA9-7D9AF95337F1}"/>
              </a:ext>
            </a:extLst>
          </p:cNvPr>
          <p:cNvSpPr>
            <a:spLocks noGrp="1"/>
          </p:cNvSpPr>
          <p:nvPr>
            <p:ph type="title"/>
          </p:nvPr>
        </p:nvSpPr>
        <p:spPr/>
        <p:txBody>
          <a:bodyPr>
            <a:normAutofit fontScale="90000"/>
          </a:bodyPr>
          <a:lstStyle/>
          <a:p>
            <a:r>
              <a:rPr lang="nb-NO" dirty="0"/>
              <a:t>Resultater: Spørsmål som også ble stilt i 2014</a:t>
            </a:r>
            <a:br>
              <a:rPr lang="nb-NO" dirty="0"/>
            </a:br>
            <a:endParaRPr lang="nb-NO" dirty="0"/>
          </a:p>
        </p:txBody>
      </p:sp>
    </p:spTree>
    <p:extLst>
      <p:ext uri="{BB962C8B-B14F-4D97-AF65-F5344CB8AC3E}">
        <p14:creationId xmlns:p14="http://schemas.microsoft.com/office/powerpoint/2010/main" val="16890266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Hva anser du som den farligste trussel mot deg og din families trygghet og sikkerhet?</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7</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1056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1 </a:t>
            </a:r>
            <a:r>
              <a:rPr lang="nb-NO" sz="2000" dirty="0"/>
              <a:t>Hva anser du som den farligste trussel mot deg og din families trygghet og sikkerhet?</a:t>
            </a:r>
            <a:r>
              <a:rPr lang="nb-NO" sz="2000" dirty="0">
                <a:solidFill>
                  <a:schemeClr val="tx1">
                    <a:lumMod val="75000"/>
                    <a:lumOff val="25000"/>
                  </a:schemeClr>
                </a:solidFill>
              </a:rPr>
              <a:t> </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2400" dirty="0"/>
              <a:t>Det ble gjort en feil i måten dette spørsmålet ble stilt på i den opprinnelige runden i uke 33. Vi har derfor stilt dette spørsmålet på nytt i omnibusen uke 35</a:t>
            </a:r>
          </a:p>
          <a:p>
            <a:r>
              <a:rPr lang="nb-NO" sz="2400" dirty="0"/>
              <a:t>Trusselbildet for folk flest har endret seg en del siden 2014. Den gang svarte om lag halvparten at det var trafikkulykke som var den farligste trusselen. Nå er det bare 17 % som peker på dette som farligst.</a:t>
            </a:r>
          </a:p>
          <a:p>
            <a:r>
              <a:rPr lang="nb-NO" sz="2400" dirty="0"/>
              <a:t>Like mange oppgir økonomiske problemer som den farligste trusselen, Dette alternativet var ikke med i 2014. Denne andelen er høyest blant de mellom 25-34 år.</a:t>
            </a:r>
          </a:p>
          <a:p>
            <a:r>
              <a:rPr lang="nb-NO" sz="2400" dirty="0"/>
              <a:t>Flere av truslene har nå økt sine andeler siden 2014, noe som indikerer at samfunnet nå er mer åpent for flere trusler</a:t>
            </a:r>
          </a:p>
          <a:p>
            <a:r>
              <a:rPr lang="nb-NO" sz="2400" dirty="0"/>
              <a:t>15 % ser nå krig som den farligste trusselen. Dette var det bare 2 % som nevnte i 2014. Andelen er høyest blant de over 55 år. Økningen er gjerne en naturlig følge av krigen i Ukraina, og Russlands mer aggressive adferd.</a:t>
            </a:r>
          </a:p>
          <a:p>
            <a:r>
              <a:rPr lang="nb-NO" sz="2400" dirty="0"/>
              <a:t>I tillegg til trafikkulykke, er det bare ran/overfall/voldtekt som har en signifikant tilbakegang siden 2014.</a:t>
            </a:r>
            <a:endParaRPr lang="nn-NO" sz="2400"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2734541814"/>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7785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Hva anser du som den farligste trussel mot deg og din families trygghet og sikkerhet? Brutt ned på kjønn</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8</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1056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2 </a:t>
            </a:r>
            <a:r>
              <a:rPr lang="nb-NO" sz="2000" dirty="0"/>
              <a:t>Hva anser du som den farligste trussel mot deg og din families trygghet og sikkerhet?</a:t>
            </a:r>
            <a:r>
              <a:rPr lang="nb-NO" sz="2000" dirty="0">
                <a:solidFill>
                  <a:schemeClr val="tx1">
                    <a:lumMod val="75000"/>
                    <a:lumOff val="25000"/>
                  </a:schemeClr>
                </a:solidFill>
              </a:rPr>
              <a:t> </a:t>
            </a:r>
            <a:endParaRPr lang="nb-NO" sz="20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745628786"/>
              </p:ext>
            </p:extLst>
          </p:nvPr>
        </p:nvGraphicFramePr>
        <p:xfrm>
          <a:off x="1600840" y="2548402"/>
          <a:ext cx="9489889"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lassholder for innhold 10">
            <a:extLst>
              <a:ext uri="{FF2B5EF4-FFF2-40B4-BE49-F238E27FC236}">
                <a16:creationId xmlns:a16="http://schemas.microsoft.com/office/drawing/2014/main" id="{44A34984-23BA-40BD-BA11-5FFB1EABB164}"/>
              </a:ext>
            </a:extLst>
          </p:cNvPr>
          <p:cNvGraphicFramePr>
            <a:graphicFrameLocks/>
          </p:cNvGraphicFramePr>
          <p:nvPr>
            <p:extLst>
              <p:ext uri="{D42A27DB-BD31-4B8C-83A1-F6EECF244321}">
                <p14:modId xmlns:p14="http://schemas.microsoft.com/office/powerpoint/2010/main" val="4069419158"/>
              </p:ext>
            </p:extLst>
          </p:nvPr>
        </p:nvGraphicFramePr>
        <p:xfrm>
          <a:off x="12699882" y="2548402"/>
          <a:ext cx="9489889" cy="9871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5474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3CCB9E-4002-47C9-9F32-35CE4C7C8276}"/>
              </a:ext>
            </a:extLst>
          </p:cNvPr>
          <p:cNvSpPr>
            <a:spLocks noGrp="1"/>
          </p:cNvSpPr>
          <p:nvPr>
            <p:ph type="title"/>
          </p:nvPr>
        </p:nvSpPr>
        <p:spPr/>
        <p:txBody>
          <a:bodyPr>
            <a:normAutofit/>
          </a:bodyPr>
          <a:lstStyle/>
          <a:p>
            <a:r>
              <a:rPr lang="nb-NO" sz="4800" dirty="0"/>
              <a:t>Hvilken av følgende institusjoner anser du er best egnet til å lede alvorlige nasjonale krisesituasjoner?</a:t>
            </a:r>
          </a:p>
        </p:txBody>
      </p:sp>
      <p:sp>
        <p:nvSpPr>
          <p:cNvPr id="3" name="Plassholder for lysbildenummer 2">
            <a:extLst>
              <a:ext uri="{FF2B5EF4-FFF2-40B4-BE49-F238E27FC236}">
                <a16:creationId xmlns:a16="http://schemas.microsoft.com/office/drawing/2014/main" id="{2898E17C-7BFD-41FB-9136-3FFE478DACFB}"/>
              </a:ext>
            </a:extLst>
          </p:cNvPr>
          <p:cNvSpPr>
            <a:spLocks noGrp="1"/>
          </p:cNvSpPr>
          <p:nvPr>
            <p:ph type="sldNum" sz="quarter" idx="2"/>
          </p:nvPr>
        </p:nvSpPr>
        <p:spPr>
          <a:xfrm>
            <a:off x="21707827" y="13094405"/>
            <a:ext cx="384722" cy="379591"/>
          </a:xfrm>
        </p:spPr>
        <p:txBody>
          <a:bodyPr/>
          <a:lstStyle/>
          <a:p>
            <a:fld id="{0EEBC1A0-42E1-474A-8B89-066EB82D0CD9}" type="slidenum">
              <a:rPr lang="nb-NO" smtClean="0"/>
              <a:pPr/>
              <a:t>9</a:t>
            </a:fld>
            <a:endParaRPr lang="nb-NO" dirty="0"/>
          </a:p>
        </p:txBody>
      </p:sp>
      <p:sp>
        <p:nvSpPr>
          <p:cNvPr id="6" name="Tittel 1">
            <a:extLst>
              <a:ext uri="{FF2B5EF4-FFF2-40B4-BE49-F238E27FC236}">
                <a16:creationId xmlns:a16="http://schemas.microsoft.com/office/drawing/2014/main" id="{FAE7A6CE-F940-4E88-82BE-46BDC7A35B1D}"/>
              </a:ext>
            </a:extLst>
          </p:cNvPr>
          <p:cNvSpPr txBox="1">
            <a:spLocks/>
          </p:cNvSpPr>
          <p:nvPr/>
        </p:nvSpPr>
        <p:spPr>
          <a:xfrm>
            <a:off x="555812" y="12674775"/>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000" dirty="0"/>
              <a:t>Ant. respondenter: 1015 i 2024 og 1003 i 2014	</a:t>
            </a:r>
          </a:p>
          <a:p>
            <a:pPr hangingPunct="1"/>
            <a:r>
              <a:rPr lang="nb-NO" sz="2000" dirty="0"/>
              <a:t>Filter</a:t>
            </a:r>
            <a:r>
              <a:rPr lang="nb-NO" sz="2000" dirty="0">
                <a:solidFill>
                  <a:schemeClr val="tx1">
                    <a:lumMod val="75000"/>
                    <a:lumOff val="25000"/>
                  </a:schemeClr>
                </a:solidFill>
              </a:rPr>
              <a:t>: Ingen		</a:t>
            </a:r>
          </a:p>
          <a:p>
            <a:pPr hangingPunct="1"/>
            <a:r>
              <a:rPr lang="nb-NO" sz="2000" dirty="0">
                <a:solidFill>
                  <a:schemeClr val="tx1">
                    <a:lumMod val="75000"/>
                    <a:lumOff val="25000"/>
                  </a:schemeClr>
                </a:solidFill>
              </a:rPr>
              <a:t>Spm: 2 </a:t>
            </a:r>
            <a:r>
              <a:rPr lang="nb-NO" sz="2000" dirty="0"/>
              <a:t>Hvilken av følgende institusjoner anser du er best egnet til å lede alvorlige nasjonale krisesituasjoner?</a:t>
            </a:r>
            <a:r>
              <a:rPr lang="nb-NO" sz="2000" dirty="0">
                <a:solidFill>
                  <a:schemeClr val="tx1">
                    <a:lumMod val="75000"/>
                    <a:lumOff val="25000"/>
                  </a:schemeClr>
                </a:solidFill>
              </a:rPr>
              <a:t> </a:t>
            </a:r>
            <a:endParaRPr lang="nb-NO" sz="2000" dirty="0"/>
          </a:p>
        </p:txBody>
      </p:sp>
      <p:sp>
        <p:nvSpPr>
          <p:cNvPr id="7" name="Plassholder for innhold 4">
            <a:extLst>
              <a:ext uri="{FF2B5EF4-FFF2-40B4-BE49-F238E27FC236}">
                <a16:creationId xmlns:a16="http://schemas.microsoft.com/office/drawing/2014/main" id="{2E69F335-F786-4F02-A82B-E0352E2E3BA1}"/>
              </a:ext>
            </a:extLst>
          </p:cNvPr>
          <p:cNvSpPr txBox="1">
            <a:spLocks/>
          </p:cNvSpPr>
          <p:nvPr/>
        </p:nvSpPr>
        <p:spPr>
          <a:xfrm>
            <a:off x="14338300" y="2313009"/>
            <a:ext cx="8741317" cy="9865268"/>
          </a:xfrm>
          <a:prstGeom prst="rect">
            <a:avLst/>
          </a:prstGeo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40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r>
              <a:rPr lang="nb-NO" sz="3200" dirty="0"/>
              <a:t>Forsvaret er fortsatt den institusjonen som flest mener er best egnet til å lede alvorlige nasjonale krisesituasjoner. Andelen på 40 % fra 2014 er uendret</a:t>
            </a:r>
          </a:p>
          <a:p>
            <a:r>
              <a:rPr lang="nb-NO" sz="3200" dirty="0"/>
              <a:t>Direktoratet for samfunnssikkerhet har tatt over andreplassen, og andelen som mener DSB er best egnet øker signifikat fra 17 til 30%.</a:t>
            </a:r>
          </a:p>
          <a:p>
            <a:r>
              <a:rPr lang="nb-NO" sz="3200" dirty="0"/>
              <a:t>Andelen som mener politiet er best egnet faller fra 24 til 13 %. Denne endringen er også statistisk signifikant.</a:t>
            </a:r>
            <a:endParaRPr lang="nn-NO" sz="3200" dirty="0"/>
          </a:p>
          <a:p>
            <a:endParaRPr lang="nb-NO" sz="3600" dirty="0"/>
          </a:p>
          <a:p>
            <a:endParaRPr lang="nb-NO" sz="3600" dirty="0"/>
          </a:p>
          <a:p>
            <a:endParaRPr lang="nb-NO" sz="3600" dirty="0"/>
          </a:p>
          <a:p>
            <a:endParaRPr lang="nb-NO" sz="3600" dirty="0"/>
          </a:p>
        </p:txBody>
      </p:sp>
      <p:graphicFrame>
        <p:nvGraphicFramePr>
          <p:cNvPr id="11" name="Plassholder for innhold 10">
            <a:extLst>
              <a:ext uri="{FF2B5EF4-FFF2-40B4-BE49-F238E27FC236}">
                <a16:creationId xmlns:a16="http://schemas.microsoft.com/office/drawing/2014/main" id="{79B4B4FC-C789-090E-A8F5-0F28C2C8E8A0}"/>
              </a:ext>
            </a:extLst>
          </p:cNvPr>
          <p:cNvGraphicFramePr>
            <a:graphicFrameLocks noGrp="1"/>
          </p:cNvGraphicFramePr>
          <p:nvPr>
            <p:ph idx="10"/>
            <p:extLst>
              <p:ext uri="{D42A27DB-BD31-4B8C-83A1-F6EECF244321}">
                <p14:modId xmlns:p14="http://schemas.microsoft.com/office/powerpoint/2010/main" val="4103630915"/>
              </p:ext>
            </p:extLst>
          </p:nvPr>
        </p:nvGraphicFramePr>
        <p:xfrm>
          <a:off x="555812" y="2581201"/>
          <a:ext cx="13554635" cy="9871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9397698"/>
      </p:ext>
    </p:extLst>
  </p:cSld>
  <p:clrMapOvr>
    <a:masterClrMapping/>
  </p:clrMapOvr>
  <p:transition spd="med"/>
</p:sld>
</file>

<file path=ppt/theme/theme1.xml><?xml version="1.0" encoding="utf-8"?>
<a:theme xmlns:a="http://schemas.openxmlformats.org/drawingml/2006/main" name="Black">
  <a:themeElements>
    <a:clrScheme name="F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F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0DCCD35CB9D8C4CAECB9819014009F1" ma:contentTypeVersion="20" ma:contentTypeDescription="Opprett et nytt dokument." ma:contentTypeScope="" ma:versionID="e3c374b058e5f358402441f1896b8c79">
  <xsd:schema xmlns:xsd="http://www.w3.org/2001/XMLSchema" xmlns:xs="http://www.w3.org/2001/XMLSchema" xmlns:p="http://schemas.microsoft.com/office/2006/metadata/properties" xmlns:ns2="4c8da0b8-70d7-475d-899d-f40c64c98e01" xmlns:ns3="cd62bf22-67a3-48e8-9a7b-168a9d066e6b" targetNamespace="http://schemas.microsoft.com/office/2006/metadata/properties" ma:root="true" ma:fieldsID="ca15aca892305614ec53baf0d6e3203c" ns2:_="" ns3:_="">
    <xsd:import namespace="4c8da0b8-70d7-475d-899d-f40c64c98e01"/>
    <xsd:import namespace="cd62bf22-67a3-48e8-9a7b-168a9d066e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da0b8-70d7-475d-899d-f40c64c98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44d0cb33-5511-45eb-bb1d-5f55490235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62bf22-67a3-48e8-9a7b-168a9d066e6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a7b104ba-ae48-4296-b491-cf0396b85abb}" ma:internalName="TaxCatchAll" ma:showField="CatchAllData" ma:web="cd62bf22-67a3-48e8-9a7b-168a9d066e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8da0b8-70d7-475d-899d-f40c64c98e01">
      <Terms xmlns="http://schemas.microsoft.com/office/infopath/2007/PartnerControls"/>
    </lcf76f155ced4ddcb4097134ff3c332f>
    <TaxCatchAll xmlns="cd62bf22-67a3-48e8-9a7b-168a9d066e6b" xsi:nil="true"/>
  </documentManagement>
</p:properties>
</file>

<file path=customXml/itemProps1.xml><?xml version="1.0" encoding="utf-8"?>
<ds:datastoreItem xmlns:ds="http://schemas.openxmlformats.org/officeDocument/2006/customXml" ds:itemID="{DD1F4FCC-94AC-4993-A6CB-2985A8DB2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8da0b8-70d7-475d-899d-f40c64c98e01"/>
    <ds:schemaRef ds:uri="cd62bf22-67a3-48e8-9a7b-168a9d066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44B91-6972-401F-8371-D87C9DCC3042}">
  <ds:schemaRefs>
    <ds:schemaRef ds:uri="http://schemas.microsoft.com/sharepoint/v3/contenttype/forms"/>
  </ds:schemaRefs>
</ds:datastoreItem>
</file>

<file path=customXml/itemProps3.xml><?xml version="1.0" encoding="utf-8"?>
<ds:datastoreItem xmlns:ds="http://schemas.openxmlformats.org/officeDocument/2006/customXml" ds:itemID="{6E6FA0F1-D8D9-4062-AD2C-A044F520F479}">
  <ds:schemaRefs>
    <ds:schemaRef ds:uri="http://schemas.microsoft.com/office/2006/metadata/properties"/>
    <ds:schemaRef ds:uri="http://schemas.microsoft.com/office/infopath/2007/PartnerControls"/>
    <ds:schemaRef ds:uri="4c8da0b8-70d7-475d-899d-f40c64c98e01"/>
    <ds:schemaRef ds:uri="cd62bf22-67a3-48e8-9a7b-168a9d066e6b"/>
  </ds:schemaRefs>
</ds:datastoreItem>
</file>

<file path=docProps/app.xml><?xml version="1.0" encoding="utf-8"?>
<Properties xmlns="http://schemas.openxmlformats.org/officeDocument/2006/extended-properties" xmlns:vt="http://schemas.openxmlformats.org/officeDocument/2006/docPropsVTypes">
  <TotalTime>52691</TotalTime>
  <Words>3713</Words>
  <Application>Microsoft Office PowerPoint</Application>
  <PresentationFormat>Egendefinert</PresentationFormat>
  <Paragraphs>414</Paragraphs>
  <Slides>37</Slides>
  <Notes>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37</vt:i4>
      </vt:variant>
    </vt:vector>
  </HeadingPairs>
  <TitlesOfParts>
    <vt:vector size="42" baseType="lpstr">
      <vt:lpstr>Arial</vt:lpstr>
      <vt:lpstr>Courier New</vt:lpstr>
      <vt:lpstr>Helvetica Neue</vt:lpstr>
      <vt:lpstr>HurmeGeometricSans3 Light</vt:lpstr>
      <vt:lpstr>Black</vt:lpstr>
      <vt:lpstr>Norges Offisers- og spesialist forbund  Trygghet og beredskap i Norge 2024</vt:lpstr>
      <vt:lpstr>Kort om undersøkelsen</vt:lpstr>
      <vt:lpstr>Spørsmål i undersøkelsen</vt:lpstr>
      <vt:lpstr>Demografi og ekstra nedbrytninger i undersøkelsen</vt:lpstr>
      <vt:lpstr>Analysebeskrivelse</vt:lpstr>
      <vt:lpstr>Resultater: Spørsmål som også ble stilt i 2014 </vt:lpstr>
      <vt:lpstr>Hva anser du som den farligste trussel mot deg og din families trygghet og sikkerhet?</vt:lpstr>
      <vt:lpstr>Hva anser du som den farligste trussel mot deg og din families trygghet og sikkerhet? Brutt ned på kjønn</vt:lpstr>
      <vt:lpstr>Hvilken av følgende institusjoner anser du er best egnet til å lede alvorlige nasjonale krisesituasjoner?</vt:lpstr>
      <vt:lpstr>Hvilken av følgende institusjoner anser du er best egnet til å lede alvorlige nasjonale krisesituasjoner? Brutt ned på kjønn</vt:lpstr>
      <vt:lpstr>Hvilken av følgende institusjoner anser du er best egnet til å lede alvorlige nasjonale krisesituasjoner? Brutt ned på alder</vt:lpstr>
      <vt:lpstr>Hvor sannsynlig tror du det er at det vil bli utført krigshandlinger på norsk territorium i fremtiden?</vt:lpstr>
      <vt:lpstr>Hvor sannsynlig tror du det er at det vil bli utført krigshandlinger på norsk territorium i fremtiden? Brutt ned på kjønn</vt:lpstr>
      <vt:lpstr>Hvor sannsynlig tror du det er at det vil bli utført krigshandlinger på norsk territorium i fremtiden? Brutt ned på alder</vt:lpstr>
      <vt:lpstr>I hvilken grad anser du at Norge i dag har et militært Forsvar som gir tilstrekkelig trygghet for deg, din familie og samfunnet vårt?</vt:lpstr>
      <vt:lpstr>I hvilken grad anser du at Norge i dag har et militært Forsvar som gir tilstrekkelig trygghet for deg, din familie og samfunnet vårt? Brutt ned på kjønn</vt:lpstr>
      <vt:lpstr>I hvilken grad anser du at Norge i dag har et militært Forsvar som gir tilstrekkelig trygghet for deg, din familie og samfunnet vårt? Brutt ned på alder</vt:lpstr>
      <vt:lpstr>Hvor trygg eller utrygg føler du deg i Norge i dag?</vt:lpstr>
      <vt:lpstr>Hvor trygg eller utrygg føler du deg i Norge i dag? Brutt ned på kjønn</vt:lpstr>
      <vt:lpstr>Hvor trygg eller utrygg føler du deg i Norge i dag? Brutt ned på alder</vt:lpstr>
      <vt:lpstr>Resultater: Nye spørsmål </vt:lpstr>
      <vt:lpstr>I hvilken grad anser du at Norge i dag har en sivil beredskap som gir tilstrekkelig trygghet for deg, din familie og samfunnet vårt?</vt:lpstr>
      <vt:lpstr>I hvilken grad anser du at Norge i dag har en sivil beredskap som gir tilstrekkelig trygghet for deg, din familie og samfunnet vårt? Brutt ned på kjønn</vt:lpstr>
      <vt:lpstr>I hvilken grad anser du at Norge i dag har en sivil beredskap som gir tilstrekkelig trygghet for deg, din familie og samfunnet vårt? Brutt ned på alder</vt:lpstr>
      <vt:lpstr>Hvis en krig/krise inntreffer, vet du som arbeidstaker hvor du skal møte opp og/eller hva som er dine plikter/oppgaver? </vt:lpstr>
      <vt:lpstr>Hvis en krig/krise inntreffer, vet du som arbeidstaker hvor du skal møte opp og/eller hva som er dine plikter/oppgaver? Brutt ned på kjønn</vt:lpstr>
      <vt:lpstr>Hva mener du om å innføre en plikt hvor de som ikke avtjener førstegangstjeneste i Forsvaret må gjennomføre et år med sivil tjeneste (for eksempel innen helse, miljø, beredskap, og lignende)?</vt:lpstr>
      <vt:lpstr>Hva mener du om å innføre en plikt hvor de som ikke avtjener førstegangstjeneste i Forsvaret må gjennomføre et år med sivil tjeneste (for eksempel innen helse, miljø, beredskap, og lignende)? Brutt ned på kjønn</vt:lpstr>
      <vt:lpstr>Hva mener du om å innføre en plikt hvor de som ikke avtjener førstegangstjeneste i Forsvaret må gjennomføre et år med sivil tjeneste (for eksempel innen helse, miljø, beredskap, og lignende)? Brutt ned på alder</vt:lpstr>
      <vt:lpstr>Følger du﻿ rådene fra DSB om egenberedskap, med lagring av blant annet mat, vann og varmekilder for en hel uke?</vt:lpstr>
      <vt:lpstr>Følger du﻿ rådene fra DSB om egenberedskap, med lagring av blant annet mat, vann og varmekilder for en hel uke? Brutt ned på kjønn</vt:lpstr>
      <vt:lpstr>Følger du﻿ rådene fra DSB om egenberedskap, med lagring av blant annet mat, vann og varmekilder for en hel uke? Brutt ned på alder</vt:lpstr>
      <vt:lpstr>Kjenner du til hvor du finner et tilfluktsrom der du bor og/eller der du jobber (gitt at du er i arbeid)?</vt:lpstr>
      <vt:lpstr>Vedlegg</vt:lpstr>
      <vt:lpstr>Demografisk fordeling</vt:lpstr>
      <vt:lpstr>Feilmarginer Feilmarginverdiene ved et 95 % konfidensintervall for et utvalg basestørrelser og prosentfordelinger. </vt:lpstr>
      <vt:lpstr>Takk for oppmerksomheten! Prosjektleder +47 907 86 694//idar.eidset@responsanalyse.no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Idar Eidset</cp:lastModifiedBy>
  <cp:revision>464</cp:revision>
  <dcterms:modified xsi:type="dcterms:W3CDTF">2024-09-04T11:01:10Z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0x01010070DCCD35CB9D8C4CAECB9819014009F1</vt:lpwstr>
  </property>
  <property fmtid="{D5CDD505-2E9C-101B-9397-08002B2CF9AE}" pid="3" name="MediaServiceImageTags">
    <vt:lpwstr/>
  </property>
</Properties>
</file>