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来源：My First Bitcoin，《比特币文凭学生指南》，第26.10版，第1–4模块及入门学习者须知。依据知识共享署名-相同方式共享4.0国际许可协议（Creative Commons Attribution-ShareAlike 4.0 International）改编；本演示文稿采用相同许可协议。本演示文稿是供教育者主导教学使用的辅助材料。教育者可调整示例、活动、教学节奏和授课方式，但须保持课程内涵、必备能力要求和安全边界不变。本材料不预设固定的课时长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请在全部四个模块中始终遵守这些界限。在开展任何可选的低风险实操练习之前，请先讲解隐私、安全和资产丢失方面的风险。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借助对资料来源的讨论，区分可核查的事实与需要标准和证据加以支撑的观点。请勿要求他人披露个人财务信息。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请使用原文中的例子：Amina有大米，想要鞋子；Luis有鞋子，想要食用油；Mei有食用油，想要维修服务。请将失败的直接交换与之后借助货币的解决方案区分开来。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请使用指南中关于水资源可得性的例子以及日常生活中的选择。紧迫的需求可以合理地增强对当下的偏好。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请解释金本位制，以及代表性纸币中各不相同的兑付规则。银行卡或手机只是发送指令，其本身并不装有钱。普通银行存款是银行对其客户所负的债务。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银行在承担成本和损失的同时赚取利息和手续费。不要暗示所有银行都即将倒闭，也不要暗示放贷不受任何约束。请区分银行的承诺与直接持有结算资产。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请保持这五部分回应之间的连贯性。早期的提案只提供了其中的部分要素；请勿暗示其中任何一个都是完整的去中心化货币。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部分比特币可能无法访问或无法出售。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让学习者自行完成换算；不展示答案。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关键思考：比特币对您而言有价值吗？它当前的价格能代表它的价值吗？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请准备收款界面检查、发送并核验检查，以及恢复准备或诈骗应对练习。使用前，请说明每种环境的局限性。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切勿拍摄、云端存储、通过电子邮件或消息发送真实的助记词，也不要将其输入网站或普通表单。它可能提供对资金的完全访问权限。
附加密码短语、多重密钥和高级备份方案属于进阶学习内容。请勿引入学习者无法解释或无法从中恢复的复杂操作。
如果助记词可能已被他人看到、复制、在线输入，或存储在不受信任的设备上，请将其视为已泄露。请在不透露助记词的前提下寻求帮助，并采用新的可信恢复流程。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使用原文中虚构的小额支付与低频支付对比示例。所有选择均应保持假设性；请勿为学习者的个人资金选定工具或金额。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请观察整个过程，但不要查看恢复词。日后您进行个人设置时，需要全新的、私下生成的恢复信息。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链上手续费主要取决于交易数据量和区块空间需求，而不只是发送的金额。请查看最终估算；确认时间和手续费可能会发生变化。</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请自行访问官方网站、应用商店页面及联系方式。核实发布者和域名；对广告、消息及仿冒网站保持警惕。切勿借钱进行尝试。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来源锚点：由教育者现场观察的实操能力检查。C6要求直接观察钱包/收款任务和恢复准备任务。模拟、预先准备的材料、实物模型以及不涉及资金的替代方案均可采用。必要时，请给予反馈并提供再次尝试的机会。评分标准和评估管理相关内容请勿在屏幕上展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模块4为必修内容，由教育者负责策划。请选择与当地相关的「比特币作为货币」任务，并将以下提示作为可灵活调整的选项使用，而非要求演示每一种工具或场景。请核实当前的工具、当地规定、基础设施及支持情况。请保留必备能力要求及模块3的安全标准；切勿虚构当地服务提供商或相关细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请选择相关的源任务：托管方式比较、收款界面核对、支付路径比较、预备交易核对、路由费用比较、诈骗应对、商户/捐赠流程或资源核实。必要时请寻求当地专业人士的帮助。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请使用低价值商品或模拟场景。在批准付款之前，请先讲解完整流程。
请根据本地任务选择或调整指南中的场景。提示语应面向学习者，并避免将假设的收款情形当作真实的本地商户名录。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请使用能够支持所选本地任务的源场景。退款是一笔新的付款，而不是对原始链上交易的撤销。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获取途径包括工作收入、直接交换、经纪商、ATM、商家、兑换服务以及循环经济。请使用当前经核实的本地信息，或明确标明为虚构的情景。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请比较数据保留、链上关联、交易对手、欺诈防护、额度、费用以及纠纷处理。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以所解决的问题来定义成功，而不是以交易数量来衡量。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观察由教育者选定的本地比特币作为货币的任务，以及学习者对目的、替代方案、权衡取舍、可能的失败和下一步的解释。评分、评分标准和评估管理事务不在屏幕上展示。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02946" y="571500"/>
            <a:ext cx="1122335" cy="272400"/>
          </a:xfrm>
          <a:prstGeom prst="rect">
            <a:avLst/>
          </a:prstGeom>
          <a:noFill/>
          <a:ln/>
        </p:spPr>
        <p:txBody>
          <a:bodyPr wrap="square" lIns="0" tIns="0" rIns="0" bIns="0" rtlCol="0" anchor="t"/>
          <a:lstStyle/>
          <a:p>
            <a:pPr algn="r" indent="0" marL="0">
              <a:lnSpc>
                <a:spcPct val="108000"/>
              </a:lnSpc>
              <a:buNone/>
            </a:pPr>
            <a:r>
              <a:rPr lang="zh-Hans" altLang="en-US" sz="1650" dirty="0">
                <a:solidFill>
                  <a:srgbClr val="FFFFFF"/>
                </a:solidFill>
                <a:latin typeface="IBM Plex Sans" pitchFamily="34" charset="0"/>
                <a:ea typeface="IBM Plex Sans" pitchFamily="34" charset="-122"/>
                <a:cs typeface="IBM Plex Sans" pitchFamily="34" charset="-120"/>
              </a:rPr>
              <a:t>版本 26.10</a:t>
            </a:r>
            <a:endParaRPr lang="zh-Hans"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zh-Hans" altLang="en-US" sz="7200" dirty="0">
                <a:solidFill>
                  <a:srgbClr val="FFFFFF"/>
                </a:solidFill>
                <a:latin typeface="IBM Plex Sans Medium" pitchFamily="34" charset="0"/>
                <a:ea typeface="IBM Plex Sans Medium" pitchFamily="34" charset="-122"/>
                <a:cs typeface="IBM Plex Sans Medium" pitchFamily="34" charset="-120"/>
              </a:rPr>
              <a:t>比特币文凭</a:t>
            </a:r>
            <a:endParaRPr lang="zh-Hans"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zh-Hans" altLang="en-US" sz="2400" dirty="0">
                <a:solidFill>
                  <a:srgbClr val="FFFFFF"/>
                </a:solidFill>
                <a:latin typeface="IBM Plex Sans" pitchFamily="34" charset="0"/>
                <a:ea typeface="IBM Plex Sans" pitchFamily="34" charset="-122"/>
                <a:cs typeface="IBM Plex Sans" pitchFamily="34" charset="-120"/>
              </a:rPr>
              <a:t>比特币时代的金融教育</a:t>
            </a:r>
            <a:endParaRPr lang="zh-Han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7941F"/>
                </a:solidFill>
                <a:latin typeface="IBM Plex Sans Medium" pitchFamily="34" charset="0"/>
                <a:ea typeface="IBM Plex Sans Medium" pitchFamily="34" charset="-122"/>
                <a:cs typeface="IBM Plex Sans Medium" pitchFamily="34" charset="-120"/>
              </a:rPr>
              <a:t>模块一</a:t>
            </a:r>
            <a:endParaRPr lang="zh-Hans"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认识货币</a:t>
            </a:r>
            <a:endParaRPr lang="zh-Hans"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**问题：**货币体系如何运作与演变？</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知识先于行动</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先学习 · 从小处着手 · 稳步前行</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无需购买，无需动用个人资金，也无需个人钱包</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完成课程无需个人设备或互联网</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提供预先准备的材料、模拟练习和离线练习</a:t>
            </a:r>
            <a:endParaRPr lang="zh-Han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本课程仅提供教育内容，不构成财务、投资、法律或税务建议。本课程不建议您购买、出售、抵押借贷或持有比特币，也不承诺其价格会上涨。</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不要信任，要验证</a:t>
            </a:r>
            <a:endParaRPr lang="zh-Han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C0C0D0"/>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讨论与隐私预期</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核查证据；区分事实、观点与保证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以尊重的方式质疑观点；说明不确定之处</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对个人经历和财务信息保密</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不施压要求购买、出售或披露持有情况</a:t>
            </a:r>
            <a:endParaRPr lang="zh-Han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在录制或分享任何人的屏幕、作品或身份信息之前，请先征得其同意。切勿分享真实的私钥或助记词。</a:t>
            </a:r>
            <a:endParaRPr lang="zh-Hans"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比特币的价格可能剧烈波动。操作失误、诈骗、遗失密钥或托管方倒闭都可能造成永久损失；有效的付款通常很难甚至无法撤销。</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关于货币的开篇问题</a:t>
            </a:r>
            <a:endParaRPr lang="zh-Hans" sz="3000" dirty="0"/>
          </a:p>
        </p:txBody>
      </p:sp>
      <p:sp>
        <p:nvSpPr>
          <p:cNvPr id="5" name="Text 2"/>
          <p:cNvSpPr/>
          <p:nvPr/>
        </p:nvSpPr>
        <p:spPr>
          <a:xfrm>
            <a:off x="1047720" y="1386779"/>
            <a:ext cx="5923026"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人们为什么需要货币？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是什么让某样东西成为货币？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谁能够创造或控制您所使用的货币？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您的货币为什么具有价值？</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它能买到的东西还和以前一样多吗？</a:t>
            </a:r>
            <a:endParaRPr lang="zh-Hans"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货币为何存在</a:t>
            </a:r>
            <a:endParaRPr lang="zh-Han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货币是一种人们愿意接受的资产，因为他们预期日后其他人也会接受它。</a:t>
            </a:r>
            <a:endParaRPr lang="zh-Hans" sz="2400" dirty="0"/>
          </a:p>
        </p:txBody>
      </p:sp>
      <p:sp>
        <p:nvSpPr>
          <p:cNvPr id="5" name="Text 3"/>
          <p:cNvSpPr/>
          <p:nvPr/>
        </p:nvSpPr>
        <p:spPr>
          <a:xfrm>
            <a:off x="1047720" y="2102937"/>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专业分工与交换</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陌生人之间的合作</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价格、债务、收入与储蓄</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跨越时间与距离的价值</a:t>
            </a:r>
            <a:endParaRPr lang="zh-Hans" sz="2400" dirty="0"/>
          </a:p>
        </p:txBody>
      </p:sp>
      <p:sp>
        <p:nvSpPr>
          <p:cNvPr id="6" name="Shape 4"/>
          <p:cNvSpPr/>
          <p:nvPr/>
        </p:nvSpPr>
        <p:spPr>
          <a:xfrm>
            <a:off x="666780" y="4266133"/>
            <a:ext cx="10858500" cy="1233891"/>
          </a:xfrm>
          <a:prstGeom prst="rect">
            <a:avLst/>
          </a:prstGeom>
          <a:solidFill>
            <a:srgbClr val="F3F3FA"/>
          </a:solidFill>
          <a:ln/>
        </p:spPr>
      </p:sp>
      <p:sp>
        <p:nvSpPr>
          <p:cNvPr id="7" name="Shape 5"/>
          <p:cNvSpPr/>
          <p:nvPr/>
        </p:nvSpPr>
        <p:spPr>
          <a:xfrm>
            <a:off x="666780" y="4266133"/>
            <a:ext cx="57150" cy="1233891"/>
          </a:xfrm>
          <a:prstGeom prst="rect">
            <a:avLst/>
          </a:prstGeom>
          <a:solidFill>
            <a:srgbClr val="422C70"/>
          </a:solidFill>
          <a:ln/>
        </p:spPr>
      </p:sp>
      <p:sp>
        <p:nvSpPr>
          <p:cNvPr id="8" name="Text 6"/>
          <p:cNvSpPr/>
          <p:nvPr/>
        </p:nvSpPr>
        <p:spPr>
          <a:xfrm>
            <a:off x="1211580" y="4540453"/>
            <a:ext cx="10415565" cy="685251"/>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422C70"/>
                </a:solidFill>
                <a:latin typeface="IBM Plex Sans" pitchFamily="34" charset="0"/>
                <a:ea typeface="IBM Plex Sans" pitchFamily="34" charset="-122"/>
                <a:cs typeface="IBM Plex Sans" pitchFamily="34" charset="-120"/>
              </a:rPr>
              <a:t>随堂提问</a:t>
            </a:r>
            <a:endParaRPr lang="zh-Hans" sz="2400" dirty="0"/>
          </a:p>
          <a:p>
            <a:pPr algn="l" indent="0" marL="0">
              <a:lnSpc>
                <a:spcPct val="113000"/>
              </a:lnSpc>
              <a:spcBef>
                <a:spcPts val="360"/>
              </a:spcBef>
              <a:buNone/>
            </a:pPr>
            <a:r>
              <a:rPr lang="zh-Hans" altLang="en-US" sz="2400" dirty="0">
                <a:solidFill>
                  <a:srgbClr val="25252B"/>
                </a:solidFill>
                <a:latin typeface="IBM Plex Sans" pitchFamily="34" charset="0"/>
                <a:ea typeface="IBM Plex Sans" pitchFamily="34" charset="-122"/>
                <a:cs typeface="IBM Plex Sans" pitchFamily="34" charset="-120"/>
              </a:rPr>
              <a:t>货币有助于解决什么样的交换或协调问题？</a:t>
            </a:r>
            <a:endParaRPr lang="zh-Hans"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货币的职能</a:t>
            </a:r>
            <a:endParaRPr lang="zh-Hans" sz="3000" dirty="0"/>
          </a:p>
        </p:txBody>
      </p:sp>
      <p:sp>
        <p:nvSpPr>
          <p:cNvPr id="5" name="Text 2"/>
          <p:cNvSpPr/>
          <p:nvPr/>
        </p:nvSpPr>
        <p:spPr>
          <a:xfrm>
            <a:off x="1047720" y="1386779"/>
            <a:ext cx="5923026" cy="1355781"/>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**交易媒介：**用于支付商品和服务</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**记账单位：**统一的价格与记录</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**价值储藏：**跨越时间保存价值</a:t>
            </a:r>
            <a:endParaRPr lang="zh-Hans" sz="2400" dirty="0"/>
          </a:p>
        </p:txBody>
      </p:sp>
      <p:sp>
        <p:nvSpPr>
          <p:cNvPr id="6" name="Text 3"/>
          <p:cNvSpPr/>
          <p:nvPr/>
        </p:nvSpPr>
        <p:spPr>
          <a:xfrm>
            <a:off x="666780" y="3077779"/>
            <a:ext cx="6340632"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某种形式的货币可能比另一种更适合履行某项职能。每种形式都存在购买力风险。</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有用货币的特性</a:t>
            </a:r>
            <a:endParaRPr lang="zh-Hans" sz="3000" dirty="0"/>
          </a:p>
        </p:txBody>
      </p:sp>
      <p:sp>
        <p:nvSpPr>
          <p:cNvPr id="4" name="Text 2"/>
          <p:cNvSpPr/>
          <p:nvPr/>
        </p:nvSpPr>
        <p:spPr>
          <a:xfrm>
            <a:off x="666689" y="1383030"/>
            <a:ext cx="5723961" cy="2150394"/>
          </a:xfrm>
          <a:prstGeom prst="rect">
            <a:avLst/>
          </a:prstGeom>
          <a:noFill/>
          <a:ln/>
        </p:spPr>
        <p:txBody>
          <a:bodyPr wrap="square" lIns="0" tIns="0" rIns="0" bIns="0" rtlCol="0" anchor="t"/>
          <a:lstStyle/>
          <a:p>
            <a:pPr algn="l" marL="585470" indent="-585470">
              <a:lnSpc>
                <a:spcPct val="113000"/>
              </a:lnSpc>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**耐久性：**可长期使用</a:t>
            </a:r>
            <a:endParaRPr lang="zh-Hans" sz="2300" dirty="0"/>
          </a:p>
          <a:p>
            <a:pPr algn="l" marL="585470" indent="-58547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**便携性：**易于移动或转移</a:t>
            </a:r>
            <a:endParaRPr lang="zh-Hans" sz="2300" dirty="0"/>
          </a:p>
          <a:p>
            <a:pPr algn="l" marL="585470" indent="-58547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**可分割性：**适用于小额和大额</a:t>
            </a:r>
            <a:endParaRPr lang="zh-Hans" sz="2300" dirty="0"/>
          </a:p>
          <a:p>
            <a:pPr algn="l" marL="585470" indent="-58547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**可替代性：**单位等值、可相互替换</a:t>
            </a:r>
            <a:endParaRPr lang="zh-Hans" sz="2300" dirty="0"/>
          </a:p>
        </p:txBody>
      </p:sp>
      <p:sp>
        <p:nvSpPr>
          <p:cNvPr id="5" name="Text 3"/>
          <p:cNvSpPr/>
          <p:nvPr/>
        </p:nvSpPr>
        <p:spPr>
          <a:xfrm>
            <a:off x="6125108" y="1383030"/>
            <a:ext cx="5723961" cy="1696944"/>
          </a:xfrm>
          <a:prstGeom prst="rect">
            <a:avLst/>
          </a:prstGeom>
          <a:noFill/>
          <a:ln/>
        </p:spPr>
        <p:txBody>
          <a:bodyPr wrap="square" lIns="0" tIns="0" rIns="0" bIns="0" rtlCol="0" anchor="t"/>
          <a:lstStyle/>
          <a:p>
            <a:pPr algn="l" marL="585470" indent="-585470">
              <a:lnSpc>
                <a:spcPct val="113000"/>
              </a:lnSpc>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**稀缺性：**供应扩张受到限制</a:t>
            </a:r>
            <a:endParaRPr lang="zh-Hans" sz="2300" dirty="0"/>
          </a:p>
          <a:p>
            <a:pPr algn="l" marL="585470" indent="-58547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**可接受性：**人们愿意接受它</a:t>
            </a:r>
            <a:endParaRPr lang="zh-Hans" sz="2300" dirty="0"/>
          </a:p>
          <a:p>
            <a:pPr algn="l" marL="585470" indent="-58547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**可验证性与可识别性：**单位真实、可辨识</a:t>
            </a:r>
            <a:endParaRPr lang="zh-Hans" sz="2300" dirty="0"/>
          </a:p>
        </p:txBody>
      </p:sp>
      <p:sp>
        <p:nvSpPr>
          <p:cNvPr id="6" name="Text 4"/>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zh-Hans" altLang="en-US" sz="2300" dirty="0">
                <a:solidFill>
                  <a:srgbClr val="25252B"/>
                </a:solidFill>
                <a:latin typeface="IBM Plex Sans" pitchFamily="34" charset="0"/>
                <a:ea typeface="IBM Plex Sans" pitchFamily="34" charset="-122"/>
                <a:cs typeface="IBM Plex Sans" pitchFamily="34" charset="-120"/>
              </a:rPr>
              <a:t>没有任何一种形式能获得满分。「</a:t>
            </a:r>
            <a:r>
              <a:rPr lang="zh-Hans" altLang="en-US" sz="2300" b="1" dirty="0">
                <a:solidFill>
                  <a:srgbClr val="25252B"/>
                </a:solidFill>
                <a:latin typeface="IBM Plex Sans" pitchFamily="34" charset="0"/>
                <a:ea typeface="IBM Plex Sans" pitchFamily="34" charset="-122"/>
                <a:cs typeface="IBM Plex Sans" pitchFamily="34" charset="-120"/>
              </a:rPr>
              <a:t>稳健货币</a:t>
            </a:r>
            <a:r>
              <a:rPr lang="zh-Hans" altLang="en-US" sz="2300" dirty="0">
                <a:solidFill>
                  <a:srgbClr val="25252B"/>
                </a:solidFill>
                <a:latin typeface="IBM Plex Sans" pitchFamily="34" charset="0"/>
                <a:ea typeface="IBM Plex Sans" pitchFamily="34" charset="-122"/>
                <a:cs typeface="IBM Plex Sans" pitchFamily="34" charset="-120"/>
              </a:rPr>
              <a:t>」是一种判断：应明确标准，并始终如一地进行比较。</a:t>
            </a:r>
            <a:endParaRPr lang="zh-Hans" sz="2300" dirty="0"/>
          </a:p>
        </p:txBody>
      </p:sp>
      <p:sp>
        <p:nvSpPr>
          <p:cNvPr id="7" name="Shape 5"/>
          <p:cNvSpPr/>
          <p:nvPr/>
        </p:nvSpPr>
        <p:spPr>
          <a:xfrm>
            <a:off x="666780" y="4937851"/>
            <a:ext cx="10858500" cy="1184331"/>
          </a:xfrm>
          <a:prstGeom prst="rect">
            <a:avLst/>
          </a:prstGeom>
          <a:solidFill>
            <a:srgbClr val="F3F3FA"/>
          </a:solidFill>
          <a:ln/>
        </p:spPr>
      </p:sp>
      <p:sp>
        <p:nvSpPr>
          <p:cNvPr id="8" name="Shape 6"/>
          <p:cNvSpPr/>
          <p:nvPr/>
        </p:nvSpPr>
        <p:spPr>
          <a:xfrm>
            <a:off x="666780" y="4937851"/>
            <a:ext cx="57150" cy="1184331"/>
          </a:xfrm>
          <a:prstGeom prst="rect">
            <a:avLst/>
          </a:prstGeom>
          <a:solidFill>
            <a:srgbClr val="422C70"/>
          </a:solidFill>
          <a:ln/>
        </p:spPr>
      </p:sp>
      <p:sp>
        <p:nvSpPr>
          <p:cNvPr id="9" name="Text 7"/>
          <p:cNvSpPr/>
          <p:nvPr/>
        </p:nvSpPr>
        <p:spPr>
          <a:xfrm>
            <a:off x="1192103" y="5201199"/>
            <a:ext cx="10456896" cy="657636"/>
          </a:xfrm>
          <a:prstGeom prst="rect">
            <a:avLst/>
          </a:prstGeom>
          <a:noFill/>
          <a:ln/>
        </p:spPr>
        <p:txBody>
          <a:bodyPr wrap="square" lIns="0" tIns="0" rIns="0" bIns="0" rtlCol="0" anchor="t"/>
          <a:lstStyle/>
          <a:p>
            <a:pPr algn="l" indent="0" marL="0">
              <a:lnSpc>
                <a:spcPct val="113000"/>
              </a:lnSpc>
              <a:buNone/>
            </a:pPr>
            <a:r>
              <a:rPr lang="zh-Hans" altLang="en-US" sz="2300" b="1" dirty="0">
                <a:solidFill>
                  <a:srgbClr val="422C70"/>
                </a:solidFill>
                <a:latin typeface="IBM Plex Sans" pitchFamily="34" charset="0"/>
                <a:ea typeface="IBM Plex Sans" pitchFamily="34" charset="-122"/>
                <a:cs typeface="IBM Plex Sans" pitchFamily="34" charset="-120"/>
              </a:rPr>
              <a:t>批判性思考</a:t>
            </a:r>
            <a:endParaRPr lang="zh-Hans" sz="2300" dirty="0"/>
          </a:p>
          <a:p>
            <a:pPr algn="l" indent="0" marL="0">
              <a:lnSpc>
                <a:spcPct val="113000"/>
              </a:lnSpc>
              <a:spcBef>
                <a:spcPts val="340"/>
              </a:spcBef>
              <a:buNone/>
            </a:pPr>
            <a:r>
              <a:rPr lang="zh-Hans" altLang="en-US" sz="2300" dirty="0">
                <a:solidFill>
                  <a:srgbClr val="25252B"/>
                </a:solidFill>
                <a:latin typeface="IBM Plex Sans" pitchFamily="34" charset="0"/>
                <a:ea typeface="IBM Plex Sans" pitchFamily="34" charset="-122"/>
                <a:cs typeface="IBM Plex Sans" pitchFamily="34" charset="-120"/>
              </a:rPr>
              <a:t>当您选择某一种货币或资产而非另一种时，哪些属性对您来说最重要？</a:t>
            </a:r>
            <a:endParaRPr lang="zh-Hans" sz="230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易货与需求的双重巧合</a:t>
            </a:r>
            <a:endParaRPr lang="zh-Han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商品或服务的直接交换</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双方都必须需要对方所提供的东西</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同时进行，且数量合适</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可分割性、易腐坏、定价和储蓄方面的困难</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货币将卖与买分离开来</a:t>
            </a:r>
            <a:endParaRPr lang="zh-Han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稀缺性、价值与交换</a:t>
            </a:r>
            <a:endParaRPr lang="zh-Hans" sz="3000" dirty="0"/>
          </a:p>
        </p:txBody>
      </p:sp>
      <p:sp>
        <p:nvSpPr>
          <p:cNvPr id="5" name="Text 2"/>
          <p:cNvSpPr/>
          <p:nvPr/>
        </p:nvSpPr>
        <p:spPr>
          <a:xfrm>
            <a:off x="1002000" y="1375806"/>
            <a:ext cx="5327020" cy="2801539"/>
          </a:xfrm>
          <a:prstGeom prst="rect">
            <a:avLst/>
          </a:prstGeom>
          <a:noFill/>
          <a:ln/>
        </p:spPr>
        <p:txBody>
          <a:bodyPr wrap="square" lIns="0" tIns="0" rIns="0" bIns="0" rtlCol="0" anchor="t"/>
          <a:lstStyle/>
          <a:p>
            <a:pPr algn="l" marL="200660" indent="-200660">
              <a:lnSpc>
                <a:spcPct val="113000"/>
              </a:lnSpc>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**稀缺性：**一种用途会排斥另一种用途</a:t>
            </a:r>
            <a:endParaRPr lang="zh-Hans" sz="2110" dirty="0"/>
          </a:p>
          <a:p>
            <a:pPr algn="l" marL="200660" indent="-200660">
              <a:lnSpc>
                <a:spcPct val="113000"/>
              </a:lnSpc>
              <a:spcBef>
                <a:spcPts val="420"/>
              </a:spcBef>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**主观价值：**取决于需求、偏好和具体情况</a:t>
            </a:r>
            <a:endParaRPr lang="zh-Hans" sz="2110" dirty="0"/>
          </a:p>
          <a:p>
            <a:pPr algn="l" marL="200660" indent="-200660">
              <a:lnSpc>
                <a:spcPct val="113000"/>
              </a:lnSpc>
              <a:spcBef>
                <a:spcPts val="420"/>
              </a:spcBef>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**交换：**双方都更看重自己得到的东西</a:t>
            </a:r>
            <a:endParaRPr lang="zh-Hans" sz="2110" dirty="0"/>
          </a:p>
          <a:p>
            <a:pPr algn="l" marL="200660" indent="-200660">
              <a:lnSpc>
                <a:spcPct val="113000"/>
              </a:lnSpc>
              <a:spcBef>
                <a:spcPts val="420"/>
              </a:spcBef>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**机会成本：**所放弃的最佳替代选择</a:t>
            </a:r>
            <a:endParaRPr lang="zh-Hans" sz="2110" dirty="0"/>
          </a:p>
          <a:p>
            <a:pPr algn="l" marL="200660" indent="-200660">
              <a:lnSpc>
                <a:spcPct val="113000"/>
              </a:lnSpc>
              <a:spcBef>
                <a:spcPts val="420"/>
              </a:spcBef>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**时间偏好：**现在与将来相比较</a:t>
            </a:r>
            <a:endParaRPr lang="zh-Hans" sz="2110" dirty="0"/>
          </a:p>
          <a:p>
            <a:pPr algn="l" marL="200660" indent="-200660">
              <a:lnSpc>
                <a:spcPct val="113000"/>
              </a:lnSpc>
              <a:spcBef>
                <a:spcPts val="420"/>
              </a:spcBef>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**权衡取舍：**获得收益的同时付出代价</a:t>
            </a:r>
            <a:endParaRPr lang="zh-Hans" sz="2110" dirty="0"/>
          </a:p>
        </p:txBody>
      </p:sp>
      <p:sp>
        <p:nvSpPr>
          <p:cNvPr id="6" name="Text 3"/>
          <p:cNvSpPr/>
          <p:nvPr/>
        </p:nvSpPr>
        <p:spPr>
          <a:xfrm>
            <a:off x="666780" y="4472330"/>
            <a:ext cx="11144250" cy="361920"/>
          </a:xfrm>
          <a:prstGeom prst="rect">
            <a:avLst/>
          </a:prstGeom>
          <a:noFill/>
          <a:ln/>
        </p:spPr>
        <p:txBody>
          <a:bodyPr wrap="square" lIns="0" tIns="0" rIns="0" bIns="0" rtlCol="0" anchor="t"/>
          <a:lstStyle/>
          <a:p>
            <a:pPr algn="l" indent="0" marL="0">
              <a:lnSpc>
                <a:spcPct val="113000"/>
              </a:lnSpc>
              <a:buNone/>
            </a:pPr>
            <a:r>
              <a:rPr lang="zh-Hans" altLang="en-US" sz="2110" dirty="0">
                <a:solidFill>
                  <a:srgbClr val="25252B"/>
                </a:solidFill>
                <a:latin typeface="IBM Plex Sans" pitchFamily="34" charset="0"/>
                <a:ea typeface="IBM Plex Sans" pitchFamily="34" charset="-122"/>
                <a:cs typeface="IBM Plex Sans" pitchFamily="34" charset="-120"/>
              </a:rPr>
              <a:t>仅有稀缺性并不能保证价值；需求同样重要。</a:t>
            </a:r>
            <a:endParaRPr lang="zh-Hans"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靠近安全水源 一瓶水放在商店的冰箱里。 附近很容易找到干净的水。需求低价格较低短缺时期 同样一瓶水放在炎热的沙漠中。 水很难找到，而且急需。需求迫切价格较高">    </p:cNvPr>
          <p:cNvPicPr>
            <a:picLocks noChangeAspect="1"/>
          </p:cNvPicPr>
          <p:nvPr/>
        </p:nvPicPr>
        <p:blipFill>
          <a:blip r:embed="rId1"/>
          <a:stretch>
            <a:fillRect/>
          </a:stretch>
        </p:blipFill>
        <p:spPr>
          <a:xfrm>
            <a:off x="342900" y="595640"/>
            <a:ext cx="11506170" cy="551428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机会成本</a:t>
            </a:r>
            <a:endParaRPr lang="zh-Han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一位资金有限的购物者在权衡各种选择 食物 今天吃得好。交通 去上班。储蓄留着以后用。 每一个选择都意味着放弃其他选择：这就是机会成本">    </p:cNvPr>
          <p:cNvPicPr>
            <a:picLocks noChangeAspect="1"/>
          </p:cNvPicPr>
          <p:nvPr/>
        </p:nvPicPr>
        <p:blipFill>
          <a:blip r:embed="rId1"/>
          <a:stretch>
            <a:fillRect/>
          </a:stretch>
        </p:blipFill>
        <p:spPr>
          <a:xfrm>
            <a:off x="342900" y="1080455"/>
            <a:ext cx="11506170" cy="45447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从物物交换到数字货币</a:t>
            </a:r>
            <a:endParaRPr lang="zh-Hans"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直接交换、馈赠、义务与债务记录</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商品货币：具有其他用途的物品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标准铸币：公认度；可能遭到成色贬损</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代表性纸币：可兑换的凭证；依赖对发行方的信任</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银行与政府货币：机构的承诺</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数字支付：修改记录的指令</a:t>
            </a:r>
            <a:endParaRPr lang="zh-Hans"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不同形式曾经并存；各个社会并未遵循完全相同的演变顺序。便利往往伴随着对发行方和中介机构的依赖。</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法定货币</a:t>
            </a:r>
            <a:endParaRPr lang="zh-Han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法定货币是由政府授权发行的货币，不能兑换为固定数量的黄金等商品。</a:t>
            </a:r>
            <a:endParaRPr lang="zh-Hans"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b="1" dirty="0">
                <a:solidFill>
                  <a:srgbClr val="25252B"/>
                </a:solidFill>
                <a:latin typeface="IBM Plex Sans" pitchFamily="34" charset="0"/>
                <a:ea typeface="IBM Plex Sans" pitchFamily="34" charset="-122"/>
                <a:cs typeface="IBM Plex Sans" pitchFamily="34" charset="-120"/>
              </a:rPr>
              <a:t>中央银行：</a:t>
            </a:r>
            <a:r>
              <a:rPr lang="zh-Hans" altLang="en-US" sz="2400" dirty="0">
                <a:solidFill>
                  <a:srgbClr val="25252B"/>
                </a:solidFill>
                <a:latin typeface="IBM Plex Sans" pitchFamily="34" charset="0"/>
                <a:ea typeface="IBM Plex Sans" pitchFamily="34" charset="-122"/>
                <a:cs typeface="IBM Plex Sans" pitchFamily="34" charset="-120"/>
              </a:rPr>
              <a:t> 基础货币、货币政策、结算</a:t>
            </a:r>
            <a:endParaRPr lang="zh-Hans" sz="2400" dirty="0"/>
          </a:p>
          <a:p>
            <a:pPr algn="l" marL="228600" indent="-228600">
              <a:lnSpc>
                <a:spcPct val="113000"/>
              </a:lnSpc>
              <a:spcBef>
                <a:spcPts val="480"/>
              </a:spcBef>
              <a:buSzPct val="100000"/>
              <a:buChar char="•"/>
            </a:pPr>
            <a:r>
              <a:rPr lang="zh-Hans" altLang="en-US" sz="2400" b="1" dirty="0">
                <a:solidFill>
                  <a:srgbClr val="25252B"/>
                </a:solidFill>
                <a:latin typeface="IBM Plex Sans" pitchFamily="34" charset="0"/>
                <a:ea typeface="IBM Plex Sans" pitchFamily="34" charset="-122"/>
                <a:cs typeface="IBM Plex Sans" pitchFamily="34" charset="-120"/>
              </a:rPr>
              <a:t>商业银行：</a:t>
            </a:r>
            <a:r>
              <a:rPr lang="zh-Hans" altLang="en-US" sz="2400" dirty="0">
                <a:solidFill>
                  <a:srgbClr val="25252B"/>
                </a:solidFill>
                <a:latin typeface="IBM Plex Sans" pitchFamily="34" charset="0"/>
                <a:ea typeface="IBM Plex Sans" pitchFamily="34" charset="-122"/>
                <a:cs typeface="IBM Plex Sans" pitchFamily="34" charset="-120"/>
              </a:rPr>
              <a:t> 存款、支付、贷款</a:t>
            </a:r>
            <a:endParaRPr lang="zh-Hans" sz="2400" dirty="0"/>
          </a:p>
          <a:p>
            <a:pPr algn="l" marL="228600" indent="-228600">
              <a:lnSpc>
                <a:spcPct val="113000"/>
              </a:lnSpc>
              <a:spcBef>
                <a:spcPts val="480"/>
              </a:spcBef>
              <a:buSzPct val="100000"/>
              <a:buChar char="•"/>
            </a:pPr>
            <a:r>
              <a:rPr lang="zh-Hans" altLang="en-US" sz="2400" b="1" dirty="0">
                <a:solidFill>
                  <a:srgbClr val="25252B"/>
                </a:solidFill>
                <a:latin typeface="IBM Plex Sans" pitchFamily="34" charset="0"/>
                <a:ea typeface="IBM Plex Sans" pitchFamily="34" charset="-122"/>
                <a:cs typeface="IBM Plex Sans" pitchFamily="34" charset="-120"/>
              </a:rPr>
              <a:t>政府：</a:t>
            </a:r>
            <a:r>
              <a:rPr lang="zh-Hans" altLang="en-US" sz="2400" dirty="0">
                <a:solidFill>
                  <a:srgbClr val="25252B"/>
                </a:solidFill>
                <a:latin typeface="IBM Plex Sans" pitchFamily="34" charset="0"/>
                <a:ea typeface="IBM Plex Sans" pitchFamily="34" charset="-122"/>
                <a:cs typeface="IBM Plex Sans" pitchFamily="34" charset="-120"/>
              </a:rPr>
              <a:t> 税收、支出、法律</a:t>
            </a:r>
            <a:endParaRPr lang="zh-Hans" sz="2400" dirty="0"/>
          </a:p>
          <a:p>
            <a:pPr algn="l" marL="228600" indent="-228600">
              <a:lnSpc>
                <a:spcPct val="113000"/>
              </a:lnSpc>
              <a:spcBef>
                <a:spcPts val="480"/>
              </a:spcBef>
              <a:buSzPct val="100000"/>
              <a:buChar char="•"/>
            </a:pPr>
            <a:r>
              <a:rPr lang="zh-Hans" altLang="en-US" sz="2400" b="1" dirty="0">
                <a:solidFill>
                  <a:srgbClr val="25252B"/>
                </a:solidFill>
                <a:latin typeface="IBM Plex Sans" pitchFamily="34" charset="0"/>
                <a:ea typeface="IBM Plex Sans" pitchFamily="34" charset="-122"/>
                <a:cs typeface="IBM Plex Sans" pitchFamily="34" charset="-120"/>
              </a:rPr>
              <a:t>个人和企业：</a:t>
            </a:r>
            <a:r>
              <a:rPr lang="zh-Hans" altLang="en-US" sz="2400" dirty="0">
                <a:solidFill>
                  <a:srgbClr val="25252B"/>
                </a:solidFill>
                <a:latin typeface="IBM Plex Sans" pitchFamily="34" charset="0"/>
                <a:ea typeface="IBM Plex Sans" pitchFamily="34" charset="-122"/>
                <a:cs typeface="IBM Plex Sans" pitchFamily="34" charset="-120"/>
              </a:rPr>
              <a:t> 工作、价格、交换</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共同接受与网络效应</a:t>
            </a:r>
            <a:endParaRPr lang="zh-Hans"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便捷的支付和灵活的信贷带来了对机构的依赖。供应量、使用渠道和规则都可能发生变化；法定货币的相关规定因司法管辖区而异。</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中央银行管理货币政策，并为支付结算提供支持。 商业银行对客户负有存款偿付义务；存款是银行的负债。 支付服务机构传递改变银行存款的支付指令。 政府依据本国法律征税和支出。公民和企业持有存款、付款、收款并纳税。因国家而异具体机构和规则因地而异。">    </p:cNvPr>
          <p:cNvPicPr>
            <a:picLocks noChangeAspect="1"/>
          </p:cNvPicPr>
          <p:nvPr/>
        </p:nvPicPr>
        <p:blipFill>
          <a:blip r:embed="rId1"/>
          <a:stretch>
            <a:fillRect/>
          </a:stretch>
        </p:blipFill>
        <p:spPr>
          <a:xfrm>
            <a:off x="342900" y="1321034"/>
            <a:ext cx="11506170" cy="406341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分析一笔本地支付</a:t>
            </a:r>
            <a:endParaRPr lang="zh-Hans"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请选择一笔日常支付，或使用一个虚构的情境。</a:t>
            </a:r>
            <a:endParaRPr lang="zh-Hans"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这笔钱是为什么而付的？以哪种货币作为记账单位？</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收款人为什么愿意接受这笔款项？</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有哪些机构、记录或规则为其提供支撑？</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如果接受度或信任崩塌，哪些事情会变得更加困难？</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部分准备金银行制度</a:t>
            </a:r>
            <a:endParaRPr lang="zh-Han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银行存款：支付承诺</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只有一部分作为可即时动用的准备金持有</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贷款通常会创造新的存款货币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偿还本金会减少存款货币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资本、流动性、信用风险、融资、监管和需求共同制约放贷</a:t>
            </a:r>
            <a:endParaRPr lang="zh-Hans"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**流动性风险：**当下可供取款的资金过少。</a:t>
            </a:r>
            <a:endParaRPr lang="zh-Hans" sz="2400" dirty="0"/>
          </a:p>
        </p:txBody>
      </p:sp>
      <p:sp>
        <p:nvSpPr>
          <p:cNvPr id="6" name="Text 4"/>
          <p:cNvSpPr/>
          <p:nvPr/>
        </p:nvSpPr>
        <p:spPr>
          <a:xfrm>
            <a:off x="666780" y="4738421"/>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**偿付能力风险：**资产价值低于负债。</a:t>
            </a:r>
            <a:endParaRPr lang="zh-Hans" sz="2400" dirty="0"/>
          </a:p>
        </p:txBody>
      </p:sp>
      <p:sp>
        <p:nvSpPr>
          <p:cNvPr id="7" name="Text 5"/>
          <p:cNvSpPr/>
          <p:nvPr/>
        </p:nvSpPr>
        <p:spPr>
          <a:xfrm>
            <a:off x="666780" y="5454579"/>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银行挤兑可能使取款受阻。存款保险和中央银行贷款可以缓解恐慌，但保障范围和规则各不相同；保护措施无法消除所有风险。</a:t>
            </a:r>
            <a:endParaRPr lang="zh-Han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申请贷款借款人向银行申请贷款。2批准贷款银行同意放贷。3 创建存款银行将一笔新存款记入借款人的账户。4 支出或转账借款人用这笔存款向他人付款。5 连本带息偿还借款人向银行偿还本金加利息。">    </p:cNvPr>
          <p:cNvPicPr>
            <a:picLocks noChangeAspect="1"/>
          </p:cNvPicPr>
          <p:nvPr/>
        </p:nvPicPr>
        <p:blipFill>
          <a:blip r:embed="rId1"/>
          <a:stretch>
            <a:fillRect/>
          </a:stretch>
        </p:blipFill>
        <p:spPr>
          <a:xfrm>
            <a:off x="342900" y="1391900"/>
            <a:ext cx="11506170" cy="392177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流动性风险大量储户今天排队取款 银行发放的贷款日后仍可能收回 眼下没有足够的现金或可迅速变现的资产问题所在时间问题：今天现金不足偿付能力风险 借款人停止偿还住房贷款 违约贷款对银行而言失去价值 总资产的价值低于银行的负债问题所在价值问题：多给时间出售资产也无济于事">    </p:cNvPr>
          <p:cNvPicPr>
            <a:picLocks noChangeAspect="1"/>
          </p:cNvPicPr>
          <p:nvPr/>
        </p:nvPicPr>
        <p:blipFill>
          <a:blip r:embed="rId1"/>
          <a:stretch>
            <a:fillRect/>
          </a:stretch>
        </p:blipFill>
        <p:spPr>
          <a:xfrm>
            <a:off x="342900" y="1225113"/>
            <a:ext cx="11506170" cy="425543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通货膨胀与购买力</a:t>
            </a:r>
            <a:endParaRPr lang="zh-Hans" sz="3000" dirty="0"/>
          </a:p>
        </p:txBody>
      </p:sp>
      <p:sp>
        <p:nvSpPr>
          <p:cNvPr id="5" name="Text 2"/>
          <p:cNvSpPr/>
          <p:nvPr/>
        </p:nvSpPr>
        <p:spPr>
          <a:xfrm>
            <a:off x="1032449" y="1383030"/>
            <a:ext cx="5293553" cy="2940436"/>
          </a:xfrm>
          <a:prstGeom prst="rect">
            <a:avLst/>
          </a:prstGeom>
          <a:noFill/>
          <a:ln/>
        </p:spPr>
        <p:txBody>
          <a:bodyPr wrap="square" lIns="0" tIns="0" rIns="0" bIns="0" rtlCol="0" anchor="t"/>
          <a:lstStyle/>
          <a:p>
            <a:pPr algn="l" marL="219710" indent="-219710">
              <a:lnSpc>
                <a:spcPct val="113000"/>
              </a:lnSpc>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**物价通胀：**总体物价水平的持续上涨</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**购买力：**一单位货币能买到的东西</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同一篮子商品：100 → 110 货币单位</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收入或储蓄不变：购买力下降</a:t>
            </a:r>
            <a:endParaRPr lang="zh-Hans" sz="2300" dirty="0"/>
          </a:p>
        </p:txBody>
      </p:sp>
      <p:sp>
        <p:nvSpPr>
          <p:cNvPr id="6" name="Text 3"/>
          <p:cNvSpPr/>
          <p:nvPr/>
        </p:nvSpPr>
        <p:spPr>
          <a:xfrm>
            <a:off x="666780" y="4645243"/>
            <a:ext cx="5694426" cy="1579992"/>
          </a:xfrm>
          <a:prstGeom prst="rect">
            <a:avLst/>
          </a:prstGeom>
          <a:noFill/>
          <a:ln/>
        </p:spPr>
        <p:txBody>
          <a:bodyPr wrap="square" lIns="0" tIns="0" rIns="0" bIns="0" rtlCol="0" anchor="t"/>
          <a:lstStyle/>
          <a:p>
            <a:pPr algn="l" indent="0" marL="0">
              <a:lnSpc>
                <a:spcPct val="113000"/>
              </a:lnSpc>
              <a:buNone/>
            </a:pPr>
            <a:r>
              <a:rPr lang="zh-Hans" altLang="en-US" sz="2300" dirty="0">
                <a:solidFill>
                  <a:srgbClr val="25252B"/>
                </a:solidFill>
                <a:latin typeface="IBM Plex Sans" pitchFamily="34" charset="0"/>
                <a:ea typeface="IBM Plex Sans" pitchFamily="34" charset="-122"/>
                <a:cs typeface="IBM Plex Sans" pitchFamily="34" charset="-120"/>
              </a:rPr>
              <a:t>货币和信贷扩张可能是推动因素之一，此外还有供给、需求、汇率、税收、监管和成本等因素。单一商品价格上涨并不代表整体通胀水平。</a:t>
            </a:r>
            <a:endParaRPr lang="zh-Hans"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之前 您持有100个单位。 这篮商品售价100。 您可以买下整篮商品。价格水平较低购买力较高价格上涨之后 您仍然持有100个单位。 同样一篮商品售价110。 您已无法全部买下。价格水平较高购买力较低">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比较本地购买力</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请选择一件日常物品，记录它今天的价格。</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将其与过去的价格进行比较；如有可能，请查阅可靠的记录。</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收入是否以相同的幅度变化？还有哪些方面发生了变化？</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与官方的通货膨胀指标及其商品篮子进行比较。</a:t>
            </a:r>
            <a:endParaRPr lang="zh-Han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通货膨胀对现金持有者、资产所有者、借款人和贷款人的影响各不相同；工资和价格的调整速度也不同。您的实际支出可能与统计所用的商品篮子有所差异。</a:t>
            </a:r>
            <a:endParaRPr lang="zh-Hans"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商品篮子或统计方法的变更并不必然意味着操纵；请查看官方说明，并记录下这些变更。</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美元作为储备货币</a:t>
            </a:r>
            <a:endParaRPr lang="zh-Han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储备货币：为国际支付而持有</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世界大战：经济与金融实力的转移</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**1944年：**布雷顿森林体系；各国货币与美元挂钩，美元与黄金挂钩</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**1971年：**美元与黄金的官方兑换终止</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成熟的贸易、庞大的经济规模和发达的金融市场</a:t>
            </a:r>
            <a:endParaRPr lang="zh-Hans"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储备货币的份额可能发生变化；各国央行也持有其他货币。</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储蓄与保值的替代方案</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**贵金属：**可实物持有；存在储存和鉴定成本</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**房地产：**实用资产；入门成本高，需要维护，便携性差</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**股票：**生产性所有权；存在经营、市场和托管风险</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其他选择：外币、债券、企业、工具、教育</a:t>
            </a:r>
            <a:endParaRPr lang="zh-Han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一种资产并不会自动具备货币的所有职能。没有任何资产能在所有情况下保证购买力。</a:t>
            </a:r>
            <a:endParaRPr lang="zh-Hans"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税收可能改变成本和收益；相关规定因地而异，且会不断变化。本课程不提供任何税务建议。</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央行数字货币（CBDC）</a:t>
            </a:r>
            <a:endParaRPr lang="zh-Hans"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zh-Hans" altLang="en-US" sz="2210" dirty="0">
                <a:solidFill>
                  <a:srgbClr val="25252B"/>
                </a:solidFill>
                <a:latin typeface="IBM Plex Sans" pitchFamily="34" charset="0"/>
                <a:ea typeface="IBM Plex Sans" pitchFamily="34" charset="-122"/>
                <a:cs typeface="IBM Plex Sans" pitchFamily="34" charset="-120"/>
              </a:rPr>
              <a:t>CBDC是作为中央银行负债发行的数字法定货币：即中央银行对其持有人所负的债权。</a:t>
            </a:r>
            <a:endParaRPr lang="zh-Hans" sz="2210" dirty="0"/>
          </a:p>
        </p:txBody>
      </p:sp>
      <p:sp>
        <p:nvSpPr>
          <p:cNvPr id="5" name="Text 3"/>
          <p:cNvSpPr/>
          <p:nvPr/>
        </p:nvSpPr>
        <p:spPr>
          <a:xfrm>
            <a:off x="1017179" y="2038380"/>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不同于现金和商业银行存款</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可能带来结算或普及方面的好处</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可能伴随监控、限制以及与身份的关联</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中央发行与货币政策依然存在</a:t>
            </a:r>
            <a:endParaRPr lang="zh-Hans" sz="2210" dirty="0"/>
          </a:p>
        </p:txBody>
      </p:sp>
      <p:sp>
        <p:nvSpPr>
          <p:cNvPr id="6" name="Text 4"/>
          <p:cNvSpPr/>
          <p:nvPr/>
        </p:nvSpPr>
        <p:spPr>
          <a:xfrm>
            <a:off x="666780" y="4028481"/>
            <a:ext cx="11510010" cy="378470"/>
          </a:xfrm>
          <a:prstGeom prst="rect">
            <a:avLst/>
          </a:prstGeom>
          <a:noFill/>
          <a:ln/>
        </p:spPr>
        <p:txBody>
          <a:bodyPr wrap="square" lIns="0" tIns="0" rIns="0" bIns="0" rtlCol="0" anchor="t"/>
          <a:lstStyle/>
          <a:p>
            <a:pPr algn="l" indent="0" marL="0">
              <a:lnSpc>
                <a:spcPct val="113000"/>
              </a:lnSpc>
              <a:buNone/>
            </a:pPr>
            <a:r>
              <a:rPr lang="zh-Hans" altLang="en-US" sz="2210" dirty="0">
                <a:solidFill>
                  <a:srgbClr val="25252B"/>
                </a:solidFill>
                <a:latin typeface="IBM Plex Sans" pitchFamily="34" charset="0"/>
                <a:ea typeface="IBM Plex Sans" pitchFamily="34" charset="-122"/>
                <a:cs typeface="IBM Plex Sans" pitchFamily="34" charset="-120"/>
              </a:rPr>
              <a:t>设计方案各不相同。数字化并不自动意味着去中心化、稀缺、私密或可独立验证。</a:t>
            </a:r>
            <a:endParaRPr lang="zh-Hans" sz="2210" dirty="0"/>
          </a:p>
        </p:txBody>
      </p:sp>
      <p:sp>
        <p:nvSpPr>
          <p:cNvPr id="7" name="Shape 5"/>
          <p:cNvSpPr/>
          <p:nvPr/>
        </p:nvSpPr>
        <p:spPr>
          <a:xfrm>
            <a:off x="666780" y="4687306"/>
            <a:ext cx="10858500" cy="1513423"/>
          </a:xfrm>
          <a:prstGeom prst="rect">
            <a:avLst/>
          </a:prstGeom>
          <a:solidFill>
            <a:srgbClr val="F3F3FA"/>
          </a:solidFill>
          <a:ln/>
        </p:spPr>
      </p:sp>
      <p:sp>
        <p:nvSpPr>
          <p:cNvPr id="8" name="Shape 6"/>
          <p:cNvSpPr/>
          <p:nvPr/>
        </p:nvSpPr>
        <p:spPr>
          <a:xfrm>
            <a:off x="666780" y="4687306"/>
            <a:ext cx="57150" cy="1513423"/>
          </a:xfrm>
          <a:prstGeom prst="rect">
            <a:avLst/>
          </a:prstGeom>
          <a:solidFill>
            <a:srgbClr val="422C70"/>
          </a:solidFill>
          <a:ln/>
        </p:spPr>
      </p:sp>
      <p:sp>
        <p:nvSpPr>
          <p:cNvPr id="9" name="Text 7"/>
          <p:cNvSpPr/>
          <p:nvPr/>
        </p:nvSpPr>
        <p:spPr>
          <a:xfrm>
            <a:off x="1172535" y="4939680"/>
            <a:ext cx="10498226" cy="1008675"/>
          </a:xfrm>
          <a:prstGeom prst="rect">
            <a:avLst/>
          </a:prstGeom>
          <a:noFill/>
          <a:ln/>
        </p:spPr>
        <p:txBody>
          <a:bodyPr wrap="square" lIns="0" tIns="0" rIns="0" bIns="0" rtlCol="0" anchor="t"/>
          <a:lstStyle/>
          <a:p>
            <a:pPr algn="l" indent="0" marL="0">
              <a:lnSpc>
                <a:spcPct val="113000"/>
              </a:lnSpc>
              <a:buNone/>
            </a:pPr>
            <a:r>
              <a:rPr lang="zh-Hans" altLang="en-US" sz="2210" b="1" dirty="0">
                <a:solidFill>
                  <a:srgbClr val="422C70"/>
                </a:solidFill>
                <a:latin typeface="IBM Plex Sans" pitchFamily="34" charset="0"/>
                <a:ea typeface="IBM Plex Sans" pitchFamily="34" charset="-122"/>
                <a:cs typeface="IBM Plex Sans" pitchFamily="34" charset="-120"/>
              </a:rPr>
              <a:t>核查要点</a:t>
            </a:r>
            <a:endParaRPr lang="zh-Hans" sz="2210" dirty="0"/>
          </a:p>
          <a:p>
            <a:pPr algn="l" indent="0" marL="0">
              <a:lnSpc>
                <a:spcPct val="113000"/>
              </a:lnSpc>
              <a:spcBef>
                <a:spcPts val="330"/>
              </a:spcBef>
              <a:buNone/>
            </a:pPr>
            <a:r>
              <a:rPr lang="zh-Hans" altLang="en-US" sz="2210" dirty="0">
                <a:solidFill>
                  <a:srgbClr val="25252B"/>
                </a:solidFill>
                <a:latin typeface="IBM Plex Sans" pitchFamily="34" charset="0"/>
                <a:ea typeface="IBM Plex Sans" pitchFamily="34" charset="-122"/>
                <a:cs typeface="IBM Plex Sans" pitchFamily="34" charset="-120"/>
              </a:rPr>
              <a:t>由谁发行，谁可以使用，收集哪些数据，谁能阻止支付或更改规则？离线时会发生什么，又有哪些法律保护？</a:t>
            </a:r>
            <a:endParaRPr lang="zh-Hans"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复习：货币如何失灵？</a:t>
            </a:r>
            <a:endParaRPr lang="zh-Hans"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zh-Hans" altLang="en-US" sz="2210" b="1" dirty="0">
                <a:solidFill>
                  <a:srgbClr val="25252B"/>
                </a:solidFill>
                <a:latin typeface="IBM Plex Sans" pitchFamily="34" charset="0"/>
                <a:ea typeface="IBM Plex Sans" pitchFamily="34" charset="-122"/>
                <a:cs typeface="IBM Plex Sans" pitchFamily="34" charset="-120"/>
              </a:rPr>
              <a:t>要点总结</a:t>
            </a:r>
            <a:endParaRPr lang="zh-Hans"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货币协调交换、价格以及跨时间的价值</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货币的职能与特性有助于进行比较</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便利性需要在信任、控制权和获取途径方面作出取舍</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货币供应、银行风险和通货膨胀对不同人群的影响各不相同</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替代方案和央行数字货币（CBDC）同样需要审慎评估</a:t>
            </a:r>
            <a:endParaRPr lang="zh-Hans"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zh-Hans" altLang="en-US" sz="2210" dirty="0">
                <a:solidFill>
                  <a:srgbClr val="25252B"/>
                </a:solidFill>
                <a:latin typeface="IBM Plex Sans" pitchFamily="34" charset="0"/>
                <a:ea typeface="IBM Plex Sans" pitchFamily="34" charset="-122"/>
                <a:cs typeface="IBM Plex Sans" pitchFamily="34" charset="-120"/>
              </a:rPr>
              <a:t>是什么让您的货币有用？哪些规则依赖于您所信任的机构？</a:t>
            </a:r>
            <a:endParaRPr lang="zh-Hans"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zh-Hans" altLang="en-US" sz="2210" b="1" dirty="0">
                <a:solidFill>
                  <a:srgbClr val="422C70"/>
                </a:solidFill>
                <a:latin typeface="IBM Plex Sans" pitchFamily="34" charset="0"/>
                <a:ea typeface="IBM Plex Sans" pitchFamily="34" charset="-122"/>
                <a:cs typeface="IBM Plex Sans" pitchFamily="34" charset="-120"/>
              </a:rPr>
              <a:t>思考片刻</a:t>
            </a:r>
            <a:endParaRPr lang="zh-Hans" sz="2210" dirty="0"/>
          </a:p>
          <a:p>
            <a:pPr algn="l" indent="0" marL="0">
              <a:lnSpc>
                <a:spcPct val="113000"/>
              </a:lnSpc>
              <a:spcBef>
                <a:spcPts val="330"/>
              </a:spcBef>
              <a:buNone/>
            </a:pPr>
            <a:r>
              <a:rPr lang="zh-Hans" altLang="en-US" sz="2210" dirty="0">
                <a:solidFill>
                  <a:srgbClr val="25252B"/>
                </a:solidFill>
                <a:latin typeface="IBM Plex Sans" pitchFamily="34" charset="0"/>
                <a:ea typeface="IBM Plex Sans" pitchFamily="34" charset="-122"/>
                <a:cs typeface="IBM Plex Sans" pitchFamily="34" charset="-120"/>
              </a:rPr>
              <a:t>关于货币，您现在会提出哪一个以前从未问过的问题？</a:t>
            </a:r>
            <a:endParaRPr lang="zh-Hans"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模块一</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7941F"/>
                </a:solidFill>
                <a:latin typeface="IBM Plex Sans Medium" pitchFamily="34" charset="0"/>
                <a:ea typeface="IBM Plex Sans Medium" pitchFamily="34" charset="-122"/>
                <a:cs typeface="IBM Plex Sans Medium" pitchFamily="34" charset="-120"/>
              </a:rPr>
              <a:t>模块2</a:t>
            </a:r>
            <a:endParaRPr lang="zh-Hans"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比特币如何运作</a:t>
            </a:r>
            <a:endParaRPr lang="zh-Hans"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**答案：**比特币为何被创造出来？它又是如何应对的？</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为什么要创造比特币</a:t>
            </a:r>
            <a:endParaRPr lang="zh-Hans" sz="3000" dirty="0"/>
          </a:p>
        </p:txBody>
      </p:sp>
      <p:sp>
        <p:nvSpPr>
          <p:cNvPr id="5" name="Text 2"/>
          <p:cNvSpPr/>
          <p:nvPr/>
        </p:nvSpPr>
        <p:spPr>
          <a:xfrm>
            <a:off x="1002000" y="1375806"/>
            <a:ext cx="5327020" cy="2332452"/>
          </a:xfrm>
          <a:prstGeom prst="rect">
            <a:avLst/>
          </a:prstGeom>
          <a:noFill/>
          <a:ln/>
        </p:spPr>
        <p:txBody>
          <a:bodyPr wrap="square" lIns="0" tIns="0" rIns="0" bIns="0" rtlCol="0" anchor="t"/>
          <a:lstStyle/>
          <a:p>
            <a:pPr algn="l" marL="200660" indent="-200660">
              <a:lnSpc>
                <a:spcPct val="113000"/>
              </a:lnSpc>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数字支付早已存在</a:t>
            </a:r>
            <a:endParaRPr lang="zh-Hans" sz="2110" dirty="0"/>
          </a:p>
          <a:p>
            <a:pPr algn="l" marL="200660" indent="-200660">
              <a:lnSpc>
                <a:spcPct val="113000"/>
              </a:lnSpc>
              <a:spcBef>
                <a:spcPts val="420"/>
              </a:spcBef>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中心化记账方：许可、数据、费用与故障风险</a:t>
            </a:r>
            <a:endParaRPr lang="zh-Hans" sz="2110" dirty="0"/>
          </a:p>
          <a:p>
            <a:pPr algn="l" marL="200660" indent="-200660">
              <a:lnSpc>
                <a:spcPct val="113000"/>
              </a:lnSpc>
              <a:spcBef>
                <a:spcPts val="420"/>
              </a:spcBef>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可复制的数据：双重支付问题</a:t>
            </a:r>
            <a:endParaRPr lang="zh-Hans" sz="2110" dirty="0"/>
          </a:p>
          <a:p>
            <a:pPr algn="l" marL="200660" indent="-200660">
              <a:lnSpc>
                <a:spcPct val="113000"/>
              </a:lnSpc>
              <a:spcBef>
                <a:spcPts val="420"/>
              </a:spcBef>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比特币：无需中心化记账方的共享支付记录</a:t>
            </a:r>
            <a:endParaRPr lang="zh-Hans" sz="2110" dirty="0"/>
          </a:p>
        </p:txBody>
      </p:sp>
      <p:sp>
        <p:nvSpPr>
          <p:cNvPr id="6" name="Text 3"/>
          <p:cNvSpPr/>
          <p:nvPr/>
        </p:nvSpPr>
        <p:spPr>
          <a:xfrm>
            <a:off x="666780" y="4003152"/>
            <a:ext cx="5694426" cy="1085850"/>
          </a:xfrm>
          <a:prstGeom prst="rect">
            <a:avLst/>
          </a:prstGeom>
          <a:noFill/>
          <a:ln/>
        </p:spPr>
        <p:txBody>
          <a:bodyPr wrap="square" lIns="0" tIns="0" rIns="0" bIns="0" rtlCol="0" anchor="t"/>
          <a:lstStyle/>
          <a:p>
            <a:pPr algn="l" indent="0" marL="0">
              <a:lnSpc>
                <a:spcPct val="113000"/>
              </a:lnSpc>
              <a:buNone/>
            </a:pPr>
            <a:r>
              <a:rPr lang="zh-Hans" altLang="en-US" sz="2110" dirty="0">
                <a:solidFill>
                  <a:srgbClr val="25252B"/>
                </a:solidFill>
                <a:latin typeface="IBM Plex Sans" pitchFamily="34" charset="0"/>
                <a:ea typeface="IBM Plex Sans" pitchFamily="34" charset="-122"/>
                <a:cs typeface="IBM Plex Sans" pitchFamily="34" charset="-120"/>
              </a:rPr>
              <a:t>比特币减少了在发行与结算方面对中心化机构的信任依赖，但并不能消除所有信任需求或风险。</a:t>
            </a:r>
            <a:endParaRPr lang="zh-Hans" sz="2110" dirty="0"/>
          </a:p>
        </p:txBody>
      </p:sp>
      <p:sp>
        <p:nvSpPr>
          <p:cNvPr id="7" name="Text 4"/>
          <p:cNvSpPr/>
          <p:nvPr/>
        </p:nvSpPr>
        <p:spPr>
          <a:xfrm>
            <a:off x="666780" y="5357195"/>
            <a:ext cx="5694426" cy="723930"/>
          </a:xfrm>
          <a:prstGeom prst="rect">
            <a:avLst/>
          </a:prstGeom>
          <a:noFill/>
          <a:ln/>
        </p:spPr>
        <p:txBody>
          <a:bodyPr wrap="square" lIns="0" tIns="0" rIns="0" bIns="0" rtlCol="0" anchor="t"/>
          <a:lstStyle/>
          <a:p>
            <a:pPr algn="l" indent="0" marL="0">
              <a:lnSpc>
                <a:spcPct val="113000"/>
              </a:lnSpc>
              <a:buNone/>
            </a:pPr>
            <a:r>
              <a:rPr lang="zh-Hans" altLang="en-US" sz="2110" dirty="0">
                <a:solidFill>
                  <a:srgbClr val="25252B"/>
                </a:solidFill>
                <a:latin typeface="IBM Plex Sans" pitchFamily="34" charset="0"/>
                <a:ea typeface="IBM Plex Sans" pitchFamily="34" charset="-122"/>
                <a:cs typeface="IBM Plex Sans" pitchFamily="34" charset="-120"/>
              </a:rPr>
              <a:t>**比特币：**网络与协议 · **比特币：**资产 · **BTC：**金额单位缩写</a:t>
            </a:r>
            <a:endParaRPr lang="zh-Hans" sz="21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支付公司 付款人向公司提出请求公司保管账本并批准交易 经公司许可，收款人才能收到付款依赖于一个保管账本的受信任机构比特币 付款人对交易进行签名节点验证交易，矿工将其添加到共享账本中 收款人在同一账本中看到这笔交易依赖于遵循相同规则的独立节点">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对数字化与去中心化货币的探索</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密码朋克：通过密码学实现隐私与自由</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**加密：**保护信息隐私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**数字签名：**在不泄露私钥的情况下证明授权</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目标：没有单一的发行方、服务器或管理者</a:t>
            </a:r>
            <a:endParaRPr lang="zh-Hans"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25252B"/>
                </a:solidFill>
                <a:latin typeface="IBM Plex Sans" pitchFamily="34" charset="0"/>
                <a:ea typeface="IBM Plex Sans" pitchFamily="34" charset="-122"/>
                <a:cs typeface="IBM Plex Sans" pitchFamily="34" charset="-120"/>
              </a:rPr>
              <a:t>拼图的早期碎片</a:t>
            </a:r>
            <a:endParaRPr lang="zh-Hans"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DigiCash：私密支付；依赖中心化公司</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Hashcash：以计算成本对抗滥用</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Bit Gold、b-money、RPoW：关于稀缺价值的提案与实验</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BitTorrent：点对点信息共享，而非货币</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早期数字货币与双重支付</a:t>
            </a:r>
            <a:endParaRPr lang="zh-Hans"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双重支付是指试图将同一个数字单位发送给两个接收方。</a:t>
            </a:r>
            <a:endParaRPr lang="zh-Hans" sz="2400" dirty="0"/>
          </a:p>
        </p:txBody>
      </p:sp>
      <p:sp>
        <p:nvSpPr>
          <p:cNvPr id="6" name="Text 3"/>
          <p:cNvSpPr/>
          <p:nvPr/>
        </p:nvSpPr>
        <p:spPr>
          <a:xfrm>
            <a:off x="1047720" y="2514326"/>
            <a:ext cx="5276820" cy="3123042"/>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中心化数据库：一个受信任的决策者</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比特币：点对点广播与签名</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矿工：区块与工作量证明</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节点：独立验证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共享记录：累积工作量最多的有效历史</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点对点网络交易直接向各参与者广播 数字签名只有私钥持有者才能授权一笔支出区块与挖矿矿工通过工作量证明添加下一个区块无需中央机构，网络即可拒绝第二次支出 独立验证节点依据规则检查交易和区块 共享历史所有人都认可累积工作量最多的有效链">    </p:cNvPr>
          <p:cNvPicPr>
            <a:picLocks noChangeAspect="1"/>
          </p:cNvPicPr>
          <p:nvPr/>
        </p:nvPicPr>
        <p:blipFill>
          <a:blip r:embed="rId1"/>
          <a:stretch>
            <a:fillRect/>
          </a:stretch>
        </p:blipFill>
        <p:spPr>
          <a:xfrm>
            <a:off x="342900" y="1212037"/>
            <a:ext cx="11506170" cy="42815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数字稀缺性与可验证的供应量</a:t>
            </a:r>
            <a:endParaRPr lang="zh-Hans" sz="3000" dirty="0"/>
          </a:p>
        </p:txBody>
      </p:sp>
      <p:sp>
        <p:nvSpPr>
          <p:cNvPr id="5" name="Text 2"/>
          <p:cNvSpPr/>
          <p:nvPr/>
        </p:nvSpPr>
        <p:spPr>
          <a:xfrm>
            <a:off x="1047720" y="1386779"/>
            <a:ext cx="5276820" cy="2711653"/>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区分有效单位与无效副本</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拒绝双重支付</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公开的交易历史与签名</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工作量证明与独立的规则核查</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供应上限与去中心化和验证紧密相关</a:t>
            </a:r>
            <a:endParaRPr lang="zh-Hans" sz="2400" dirty="0"/>
          </a:p>
        </p:txBody>
      </p:sp>
      <p:sp>
        <p:nvSpPr>
          <p:cNvPr id="6" name="Text 3"/>
          <p:cNvSpPr/>
          <p:nvPr/>
        </p:nvSpPr>
        <p:spPr>
          <a:xfrm>
            <a:off x="666780" y="4433560"/>
            <a:ext cx="5694426"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仅有书面的供应声明是不够的：谁能验证它？谁又可能更改它？</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供应量声明 发行方在其网站上声明一个上限。 只有发行方自己的数据库记录着它。 发行方以外的任何人都无法核查。 发行方可以悄悄更改供应量。核查方仅限发行方公开的供应规则 签名表明谁可以花费每一枚bitcoin。任何人都可以查阅公开的交易历史。工作量证明使篡改历史的代价高昂。节点会拒绝无效的币和双重支付。核查方任何运行节点的人">    </p:cNvPr>
          <p:cNvPicPr>
            <a:picLocks noChangeAspect="1"/>
          </p:cNvPicPr>
          <p:nvPr/>
        </p:nvPicPr>
        <p:blipFill>
          <a:blip r:embed="rId1"/>
          <a:stretch>
            <a:fillRect/>
          </a:stretch>
        </p:blipFill>
        <p:spPr>
          <a:xfrm>
            <a:off x="342900" y="1110173"/>
            <a:ext cx="11506170" cy="44852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区块链：比特币的公共账本</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多方复制的公开交易记录</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相互链接的区块；各自独立验证的副本</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累积工作量证明最多的有效链</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平均约每十分钟产生一个新区块</a:t>
            </a:r>
            <a:endParaRPr lang="zh-Han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改写历史需要重新完成工作并追赶上来。这代价高昂，但并非绝对不可能；暂时性的竞争历史和链重组都可能发生。</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去中心化</a:t>
            </a:r>
            <a:endParaRPr lang="zh-Hans" sz="3000" dirty="0"/>
          </a:p>
        </p:txBody>
      </p:sp>
      <p:sp>
        <p:nvSpPr>
          <p:cNvPr id="5" name="Text 2"/>
          <p:cNvSpPr/>
          <p:nvPr/>
        </p:nvSpPr>
        <p:spPr>
          <a:xfrm>
            <a:off x="1047720" y="1386779"/>
            <a:ext cx="5923026" cy="2239457"/>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开源软件与开放协议参与</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独立节点负责验证；矿工负责提出区块</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规则变更取决于自愿采用</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任何单一参与者都无法为所有人更改规则</a:t>
            </a:r>
            <a:endParaRPr lang="zh-Hans" sz="2400" dirty="0"/>
          </a:p>
        </p:txBody>
      </p:sp>
      <p:sp>
        <p:nvSpPr>
          <p:cNvPr id="6" name="Text 3"/>
          <p:cNvSpPr/>
          <p:nvPr/>
        </p:nvSpPr>
        <p:spPr>
          <a:xfrm>
            <a:off x="666780" y="3961364"/>
            <a:ext cx="6340632"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影响力和资源并不均等；大型服务可能造成依赖。协调可能较为缓慢，而且网络没有中央客服。</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数字签名与点对点转账</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钱包使用私钥进行签名</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网络无需获知私钥即可完成验证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已签名的交易通过参与者进行广播</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没有任何中心化的比特币运营方来审批成员资格或支付</a:t>
            </a:r>
            <a:endParaRPr lang="zh-Han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任何获得私钥的人通常都能花费其中的资金。失去访问权限可能意味着永久损失。</a:t>
            </a:r>
            <a:endParaRPr lang="zh-Hans"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中介服务始终是可选的；选择使用中介服务，就意味着要承受其托管规则和风险。向错误地址进行的有效支付通常无法撤回。</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发送方签署并广播一笔交易 其他节点 一个节点验证并转发该交易 另一个节点转发该交易交易经过的路径 一个节点验证并转发该交易 另一个节点转发该交易其他节点 一个节点验证并转发该交易 另一个节点转发该交易 接收方收到 bitcoin">    </p:cNvPr>
          <p:cNvPicPr>
            <a:picLocks noChangeAspect="1"/>
          </p:cNvPicPr>
          <p:nvPr/>
        </p:nvPicPr>
        <p:blipFill>
          <a:blip r:embed="rId1"/>
          <a:stretch>
            <a:fillRect/>
          </a:stretch>
        </p:blipFill>
        <p:spPr>
          <a:xfrm>
            <a:off x="342900" y="324612"/>
            <a:ext cx="11506170" cy="605634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用户用户接收、持有和发送比特币。 节点节点自行检查规则，并转发有效数据。 矿工矿工构建候选区块，并执行工作量证明。开发者开发者审查、编写并提出软件。">    </p:cNvPr>
          <p:cNvPicPr>
            <a:picLocks noChangeAspect="1"/>
          </p:cNvPicPr>
          <p:nvPr/>
        </p:nvPicPr>
        <p:blipFill>
          <a:blip r:embed="rId2"/>
          <a:stretch>
            <a:fillRect/>
          </a:stretch>
        </p:blipFill>
        <p:spPr>
          <a:xfrm>
            <a:off x="1112459" y="571500"/>
            <a:ext cx="4480469" cy="5623926"/>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用户、节点、矿工与开发者</a:t>
            </a:r>
            <a:endParaRPr lang="zh-Han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矿工无法让诚实节点接受无效区块。开发者无法强制他人采用软件。一个人可以同时承担多种角色。</a:t>
            </a:r>
            <a:endParaRPr lang="zh-Hans"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422C70"/>
                </a:solidFill>
                <a:latin typeface="IBM Plex Sans" pitchFamily="34" charset="0"/>
                <a:ea typeface="IBM Plex Sans" pitchFamily="34" charset="-122"/>
                <a:cs typeface="IBM Plex Sans" pitchFamily="34" charset="-120"/>
              </a:rPr>
              <a:t>随堂提问</a:t>
            </a:r>
            <a:endParaRPr lang="zh-Hans" sz="2400" dirty="0"/>
          </a:p>
          <a:p>
            <a:pPr algn="l" indent="0" marL="0">
              <a:lnSpc>
                <a:spcPct val="113000"/>
              </a:lnSpc>
              <a:spcBef>
                <a:spcPts val="360"/>
              </a:spcBef>
              <a:buNone/>
            </a:pPr>
            <a:r>
              <a:rPr lang="zh-Hans" altLang="en-US" sz="2400" dirty="0">
                <a:solidFill>
                  <a:srgbClr val="25252B"/>
                </a:solidFill>
                <a:latin typeface="IBM Plex Sans" pitchFamily="34" charset="0"/>
                <a:ea typeface="IBM Plex Sans" pitchFamily="34" charset="-122"/>
                <a:cs typeface="IBM Plex Sans" pitchFamily="34" charset="-120"/>
              </a:rPr>
              <a:t>节点为什么要验证交易？请说出节点检查的一条规则。</a:t>
            </a:r>
            <a:endParaRPr lang="zh-Han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工作量证明</a:t>
            </a:r>
            <a:endParaRPr lang="zh-Hans" sz="3000" dirty="0"/>
          </a:p>
        </p:txBody>
      </p:sp>
      <p:sp>
        <p:nvSpPr>
          <p:cNvPr id="5" name="Text 2"/>
          <p:cNvSpPr/>
          <p:nvPr/>
        </p:nvSpPr>
        <p:spPr>
          <a:xfrm>
            <a:off x="1047720" y="1386779"/>
            <a:ext cx="5923026" cy="2711653"/>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候选区块 → 反复哈希 → 有效结果</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计算和能源成本高昂；验证快速</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有效区块被广播并由节点检查</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目标值自动调整，使平均出块时间趋向十分钟</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累积的工作量使改写历史代价高昂</a:t>
            </a:r>
            <a:endParaRPr lang="zh-Hans" sz="2400" dirty="0"/>
          </a:p>
        </p:txBody>
      </p:sp>
      <p:sp>
        <p:nvSpPr>
          <p:cNvPr id="6" name="Text 3"/>
          <p:cNvSpPr/>
          <p:nvPr/>
        </p:nvSpPr>
        <p:spPr>
          <a:xfrm>
            <a:off x="666780" y="4433560"/>
            <a:ext cx="6340632"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挖矿保障的是交易的排序；它并不求解外部的数学方程。请评估能源来源、用途、安全效益以及替代方案。</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矿工找到一个区块 矿机一次又一次地进行哈希运算，直到某个结果满足目标值2矿工广播该区块区块被发送到整个网络3节点进行验证 每个节点都独立验证工作量证明和各项规则4区块加入区块链 被接受的区块被添加到链上">    </p:cNvPr>
          <p:cNvPicPr>
            <a:picLocks noChangeAspect="1"/>
          </p:cNvPicPr>
          <p:nvPr/>
        </p:nvPicPr>
        <p:blipFill>
          <a:blip r:embed="rId2"/>
          <a:stretch>
            <a:fillRect/>
          </a:stretch>
        </p:blipFill>
        <p:spPr>
          <a:xfrm>
            <a:off x="1194206" y="571500"/>
            <a:ext cx="4317248" cy="567760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有限供应</a:t>
            </a:r>
            <a:endParaRPr lang="zh-Hans" sz="3000" dirty="0"/>
          </a:p>
        </p:txBody>
      </p:sp>
      <p:sp>
        <p:nvSpPr>
          <p:cNvPr id="5" name="Text 2"/>
          <p:cNvSpPr/>
          <p:nvPr/>
        </p:nvSpPr>
        <p:spPr>
          <a:xfrm>
            <a:off x="1032449" y="1383030"/>
            <a:ext cx="5293553" cy="3393887"/>
          </a:xfrm>
          <a:prstGeom prst="rect">
            <a:avLst/>
          </a:prstGeom>
          <a:noFill/>
          <a:ln/>
        </p:spPr>
        <p:txBody>
          <a:bodyPr wrap="square" lIns="0" tIns="0" rIns="0" bIns="0" rtlCol="0" anchor="t"/>
          <a:lstStyle/>
          <a:p>
            <a:pPr algn="l" marL="219710" indent="-219710">
              <a:lnSpc>
                <a:spcPct val="113000"/>
              </a:lnSpc>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上限：</a:t>
            </a:r>
            <a:r>
              <a:rPr lang="zh-Hans" altLang="en-US" sz="2300" b="1" dirty="0">
                <a:solidFill>
                  <a:srgbClr val="25252B"/>
                </a:solidFill>
                <a:latin typeface="IBM Plex Sans" pitchFamily="34" charset="0"/>
                <a:ea typeface="IBM Plex Sans" pitchFamily="34" charset="-122"/>
                <a:cs typeface="IBM Plex Sans" pitchFamily="34" charset="-120"/>
              </a:rPr>
              <a:t>2100万 BTC</a:t>
            </a:r>
            <a:r>
              <a:rPr lang="zh-Hans" altLang="en-US" sz="2300" dirty="0">
                <a:solidFill>
                  <a:srgbClr val="25252B"/>
                </a:solidFill>
                <a:latin typeface="IBM Plex Sans" pitchFamily="34" charset="0"/>
                <a:ea typeface="IBM Plex Sans" pitchFamily="34" charset="-122"/>
                <a:cs typeface="IBM Plex Sans" pitchFamily="34" charset="-120"/>
              </a:rPr>
              <a:t>（依据公开规则）</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新增发行：区块补贴</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减半：每</a:t>
            </a:r>
            <a:r>
              <a:rPr lang="zh-Hans" altLang="en-US" sz="2300" b="1" dirty="0">
                <a:solidFill>
                  <a:srgbClr val="25252B"/>
                </a:solidFill>
                <a:latin typeface="IBM Plex Sans" pitchFamily="34" charset="0"/>
                <a:ea typeface="IBM Plex Sans" pitchFamily="34" charset="-122"/>
                <a:cs typeface="IBM Plex Sans" pitchFamily="34" charset="-120"/>
              </a:rPr>
              <a:t>210,000个区块</a:t>
            </a:r>
            <a:r>
              <a:rPr lang="zh-Hans" altLang="en-US" sz="2300" dirty="0">
                <a:solidFill>
                  <a:srgbClr val="25252B"/>
                </a:solidFill>
                <a:latin typeface="IBM Plex Sans" pitchFamily="34" charset="0"/>
                <a:ea typeface="IBM Plex Sans" pitchFamily="34" charset="-122"/>
                <a:cs typeface="IBM Plex Sans" pitchFamily="34" charset="-120"/>
              </a:rPr>
              <a:t>，约每四年一次</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补贴：50 → 25 → 12.5 → 6.25 → 3.125 BTC</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手续费与新增发行相互独立</a:t>
            </a:r>
            <a:endParaRPr lang="zh-Hans" sz="2300" dirty="0"/>
          </a:p>
        </p:txBody>
      </p:sp>
      <p:sp>
        <p:nvSpPr>
          <p:cNvPr id="6" name="Text 3"/>
          <p:cNvSpPr/>
          <p:nvPr/>
        </p:nvSpPr>
        <p:spPr>
          <a:xfrm>
            <a:off x="666780" y="5098694"/>
            <a:ext cx="5694426" cy="1184971"/>
          </a:xfrm>
          <a:prstGeom prst="rect">
            <a:avLst/>
          </a:prstGeom>
          <a:noFill/>
          <a:ln/>
        </p:spPr>
        <p:txBody>
          <a:bodyPr wrap="square" lIns="0" tIns="0" rIns="0" bIns="0" rtlCol="0" anchor="t"/>
          <a:lstStyle/>
          <a:p>
            <a:pPr algn="l" indent="0" marL="0">
              <a:lnSpc>
                <a:spcPct val="113000"/>
              </a:lnSpc>
              <a:buNone/>
            </a:pPr>
            <a:r>
              <a:rPr lang="zh-Hans" altLang="en-US" sz="2300" dirty="0">
                <a:solidFill>
                  <a:srgbClr val="25252B"/>
                </a:solidFill>
                <a:latin typeface="IBM Plex Sans" pitchFamily="34" charset="0"/>
                <a:ea typeface="IBM Plex Sans" pitchFamily="34" charset="-122"/>
                <a:cs typeface="IBM Plex Sans" pitchFamily="34" charset="-120"/>
              </a:rPr>
              <a:t>节点会拒绝超额发行；只要参与者持续执行规则，这一上限就会保持有效。供应有限并不保证价格上涨。</a:t>
            </a:r>
            <a:endParaRPr lang="zh-Hans"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比特币累计发行总量2100万枚上限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每个区块新增的比特币502512.56.253.1250k210k420k630k840k1,050k1,260k1,470k每210,000个区块减半一次（约每四年）交易手续费另行支付，并非新发行的比特币。">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聪与单位偏见</a:t>
            </a:r>
            <a:endParaRPr lang="zh-Hans" sz="3000" dirty="0"/>
          </a:p>
        </p:txBody>
      </p:sp>
      <p:sp>
        <p:nvSpPr>
          <p:cNvPr id="5" name="Text 2"/>
          <p:cNvSpPr/>
          <p:nvPr/>
        </p:nvSpPr>
        <p:spPr>
          <a:xfrm>
            <a:off x="1002000" y="1375806"/>
            <a:ext cx="5327020" cy="1608521"/>
          </a:xfrm>
          <a:prstGeom prst="rect">
            <a:avLst/>
          </a:prstGeom>
          <a:noFill/>
          <a:ln/>
        </p:spPr>
        <p:txBody>
          <a:bodyPr wrap="square" lIns="0" tIns="0" rIns="0" bIns="0" rtlCol="0" anchor="t"/>
          <a:lstStyle/>
          <a:p>
            <a:pPr algn="l" marL="200660" indent="-200660">
              <a:lnSpc>
                <a:spcPct val="113000"/>
              </a:lnSpc>
              <a:buSzPct val="100000"/>
              <a:buChar char="•"/>
            </a:pPr>
            <a:r>
              <a:rPr lang="zh-Hans" altLang="en-US" sz="2110" b="1" dirty="0">
                <a:solidFill>
                  <a:srgbClr val="25252B"/>
                </a:solidFill>
                <a:latin typeface="IBM Plex Sans" pitchFamily="34" charset="0"/>
                <a:ea typeface="IBM Plex Sans" pitchFamily="34" charset="-122"/>
                <a:cs typeface="IBM Plex Sans" pitchFamily="34" charset="-120"/>
              </a:rPr>
              <a:t>1 BTC = 100,000,000 聪</a:t>
            </a:r>
            <a:endParaRPr lang="zh-Hans" sz="2110" dirty="0"/>
          </a:p>
          <a:p>
            <a:pPr algn="l" marL="200660" indent="-200660">
              <a:lnSpc>
                <a:spcPct val="113000"/>
              </a:lnSpc>
              <a:spcBef>
                <a:spcPts val="420"/>
              </a:spcBef>
              <a:buSzPct val="100000"/>
              <a:buChar char="•"/>
            </a:pPr>
            <a:r>
              <a:rPr lang="zh-Hans" altLang="en-US" sz="2110" b="1" dirty="0">
                <a:solidFill>
                  <a:srgbClr val="25252B"/>
                </a:solidFill>
                <a:latin typeface="IBM Plex Sans" pitchFamily="34" charset="0"/>
                <a:ea typeface="IBM Plex Sans" pitchFamily="34" charset="-122"/>
                <a:cs typeface="IBM Plex Sans" pitchFamily="34" charset="-120"/>
              </a:rPr>
              <a:t>0.001 BTC = 100,000 聪</a:t>
            </a:r>
            <a:endParaRPr lang="zh-Hans" sz="2110" dirty="0"/>
          </a:p>
          <a:p>
            <a:pPr algn="l" marL="200660" indent="-200660">
              <a:lnSpc>
                <a:spcPct val="113000"/>
              </a:lnSpc>
              <a:spcBef>
                <a:spcPts val="420"/>
              </a:spcBef>
              <a:buSzPct val="100000"/>
              <a:buChar char="•"/>
            </a:pPr>
            <a:r>
              <a:rPr lang="zh-Hans" altLang="en-US" sz="2110" b="1" dirty="0">
                <a:solidFill>
                  <a:srgbClr val="25252B"/>
                </a:solidFill>
                <a:latin typeface="IBM Plex Sans" pitchFamily="34" charset="0"/>
                <a:ea typeface="IBM Plex Sans" pitchFamily="34" charset="-122"/>
                <a:cs typeface="IBM Plex Sans" pitchFamily="34" charset="-120"/>
              </a:rPr>
              <a:t>1 聪 = 0.00000001 BTC</a:t>
            </a:r>
            <a:endParaRPr lang="zh-Hans" sz="2110" dirty="0"/>
          </a:p>
          <a:p>
            <a:pPr algn="l" marL="200660" indent="-200660">
              <a:lnSpc>
                <a:spcPct val="113000"/>
              </a:lnSpc>
              <a:spcBef>
                <a:spcPts val="420"/>
              </a:spcBef>
              <a:buSzPct val="100000"/>
              <a:buChar char="•"/>
            </a:pPr>
            <a:r>
              <a:rPr lang="zh-Hans" altLang="en-US" sz="2110" dirty="0">
                <a:solidFill>
                  <a:srgbClr val="25252B"/>
                </a:solidFill>
                <a:latin typeface="IBM Plex Sans" pitchFamily="34" charset="0"/>
                <a:ea typeface="IBM Plex Sans" pitchFamily="34" charset="-122"/>
                <a:cs typeface="IBM Plex Sans" pitchFamily="34" charset="-120"/>
              </a:rPr>
              <a:t>无需拥有一整个比特币</a:t>
            </a:r>
            <a:endParaRPr lang="zh-Hans" sz="2110" dirty="0"/>
          </a:p>
        </p:txBody>
      </p:sp>
      <p:sp>
        <p:nvSpPr>
          <p:cNvPr id="6" name="Text 3"/>
          <p:cNvSpPr/>
          <p:nvPr/>
        </p:nvSpPr>
        <p:spPr>
          <a:xfrm>
            <a:off x="666780" y="3279313"/>
            <a:ext cx="5694426" cy="1085850"/>
          </a:xfrm>
          <a:prstGeom prst="rect">
            <a:avLst/>
          </a:prstGeom>
          <a:noFill/>
          <a:ln/>
        </p:spPr>
        <p:txBody>
          <a:bodyPr wrap="square" lIns="0" tIns="0" rIns="0" bIns="0" rtlCol="0" anchor="t"/>
          <a:lstStyle/>
          <a:p>
            <a:pPr algn="l" indent="0" marL="0">
              <a:lnSpc>
                <a:spcPct val="113000"/>
              </a:lnSpc>
              <a:buNone/>
            </a:pPr>
            <a:r>
              <a:rPr lang="zh-Hans" altLang="en-US" sz="2110" dirty="0">
                <a:solidFill>
                  <a:srgbClr val="25252B"/>
                </a:solidFill>
                <a:latin typeface="IBM Plex Sans" pitchFamily="34" charset="0"/>
                <a:ea typeface="IBM Plex Sans" pitchFamily="34" charset="-122"/>
                <a:cs typeface="IBM Plex Sans" pitchFamily="34" charset="-120"/>
              </a:rPr>
              <a:t>**单位偏见：**每个完整单位的价格低，并不能证明其价值更高。请比较其在总供应量中的占比、涉及的价值以及风险。</a:t>
            </a:r>
            <a:endParaRPr lang="zh-Hans" sz="2110" dirty="0"/>
          </a:p>
        </p:txBody>
      </p:sp>
      <p:sp>
        <p:nvSpPr>
          <p:cNvPr id="7" name="Shape 4"/>
          <p:cNvSpPr/>
          <p:nvPr/>
        </p:nvSpPr>
        <p:spPr>
          <a:xfrm>
            <a:off x="666780" y="4633356"/>
            <a:ext cx="5372100" cy="1447770"/>
          </a:xfrm>
          <a:prstGeom prst="rect">
            <a:avLst/>
          </a:prstGeom>
          <a:solidFill>
            <a:srgbClr val="F3F3FA"/>
          </a:solidFill>
          <a:ln/>
        </p:spPr>
      </p:sp>
      <p:sp>
        <p:nvSpPr>
          <p:cNvPr id="8" name="Shape 5"/>
          <p:cNvSpPr/>
          <p:nvPr/>
        </p:nvSpPr>
        <p:spPr>
          <a:xfrm>
            <a:off x="666780" y="4633356"/>
            <a:ext cx="57150" cy="1447770"/>
          </a:xfrm>
          <a:prstGeom prst="rect">
            <a:avLst/>
          </a:prstGeom>
          <a:solidFill>
            <a:srgbClr val="422C70"/>
          </a:solidFill>
          <a:ln/>
        </p:spPr>
      </p:sp>
      <p:sp>
        <p:nvSpPr>
          <p:cNvPr id="9" name="Text 6"/>
          <p:cNvSpPr/>
          <p:nvPr/>
        </p:nvSpPr>
        <p:spPr>
          <a:xfrm>
            <a:off x="1153058" y="4874758"/>
            <a:ext cx="4724065" cy="964966"/>
          </a:xfrm>
          <a:prstGeom prst="rect">
            <a:avLst/>
          </a:prstGeom>
          <a:noFill/>
          <a:ln/>
        </p:spPr>
        <p:txBody>
          <a:bodyPr wrap="square" lIns="0" tIns="0" rIns="0" bIns="0" rtlCol="0" anchor="t"/>
          <a:lstStyle/>
          <a:p>
            <a:pPr algn="l" indent="0" marL="0">
              <a:lnSpc>
                <a:spcPct val="113000"/>
              </a:lnSpc>
              <a:buNone/>
            </a:pPr>
            <a:r>
              <a:rPr lang="zh-Hans" altLang="en-US" sz="2110" b="1" dirty="0">
                <a:solidFill>
                  <a:srgbClr val="422C70"/>
                </a:solidFill>
                <a:latin typeface="IBM Plex Sans" pitchFamily="34" charset="0"/>
                <a:ea typeface="IBM Plex Sans" pitchFamily="34" charset="-122"/>
                <a:cs typeface="IBM Plex Sans" pitchFamily="34" charset="-120"/>
              </a:rPr>
              <a:t>展示您的理解</a:t>
            </a:r>
            <a:endParaRPr lang="zh-Hans" sz="2110" dirty="0"/>
          </a:p>
          <a:p>
            <a:pPr algn="l" indent="0" marL="0">
              <a:lnSpc>
                <a:spcPct val="113000"/>
              </a:lnSpc>
              <a:spcBef>
                <a:spcPts val="320"/>
              </a:spcBef>
              <a:buNone/>
            </a:pPr>
            <a:r>
              <a:rPr lang="zh-Hans" altLang="en-US" sz="2110" dirty="0">
                <a:solidFill>
                  <a:srgbClr val="25252B"/>
                </a:solidFill>
                <a:latin typeface="IBM Plex Sans" pitchFamily="34" charset="0"/>
                <a:ea typeface="IBM Plex Sans" pitchFamily="34" charset="-122"/>
                <a:cs typeface="IBM Plex Sans" pitchFamily="34" charset="-120"/>
              </a:rPr>
              <a:t>0.01 BTC 等于多少聪？为什么一个人可以使用不到一整个比特币？</a:t>
            </a:r>
            <a:endParaRPr lang="zh-Hans" sz="21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比特币：稳健的数字货币</a:t>
            </a:r>
            <a:endParaRPr lang="zh-Hans"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账本持久保存；访问取决于密钥</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便于携带且可分割；转账需要通信网络</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稀缺性公开透明，规则可验证</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可替代性可能受到服务商对待公开历史记录方式的影响</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接受程度因地而异</a:t>
            </a:r>
            <a:endParaRPr lang="zh-Hans"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zh-Hans" altLang="en-US" sz="2210" b="1" dirty="0">
                <a:solidFill>
                  <a:srgbClr val="25252B"/>
                </a:solidFill>
                <a:latin typeface="IBM Plex Sans" pitchFamily="34" charset="0"/>
                <a:ea typeface="IBM Plex Sans" pitchFamily="34" charset="-122"/>
                <a:cs typeface="IBM Plex Sans" pitchFamily="34" charset="-120"/>
              </a:rPr>
              <a:t>三大职能</a:t>
            </a:r>
            <a:endParaRPr lang="zh-Hans" sz="2210" dirty="0"/>
          </a:p>
        </p:txBody>
      </p:sp>
      <p:sp>
        <p:nvSpPr>
          <p:cNvPr id="6" name="Text 4"/>
          <p:cNvSpPr/>
          <p:nvPr/>
        </p:nvSpPr>
        <p:spPr>
          <a:xfrm>
            <a:off x="1017179" y="4406768"/>
            <a:ext cx="11125871" cy="1247333"/>
          </a:xfrm>
          <a:prstGeom prst="rect">
            <a:avLst/>
          </a:prstGeom>
          <a:noFill/>
          <a:ln/>
        </p:spPr>
        <p:txBody>
          <a:bodyPr wrap="square" lIns="0" tIns="0" rIns="0" bIns="0" rtlCol="0" anchor="t"/>
          <a:lstStyle/>
          <a:p>
            <a:pPr algn="l" marL="210820" indent="-210820">
              <a:lnSpc>
                <a:spcPct val="113000"/>
              </a:lnSpc>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价值储藏：供应量可预测；价格波动大</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交易媒介：直接转账；手续费和接受程度各不相同</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记账单位：BTC或聪；许多商品以法定货币定价</a:t>
            </a:r>
            <a:endParaRPr lang="zh-Hans" sz="2210" dirty="0"/>
          </a:p>
        </p:txBody>
      </p:sp>
      <p:sp>
        <p:nvSpPr>
          <p:cNvPr id="7" name="Text 5"/>
          <p:cNvSpPr/>
          <p:nvPr/>
        </p:nvSpPr>
        <p:spPr>
          <a:xfrm>
            <a:off x="666780" y="5822351"/>
            <a:ext cx="11510010" cy="455097"/>
          </a:xfrm>
          <a:prstGeom prst="rect">
            <a:avLst/>
          </a:prstGeom>
          <a:noFill/>
          <a:ln/>
        </p:spPr>
        <p:txBody>
          <a:bodyPr wrap="square" lIns="0" tIns="0" rIns="0" bIns="0" rtlCol="0" anchor="t"/>
          <a:lstStyle/>
          <a:p>
            <a:pPr algn="l" indent="0" marL="0">
              <a:lnSpc>
                <a:spcPct val="113000"/>
              </a:lnSpc>
              <a:buNone/>
            </a:pPr>
            <a:r>
              <a:rPr lang="zh-Hans" altLang="en-US" sz="1770" dirty="0">
                <a:solidFill>
                  <a:srgbClr val="25252B"/>
                </a:solidFill>
                <a:latin typeface="IBM Plex Sans" pitchFamily="34" charset="0"/>
                <a:ea typeface="IBM Plex Sans" pitchFamily="34" charset="-122"/>
                <a:cs typeface="IBM Plex Sans" pitchFamily="34" charset="-120"/>
              </a:rPr>
              <a:t>「稳健货币」取决于所设定的标准。请使用相同的标准来比较各种替代方案。</a:t>
            </a:r>
            <a:endParaRPr lang="zh-Hans" sz="177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比特币、稳定币及其他加密资产</a:t>
            </a:r>
            <a:endParaRPr lang="zh-Hans"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**比特币：**公开的发行规则；没有中心化发行方</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**稳定币：**以某一参考价值为目标；依靠储备、机制或赎回权</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**其他加密资产：**网络、发行、控制方式和用途各不相同</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分叉币虽与比特币有共同的代码历史，却并不因此拥有比特币的网络或安全性</a:t>
            </a:r>
            <a:endParaRPr lang="zh-Hans" sz="2400" dirty="0"/>
          </a:p>
        </p:txBody>
      </p:sp>
      <p:sp>
        <p:nvSpPr>
          <p:cNvPr id="5" name="Text 3"/>
          <p:cNvSpPr/>
          <p:nvPr/>
        </p:nvSpPr>
        <p:spPr>
          <a:xfrm>
            <a:off x="666780" y="3961364"/>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**比较：**发行控制、独立验证、密钥控制以及交易对手方。</a:t>
            </a:r>
            <a:endParaRPr lang="zh-Hans"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本比较旨在帮助理解比特币，并不建议购买、交易或推广任何资产。</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不同的设计，不同的风险</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**比特币：**价格波动、密钥丢失、支付最终性、手续费、公开记录</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**稳定币：**脱锚、储备、赎回、冻结及交易对手</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**其他加密资产：**规则变更、影响力集中、程序漏洞、黑客攻击及跨链桥</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**服务：**各类服务中的托管、倒闭、访问及法律风险</a:t>
            </a:r>
            <a:endParaRPr lang="zh-Han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熟悉的代码、看似稳定的价格或精美的应用程序都不能证明其安全性。代币并不会自动赋予公司所有权、收益权或赎回权。</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学习不是交易，也不是推销</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解释、质疑、比较和核实</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投机：价格风险、平台风险和压力</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推广：可能存在的利益冲突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不提供买入、卖出或持有的指示</a:t>
            </a:r>
            <a:endParaRPr lang="zh-Hans"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422C70"/>
                </a:solidFill>
                <a:latin typeface="IBM Plex Sans" pitchFamily="34" charset="0"/>
                <a:ea typeface="IBM Plex Sans" pitchFamily="34" charset="-122"/>
                <a:cs typeface="IBM Plex Sans" pitchFamily="34" charset="-120"/>
              </a:rPr>
              <a:t>本地价值检验</a:t>
            </a:r>
            <a:endParaRPr lang="zh-Hans" sz="2400" dirty="0"/>
          </a:p>
          <a:p>
            <a:pPr algn="l" indent="0" marL="0">
              <a:lnSpc>
                <a:spcPct val="113000"/>
              </a:lnSpc>
              <a:spcBef>
                <a:spcPts val="360"/>
              </a:spcBef>
              <a:buNone/>
            </a:pPr>
            <a:r>
              <a:rPr lang="zh-Hans" altLang="en-US" sz="2400" dirty="0">
                <a:solidFill>
                  <a:srgbClr val="25252B"/>
                </a:solidFill>
                <a:latin typeface="IBM Plex Sans" pitchFamily="34" charset="0"/>
                <a:ea typeface="IBM Plex Sans" pitchFamily="34" charset="-122"/>
                <a:cs typeface="IBM Plex Sans" pitchFamily="34" charset="-120"/>
              </a:rPr>
              <a:t>区分市场价格、本地接受度以及个人偏好或偏见。</a:t>
            </a:r>
            <a:endParaRPr lang="zh-Han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比特币起源时间线</a:t>
            </a:r>
            <a:endParaRPr lang="zh-Hans"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Satoshi Nakamoto（中本聪）是一个化名，其创造者究竟是一人还是多人至今仍不为人知。此后，其他人继续维护这个开源网络，而没有一位常设的中心领导者。</a:t>
            </a:r>
            <a:endParaRPr lang="zh-Hans"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请您在评估其起源故事的同时，也评估它的设计与运作方式。</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2008年10月31日白皮书发布：无需中介的在线支付2009年1月3日创世区块：比特币网络启动 2009年1月12日首笔点对点交易，由Satoshi发送给Hal Finney 2010年5月22日10,000 BTC购买两个披萨：比特币披萨日">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赋能、风险与责任</a:t>
            </a:r>
            <a:endParaRPr lang="zh-Han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通过密钥直接掌控</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公开的规则与独立验证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全球点对点转账</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备份、付款核查与恢复规划</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价格波动、公开记录、手续费以及有限的接受度</a:t>
            </a:r>
            <a:endParaRPr lang="zh-Hans"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没有任何公司能够恢复丢失的助记词。在转移大额资金之前，请先寻求帮助，但切勿泄露任何机密信息。</a:t>
            </a:r>
            <a:endParaRPr lang="zh-Hans" sz="2400" dirty="0"/>
          </a:p>
        </p:txBody>
      </p:sp>
      <p:sp>
        <p:nvSpPr>
          <p:cNvPr id="6" name="Text 4"/>
          <p:cNvSpPr/>
          <p:nvPr/>
        </p:nvSpPr>
        <p:spPr>
          <a:xfrm>
            <a:off x="666780" y="5149718"/>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个人责任可以包括学习、同伴审核、操作流程以及小额测试。</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复习：比特币如何解决货币缺陷？</a:t>
            </a:r>
            <a:endParaRPr lang="zh-Han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25252B"/>
                </a:solidFill>
                <a:latin typeface="IBM Plex Sans" pitchFamily="34" charset="0"/>
                <a:ea typeface="IBM Plex Sans" pitchFamily="34" charset="-122"/>
                <a:cs typeface="IBM Plex Sans" pitchFamily="34" charset="-120"/>
              </a:rPr>
              <a:t>要点总结</a:t>
            </a:r>
            <a:endParaRPr lang="zh-Hans"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供应量可随意变动 → 公开的发行规则；由用户共同执行</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支付需中心机构许可 → 点对点转账；错误难以撤销</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中心化账本 → 共同验证；公开记录带来隐私风险</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依赖机构获取资金 → 自行掌控密钥；需自行负责备份</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交易排序 → 工作量证明；需承担设备与能源成本</a:t>
            </a:r>
            <a:endParaRPr lang="zh-Hans"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422C70"/>
                </a:solidFill>
                <a:latin typeface="IBM Plex Sans" pitchFamily="34" charset="0"/>
                <a:ea typeface="IBM Plex Sans" pitchFamily="34" charset="-122"/>
                <a:cs typeface="IBM Plex Sans" pitchFamily="34" charset="-120"/>
              </a:rPr>
              <a:t>思考片刻</a:t>
            </a:r>
            <a:endParaRPr lang="zh-Hans" sz="2400" dirty="0"/>
          </a:p>
          <a:p>
            <a:pPr algn="l" indent="0" marL="0">
              <a:lnSpc>
                <a:spcPct val="113000"/>
              </a:lnSpc>
              <a:spcBef>
                <a:spcPts val="360"/>
              </a:spcBef>
              <a:buNone/>
            </a:pPr>
            <a:r>
              <a:rPr lang="zh-Hans" altLang="en-US" sz="2400" dirty="0">
                <a:solidFill>
                  <a:srgbClr val="25252B"/>
                </a:solidFill>
                <a:latin typeface="IBM Plex Sans" pitchFamily="34" charset="0"/>
                <a:ea typeface="IBM Plex Sans" pitchFamily="34" charset="-122"/>
                <a:cs typeface="IBM Plex Sans" pitchFamily="34" charset="-120"/>
              </a:rPr>
              <a:t>现在，您会以不同的方式解释比特币设计中的哪一部分？为什么？</a:t>
            </a:r>
            <a:endParaRPr lang="zh-Hans"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模块2</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7941F"/>
                </a:solidFill>
                <a:latin typeface="IBM Plex Sans Medium" pitchFamily="34" charset="0"/>
                <a:ea typeface="IBM Plex Sans Medium" pitchFamily="34" charset="-122"/>
                <a:cs typeface="IBM Plex Sans Medium" pitchFamily="34" charset="-120"/>
              </a:rPr>
              <a:t>模块3</a:t>
            </a:r>
            <a:endParaRPr lang="zh-Hans"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安全使用比特币</a:t>
            </a:r>
            <a:endParaRPr lang="zh-Hans"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**行动：**我该如何承担起使用和保护比特币的责任？</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安全的第一步操作</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只分享收款信息，绝不透露机密</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批准发送前请先停一停</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把错误控制在小范围内；及时寻求帮助</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使用预先准备的、空的、模拟的或经批准的低风险材料</a:t>
            </a:r>
            <a:endParaRPr lang="zh-Han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无需购买任何东西，也无需使用个人资金或个人钱包。实盘练习会带来隐私、安全和资金损失方面的风险；我们提供无需资金的替代方案。</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钱包</a:t>
            </a:r>
            <a:endParaRPr lang="zh-Han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比特币钱包管理接收和授权交易所需的密钥与信息；比特币本身仍记录在共享账本上。</a:t>
            </a:r>
            <a:endParaRPr lang="zh-Hans"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谁控制密钥？</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如何恢复访问权限？</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支持哪些支付方式？</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来源、维护、兼容性、隐私、成本和支持</a:t>
            </a:r>
            <a:endParaRPr lang="zh-Hans"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开源代码便于审查，但并不能证明钱包安全或适用。</a:t>
            </a:r>
            <a:endParaRPr lang="zh-Hans" sz="2400" dirty="0"/>
          </a:p>
        </p:txBody>
      </p:sp>
      <p:sp>
        <p:nvSpPr>
          <p:cNvPr id="7" name="Text 5"/>
          <p:cNvSpPr/>
          <p:nvPr/>
        </p:nvSpPr>
        <p:spPr>
          <a:xfrm>
            <a:off x="666780" y="5393680"/>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培训用钱包不得用于保管有实际价值的资金。日后建立个人钱包时，需要重新进行私密设置，并生成新的恢复信息。</a:t>
            </a:r>
            <a:endParaRPr lang="zh-Han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您的钱包保管着密钥 接收 分享一个收款地址发送 用您的密钥签名 比特币始终保存在共享账本上">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地址</a:t>
            </a:r>
            <a:endParaRPr lang="zh-Han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用于链上支付的公开收款信息</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从目标钱包的收款界面获取</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扫码或复制；之后与可信界面进行核对</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确认收款人、网络和支付方式</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链上地址与闪电网络发票：不同的收款请求</a:t>
            </a:r>
            <a:endParaRPr lang="zh-Hans"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恶意软件可能会替换您复制的收款目标。看起来眼熟并不足以为凭。使用新地址可以减少支付之间容易被发现的关联，但并不能使支付变得匿名。</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密钥</a:t>
            </a:r>
            <a:endParaRPr lang="zh-Hans"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**私钥：**用于授权支出的秘密信息</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**公钥：**在不泄露私钥的情况下验证签名</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**地址：**由公钥信息派生出的收款信息</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钱包通常会自动管理多个密钥</a:t>
            </a:r>
            <a:endParaRPr lang="zh-Hans"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zh-Hans" altLang="en-US" sz="2300" dirty="0">
                <a:solidFill>
                  <a:srgbClr val="25252B"/>
                </a:solidFill>
                <a:latin typeface="IBM Plex Sans" pitchFamily="34" charset="0"/>
                <a:ea typeface="IBM Plex Sans" pitchFamily="34" charset="-122"/>
                <a:cs typeface="IBM Plex Sans" pitchFamily="34" charset="-120"/>
              </a:rPr>
              <a:t>切勿泄露私钥、助记词、密码或恢复码。任何正规的教育者、客服人员、钱包公司、交易所员工或开发者都不需要这些信息。</a:t>
            </a:r>
            <a:endParaRPr lang="zh-Hans"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zh-Hans" altLang="en-US" sz="2300" b="1" dirty="0">
                <a:solidFill>
                  <a:srgbClr val="422C70"/>
                </a:solidFill>
                <a:latin typeface="IBM Plex Sans" pitchFamily="34" charset="0"/>
                <a:ea typeface="IBM Plex Sans" pitchFamily="34" charset="-122"/>
                <a:cs typeface="IBM Plex Sans" pitchFamily="34" charset="-120"/>
              </a:rPr>
              <a:t>动手试一试</a:t>
            </a:r>
            <a:endParaRPr lang="zh-Hans" sz="2300" dirty="0"/>
          </a:p>
          <a:p>
            <a:pPr algn="l" indent="0" marL="0">
              <a:lnSpc>
                <a:spcPct val="113000"/>
              </a:lnSpc>
              <a:spcBef>
                <a:spcPts val="340"/>
              </a:spcBef>
              <a:buNone/>
            </a:pPr>
            <a:r>
              <a:rPr lang="zh-Hans" altLang="en-US" sz="2300" dirty="0">
                <a:solidFill>
                  <a:srgbClr val="25252B"/>
                </a:solidFill>
                <a:latin typeface="IBM Plex Sans" pitchFamily="34" charset="0"/>
                <a:ea typeface="IBM Plex Sans" pitchFamily="34" charset="-122"/>
                <a:cs typeface="IBM Plex Sans" pitchFamily="34" charset="-120"/>
              </a:rPr>
              <a:t>请将准备好的示例分为三类：收款信息、秘密信息，以及与个人关联后会变得敏感的公开信息。</a:t>
            </a:r>
            <a:endParaRPr lang="zh-Hans"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私钥：切勿与他人分享。任何持有私钥的人都可以花费您的比特币。 收款：可以安全分享 公钥，由私钥推导而来 收款地址，根据公钥信息生成花费：私钥始终保密 私钥生成数字签名节点验证签名，但无法得知私钥">    </p:cNvPr>
          <p:cNvPicPr>
            <a:picLocks noChangeAspect="1"/>
          </p:cNvPicPr>
          <p:nvPr/>
        </p:nvPicPr>
        <p:blipFill>
          <a:blip r:embed="rId1"/>
          <a:stretch>
            <a:fillRect/>
          </a:stretch>
        </p:blipFill>
        <p:spPr>
          <a:xfrm>
            <a:off x="342900" y="1580175"/>
            <a:ext cx="11506170" cy="35453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助记词</a:t>
            </a:r>
            <a:endParaRPr lang="zh-Hans"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助记词是一组按顺序排列的单词，许多钱包用它来恢复私钥。</a:t>
            </a:r>
            <a:endParaRPr lang="zh-Hans"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通常为12或24个单词；不同设计有所差异</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拼写和顺序必须准确无误</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遵循官方备份说明；私密、离线保存</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防止丢失、损坏、被摄像头拍到或被他人看到</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托管与非托管使用</a:t>
            </a:r>
            <a:endParaRPr lang="zh-Hans"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**托管式：**由服务方控制密钥和账户恢复</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显示的余额：服务方提供bitcoin的承诺</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**自托管式：**由用户控制密钥和备份</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直接控制意味着需要自行承担出错和恢复的责任</a:t>
            </a:r>
            <a:endParaRPr lang="zh-Hans"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zh-Hans" altLang="en-US" sz="2300" dirty="0">
                <a:solidFill>
                  <a:srgbClr val="25252B"/>
                </a:solidFill>
                <a:latin typeface="IBM Plex Sans" pitchFamily="34" charset="0"/>
                <a:ea typeface="IBM Plex Sans" pitchFamily="34" charset="-122"/>
                <a:cs typeface="IBM Plex Sans" pitchFamily="34" charset="-120"/>
              </a:rPr>
              <a:t>公共区块链无法证明某个服务方欠特定客户多少。自托管仍可能依赖软件、硬件、服务器和网络。</a:t>
            </a:r>
            <a:endParaRPr lang="zh-Hans"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zh-Hans" altLang="en-US" sz="2300" b="1" dirty="0">
                <a:solidFill>
                  <a:srgbClr val="422C70"/>
                </a:solidFill>
                <a:latin typeface="IBM Plex Sans" pitchFamily="34" charset="0"/>
                <a:ea typeface="IBM Plex Sans" pitchFamily="34" charset="-122"/>
                <a:cs typeface="IBM Plex Sans" pitchFamily="34" charset="-120"/>
              </a:rPr>
              <a:t>动手试试</a:t>
            </a:r>
            <a:endParaRPr lang="zh-Hans" sz="2300" dirty="0"/>
          </a:p>
          <a:p>
            <a:pPr algn="l" indent="0" marL="0">
              <a:lnSpc>
                <a:spcPct val="113000"/>
              </a:lnSpc>
              <a:spcBef>
                <a:spcPts val="340"/>
              </a:spcBef>
              <a:buNone/>
            </a:pPr>
            <a:r>
              <a:rPr lang="zh-Hans" altLang="en-US" sz="2300" dirty="0">
                <a:solidFill>
                  <a:srgbClr val="25252B"/>
                </a:solidFill>
                <a:latin typeface="IBM Plex Sans" pitchFamily="34" charset="0"/>
                <a:ea typeface="IBM Plex Sans" pitchFamily="34" charset="-122"/>
                <a:cs typeface="IBM Plex Sans" pitchFamily="34" charset="-120"/>
              </a:rPr>
              <a:t>请比较两份准备好的描述：谁控制密钥？谁负责恢复访问权限？需要核查哪些风险？</a:t>
            </a:r>
            <a:endParaRPr lang="zh-Hans"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托管式 您在手机上登录账户服务商将密钥保存在其服务器上 服务商批准并签署您的付款余额服务商的一项承诺恢复通过服务商的账户流程风险服务商限制访问或出现故障自托管式您在手机上的钱包中自行保管密钥 您的钱包在您的授权下签名网络对交易进行验证余额您可以验证并花费的比特币恢复由您本人通过备份流程完成风险您丢失了恢复信息">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热钱包与冷钱包</a:t>
            </a:r>
            <a:endParaRPr lang="zh-Hans" sz="3000" dirty="0"/>
          </a:p>
        </p:txBody>
      </p:sp>
      <p:sp>
        <p:nvSpPr>
          <p:cNvPr id="5" name="Text 2"/>
          <p:cNvSpPr/>
          <p:nvPr/>
        </p:nvSpPr>
        <p:spPr>
          <a:xfrm>
            <a:off x="1047720" y="1386779"/>
            <a:ext cx="5923026" cy="3062143"/>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**热钱包：**密钥存放在联网设备上；使用方便，但暴露风险更高</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**冷存储：**签名密钥与联网的通用设备相隔离</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**硬件钱包：**专用于保护密钥和签名的设备</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托管与恢复：是两个不同的问题</a:t>
            </a:r>
            <a:endParaRPr lang="zh-Hans" sz="2400" dirty="0"/>
          </a:p>
        </p:txBody>
      </p:sp>
      <p:sp>
        <p:nvSpPr>
          <p:cNvPr id="6" name="Text 3"/>
          <p:cNvSpPr/>
          <p:nvPr/>
        </p:nvSpPr>
        <p:spPr>
          <a:xfrm>
            <a:off x="666780" y="4784049"/>
            <a:ext cx="6340632"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硬件钱包可以用于冷存储，但这两个术语不能混用。设备和备份仍需妥善保护。</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钱包恢复与助记词测试</a:t>
            </a:r>
            <a:endParaRPr lang="zh-Han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请仅使用预先准备好的、空的或模拟的材料。切勿泄露真实的恢复助记词；今后也切勿用课堂钱包存放有实际价值的资金。</a:t>
            </a:r>
            <a:endParaRPr lang="zh-Han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仅使用预先准备的、空的或模拟的材料。您的教育者绝不会看到助记词。 1 遵循说明请使用该训练钱包对应的官方指南。2 检查兼容性确保钱包与其恢复方式相互兼容。3 在私密环境中操作让摄像头和旁观者远离机密材料。4 使用认可的方法使用钱包自带的备份检查或恢复方法进行恢复。5 确认钱包核对预期的收款信息或训练记录。6 重置按照说明清除临时训练环境。">    </p:cNvPr>
          <p:cNvPicPr>
            <a:picLocks noChangeAspect="1"/>
          </p:cNvPicPr>
          <p:nvPr/>
        </p:nvPicPr>
        <p:blipFill>
          <a:blip r:embed="rId1"/>
          <a:stretch>
            <a:fillRect/>
          </a:stretch>
        </p:blipFill>
        <p:spPr>
          <a:xfrm>
            <a:off x="342900" y="1126632"/>
            <a:ext cx="11506170" cy="44523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接收比特币</a:t>
            </a:r>
            <a:endParaRPr lang="zh-Han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25252B"/>
                </a:solidFill>
                <a:latin typeface="IBM Plex Sans" pitchFamily="34" charset="0"/>
                <a:ea typeface="IBM Plex Sans" pitchFamily="34" charset="-122"/>
                <a:cs typeface="IBM Plex Sans" pitchFamily="34" charset="-120"/>
              </a:rPr>
              <a:t>练习一：安全收款</a:t>
            </a:r>
            <a:endParaRPr lang="zh-Hans"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打开已准备好的钱包，选择「接收」。</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确认是链上还是闪电网络。</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只分享公开的收款信息。</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与发送方核对所要求的金额。</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在您自己的钱包中核对金额和状态。</a:t>
            </a:r>
            <a:endParaRPr lang="zh-Hans"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发送方的消息或截图并不能作为证明。「待处理」不同于「已确认」；确认无法挽回错误的地址或诈骗。</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发送比特币</a:t>
            </a:r>
            <a:endParaRPr lang="zh-Hans"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25252B"/>
                </a:solidFill>
                <a:latin typeface="IBM Plex Sans" pitchFamily="34" charset="0"/>
                <a:ea typeface="IBM Plex Sans" pitchFamily="34" charset="-122"/>
                <a:cs typeface="IBM Plex Sans" pitchFamily="34" charset="-120"/>
              </a:rPr>
              <a:t>练习2：发送前暂停并核查</a:t>
            </a:r>
            <a:endParaRPr lang="zh-Hans" sz="2400" dirty="0"/>
          </a:p>
        </p:txBody>
      </p:sp>
      <p:sp>
        <p:nvSpPr>
          <p:cNvPr id="6" name="Text 3"/>
          <p:cNvSpPr/>
          <p:nvPr/>
        </p:nvSpPr>
        <p:spPr>
          <a:xfrm>
            <a:off x="666780" y="2163928"/>
            <a:ext cx="6340632" cy="1645463"/>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只有在每一项核查都相符时才可批准。如果细节发生变化、出现紧迫感，或有人索要机密信息，请立即停止并独立核实。一笔有效的发送很难甚至无法撤回。</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发送前✓ 收款人通过可信渠道确认收款人身份及付款原因。✓ 支付方式确认是链上支付还是闪电网络支付。✓ 目标地址将其与可信的收款界面进行核对。✓ 金额与手续费检查金额、单位、手续费或有效期。✓ 小额测试如果流程不熟悉，请先发送一笔小额款项。✓ 批准仅在所有信息一致时才批准。有任何不一致、令人感到紧迫，或要求提供恢复信息？请停下来核实。发送后，请检查结果。">    </p:cNvPr>
          <p:cNvPicPr>
            <a:picLocks noChangeAspect="1"/>
          </p:cNvPicPr>
          <p:nvPr/>
        </p:nvPicPr>
        <p:blipFill>
          <a:blip r:embed="rId1"/>
          <a:stretch>
            <a:fillRect/>
          </a:stretch>
        </p:blipFill>
        <p:spPr>
          <a:xfrm>
            <a:off x="342900" y="458389"/>
            <a:ext cx="11506170" cy="57887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验证与不可逆交易</a:t>
            </a:r>
            <a:endParaRPr lang="zh-Han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**Txid：**链上交易的标识符</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**区块浏览器：**查看公开交易数据的界面</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核对网络、接收地址、金额、手续费、状态和确认数</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广播 → 待确认 → 被打包进区块 → 后续确认</a:t>
            </a:r>
            <a:endParaRPr lang="zh-Han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区块浏览器无法证明身份、诚信或付款目的。并不存在适用于所有付款的通用确认数。</a:t>
            </a:r>
            <a:endParaRPr lang="zh-Hans"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请使用预先准备的示例；不要搜索学员的个人地址或交易。搜索行为可能会向区块浏览器的运营方暴露您所关注的内容。</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待处理交易池等待被打包进区块区块 N1 次确认区块 N+12 次确认区块 N+23 次确认区块 N+34 次确认">    </p:cNvPr>
          <p:cNvPicPr>
            <a:picLocks noChangeAspect="1"/>
          </p:cNvPicPr>
          <p:nvPr/>
        </p:nvPicPr>
        <p:blipFill>
          <a:blip r:embed="rId1"/>
          <a:stretch>
            <a:fillRect/>
          </a:stretch>
        </p:blipFill>
        <p:spPr>
          <a:xfrm>
            <a:off x="342900" y="1850471"/>
            <a:ext cx="11506170" cy="30047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安全检查清单</a:t>
            </a:r>
            <a:endParaRPr lang="zh-Hans"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25252B"/>
                </a:solidFill>
                <a:latin typeface="IBM Plex Sans" pitchFamily="34" charset="0"/>
                <a:ea typeface="IBM Plex Sans" pitchFamily="34" charset="-122"/>
                <a:cs typeface="IBM Plex Sans" pitchFamily="34" charset="-120"/>
              </a:rPr>
              <a:t>练习3：识别风险并安全止步</a:t>
            </a:r>
            <a:endParaRPr lang="zh-Hans" sz="2400" dirty="0"/>
          </a:p>
        </p:txBody>
      </p:sp>
      <p:sp>
        <p:nvSpPr>
          <p:cNvPr id="6" name="Text 3"/>
          <p:cNvSpPr/>
          <p:nvPr/>
        </p:nvSpPr>
        <p:spPr>
          <a:xfrm>
            <a:off x="666780" y="2163928"/>
            <a:ext cx="5694426" cy="1234074"/>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25252B"/>
                </a:solidFill>
                <a:latin typeface="IBM Plex Sans" pitchFamily="34" charset="0"/>
                <a:ea typeface="IBM Plex Sans" pitchFamily="34" charset="-122"/>
                <a:cs typeface="IBM Plex Sans" pitchFamily="34" charset="-120"/>
              </a:rPr>
              <a:t>暂停。不分享任何信息。不发送任何资金。关闭沟通渠道。独立核实。在不泄露机密的前提下寻求帮助。</a:t>
            </a:r>
            <a:endParaRPr lang="zh-Hans" sz="2400" dirty="0"/>
          </a:p>
        </p:txBody>
      </p:sp>
      <p:sp>
        <p:nvSpPr>
          <p:cNvPr id="7" name="Shape 4"/>
          <p:cNvSpPr/>
          <p:nvPr/>
        </p:nvSpPr>
        <p:spPr>
          <a:xfrm>
            <a:off x="666780" y="3702863"/>
            <a:ext cx="5372100" cy="2056668"/>
          </a:xfrm>
          <a:prstGeom prst="rect">
            <a:avLst/>
          </a:prstGeom>
          <a:solidFill>
            <a:srgbClr val="F3F3FA"/>
          </a:solidFill>
          <a:ln/>
        </p:spPr>
      </p:sp>
      <p:sp>
        <p:nvSpPr>
          <p:cNvPr id="8" name="Shape 5"/>
          <p:cNvSpPr/>
          <p:nvPr/>
        </p:nvSpPr>
        <p:spPr>
          <a:xfrm>
            <a:off x="666780" y="3702863"/>
            <a:ext cx="57150" cy="2056668"/>
          </a:xfrm>
          <a:prstGeom prst="rect">
            <a:avLst/>
          </a:prstGeom>
          <a:solidFill>
            <a:srgbClr val="422C70"/>
          </a:solidFill>
          <a:ln/>
        </p:spPr>
      </p:sp>
      <p:sp>
        <p:nvSpPr>
          <p:cNvPr id="9" name="Text 6"/>
          <p:cNvSpPr/>
          <p:nvPr/>
        </p:nvSpPr>
        <p:spPr>
          <a:xfrm>
            <a:off x="1211580" y="3977183"/>
            <a:ext cx="4599981" cy="1508028"/>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422C70"/>
                </a:solidFill>
                <a:latin typeface="IBM Plex Sans" pitchFamily="34" charset="0"/>
                <a:ea typeface="IBM Plex Sans" pitchFamily="34" charset="-122"/>
                <a:cs typeface="IBM Plex Sans" pitchFamily="34" charset="-120"/>
              </a:rPr>
              <a:t>动手试试</a:t>
            </a:r>
            <a:endParaRPr lang="zh-Hans" sz="2400" dirty="0"/>
          </a:p>
          <a:p>
            <a:pPr algn="l" indent="0" marL="0">
              <a:lnSpc>
                <a:spcPct val="113000"/>
              </a:lnSpc>
              <a:spcBef>
                <a:spcPts val="360"/>
              </a:spcBef>
              <a:buNone/>
            </a:pPr>
            <a:r>
              <a:rPr lang="zh-Hans" altLang="en-US" sz="2400" dirty="0">
                <a:solidFill>
                  <a:srgbClr val="25252B"/>
                </a:solidFill>
                <a:latin typeface="IBM Plex Sans" pitchFamily="34" charset="0"/>
                <a:ea typeface="IBM Plex Sans" pitchFamily="34" charset="-122"/>
                <a:cs typeface="IBM Plex Sans" pitchFamily="34" charset="-120"/>
              </a:rPr>
              <a:t>请找出一条预设消息中的警示信号、可能造成的损失，以及应采取的第一个安全措施。</a:t>
            </a:r>
            <a:endParaRPr lang="zh-Hans" sz="24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紧迫感 冒充身份 收款地址被更改 保证收益 索要机密信息">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获取与兑换比特币</a:t>
            </a:r>
            <a:endParaRPr lang="zh-Hans"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25252B"/>
                </a:solidFill>
                <a:latin typeface="IBM Plex Sans" pitchFamily="34" charset="0"/>
                <a:ea typeface="IBM Plex Sans" pitchFamily="34" charset="-122"/>
                <a:cs typeface="IBM Plex Sans" pitchFamily="34" charset="-120"/>
              </a:rPr>
              <a:t>仅供了解，不构成财务建议</a:t>
            </a:r>
            <a:endParaRPr lang="zh-Hans" sz="2400" dirty="0"/>
          </a:p>
        </p:txBody>
      </p:sp>
      <p:sp>
        <p:nvSpPr>
          <p:cNvPr id="6" name="Text 3"/>
          <p:cNvSpPr/>
          <p:nvPr/>
        </p:nvSpPr>
        <p:spPr>
          <a:xfrm>
            <a:off x="666780" y="2163928"/>
            <a:ext cx="5694426"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请比较总价格与价差、服务费与提现费、密钥控制权、身份数据、结算方式以及当地现行规定。</a:t>
            </a:r>
            <a:endParaRPr lang="zh-Hans" sz="2400" dirty="0"/>
          </a:p>
        </p:txBody>
      </p:sp>
      <p:sp>
        <p:nvSpPr>
          <p:cNvPr id="7" name="Text 4"/>
          <p:cNvSpPr/>
          <p:nvPr/>
        </p:nvSpPr>
        <p:spPr>
          <a:xfrm>
            <a:off x="666780" y="3702863"/>
            <a:ext cx="5694426" cy="1645463"/>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没有任何渠道或服务商自然而然就是最佳选择。</a:t>
            </a:r>
            <a:r>
              <a:rPr lang="zh-Hans" altLang="en-US" sz="2400" b="1" dirty="0">
                <a:solidFill>
                  <a:srgbClr val="25252B"/>
                </a:solidFill>
                <a:latin typeface="IBM Plex Sans" pitchFamily="34" charset="0"/>
                <a:ea typeface="IBM Plex Sans" pitchFamily="34" charset="-122"/>
                <a:cs typeface="IBM Plex Sans" pitchFamily="34" charset="-120"/>
              </a:rPr>
              <a:t>KYC</a:t>
            </a:r>
            <a:r>
              <a:rPr lang="zh-Hans" altLang="en-US" sz="2400" dirty="0">
                <a:solidFill>
                  <a:srgbClr val="25252B"/>
                </a:solidFill>
                <a:latin typeface="IBM Plex Sans" pitchFamily="34" charset="0"/>
                <a:ea typeface="IBM Plex Sans" pitchFamily="34" charset="-122"/>
                <a:cs typeface="IBM Plex Sans" pitchFamily="34" charset="-120"/>
              </a:rPr>
              <a:t>指身份核验：可能有助于合规或资产找回，但也存在身份与支付数据关联的风险。</a:t>
            </a:r>
            <a:endParaRPr lang="zh-Hans" sz="24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一位想要获得比特币的人 赚取 通过工作获得报酬。点对点当面用现金交易。交易所从服务商处购买。ATM 在机器上购买。 自我托管或托管账户余额">    </p:cNvPr>
          <p:cNvPicPr>
            <a:picLocks noChangeAspect="1"/>
          </p:cNvPicPr>
          <p:nvPr/>
        </p:nvPicPr>
        <p:blipFill>
          <a:blip r:embed="rId1"/>
          <a:stretch>
            <a:fillRect/>
          </a:stretch>
        </p:blipFill>
        <p:spPr>
          <a:xfrm>
            <a:off x="342900" y="1110630"/>
            <a:ext cx="11506170" cy="44843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成本适用的价格、价差以及服务费或提现费是多少？托管在交换之前和之后，由谁控制这些比特币？ 身份与隐私会收集、存储或共享哪些个人信息？ 提现与结算付款或提现是否可能被延迟、限制或撤销？ 交易对手与安全我如何核实对方或服务的身份？当面交易是否安全？ 本地情况在我居住的地方，这种途径是否合法且合适？哪些记录可能很重要？">    </p:cNvPr>
          <p:cNvPicPr>
            <a:picLocks noChangeAspect="1"/>
          </p:cNvPicPr>
          <p:nvPr/>
        </p:nvPicPr>
        <p:blipFill>
          <a:blip r:embed="rId1"/>
          <a:stretch>
            <a:fillRect/>
          </a:stretch>
        </p:blipFill>
        <p:spPr>
          <a:xfrm>
            <a:off x="342900" y="1164214"/>
            <a:ext cx="11506170" cy="437714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链上支付与闪电网络支付</a:t>
            </a:r>
            <a:endParaRPr lang="zh-Han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**链上：**区块链记录；确认数</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**闪电网络：**比特币支付网络；通常很快成功或失败</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收款请求、手续费、限额和失败环节各不相同</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使收款请求与钱包支持的支付方式相匹配</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两种方式都可能涉及托管或对服务的依赖</a:t>
            </a:r>
            <a:endParaRPr lang="zh-Hans"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闪电网络并不是一种独立的币。闪电钱包可以是托管的，也可以是自托管的；支付速度快并不能证明它适合存放较大余额。</a:t>
            </a:r>
            <a:endParaRPr lang="zh-Hans"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有些应用同时支持这两种方式，但会增加手续费或依赖。通道、路由和流动性的详细内容属于进阶学习部分。</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辅助练习</a:t>
            </a:r>
            <a:endParaRPr lang="zh-Hans"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打开并浏览已准备好的钱包</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完成经批准的首次访问流程</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找到并核对公开的收款信息</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接收或安全地模拟接收；检查状态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完成或模拟一次收款/付款流程</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展示恢复准备情况，但不泄露任何机密信息</a:t>
            </a:r>
            <a:endParaRPr lang="zh-Hans"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请使用约定的培训环境。如发现不一致，请暂停操作；必要时请寻求帮助并进行更多练习。</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复习：自主托管的责任意味着什么？</a:t>
            </a:r>
            <a:endParaRPr lang="zh-Hans"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zh-Hans" altLang="en-US" sz="2020" b="1" dirty="0">
                <a:solidFill>
                  <a:srgbClr val="25252B"/>
                </a:solidFill>
                <a:latin typeface="IBM Plex Sans" pitchFamily="34" charset="0"/>
                <a:ea typeface="IBM Plex Sans" pitchFamily="34" charset="-122"/>
                <a:cs typeface="IBM Plex Sans" pitchFamily="34" charset="-120"/>
              </a:rPr>
              <a:t>要点总结</a:t>
            </a:r>
            <a:endParaRPr lang="zh-Hans"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zh-Hans" altLang="en-US" sz="2020" dirty="0">
                <a:solidFill>
                  <a:srgbClr val="25252B"/>
                </a:solidFill>
                <a:latin typeface="IBM Plex Sans" pitchFamily="34" charset="0"/>
                <a:ea typeface="IBM Plex Sans" pitchFamily="34" charset="-122"/>
                <a:cs typeface="IBM Plex Sans" pitchFamily="34" charset="-120"/>
              </a:rPr>
              <a:t>钱包管理访问权限；密钥授权支出</a:t>
            </a:r>
            <a:endParaRPr lang="zh-Hans" sz="2020" dirty="0"/>
          </a:p>
          <a:p>
            <a:pPr algn="l" marL="191770" indent="-191770">
              <a:lnSpc>
                <a:spcPct val="113000"/>
              </a:lnSpc>
              <a:spcBef>
                <a:spcPts val="400"/>
              </a:spcBef>
              <a:buSzPct val="100000"/>
              <a:buChar char="•"/>
            </a:pPr>
            <a:r>
              <a:rPr lang="zh-Hans" altLang="en-US" sz="2020" dirty="0">
                <a:solidFill>
                  <a:srgbClr val="25252B"/>
                </a:solidFill>
                <a:latin typeface="IBM Plex Sans" pitchFamily="34" charset="0"/>
                <a:ea typeface="IBM Plex Sans" pitchFamily="34" charset="-122"/>
                <a:cs typeface="IBM Plex Sans" pitchFamily="34" charset="-120"/>
              </a:rPr>
              <a:t>可分享收款信息；将秘密信息离线保存并严格保密</a:t>
            </a:r>
            <a:endParaRPr lang="zh-Hans" sz="2020" dirty="0"/>
          </a:p>
          <a:p>
            <a:pPr algn="l" marL="191770" indent="-191770">
              <a:lnSpc>
                <a:spcPct val="113000"/>
              </a:lnSpc>
              <a:spcBef>
                <a:spcPts val="400"/>
              </a:spcBef>
              <a:buSzPct val="100000"/>
              <a:buChar char="•"/>
            </a:pPr>
            <a:r>
              <a:rPr lang="zh-Hans" altLang="en-US" sz="2020" dirty="0">
                <a:solidFill>
                  <a:srgbClr val="25252B"/>
                </a:solidFill>
                <a:latin typeface="IBM Plex Sans" pitchFamily="34" charset="0"/>
                <a:ea typeface="IBM Plex Sans" pitchFamily="34" charset="-122"/>
                <a:cs typeface="IBM Plex Sans" pitchFamily="34" charset="-120"/>
              </a:rPr>
              <a:t>识别托管、恢复和设备方面的风险</a:t>
            </a:r>
            <a:endParaRPr lang="zh-Hans" sz="2020" dirty="0"/>
          </a:p>
          <a:p>
            <a:pPr algn="l" marL="191770" indent="-191770">
              <a:lnSpc>
                <a:spcPct val="113000"/>
              </a:lnSpc>
              <a:spcBef>
                <a:spcPts val="400"/>
              </a:spcBef>
              <a:buSzPct val="100000"/>
              <a:buChar char="•"/>
            </a:pPr>
            <a:r>
              <a:rPr lang="zh-Hans" altLang="en-US" sz="2020" dirty="0">
                <a:solidFill>
                  <a:srgbClr val="25252B"/>
                </a:solidFill>
                <a:latin typeface="IBM Plex Sans" pitchFamily="34" charset="0"/>
                <a:ea typeface="IBM Plex Sans" pitchFamily="34" charset="-122"/>
                <a:cs typeface="IBM Plex Sans" pitchFamily="34" charset="-120"/>
              </a:rPr>
              <a:t>批准前先核实；亲自检查结果</a:t>
            </a:r>
            <a:endParaRPr lang="zh-Hans" sz="2020" dirty="0"/>
          </a:p>
          <a:p>
            <a:pPr algn="l" marL="191770" indent="-191770">
              <a:lnSpc>
                <a:spcPct val="113000"/>
              </a:lnSpc>
              <a:spcBef>
                <a:spcPts val="400"/>
              </a:spcBef>
              <a:buSzPct val="100000"/>
              <a:buChar char="•"/>
            </a:pPr>
            <a:r>
              <a:rPr lang="zh-Hans" altLang="en-US" sz="2020" dirty="0">
                <a:solidFill>
                  <a:srgbClr val="25252B"/>
                </a:solidFill>
                <a:latin typeface="IBM Plex Sans" pitchFamily="34" charset="0"/>
                <a:ea typeface="IBM Plex Sans" pitchFamily="34" charset="-122"/>
                <a:cs typeface="IBM Plex Sans" pitchFamily="34" charset="-120"/>
              </a:rPr>
              <a:t>遇到压力时停下来；让学习中的错误保持在小范围内</a:t>
            </a:r>
            <a:endParaRPr lang="zh-Hans"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zh-Hans" altLang="en-US" sz="2020" dirty="0">
                <a:solidFill>
                  <a:srgbClr val="25252B"/>
                </a:solidFill>
                <a:latin typeface="IBM Plex Sans" pitchFamily="34" charset="0"/>
                <a:ea typeface="IBM Plex Sans" pitchFamily="34" charset="-122"/>
                <a:cs typeface="IBM Plex Sans" pitchFamily="34" charset="-120"/>
              </a:rPr>
              <a:t>一位朋友向您发来请求，同时一个陌生的「客服」要求您立即采取行动。在采取任何行动之前，您可以检查什么？</a:t>
            </a:r>
            <a:endParaRPr lang="zh-Hans"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zh-Hans" altLang="en-US" sz="2020" b="1" dirty="0">
                <a:solidFill>
                  <a:srgbClr val="422C70"/>
                </a:solidFill>
                <a:latin typeface="IBM Plex Sans" pitchFamily="34" charset="0"/>
                <a:ea typeface="IBM Plex Sans" pitchFamily="34" charset="-122"/>
                <a:cs typeface="IBM Plex Sans" pitchFamily="34" charset="-120"/>
              </a:rPr>
              <a:t>思考片刻</a:t>
            </a:r>
            <a:endParaRPr lang="zh-Hans" sz="2020" dirty="0"/>
          </a:p>
          <a:p>
            <a:pPr algn="l" indent="0" marL="0">
              <a:lnSpc>
                <a:spcPct val="113000"/>
              </a:lnSpc>
              <a:spcBef>
                <a:spcPts val="300"/>
              </a:spcBef>
              <a:buNone/>
            </a:pPr>
            <a:r>
              <a:rPr lang="zh-Hans" altLang="en-US" sz="2020" dirty="0">
                <a:solidFill>
                  <a:srgbClr val="25252B"/>
                </a:solidFill>
                <a:latin typeface="IBM Plex Sans" pitchFamily="34" charset="0"/>
                <a:ea typeface="IBM Plex Sans" pitchFamily="34" charset="-122"/>
                <a:cs typeface="IBM Plex Sans" pitchFamily="34" charset="-120"/>
              </a:rPr>
              <a:t>在行动之前，您会停下来进行哪项安全检查？</a:t>
            </a:r>
            <a:endParaRPr lang="zh-Hans"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模块3</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7941F"/>
                </a:solidFill>
                <a:latin typeface="IBM Plex Sans Medium" pitchFamily="34" charset="0"/>
                <a:ea typeface="IBM Plex Sans Medium" pitchFamily="34" charset="-122"/>
                <a:cs typeface="IBM Plex Sans Medium" pitchFamily="34" charset="-120"/>
              </a:rPr>
              <a:t>模块4</a:t>
            </a:r>
            <a:endParaRPr lang="zh-Hans"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zh-Hans" altLang="en-US" sz="4350" dirty="0">
                <a:solidFill>
                  <a:srgbClr val="FFFFFF"/>
                </a:solidFill>
                <a:latin typeface="IBM Plex Sans Medium" pitchFamily="34" charset="0"/>
                <a:ea typeface="IBM Plex Sans Medium" pitchFamily="34" charset="-122"/>
                <a:cs typeface="IBM Plex Sans Medium" pitchFamily="34" charset="-120"/>
              </a:rPr>
              <a:t>您社区中的比特币</a:t>
            </a:r>
            <a:endParaRPr lang="zh-Hans"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zh-Hans" altLang="en-US" sz="2400" dirty="0">
                <a:solidFill>
                  <a:srgbClr val="FFFFFF"/>
                </a:solidFill>
                <a:latin typeface="IBM Plex Sans" pitchFamily="34" charset="0"/>
                <a:ea typeface="IBM Plex Sans" pitchFamily="34" charset="-122"/>
                <a:cs typeface="IBM Plex Sans" pitchFamily="34" charset="-120"/>
              </a:rPr>
              <a:t>**联系：**问题、解决方案和安全行动与这个社区有何联系？</a:t>
            </a:r>
            <a:endParaRPr lang="zh-Han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您的本地模块4</a:t>
            </a:r>
            <a:endParaRPr lang="zh-Hans" sz="3000" dirty="0"/>
          </a:p>
        </p:txBody>
      </p:sp>
      <p:pic>
        <p:nvPicPr>
          <p:cNvPr id="4" name="Image 0" descr="联系将先前所学与本地需求联系起来。 比较将比特币与一个切合实际的本地方案进行权衡比较。安全练习在指导下尝试完成一项明确的任务。 讲解分享您所学到的内容以及下一步计划。">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请记录您的本地关注点：问题或机遇、替代方案、安全情境、主要益处与风险，以及安全的下一步。</a:t>
            </a:r>
            <a:endParaRPr lang="zh-Hans" sz="2400" dirty="0"/>
          </a:p>
        </p:txBody>
      </p:sp>
      <p:sp>
        <p:nvSpPr>
          <p:cNvPr id="6" name="Text 3"/>
          <p:cNvSpPr/>
          <p:nvPr/>
        </p:nvSpPr>
        <p:spPr>
          <a:xfrm>
            <a:off x="666780" y="4638385"/>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您无须采用比特币，也无须得出比特币最好的结论。本地案例并不能证明某种方法在任何地方都行之有效。</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工作坊与演示</a:t>
            </a:r>
            <a:endParaRPr lang="zh-Hans"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**讲解：**观察流程与风险</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**练习：**借助安全的训练材料跟随操作</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**产出：**独立完成一项任务或解释一项决定</a:t>
            </a:r>
            <a:endParaRPr lang="zh-Hans"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练习之前：工具已检查，恢复与失败预案清晰，风险已知晓，并有明确的停止点。</a:t>
            </a:r>
            <a:endParaRPr lang="zh-Hans"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不会强迫您安装软件或披露财务数据。我们提供离线或无需资金的替代方案。任何真实使用的金额都必须足够小，即使全部损失，也只是一次教训，而非一场危机。</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本地比特币工具与资源</a:t>
            </a:r>
            <a:endParaRPr lang="zh-Hans" sz="3000" dirty="0"/>
          </a:p>
        </p:txBody>
      </p:sp>
      <p:sp>
        <p:nvSpPr>
          <p:cNvPr id="4" name="Text 2"/>
          <p:cNvSpPr/>
          <p:nvPr/>
        </p:nvSpPr>
        <p:spPr>
          <a:xfrm>
            <a:off x="1032449" y="1383030"/>
            <a:ext cx="11109137" cy="2662367"/>
          </a:xfrm>
          <a:prstGeom prst="rect">
            <a:avLst/>
          </a:prstGeom>
          <a:noFill/>
          <a:ln/>
        </p:spPr>
        <p:txBody>
          <a:bodyPr wrap="square" lIns="0" tIns="0" rIns="0" bIns="0" rtlCol="0" anchor="t"/>
          <a:lstStyle/>
          <a:p>
            <a:pPr algn="l" marL="219710" indent="-219710">
              <a:lnSpc>
                <a:spcPct val="113000"/>
              </a:lnSpc>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用途与可行的替代方案</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密钥控制与恢复</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真实的发布者、域名或应用商店页面</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开源状态、审查与维护情况</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隐私、总成本、兼容性与支持</a:t>
            </a:r>
            <a:endParaRPr lang="zh-Hans" sz="2300" dirty="0"/>
          </a:p>
          <a:p>
            <a:pPr algn="l" marL="219710" indent="-219710">
              <a:lnSpc>
                <a:spcPct val="113000"/>
              </a:lnSpc>
              <a:spcBef>
                <a:spcPts val="460"/>
              </a:spcBef>
              <a:buSzPct val="100000"/>
              <a:buChar char="•"/>
            </a:pPr>
            <a:r>
              <a:rPr lang="zh-Hans" altLang="en-US" sz="2300" dirty="0">
                <a:solidFill>
                  <a:srgbClr val="25252B"/>
                </a:solidFill>
                <a:latin typeface="IBM Plex Sans" pitchFamily="34" charset="0"/>
                <a:ea typeface="IBM Plex Sans" pitchFamily="34" charset="-122"/>
                <a:cs typeface="IBM Plex Sans" pitchFamily="34" charset="-120"/>
              </a:rPr>
              <a:t>当前的本地规定与限制</a:t>
            </a:r>
            <a:endParaRPr lang="zh-Hans" sz="2300" dirty="0"/>
          </a:p>
        </p:txBody>
      </p:sp>
      <p:sp>
        <p:nvSpPr>
          <p:cNvPr id="5" name="Text 3"/>
          <p:cNvSpPr/>
          <p:nvPr/>
        </p:nvSpPr>
        <p:spPr>
          <a:xfrm>
            <a:off x="666780" y="4367174"/>
            <a:ext cx="11510010" cy="789950"/>
          </a:xfrm>
          <a:prstGeom prst="rect">
            <a:avLst/>
          </a:prstGeom>
          <a:noFill/>
          <a:ln/>
        </p:spPr>
        <p:txBody>
          <a:bodyPr wrap="square" lIns="0" tIns="0" rIns="0" bIns="0" rtlCol="0" anchor="t"/>
          <a:lstStyle/>
          <a:p>
            <a:pPr algn="l" indent="0" marL="0">
              <a:lnSpc>
                <a:spcPct val="113000"/>
              </a:lnSpc>
              <a:buNone/>
            </a:pPr>
            <a:r>
              <a:rPr lang="zh-Hans" altLang="en-US" sz="2300" dirty="0">
                <a:solidFill>
                  <a:srgbClr val="25252B"/>
                </a:solidFill>
                <a:latin typeface="IBM Plex Sans" pitchFamily="34" charset="0"/>
                <a:ea typeface="IBM Plex Sans" pitchFamily="34" charset="-122"/>
                <a:cs typeface="IBM Plex Sans" pitchFamily="34" charset="-120"/>
              </a:rPr>
              <a:t>记录工具/版本、检查日期、托管方式、主要用途、好处、风险、恢复方法以及替代方案。</a:t>
            </a:r>
            <a:endParaRPr lang="zh-Hans" sz="2300" dirty="0"/>
          </a:p>
        </p:txBody>
      </p:sp>
      <p:sp>
        <p:nvSpPr>
          <p:cNvPr id="6" name="Text 4"/>
          <p:cNvSpPr/>
          <p:nvPr/>
        </p:nvSpPr>
        <p:spPr>
          <a:xfrm>
            <a:off x="666780" y="5449824"/>
            <a:ext cx="11510010" cy="789950"/>
          </a:xfrm>
          <a:prstGeom prst="rect">
            <a:avLst/>
          </a:prstGeom>
          <a:noFill/>
          <a:ln/>
        </p:spPr>
        <p:txBody>
          <a:bodyPr wrap="square" lIns="0" tIns="0" rIns="0" bIns="0" rtlCol="0" anchor="t"/>
          <a:lstStyle/>
          <a:p>
            <a:pPr algn="l" indent="0" marL="0">
              <a:lnSpc>
                <a:spcPct val="113000"/>
              </a:lnSpc>
              <a:buNone/>
            </a:pPr>
            <a:r>
              <a:rPr lang="zh-Hans" altLang="en-US" sz="2300" dirty="0">
                <a:solidFill>
                  <a:srgbClr val="25252B"/>
                </a:solidFill>
                <a:latin typeface="IBM Plex Sans" pitchFamily="34" charset="0"/>
                <a:ea typeface="IBM Plex Sans" pitchFamily="34" charset="-122"/>
                <a:cs typeface="IBM Plex Sans" pitchFamily="34" charset="-120"/>
              </a:rPr>
              <a:t>所列工具仅为特定时期的学习示例，并非推荐，也不保证其安全性、可用性、低成本或适用性。实际使用前，请您再次核实。</a:t>
            </a:r>
            <a:endParaRPr lang="zh-Han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闪电支付</a:t>
            </a:r>
            <a:endParaRPr lang="zh-Hans"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**发票（Invoice）：**针对特定付款的请求；可能包含金额和有效期</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**闪电地址（Lightning address）：**由服务提供商支持的路由标识符，通常形似电子邮件地址</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检查托管方式、资金来源途径、备份、费用和限额</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明确付款失败的处理方式以及收款方确认</a:t>
            </a:r>
            <a:endParaRPr lang="zh-Hans"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闪电地址并不是电子邮件账户；它依赖于为其提供支持的服务商或域名。请在批准前核实最终的付款请求。</a:t>
            </a:r>
            <a:endParaRPr lang="zh-Hans" sz="2400" dirty="0"/>
          </a:p>
        </p:txBody>
      </p:sp>
      <p:sp>
        <p:nvSpPr>
          <p:cNvPr id="6" name="Text 4"/>
          <p:cNvSpPr/>
          <p:nvPr/>
        </p:nvSpPr>
        <p:spPr>
          <a:xfrm>
            <a:off x="666780" y="5088910"/>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一笔小额付款成功，并不能证明较大余额同样安全。</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收款方开具发票收款方创建一笔附有金额的付款请求。付款方付款付款方扫描该请求，核对金额后付款。 收款方收到付款片刻之后付款到账，双方都很满意。">    </p:cNvPr>
          <p:cNvPicPr>
            <a:picLocks noChangeAspect="1"/>
          </p:cNvPicPr>
          <p:nvPr/>
        </p:nvPicPr>
        <p:blipFill>
          <a:blip r:embed="rId1"/>
          <a:stretch>
            <a:fillRect/>
          </a:stretch>
        </p:blipFill>
        <p:spPr>
          <a:xfrm>
            <a:off x="342900" y="2029602"/>
            <a:ext cx="11506170" cy="26464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请了解每个钱包是托管钱包还是自托管钱包。 1创建请求收款方创建一个付款请求。2扫描请求付款方扫描或复制该请求。3核对详情检查收款方、金额、单位、有效期和手续费。4批准付款付款方批准该付款。5路由付款付款通过闪电网络传输。6查看结果双方钱包都会显示成功或失败。 1付款失败或已过期？请在双方钱包上确认，然后创建新的请求。">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引导式闪电网络支付</a:t>
            </a:r>
            <a:endParaRPr lang="zh-Hans"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收款方创建正确的付款请求。</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付款方扫描或复制该请求。</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核对收款人、金额、单位、手续费以及任何有效期限。</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仅在所有信息一致时才批准付款。</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双方在各自的钱包中核对结果。</a:t>
            </a:r>
            <a:endParaRPr lang="zh-Hans" sz="2400" dirty="0"/>
          </a:p>
          <a:p>
            <a:pPr algn="l" marL="228600" indent="-228600">
              <a:lnSpc>
                <a:spcPct val="113000"/>
              </a:lnSpc>
              <a:spcBef>
                <a:spcPts val="480"/>
              </a:spcBef>
              <a:buSzPct val="100000"/>
              <a:buFont typeface="+mj-lt"/>
              <a:buAutoNum type="arabicPeriod" startAt="1"/>
            </a:pPr>
            <a:r>
              <a:rPr lang="zh-Hans" altLang="en-US" sz="2400" dirty="0">
                <a:solidFill>
                  <a:srgbClr val="25252B"/>
                </a:solidFill>
                <a:latin typeface="IBM Plex Sans" pitchFamily="34" charset="0"/>
                <a:ea typeface="IBM Plex Sans" pitchFamily="34" charset="-122"/>
                <a:cs typeface="IBM Plex Sans" pitchFamily="34" charset="-120"/>
              </a:rPr>
              <a:t>说明托管风险与失败风险。</a:t>
            </a:r>
            <a:endParaRPr lang="zh-Hans"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使用事先准备好或经批准的低风险练习。如果结果与计划不符，请立即停止；在采取进一步行动前先进行核实。</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日常生活中的比特币使用</a:t>
            </a:r>
            <a:endParaRPr lang="zh-Hans"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**赚取：**定价、时机、波动性、记录和保管</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**储蓄：**用于未来；价格可能大幅下跌</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**收款与付款：**正确的收款请求、结算、路径和手续费</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**消费：**汇率、商家政策和税务影响</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**定价与记账：**BTC/聪；可能仍需法币记录</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**捐赠：**核实真实收款方的请求</a:t>
            </a:r>
            <a:endParaRPr lang="zh-Hans"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解决的是什么问题？在这种情况下，比特币是否优于现有的替代方案？会出现哪些新的风险或责任？</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本地消费与收款</a:t>
            </a:r>
            <a:endParaRPr lang="zh-Hans"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algn="l" indent="0" marL="0">
              <a:lnSpc>
                <a:spcPct val="113000"/>
              </a:lnSpc>
              <a:buNone/>
            </a:pPr>
            <a:r>
              <a:rPr lang="zh-Hans" altLang="en-US" sz="2210" b="1" dirty="0">
                <a:solidFill>
                  <a:srgbClr val="25252B"/>
                </a:solidFill>
                <a:latin typeface="IBM Plex Sans" pitchFamily="34" charset="0"/>
                <a:ea typeface="IBM Plex Sans" pitchFamily="34" charset="-122"/>
                <a:cs typeface="IBM Plex Sans" pitchFamily="34" charset="-120"/>
              </a:rPr>
              <a:t>一笔小额购买</a:t>
            </a:r>
            <a:endParaRPr lang="zh-Hans" sz="2210" dirty="0"/>
          </a:p>
        </p:txBody>
      </p:sp>
      <p:sp>
        <p:nvSpPr>
          <p:cNvPr id="6" name="Text 3"/>
          <p:cNvSpPr/>
          <p:nvPr/>
        </p:nvSpPr>
        <p:spPr>
          <a:xfrm>
            <a:off x="1017179" y="2038380"/>
            <a:ext cx="5956493" cy="1625803"/>
          </a:xfrm>
          <a:prstGeom prst="rect">
            <a:avLst/>
          </a:prstGeom>
          <a:noFill/>
          <a:ln/>
        </p:spPr>
        <p:txBody>
          <a:bodyPr wrap="square" lIns="0" tIns="0" rIns="0" bIns="0" rtlCol="0" anchor="t"/>
          <a:lstStyle/>
          <a:p>
            <a:pPr algn="l" marL="210820" indent="-210820">
              <a:lnSpc>
                <a:spcPct val="113000"/>
              </a:lnSpc>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哪种方式适合小额、快速的支付？</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由谁发起收款请求？由谁核对金额和单位？</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如果「已发送」和「已收到」不一致，该怎么办？</a:t>
            </a:r>
            <a:endParaRPr lang="zh-Hans" sz="2210" dirty="0"/>
          </a:p>
        </p:txBody>
      </p:sp>
      <p:sp>
        <p:nvSpPr>
          <p:cNvPr id="7" name="Text 4"/>
          <p:cNvSpPr/>
          <p:nvPr/>
        </p:nvSpPr>
        <p:spPr>
          <a:xfrm>
            <a:off x="666780" y="3972519"/>
            <a:ext cx="11144250" cy="378470"/>
          </a:xfrm>
          <a:prstGeom prst="rect">
            <a:avLst/>
          </a:prstGeom>
          <a:noFill/>
          <a:ln/>
        </p:spPr>
        <p:txBody>
          <a:bodyPr wrap="square" lIns="0" tIns="0" rIns="0" bIns="0" rtlCol="0" anchor="t"/>
          <a:lstStyle/>
          <a:p>
            <a:pPr algn="l" indent="0" marL="0">
              <a:lnSpc>
                <a:spcPct val="113000"/>
              </a:lnSpc>
              <a:buNone/>
            </a:pPr>
            <a:r>
              <a:rPr lang="zh-Hans" altLang="en-US" sz="2210" b="1" dirty="0">
                <a:solidFill>
                  <a:srgbClr val="25252B"/>
                </a:solidFill>
                <a:latin typeface="IBM Plex Sans" pitchFamily="34" charset="0"/>
                <a:ea typeface="IBM Plex Sans" pitchFamily="34" charset="-122"/>
                <a:cs typeface="IBM Plex Sans" pitchFamily="34" charset="-120"/>
              </a:rPr>
              <a:t>工作报酬的支付</a:t>
            </a:r>
            <a:endParaRPr lang="zh-Hans" sz="2210" dirty="0"/>
          </a:p>
        </p:txBody>
      </p:sp>
      <p:sp>
        <p:nvSpPr>
          <p:cNvPr id="8" name="Text 5"/>
          <p:cNvSpPr/>
          <p:nvPr/>
        </p:nvSpPr>
        <p:spPr>
          <a:xfrm>
            <a:off x="1017179" y="4575292"/>
            <a:ext cx="5956493" cy="1191372"/>
          </a:xfrm>
          <a:prstGeom prst="rect">
            <a:avLst/>
          </a:prstGeom>
          <a:noFill/>
          <a:ln/>
        </p:spPr>
        <p:txBody>
          <a:bodyPr wrap="square" lIns="0" tIns="0" rIns="0" bIns="0" rtlCol="0" anchor="t"/>
          <a:lstStyle/>
          <a:p>
            <a:pPr algn="l" marL="210820" indent="-210820">
              <a:lnSpc>
                <a:spcPct val="113000"/>
              </a:lnSpc>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以什么单位计价？何时确定汇率？由谁支付手续费？</a:t>
            </a:r>
            <a:endParaRPr lang="zh-Hans" sz="2210" dirty="0"/>
          </a:p>
          <a:p>
            <a:pPr algn="l" marL="210820" indent="-210820">
              <a:lnSpc>
                <a:spcPct val="113000"/>
              </a:lnSpc>
              <a:spcBef>
                <a:spcPts val="440"/>
              </a:spcBef>
              <a:buSzPct val="100000"/>
              <a:buChar char="•"/>
            </a:pPr>
            <a:r>
              <a:rPr lang="zh-Hans" altLang="en-US" sz="2210" dirty="0">
                <a:solidFill>
                  <a:srgbClr val="25252B"/>
                </a:solidFill>
                <a:latin typeface="IBM Plex Sans" pitchFamily="34" charset="0"/>
                <a:ea typeface="IBM Plex Sans" pitchFamily="34" charset="-122"/>
                <a:cs typeface="IBM Plex Sans" pitchFamily="34" charset="-120"/>
              </a:rPr>
              <a:t>如何保管、记录并安全管理？</a:t>
            </a:r>
            <a:endParaRPr lang="zh-Hans"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顾客点单顾客点了一杯咖啡。 店员开具账单店员创建一个付款请求。 顾客付款顾客用比特币付款。 店员交付咖啡顾客拿到咖啡。">    </p:cNvPr>
          <p:cNvPicPr>
            <a:picLocks noChangeAspect="1"/>
          </p:cNvPicPr>
          <p:nvPr/>
        </p:nvPicPr>
        <p:blipFill>
          <a:blip r:embed="rId1"/>
          <a:stretch>
            <a:fillRect/>
          </a:stretch>
        </p:blipFill>
        <p:spPr>
          <a:xfrm>
            <a:off x="342900" y="2029602"/>
            <a:ext cx="11506170" cy="26464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本地转账、退款与捐赠</a:t>
            </a:r>
            <a:endParaRPr lang="zh-Hans"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**家庭汇款：**比较完整路径、总成本、延迟、托管方式，以及收款人的需求</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**退款：**核实客户的请求；使用新的退款地址；商定手续费和记录</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**社区捐赠：**核实请求；明确密钥/备份的控制权和支付路径</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在透明度与捐赠者隐私之间取得平衡；检查所需的记录</a:t>
            </a:r>
            <a:endParaRPr lang="zh-Han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本地入金与出金途径</a:t>
            </a:r>
            <a:endParaRPr lang="zh-Hans"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**入金通道：**本地货币、劳动或资产 → 比特币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**出金通道：**比特币 → 本地货币、商品或服务</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将两条本地途径与一种现有的非比特币方式进行比较</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实际到手总额、耗时、托管方式、隐私、交易被撤销的风险以及可能的故障环节</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请确认能否提现到您自己掌控密钥的钱包；平台内部余额可能仍只是一种债权</a:t>
            </a:r>
            <a:endParaRPr lang="zh-Hans" sz="2400" dirty="0"/>
          </a:p>
        </p:txBody>
      </p:sp>
      <p:sp>
        <p:nvSpPr>
          <p:cNvPr id="5" name="Text 3"/>
          <p:cNvSpPr/>
          <p:nvPr/>
        </p:nvSpPr>
        <p:spPr>
          <a:xfrm>
            <a:off x="666780" y="4844948"/>
            <a:ext cx="11510010"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进行线下交易时，请选择合适的公共场所，避免携带不必要的现金，必要时请一位信任的人陪同，离开前核实款项已到账，并遵守当地法律。请勿透露您的持有量或存储方式。</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KYC与非KYC的利弊权衡</a:t>
            </a:r>
            <a:endParaRPr lang="zh-Hans"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**KYC：**身份核验；可能带来银行渠道、额度、合规或账户恢复等方面的便利</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**数据风险：**身份与支付记录之间的长期关联、数据泄露、滥用或限制</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**无KYC：**可能较少收集身份信息</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可能面临价格更高、流动性更低、支持更少、欺诈或法律限制</a:t>
            </a:r>
            <a:endParaRPr lang="zh-Hans"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两者都不一定是最佳选择。请勿为追求隐私而违反当地法律或使自己面临人身危险；如有疑问，请寻求合格且最新的当地专业指导。</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循环经济</a:t>
            </a:r>
            <a:endParaRPr lang="zh-Han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比特币循环经济将社区内自愿赚取、花费、储蓄和兑换比特币的人们联系在一起。</a:t>
            </a:r>
            <a:endParaRPr lang="zh-Hans" sz="2400" dirty="0"/>
          </a:p>
        </p:txBody>
      </p:sp>
      <p:sp>
        <p:nvSpPr>
          <p:cNvPr id="5" name="Text 3"/>
          <p:cNvSpPr/>
          <p:nvPr/>
        </p:nvSpPr>
        <p:spPr>
          <a:xfrm>
            <a:off x="1047720" y="2514326"/>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工人 → 顾客 → 商家 → 供应商</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价值在哪里流通，又在哪里兑换为法币？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由谁提供教育和技术支持？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如果网络连接中断，会发生什么？</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由谁承担托管风险和价格风险？</a:t>
            </a:r>
            <a:endParaRPr lang="zh-Hans"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仅凭采用人数并不能证明其实用性。需求、工具、教育或安全方面的薄弱环节都可能使循环断裂；应避免依赖免费赠送，也应避免由单一组织者处理所有支付。</a:t>
            </a:r>
            <a:endParaRPr lang="zh-Han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顾客顾客用比特币向商家购买商品。 商家商家用比特币向服务提供者支付服务费用。服务提供者服务提供者用比特币向工人支付劳动报酬。工人工人作为顾客再次花出这些比特币。">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商家或社区应用场景</a:t>
            </a:r>
            <a:endParaRPr lang="zh-Han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计价单位与支付方式</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密钥控制、员工访问权限、设备安全与备份</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确认、收据、退款与差错处理</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兑换、记录、税务与支持</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为钱包或网络故障做好预案</a:t>
            </a:r>
            <a:endParaRPr lang="zh-Hans"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由一名组织者保管共同资金，此人即为托管方，也是一个信任点。共同资金需要透明的规则、记录和访问控制，并在适当情况下进行法律审查。</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本地资源地图与社区发现</a:t>
            </a:r>
            <a:endParaRPr lang="zh-Hans" sz="3000" dirty="0"/>
          </a:p>
        </p:txBody>
      </p:sp>
      <p:pic>
        <p:nvPicPr>
          <p:cNvPr id="4" name="Image 0" descr="QR code">    </p:cNvPr>
          <p:cNvPicPr>
            <a:picLocks noChangeAspect="1"/>
          </p:cNvPicPr>
          <p:nvPr/>
        </p:nvPicPr>
        <p:blipFill>
          <a:blip r:embed="rId1"/>
          <a:stretch>
            <a:fillRect/>
          </a:stretch>
        </p:blipFill>
        <p:spPr>
          <a:xfrm>
            <a:off x="9429750" y="1295430"/>
            <a:ext cx="2095530" cy="3488710"/>
          </a:xfrm>
          <a:prstGeom prst="rect">
            <a:avLst/>
          </a:prstGeom>
        </p:spPr>
      </p:pic>
      <p:sp>
        <p:nvSpPr>
          <p:cNvPr id="5" name="Text 2"/>
          <p:cNvSpPr/>
          <p:nvPr/>
        </p:nvSpPr>
        <p:spPr>
          <a:xfrm>
            <a:off x="1047720" y="1386779"/>
            <a:ext cx="8483620" cy="1828068"/>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查找商家、教育者、线下聚会和社区资源</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核实日期；独立确认</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准备另一种付款或参与方式</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社区成员身份并不能证明其值得信赖</a:t>
            </a:r>
            <a:endParaRPr lang="zh-Hans" sz="2400" dirty="0"/>
          </a:p>
        </p:txBody>
      </p:sp>
      <p:sp>
        <p:nvSpPr>
          <p:cNvPr id="6" name="Text 3"/>
          <p:cNvSpPr/>
          <p:nvPr/>
        </p:nvSpPr>
        <p:spPr>
          <a:xfrm>
            <a:off x="666780" y="3549975"/>
            <a:ext cx="8901135" cy="1234074"/>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切勿在聚会上透露助记词、余额、家庭住址或安全措施。对于代为投资管理、私下兑换提议、紧急求助以及保证收益等情况，请务必保持警惕。</a:t>
            </a:r>
            <a:endParaRPr lang="zh-Han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复习：将所学与您的社区联系起来</a:t>
            </a:r>
            <a:endParaRPr lang="zh-Han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s" altLang="en-US" sz="2400" dirty="0">
                <a:solidFill>
                  <a:srgbClr val="25252B"/>
                </a:solidFill>
                <a:latin typeface="IBM Plex Sans" pitchFamily="34" charset="0"/>
                <a:ea typeface="IBM Plex Sans" pitchFamily="34" charset="-122"/>
                <a:cs typeface="IBM Plex Sans" pitchFamily="34" charset="-120"/>
              </a:rPr>
              <a:t>请先独立完成，然后与您的小组比较各自的推理。</a:t>
            </a:r>
            <a:endParaRPr lang="zh-Hans"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涉及了哪种本地需求和哪种货币职能？</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您比较了哪种现实可行的替代方案？</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链上、闪电网络，还是两者兼用？谁掌控密钥？</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最大的好处、最严重的风险以及可能出现的失败是什么？</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法律、基础设施、语言或文化如何影响了结果？</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如果有的话，哪些证据支持采取负责任的下一步行动？</a:t>
            </a:r>
            <a:endParaRPr lang="zh-Han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s" altLang="en-US" sz="3000" dirty="0">
                <a:solidFill>
                  <a:srgbClr val="422C70"/>
                </a:solidFill>
                <a:latin typeface="IBM Plex Sans Medium" pitchFamily="34" charset="0"/>
                <a:ea typeface="IBM Plex Sans Medium" pitchFamily="34" charset="-122"/>
                <a:cs typeface="IBM Plex Sans Medium" pitchFamily="34" charset="-120"/>
              </a:rPr>
              <a:t>要点回顾与思考时刻</a:t>
            </a:r>
            <a:endParaRPr lang="zh-Han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从本地需求和切实可行的替代方案入手</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先观察，再安全地练习，然后进行讲解或演示</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核实工具、托管方式、成本、隐私以及当地现行规定</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确认支付方式和结果；为失败做好预案</a:t>
            </a:r>
            <a:endParaRPr lang="zh-Hans" sz="2400" dirty="0"/>
          </a:p>
          <a:p>
            <a:pPr algn="l" marL="228600" indent="-228600">
              <a:lnSpc>
                <a:spcPct val="113000"/>
              </a:lnSpc>
              <a:spcBef>
                <a:spcPts val="480"/>
              </a:spcBef>
              <a:buSzPct val="100000"/>
              <a:buChar char="•"/>
            </a:pPr>
            <a:r>
              <a:rPr lang="zh-Hans" altLang="en-US" sz="2400" dirty="0">
                <a:solidFill>
                  <a:srgbClr val="25252B"/>
                </a:solidFill>
                <a:latin typeface="IBM Plex Sans" pitchFamily="34" charset="0"/>
                <a:ea typeface="IBM Plex Sans" pitchFamily="34" charset="-122"/>
                <a:cs typeface="IBM Plex Sans" pitchFamily="34" charset="-120"/>
              </a:rPr>
              <a:t>有益的社区参与是自愿的，并且能保护人们</a:t>
            </a:r>
            <a:endParaRPr lang="zh-Hans" sz="2400" dirty="0"/>
          </a:p>
        </p:txBody>
      </p:sp>
      <p:sp>
        <p:nvSpPr>
          <p:cNvPr id="5" name="Shape 3"/>
          <p:cNvSpPr/>
          <p:nvPr/>
        </p:nvSpPr>
        <p:spPr>
          <a:xfrm>
            <a:off x="666780" y="4022263"/>
            <a:ext cx="10858500" cy="1233891"/>
          </a:xfrm>
          <a:prstGeom prst="rect">
            <a:avLst/>
          </a:prstGeom>
          <a:solidFill>
            <a:srgbClr val="F3F3FA"/>
          </a:solidFill>
          <a:ln/>
        </p:spPr>
      </p:sp>
      <p:sp>
        <p:nvSpPr>
          <p:cNvPr id="6" name="Shape 4"/>
          <p:cNvSpPr/>
          <p:nvPr/>
        </p:nvSpPr>
        <p:spPr>
          <a:xfrm>
            <a:off x="666780" y="4022263"/>
            <a:ext cx="57150" cy="1233891"/>
          </a:xfrm>
          <a:prstGeom prst="rect">
            <a:avLst/>
          </a:prstGeom>
          <a:solidFill>
            <a:srgbClr val="422C70"/>
          </a:solidFill>
          <a:ln/>
        </p:spPr>
      </p:sp>
      <p:sp>
        <p:nvSpPr>
          <p:cNvPr id="7" name="Text 5"/>
          <p:cNvSpPr/>
          <p:nvPr/>
        </p:nvSpPr>
        <p:spPr>
          <a:xfrm>
            <a:off x="1211580" y="4296583"/>
            <a:ext cx="10415565" cy="685251"/>
          </a:xfrm>
          <a:prstGeom prst="rect">
            <a:avLst/>
          </a:prstGeom>
          <a:noFill/>
          <a:ln/>
        </p:spPr>
        <p:txBody>
          <a:bodyPr wrap="square" lIns="0" tIns="0" rIns="0" bIns="0" rtlCol="0" anchor="t"/>
          <a:lstStyle/>
          <a:p>
            <a:pPr algn="l" indent="0" marL="0">
              <a:lnSpc>
                <a:spcPct val="113000"/>
              </a:lnSpc>
              <a:buNone/>
            </a:pPr>
            <a:r>
              <a:rPr lang="zh-Hans" altLang="en-US" sz="2400" b="1" dirty="0">
                <a:solidFill>
                  <a:srgbClr val="422C70"/>
                </a:solidFill>
                <a:latin typeface="IBM Plex Sans" pitchFamily="34" charset="0"/>
                <a:ea typeface="IBM Plex Sans" pitchFamily="34" charset="-122"/>
                <a:cs typeface="IBM Plex Sans" pitchFamily="34" charset="-120"/>
              </a:rPr>
              <a:t>思考片刻</a:t>
            </a:r>
            <a:endParaRPr lang="zh-Hans" sz="2400" dirty="0"/>
          </a:p>
          <a:p>
            <a:pPr algn="l" indent="0" marL="0">
              <a:lnSpc>
                <a:spcPct val="113000"/>
              </a:lnSpc>
              <a:spcBef>
                <a:spcPts val="360"/>
              </a:spcBef>
              <a:buNone/>
            </a:pPr>
            <a:r>
              <a:rPr lang="zh-Hans" altLang="en-US" sz="2400" dirty="0">
                <a:solidFill>
                  <a:srgbClr val="25252B"/>
                </a:solidFill>
                <a:latin typeface="IBM Plex Sans" pitchFamily="34" charset="0"/>
                <a:ea typeface="IBM Plex Sans" pitchFamily="34" charset="-122"/>
                <a:cs typeface="IBM Plex Sans" pitchFamily="34" charset="-120"/>
              </a:rPr>
              <a:t>在判断某条比特币路径是否适合本地需求之前，您会提出什么问题？</a:t>
            </a:r>
            <a:endParaRPr lang="zh-Han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s" altLang="en-US" sz="1200" dirty="0">
                <a:solidFill>
                  <a:srgbClr val="6C6C7D"/>
                </a:solidFill>
                <a:latin typeface="IBM Plex Sans" pitchFamily="34" charset="0"/>
                <a:ea typeface="IBM Plex Sans" pitchFamily="34" charset="-122"/>
                <a:cs typeface="IBM Plex Sans" pitchFamily="34" charset="-120"/>
              </a:rPr>
              <a:t>比特币文凭 · 模块4</a:t>
            </a:r>
            <a:endParaRPr lang="zh-Han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比特币文凭</dc:title>
  <dc:subject>Open educational slides (Creative Commons). Adapt them freely.</dc:subject>
  <dc:creator>My First Bitcoin</dc:creator>
  <cp:lastModifiedBy>My First Bitcoin</cp:lastModifiedBy>
  <cp:revision>1</cp:revision>
  <dcterms:created xsi:type="dcterms:W3CDTF">2026-10-22T20:28:06Z</dcterms:created>
  <dcterms:modified xsi:type="dcterms:W3CDTF">2026-10-22T20:28:06Z</dcterms:modified>
</cp:coreProperties>
</file>