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منبع: My First Bitcoin، مقدمه‌ای بر بیت‌کوین، راهنمای مبتدیان، ویرایش ۲۶٫۱۰. اقتباس‌شده تحت مجوز کریتیو کامنز انتساب-اشتراک‌گذاری همسان ۴٫۰ بین‌المللی؛ این مجموعه اسلاید نیز از همین مجوز استفاده می‌کند. این مجموعه اسلاید، ابزاری کمک‌آموزشی برای ارائه با هدایت مدرس است که بر پایهٔ شش پرسش این راهنما تدوین شده است. مثال‌ها، سرعت پیشروی و شیوهٔ ارائه را با جامعهٔ خود سازگار کنید و در عین حال، معنا و پیام‌های ایمنی را حفظ کنید. هیچ مدت‌زمان ثابتی برای جلسه در نظر گرفته نشده است.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با نمایش تصویر شروع کنید: همهٔ اطرافیان ما بدون چون‌وچرا از پول استفاده می‌کنند. از گروه بپرسید آخرین بار چه زمانی به این فکر کرده‌اند که پول از کجا می‌آید.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به یادگیرندگان چند دقیقه فرصت دهید تا بنویسند. از هیچ‌کس نخواهید جزئیات مالی شخصی خود را به اشتراک بگذارد. در اسلاید جمع‌بندی «گام بعدی چیست؟» دوباره به این پاسخ‌ها پرداخته می‌شود.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این تمایز را در سراسر جلسه حفظ کنید. هرگاه ادعایی مطرح شد، بپرسید: آیا می‌توانیم آن را بررسی کنیم، یا به معیار و شواهد نیاز دارد؟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مثال راهنما استفاده کنید: شما برنج می‌کارید و به کفش نیاز دارید، اما کفاش روغن خوراکی می‌خواهد، نه برنج. اقتصاددانان این وضعیت را «تطابق دوگانهٔ خواسته‌ها» می‌نامند.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از مثال راهنما استفاده کنید: شما برنج می‌کارید و به کفش نیاز دارید، اما کفاش روغن خوراکی می‌خواهد، نه برنج. اقتصاددانان این وضعیت را «تطابق دوگانهٔ خواسته‌ها» می‌نامند.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اسکناس فقط یک تکه کاغذ است. پول با جدا کردن فروش از خرید، مشکل مبادلهٔ پایاپای را حل می‌کند: شما برنج خود را به یک نفر می‌فروشید و از فرد دیگری کفش می‌خرید. این همان چیزی است که پول را از مبادلهٔ پایاپای متمایز می‌کند.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تورم قیمت‌ها به معنای افزایش مستمر سطح عمومی قیمت‌هاست. روی دیگر آن، قدرت خرید است: اینکه با یک واحد پول چه مقدار کالا و خدمات می‌توان خرید. اگر قیمت سبدی از کالاهای اساسی از ۱۰۰ واحد پول به ۱۱۰ واحد برسد، با همان ۱۰۰ واحد دیگر نمی‌توان تمام اقلام آن سبد را خرید.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تورم قیمت‌ها به معنای افزایش مستمر سطح عمومی قیمت‌هاست. روی دیگر آن، قدرت خرید است: اینکه با یک واحد پول چه مقدار کالا و خدمات می‌توان خرید. اگر قیمت سبدی از کالاهای اساسی از ۱۰۰ واحد پول به ۱۱۰ واحد برسد، با همان ۱۰۰ واحد دیگر نمی‌توان تمام اقلام آن سبد را خرید.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اقتصاددانان دربارهٔ میزان اهمیت هر یک از علت‌ها بحث می‌کنند. تمرکز خود را بر آن علتی نگه دارید که ناشی از یک تصمیم است، نه یک اتفاق.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این فعالیت بدون نیاز به هیچ دستگاه یا اینترنتی انجام می‌شود. پاسخ‌ها را در میان اعضای گروه مقایسه کنید و به یادگیرندگان یادآوری کنید که قیمت یک کالا به‌تنهایی معیار کاملی برای سنجش تورم نیست.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پیش از بیت‌کوین، ارسال پول به‌صورت آنلاین همیشه به یک سازمان مورد اعتماد وابسته بود: بانک یا شرکت پرداختی که دفتر کل را نگهداری می‌کرد، حساب‌ها را تأیید می‌کرد و می‌توانست پرداخت را به تأخیر بیندازد، مسدود کند یا برگشت بزند. کپی‌کردن اطلاعات دیجیتال آسان است: اگر یک سکهٔ دیجیتال را می‌شد دو بار خرج کرد، دیگر نمی‌توانست نقش پول را ایفا کند. این همان مشکل دوبار خرج‌کردن است. ساتوشی ناکاموتو فرد یا گروهی است که از این نام استفاده می‌کند.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غیرمتمرکز بودن به این معنا نیست که همه نفوذ یکسانی دارند. بلکه به این معناست که هیچ مشارکت‌کننده‌ای به‌تنهایی نمی‌تواند دفتر کل یا قواعد پولی را برای همه تغییر دهد.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بیت‌کوین‌های جدید طبق یک برنامهٔ زمان‌بندی عمومی منتشر می‌شوند و رایانه‌های مستقلی به نام گره، هر بلوکی را که این قاعده را نقض کند رد می‌کنند. این محدودیت معتبر است، زیرا هر کسی می‌تواند آن را بررسی کند. این یک قانون طبیعت نیست؛ پابرجا می‌ماند چون مشارکت‌کنندگان پیوسته آن را اجرا می‌کنند. عرضهٔ محدود تضمین نمی‌کند که قیمت افزایش یابد؛ قیمت علاوه بر عرضه، به تقاضا نیز بستگی دارد.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داشتن ۱۰۰٬۰۰۰ ساتوشی و داشتن ۰٫۰۰۱ بیت‌کوین بیانگر مقدار یکسانی است. به این تصور نادرست بپردازید که بیت‌کوین به‌دلیل گران بودن یک بیت‌کوین، دور از دسترس است.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کاربران بیت‌کوین ارسال، دریافت و نگهداری می‌کنند؛ گره‌ها هر تراکنش و بلوک را با قواعد تطبیق می‌دهند؛ استخراج‌کنندگان تقریباً هر ده دقیقه برای افزودن یک بلوک جدید به دفتر ثبت رقابت می‌کنند. این دفتر ثبت، یعنی بلاک‌چین، عمومی است و بازنویسی آن بسیار پرهزینه است. نکته‌ای دربارهٔ شیوهٔ نوشتن: در انگلیسی، Bitcoin با حرف بزرگ B معمولاً به شبکه یا سامانه اشاره دارد؛ bitcoin با حرف کوچک b به خودِ پول اشاره دارد.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کاربران بیت‌کوین ارسال، دریافت و نگهداری می‌کنند؛ گره‌ها هر تراکنش و بلوک را با قواعد تطبیق می‌دهند؛ استخراج‌کنندگان تقریباً هر ده دقیقه برای افزودن یک بلوک جدید به دفتر ثبت رقابت می‌کنند. این دفتر ثبت، یعنی بلاک‌چین، عمومی است و بازنویسی آن بسیار پرهزینه است. نکته‌ای دربارهٔ شیوهٔ نوشتن: در انگلیسی، Bitcoin با حرف بزرگ B معمولاً به شبکه یا سامانه اشاره دارد؛ bitcoin با حرف کوچک b به خودِ پول اشاره دارد.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کیف پول بیت‌کوین ابزاری است، معمولاً به‌شکل یک برنامه، که به شما امکان می‌دهد بیت‌کوین دریافت کنید، موجودی خود را بررسی کنید و بیت‌کوین بفرستید. بیت‌کوین شما درون تلفن همراهتان ذخیره نمی‌شود، بلکه روی بلاک‌چین ثبت می‌شود. کیف پول کلیدهایی را مدیریت می‌کند که به شما امکان می‌دهند مالکیت خود را اثبات کنید و پرداختی را مجاز 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عبارت بازیابی فقط یک نسخهٔ پشتیبان نیست؛ بلکه دسترسی کامل به کیف پول را فراهم می‌کند. هنگام ایجاد کیف پول، آن را با دقت روی کاغذ بنویسید؛ آن را آفلاین و محرمانه، در جایی نگه دارید که گم نشود یا آسیب نبیند. هرگز از آن عکس نگیرید، آن را ایمیل نکنید، در یادداشت‌های ابری ذخیره نکنید، در پیام نفرستید یا در هیچ وب‌سایتی تایپ نکنید. واژه‌های نمایش‌داده‌شده صرفاً نمونه هستند؛ هرگز عبارت بازیابی واقعی را نمایش ندهید یا جمع‌آوری نکنید.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کیف پول مشخصی را توصیه نمی‌کند. ابزارها، کارمزدها و مالکان تغییر می‌کنند و آنچه برای یک جامعه مناسب است، ممکن است برای جامعه‌ای دیگر مناسب نباشد. یادگیرندگان را به یک آموزشگر محلی مورد اعتماد ارجاع دهید.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275936" y="571500"/>
            <a:ext cx="1249253" cy="272400"/>
          </a:xfrm>
          <a:prstGeom prst="rect">
            <a:avLst/>
          </a:prstGeom>
          <a:noFill/>
          <a:ln/>
        </p:spPr>
        <p:txBody>
          <a:bodyPr wrap="square" lIns="0" tIns="0" rIns="0" bIns="0" rtlCol="0" anchor="t"/>
          <a:lstStyle/>
          <a:p>
            <a:pPr rtl="1" algn="r" indent="0" marL="0">
              <a:lnSpc>
                <a:spcPct val="108000"/>
              </a:lnSpc>
              <a:buNone/>
            </a:pPr>
            <a:r>
              <a:rPr lang="fa" altLang="en-US" sz="1650" dirty="0">
                <a:solidFill>
                  <a:srgbClr val="FFFFFF"/>
                </a:solidFill>
                <a:latin typeface="IBM Plex Sans" pitchFamily="34" charset="0"/>
                <a:ea typeface="IBM Plex Sans" pitchFamily="34" charset="-122"/>
                <a:cs typeface="IBM Plex Sans" pitchFamily="34" charset="-120"/>
              </a:rPr>
              <a:t>ویرایش 26.10</a:t>
            </a:r>
            <a:endParaRPr lang="fa" sz="1650" dirty="0"/>
          </a:p>
        </p:txBody>
      </p:sp>
      <p:sp>
        <p:nvSpPr>
          <p:cNvPr id="3" name="Text 1"/>
          <p:cNvSpPr/>
          <p:nvPr/>
        </p:nvSpPr>
        <p:spPr>
          <a:xfrm>
            <a:off x="4389120" y="1962120"/>
            <a:ext cx="7136160" cy="1920149"/>
          </a:xfrm>
          <a:prstGeom prst="rect">
            <a:avLst/>
          </a:prstGeom>
          <a:noFill/>
          <a:ln/>
        </p:spPr>
        <p:txBody>
          <a:bodyPr wrap="square" lIns="0" tIns="0" rIns="0" bIns="0" rtlCol="0" anchor="t"/>
          <a:lstStyle/>
          <a:p>
            <a:pPr rtl="1" algn="r" indent="0" marL="0">
              <a:lnSpc>
                <a:spcPct val="88000"/>
              </a:lnSpc>
              <a:buNone/>
            </a:pPr>
            <a:r>
              <a:rPr lang="fa" altLang="en-US" sz="7200" dirty="0">
                <a:solidFill>
                  <a:srgbClr val="FFFFFF"/>
                </a:solidFill>
                <a:latin typeface="IBM Plex Sans Medium" pitchFamily="34" charset="0"/>
                <a:ea typeface="IBM Plex Sans Medium" pitchFamily="34" charset="-122"/>
                <a:cs typeface="IBM Plex Sans Medium" pitchFamily="34" charset="-120"/>
              </a:rPr>
              <a:t>مقدمه‌ای</a:t>
            </a:r>
            <a:br/>
            <a:r>
              <a:rPr lang="fa" altLang="en-US" sz="7200" dirty="0">
                <a:solidFill>
                  <a:srgbClr val="FFFFFF"/>
                </a:solidFill>
                <a:latin typeface="IBM Plex Sans Medium" pitchFamily="34" charset="0"/>
                <a:ea typeface="IBM Plex Sans Medium" pitchFamily="34" charset="-122"/>
                <a:cs typeface="IBM Plex Sans Medium" pitchFamily="34" charset="-120"/>
              </a:rPr>
              <a:t>بر بیت‌کوین</a:t>
            </a:r>
            <a:endParaRPr lang="fa" sz="7200" dirty="0"/>
          </a:p>
        </p:txBody>
      </p:sp>
      <p:sp>
        <p:nvSpPr>
          <p:cNvPr id="4" name="Text 2"/>
          <p:cNvSpPr/>
          <p:nvPr/>
        </p:nvSpPr>
        <p:spPr>
          <a:xfrm>
            <a:off x="557144" y="5905470"/>
            <a:ext cx="1936974" cy="381030"/>
          </a:xfrm>
          <a:prstGeom prst="rect">
            <a:avLst/>
          </a:prstGeom>
          <a:noFill/>
          <a:ln/>
        </p:spPr>
        <p:txBody>
          <a:bodyPr wrap="square" lIns="0" tIns="0" rIns="0" bIns="0" rtlCol="0" anchor="t"/>
          <a:lstStyle/>
          <a:p>
            <a:pPr rtl="1" algn="r" indent="0" marL="0">
              <a:lnSpc>
                <a:spcPct val="104000"/>
              </a:lnSpc>
              <a:buNone/>
            </a:pPr>
            <a:r>
              <a:rPr lang="fa" altLang="en-US" sz="2400" dirty="0">
                <a:solidFill>
                  <a:srgbClr val="FFFFFF"/>
                </a:solidFill>
                <a:latin typeface="IBM Plex Sans" pitchFamily="34" charset="0"/>
                <a:ea typeface="IBM Plex Sans" pitchFamily="34" charset="-122"/>
                <a:cs typeface="IBM Plex Sans" pitchFamily="34" charset="-120"/>
              </a:rPr>
              <a:t>راهنمای مبتدیان</a:t>
            </a:r>
            <a:endParaRPr lang="f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چرا پول اهمیت دارد؟</a:t>
            </a:r>
            <a:endParaRPr lang="fa"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ما هر روز از پول استفاده می‌کنیم، اما به‌ندرت می‌پرسیم که چگونه کار می‌کند.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بیشتر مردم هرگز درنگ نمی‌کنند تا</a:t>
            </a:r>
            <a:br/>
            <a:r>
              <a:rPr lang="fa" altLang="en-US" sz="3000" dirty="0">
                <a:solidFill>
                  <a:srgbClr val="422C70"/>
                </a:solidFill>
                <a:latin typeface="IBM Plex Sans Medium" pitchFamily="34" charset="0"/>
                <a:ea typeface="IBM Plex Sans Medium" pitchFamily="34" charset="-122"/>
                <a:cs typeface="IBM Plex Sans Medium" pitchFamily="34" charset="-120"/>
              </a:rPr>
              <a:t>دربارهٔ پول فکر کنند</a:t>
            </a:r>
            <a:endParaRPr lang="fa" sz="3000" dirty="0"/>
          </a:p>
        </p:txBody>
      </p:sp>
      <p:sp>
        <p:nvSpPr>
          <p:cNvPr id="5" name="Text 2"/>
          <p:cNvSpPr/>
          <p:nvPr/>
        </p:nvSpPr>
        <p:spPr>
          <a:xfrm>
            <a:off x="666780" y="1866930"/>
            <a:ext cx="5694426"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نه کسب کردن آن، نه خرج کردن آن، بلکه فکر کردن به اینکه چیست و چگونه کار می‌کند.</a:t>
            </a:r>
            <a:endParaRPr lang="f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چرا پول اهمیت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پنج پرسش برای شروع</a:t>
            </a:r>
            <a:endParaRPr lang="fa" sz="3000" dirty="0"/>
          </a:p>
        </p:txBody>
      </p:sp>
      <p:sp>
        <p:nvSpPr>
          <p:cNvPr id="5" name="Text 2"/>
          <p:cNvSpPr/>
          <p:nvPr/>
        </p:nvSpPr>
        <p:spPr>
          <a:xfrm>
            <a:off x="1002000" y="1375806"/>
            <a:ext cx="5569336" cy="2386035"/>
          </a:xfrm>
          <a:prstGeom prst="rect">
            <a:avLst/>
          </a:prstGeom>
          <a:noFill/>
          <a:ln/>
        </p:spPr>
        <p:txBody>
          <a:bodyPr wrap="square" lIns="0" tIns="0" rIns="0" bIns="0" rtlCol="0" anchor="t"/>
          <a:lstStyle/>
          <a:p>
            <a:pPr rtl="1" algn="l" marL="200660" indent="-200660">
              <a:lnSpc>
                <a:spcPct val="113000"/>
              </a:lnSpc>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چرا مردم به پول نیاز دارند؟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چه چیزی باعث می‌شود چیزی پول محسوب شود؟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چه کسی می‌تواند پولی را که استفاده می‌کنید ایجاد یا کنترل کند؟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چرا پولی که استفاده می‌کنید ارزش دارد؟</a:t>
            </a:r>
            <a:endParaRPr lang="fa" sz="2110" dirty="0"/>
          </a:p>
          <a:p>
            <a:pPr rtl="1" algn="l" marL="200660" indent="-200660">
              <a:lnSpc>
                <a:spcPct val="113000"/>
              </a:lnSpc>
              <a:spcBef>
                <a:spcPts val="420"/>
              </a:spcBef>
              <a:buSzPct val="100000"/>
              <a:buChar char="•"/>
            </a:pPr>
            <a:r>
              <a:rPr lang="fa" altLang="en-US" sz="2110" dirty="0">
                <a:solidFill>
                  <a:srgbClr val="25252B"/>
                </a:solidFill>
                <a:latin typeface="IBM Plex Sans" pitchFamily="34" charset="0"/>
                <a:ea typeface="IBM Plex Sans" pitchFamily="34" charset="-122"/>
                <a:cs typeface="IBM Plex Sans" pitchFamily="34" charset="-120"/>
              </a:rPr>
              <a:t>آیا با پولتان می‌توانید به همان اندازهٔ قبل خرید کنید؟</a:t>
            </a:r>
            <a:endParaRPr lang="fa" sz="2110" dirty="0"/>
          </a:p>
        </p:txBody>
      </p:sp>
      <p:sp>
        <p:nvSpPr>
          <p:cNvPr id="6" name="Shape 3"/>
          <p:cNvSpPr/>
          <p:nvPr/>
        </p:nvSpPr>
        <p:spPr>
          <a:xfrm>
            <a:off x="666780" y="4056736"/>
            <a:ext cx="5981730" cy="1447770"/>
          </a:xfrm>
          <a:prstGeom prst="rect">
            <a:avLst/>
          </a:prstGeom>
          <a:solidFill>
            <a:srgbClr val="F3F3FA"/>
          </a:solidFill>
          <a:ln/>
        </p:spPr>
      </p:sp>
      <p:sp>
        <p:nvSpPr>
          <p:cNvPr id="7" name="Shape 4"/>
          <p:cNvSpPr/>
          <p:nvPr/>
        </p:nvSpPr>
        <p:spPr>
          <a:xfrm>
            <a:off x="666780" y="4056736"/>
            <a:ext cx="57150" cy="1447770"/>
          </a:xfrm>
          <a:prstGeom prst="rect">
            <a:avLst/>
          </a:prstGeom>
          <a:solidFill>
            <a:srgbClr val="422C70"/>
          </a:solidFill>
          <a:ln/>
        </p:spPr>
      </p:sp>
      <p:sp>
        <p:nvSpPr>
          <p:cNvPr id="8" name="Text 5"/>
          <p:cNvSpPr/>
          <p:nvPr/>
        </p:nvSpPr>
        <p:spPr>
          <a:xfrm>
            <a:off x="1153058" y="4298137"/>
            <a:ext cx="5370180" cy="964966"/>
          </a:xfrm>
          <a:prstGeom prst="rect">
            <a:avLst/>
          </a:prstGeom>
          <a:noFill/>
          <a:ln/>
        </p:spPr>
        <p:txBody>
          <a:bodyPr wrap="square" lIns="0" tIns="0" rIns="0" bIns="0" rtlCol="0" anchor="t"/>
          <a:lstStyle/>
          <a:p>
            <a:pPr rtl="1" algn="l" indent="0" marL="0">
              <a:lnSpc>
                <a:spcPct val="113000"/>
              </a:lnSpc>
              <a:buNone/>
            </a:pPr>
            <a:r>
              <a:rPr lang="fa" altLang="en-US" sz="2110" b="1" dirty="0">
                <a:solidFill>
                  <a:srgbClr val="422C70"/>
                </a:solidFill>
                <a:latin typeface="IBM Plex Sans" pitchFamily="34" charset="0"/>
                <a:ea typeface="IBM Plex Sans" pitchFamily="34" charset="-122"/>
                <a:cs typeface="IBM Plex Sans" pitchFamily="34" charset="-120"/>
              </a:rPr>
              <a:t>پاسخ‌های خود را نگه دارید</a:t>
            </a:r>
            <a:endParaRPr lang="fa" sz="2110" dirty="0"/>
          </a:p>
          <a:p>
            <a:pPr rtl="1" algn="l" indent="0" marL="0">
              <a:lnSpc>
                <a:spcPct val="113000"/>
              </a:lnSpc>
              <a:spcBef>
                <a:spcPts val="320"/>
              </a:spcBef>
              <a:buNone/>
            </a:pPr>
            <a:r>
              <a:rPr lang="fa" altLang="en-US" sz="2110" dirty="0">
                <a:solidFill>
                  <a:srgbClr val="25252B"/>
                </a:solidFill>
                <a:latin typeface="IBM Plex Sans" pitchFamily="34" charset="0"/>
                <a:ea typeface="IBM Plex Sans" pitchFamily="34" charset="-122"/>
                <a:cs typeface="IBM Plex Sans" pitchFamily="34" charset="-120"/>
              </a:rPr>
              <a:t>برای هر پرسش، پاسخی کوتاه بنویسید. در پایان دوباره به آن‌ها بازخواهید گشت.</a:t>
            </a:r>
            <a:endParaRPr lang="fa"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چرا پول اهمیت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واقعیت یا نظر؟</a:t>
            </a:r>
            <a:endParaRPr lang="fa" sz="3000" dirty="0"/>
          </a:p>
        </p:txBody>
      </p:sp>
      <p:sp>
        <p:nvSpPr>
          <p:cNvPr id="5" name="Text 2"/>
          <p:cNvSpPr/>
          <p:nvPr/>
        </p:nvSpPr>
        <p:spPr>
          <a:xfrm>
            <a:off x="1047720" y="1386779"/>
            <a:ext cx="5519136" cy="1706270"/>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واقعیت:</a:t>
            </a:r>
            <a:r>
              <a:rPr lang="fa" altLang="en-US" sz="2400" dirty="0">
                <a:solidFill>
                  <a:srgbClr val="25252B"/>
                </a:solidFill>
                <a:latin typeface="IBM Plex Sans" pitchFamily="34" charset="0"/>
                <a:ea typeface="IBM Plex Sans" pitchFamily="34" charset="-122"/>
                <a:cs typeface="IBM Plex Sans" pitchFamily="34" charset="-120"/>
              </a:rPr>
              <a:t> «این اسکناس برای پرداخت مالیات پذیرفته می‌شود.» این ادعا قابل بررسی است.</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نظر:</a:t>
            </a:r>
            <a:r>
              <a:rPr lang="fa" altLang="en-US" sz="2400" dirty="0">
                <a:solidFill>
                  <a:srgbClr val="25252B"/>
                </a:solidFill>
                <a:latin typeface="IBM Plex Sans" pitchFamily="34" charset="0"/>
                <a:ea typeface="IBM Plex Sans" pitchFamily="34" charset="-122"/>
                <a:cs typeface="IBM Plex Sans" pitchFamily="34" charset="-120"/>
              </a:rPr>
              <a:t> «این بهترین شکل پول است.» این ادعا به معیار و شواهد نیاز دارد.</a:t>
            </a:r>
            <a:endParaRPr lang="fa" sz="2400" dirty="0"/>
          </a:p>
        </p:txBody>
      </p:sp>
      <p:sp>
        <p:nvSpPr>
          <p:cNvPr id="6" name="Text 3"/>
          <p:cNvSpPr/>
          <p:nvPr/>
        </p:nvSpPr>
        <p:spPr>
          <a:xfrm>
            <a:off x="666780" y="3428268"/>
            <a:ext cx="6340632"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این راهنما صرفاً برای آموزش است. هیچ‌گونه مشاورهٔ مالی، سرمایه‌گذاری، حقوقی یا مالیاتی ارائه نمی‌دهد و به شما توصیه نمی‌کند چیزی را بخرید، بفروشید یا نگه دارید.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چرا پول اهمیت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پول چیست؟</a:t>
            </a:r>
            <a:endParaRPr lang="f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پول ابزاری برای مبادله است.</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تهاتر و تطابق دوگانهٔ خواسته‌ها</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هر دو نفر باید هم‌زمان و به مقدار مناسب، خواهان چیزی باشند که دیگری دارد.</a:t>
            </a:r>
            <a:endParaRPr lang="fa" sz="2400" dirty="0"/>
          </a:p>
        </p:txBody>
      </p:sp>
      <p:pic>
        <p:nvPicPr>
          <p:cNvPr id="5" name="Image 0" descr="preencoded.png">    </p:cNvPr>
          <p:cNvPicPr>
            <a:picLocks noChangeAspect="1"/>
          </p:cNvPicPr>
          <p:nvPr/>
        </p:nvPicPr>
        <p:blipFill>
          <a:blip r:embed="rId1"/>
          <a:stretch>
            <a:fillRect/>
          </a:stretch>
        </p:blipFill>
        <p:spPr>
          <a:xfrm>
            <a:off x="3005176" y="2163928"/>
            <a:ext cx="6181893" cy="4122390"/>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تهاتر و تطابق دوگانهٔ خواسته‌ها</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هر دو نفر باید هم‌زمان و به مقدار مناسب، خواهان چیزی باشند که دیگری دارد.</a:t>
            </a:r>
            <a:endParaRPr lang="fa" sz="2400" dirty="0"/>
          </a:p>
        </p:txBody>
      </p:sp>
      <p:pic>
        <p:nvPicPr>
          <p:cNvPr id="5" name="Image 0" descr="Amina دارد: برنج می‌خواهد: کفشبا LuisLuis برنج نمی‌خواهد.Luis دارد: کفشمی‌خواهد: روغنبا MeiMei کفش نمی‌خواهد.Meiدارد: روغنمی‌خواهد: تعمیراتبا AminaAmina نمی‌تواند تعمیرات انجام دهد.">    </p:cNvPr>
          <p:cNvPicPr>
            <a:picLocks noChangeAspect="1"/>
          </p:cNvPicPr>
          <p:nvPr/>
        </p:nvPicPr>
        <p:blipFill>
          <a:blip r:embed="rId1"/>
          <a:stretch>
            <a:fillRect/>
          </a:stretch>
        </p:blipFill>
        <p:spPr>
          <a:xfrm>
            <a:off x="666780" y="2011589"/>
            <a:ext cx="10858500" cy="41945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پول ابزاری برای مبادله است</a:t>
            </a:r>
            <a:endParaRPr lang="f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هیچ‌کس پول را به‌خاطر خودِ آن نمی‌خواهد. پول مفید است چون دیگران آن را می‌پذیرند، با این انتظار که در آینده دیگران نیز آن را بپذیرند.</a:t>
            </a:r>
            <a:endParaRPr lang="fa"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سه کارکرد پول</a:t>
            </a:r>
            <a:endParaRPr lang="fa" sz="3000" dirty="0"/>
          </a:p>
        </p:txBody>
      </p:sp>
      <p:sp>
        <p:nvSpPr>
          <p:cNvPr id="5" name="Text 2"/>
          <p:cNvSpPr/>
          <p:nvPr/>
        </p:nvSpPr>
        <p:spPr>
          <a:xfrm>
            <a:off x="1047720" y="1386779"/>
            <a:ext cx="5519136" cy="2589947"/>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واسطهٔ مبادله:</a:t>
            </a:r>
            <a:r>
              <a:rPr lang="fa" altLang="en-US" sz="2400" dirty="0">
                <a:solidFill>
                  <a:srgbClr val="25252B"/>
                </a:solidFill>
                <a:latin typeface="IBM Plex Sans" pitchFamily="34" charset="0"/>
                <a:ea typeface="IBM Plex Sans" pitchFamily="34" charset="-122"/>
                <a:cs typeface="IBM Plex Sans" pitchFamily="34" charset="-120"/>
              </a:rPr>
              <a:t> مردم آن را برای پرداخت می‌پذیرند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واحد حساب:</a:t>
            </a:r>
            <a:r>
              <a:rPr lang="fa" altLang="en-US" sz="2400" dirty="0">
                <a:solidFill>
                  <a:srgbClr val="25252B"/>
                </a:solidFill>
                <a:latin typeface="IBM Plex Sans" pitchFamily="34" charset="0"/>
                <a:ea typeface="IBM Plex Sans" pitchFamily="34" charset="-122"/>
                <a:cs typeface="IBM Plex Sans" pitchFamily="34" charset="-120"/>
              </a:rPr>
              <a:t> قیمت‌ها بر حسب آن بیان می‌شوند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ذخیرهٔ ارزش:</a:t>
            </a:r>
            <a:r>
              <a:rPr lang="fa" altLang="en-US" sz="2400" dirty="0">
                <a:solidFill>
                  <a:srgbClr val="25252B"/>
                </a:solidFill>
                <a:latin typeface="IBM Plex Sans" pitchFamily="34" charset="0"/>
                <a:ea typeface="IBM Plex Sans" pitchFamily="34" charset="-122"/>
                <a:cs typeface="IBM Plex Sans" pitchFamily="34" charset="-120"/>
              </a:rPr>
              <a:t> ارزش را از امروز به آینده منتقل می‌کند</a:t>
            </a:r>
            <a:endParaRPr lang="fa"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پولی ارزش را به‌طور کامل حفظ نمی‌کند، اما برخی شکل‌های پول قدرت خرید خود را کندتر از دیگر شکل‌ها از دست می‌دهند.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از صدف تا کاغذ</a:t>
            </a:r>
            <a:endParaRPr lang="fa" sz="3000" dirty="0"/>
          </a:p>
        </p:txBody>
      </p:sp>
      <p:sp>
        <p:nvSpPr>
          <p:cNvPr id="5" name="Text 2"/>
          <p:cNvSpPr/>
          <p:nvPr/>
        </p:nvSpPr>
        <p:spPr>
          <a:xfrm>
            <a:off x="1047720" y="1386779"/>
            <a:ext cx="4873020" cy="388482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صدف، نمک، مهره، دام، مس، نقره، طلا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فلزات گران‌بها: کمیاب، بادوام، پذیرفته‌شده در سطح گسترده</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اسناد کاغذی قابل بازخرید در ازای مقدار مشخصی فلز</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استانداردهای طلا: واحد پولی که به‌موجب قانون به طلا پیوند خورده است</a:t>
            </a:r>
            <a:endParaRPr lang="fa" sz="2400" dirty="0"/>
          </a:p>
        </p:txBody>
      </p:sp>
      <p:sp>
        <p:nvSpPr>
          <p:cNvPr id="6" name="Text 3"/>
          <p:cNvSpPr/>
          <p:nvPr/>
        </p:nvSpPr>
        <p:spPr>
          <a:xfrm>
            <a:off x="666780" y="5606826"/>
            <a:ext cx="1114425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قواعد بسته به مکان و دورهٔ زمانی متفاوت بودند.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پول فیات</a:t>
            </a:r>
            <a:endParaRPr lang="fa" sz="3000" dirty="0"/>
          </a:p>
        </p:txBody>
      </p:sp>
      <p:sp>
        <p:nvSpPr>
          <p:cNvPr id="4" name="Text 2"/>
          <p:cNvSpPr/>
          <p:nvPr/>
        </p:nvSpPr>
        <p:spPr>
          <a:xfrm>
            <a:off x="1047720" y="1386779"/>
            <a:ext cx="10688604" cy="3473531"/>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۱۹۷۱: ایالات متحده تبدیل رسمی دلار به طلا برای دولت‌های خارجی و بانک‌های مرکزی را متوقف کرد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امروزه بیشتر پول‌های ملی، پول فیات هستند: با اختیار قانونی دولت منتشر می‌شوند و قابل بازخرید با طلا یا هیچ کالای دیگری نیستند</a:t>
            </a:r>
            <a:endParaRPr lang="fa" sz="2400" dirty="0"/>
          </a:p>
          <a:p>
            <a:pPr rtl="1" algn="l" marL="228600" indent="-228600">
              <a:lnSpc>
                <a:spcPct val="113000"/>
              </a:lnSpc>
              <a:spcBef>
                <a:spcPts val="480"/>
              </a:spcBef>
              <a:buSzPct val="100000"/>
              <a:buChar char="•"/>
            </a:pPr>
            <a:r>
              <a:rPr lang="fa" altLang="en-US" sz="2400" i="1" dirty="0">
                <a:solidFill>
                  <a:srgbClr val="25252B"/>
                </a:solidFill>
                <a:latin typeface="IBM Plex Sans" pitchFamily="34" charset="0"/>
                <a:ea typeface="IBM Plex Sans" pitchFamily="34" charset="-122"/>
                <a:cs typeface="IBM Plex Sans" pitchFamily="34" charset="-120"/>
              </a:rPr>
              <a:t>فیات</a:t>
            </a:r>
            <a:r>
              <a:rPr lang="fa" altLang="en-US" sz="2400" dirty="0">
                <a:solidFill>
                  <a:srgbClr val="25252B"/>
                </a:solidFill>
                <a:latin typeface="IBM Plex Sans" pitchFamily="34" charset="0"/>
                <a:ea typeface="IBM Plex Sans" pitchFamily="34" charset="-122"/>
                <a:cs typeface="IBM Plex Sans" pitchFamily="34" charset="-120"/>
              </a:rPr>
              <a:t> در زبان لاتین به معنای «چنین شود» است و اغلب به معنای «به حکم فرمان» فهمیده می‌شود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پذیرفته می‌شود چون مردم، کسب‌وکارها، بانک‌ها و دولت‌ها از آن استفاده می‌کنند؛ قوانین به آن جایگاه پول قانونی می‌دهند و استفاده از آن را برای پرداخت مالیات الزامی می‌کنند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از پولی با پشتوانهٔ چیزی، به پولی با</a:t>
            </a:r>
            <a:br/>
            <a:r>
              <a:rPr lang="fa" altLang="en-US" sz="4350" dirty="0">
                <a:solidFill>
                  <a:srgbClr val="FFFFFF"/>
                </a:solidFill>
                <a:latin typeface="IBM Plex Sans Medium" pitchFamily="34" charset="0"/>
                <a:ea typeface="IBM Plex Sans Medium" pitchFamily="34" charset="-122"/>
                <a:cs typeface="IBM Plex Sans Medium" pitchFamily="34" charset="-120"/>
              </a:rPr>
              <a:t>پشتوانهٔ اعتماد به کسی رسیدیم.</a:t>
            </a:r>
            <a:endParaRPr lang="f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C0C0D0"/>
                </a:solidFill>
                <a:latin typeface="IBM Plex Sans" pitchFamily="34" charset="0"/>
                <a:ea typeface="IBM Plex Sans" pitchFamily="34" charset="-122"/>
                <a:cs typeface="IBM Plex Sans" pitchFamily="34" charset="-120"/>
              </a:rPr>
              <a:t>مقدمه‌ای بر بیت‌کوین · پول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پول ما چه مشکلی دارد؟</a:t>
            </a:r>
            <a:endParaRPr lang="fa"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وقتی مردم واژهٔ تورم را می‌شنوند، معمولاً به افزایش قیمت‌ها فکر می‌کنند.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تورم و قدرت خرید</a:t>
            </a:r>
            <a:endParaRPr lang="fa" sz="3000" dirty="0"/>
          </a:p>
        </p:txBody>
      </p:sp>
      <p:pic>
        <p:nvPicPr>
          <p:cNvPr id="4" name="Image 0" descr="پیش از افزایش قیمت‌ها شما ۱۰۰ واحد پول دارید. قیمت سبد کالا ۱۰۰ است. شما می‌توانید کل سبد را بخرید.سطح قیمت‌هاپایین‌ترقدرت خریدبالاترپس از افزایش قیمت‌ها شما همچنان ۱۰۰ واحد پول دارید. قیمت همان سبد ک">    </p:cNvPr>
          <p:cNvPicPr>
            <a:picLocks noChangeAspect="1"/>
          </p:cNvPicPr>
          <p:nvPr/>
        </p:nvPicPr>
        <p:blipFill>
          <a:blip r:embed="rId1"/>
          <a:stretch>
            <a:fillRect/>
          </a:stretch>
        </p:blipFill>
        <p:spPr>
          <a:xfrm>
            <a:off x="992490"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تورم و قدرت خرید</a:t>
            </a:r>
            <a:endParaRPr lang="f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دلایل بسیار، یک انتخاب</a:t>
            </a:r>
            <a:endParaRPr lang="fa" sz="3000" dirty="0"/>
          </a:p>
        </p:txBody>
      </p:sp>
      <p:sp>
        <p:nvSpPr>
          <p:cNvPr id="5" name="Text 2"/>
          <p:cNvSpPr/>
          <p:nvPr/>
        </p:nvSpPr>
        <p:spPr>
          <a:xfrm>
            <a:off x="1047720" y="1386779"/>
            <a:ext cx="4873020" cy="176716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گسترش پول و اعتبار</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اختلال در عرضه و تغییرات تقاضا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تضعیف ارزش پول، مالیات‌ها، هزینه‌های تولید</a:t>
            </a:r>
            <a:endParaRPr lang="fa" sz="2400" dirty="0"/>
          </a:p>
        </p:txBody>
      </p:sp>
      <p:sp>
        <p:nvSpPr>
          <p:cNvPr id="6" name="Text 3"/>
          <p:cNvSpPr/>
          <p:nvPr/>
        </p:nvSpPr>
        <p:spPr>
          <a:xfrm>
            <a:off x="666780" y="3489168"/>
            <a:ext cx="5694426"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یکی از علت‌ها حاصل انتخاب است، نه اتفاق: در یک نظام پولی فیات، شمار اندکی از نهادها می‌توانند عرضهٔ پول و اعتبار را افزایش دهند و قواعد آن را تغییر دهند.</a:t>
            </a:r>
            <a:endParaRPr lang="fa"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کمیابی و ارزش</a:t>
            </a:r>
            <a:endParaRPr lang="fa" sz="3000" dirty="0"/>
          </a:p>
        </p:txBody>
      </p:sp>
      <p:sp>
        <p:nvSpPr>
          <p:cNvPr id="4" name="Text 2"/>
          <p:cNvSpPr/>
          <p:nvPr/>
        </p:nvSpPr>
        <p:spPr>
          <a:xfrm>
            <a:off x="1047720" y="1386779"/>
            <a:ext cx="10688604" cy="217855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نسخهٔ اصلی مونالیزا از هر نسخهٔ کپی ارزشمندتر است: چون تنها نسخهٔ اصل است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کمیابی به‌تنهایی ارزش ایجاد نمی‌کند، اما وقتی مردم چیزی را می‌خواهند، میزان عرضهٔ آن اهمیت پیدا می‌کند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وقتی عرضهٔ پول سریع‌تر از کالاها و خدماتی که می‌توان با آن خرید رشد می‌کند، قدرت خرید هر واحد پول معمولاً کاهش می‌یابد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تورم بر همه به یک اندازه تأثیر نمی‌گذارد</a:t>
            </a:r>
            <a:endParaRPr lang="fa" sz="3000" dirty="0"/>
          </a:p>
        </p:txBody>
      </p:sp>
      <p:sp>
        <p:nvSpPr>
          <p:cNvPr id="4" name="Text 2"/>
          <p:cNvSpPr/>
          <p:nvPr/>
        </p:nvSpPr>
        <p:spPr>
          <a:xfrm>
            <a:off x="1047720" y="1386779"/>
            <a:ext cx="10688604" cy="1355781"/>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پول نقد و پس‌انداز ممکن است قدرت خرید خود را از دست بدهند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صاحبان دارایی‌هایی که قیمتشان افزایش می‌یابد، ممکن است تا حدی در امان بمانند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دستمزدها و قیمت‌ها با سرعت‌های متفاوتی تعدیل می‌شوند</a:t>
            </a:r>
            <a:endParaRPr lang="fa"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موجودی حساب بانکی با پول نقدی که در دست دارید متفاوت است: این موجودی، وعدهٔ بانک برای پرداخت پول به شماست. این وعده معمولاً عملی می‌شود، اما به بانک و مقررات حاکم بر آن بستگی دارد.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امتحان کنید: بررسی قدرت خرید</a:t>
            </a:r>
            <a:endParaRPr lang="fa"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یک مورد روزمره را انتخاب کنید: نان، حمل‌ونقل یا شارژ تلفن همراه</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قیمت امروز آن را یادداشت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از کسی بپرسید چند سال پیش قیمت آن چقدر بوده است و اگر می‌توانید، یک سند معتبر را هم بررسی کنید</a:t>
            </a:r>
            <a:endParaRPr lang="fa" sz="2400" dirty="0"/>
          </a:p>
          <a:p>
            <a:pPr rtl="1" algn="l" marL="228600" indent="-228600">
              <a:lnSpc>
                <a:spcPct val="113000"/>
              </a:lnSpc>
              <a:spcBef>
                <a:spcPts val="480"/>
              </a:spcBef>
              <a:buSzPct val="100000"/>
              <a:buFont typeface="+mj-lt"/>
              <a:buAutoNum type="arabicPeriod" startAt="1"/>
            </a:pPr>
            <a:r>
              <a:rPr lang="fa" altLang="en-US" sz="2400" dirty="0">
                <a:solidFill>
                  <a:srgbClr val="25252B"/>
                </a:solidFill>
                <a:latin typeface="IBM Plex Sans" pitchFamily="34" charset="0"/>
                <a:ea typeface="IBM Plex Sans" pitchFamily="34" charset="-122"/>
                <a:cs typeface="IBM Plex Sans" pitchFamily="34" charset="-120"/>
              </a:rPr>
              <a:t>آیا درآمدها هم به همان نسبت افزایش یافته‌اند؟ چه عوامل دیگری ممکن است این تغییر را توضیح دهند؟</a:t>
            </a:r>
            <a:endParaRPr lang="f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پول فیات کار می‌کند، اما با ریسک‌هایی همراه است</a:t>
            </a:r>
            <a:endParaRPr lang="fa" sz="3000" dirty="0"/>
          </a:p>
        </p:txBody>
      </p:sp>
      <p:sp>
        <p:nvSpPr>
          <p:cNvPr id="4" name="Text 2"/>
          <p:cNvSpPr/>
          <p:nvPr/>
        </p:nvSpPr>
        <p:spPr>
          <a:xfrm>
            <a:off x="1047720" y="1386779"/>
            <a:ext cx="10688604" cy="1294973"/>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پرداخت‌های آسان، اعتبار انعطاف‌پذیر، ابزارهایی برای مقابله با بحران‌ها</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اما عرضه و قوانین آن می‌تواند تغییر کند و افرادی که از آن استفاده می‌کنند، نقش چندانی در تصمیم‌گیری ندارند</a:t>
            </a:r>
            <a:endParaRPr lang="fa" sz="2400" dirty="0"/>
          </a:p>
        </p:txBody>
      </p:sp>
      <p:sp>
        <p:nvSpPr>
          <p:cNvPr id="5" name="Shape 3"/>
          <p:cNvSpPr/>
          <p:nvPr/>
        </p:nvSpPr>
        <p:spPr>
          <a:xfrm>
            <a:off x="666780" y="3016880"/>
            <a:ext cx="10858500" cy="1188263"/>
          </a:xfrm>
          <a:prstGeom prst="rect">
            <a:avLst/>
          </a:prstGeom>
          <a:solidFill>
            <a:srgbClr val="F3F3FA"/>
          </a:solidFill>
          <a:ln/>
        </p:spPr>
      </p:sp>
      <p:sp>
        <p:nvSpPr>
          <p:cNvPr id="6" name="Shape 4"/>
          <p:cNvSpPr/>
          <p:nvPr/>
        </p:nvSpPr>
        <p:spPr>
          <a:xfrm>
            <a:off x="666780" y="3016880"/>
            <a:ext cx="57150" cy="1188263"/>
          </a:xfrm>
          <a:prstGeom prst="rect">
            <a:avLst/>
          </a:prstGeom>
          <a:solidFill>
            <a:srgbClr val="422C70"/>
          </a:solidFill>
          <a:ln/>
        </p:spPr>
      </p:sp>
      <p:sp>
        <p:nvSpPr>
          <p:cNvPr id="7" name="Text 5"/>
          <p:cNvSpPr/>
          <p:nvPr/>
        </p:nvSpPr>
        <p:spPr>
          <a:xfrm>
            <a:off x="1211580" y="3291200"/>
            <a:ext cx="10415565" cy="63962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به همین دلیل است که مردم به دنبال گزینه‌های جایگزین می‌گردند و بیت‌کوین نیز به همین دلیل ایجاد شد.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پول ما چه مشکلی دارد؟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500884"/>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بیت‌کوین چیست؟</a:t>
            </a:r>
            <a:endParaRPr lang="f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پول دیجیتالی که غیرمتمرکز است، عرضهٔ محدودی دارد و می‌توان آن را به‌صورت همتا‌به‌همتا و بدون اجازهٔ بانک ارسال کرد.</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مسئلهٔ دوبار خرج کردن</a:t>
            </a:r>
            <a:endParaRPr lang="f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۳۱ اکتبر ۲۰۰۸:</a:t>
            </a:r>
            <a:r>
              <a:rPr lang="fa" altLang="en-US" sz="2400" dirty="0">
                <a:solidFill>
                  <a:srgbClr val="25252B"/>
                </a:solidFill>
                <a:latin typeface="IBM Plex Sans" pitchFamily="34" charset="0"/>
                <a:ea typeface="IBM Plex Sans" pitchFamily="34" charset="-122"/>
                <a:cs typeface="IBM Plex Sans" pitchFamily="34" charset="-120"/>
              </a:rPr>
              <a:t> ساتوشی ناکاموتو منتشر می‌کند: </a:t>
            </a:r>
            <a:r>
              <a:rPr lang="fa" altLang="en-US" sz="2400" i="1" dirty="0">
                <a:solidFill>
                  <a:srgbClr val="25252B"/>
                </a:solidFill>
                <a:latin typeface="IBM Plex Sans" pitchFamily="34" charset="0"/>
                <a:ea typeface="IBM Plex Sans" pitchFamily="34" charset="-122"/>
                <a:cs typeface="IBM Plex Sans" pitchFamily="34" charset="-120"/>
              </a:rPr>
              <a:t>بیت‌کوین: یک سیستم پول نقد الکترونیکی همتابه‌همتا</a:t>
            </a:r>
            <a:r>
              <a:rPr lang="fa" altLang="en-US" sz="2400" dirty="0">
                <a:solidFill>
                  <a:srgbClr val="25252B"/>
                </a:solidFill>
                <a:latin typeface="IBM Plex Sans" pitchFamily="34" charset="0"/>
                <a:ea typeface="IBM Plex Sans" pitchFamily="34" charset="-122"/>
                <a:cs typeface="IBM Plex Sans" pitchFamily="34" charset="-120"/>
              </a:rPr>
              <a:t>. </a:t>
            </a:r>
            <a:r>
              <a:rPr lang="fa" altLang="en-US" sz="2400" b="1" dirty="0">
                <a:solidFill>
                  <a:srgbClr val="25252B"/>
                </a:solidFill>
                <a:latin typeface="IBM Plex Sans" pitchFamily="34" charset="0"/>
                <a:ea typeface="IBM Plex Sans" pitchFamily="34" charset="-122"/>
                <a:cs typeface="IBM Plex Sans" pitchFamily="34" charset="-120"/>
              </a:rPr>
              <a:t>ژانویهٔ ۲۰۰۹:</a:t>
            </a:r>
            <a:r>
              <a:rPr lang="fa" altLang="en-US" sz="2400" dirty="0">
                <a:solidFill>
                  <a:srgbClr val="25252B"/>
                </a:solidFill>
                <a:latin typeface="IBM Plex Sans" pitchFamily="34" charset="0"/>
                <a:ea typeface="IBM Plex Sans" pitchFamily="34" charset="-122"/>
                <a:cs typeface="IBM Plex Sans" pitchFamily="34" charset="-120"/>
              </a:rPr>
              <a:t> شبکه آغاز به کار می‌کند.</a:t>
            </a:r>
            <a:endParaRPr lang="fa" sz="2400" dirty="0"/>
          </a:p>
        </p:txBody>
      </p:sp>
      <p:pic>
        <p:nvPicPr>
          <p:cNvPr id="5" name="Image 0" descr="شرکت پرداخت فرستنده از شرکت درخواست می‌کندشرکت دفتر کل را نگهداری و تراکنش را تأیید می‌کند گیرنده در صورت اجازهٔ شرکت، وجه را دریافت می‌کندمتکی بهیک سازمان مورد اعتماد که دفتر کل را نگهداری می‌کندبیت‌">    </p:cNvPr>
          <p:cNvPicPr>
            <a:picLocks noChangeAspect="1"/>
          </p:cNvPicPr>
          <p:nvPr/>
        </p:nvPicPr>
        <p:blipFill>
          <a:blip r:embed="rId1"/>
          <a:stretch>
            <a:fillRect/>
          </a:stretch>
        </p:blipFill>
        <p:spPr>
          <a:xfrm>
            <a:off x="5227442" y="2422886"/>
            <a:ext cx="6297839" cy="3802258"/>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غیرمتمرکز · عرضهٔ محدود · همتا به همتا</a:t>
            </a:r>
            <a:endParaRPr lang="fa"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غیرمتمرکز:</a:t>
            </a:r>
            <a:r>
              <a:rPr lang="fa" altLang="en-US" sz="2400" dirty="0">
                <a:solidFill>
                  <a:srgbClr val="25252B"/>
                </a:solidFill>
                <a:latin typeface="IBM Plex Sans" pitchFamily="34" charset="0"/>
                <a:ea typeface="IBM Plex Sans" pitchFamily="34" charset="-122"/>
                <a:cs typeface="IBM Plex Sans" pitchFamily="34" charset="-120"/>
              </a:rPr>
              <a:t> هیچ نهاد مرکزی‌ای حساب ایجاد نمی‌کند، موجودی‌ها را تغییر نمی‌دهد یا پیوستن افراد را تأیید نمی‌کند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عرضهٔ محدود:</a:t>
            </a:r>
            <a:r>
              <a:rPr lang="fa" altLang="en-US" sz="2400" dirty="0">
                <a:solidFill>
                  <a:srgbClr val="25252B"/>
                </a:solidFill>
                <a:latin typeface="IBM Plex Sans" pitchFamily="34" charset="0"/>
                <a:ea typeface="IBM Plex Sans" pitchFamily="34" charset="-122"/>
                <a:cs typeface="IBM Plex Sans" pitchFamily="34" charset="-120"/>
              </a:rPr>
              <a:t> هرگز بیش از ۲۱ میلیون بیت‌کوین وجود نخواهد داشت</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همتا‌به‌همتا:</a:t>
            </a:r>
            <a:r>
              <a:rPr lang="fa" altLang="en-US" sz="2400" dirty="0">
                <a:solidFill>
                  <a:srgbClr val="25252B"/>
                </a:solidFill>
                <a:latin typeface="IBM Plex Sans" pitchFamily="34" charset="0"/>
                <a:ea typeface="IBM Plex Sans" pitchFamily="34" charset="-122"/>
                <a:cs typeface="IBM Plex Sans" pitchFamily="34" charset="-120"/>
              </a:rPr>
              <a:t> بدون کسب اجازه از یک مرجع مرکزی، برای هر کسی در هر کجا ارسال کنید</a:t>
            </a:r>
            <a:endParaRPr lang="fa"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هیچ شرکتی نمی‌تواند بیت‌کوینی را که خودتان کنترل می‌کنید مسدود کند. روی دیگر این آزادی، مسئولیت‌پذیری است: بازگرداندن یک تراکنش معتبر معمولاً غیرممکن است و هیچ مرکز پشتیبانی‌ای برای شبکه وجود ندارد.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محدودیتی که هر کسی می‌تواند آن را بررسی کند</a:t>
            </a:r>
            <a:endParaRPr lang="fa" sz="3000" dirty="0"/>
          </a:p>
        </p:txBody>
      </p:sp>
      <p:pic>
        <p:nvPicPr>
          <p:cNvPr id="4" name="Image 0" descr="ادعایی دربارهٔ عرضه ناشر در وب‌سایت خود سقفی برای عرضه اعلام می‌کند. این سقف فقط در پایگاه دادهٔ خود ناشر ثبت می‌شود. هیچ‌کس خارج از مجموعهٔ ناشر نمی‌تواند آن را بررسی کند. ناشر می‌تواند عرضه را بی‌سر">    </p:cNvPr>
          <p:cNvPicPr>
            <a:picLocks noChangeAspect="1"/>
          </p:cNvPicPr>
          <p:nvPr/>
        </p:nvPicPr>
        <p:blipFill>
          <a:blip r:embed="rId1"/>
          <a:stretch>
            <a:fillRect/>
          </a:stretch>
        </p:blipFill>
        <p:spPr>
          <a:xfrm>
            <a:off x="1046897" y="1295430"/>
            <a:ext cx="10478384" cy="496510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شما به یک بیت‌کوین کامل نیاز ندارید</a:t>
            </a:r>
            <a:endParaRPr lang="fa"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یک بیت‌کوین به ۱۰۰٬۰۰۰٬۰۰۰ واحد کوچک‌تر به نام ساتوشی، یا به‌اختصار سَت، تقسیم می‌شود.</a:t>
            </a:r>
            <a:endParaRPr lang="fa" sz="2400" dirty="0"/>
          </a:p>
        </p:txBody>
      </p:sp>
      <p:pic>
        <p:nvPicPr>
          <p:cNvPr id="5" name="Image 0" descr="بیت‌کوین (BTC)۱۰٫۱۰٫۰۱۰٫۰۰۱۰٫۰۰۰۰۰۰۰۱ساتوشی (سات)⁠۱۰۰٬۰۰۰٬۰۰۰⁠ ۱۰٬۰۰۰٬۰۰۰⁠ ۱٬۰۰۰٬۰۰۰⁠ ۱۰۰٬۰۰۰⁠ ۱">    </p:cNvPr>
          <p:cNvPicPr>
            <a:picLocks noChangeAspect="1"/>
          </p:cNvPicPr>
          <p:nvPr/>
        </p:nvPicPr>
        <p:blipFill>
          <a:blip r:embed="rId1"/>
          <a:stretch>
            <a:fillRect/>
          </a:stretch>
        </p:blipFill>
        <p:spPr>
          <a:xfrm>
            <a:off x="3949111"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چه کسانی بیت‌کوین را فعال نگه می‌دارند؟</a:t>
            </a:r>
            <a:endParaRPr lang="fa" sz="3000" dirty="0"/>
          </a:p>
        </p:txBody>
      </p:sp>
      <p:pic>
        <p:nvPicPr>
          <p:cNvPr id="4" name="Image 0" descr="کاربرکاربر بیت‌کوین دریافت، نگهداری و ارسال می‌کند. گرهگره به‌طور مستقل پایبندی به قوانین را بررسی می‌کند و داده‌های معتبر را به دیگر گره‌ها می‌فرستد. استخراج‌کنندهاستخراج‌کننده بلوک‌های پیشنهادی می‌س">    </p:cNvPr>
          <p:cNvPicPr>
            <a:picLocks noChangeAspect="1"/>
          </p:cNvPicPr>
          <p:nvPr/>
        </p:nvPicPr>
        <p:blipFill>
          <a:blip r:embed="rId1"/>
          <a:stretch>
            <a:fillRect/>
          </a:stretch>
        </p:blipFill>
        <p:spPr>
          <a:xfrm>
            <a:off x="2249058"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چه کسانی بیت‌کوین را فعال نگه می‌دارند؟</a:t>
            </a:r>
            <a:endParaRPr lang="f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بیت‌کوین مستلزم بده‌بستان‌هایی است</a:t>
            </a:r>
            <a:endParaRPr lang="fa" sz="3000" dirty="0"/>
          </a:p>
        </p:txBody>
      </p:sp>
      <p:sp>
        <p:nvSpPr>
          <p:cNvPr id="4" name="Text 2"/>
          <p:cNvSpPr/>
          <p:nvPr/>
        </p:nvSpPr>
        <p:spPr>
          <a:xfrm>
            <a:off x="1047720" y="1386779"/>
            <a:ext cx="10688604"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قیمت آن می‌تواند به‌سرعت تغییر 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اشتباهات معمولاً برگشت‌ناپذیرند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پذیرش آن هنوز در بسیاری از جاها محدود است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استفادهٔ ایمن از آن نیازمند مقداری یادگیری است</a:t>
            </a:r>
            <a:endParaRPr lang="fa"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بیت‌کوین بخشی از اعتماد به نهادها را با راستی‌آزمایی و مسئولیت‌پذیری فردی جایگزین می‌کند. اما ریسک را از بین نمی‌برد.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بیت‌کوین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چگونه از بیت‌کوین استفاده می‌کنید؟</a:t>
            </a:r>
            <a:endParaRPr lang="fa"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اولین پرسش دربارهٔ هر کیف پول: کنترل کلیدها در دست چه کسی است؟</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کیف پول کلیدها را مدیریت می‌کند</a:t>
            </a:r>
            <a:endParaRPr lang="fa" sz="3000" dirty="0"/>
          </a:p>
        </p:txBody>
      </p:sp>
      <p:pic>
        <p:nvPicPr>
          <p:cNvPr id="4" name="Image 0" descr="کیف پول شما کلیدها را نگه می‌دارد دریافت یک آدرس دریافت را به اشتراک بگذاریدارسال با کلید خود امضا کنید بیت‌کوین در دفتر کل مشترک باقی می‌ماند">    </p:cNvPr>
          <p:cNvPicPr>
            <a:picLocks noChangeAspect="1"/>
          </p:cNvPicPr>
          <p:nvPr/>
        </p:nvPicPr>
        <p:blipFill>
          <a:blip r:embed="rId1"/>
          <a:stretch>
            <a:fillRect/>
          </a:stretch>
        </p:blipFill>
        <p:spPr>
          <a:xfrm>
            <a:off x="130402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چه کسی واقعاً بیت‌کوین شما را در اختیار دارد؟</a:t>
            </a:r>
            <a:endParaRPr lang="fa" sz="3000" dirty="0"/>
          </a:p>
        </p:txBody>
      </p:sp>
      <p:sp>
        <p:nvSpPr>
          <p:cNvPr id="4" name="Text 2"/>
          <p:cNvSpPr/>
          <p:nvPr/>
        </p:nvSpPr>
        <p:spPr>
          <a:xfrm>
            <a:off x="1047720" y="1386779"/>
            <a:ext cx="10688604" cy="2650754"/>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خودامانی:</a:t>
            </a:r>
            <a:r>
              <a:rPr lang="fa" altLang="en-US" sz="2400" dirty="0">
                <a:solidFill>
                  <a:srgbClr val="25252B"/>
                </a:solidFill>
                <a:latin typeface="IBM Plex Sans" pitchFamily="34" charset="0"/>
                <a:ea typeface="IBM Plex Sans" pitchFamily="34" charset="-122"/>
                <a:cs typeface="IBM Plex Sans" pitchFamily="34" charset="-120"/>
              </a:rPr>
              <a:t> شما کنترل کلیدها را در اختیار دارید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اگر عبارت بازیابی و دستگاه خود را از دست بدهید، هیچ‌کس نمی‌تواند بیت‌کوین شما را برایتان بازیابی کند</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امانی:</a:t>
            </a:r>
            <a:r>
              <a:rPr lang="fa" altLang="en-US" sz="2400" dirty="0">
                <a:solidFill>
                  <a:srgbClr val="25252B"/>
                </a:solidFill>
                <a:latin typeface="IBM Plex Sans" pitchFamily="34" charset="0"/>
                <a:ea typeface="IBM Plex Sans" pitchFamily="34" charset="-122"/>
                <a:cs typeface="IBM Plex Sans" pitchFamily="34" charset="-120"/>
              </a:rPr>
              <a:t> یک شرکت کلیدها را نگه می‌دارد، تا حدی شبیه بانک</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موجودی شما وعدهٔ آن شرکت برای پرداخت است؛ این شرکت می‌تواند برداشت‌ها را محدود کند، حسابی را مسدود کند، هک شود یا تعطیل شود</a:t>
            </a:r>
            <a:endParaRPr lang="fa"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انتخاب شیوهٔ نگهداری، معیاری برای سنجش ارزشمندی شما نیست. آنچه اهمیت دارد این است که بدانید از کدام نوع استفاده می‌کنید و به چه چیزی اعتماد می‌کنید.</a:t>
            </a:r>
            <a:endParaRPr lang="f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عبارت بازیابی شما به معنای دسترسی</a:t>
            </a:r>
            <a:br/>
            <a:r>
              <a:rPr lang="fa" altLang="en-US" sz="3000" dirty="0">
                <a:solidFill>
                  <a:srgbClr val="422C70"/>
                </a:solidFill>
                <a:latin typeface="IBM Plex Sans Medium" pitchFamily="34" charset="0"/>
                <a:ea typeface="IBM Plex Sans Medium" pitchFamily="34" charset="-122"/>
                <a:cs typeface="IBM Plex Sans Medium" pitchFamily="34" charset="-120"/>
              </a:rPr>
              <a:t>کامل است</a:t>
            </a:r>
            <a:endParaRPr lang="fa"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فهرستی مرتب از واژه‌ها، معمولاً ۱۲ یا ۲۴ واژه، که می‌تواند کلیدهای شما را بازیابی کند. هر کسی که این فهرست را در اختیار داشته باشد، می‌تواند بیت‌کوین شما را بردارد.</a:t>
            </a:r>
            <a:endParaRPr lang="fa" sz="2400" dirty="0"/>
          </a:p>
        </p:txBody>
      </p:sp>
      <p:pic>
        <p:nvPicPr>
          <p:cNvPr id="6" name="Image 1" descr="فقط نمونه1. civil2. switch3. plunge4. stadium5. live6. wedding7. foster8. dice9. giraffe10. you11. foil12. cinnamon">    </p:cNvPr>
          <p:cNvPicPr>
            <a:picLocks noChangeAspect="1"/>
          </p:cNvPicPr>
          <p:nvPr/>
        </p:nvPicPr>
        <p:blipFill>
          <a:blip r:embed="rId2"/>
          <a:stretch>
            <a:fillRect/>
          </a:stretch>
        </p:blipFill>
        <p:spPr>
          <a:xfrm>
            <a:off x="114775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2187062" y="2766151"/>
            <a:ext cx="9623969" cy="1325789"/>
          </a:xfrm>
          <a:prstGeom prst="rect">
            <a:avLst/>
          </a:prstGeom>
          <a:noFill/>
          <a:ln/>
        </p:spPr>
        <p:txBody>
          <a:bodyPr wrap="square" lIns="0" tIns="0" rIns="0" bIns="0" rtlCol="0" anchor="t"/>
          <a:lstStyle/>
          <a:p>
            <a:pPr rtl="1" algn="l" indent="0" marL="0">
              <a:lnSpc>
                <a:spcPct val="100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کلیدها مال شما نیستند، سکه‌ها هم مال</a:t>
            </a:r>
            <a:br/>
            <a:r>
              <a:rPr lang="fa" altLang="en-US" sz="4350" dirty="0">
                <a:solidFill>
                  <a:srgbClr val="FFFFFF"/>
                </a:solidFill>
                <a:latin typeface="IBM Plex Sans Medium" pitchFamily="34" charset="0"/>
                <a:ea typeface="IBM Plex Sans Medium" pitchFamily="34" charset="-122"/>
                <a:cs typeface="IBM Plex Sans Medium" pitchFamily="34" charset="-120"/>
              </a:rPr>
              <a:t>شما نیستند.</a:t>
            </a:r>
            <a:endParaRPr lang="f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C0C0D0"/>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پیش از استفاده از هر کیف پولی</a:t>
            </a:r>
            <a:endParaRPr lang="fa" sz="3000" dirty="0"/>
          </a:p>
        </p:txBody>
      </p:sp>
      <p:sp>
        <p:nvSpPr>
          <p:cNvPr id="5" name="Text 2"/>
          <p:cNvSpPr/>
          <p:nvPr/>
        </p:nvSpPr>
        <p:spPr>
          <a:xfrm>
            <a:off x="1002000" y="1375806"/>
            <a:ext cx="5569336" cy="4611319"/>
          </a:xfrm>
          <a:prstGeom prst="rect">
            <a:avLst/>
          </a:prstGeom>
          <a:noFill/>
          <a:ln/>
        </p:spPr>
        <p:txBody>
          <a:bodyPr wrap="square" lIns="0" tIns="0" rIns="0" bIns="0" rtlCol="0" anchor="t"/>
          <a:lstStyle/>
          <a:p>
            <a:pPr rtl="1" algn="l" marL="200660" indent="-200660">
              <a:lnSpc>
                <a:spcPct val="113000"/>
              </a:lnSpc>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کلیدها:</a:t>
            </a:r>
            <a:r>
              <a:rPr lang="fa" altLang="en-US" sz="2110" dirty="0">
                <a:solidFill>
                  <a:srgbClr val="25252B"/>
                </a:solidFill>
                <a:latin typeface="IBM Plex Sans" pitchFamily="34" charset="0"/>
                <a:ea typeface="IBM Plex Sans" pitchFamily="34" charset="-122"/>
                <a:cs typeface="IBM Plex Sans" pitchFamily="34" charset="-120"/>
              </a:rPr>
              <a:t> چه کسی آن‌ها را کنترل می‌کند، شما یا یک شرکت؟</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بازیابی:</a:t>
            </a:r>
            <a:r>
              <a:rPr lang="fa" altLang="en-US" sz="2110" dirty="0">
                <a:solidFill>
                  <a:srgbClr val="25252B"/>
                </a:solidFill>
                <a:latin typeface="IBM Plex Sans" pitchFamily="34" charset="0"/>
                <a:ea typeface="IBM Plex Sans" pitchFamily="34" charset="-122"/>
                <a:cs typeface="IBM Plex Sans" pitchFamily="34" charset="-120"/>
              </a:rPr>
              <a:t> اگر تلفن همراه شما گم شود یا شرکت از بین برود، چه می‌شود؟</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منبع:</a:t>
            </a:r>
            <a:r>
              <a:rPr lang="fa" altLang="en-US" sz="2110" dirty="0">
                <a:solidFill>
                  <a:srgbClr val="25252B"/>
                </a:solidFill>
                <a:latin typeface="IBM Plex Sans" pitchFamily="34" charset="0"/>
                <a:ea typeface="IBM Plex Sans" pitchFamily="34" charset="-122"/>
                <a:cs typeface="IBM Plex Sans" pitchFamily="34" charset="-120"/>
              </a:rPr>
              <a:t> وب‌سایت رسمی یا صفحهٔ برنامه در فروشگاه برنامه‌ها، نه پیوندی که کسی برای شما فرستاده است؟</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کد:</a:t>
            </a:r>
            <a:r>
              <a:rPr lang="fa" altLang="en-US" sz="2110" dirty="0">
                <a:solidFill>
                  <a:srgbClr val="25252B"/>
                </a:solidFill>
                <a:latin typeface="IBM Plex Sans" pitchFamily="34" charset="0"/>
                <a:ea typeface="IBM Plex Sans" pitchFamily="34" charset="-122"/>
                <a:cs typeface="IBM Plex Sans" pitchFamily="34" charset="-120"/>
              </a:rPr>
              <a:t> متن‌باز است و به‌طور فعال نگهداری و به‌روزرسانی می‌شود؟ (این به‌تنهایی ایمنی را ثابت نمی‌کند.)</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هزینه‌ها:</a:t>
            </a:r>
            <a:r>
              <a:rPr lang="fa" altLang="en-US" sz="2110" dirty="0">
                <a:solidFill>
                  <a:srgbClr val="25252B"/>
                </a:solidFill>
                <a:latin typeface="IBM Plex Sans" pitchFamily="34" charset="0"/>
                <a:ea typeface="IBM Plex Sans" pitchFamily="34" charset="-122"/>
                <a:cs typeface="IBM Plex Sans" pitchFamily="34" charset="-120"/>
              </a:rPr>
              <a:t> کارمزد ارسال، دریافت یا برداشت چقدر است؟</a:t>
            </a:r>
            <a:endParaRPr lang="fa" sz="2110" dirty="0"/>
          </a:p>
          <a:p>
            <a:pPr rtl="1" algn="l" marL="200660" indent="-200660">
              <a:lnSpc>
                <a:spcPct val="113000"/>
              </a:lnSpc>
              <a:spcBef>
                <a:spcPts val="420"/>
              </a:spcBef>
              <a:buSzPct val="100000"/>
              <a:buChar char="•"/>
            </a:pPr>
            <a:r>
              <a:rPr lang="fa" altLang="en-US" sz="2110" b="1" dirty="0">
                <a:solidFill>
                  <a:srgbClr val="422C70"/>
                </a:solidFill>
                <a:latin typeface="IBM Plex Sans" pitchFamily="34" charset="0"/>
                <a:ea typeface="IBM Plex Sans" pitchFamily="34" charset="-122"/>
                <a:cs typeface="IBM Plex Sans" pitchFamily="34" charset="-120"/>
              </a:rPr>
              <a:t>پرداخت‌ها:</a:t>
            </a:r>
            <a:r>
              <a:rPr lang="fa" altLang="en-US" sz="2110" dirty="0">
                <a:solidFill>
                  <a:srgbClr val="25252B"/>
                </a:solidFill>
                <a:latin typeface="IBM Plex Sans" pitchFamily="34" charset="0"/>
                <a:ea typeface="IBM Plex Sans" pitchFamily="34" charset="-122"/>
                <a:cs typeface="IBM Plex Sans" pitchFamily="34" charset="-120"/>
              </a:rPr>
              <a:t> درون‌زنجیره‌ای، لایتنینگ یا هر دو؟</a:t>
            </a:r>
            <a:endParaRPr lang="fa"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روی زنجیره و لایتنینگ</a:t>
            </a:r>
            <a:endParaRPr lang="fa"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درون‌زنجیره‌ای:</a:t>
            </a:r>
            <a:r>
              <a:rPr lang="fa" altLang="en-US" sz="2400" dirty="0">
                <a:solidFill>
                  <a:srgbClr val="25252B"/>
                </a:solidFill>
                <a:latin typeface="IBM Plex Sans" pitchFamily="34" charset="0"/>
                <a:ea typeface="IBM Plex Sans" pitchFamily="34" charset="-122"/>
                <a:cs typeface="IBM Plex Sans" pitchFamily="34" charset="-120"/>
              </a:rPr>
              <a:t> ثبت‌شده به‌طور مستقیم در بلاک‌چین</a:t>
            </a:r>
            <a:endParaRPr lang="fa" sz="2400" dirty="0"/>
          </a:p>
          <a:p>
            <a:pPr rtl="1" algn="l" marL="228600" indent="-228600">
              <a:lnSpc>
                <a:spcPct val="113000"/>
              </a:lnSpc>
              <a:spcBef>
                <a:spcPts val="480"/>
              </a:spcBef>
              <a:buSzPct val="100000"/>
              <a:buChar char="•"/>
            </a:pPr>
            <a:r>
              <a:rPr lang="fa" altLang="en-US" sz="2400" b="1" dirty="0">
                <a:solidFill>
                  <a:srgbClr val="422C70"/>
                </a:solidFill>
                <a:latin typeface="IBM Plex Sans" pitchFamily="34" charset="0"/>
                <a:ea typeface="IBM Plex Sans" pitchFamily="34" charset="-122"/>
                <a:cs typeface="IBM Plex Sans" pitchFamily="34" charset="-120"/>
              </a:rPr>
              <a:t>لایتنینگ:</a:t>
            </a:r>
            <a:r>
              <a:rPr lang="fa" altLang="en-US" sz="2400" dirty="0">
                <a:solidFill>
                  <a:srgbClr val="25252B"/>
                </a:solidFill>
                <a:latin typeface="IBM Plex Sans" pitchFamily="34" charset="0"/>
                <a:ea typeface="IBM Plex Sans" pitchFamily="34" charset="-122"/>
                <a:cs typeface="IBM Plex Sans" pitchFamily="34" charset="-120"/>
              </a:rPr>
              <a:t> یک شبکهٔ پرداخت که بر بستر بیت‌کوین برای پرداخت‌های سریع، خرد و مکرر، مانند خرید یک قهوه، ساخته شده است</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کیف پول لایتنینگ نیز می‌تواند امانی یا خودامانی باشد</a:t>
            </a:r>
            <a:endParaRPr lang="fa" sz="2400" dirty="0"/>
          </a:p>
        </p:txBody>
      </p:sp>
      <p:pic>
        <p:nvPicPr>
          <p:cNvPr id="5" name="Image 0" descr="درون‌زنجیره‌ایمستقیماً در بلاک‌چین بیت‌کوین ثبت می‌شودلایتنینگشبکه‌ای برای پرداخت که بر بستر بیت‌کوین ساخته شده است">    </p:cNvPr>
          <p:cNvPicPr>
            <a:picLocks noChangeAspect="1"/>
          </p:cNvPicPr>
          <p:nvPr/>
        </p:nvPicPr>
        <p:blipFill>
          <a:blip r:embed="rId1"/>
          <a:stretch>
            <a:fillRect/>
          </a:stretch>
        </p:blipFill>
        <p:spPr>
          <a:xfrm>
            <a:off x="807872"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سه قانون هنگام یادگیری</a:t>
            </a:r>
            <a:endParaRPr lang="fa" sz="3000" dirty="0"/>
          </a:p>
        </p:txBody>
      </p:sp>
      <p:sp>
        <p:nvSpPr>
          <p:cNvPr id="4" name="Text 2"/>
          <p:cNvSpPr/>
          <p:nvPr/>
        </p:nvSpPr>
        <p:spPr>
          <a:xfrm>
            <a:off x="1047720" y="1386779"/>
            <a:ext cx="10688604" cy="1767169"/>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ابتدا یاد بگیرید.</a:t>
            </a:r>
            <a:r>
              <a:rPr lang="fa" altLang="en-US" sz="2400" dirty="0">
                <a:solidFill>
                  <a:srgbClr val="25252B"/>
                </a:solidFill>
                <a:latin typeface="IBM Plex Sans" pitchFamily="34" charset="0"/>
                <a:ea typeface="IBM Plex Sans" pitchFamily="34" charset="-122"/>
                <a:cs typeface="IBM Plex Sans" pitchFamily="34" charset="-120"/>
              </a:rPr>
              <a:t> از روی هیجان، ترس یا فشار اقدام نکنید.</a:t>
            </a:r>
            <a:endParaRPr lang="fa" sz="2400" dirty="0"/>
          </a:p>
          <a:p>
            <a:pPr rtl="1" algn="l" marL="228600" indent="-228600">
              <a:lnSpc>
                <a:spcPct val="113000"/>
              </a:lnSpc>
              <a:spcBef>
                <a:spcPts val="480"/>
              </a:spcBef>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با مبلغ کم شروع کنید.</a:t>
            </a:r>
            <a:r>
              <a:rPr lang="fa" altLang="en-US" sz="2400" dirty="0">
                <a:solidFill>
                  <a:srgbClr val="25252B"/>
                </a:solidFill>
                <a:latin typeface="IBM Plex Sans" pitchFamily="34" charset="0"/>
                <a:ea typeface="IBM Plex Sans" pitchFamily="34" charset="-122"/>
                <a:cs typeface="IBM Plex Sans" pitchFamily="34" charset="-120"/>
              </a:rPr>
              <a:t> ابزارهای ناآشنا را با مبلغی امتحان کنید که توان از دست دادن آن را دارید.</a:t>
            </a:r>
            <a:endParaRPr lang="fa" sz="2400" dirty="0"/>
          </a:p>
          <a:p>
            <a:pPr rtl="1" algn="l" marL="228600" indent="-228600">
              <a:lnSpc>
                <a:spcPct val="113000"/>
              </a:lnSpc>
              <a:spcBef>
                <a:spcPts val="480"/>
              </a:spcBef>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اعتماد نکنید، راستی‌آزمایی کنید.</a:t>
            </a:r>
            <a:r>
              <a:rPr lang="fa" altLang="en-US" sz="2400" dirty="0">
                <a:solidFill>
                  <a:srgbClr val="25252B"/>
                </a:solidFill>
                <a:latin typeface="IBM Plex Sans" pitchFamily="34" charset="0"/>
                <a:ea typeface="IBM Plex Sans" pitchFamily="34" charset="-122"/>
                <a:cs typeface="IBM Plex Sans" pitchFamily="34" charset="-120"/>
              </a:rPr>
              <a:t> شخص، روش پرداخت، آدرس و مبلغ را بررسی کنید.</a:t>
            </a:r>
            <a:endParaRPr lang="fa"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اطلاعات دریافت وجه را به اشتراک بگذارید، هرگز اطلاعات محرمانه را به اشتراک نگذارید</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می‌توانید آدرس یا درخواست پرداخت را به اشتراک بگذارید. عبارت بازیابی یا کلید خصوصی را هرگز نباید به اشتراک بگذارید. هیچ آموزش‌دهنده، شرکت ارائه‌دهندهٔ کیف پول یا کارمند پشتیبانی معتبری هرگز آن را از شما درخواست نمی‌کند.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توقف کنید، چیزی به اشتراک نگذارید،</a:t>
            </a:r>
            <a:br/>
            <a:r>
              <a:rPr lang="fa" altLang="en-US" sz="3000" dirty="0">
                <a:solidFill>
                  <a:srgbClr val="422C70"/>
                </a:solidFill>
                <a:latin typeface="IBM Plex Sans Medium" pitchFamily="34" charset="0"/>
                <a:ea typeface="IBM Plex Sans Medium" pitchFamily="34" charset="-122"/>
                <a:cs typeface="IBM Plex Sans Medium" pitchFamily="34" charset="-120"/>
              </a:rPr>
              <a:t>چیزی ارسال نکنید</a:t>
            </a:r>
            <a:endParaRPr lang="fa" sz="3000" dirty="0"/>
          </a:p>
        </p:txBody>
      </p:sp>
      <p:sp>
        <p:nvSpPr>
          <p:cNvPr id="5" name="Text 2"/>
          <p:cNvSpPr/>
          <p:nvPr/>
        </p:nvSpPr>
        <p:spPr>
          <a:xfrm>
            <a:off x="666780" y="1860804"/>
            <a:ext cx="5694426" cy="2764963"/>
          </a:xfrm>
          <a:prstGeom prst="rect">
            <a:avLst/>
          </a:prstGeom>
          <a:noFill/>
          <a:ln/>
        </p:spPr>
        <p:txBody>
          <a:bodyPr wrap="square" lIns="0" tIns="0" rIns="0" bIns="0" rtlCol="0" anchor="t"/>
          <a:lstStyle/>
          <a:p>
            <a:pPr rtl="1" algn="l" indent="0" marL="0">
              <a:lnSpc>
                <a:spcPct val="113000"/>
              </a:lnSpc>
              <a:buNone/>
            </a:pPr>
            <a:r>
              <a:rPr lang="fa" altLang="en-US" sz="2300" dirty="0">
                <a:solidFill>
                  <a:srgbClr val="25252B"/>
                </a:solidFill>
                <a:latin typeface="IBM Plex Sans" pitchFamily="34" charset="0"/>
                <a:ea typeface="IBM Plex Sans" pitchFamily="34" charset="-122"/>
                <a:cs typeface="IBM Plex Sans" pitchFamily="34" charset="-120"/>
              </a:rPr>
              <a:t>اگر کسی به شما احساس فوریت می‌دهد یا خواستار پنهان‌کاری می‌شود، وعدهٔ سود تضمینی می‌دهد، از شما می‌خواهد ابتدا بیت‌کوین بفرستید یا عبارت بازیابی‌تان را می‌خواهد، دست نگه دارید. مکث کنید. هیچ اطلاعاتی به اشتراک نگذارید. چیزی ارسال نکنید. سپس از طریق منبعی که از قبل می‌شناسید، موضوع را بررسی کنید.</a:t>
            </a:r>
            <a:endParaRPr lang="fa" sz="2300" dirty="0"/>
          </a:p>
        </p:txBody>
      </p:sp>
      <p:pic>
        <p:nvPicPr>
          <p:cNvPr id="6" name="Image 1" descr="فوریت جعل هویت تغییر مقصد سود تضمینی درخواست اطلاعات محرمانه">    </p:cNvPr>
          <p:cNvPicPr>
            <a:picLocks noChangeAspect="1"/>
          </p:cNvPicPr>
          <p:nvPr/>
        </p:nvPicPr>
        <p:blipFill>
          <a:blip r:embed="rId2"/>
          <a:stretch>
            <a:fillRect/>
          </a:stretch>
        </p:blipFill>
        <p:spPr>
          <a:xfrm>
            <a:off x="1338224" y="4772071"/>
            <a:ext cx="4029121" cy="1448410"/>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چگونه از بیت‌کوین استفاده می‌کنید؟</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122" y="2706624"/>
            <a:ext cx="11429817" cy="590520"/>
          </a:xfrm>
          <a:prstGeom prst="rect">
            <a:avLst/>
          </a:prstGeom>
          <a:noFill/>
          <a:ln/>
        </p:spPr>
        <p:txBody>
          <a:bodyPr wrap="square" lIns="0" tIns="0" rIns="0" bIns="0" rtlCol="0" anchor="t"/>
          <a:lstStyle/>
          <a:p>
            <a:pPr rtl="1" algn="ctr" indent="0" marL="0">
              <a:lnSpc>
                <a:spcPct val="83000"/>
              </a:lnSpc>
              <a:buNone/>
            </a:pPr>
            <a:r>
              <a:rPr lang="fa" altLang="en-US" sz="4350" dirty="0">
                <a:solidFill>
                  <a:srgbClr val="FFFFFF"/>
                </a:solidFill>
                <a:latin typeface="IBM Plex Sans Medium" pitchFamily="34" charset="0"/>
                <a:ea typeface="IBM Plex Sans Medium" pitchFamily="34" charset="-122"/>
                <a:cs typeface="IBM Plex Sans Medium" pitchFamily="34" charset="-120"/>
              </a:rPr>
              <a:t>گام بعدی چیست؟</a:t>
            </a:r>
            <a:endParaRPr lang="fa" sz="4350" dirty="0"/>
          </a:p>
        </p:txBody>
      </p:sp>
      <p:sp>
        <p:nvSpPr>
          <p:cNvPr id="3" name="Text 1"/>
          <p:cNvSpPr/>
          <p:nvPr/>
        </p:nvSpPr>
        <p:spPr>
          <a:xfrm>
            <a:off x="381122" y="3740079"/>
            <a:ext cx="11429817" cy="411389"/>
          </a:xfrm>
          <a:prstGeom prst="rect">
            <a:avLst/>
          </a:prstGeom>
          <a:noFill/>
          <a:ln/>
        </p:spPr>
        <p:txBody>
          <a:bodyPr wrap="square" lIns="0" tIns="0" rIns="0" bIns="0" rtlCol="0" anchor="t"/>
          <a:lstStyle/>
          <a:p>
            <a:pPr rtl="1" algn="ctr" indent="0" marL="0">
              <a:lnSpc>
                <a:spcPct val="113000"/>
              </a:lnSpc>
              <a:buNone/>
            </a:pPr>
            <a:r>
              <a:rPr lang="fa" altLang="en-US" sz="2400" dirty="0">
                <a:solidFill>
                  <a:srgbClr val="FFFFFF"/>
                </a:solidFill>
                <a:latin typeface="IBM Plex Sans" pitchFamily="34" charset="0"/>
                <a:ea typeface="IBM Plex Sans" pitchFamily="34" charset="-122"/>
                <a:cs typeface="IBM Plex Sans" pitchFamily="34" charset="-120"/>
              </a:rPr>
              <a:t>این تازه آغاز راه است.</a:t>
            </a:r>
            <a:endParaRPr lang="f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چهار نکتهٔ کلیدی</a:t>
            </a:r>
            <a:endParaRPr lang="fa" sz="3000" dirty="0"/>
          </a:p>
        </p:txBody>
      </p:sp>
      <p:sp>
        <p:nvSpPr>
          <p:cNvPr id="4" name="Text 2"/>
          <p:cNvSpPr/>
          <p:nvPr/>
        </p:nvSpPr>
        <p:spPr>
          <a:xfrm>
            <a:off x="1047720" y="1386779"/>
            <a:ext cx="10688604" cy="3062143"/>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پول به قواعد و اعتماد وابسته است.</a:t>
            </a:r>
            <a:r>
              <a:rPr lang="fa" altLang="en-US" sz="2400" dirty="0">
                <a:solidFill>
                  <a:srgbClr val="25252B"/>
                </a:solidFill>
                <a:latin typeface="IBM Plex Sans" pitchFamily="34" charset="0"/>
                <a:ea typeface="IBM Plex Sans" pitchFamily="34" charset="-122"/>
                <a:cs typeface="IBM Plex Sans" pitchFamily="34" charset="-120"/>
              </a:rPr>
              <a:t> میزان عرضه و قواعد پول فیات را شمار اندکی از نهادها تعیین می‌کنند.</a:t>
            </a:r>
            <a:endParaRPr lang="fa" sz="2400" dirty="0"/>
          </a:p>
          <a:p>
            <a:pPr rtl="1" algn="l" marL="228600" indent="-228600">
              <a:lnSpc>
                <a:spcPct val="113000"/>
              </a:lnSpc>
              <a:spcBef>
                <a:spcPts val="480"/>
              </a:spcBef>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بیت‌کوین قواعد متفاوتی ارائه می‌دهد.</a:t>
            </a:r>
            <a:r>
              <a:rPr lang="fa" altLang="en-US" sz="2400" dirty="0">
                <a:solidFill>
                  <a:srgbClr val="25252B"/>
                </a:solidFill>
                <a:latin typeface="IBM Plex Sans" pitchFamily="34" charset="0"/>
                <a:ea typeface="IBM Plex Sans" pitchFamily="34" charset="-122"/>
                <a:cs typeface="IBM Plex Sans" pitchFamily="34" charset="-120"/>
              </a:rPr>
              <a:t> عرضه‌ای شفاف و محدود، در دسترس همگان، که به‌جای اعتماد کردن به آن می‌توان آن را راستی‌آزمایی کرد.</a:t>
            </a:r>
            <a:endParaRPr lang="fa" sz="2400" dirty="0"/>
          </a:p>
          <a:p>
            <a:pPr rtl="1" algn="l" marL="228600" indent="-228600">
              <a:lnSpc>
                <a:spcPct val="113000"/>
              </a:lnSpc>
              <a:spcBef>
                <a:spcPts val="480"/>
              </a:spcBef>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امنیت در اولویت است.</a:t>
            </a:r>
            <a:r>
              <a:rPr lang="fa" altLang="en-US" sz="2400" dirty="0">
                <a:solidFill>
                  <a:srgbClr val="25252B"/>
                </a:solidFill>
                <a:latin typeface="IBM Plex Sans" pitchFamily="34" charset="0"/>
                <a:ea typeface="IBM Plex Sans" pitchFamily="34" charset="-122"/>
                <a:cs typeface="IBM Plex Sans" pitchFamily="34" charset="-120"/>
              </a:rPr>
              <a:t> ابتدا یاد بگیرید، با مقدار کم شروع کنید، همه‌چیز را راستی‌آزمایی کنید و هرگز عبارت بازیابی خود را در اختیار دیگران نگذارید.</a:t>
            </a:r>
            <a:endParaRPr lang="fa" sz="2400" dirty="0"/>
          </a:p>
          <a:p>
            <a:pPr rtl="1" algn="l" marL="228600" indent="-228600">
              <a:lnSpc>
                <a:spcPct val="113000"/>
              </a:lnSpc>
              <a:spcBef>
                <a:spcPts val="480"/>
              </a:spcBef>
              <a:buSzPct val="100000"/>
              <a:buChar char="•"/>
            </a:pPr>
            <a:r>
              <a:rPr lang="fa" altLang="en-US" sz="2400" b="1" dirty="0">
                <a:solidFill>
                  <a:srgbClr val="25252B"/>
                </a:solidFill>
                <a:latin typeface="IBM Plex Sans" pitchFamily="34" charset="0"/>
                <a:ea typeface="IBM Plex Sans" pitchFamily="34" charset="-122"/>
                <a:cs typeface="IBM Plex Sans" pitchFamily="34" charset="-120"/>
              </a:rPr>
              <a:t>این تازه آغاز راه است.</a:t>
            </a:r>
            <a:r>
              <a:rPr lang="fa" altLang="en-US" sz="2400" dirty="0">
                <a:solidFill>
                  <a:srgbClr val="25252B"/>
                </a:solidFill>
                <a:latin typeface="IBM Plex Sans" pitchFamily="34" charset="0"/>
                <a:ea typeface="IBM Plex Sans" pitchFamily="34" charset="-122"/>
                <a:cs typeface="IBM Plex Sans" pitchFamily="34" charset="-120"/>
              </a:rPr>
              <a:t> کافی است یک گام امن دیگر بردارید.</a:t>
            </a:r>
            <a:endParaRPr lang="fa"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rtl="1" algn="l" indent="0" marL="0">
              <a:lnSpc>
                <a:spcPct val="113000"/>
              </a:lnSpc>
              <a:buNone/>
            </a:pPr>
            <a:r>
              <a:rPr lang="fa" altLang="en-US" sz="2400" b="1" dirty="0">
                <a:solidFill>
                  <a:srgbClr val="422C70"/>
                </a:solidFill>
                <a:latin typeface="IBM Plex Sans" pitchFamily="34" charset="0"/>
                <a:ea typeface="IBM Plex Sans" pitchFamily="34" charset="-122"/>
                <a:cs typeface="IBM Plex Sans" pitchFamily="34" charset="-120"/>
              </a:rPr>
              <a:t>لحظه‌ای برای تأمل</a:t>
            </a:r>
            <a:endParaRPr lang="fa" sz="2400" dirty="0"/>
          </a:p>
          <a:p>
            <a:pPr rtl="1" algn="l" indent="0" marL="0">
              <a:lnSpc>
                <a:spcPct val="113000"/>
              </a:lnSpc>
              <a:spcBef>
                <a:spcPts val="360"/>
              </a:spcBef>
              <a:buNone/>
            </a:pPr>
            <a:r>
              <a:rPr lang="fa" altLang="en-US" sz="2400" dirty="0">
                <a:solidFill>
                  <a:srgbClr val="25252B"/>
                </a:solidFill>
                <a:latin typeface="IBM Plex Sans" pitchFamily="34" charset="0"/>
                <a:ea typeface="IBM Plex Sans" pitchFamily="34" charset="-122"/>
                <a:cs typeface="IBM Plex Sans" pitchFamily="34" charset="-120"/>
              </a:rPr>
              <a:t>به پنج پرسش ابتدای درس بازگردید. اکنون چه پاسخی می‌دهید؟</a:t>
            </a:r>
            <a:endParaRPr lang="f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گام بعدی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rtl="1" algn="l" indent="0" marL="0">
              <a:lnSpc>
                <a:spcPct val="92000"/>
              </a:lnSpc>
              <a:buNone/>
            </a:pPr>
            <a:r>
              <a:rPr lang="fa" altLang="en-US" sz="3000" dirty="0">
                <a:solidFill>
                  <a:srgbClr val="422C70"/>
                </a:solidFill>
                <a:latin typeface="IBM Plex Sans Medium" pitchFamily="34" charset="0"/>
                <a:ea typeface="IBM Plex Sans Medium" pitchFamily="34" charset="-122"/>
                <a:cs typeface="IBM Plex Sans Medium" pitchFamily="34" charset="-120"/>
              </a:rPr>
              <a:t>دیپلم بیت‌کوین</a:t>
            </a:r>
            <a:endParaRPr lang="fa"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گام بعدی. چهار ماژول آن شما را فراتر می‌برند:</a:t>
            </a:r>
            <a:endParaRPr lang="fa" sz="2400" dirty="0"/>
          </a:p>
        </p:txBody>
      </p:sp>
      <p:sp>
        <p:nvSpPr>
          <p:cNvPr id="6" name="Text 3"/>
          <p:cNvSpPr/>
          <p:nvPr/>
        </p:nvSpPr>
        <p:spPr>
          <a:xfrm>
            <a:off x="1047720" y="2102937"/>
            <a:ext cx="5519136" cy="1828068"/>
          </a:xfrm>
          <a:prstGeom prst="rect">
            <a:avLst/>
          </a:prstGeom>
          <a:noFill/>
          <a:ln/>
        </p:spPr>
        <p:txBody>
          <a:bodyPr wrap="square" lIns="0" tIns="0" rIns="0" bIns="0" rtlCol="0" anchor="t"/>
          <a:lstStyle/>
          <a:p>
            <a:pPr rtl="1" algn="l" marL="228600" indent="-228600">
              <a:lnSpc>
                <a:spcPct val="113000"/>
              </a:lnSpc>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شناخت پول</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بیت‌کوین چگونه کار می‌کند</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استفادهٔ ایمن از بیت‌کوین</a:t>
            </a:r>
            <a:endParaRPr lang="fa" sz="2400" dirty="0"/>
          </a:p>
          <a:p>
            <a:pPr rtl="1" algn="l" marL="228600" indent="-228600">
              <a:lnSpc>
                <a:spcPct val="113000"/>
              </a:lnSpc>
              <a:spcBef>
                <a:spcPts val="480"/>
              </a:spcBef>
              <a:buSzPct val="100000"/>
              <a:buChar char="•"/>
            </a:pPr>
            <a:r>
              <a:rPr lang="fa" altLang="en-US" sz="2400" dirty="0">
                <a:solidFill>
                  <a:srgbClr val="25252B"/>
                </a:solidFill>
                <a:latin typeface="IBM Plex Sans" pitchFamily="34" charset="0"/>
                <a:ea typeface="IBM Plex Sans" pitchFamily="34" charset="-122"/>
                <a:cs typeface="IBM Plex Sans" pitchFamily="34" charset="-120"/>
              </a:rPr>
              <a:t>بیت‌کوین در جامعهٔ شما</a:t>
            </a:r>
            <a:endParaRPr lang="fa" sz="2400" dirty="0"/>
          </a:p>
        </p:txBody>
      </p:sp>
      <p:sp>
        <p:nvSpPr>
          <p:cNvPr id="7" name="Text 4"/>
          <p:cNvSpPr/>
          <p:nvPr/>
        </p:nvSpPr>
        <p:spPr>
          <a:xfrm>
            <a:off x="666780" y="4266133"/>
            <a:ext cx="6340632" cy="822686"/>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کنجکاو بمانید، به پرسیدن ادامه دهید و بیشتر بیاموزید در </a:t>
            </a:r>
            <a:r>
              <a:rPr lang="fa"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fa" altLang="en-US" sz="2400" dirty="0">
                <a:solidFill>
                  <a:srgbClr val="25252B"/>
                </a:solidFill>
                <a:latin typeface="IBM Plex Sans" pitchFamily="34" charset="0"/>
                <a:ea typeface="IBM Plex Sans" pitchFamily="34" charset="-122"/>
                <a:cs typeface="IBM Plex Sans" pitchFamily="34" charset="-120"/>
              </a:rPr>
              <a:t>.</a:t>
            </a:r>
            <a:endParaRPr lang="fa" sz="2400" dirty="0"/>
          </a:p>
        </p:txBody>
      </p:sp>
      <p:sp>
        <p:nvSpPr>
          <p:cNvPr id="8" name="Text 5"/>
          <p:cNvSpPr/>
          <p:nvPr/>
        </p:nvSpPr>
        <p:spPr>
          <a:xfrm>
            <a:off x="666780" y="5393680"/>
            <a:ext cx="11144250" cy="411389"/>
          </a:xfrm>
          <a:prstGeom prst="rect">
            <a:avLst/>
          </a:prstGeom>
          <a:noFill/>
          <a:ln/>
        </p:spPr>
        <p:txBody>
          <a:bodyPr wrap="square" lIns="0" tIns="0" rIns="0" bIns="0" rtlCol="0" anchor="t"/>
          <a:lstStyle/>
          <a:p>
            <a:pPr rtl="1" algn="l" indent="0" marL="0">
              <a:lnSpc>
                <a:spcPct val="113000"/>
              </a:lnSpc>
              <a:buNone/>
            </a:pPr>
            <a:r>
              <a:rPr lang="fa" altLang="en-US" sz="2400" dirty="0">
                <a:solidFill>
                  <a:srgbClr val="25252B"/>
                </a:solidFill>
                <a:latin typeface="IBM Plex Sans" pitchFamily="34" charset="0"/>
                <a:ea typeface="IBM Plex Sans" pitchFamily="34" charset="-122"/>
                <a:cs typeface="IBM Plex Sans" pitchFamily="34" charset="-120"/>
              </a:rPr>
              <a:t>مشتاق دیدار شما در دورهٔ بعدی هستیم.</a:t>
            </a:r>
            <a:endParaRPr lang="fa"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rtl="1" algn="l" indent="0" marL="0">
              <a:lnSpc>
                <a:spcPct val="113000"/>
              </a:lnSpc>
              <a:buNone/>
            </a:pPr>
            <a:r>
              <a:rPr lang="fa" altLang="en-US" sz="1200" dirty="0">
                <a:solidFill>
                  <a:srgbClr val="6C6C7D"/>
                </a:solidFill>
                <a:latin typeface="IBM Plex Sans" pitchFamily="34" charset="0"/>
                <a:ea typeface="IBM Plex Sans" pitchFamily="34" charset="-122"/>
                <a:cs typeface="IBM Plex Sans" pitchFamily="34" charset="-120"/>
              </a:rPr>
              <a:t>مقدمه‌ای بر بیت‌کوین · گام بعدی چیست؟</a:t>
            </a:r>
            <a:endParaRPr lang="f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مقدمه‌ای بر بیت‌کوین</dc:title>
  <dc:subject>Open educational slides (Creative Commons). Adapt them freely.</dc:subject>
  <dc:creator>My First Bitcoin</dc:creator>
  <cp:lastModifiedBy>My First Bitcoin</cp:lastModifiedBy>
  <cp:revision>1</cp:revision>
  <dcterms:created xsi:type="dcterms:W3CDTF">2026-10-22T19:31:57Z</dcterms:created>
  <dcterms:modified xsi:type="dcterms:W3CDTF">2026-10-22T19:31:57Z</dcterms:modified>
</cp:coreProperties>
</file>