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Zdroj: My First Bitcoin, Úvod do Bitcoinu, Průvodce pro začátečníky, vydání 26.10. Upraveno v souladu s licencí Creative Commons Uveďte původ–Zachovejte licenci 4.0 Mezinárodní; tato prezentace používá stejnou licenci. Tato prezentace slouží jako pomůcka pro výuku vedenou vyučujícím a vychází ze šesti otázek průvodce. Přizpůsobte příklady, tempo a způsob výkladu své komunitě, ale zachovejte význam a bezpečnostní sdělení. Délka výuky není pevně stanovena.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Začněte obrázkem: všichni kolem nás používají peníze, aniž by se nad tím zamýšleli. Zeptejte se skupiny, kdy naposledy přemýšleli o tom, odkud peníze pocházejí.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Dejte studentům několik minut na psaní. Nikoho nežádejte, aby sdílel osobní finanční údaje. K těmto odpovědím se vrátíte na snímku „Co dál?“ se shrnutím hlavních poznatků.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Toto rozlišení uplatňujte po celou dobu výuky. Když zazní nějaké tvrzení, zeptejte se: můžeme ho ověřit, nebo vyžaduje kritéria a důkazy?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příklad z příručky: pěstujete rýži a potřebujete boty, ale švec chce olej na vaření, nikoli rýži. Ekonomové tomu říkají dvojí shoda potřeb.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příklad z příručky: pěstujete rýži a potřebujete boty, ale švec chce olej na vaření, nikoli rýži. Ekonomové tomu říkají dvojí shoda potřeb.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Bankovka je jen kus papíru. Peníze řeší problém směnného obchodu tím, že oddělují prodej od nákupu: prodáte svou rýži jednomu člověku a koupíte si boty od jiného. Právě to odlišuje peníze od směnného obchodu.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Cenová inflace je trvalý růst celkové cenové hladiny. Její druhou stranou je kupní síla: kolik si lze za jednotku peněz koupit. Pokud cena koše základního zboží vzroste ze 100 měnových jednotek na 110, za stejných 100 jednotek si již celý koš nekoupíte.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Cenová inflace je trvalý růst celkové cenové hladiny. Její druhou stranou je kupní síla: kolik si lze za jednotku peněz koupit. Pokud cena koše základního zboží vzroste ze 100 měnových jednotek na 110, za stejných 100 jednotek si již celý koš nekoupíte.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Ekonomové diskutují o tom, jakou váhu mají jednotlivé příčiny. Zaměřte se na tu jedinou příčinu, která je výsledkem rozhodnutí, nikoli náhody.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Tato aktivita funguje bez jakéhokoli zařízení či připojení k internetu. Porovnejte odpovědi v celé skupině a připomeňte studentům, že jediná cena nevypovídá o celkové míře inflace.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Před vznikem Bitcoinu záviselo posílání peněz přes internet vždy na důvěryhodné organizaci: bance nebo platební společnosti, která vedla účetní knihu, schvalovala účty a mohla platbu zpozdit, zablokovat nebo zvrátit. Digitální informace lze snadno kopírovat: pokud by se digitální mince dala utratit dvakrát, nemohla by fungovat jako peníze. Tomu se říká problém dvojí útraty. Satoshi Nakamoto je osoba nebo skupina používající toto jméno.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Decentralizace neznamená, že všichni mají stejný vliv. Znamená to, že žádný jednotlivý účastník nemůže změnit účetní knihu ani měnová pravidla pro všechny.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Nové bitcoiny se uvolňují podle veřejně známého harmonogramu a nezávislé počítače zvané uzly odmítají každý blok, který toto pravidlo porušuje. Tento limit je důvěryhodný, protože si jej může kdokoli ověřit. Není to přírodní zákon: platí proto, že jej účastníci neustále vynucují. Omezená nabídka nezaručuje, že cena poroste; cena závisí nejen na nabídce, ale i na poptávce.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Vlastnit 100 000 sats a vlastnit 0,001 bitcoin znamená vlastnit stejnou částku. Vysvětlete mylnou představu, že Bitcoin je nedostupný, protože jeden bitcoin je drahý.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Uživatelé posílají, přijímají a uchovávají bitcoin; uzly kontrolují, zda každá transakce a každý blok splňují pravidla; těžaři soutěží o přidání nového bloku do záznamu přibližně každých deset minut. Tento záznam, blockchain, je veřejný a jeho přepsání je velmi nákladné. Poznámka k pravopisu: Bitcoin s velkým B obvykle označuje síť nebo systém; bitcoin s malým b označuje samotné peníze.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Uživatelé posílají, přijímají a uchovávají bitcoin; uzly kontrolují, zda každá transakce a každý blok splňují pravidla; těžaři soutěží o přidání nového bloku do záznamu přibližně každých deset minut. Tento záznam, blockchain, je veřejný a jeho přepsání je velmi nákladné. Poznámka k pravopisu: Bitcoin s velkým B obvykle označuje síť nebo systém; bitcoin s malým b označuje samotné peníze.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Bitcoinová peněženka je nástroj, obvykle aplikace, který vám umožňuje přijímat bitcoin, kontrolovat zůstatek a odesílat bitcoin. Váš bitcoin není uložen ve vašem telefonu: je zaznamenán na blockchainu. Peněženka spravuje klíče, které vám umožňují prokázat, že bitcoin patří vám, a autorizovat platbu.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 fráze není jen záloha: poskytuje plný přístup. Při vytváření peněženky si ji přesně zapište na papír; uchovávejte ji offline, v soukromí a na místě, kde se neztratí ani nepoškodí. Nikdy ji nefotografujte, neposílejte e-mailem, neukládejte do cloudových poznámek, neposílejte ve zprávě ani nezadávejte na webové stránce. Zobrazená slova jsou pouze ukázková; skutečnou seed frázi nikdy neukazujte ani od nikoho nevyžadujte.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nedoporučuje konkrétní peněženky. Nástroje, poplatky i vlastníci se mění a to, co vyhovuje jedné komunitě, nemusí vyhovovat jiné. Odkazujte studenty na důvěryhodného místního vzdělavatele.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7356" y="571500"/>
            <a:ext cx="1317925" cy="272400"/>
          </a:xfrm>
          <a:prstGeom prst="rect">
            <a:avLst/>
          </a:prstGeom>
          <a:noFill/>
          <a:ln/>
        </p:spPr>
        <p:txBody>
          <a:bodyPr wrap="square" lIns="0" tIns="0" rIns="0" bIns="0" rtlCol="0" anchor="t"/>
          <a:lstStyle/>
          <a:p>
            <a:pPr algn="r" indent="0" marL="0">
              <a:lnSpc>
                <a:spcPct val="108000"/>
              </a:lnSpc>
              <a:buNone/>
            </a:pPr>
            <a:r>
              <a:rPr lang="cs" altLang="en-US" sz="1650" dirty="0">
                <a:solidFill>
                  <a:srgbClr val="FFFFFF"/>
                </a:solidFill>
                <a:latin typeface="IBM Plex Sans" pitchFamily="34" charset="0"/>
                <a:ea typeface="IBM Plex Sans" pitchFamily="34" charset="-122"/>
                <a:cs typeface="IBM Plex Sans" pitchFamily="34" charset="-120"/>
              </a:rPr>
              <a:t>Vydání 26.10</a:t>
            </a:r>
            <a:endParaRPr lang="cs"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cs" altLang="en-US" sz="7200" dirty="0">
                <a:solidFill>
                  <a:srgbClr val="FFFFFF"/>
                </a:solidFill>
                <a:latin typeface="IBM Plex Sans Medium" pitchFamily="34" charset="0"/>
                <a:ea typeface="IBM Plex Sans Medium" pitchFamily="34" charset="-122"/>
                <a:cs typeface="IBM Plex Sans Medium" pitchFamily="34" charset="-120"/>
              </a:rPr>
              <a:t>Úvod</a:t>
            </a:r>
            <a:br/>
            <a:r>
              <a:rPr lang="cs" altLang="en-US" sz="7200" dirty="0">
                <a:solidFill>
                  <a:srgbClr val="FFFFFF"/>
                </a:solidFill>
                <a:latin typeface="IBM Plex Sans Medium" pitchFamily="34" charset="0"/>
                <a:ea typeface="IBM Plex Sans Medium" pitchFamily="34" charset="-122"/>
                <a:cs typeface="IBM Plex Sans Medium" pitchFamily="34" charset="-120"/>
              </a:rPr>
              <a:t>do Bitcoinu</a:t>
            </a:r>
            <a:endParaRPr lang="c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cs" altLang="en-US" sz="2400" dirty="0">
                <a:solidFill>
                  <a:srgbClr val="FFFFFF"/>
                </a:solidFill>
                <a:latin typeface="IBM Plex Sans" pitchFamily="34" charset="0"/>
                <a:ea typeface="IBM Plex Sans" pitchFamily="34" charset="-122"/>
                <a:cs typeface="IBM Plex Sans" pitchFamily="34" charset="-120"/>
              </a:rPr>
              <a:t>Průvodce pro začátečníky</a:t>
            </a:r>
            <a:endParaRPr lang="c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Proč jsou peníze důležité?</a:t>
            </a:r>
            <a:endParaRPr lang="cs"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FFFFF"/>
                </a:solidFill>
                <a:latin typeface="IBM Plex Sans" pitchFamily="34" charset="0"/>
                <a:ea typeface="IBM Plex Sans" pitchFamily="34" charset="-122"/>
                <a:cs typeface="IBM Plex Sans" pitchFamily="34" charset="-120"/>
              </a:rPr>
              <a:t>Peníze používáme každý den, přesto se málokdy ptáme, jak fungují.</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Většina lidí se nikdy nezastaví,</a:t>
            </a:r>
            <a:br/>
            <a:r>
              <a:rPr lang="cs" altLang="en-US" sz="3000" dirty="0">
                <a:solidFill>
                  <a:srgbClr val="422C70"/>
                </a:solidFill>
                <a:latin typeface="IBM Plex Sans Medium" pitchFamily="34" charset="0"/>
                <a:ea typeface="IBM Plex Sans Medium" pitchFamily="34" charset="-122"/>
                <a:cs typeface="IBM Plex Sans Medium" pitchFamily="34" charset="-120"/>
              </a:rPr>
              <a:t>aby se zamyslela nad penězi</a:t>
            </a:r>
            <a:endParaRPr lang="cs"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Ne ho vydělávat, ne ho utrácet, ale přemýšlet o tom, co to je a jak to funguje.</a:t>
            </a:r>
            <a:endParaRPr lang="c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Proč jsou peníze důležité?</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Pět otázek na úvod</a:t>
            </a:r>
            <a:endParaRPr lang="cs"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Proč lidé potřebují peníze?</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Co dělá z něčeho peníze?</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Kdo může vytvářet nebo ovládat peníze, které používáte?</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Proč mají peníze, které používáte, hodnotu?</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Koupíte si za své peníze stejné množství jako dříve?</a:t>
            </a:r>
            <a:endParaRPr lang="cs"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cs" altLang="en-US" sz="2110" b="1" dirty="0">
                <a:solidFill>
                  <a:srgbClr val="422C70"/>
                </a:solidFill>
                <a:latin typeface="IBM Plex Sans" pitchFamily="34" charset="0"/>
                <a:ea typeface="IBM Plex Sans" pitchFamily="34" charset="-122"/>
                <a:cs typeface="IBM Plex Sans" pitchFamily="34" charset="-120"/>
              </a:rPr>
              <a:t>Uschovejte si své odpovědi</a:t>
            </a:r>
            <a:endParaRPr lang="cs" sz="2110" dirty="0"/>
          </a:p>
          <a:p>
            <a:pPr algn="l" indent="0" marL="0">
              <a:lnSpc>
                <a:spcPct val="113000"/>
              </a:lnSpc>
              <a:spcBef>
                <a:spcPts val="320"/>
              </a:spcBef>
              <a:buNone/>
            </a:pPr>
            <a:r>
              <a:rPr lang="cs" altLang="en-US" sz="2110" dirty="0">
                <a:solidFill>
                  <a:srgbClr val="25252B"/>
                </a:solidFill>
                <a:latin typeface="IBM Plex Sans" pitchFamily="34" charset="0"/>
                <a:ea typeface="IBM Plex Sans" pitchFamily="34" charset="-122"/>
                <a:cs typeface="IBM Plex Sans" pitchFamily="34" charset="-120"/>
              </a:rPr>
              <a:t>Na každou otázku napište krátkou odpověď. Na konci se k nim vrátíte.</a:t>
            </a:r>
            <a:endParaRPr lang="cs"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Proč jsou peníze důležité?</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Fakt, nebo názor?</a:t>
            </a:r>
            <a:endParaRPr lang="cs"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Fakt:</a:t>
            </a:r>
            <a:r>
              <a:rPr lang="cs" altLang="en-US" sz="2400" dirty="0">
                <a:solidFill>
                  <a:srgbClr val="25252B"/>
                </a:solidFill>
                <a:latin typeface="IBM Plex Sans" pitchFamily="34" charset="0"/>
                <a:ea typeface="IBM Plex Sans" pitchFamily="34" charset="-122"/>
                <a:cs typeface="IBM Plex Sans" pitchFamily="34" charset="-120"/>
              </a:rPr>
              <a:t> „Tato bankovka je přijímána při placení daní.“ To lze ověřit.</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Názor:</a:t>
            </a:r>
            <a:r>
              <a:rPr lang="cs" altLang="en-US" sz="2400" dirty="0">
                <a:solidFill>
                  <a:srgbClr val="25252B"/>
                </a:solidFill>
                <a:latin typeface="IBM Plex Sans" pitchFamily="34" charset="0"/>
                <a:ea typeface="IBM Plex Sans" pitchFamily="34" charset="-122"/>
                <a:cs typeface="IBM Plex Sans" pitchFamily="34" charset="-120"/>
              </a:rPr>
              <a:t> „Toto je nejlepší forma peněz.“ Takové tvrzení vyžaduje kritéria a důkazy.</a:t>
            </a:r>
            <a:endParaRPr lang="cs"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Tato příručka slouží pouze ke vzdělávacím účelům. Neposkytuje finanční, investiční, právní ani daňové poradenství a neříká vám, abyste cokoli kupovali, prodávali nebo drželi.</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Proč jsou peníze důležité?</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Co jsou peníze?</a:t>
            </a:r>
            <a:endParaRPr lang="c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FFFFF"/>
                </a:solidFill>
                <a:latin typeface="IBM Plex Sans" pitchFamily="34" charset="0"/>
                <a:ea typeface="IBM Plex Sans" pitchFamily="34" charset="-122"/>
                <a:cs typeface="IBM Plex Sans" pitchFamily="34" charset="-120"/>
              </a:rPr>
              <a:t>Peníze jsou nástrojem směny.</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Barter a dvojí shoda potřeb</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Oba lidé musí chtít to, co má ten druhý, a to ve stejnou dobu a ve vhodném množství.</a:t>
            </a:r>
            <a:endParaRPr lang="cs"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Barter a dvojí shoda potřeb</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Oba lidé musí chtít to, co má ten druhý, a to ve stejnou dobu a ve vhodném množství.</a:t>
            </a:r>
            <a:endParaRPr lang="cs" sz="2400" dirty="0"/>
          </a:p>
        </p:txBody>
      </p:sp>
      <p:pic>
        <p:nvPicPr>
          <p:cNvPr id="5" name="Image 0" descr="Amina Má: rýži Chce: botyS osobou jménem LuisLuis nechce rýži.Luis Má: botyChce: olejS osobou jménem MeiMei nechce boty.MeiMá: olejChce: opravyS osobou jménem AminaAmina neumí provádět opravy.">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Peníze jsou nástrojem směny</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Nikdo nechce peníze jen pro ně samotné. Jsou užitečné, protože je ostatní přijímají s očekáváním, že je později přijmou i další.</a:t>
            </a:r>
            <a:endParaRPr lang="cs"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Tři funkce peněz</a:t>
            </a:r>
            <a:endParaRPr lang="cs"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Prostředek směny:</a:t>
            </a:r>
            <a:r>
              <a:rPr lang="cs" altLang="en-US" sz="2400" dirty="0">
                <a:solidFill>
                  <a:srgbClr val="25252B"/>
                </a:solidFill>
                <a:latin typeface="IBM Plex Sans" pitchFamily="34" charset="0"/>
                <a:ea typeface="IBM Plex Sans" pitchFamily="34" charset="-122"/>
                <a:cs typeface="IBM Plex Sans" pitchFamily="34" charset="-120"/>
              </a:rPr>
              <a:t> lidé jej přijímají jako platbu</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Účetní jednotka:</a:t>
            </a:r>
            <a:r>
              <a:rPr lang="cs" altLang="en-US" sz="2400" dirty="0">
                <a:solidFill>
                  <a:srgbClr val="25252B"/>
                </a:solidFill>
                <a:latin typeface="IBM Plex Sans" pitchFamily="34" charset="0"/>
                <a:ea typeface="IBM Plex Sans" pitchFamily="34" charset="-122"/>
                <a:cs typeface="IBM Plex Sans" pitchFamily="34" charset="-120"/>
              </a:rPr>
              <a:t> ceny se v ní vyjadřují</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Uchovatel hodnoty:</a:t>
            </a:r>
            <a:r>
              <a:rPr lang="cs" altLang="en-US" sz="2400" dirty="0">
                <a:solidFill>
                  <a:srgbClr val="25252B"/>
                </a:solidFill>
                <a:latin typeface="IBM Plex Sans" pitchFamily="34" charset="0"/>
                <a:ea typeface="IBM Plex Sans" pitchFamily="34" charset="-122"/>
                <a:cs typeface="IBM Plex Sans" pitchFamily="34" charset="-120"/>
              </a:rPr>
              <a:t> přenáší hodnotu ze současnosti do budoucnosti</a:t>
            </a:r>
            <a:endParaRPr lang="cs"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Žádné peníze neuchovávají hodnotu dokonale, ale některé formy ztrácejí kupní sílu pomaleji než jiné.</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Od mušlí k papíru</a:t>
            </a:r>
            <a:endParaRPr lang="cs"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Mušle, sůl, korálky, hospodářská zvířata, měď, stříbro, zlato</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Drahé kovy: vzácné, trvanlivé, široce přijímané</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Papírové poukázky směnitelné za stanovené množství kovu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Zlaté standardy: měnová jednotka ze zákona vázaná na zlato</a:t>
            </a:r>
            <a:endParaRPr lang="cs" sz="2400" dirty="0"/>
          </a:p>
        </p:txBody>
      </p:sp>
      <p:sp>
        <p:nvSpPr>
          <p:cNvPr id="6" name="Text 3"/>
          <p:cNvSpPr/>
          <p:nvPr/>
        </p:nvSpPr>
        <p:spPr>
          <a:xfrm>
            <a:off x="666780" y="5195438"/>
            <a:ext cx="11144250" cy="411389"/>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Pravidla se lišila podle místa a období.</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Fiat peníze</a:t>
            </a:r>
            <a:endParaRPr lang="cs"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1971: Spojené státy ukončily oficiální směnu dolarů za zlato pro zahraniční vlády a centrální banky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Dnes tvoří většinu národních měn fiat peníze: jsou vydávány z moci státu a nejsou směnitelné za zlato ani jinou komoditu</a:t>
            </a:r>
            <a:endParaRPr lang="cs" sz="2400" dirty="0"/>
          </a:p>
          <a:p>
            <a:pPr algn="l" marL="228600" indent="-228600">
              <a:lnSpc>
                <a:spcPct val="113000"/>
              </a:lnSpc>
              <a:spcBef>
                <a:spcPts val="480"/>
              </a:spcBef>
              <a:buSzPct val="100000"/>
              <a:buChar char="•"/>
            </a:pPr>
            <a:r>
              <a:rPr lang="cs" altLang="en-US" sz="2400" i="1" dirty="0">
                <a:solidFill>
                  <a:srgbClr val="25252B"/>
                </a:solidFill>
                <a:latin typeface="IBM Plex Sans" pitchFamily="34" charset="0"/>
                <a:ea typeface="IBM Plex Sans" pitchFamily="34" charset="-122"/>
                <a:cs typeface="IBM Plex Sans" pitchFamily="34" charset="-120"/>
              </a:rPr>
              <a:t>Fiat</a:t>
            </a:r>
            <a:r>
              <a:rPr lang="cs" altLang="en-US" sz="2400" dirty="0">
                <a:solidFill>
                  <a:srgbClr val="25252B"/>
                </a:solidFill>
                <a:latin typeface="IBM Plex Sans" pitchFamily="34" charset="0"/>
                <a:ea typeface="IBM Plex Sans" pitchFamily="34" charset="-122"/>
                <a:cs typeface="IBM Plex Sans" pitchFamily="34" charset="-120"/>
              </a:rPr>
              <a:t> znamená latinsky „budiž učiněno“, často se chápe jako „z nařízení“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Jsou přijímány, protože je používají lidé, podniky, banky a vlády; zákony jim přiznávají status zákonného platidla a vyžadují jejich používání k placení daní</a:t>
            </a:r>
            <a:endParaRPr lang="c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Přešli jsme od peněz krytých</a:t>
            </a:r>
            <a:br/>
            <a:r>
              <a:rPr lang="cs" altLang="en-US" sz="4350" dirty="0">
                <a:solidFill>
                  <a:srgbClr val="FFFFFF"/>
                </a:solidFill>
                <a:latin typeface="IBM Plex Sans Medium" pitchFamily="34" charset="0"/>
                <a:ea typeface="IBM Plex Sans Medium" pitchFamily="34" charset="-122"/>
                <a:cs typeface="IBM Plex Sans Medium" pitchFamily="34" charset="-120"/>
              </a:rPr>
              <a:t>něčím k penězům krytým</a:t>
            </a:r>
            <a:br/>
            <a:r>
              <a:rPr lang="cs" altLang="en-US" sz="4350" dirty="0">
                <a:solidFill>
                  <a:srgbClr val="FFFFFF"/>
                </a:solidFill>
                <a:latin typeface="IBM Plex Sans Medium" pitchFamily="34" charset="0"/>
                <a:ea typeface="IBM Plex Sans Medium" pitchFamily="34" charset="-122"/>
                <a:cs typeface="IBM Plex Sans Medium" pitchFamily="34" charset="-120"/>
              </a:rPr>
              <a:t>důvěrou v někoho.</a:t>
            </a:r>
            <a:endParaRPr lang="c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C0C0D0"/>
                </a:solidFill>
                <a:latin typeface="IBM Plex Sans" pitchFamily="34" charset="0"/>
                <a:ea typeface="IBM Plex Sans" pitchFamily="34" charset="-122"/>
                <a:cs typeface="IBM Plex Sans" pitchFamily="34" charset="-120"/>
              </a:rPr>
              <a:t>Úvod do Bitcoinu · Co jsou peníze?</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Co je špatně s našimi penězi?</a:t>
            </a:r>
            <a:endParaRPr lang="c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FFFFF"/>
                </a:solidFill>
                <a:latin typeface="IBM Plex Sans" pitchFamily="34" charset="0"/>
                <a:ea typeface="IBM Plex Sans" pitchFamily="34" charset="-122"/>
                <a:cs typeface="IBM Plex Sans" pitchFamily="34" charset="-120"/>
              </a:rPr>
              <a:t>Když lidé slyší slovo inflace, obvykle si představí růst cen.</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Inflace a kupní síla</a:t>
            </a:r>
            <a:endParaRPr lang="cs" sz="3000" dirty="0"/>
          </a:p>
        </p:txBody>
      </p:sp>
      <p:pic>
        <p:nvPicPr>
          <p:cNvPr id="4" name="Image 0" descr="Předtím Máte 100 jednotek. Koš stojí 100. Můžete si koupit celý koš.Cenová hladinaNižšíKupní sílaVyššíPo růstu cen Stále máte 100 jednotek. Stejný koš stojí 110. Už si nemůžete koupit celý koš.Cenová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Inflace a kupní síla</a:t>
            </a:r>
            <a:endParaRPr lang="c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Mnoho příčin, jedna volba</a:t>
            </a:r>
            <a:endParaRPr lang="cs"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Růst objemu peněz a úvěrů</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Výpadky dodávek a změny poptávky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Oslabující měna, daně, výrobní náklady</a:t>
            </a:r>
            <a:endParaRPr lang="cs"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Jedna z příčin je výsledkem rozhodnutí, nikoli náhody: v systému fiat měn může malý počet institucí zvyšovat objem peněz a úvěrů a měnit pravidla tohoto systému.</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Vzácnost a hodnota</a:t>
            </a:r>
            <a:endParaRPr lang="cs"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Originál Mony Lisy má větší hodnotu než jakákoli kopie: je jediný svého druhu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Samotná vzácnost nevytváří hodnotu, ale když lidé něco chtějí, záleží na tom, kolik je toho k dispozici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Když množství peněz roste rychleji než množství toho, co za ně lze koupit, za každou peněžní jednotku lze zpravidla koupit méně</a:t>
            </a:r>
            <a:endParaRPr lang="c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Inflace neovlivňuje všechny stejně</a:t>
            </a:r>
            <a:endParaRPr lang="cs"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Hotovost a úspory mohou ztrácet kupní sílu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Vlastníci aktiv, jejichž cena roste, mohou být částečně chráněni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Mzdy a ceny se přizpůsobují různým tempem</a:t>
            </a:r>
            <a:endParaRPr lang="cs"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Zůstatek na bankovním účtu se liší od hotovosti, kterou máte v ruce: je to příslib banky, že vám peníze vyplatí. Tento příslib obvykle platí, ale záleží na bance a na pravidlech, kterými se řídí.</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Vyzkoušejte si: Ověření kupní síly</a:t>
            </a:r>
            <a:endParaRPr lang="cs"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Vyberte si jednu běžnou položku: chléb, dopravu nebo kredit do telefonu</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Zapište si její dnešní cenu</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Zeptejte se někoho, kolik stála před několika lety, a pokud můžete, ověřte si to ve spolehlivém záznamu</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Rostly příjmy stejným tempem? Co dalšího by mohlo tuto změnu vysvětlovat?</a:t>
            </a:r>
            <a:endParaRPr lang="c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Fiat peníze fungují, ale nesou rizika</a:t>
            </a:r>
            <a:endParaRPr lang="cs"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Pohodlné platby, flexibilní úvěry, nástroje pro zvládání krizí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Jeho nabídka a pravidla se však mohou měnit a lidé, kteří ho používají, do toho nemají příliš co mluvit</a:t>
            </a:r>
            <a:endParaRPr lang="cs"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Proto lidé hledají alternativy a proto vznikl Bitcoin.</a:t>
            </a:r>
            <a:endParaRPr lang="c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špatně s našimi penězi?</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Co je Bitcoin?</a:t>
            </a:r>
            <a:endParaRPr lang="c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cs" altLang="en-US" sz="2400" dirty="0">
                <a:solidFill>
                  <a:srgbClr val="FFFFFF"/>
                </a:solidFill>
                <a:latin typeface="IBM Plex Sans" pitchFamily="34" charset="0"/>
                <a:ea typeface="IBM Plex Sans" pitchFamily="34" charset="-122"/>
                <a:cs typeface="IBM Plex Sans" pitchFamily="34" charset="-120"/>
              </a:rPr>
              <a:t>Digitální peníze, které jsou decentralizované, mají omezenou zásobu a lze je posílat přímo mezi uživateli bez svolení banky.</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Problém dvojího utrácení</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b="1" dirty="0">
                <a:solidFill>
                  <a:srgbClr val="422C70"/>
                </a:solidFill>
                <a:latin typeface="IBM Plex Sans" pitchFamily="34" charset="0"/>
                <a:ea typeface="IBM Plex Sans" pitchFamily="34" charset="-122"/>
                <a:cs typeface="IBM Plex Sans" pitchFamily="34" charset="-120"/>
              </a:rPr>
              <a:t>31. října 2008:</a:t>
            </a:r>
            <a:r>
              <a:rPr lang="cs" altLang="en-US" sz="2400" dirty="0">
                <a:solidFill>
                  <a:srgbClr val="25252B"/>
                </a:solidFill>
                <a:latin typeface="IBM Plex Sans" pitchFamily="34" charset="0"/>
                <a:ea typeface="IBM Plex Sans" pitchFamily="34" charset="-122"/>
                <a:cs typeface="IBM Plex Sans" pitchFamily="34" charset="-120"/>
              </a:rPr>
              <a:t> Satoshi Nakamoto zveřejňuje </a:t>
            </a:r>
            <a:r>
              <a:rPr lang="cs" altLang="en-US" sz="2400" i="1" dirty="0">
                <a:solidFill>
                  <a:srgbClr val="25252B"/>
                </a:solidFill>
                <a:latin typeface="IBM Plex Sans" pitchFamily="34" charset="0"/>
                <a:ea typeface="IBM Plex Sans" pitchFamily="34" charset="-122"/>
                <a:cs typeface="IBM Plex Sans" pitchFamily="34" charset="-120"/>
              </a:rPr>
              <a:t>Bitcoin: Peer-to-peer systém elektronických peněz</a:t>
            </a:r>
            <a:r>
              <a:rPr lang="cs" altLang="en-US" sz="2400" dirty="0">
                <a:solidFill>
                  <a:srgbClr val="25252B"/>
                </a:solidFill>
                <a:latin typeface="IBM Plex Sans" pitchFamily="34" charset="0"/>
                <a:ea typeface="IBM Plex Sans" pitchFamily="34" charset="-122"/>
                <a:cs typeface="IBM Plex Sans" pitchFamily="34" charset="-120"/>
              </a:rPr>
              <a:t>. </a:t>
            </a:r>
            <a:r>
              <a:rPr lang="cs" altLang="en-US" sz="2400" b="1" dirty="0">
                <a:solidFill>
                  <a:srgbClr val="25252B"/>
                </a:solidFill>
                <a:latin typeface="IBM Plex Sans" pitchFamily="34" charset="0"/>
                <a:ea typeface="IBM Plex Sans" pitchFamily="34" charset="-122"/>
                <a:cs typeface="IBM Plex Sans" pitchFamily="34" charset="-120"/>
              </a:rPr>
              <a:t>Leden 2009:</a:t>
            </a:r>
            <a:r>
              <a:rPr lang="cs" altLang="en-US" sz="2400" dirty="0">
                <a:solidFill>
                  <a:srgbClr val="25252B"/>
                </a:solidFill>
                <a:latin typeface="IBM Plex Sans" pitchFamily="34" charset="0"/>
                <a:ea typeface="IBM Plex Sans" pitchFamily="34" charset="-122"/>
                <a:cs typeface="IBM Plex Sans" pitchFamily="34" charset="-120"/>
              </a:rPr>
              <a:t> síť zahajuje provoz.</a:t>
            </a:r>
            <a:endParaRPr lang="cs" sz="2400" dirty="0"/>
          </a:p>
        </p:txBody>
      </p:sp>
      <p:pic>
        <p:nvPicPr>
          <p:cNvPr id="5" name="Image 0" descr="Platební společnost Odesílatel žádá společnostSpolečnost vede účetní knihu a schvaluje převod Příjemce dostane platbu, pokud to společnost povolíZávisí naJedné důvěryhodné organizaci, která vede účetn">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Decentralizovaný · Omezená nabídka · Přímé propojení mezi</a:t>
            </a:r>
            <a:br/>
            <a:r>
              <a:rPr lang="cs" altLang="en-US" sz="3000" dirty="0">
                <a:solidFill>
                  <a:srgbClr val="422C70"/>
                </a:solidFill>
                <a:latin typeface="IBM Plex Sans Medium" pitchFamily="34" charset="0"/>
                <a:ea typeface="IBM Plex Sans Medium" pitchFamily="34" charset="-122"/>
                <a:cs typeface="IBM Plex Sans Medium" pitchFamily="34" charset="-120"/>
              </a:rPr>
              <a:t>uživateli</a:t>
            </a:r>
            <a:endParaRPr lang="cs" sz="3000" dirty="0"/>
          </a:p>
        </p:txBody>
      </p:sp>
      <p:sp>
        <p:nvSpPr>
          <p:cNvPr id="4" name="Text 2"/>
          <p:cNvSpPr/>
          <p:nvPr/>
        </p:nvSpPr>
        <p:spPr>
          <a:xfrm>
            <a:off x="1047720" y="180584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Decentralizace:</a:t>
            </a:r>
            <a:r>
              <a:rPr lang="cs" altLang="en-US" sz="2400" dirty="0">
                <a:solidFill>
                  <a:srgbClr val="25252B"/>
                </a:solidFill>
                <a:latin typeface="IBM Plex Sans" pitchFamily="34" charset="0"/>
                <a:ea typeface="IBM Plex Sans" pitchFamily="34" charset="-122"/>
                <a:cs typeface="IBM Plex Sans" pitchFamily="34" charset="-120"/>
              </a:rPr>
              <a:t> žádná centrální instituce nevytváří účty, nemění zůstatky ani neschvaluje, kdo se může připojit</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Omezená nabídka:</a:t>
            </a:r>
            <a:r>
              <a:rPr lang="cs" altLang="en-US" sz="2400" dirty="0">
                <a:solidFill>
                  <a:srgbClr val="25252B"/>
                </a:solidFill>
                <a:latin typeface="IBM Plex Sans" pitchFamily="34" charset="0"/>
                <a:ea typeface="IBM Plex Sans" pitchFamily="34" charset="-122"/>
                <a:cs typeface="IBM Plex Sans" pitchFamily="34" charset="-120"/>
              </a:rPr>
              <a:t> nikdy nebude existovat více než 21 milionů bitcoinů</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Přímo mezi uživateli:</a:t>
            </a:r>
            <a:r>
              <a:rPr lang="cs" altLang="en-US" sz="2400" dirty="0">
                <a:solidFill>
                  <a:srgbClr val="25252B"/>
                </a:solidFill>
                <a:latin typeface="IBM Plex Sans" pitchFamily="34" charset="0"/>
                <a:ea typeface="IBM Plex Sans" pitchFamily="34" charset="-122"/>
                <a:cs typeface="IBM Plex Sans" pitchFamily="34" charset="-120"/>
              </a:rPr>
              <a:t> posílejte komukoli a kamkoli, aniž byste museli žádat o svolení centrální autoritu</a:t>
            </a:r>
            <a:endParaRPr lang="cs" sz="2400" dirty="0"/>
          </a:p>
        </p:txBody>
      </p:sp>
      <p:sp>
        <p:nvSpPr>
          <p:cNvPr id="5" name="Text 3"/>
          <p:cNvSpPr/>
          <p:nvPr/>
        </p:nvSpPr>
        <p:spPr>
          <a:xfrm>
            <a:off x="666780" y="4319626"/>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Žádná společnost nemůže zmrazit bitcoiny, které máte pod vlastní kontrolou. Druhou stranou této svobody je odpovědnost: platnou transakci obvykle nelze zvrátit a pro síť neexistuje žádná technická podpora.</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Limit, který si může ověřit každý</a:t>
            </a:r>
            <a:endParaRPr lang="cs" sz="3000" dirty="0"/>
          </a:p>
        </p:txBody>
      </p:sp>
      <p:pic>
        <p:nvPicPr>
          <p:cNvPr id="4" name="Image 0" descr="Tvrzení o množství v oběhu Vydavatel na svém webu uvádí limit. Zaznamenává ho pouze vlastní databáze vydavatele. Nikdo mimo vydavatele ho nemůže ověřit. Vydavatel může potají změnit množství v oběhu.O">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Nepotřebujete celý Bitcoin</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Jeden bitcoin se dělí na 100 000 000 menších jednotek zvaných satoshi, zkráceně sats.</a:t>
            </a:r>
            <a:endParaRPr lang="cs" sz="2400" dirty="0"/>
          </a:p>
        </p:txBody>
      </p:sp>
      <p:pic>
        <p:nvPicPr>
          <p:cNvPr id="5" name="Image 0" descr="Bitcoin (BTC)10,10,010,0010,00000001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Kdo udržuje Bitcoin v chodu?</a:t>
            </a:r>
            <a:endParaRPr lang="cs" sz="3000" dirty="0"/>
          </a:p>
        </p:txBody>
      </p:sp>
      <p:pic>
        <p:nvPicPr>
          <p:cNvPr id="4" name="Image 0" descr="UživatelUživatel přijímá, drží a odesílá bitcoin. UzelUzel samostatně ověřuje dodržování pravidel a předává platná data. TěžařTěžař sestavuje kandidátní bloky a provádí důkaz prací.VývojářVývojář kont">    </p:cNvPr>
          <p:cNvPicPr>
            <a:picLocks noChangeAspect="1"/>
          </p:cNvPicPr>
          <p:nvPr/>
        </p:nvPicPr>
        <p:blipFill>
          <a:blip r:embed="rId1"/>
          <a:stretch>
            <a:fillRect/>
          </a:stretch>
        </p:blipFill>
        <p:spPr>
          <a:xfrm>
            <a:off x="1069757" y="1295430"/>
            <a:ext cx="10052274" cy="496427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Kdo udržuje Bitcoin v chodu?</a:t>
            </a:r>
            <a:endParaRPr lang="c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Bitcoin má své kompromisy</a:t>
            </a:r>
            <a:endParaRPr lang="c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Jeho cena se může rychle měnit</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Chyby jsou obvykle nevratné</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Jeho přijímání je na mnoha místech stále omezené</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Bezpečné používání vyžaduje určité znalosti</a:t>
            </a:r>
            <a:endParaRPr lang="c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Bitcoin nahrazuje část důvěry v instituce ověřováním a osobní odpovědností. Riziko však neodstraňuje.</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je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Jak používáte Bitcoin?</a:t>
            </a:r>
            <a:endParaRPr lang="c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FFFFF"/>
                </a:solidFill>
                <a:latin typeface="IBM Plex Sans" pitchFamily="34" charset="0"/>
                <a:ea typeface="IBM Plex Sans" pitchFamily="34" charset="-122"/>
                <a:cs typeface="IBM Plex Sans" pitchFamily="34" charset="-120"/>
              </a:rPr>
              <a:t>První otázka u každé peněženky: kdo má kontrolu nad klíči?</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Peněženka spravuje klíče</a:t>
            </a:r>
            <a:endParaRPr lang="cs" sz="3000" dirty="0"/>
          </a:p>
        </p:txBody>
      </p:sp>
      <p:pic>
        <p:nvPicPr>
          <p:cNvPr id="4" name="Image 0" descr="Vaše peněženka uchovává klíče Příjem Sdílejte adresu pro příjemOdesílání Podepište svým klíčem Bitcoin zůstává ve sdílené účetní knize">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Kdo ve skutečnosti drží váš Bitcoin?</a:t>
            </a:r>
            <a:endParaRPr lang="cs"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Vlastní úschova:</a:t>
            </a:r>
            <a:r>
              <a:rPr lang="cs" altLang="en-US" sz="2400" dirty="0">
                <a:solidFill>
                  <a:srgbClr val="25252B"/>
                </a:solidFill>
                <a:latin typeface="IBM Plex Sans" pitchFamily="34" charset="0"/>
                <a:ea typeface="IBM Plex Sans" pitchFamily="34" charset="-122"/>
                <a:cs typeface="IBM Plex Sans" pitchFamily="34" charset="-120"/>
              </a:rPr>
              <a:t> klíče máte pod kontrolou vy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Pokud ztratíte obnovovací frázi i zařízení, nikdo vám vaše bitcoiny nemůže obnovit</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Úschova u třetí strany:</a:t>
            </a:r>
            <a:r>
              <a:rPr lang="cs" altLang="en-US" sz="2400" dirty="0">
                <a:solidFill>
                  <a:srgbClr val="25252B"/>
                </a:solidFill>
                <a:latin typeface="IBM Plex Sans" pitchFamily="34" charset="0"/>
                <a:ea typeface="IBM Plex Sans" pitchFamily="34" charset="-122"/>
                <a:cs typeface="IBM Plex Sans" pitchFamily="34" charset="-120"/>
              </a:rPr>
              <a:t> klíče drží společnost, podobně jako banka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Váš zůstatek je jejím příslibem, že vám peníze vyplatí; může omezit výběry, zmrazit účet, stát se obětí hackerského útoku nebo ukončit činnost</a:t>
            </a:r>
            <a:endParaRPr lang="cs"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Volba způsobu úschovy není měřítkem vaší hodnoty. Důležité je vědět, jaký způsob používáte a v co vkládáte důvěru.</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Vaše obnovovací fráze</a:t>
            </a:r>
            <a:br/>
            <a:r>
              <a:rPr lang="cs" altLang="en-US" sz="3000" dirty="0">
                <a:solidFill>
                  <a:srgbClr val="422C70"/>
                </a:solidFill>
                <a:latin typeface="IBM Plex Sans Medium" pitchFamily="34" charset="0"/>
                <a:ea typeface="IBM Plex Sans Medium" pitchFamily="34" charset="-122"/>
                <a:cs typeface="IBM Plex Sans Medium" pitchFamily="34" charset="-120"/>
              </a:rPr>
              <a:t>poskytuje plný přístup</a:t>
            </a:r>
            <a:endParaRPr lang="cs"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Uspořádaný seznam slov, často 12 nebo 24, pomocí kterého lze obnovit vaše klíče. Kdokoli jej má, může vám vzít vaše bitcoiny.</a:t>
            </a:r>
            <a:endParaRPr lang="cs" sz="2400" dirty="0"/>
          </a:p>
        </p:txBody>
      </p:sp>
      <p:pic>
        <p:nvPicPr>
          <p:cNvPr id="6" name="Image 1" descr="Pouze ukázka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Nejsou to vaše klíče, nejsou to</a:t>
            </a:r>
            <a:br/>
            <a:r>
              <a:rPr lang="cs" altLang="en-US" sz="4350" dirty="0">
                <a:solidFill>
                  <a:srgbClr val="FFFFFF"/>
                </a:solidFill>
                <a:latin typeface="IBM Plex Sans Medium" pitchFamily="34" charset="0"/>
                <a:ea typeface="IBM Plex Sans Medium" pitchFamily="34" charset="-122"/>
                <a:cs typeface="IBM Plex Sans Medium" pitchFamily="34" charset="-120"/>
              </a:rPr>
              <a:t>vaše mince.</a:t>
            </a:r>
            <a:endParaRPr lang="c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C0C0D0"/>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Než začnete používat jakoukoli</a:t>
            </a:r>
            <a:br/>
            <a:r>
              <a:rPr lang="cs" altLang="en-US" sz="3000" dirty="0">
                <a:solidFill>
                  <a:srgbClr val="422C70"/>
                </a:solidFill>
                <a:latin typeface="IBM Plex Sans Medium" pitchFamily="34" charset="0"/>
                <a:ea typeface="IBM Plex Sans Medium" pitchFamily="34" charset="-122"/>
                <a:cs typeface="IBM Plex Sans Medium" pitchFamily="34" charset="-120"/>
              </a:rPr>
              <a:t>peněženku</a:t>
            </a:r>
            <a:endParaRPr lang="cs" sz="3000" dirty="0"/>
          </a:p>
        </p:txBody>
      </p:sp>
      <p:sp>
        <p:nvSpPr>
          <p:cNvPr id="5" name="Text 2"/>
          <p:cNvSpPr/>
          <p:nvPr/>
        </p:nvSpPr>
        <p:spPr>
          <a:xfrm>
            <a:off x="956188" y="1783812"/>
            <a:ext cx="6023427" cy="3669396"/>
          </a:xfrm>
          <a:prstGeom prst="rect">
            <a:avLst/>
          </a:prstGeom>
          <a:noFill/>
          <a:ln/>
        </p:spPr>
        <p:txBody>
          <a:bodyPr wrap="square" lIns="0" tIns="0" rIns="0" bIns="0" rtlCol="0" anchor="t"/>
          <a:lstStyle/>
          <a:p>
            <a:pPr algn="l" marL="173990" indent="-173990">
              <a:lnSpc>
                <a:spcPct val="113000"/>
              </a:lnSpc>
              <a:buSzPct val="100000"/>
              <a:buChar char="•"/>
            </a:pPr>
            <a:r>
              <a:rPr lang="cs" altLang="en-US" sz="1820" b="1" dirty="0">
                <a:solidFill>
                  <a:srgbClr val="422C70"/>
                </a:solidFill>
                <a:latin typeface="IBM Plex Sans" pitchFamily="34" charset="0"/>
                <a:ea typeface="IBM Plex Sans" pitchFamily="34" charset="-122"/>
                <a:cs typeface="IBM Plex Sans" pitchFamily="34" charset="-120"/>
              </a:rPr>
              <a:t>Klíče:</a:t>
            </a:r>
            <a:r>
              <a:rPr lang="cs" altLang="en-US" sz="1820" dirty="0">
                <a:solidFill>
                  <a:srgbClr val="25252B"/>
                </a:solidFill>
                <a:latin typeface="IBM Plex Sans" pitchFamily="34" charset="0"/>
                <a:ea typeface="IBM Plex Sans" pitchFamily="34" charset="-122"/>
                <a:cs typeface="IBM Plex Sans" pitchFamily="34" charset="-120"/>
              </a:rPr>
              <a:t> kdo je ovládá, vy, nebo společnost?</a:t>
            </a:r>
            <a:endParaRPr lang="cs" sz="1820" dirty="0"/>
          </a:p>
          <a:p>
            <a:pPr algn="l" marL="173990" indent="-173990">
              <a:lnSpc>
                <a:spcPct val="113000"/>
              </a:lnSpc>
              <a:spcBef>
                <a:spcPts val="360"/>
              </a:spcBef>
              <a:buSzPct val="100000"/>
              <a:buChar char="•"/>
            </a:pPr>
            <a:r>
              <a:rPr lang="cs" altLang="en-US" sz="1820" b="1" dirty="0">
                <a:solidFill>
                  <a:srgbClr val="422C70"/>
                </a:solidFill>
                <a:latin typeface="IBM Plex Sans" pitchFamily="34" charset="0"/>
                <a:ea typeface="IBM Plex Sans" pitchFamily="34" charset="-122"/>
                <a:cs typeface="IBM Plex Sans" pitchFamily="34" charset="-120"/>
              </a:rPr>
              <a:t>Obnovení:</a:t>
            </a:r>
            <a:r>
              <a:rPr lang="cs" altLang="en-US" sz="1820" dirty="0">
                <a:solidFill>
                  <a:srgbClr val="25252B"/>
                </a:solidFill>
                <a:latin typeface="IBM Plex Sans" pitchFamily="34" charset="0"/>
                <a:ea typeface="IBM Plex Sans" pitchFamily="34" charset="-122"/>
                <a:cs typeface="IBM Plex Sans" pitchFamily="34" charset="-120"/>
              </a:rPr>
              <a:t> co když ztratíte telefon nebo společnost zanikne?</a:t>
            </a:r>
            <a:endParaRPr lang="cs" sz="1820" dirty="0"/>
          </a:p>
          <a:p>
            <a:pPr algn="l" marL="173990" indent="-173990">
              <a:lnSpc>
                <a:spcPct val="113000"/>
              </a:lnSpc>
              <a:spcBef>
                <a:spcPts val="360"/>
              </a:spcBef>
              <a:buSzPct val="100000"/>
              <a:buChar char="•"/>
            </a:pPr>
            <a:r>
              <a:rPr lang="cs" altLang="en-US" sz="1820" b="1" dirty="0">
                <a:solidFill>
                  <a:srgbClr val="422C70"/>
                </a:solidFill>
                <a:latin typeface="IBM Plex Sans" pitchFamily="34" charset="0"/>
                <a:ea typeface="IBM Plex Sans" pitchFamily="34" charset="-122"/>
                <a:cs typeface="IBM Plex Sans" pitchFamily="34" charset="-120"/>
              </a:rPr>
              <a:t>Zdroj:</a:t>
            </a:r>
            <a:r>
              <a:rPr lang="cs" altLang="en-US" sz="1820" dirty="0">
                <a:solidFill>
                  <a:srgbClr val="25252B"/>
                </a:solidFill>
                <a:latin typeface="IBM Plex Sans" pitchFamily="34" charset="0"/>
                <a:ea typeface="IBM Plex Sans" pitchFamily="34" charset="-122"/>
                <a:cs typeface="IBM Plex Sans" pitchFamily="34" charset="-120"/>
              </a:rPr>
              <a:t> oficiální web nebo stránka aplikace v obchodě s aplikacemi, nikoli odkaz, který vám někdo poslal?</a:t>
            </a:r>
            <a:endParaRPr lang="cs" sz="1820" dirty="0"/>
          </a:p>
          <a:p>
            <a:pPr algn="l" marL="173990" indent="-173990">
              <a:lnSpc>
                <a:spcPct val="113000"/>
              </a:lnSpc>
              <a:spcBef>
                <a:spcPts val="360"/>
              </a:spcBef>
              <a:buSzPct val="100000"/>
              <a:buChar char="•"/>
            </a:pPr>
            <a:r>
              <a:rPr lang="cs" altLang="en-US" sz="1820" b="1" dirty="0">
                <a:solidFill>
                  <a:srgbClr val="422C70"/>
                </a:solidFill>
                <a:latin typeface="IBM Plex Sans" pitchFamily="34" charset="0"/>
                <a:ea typeface="IBM Plex Sans" pitchFamily="34" charset="-122"/>
                <a:cs typeface="IBM Plex Sans" pitchFamily="34" charset="-120"/>
              </a:rPr>
              <a:t>Kód:</a:t>
            </a:r>
            <a:r>
              <a:rPr lang="cs" altLang="en-US" sz="1820" dirty="0">
                <a:solidFill>
                  <a:srgbClr val="25252B"/>
                </a:solidFill>
                <a:latin typeface="IBM Plex Sans" pitchFamily="34" charset="0"/>
                <a:ea typeface="IBM Plex Sans" pitchFamily="34" charset="-122"/>
                <a:cs typeface="IBM Plex Sans" pitchFamily="34" charset="-120"/>
              </a:rPr>
              <a:t> má otevřený zdrojový kód a je aktivně udržován? (To samo o sobě není důkazem bezpečnosti.)</a:t>
            </a:r>
            <a:endParaRPr lang="cs" sz="1820" dirty="0"/>
          </a:p>
          <a:p>
            <a:pPr algn="l" marL="173990" indent="-173990">
              <a:lnSpc>
                <a:spcPct val="113000"/>
              </a:lnSpc>
              <a:spcBef>
                <a:spcPts val="360"/>
              </a:spcBef>
              <a:buSzPct val="100000"/>
              <a:buChar char="•"/>
            </a:pPr>
            <a:r>
              <a:rPr lang="cs" altLang="en-US" sz="1820" b="1" dirty="0">
                <a:solidFill>
                  <a:srgbClr val="422C70"/>
                </a:solidFill>
                <a:latin typeface="IBM Plex Sans" pitchFamily="34" charset="0"/>
                <a:ea typeface="IBM Plex Sans" pitchFamily="34" charset="-122"/>
                <a:cs typeface="IBM Plex Sans" pitchFamily="34" charset="-120"/>
              </a:rPr>
              <a:t>Náklady:</a:t>
            </a:r>
            <a:r>
              <a:rPr lang="cs" altLang="en-US" sz="1820" dirty="0">
                <a:solidFill>
                  <a:srgbClr val="25252B"/>
                </a:solidFill>
                <a:latin typeface="IBM Plex Sans" pitchFamily="34" charset="0"/>
                <a:ea typeface="IBM Plex Sans" pitchFamily="34" charset="-122"/>
                <a:cs typeface="IBM Plex Sans" pitchFamily="34" charset="-120"/>
              </a:rPr>
              <a:t> poplatky za odesílání, přijímání nebo výběr?</a:t>
            </a:r>
            <a:endParaRPr lang="cs" sz="1820" dirty="0"/>
          </a:p>
          <a:p>
            <a:pPr algn="l" marL="173990" indent="-173990">
              <a:lnSpc>
                <a:spcPct val="113000"/>
              </a:lnSpc>
              <a:spcBef>
                <a:spcPts val="360"/>
              </a:spcBef>
              <a:buSzPct val="100000"/>
              <a:buChar char="•"/>
            </a:pPr>
            <a:r>
              <a:rPr lang="cs" altLang="en-US" sz="1820" b="1" dirty="0">
                <a:solidFill>
                  <a:srgbClr val="422C70"/>
                </a:solidFill>
                <a:latin typeface="IBM Plex Sans" pitchFamily="34" charset="0"/>
                <a:ea typeface="IBM Plex Sans" pitchFamily="34" charset="-122"/>
                <a:cs typeface="IBM Plex Sans" pitchFamily="34" charset="-120"/>
              </a:rPr>
              <a:t>Platby:</a:t>
            </a:r>
            <a:r>
              <a:rPr lang="cs" altLang="en-US" sz="1820" dirty="0">
                <a:solidFill>
                  <a:srgbClr val="25252B"/>
                </a:solidFill>
                <a:latin typeface="IBM Plex Sans" pitchFamily="34" charset="0"/>
                <a:ea typeface="IBM Plex Sans" pitchFamily="34" charset="-122"/>
                <a:cs typeface="IBM Plex Sans" pitchFamily="34" charset="-120"/>
              </a:rPr>
              <a:t> na blockchainu, přes Lightning, nebo obojí?</a:t>
            </a:r>
            <a:endParaRPr lang="cs"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On-chain a Lightning</a:t>
            </a:r>
            <a:endParaRPr lang="cs"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On-chain:</a:t>
            </a:r>
            <a:r>
              <a:rPr lang="cs" altLang="en-US" sz="2400" dirty="0">
                <a:solidFill>
                  <a:srgbClr val="25252B"/>
                </a:solidFill>
                <a:latin typeface="IBM Plex Sans" pitchFamily="34" charset="0"/>
                <a:ea typeface="IBM Plex Sans" pitchFamily="34" charset="-122"/>
                <a:cs typeface="IBM Plex Sans" pitchFamily="34" charset="-120"/>
              </a:rPr>
              <a:t> zaznamenáno přímo v blockchainu</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Lightning:</a:t>
            </a:r>
            <a:r>
              <a:rPr lang="cs" altLang="en-US" sz="2400" dirty="0">
                <a:solidFill>
                  <a:srgbClr val="25252B"/>
                </a:solidFill>
                <a:latin typeface="IBM Plex Sans" pitchFamily="34" charset="0"/>
                <a:ea typeface="IBM Plex Sans" pitchFamily="34" charset="-122"/>
                <a:cs typeface="IBM Plex Sans" pitchFamily="34" charset="-120"/>
              </a:rPr>
              <a:t> platební síť vybudovaná nad Bitcoinem pro rychlé, drobné a časté platby, například za kávu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I lightningová peněženka může být se správou třetí stranou nebo s vlastní správou</a:t>
            </a:r>
            <a:endParaRPr lang="cs" sz="2400" dirty="0"/>
          </a:p>
        </p:txBody>
      </p:sp>
      <p:pic>
        <p:nvPicPr>
          <p:cNvPr id="5" name="Image 0" descr="Na blockchainuZaznamenáno přímo v blockchainu BitcoinuLightningPlatební síť postavená na Bitcoinu">    </p:cNvPr>
          <p:cNvPicPr>
            <a:picLocks noChangeAspect="1"/>
          </p:cNvPicPr>
          <p:nvPr/>
        </p:nvPicPr>
        <p:blipFill>
          <a:blip r:embed="rId1"/>
          <a:stretch>
            <a:fillRect/>
          </a:stretch>
        </p:blipFill>
        <p:spPr>
          <a:xfrm>
            <a:off x="737189" y="3748126"/>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Tři pravidla při učení</a:t>
            </a:r>
            <a:endParaRPr lang="cs"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Nejprve se vzdělávejte.</a:t>
            </a:r>
            <a:r>
              <a:rPr lang="cs" altLang="en-US" sz="2300" dirty="0">
                <a:solidFill>
                  <a:srgbClr val="25252B"/>
                </a:solidFill>
                <a:latin typeface="IBM Plex Sans" pitchFamily="34" charset="0"/>
                <a:ea typeface="IBM Plex Sans" pitchFamily="34" charset="-122"/>
                <a:cs typeface="IBM Plex Sans" pitchFamily="34" charset="-120"/>
              </a:rPr>
              <a:t> Nejednejte pod vlivem nadšení, strachu nebo nátlaku.</a:t>
            </a:r>
            <a:endParaRPr lang="cs" sz="2300" dirty="0"/>
          </a:p>
          <a:p>
            <a:pPr algn="l" marL="219710" indent="-219710">
              <a:lnSpc>
                <a:spcPct val="113000"/>
              </a:lnSpc>
              <a:spcBef>
                <a:spcPts val="460"/>
              </a:spcBef>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Začněte s malou částkou.</a:t>
            </a:r>
            <a:r>
              <a:rPr lang="cs" altLang="en-US" sz="2300" dirty="0">
                <a:solidFill>
                  <a:srgbClr val="25252B"/>
                </a:solidFill>
                <a:latin typeface="IBM Plex Sans" pitchFamily="34" charset="0"/>
                <a:ea typeface="IBM Plex Sans" pitchFamily="34" charset="-122"/>
                <a:cs typeface="IBM Plex Sans" pitchFamily="34" charset="-120"/>
              </a:rPr>
              <a:t> Neznámé nástroje zkoušejte s částkou, kterou si můžete dovolit ztratit.</a:t>
            </a:r>
            <a:endParaRPr lang="cs" sz="2300" dirty="0"/>
          </a:p>
          <a:p>
            <a:pPr algn="l" marL="219710" indent="-219710">
              <a:lnSpc>
                <a:spcPct val="113000"/>
              </a:lnSpc>
              <a:spcBef>
                <a:spcPts val="460"/>
              </a:spcBef>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Nedůvěřujte, ověřujte.</a:t>
            </a:r>
            <a:r>
              <a:rPr lang="cs" altLang="en-US" sz="2300" dirty="0">
                <a:solidFill>
                  <a:srgbClr val="25252B"/>
                </a:solidFill>
                <a:latin typeface="IBM Plex Sans" pitchFamily="34" charset="0"/>
                <a:ea typeface="IBM Plex Sans" pitchFamily="34" charset="-122"/>
                <a:cs typeface="IBM Plex Sans" pitchFamily="34" charset="-120"/>
              </a:rPr>
              <a:t> Ověřte si danou osobu, platební metodu, adresu a částku.</a:t>
            </a:r>
            <a:endParaRPr lang="cs" sz="2300" dirty="0"/>
          </a:p>
        </p:txBody>
      </p:sp>
      <p:sp>
        <p:nvSpPr>
          <p:cNvPr id="5" name="Shape 3"/>
          <p:cNvSpPr/>
          <p:nvPr/>
        </p:nvSpPr>
        <p:spPr>
          <a:xfrm>
            <a:off x="666780" y="3796772"/>
            <a:ext cx="10858500" cy="1974372"/>
          </a:xfrm>
          <a:prstGeom prst="rect">
            <a:avLst/>
          </a:prstGeom>
          <a:solidFill>
            <a:srgbClr val="F3F3FA"/>
          </a:solidFill>
          <a:ln/>
        </p:spPr>
      </p:sp>
      <p:sp>
        <p:nvSpPr>
          <p:cNvPr id="6" name="Shape 4"/>
          <p:cNvSpPr/>
          <p:nvPr/>
        </p:nvSpPr>
        <p:spPr>
          <a:xfrm>
            <a:off x="666780" y="3796772"/>
            <a:ext cx="57150" cy="1974372"/>
          </a:xfrm>
          <a:prstGeom prst="rect">
            <a:avLst/>
          </a:prstGeom>
          <a:solidFill>
            <a:srgbClr val="422C70"/>
          </a:solidFill>
          <a:ln/>
        </p:spPr>
      </p:sp>
      <p:sp>
        <p:nvSpPr>
          <p:cNvPr id="7" name="Text 5"/>
          <p:cNvSpPr/>
          <p:nvPr/>
        </p:nvSpPr>
        <p:spPr>
          <a:xfrm>
            <a:off x="1192103" y="4060119"/>
            <a:ext cx="10456896" cy="1447678"/>
          </a:xfrm>
          <a:prstGeom prst="rect">
            <a:avLst/>
          </a:prstGeom>
          <a:noFill/>
          <a:ln/>
        </p:spPr>
        <p:txBody>
          <a:bodyPr wrap="square" lIns="0" tIns="0" rIns="0" bIns="0" rtlCol="0" anchor="t"/>
          <a:lstStyle/>
          <a:p>
            <a:pPr algn="l" indent="0" marL="0">
              <a:lnSpc>
                <a:spcPct val="113000"/>
              </a:lnSpc>
              <a:buNone/>
            </a:pPr>
            <a:r>
              <a:rPr lang="cs" altLang="en-US" sz="2300" b="1" dirty="0">
                <a:solidFill>
                  <a:srgbClr val="422C70"/>
                </a:solidFill>
                <a:latin typeface="IBM Plex Sans" pitchFamily="34" charset="0"/>
                <a:ea typeface="IBM Plex Sans" pitchFamily="34" charset="-122"/>
                <a:cs typeface="IBM Plex Sans" pitchFamily="34" charset="-120"/>
              </a:rPr>
              <a:t>Sdílejte údaje pro příjem plateb, nikdy ne tajné údaje</a:t>
            </a:r>
            <a:endParaRPr lang="cs" sz="2300" dirty="0"/>
          </a:p>
          <a:p>
            <a:pPr algn="l" indent="0" marL="0">
              <a:lnSpc>
                <a:spcPct val="113000"/>
              </a:lnSpc>
              <a:spcBef>
                <a:spcPts val="340"/>
              </a:spcBef>
              <a:buNone/>
            </a:pPr>
            <a:r>
              <a:rPr lang="cs" altLang="en-US" sz="2300" dirty="0">
                <a:solidFill>
                  <a:srgbClr val="25252B"/>
                </a:solidFill>
                <a:latin typeface="IBM Plex Sans" pitchFamily="34" charset="0"/>
                <a:ea typeface="IBM Plex Sans" pitchFamily="34" charset="-122"/>
                <a:cs typeface="IBM Plex Sans" pitchFamily="34" charset="-120"/>
              </a:rPr>
              <a:t>Adresu nebo žádost o platbu můžete sdílet. Obnovovací frázi ani soukromý klíč nikdy nesdílejte. Žádný důvěryhodný vzdělavatel, poskytovatel peněženky ani pracovník podpory vás o tyto údaje nikdy nepožádá.</a:t>
            </a:r>
            <a:endParaRPr lang="cs"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Zastavte se, nic nesdílejte, nic</a:t>
            </a:r>
            <a:br/>
            <a:r>
              <a:rPr lang="cs" altLang="en-US" sz="3000" dirty="0">
                <a:solidFill>
                  <a:srgbClr val="422C70"/>
                </a:solidFill>
                <a:latin typeface="IBM Plex Sans Medium" pitchFamily="34" charset="0"/>
                <a:ea typeface="IBM Plex Sans Medium" pitchFamily="34" charset="-122"/>
                <a:cs typeface="IBM Plex Sans Medium" pitchFamily="34" charset="-120"/>
              </a:rPr>
              <a:t>neposílejte</a:t>
            </a:r>
            <a:endParaRPr lang="cs" sz="3000" dirty="0"/>
          </a:p>
        </p:txBody>
      </p:sp>
      <p:sp>
        <p:nvSpPr>
          <p:cNvPr id="5" name="Text 2"/>
          <p:cNvSpPr/>
          <p:nvPr/>
        </p:nvSpPr>
        <p:spPr>
          <a:xfrm>
            <a:off x="666780" y="1854678"/>
            <a:ext cx="5694426" cy="2649291"/>
          </a:xfrm>
          <a:prstGeom prst="rect">
            <a:avLst/>
          </a:prstGeom>
          <a:noFill/>
          <a:ln/>
        </p:spPr>
        <p:txBody>
          <a:bodyPr wrap="square" lIns="0" tIns="0" rIns="0" bIns="0" rtlCol="0" anchor="t"/>
          <a:lstStyle/>
          <a:p>
            <a:pPr algn="l" indent="0" marL="0">
              <a:lnSpc>
                <a:spcPct val="113000"/>
              </a:lnSpc>
              <a:buNone/>
            </a:pPr>
            <a:r>
              <a:rPr lang="cs" altLang="en-US" sz="2210" dirty="0">
                <a:solidFill>
                  <a:srgbClr val="25252B"/>
                </a:solidFill>
                <a:latin typeface="IBM Plex Sans" pitchFamily="34" charset="0"/>
                <a:ea typeface="IBM Plex Sans" pitchFamily="34" charset="-122"/>
                <a:cs typeface="IBM Plex Sans" pitchFamily="34" charset="-120"/>
              </a:rPr>
              <a:t>Zastavte se, pokud někdo vytváří pocit naléhavosti nebo vyžaduje utajení, slibuje zaručené výnosy, žádá vás, abyste nejprve poslali bitcoin, nebo požaduje vaši obnovovací frázi. Dejte si pauzu. Nic nesdělujte. Nic neposílejte. Pak si vše ověřte u zdroje, který už znáte.</a:t>
            </a:r>
            <a:endParaRPr lang="cs" sz="2210" dirty="0"/>
          </a:p>
        </p:txBody>
      </p:sp>
      <p:pic>
        <p:nvPicPr>
          <p:cNvPr id="6" name="Image 1" descr="Naléhavost Vydávání se za někoho jiného Změněný cíl platby Zaručené výnosy Žádosti o tajné údaje">    </p:cNvPr>
          <p:cNvPicPr>
            <a:picLocks noChangeAspect="1"/>
          </p:cNvPicPr>
          <p:nvPr/>
        </p:nvPicPr>
        <p:blipFill>
          <a:blip r:embed="rId2"/>
          <a:stretch>
            <a:fillRect/>
          </a:stretch>
        </p:blipFill>
        <p:spPr>
          <a:xfrm>
            <a:off x="1338224" y="4644146"/>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Jak používáte Bitcoin?</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Co dál?</a:t>
            </a:r>
            <a:endParaRPr lang="c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FFFFF"/>
                </a:solidFill>
                <a:latin typeface="IBM Plex Sans" pitchFamily="34" charset="0"/>
                <a:ea typeface="IBM Plex Sans" pitchFamily="34" charset="-122"/>
                <a:cs typeface="IBM Plex Sans" pitchFamily="34" charset="-120"/>
              </a:rPr>
              <a:t>To je teprve začátek.</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Čtyři hlavní poznatky</a:t>
            </a:r>
            <a:endParaRPr lang="cs"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Peníze závisejí na pravidlech a důvěře.</a:t>
            </a:r>
            <a:r>
              <a:rPr lang="cs" altLang="en-US" sz="2300" dirty="0">
                <a:solidFill>
                  <a:srgbClr val="25252B"/>
                </a:solidFill>
                <a:latin typeface="IBM Plex Sans" pitchFamily="34" charset="0"/>
                <a:ea typeface="IBM Plex Sans" pitchFamily="34" charset="-122"/>
                <a:cs typeface="IBM Plex Sans" pitchFamily="34" charset="-120"/>
              </a:rPr>
              <a:t> Množství fiat peněz v oběhu a pravidla určuje malý počet institucí.</a:t>
            </a:r>
            <a:endParaRPr lang="cs" sz="2300" dirty="0"/>
          </a:p>
          <a:p>
            <a:pPr algn="l" marL="219710" indent="-219710">
              <a:lnSpc>
                <a:spcPct val="113000"/>
              </a:lnSpc>
              <a:spcBef>
                <a:spcPts val="460"/>
              </a:spcBef>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Bitcoin nabízí jiná pravidla.</a:t>
            </a:r>
            <a:r>
              <a:rPr lang="cs" altLang="en-US" sz="2300" dirty="0">
                <a:solidFill>
                  <a:srgbClr val="25252B"/>
                </a:solidFill>
                <a:latin typeface="IBM Plex Sans" pitchFamily="34" charset="0"/>
                <a:ea typeface="IBM Plex Sans" pitchFamily="34" charset="-122"/>
                <a:cs typeface="IBM Plex Sans" pitchFamily="34" charset="-120"/>
              </a:rPr>
              <a:t> Veřejně známé, omezené množství peněz, které jsou dostupné všem a které si můžete ověřit, místo abyste museli důvěřovat.</a:t>
            </a:r>
            <a:endParaRPr lang="cs" sz="2300" dirty="0"/>
          </a:p>
          <a:p>
            <a:pPr algn="l" marL="219710" indent="-219710">
              <a:lnSpc>
                <a:spcPct val="113000"/>
              </a:lnSpc>
              <a:spcBef>
                <a:spcPts val="460"/>
              </a:spcBef>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Bezpečnost je na prvním místě.</a:t>
            </a:r>
            <a:r>
              <a:rPr lang="cs" altLang="en-US" sz="2300" dirty="0">
                <a:solidFill>
                  <a:srgbClr val="25252B"/>
                </a:solidFill>
                <a:latin typeface="IBM Plex Sans" pitchFamily="34" charset="0"/>
                <a:ea typeface="IBM Plex Sans" pitchFamily="34" charset="-122"/>
                <a:cs typeface="IBM Plex Sans" pitchFamily="34" charset="-120"/>
              </a:rPr>
              <a:t> Nejprve se učte, začínejte s malými částkami, vše si ověřujte a nikdy nesdílejte svou obnovovací frázi.</a:t>
            </a:r>
            <a:endParaRPr lang="cs" sz="2300" dirty="0"/>
          </a:p>
          <a:p>
            <a:pPr algn="l" marL="219710" indent="-219710">
              <a:lnSpc>
                <a:spcPct val="113000"/>
              </a:lnSpc>
              <a:spcBef>
                <a:spcPts val="460"/>
              </a:spcBef>
              <a:buSzPct val="100000"/>
              <a:buChar char="•"/>
            </a:pPr>
            <a:r>
              <a:rPr lang="cs" altLang="en-US" sz="2300" b="1" dirty="0">
                <a:solidFill>
                  <a:srgbClr val="25252B"/>
                </a:solidFill>
                <a:latin typeface="IBM Plex Sans" pitchFamily="34" charset="0"/>
                <a:ea typeface="IBM Plex Sans" pitchFamily="34" charset="-122"/>
                <a:cs typeface="IBM Plex Sans" pitchFamily="34" charset="-120"/>
              </a:rPr>
              <a:t>Tohle je teprve začátek.</a:t>
            </a:r>
            <a:r>
              <a:rPr lang="cs" altLang="en-US" sz="2300" dirty="0">
                <a:solidFill>
                  <a:srgbClr val="25252B"/>
                </a:solidFill>
                <a:latin typeface="IBM Plex Sans" pitchFamily="34" charset="0"/>
                <a:ea typeface="IBM Plex Sans" pitchFamily="34" charset="-122"/>
                <a:cs typeface="IBM Plex Sans" pitchFamily="34" charset="-120"/>
              </a:rPr>
              <a:t> Stačí jeden další bezpečný krok.</a:t>
            </a:r>
            <a:endParaRPr lang="cs" sz="2300" dirty="0"/>
          </a:p>
        </p:txBody>
      </p:sp>
      <p:sp>
        <p:nvSpPr>
          <p:cNvPr id="5" name="Shape 3"/>
          <p:cNvSpPr/>
          <p:nvPr/>
        </p:nvSpPr>
        <p:spPr>
          <a:xfrm>
            <a:off x="666780" y="4645243"/>
            <a:ext cx="10858500" cy="1184331"/>
          </a:xfrm>
          <a:prstGeom prst="rect">
            <a:avLst/>
          </a:prstGeom>
          <a:solidFill>
            <a:srgbClr val="F3F3FA"/>
          </a:solidFill>
          <a:ln/>
        </p:spPr>
      </p:sp>
      <p:sp>
        <p:nvSpPr>
          <p:cNvPr id="6" name="Shape 4"/>
          <p:cNvSpPr/>
          <p:nvPr/>
        </p:nvSpPr>
        <p:spPr>
          <a:xfrm>
            <a:off x="666780" y="4645243"/>
            <a:ext cx="57150" cy="1184331"/>
          </a:xfrm>
          <a:prstGeom prst="rect">
            <a:avLst/>
          </a:prstGeom>
          <a:solidFill>
            <a:srgbClr val="422C70"/>
          </a:solidFill>
          <a:ln/>
        </p:spPr>
      </p:sp>
      <p:sp>
        <p:nvSpPr>
          <p:cNvPr id="7" name="Text 5"/>
          <p:cNvSpPr/>
          <p:nvPr/>
        </p:nvSpPr>
        <p:spPr>
          <a:xfrm>
            <a:off x="1192103" y="4908591"/>
            <a:ext cx="10456896" cy="657636"/>
          </a:xfrm>
          <a:prstGeom prst="rect">
            <a:avLst/>
          </a:prstGeom>
          <a:noFill/>
          <a:ln/>
        </p:spPr>
        <p:txBody>
          <a:bodyPr wrap="square" lIns="0" tIns="0" rIns="0" bIns="0" rtlCol="0" anchor="t"/>
          <a:lstStyle/>
          <a:p>
            <a:pPr algn="l" indent="0" marL="0">
              <a:lnSpc>
                <a:spcPct val="113000"/>
              </a:lnSpc>
              <a:buNone/>
            </a:pPr>
            <a:r>
              <a:rPr lang="cs" altLang="en-US" sz="2300" b="1" dirty="0">
                <a:solidFill>
                  <a:srgbClr val="422C70"/>
                </a:solidFill>
                <a:latin typeface="IBM Plex Sans" pitchFamily="34" charset="0"/>
                <a:ea typeface="IBM Plex Sans" pitchFamily="34" charset="-122"/>
                <a:cs typeface="IBM Plex Sans" pitchFamily="34" charset="-120"/>
              </a:rPr>
              <a:t>Chvilka k zamyšlení</a:t>
            </a:r>
            <a:endParaRPr lang="cs" sz="2300" dirty="0"/>
          </a:p>
          <a:p>
            <a:pPr algn="l" indent="0" marL="0">
              <a:lnSpc>
                <a:spcPct val="113000"/>
              </a:lnSpc>
              <a:spcBef>
                <a:spcPts val="340"/>
              </a:spcBef>
              <a:buNone/>
            </a:pPr>
            <a:r>
              <a:rPr lang="cs" altLang="en-US" sz="2300" dirty="0">
                <a:solidFill>
                  <a:srgbClr val="25252B"/>
                </a:solidFill>
                <a:latin typeface="IBM Plex Sans" pitchFamily="34" charset="0"/>
                <a:ea typeface="IBM Plex Sans" pitchFamily="34" charset="-122"/>
                <a:cs typeface="IBM Plex Sans" pitchFamily="34" charset="-120"/>
              </a:rPr>
              <a:t>Vraťte se k pěti otázkám ze začátku. Jak byste odpověděli nyní?</a:t>
            </a:r>
            <a:endParaRPr lang="cs"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dál?</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Diplom Bitcoin</a:t>
            </a:r>
            <a:endParaRPr lang="cs"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Další krok. Jeho čtyři moduly vás posunou dál:</a:t>
            </a:r>
            <a:endParaRPr lang="cs" sz="2400" dirty="0"/>
          </a:p>
        </p:txBody>
      </p:sp>
      <p:sp>
        <p:nvSpPr>
          <p:cNvPr id="6" name="Text 3"/>
          <p:cNvSpPr/>
          <p:nvPr/>
        </p:nvSpPr>
        <p:spPr>
          <a:xfrm>
            <a:off x="1047720" y="2514326"/>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Porozumění penězům</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Jak funguje Bitcoin</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Bezpečné používání Bitcoinu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Bitcoin ve vaší komunitě</a:t>
            </a:r>
            <a:endParaRPr lang="cs" sz="2400" dirty="0"/>
          </a:p>
        </p:txBody>
      </p:sp>
      <p:sp>
        <p:nvSpPr>
          <p:cNvPr id="7" name="Text 4"/>
          <p:cNvSpPr/>
          <p:nvPr/>
        </p:nvSpPr>
        <p:spPr>
          <a:xfrm>
            <a:off x="666780" y="4677522"/>
            <a:ext cx="6340632"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Zůstaňte zvídaví, nepřestávejte se ptát a zjistěte více na </a:t>
            </a:r>
            <a:r>
              <a:rPr lang="cs"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cs" altLang="en-US" sz="2400" dirty="0">
                <a:solidFill>
                  <a:srgbClr val="25252B"/>
                </a:solidFill>
                <a:latin typeface="IBM Plex Sans" pitchFamily="34" charset="0"/>
                <a:ea typeface="IBM Plex Sans" pitchFamily="34" charset="-122"/>
                <a:cs typeface="IBM Plex Sans" pitchFamily="34" charset="-120"/>
              </a:rPr>
              <a:t>.</a:t>
            </a:r>
            <a:endParaRPr lang="cs" sz="2400" dirty="0"/>
          </a:p>
        </p:txBody>
      </p:sp>
      <p:sp>
        <p:nvSpPr>
          <p:cNvPr id="8" name="Text 5"/>
          <p:cNvSpPr/>
          <p:nvPr/>
        </p:nvSpPr>
        <p:spPr>
          <a:xfrm>
            <a:off x="666780" y="5805068"/>
            <a:ext cx="11144250" cy="411389"/>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Těšíme se na vás v příštím běhu kurzu.</a:t>
            </a:r>
            <a:endParaRPr lang="cs"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Úvod do Bitcoinu · Co dál?</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Úvod do Bitcoinu</dc:title>
  <dc:subject>Open educational slides (Creative Commons). Adapt them freely.</dc:subject>
  <dc:creator>My First Bitcoin</dc:creator>
  <cp:lastModifiedBy>My First Bitcoin</cp:lastModifiedBy>
  <cp:revision>1</cp:revision>
  <dcterms:created xsi:type="dcterms:W3CDTF">2026-10-22T19:29:40Z</dcterms:created>
  <dcterms:modified xsi:type="dcterms:W3CDTF">2026-10-22T19:29:40Z</dcterms:modified>
</cp:coreProperties>
</file>