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Lst>
  <p:notesMasterIdLst>
    <p:notesMasterId r:id="rId4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notesMaster" Target="notesMasters/notesMaster1.xml"/><Relationship Id="rId45" Type="http://schemas.openxmlformats.org/officeDocument/2006/relationships/presProps" Target="presProps.xml"/><Relationship Id="rId46" Type="http://schemas.openxmlformats.org/officeDocument/2006/relationships/viewProps" Target="viewProps.xml"/><Relationship Id="rId47" Type="http://schemas.openxmlformats.org/officeDocument/2006/relationships/theme" Target="theme/theme1.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Kilde: My First Bitcoin, Introduktion til Bitcoin, En begynderguide, udgave 26.10. Tilpasset under Creative Commons Navngivelse-DelPåSammeVilkår 4.0 International; denne diaspræsentation anvender samme licens. Denne diaspræsentation er et underviserstyret præsentationsværktøj baseret på guidens seks spørgsmål. Tilpas eksempler, tempo og formidling til Deres lokalsamfund, men bevar betydningen og sikkerhedsbudskaberne. Der forudsættes ingen fast varighed for undervisningen.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Indled med billedet: Alle omkring os bruger penge uden at stille spørgsmål ved det. Spørg gruppen, hvornår de sidst tænkte over, hvor penge kommer fra.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 eleverne et par minutter til at skrive. Bed ikke nogen om at dele personlige økonomiske oplysninger. Disse svar tages op igen på opsummeringssliden »Hvad nu?«.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Fasthold denne skelnen gennem hele undervisningsforløbet. Når der fremsættes en påstand, så spørg: Kan vi kontrollere den, eller kræver den kriterier og dokumentation?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Brug vejledningens eksempel: De dyrker ris og har brug for sko, men skomageren vil have madolie, ikke ris. Økonomer kalder dette det dobbelte sammenfald af behov.</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Brug vejledningens eksempel: De dyrker ris og har brug for sko, men skomageren vil have madolie, ikke ris. Økonomer kalder dette det dobbelte sammenfald af behov.</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 pengeseddel er blot et stykke papir. Penge løser problemet med byttehandel ved at adskille salg fra køb: De sælger Deres ris til én person og køber sko af en anden. Det er det, der adskiller penge fra byttehandel.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Prisinflation er en vedvarende stigning i det generelle prisniveau. Bagsiden er købekraften: hvor meget man kan købe for en pengeenhed. Hvis prisen på en kurv med basale varer stiger fra 100 valutaenheder til 110, kan man ikke længere købe hele kurven for de samme 100 enheder.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Prisinflation er en vedvarende stigning i det generelle prisniveau. Bagsiden er købekraften: hvor meget man kan købe for en pengeenhed. Hvis prisen på en kurv med basale varer stiger fra 100 valutaenheder til 110, kan man ikke længere købe hele kurven for de samme 100 enheder.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Økonomer diskuterer, hvor stor betydning hver enkelt årsag har. Hold De fokus på den ene årsag, der skyldes en beslutning snarere end et uheld.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Dette kan gøres uden nogen enhed eller internetforbindelse. Sammenlign svarene i gruppen, og mind de lærende om, at én pris ikke udgør det samlede inflationsmål.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Før Bitcoin var det altid nødvendigt at stole på en organisation for at sende penge online: en bank eller et betalingsfirma, som førte regnskabet, godkendte konti og kunne forsinke, blokere eller tilbageføre en betaling. Digital information er nem at kopiere: Hvis en digital mønt kunne bruges to gange, kunne den ikke fungere som penge. Dette er problemet med dobbeltforbrug. Satoshi Nakamoto er en person eller gruppe, der bruger dette navn.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Decentraliseret betyder ikke, at alle har lige stor indflydelse. Det betyder, at ingen enkelt deltager kan ændre regnskabsbogen eller de monetære regler for alle.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Nye bitcoin udstedes efter en offentligt kendt tidsplan, og uafhængige computere, kaldet noder, afviser enhver blok, der bryder denne regel. Grænsen er troværdig, fordi alle kan kontrollere den. Den er ikke en naturlov: Den gælder, fordi deltagerne bliver ved med at håndhæve den. Et begrænset udbud garanterer ikke, at prisen vil stige; prisen afhænger af både efterspørgsel og udbud.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eje 100.000 sats og at eje 0,001 bitcoin er det samme beløb. Gør op med misforståelsen om, at Bitcoin er uden for rækkevidde, fordi én bitcoin er dyr.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Brugere sender, modtager og opbevarer bitcoin; noder kontrollerer, at hver transaktion og hver blok overholder reglerne; minere konkurrerer om at føje en ny blok til registret cirka hvert tiende minut. Dette register, blockchainen, er offentligt og meget dyrt at omskrive. En bemærkning om stavemåden: Bitcoin med stort B betyder normalt netværket eller systemet; bitcoin med lille b betyder selve pengene.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Brugere sender, modtager og opbevarer bitcoin; noder kontrollerer, at hver transaktion og hver blok overholder reglerne; minere konkurrerer om at føje en ny blok til registret cirka hvert tiende minut. Dette register, blockchainen, er offentligt og meget dyrt at omskrive. En bemærkning om stavemåden: Bitcoin med stort B betyder normalt netværket eller systemet; bitcoin med lille b betyder selve pengene.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 Bitcoin-tegnebog er et værktøj, som regel en app, der giver Dem mulighed for at modtage, se Deres saldo og sende bitcoin. Deres bitcoin opbevares ikke på Deres telefon: De er registreret på blockchainen. Tegnebogen håndterer de nøgler, der gør det muligt for Dem at bevise, at Deres bitcoin tilhører Dem, og godkende en betaling.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Seedfrasen er ikke kun en sikkerhedskopi: den giver fuld adgang. Skriv den nøjagtigt ned på papir, når De opretter tegnebogen; opbevar den offline, utilgængeligt for andre og et sted, hvor den ikke bliver væk eller beskadiget. Tag aldrig et billede af den, send den aldrig via e-mail eller i en besked, gem den aldrig i noter i skyen, og indtast den aldrig på et websted. De viste ord er kun et eksempel; vis eller indsaml aldrig en rigtig seedfrase.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 First Bitcoin anbefaler ikke bestemte tegnebøger. Værktøjer, gebyrer og ejere ændrer sig, og det, der passer til ét fællesskab, passer måske ikke til et andet. Henvis eleverne til en betroet lokal underviser.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Slide-2-image-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Slide-6-image-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Slide-13-image-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Slide-14-image-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e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e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Slide-22-image-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jpeg"/><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Slide-30-image-1.png"/><Relationship Id="rId2" Type="http://schemas.openxmlformats.org/officeDocument/2006/relationships/slideLayout" Target="../slideLayouts/slideLayout1.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1.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jpeg"/><Relationship Id="rId2" Type="http://schemas.openxmlformats.org/officeDocument/2006/relationships/image" Target="../media/image-33-2.png"/><Relationship Id="rId3" Type="http://schemas.openxmlformats.org/officeDocument/2006/relationships/slideLayout" Target="../slideLayouts/slideLayout1.xml"/><Relationship Id="rId4"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Slide-34-image-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jpeg"/><Relationship Id="rId2" Type="http://schemas.openxmlformats.org/officeDocument/2006/relationships/slideLayout" Target="../slideLayouts/slideLayout1.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jpeg"/><Relationship Id="rId2" Type="http://schemas.openxmlformats.org/officeDocument/2006/relationships/image" Target="../media/image-38-2.png"/><Relationship Id="rId3" Type="http://schemas.openxmlformats.org/officeDocument/2006/relationships/slideLayout" Target="../slideLayouts/slideLayout1.xml"/><Relationship Id="rId4"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Slide-39-image-1.pn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2" Type="http://schemas.openxmlformats.org/officeDocument/2006/relationships/hyperlink" Target="http://myfirstbitcoin.org/" TargetMode="External"/><Relationship Id="rId1" Type="http://schemas.openxmlformats.org/officeDocument/2006/relationships/image" Target="../media/image-41-1.jpeg"/><Relationship Id="rId3" Type="http://schemas.openxmlformats.org/officeDocument/2006/relationships/slideLayout" Target="../slideLayouts/slideLayout1.xml"/><Relationship Id="rId4"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Slide-42-image-1.png"/><Relationship Id="rId2" Type="http://schemas.openxmlformats.org/officeDocument/2006/relationships/slideLayout" Target="../slideLayouts/slideLayout1.xml"/><Relationship Id="rId3" Type="http://schemas.openxmlformats.org/officeDocument/2006/relationships/notesSlide" Target="../notesSlides/notesSlide4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0136856" y="571500"/>
            <a:ext cx="1388425" cy="272400"/>
          </a:xfrm>
          <a:prstGeom prst="rect">
            <a:avLst/>
          </a:prstGeom>
          <a:noFill/>
          <a:ln/>
        </p:spPr>
        <p:txBody>
          <a:bodyPr wrap="square" lIns="0" tIns="0" rIns="0" bIns="0" rtlCol="0" anchor="t"/>
          <a:lstStyle/>
          <a:p>
            <a:pPr algn="r" indent="0" marL="0">
              <a:lnSpc>
                <a:spcPct val="108000"/>
              </a:lnSpc>
              <a:buNone/>
            </a:pPr>
            <a:r>
              <a:rPr lang="da" altLang="en-US" sz="1650" dirty="0">
                <a:solidFill>
                  <a:srgbClr val="FFFFFF"/>
                </a:solidFill>
                <a:latin typeface="IBM Plex Sans" pitchFamily="34" charset="0"/>
                <a:ea typeface="IBM Plex Sans" pitchFamily="34" charset="-122"/>
                <a:cs typeface="IBM Plex Sans" pitchFamily="34" charset="-120"/>
              </a:rPr>
              <a:t>Udgave 26.10</a:t>
            </a:r>
            <a:endParaRPr lang="da" sz="1650" dirty="0"/>
          </a:p>
        </p:txBody>
      </p:sp>
      <p:sp>
        <p:nvSpPr>
          <p:cNvPr id="3" name="Text 1"/>
          <p:cNvSpPr/>
          <p:nvPr/>
        </p:nvSpPr>
        <p:spPr>
          <a:xfrm>
            <a:off x="666780" y="1962120"/>
            <a:ext cx="11144250" cy="1920149"/>
          </a:xfrm>
          <a:prstGeom prst="rect">
            <a:avLst/>
          </a:prstGeom>
          <a:noFill/>
          <a:ln/>
        </p:spPr>
        <p:txBody>
          <a:bodyPr wrap="square" lIns="0" tIns="0" rIns="0" bIns="0" rtlCol="0" anchor="t"/>
          <a:lstStyle/>
          <a:p>
            <a:pPr algn="l" indent="0" marL="0">
              <a:lnSpc>
                <a:spcPct val="88000"/>
              </a:lnSpc>
              <a:buNone/>
            </a:pPr>
            <a:r>
              <a:rPr lang="da" altLang="en-US" sz="7200" dirty="0">
                <a:solidFill>
                  <a:srgbClr val="FFFFFF"/>
                </a:solidFill>
                <a:latin typeface="IBM Plex Sans Medium" pitchFamily="34" charset="0"/>
                <a:ea typeface="IBM Plex Sans Medium" pitchFamily="34" charset="-122"/>
                <a:cs typeface="IBM Plex Sans Medium" pitchFamily="34" charset="-120"/>
              </a:rPr>
              <a:t>Introduktion</a:t>
            </a:r>
            <a:br/>
            <a:r>
              <a:rPr lang="da" altLang="en-US" sz="7200" dirty="0">
                <a:solidFill>
                  <a:srgbClr val="FFFFFF"/>
                </a:solidFill>
                <a:latin typeface="IBM Plex Sans Medium" pitchFamily="34" charset="0"/>
                <a:ea typeface="IBM Plex Sans Medium" pitchFamily="34" charset="-122"/>
                <a:cs typeface="IBM Plex Sans Medium" pitchFamily="34" charset="-120"/>
              </a:rPr>
              <a:t>til Bitcoin</a:t>
            </a:r>
            <a:endParaRPr lang="da" sz="7200" dirty="0"/>
          </a:p>
        </p:txBody>
      </p:sp>
      <p:sp>
        <p:nvSpPr>
          <p:cNvPr id="4" name="Text 2"/>
          <p:cNvSpPr/>
          <p:nvPr/>
        </p:nvSpPr>
        <p:spPr>
          <a:xfrm>
            <a:off x="666780" y="5905470"/>
            <a:ext cx="11144250" cy="381030"/>
          </a:xfrm>
          <a:prstGeom prst="rect">
            <a:avLst/>
          </a:prstGeom>
          <a:noFill/>
          <a:ln/>
        </p:spPr>
        <p:txBody>
          <a:bodyPr wrap="square" lIns="0" tIns="0" rIns="0" bIns="0" rtlCol="0" anchor="t"/>
          <a:lstStyle/>
          <a:p>
            <a:pPr algn="l" indent="0" marL="0">
              <a:lnSpc>
                <a:spcPct val="104000"/>
              </a:lnSpc>
              <a:buNone/>
            </a:pPr>
            <a:r>
              <a:rPr lang="da" altLang="en-US" sz="2400" dirty="0">
                <a:solidFill>
                  <a:srgbClr val="FFFFFF"/>
                </a:solidFill>
                <a:latin typeface="IBM Plex Sans" pitchFamily="34" charset="0"/>
                <a:ea typeface="IBM Plex Sans" pitchFamily="34" charset="-122"/>
                <a:cs typeface="IBM Plex Sans" pitchFamily="34" charset="-120"/>
              </a:rPr>
              <a:t>En guide for begyndere</a:t>
            </a:r>
            <a:endParaRPr lang="da"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30000" cy="590520"/>
          </a:xfrm>
          <a:prstGeom prst="rect">
            <a:avLst/>
          </a:prstGeom>
          <a:noFill/>
          <a:ln/>
        </p:spPr>
        <p:txBody>
          <a:bodyPr wrap="square" lIns="0" tIns="0" rIns="0" bIns="0" rtlCol="0" anchor="t"/>
          <a:lstStyle/>
          <a:p>
            <a:pPr algn="ctr" indent="0" marL="0">
              <a:lnSpc>
                <a:spcPct val="83000"/>
              </a:lnSpc>
              <a:buNone/>
            </a:pPr>
            <a:r>
              <a:rPr lang="da" altLang="en-US" sz="4350" dirty="0">
                <a:solidFill>
                  <a:srgbClr val="FFFFFF"/>
                </a:solidFill>
                <a:latin typeface="IBM Plex Sans Medium" pitchFamily="34" charset="0"/>
                <a:ea typeface="IBM Plex Sans Medium" pitchFamily="34" charset="-122"/>
                <a:cs typeface="IBM Plex Sans Medium" pitchFamily="34" charset="-120"/>
              </a:rPr>
              <a:t>Hvorfor er penge vigtige?</a:t>
            </a:r>
            <a:endParaRPr lang="da" sz="4350" dirty="0"/>
          </a:p>
        </p:txBody>
      </p:sp>
      <p:sp>
        <p:nvSpPr>
          <p:cNvPr id="3" name="Text 1"/>
          <p:cNvSpPr/>
          <p:nvPr/>
        </p:nvSpPr>
        <p:spPr>
          <a:xfrm>
            <a:off x="381030" y="3740079"/>
            <a:ext cx="11430000" cy="411389"/>
          </a:xfrm>
          <a:prstGeom prst="rect">
            <a:avLst/>
          </a:prstGeom>
          <a:noFill/>
          <a:ln/>
        </p:spPr>
        <p:txBody>
          <a:bodyPr wrap="square" lIns="0" tIns="0" rIns="0" bIns="0" rtlCol="0" anchor="t"/>
          <a:lstStyle/>
          <a:p>
            <a:pPr algn="ctr" indent="0" marL="0">
              <a:lnSpc>
                <a:spcPct val="113000"/>
              </a:lnSpc>
              <a:buNone/>
            </a:pPr>
            <a:r>
              <a:rPr lang="da" altLang="en-US" sz="2400" dirty="0">
                <a:solidFill>
                  <a:srgbClr val="FFFFFF"/>
                </a:solidFill>
                <a:latin typeface="IBM Plex Sans" pitchFamily="34" charset="0"/>
                <a:ea typeface="IBM Plex Sans" pitchFamily="34" charset="-122"/>
                <a:cs typeface="IBM Plex Sans" pitchFamily="34" charset="-120"/>
              </a:rPr>
              <a:t>Vi bruger penge hver dag, men spørger sjældent, hvordan de fungerer.</a:t>
            </a:r>
            <a:endParaRPr lang="da"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904970"/>
            <a:ext cx="914400" cy="38130"/>
          </a:xfrm>
          <a:prstGeom prst="rect">
            <a:avLst/>
          </a:prstGeom>
          <a:solidFill>
            <a:srgbClr val="F7941F"/>
          </a:solidFill>
          <a:ln/>
        </p:spPr>
      </p:sp>
      <p:sp>
        <p:nvSpPr>
          <p:cNvPr id="4" name="Text 1"/>
          <p:cNvSpPr/>
          <p:nvPr/>
        </p:nvSpPr>
        <p:spPr>
          <a:xfrm>
            <a:off x="666780" y="571500"/>
            <a:ext cx="11144250" cy="1257300"/>
          </a:xfrm>
          <a:prstGeom prst="rect">
            <a:avLst/>
          </a:prstGeom>
          <a:noFill/>
          <a:ln/>
        </p:spPr>
        <p:txBody>
          <a:bodyPr wrap="square" lIns="0" tIns="0" rIns="0" bIns="0" rtlCol="0" anchor="t"/>
          <a:lstStyle/>
          <a:p>
            <a:pPr algn="l" indent="0" marL="0">
              <a:lnSpc>
                <a:spcPct val="92000"/>
              </a:lnSpc>
              <a:buNone/>
            </a:pPr>
            <a:r>
              <a:rPr lang="da" altLang="en-US" sz="3000" dirty="0">
                <a:solidFill>
                  <a:srgbClr val="422C70"/>
                </a:solidFill>
                <a:latin typeface="IBM Plex Sans Medium" pitchFamily="34" charset="0"/>
                <a:ea typeface="IBM Plex Sans Medium" pitchFamily="34" charset="-122"/>
                <a:cs typeface="IBM Plex Sans Medium" pitchFamily="34" charset="-120"/>
              </a:rPr>
              <a:t>De fleste mennesker stopper</a:t>
            </a:r>
            <a:br/>
            <a:r>
              <a:rPr lang="da" altLang="en-US" sz="3000" dirty="0">
                <a:solidFill>
                  <a:srgbClr val="422C70"/>
                </a:solidFill>
                <a:latin typeface="IBM Plex Sans Medium" pitchFamily="34" charset="0"/>
                <a:ea typeface="IBM Plex Sans Medium" pitchFamily="34" charset="-122"/>
                <a:cs typeface="IBM Plex Sans Medium" pitchFamily="34" charset="-120"/>
              </a:rPr>
              <a:t>aldrig op for at tænke over</a:t>
            </a:r>
            <a:br/>
            <a:r>
              <a:rPr lang="da" altLang="en-US" sz="3000" dirty="0">
                <a:solidFill>
                  <a:srgbClr val="422C70"/>
                </a:solidFill>
                <a:latin typeface="IBM Plex Sans Medium" pitchFamily="34" charset="0"/>
                <a:ea typeface="IBM Plex Sans Medium" pitchFamily="34" charset="-122"/>
                <a:cs typeface="IBM Plex Sans Medium" pitchFamily="34" charset="-120"/>
              </a:rPr>
              <a:t>penge</a:t>
            </a:r>
            <a:endParaRPr lang="da" sz="3000" dirty="0"/>
          </a:p>
        </p:txBody>
      </p:sp>
      <p:sp>
        <p:nvSpPr>
          <p:cNvPr id="5" name="Text 2"/>
          <p:cNvSpPr/>
          <p:nvPr/>
        </p:nvSpPr>
        <p:spPr>
          <a:xfrm>
            <a:off x="666780" y="2286000"/>
            <a:ext cx="5694426" cy="1234074"/>
          </a:xfrm>
          <a:prstGeom prst="rect">
            <a:avLst/>
          </a:prstGeom>
          <a:noFill/>
          <a:ln/>
        </p:spPr>
        <p:txBody>
          <a:bodyPr wrap="square" lIns="0" tIns="0" rIns="0" bIns="0" rtlCol="0" anchor="t"/>
          <a:lstStyle/>
          <a:p>
            <a:pPr algn="l" indent="0" marL="0">
              <a:lnSpc>
                <a:spcPct val="113000"/>
              </a:lnSpc>
              <a:buNone/>
            </a:pPr>
            <a:r>
              <a:rPr lang="da" altLang="en-US" sz="2400" dirty="0">
                <a:solidFill>
                  <a:srgbClr val="25252B"/>
                </a:solidFill>
                <a:latin typeface="IBM Plex Sans" pitchFamily="34" charset="0"/>
                <a:ea typeface="IBM Plex Sans" pitchFamily="34" charset="-122"/>
                <a:cs typeface="IBM Plex Sans" pitchFamily="34" charset="-120"/>
              </a:rPr>
              <a:t>Ikke at tjene dem, ikke at bruge dem, men at tænke over, hvad penge er, og hvordan de fungerer.</a:t>
            </a:r>
            <a:endParaRPr lang="da" sz="240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a" altLang="en-US" sz="1200" dirty="0">
                <a:solidFill>
                  <a:srgbClr val="6C6C7D"/>
                </a:solidFill>
                <a:latin typeface="IBM Plex Sans" pitchFamily="34" charset="0"/>
                <a:ea typeface="IBM Plex Sans" pitchFamily="34" charset="-122"/>
                <a:cs typeface="IBM Plex Sans" pitchFamily="34" charset="-120"/>
              </a:rPr>
              <a:t>Introduktion til Bitcoin · Hvorfor er penge vigtige?</a:t>
            </a:r>
            <a:endParaRPr lang="d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da" altLang="en-US" sz="3000" dirty="0">
                <a:solidFill>
                  <a:srgbClr val="422C70"/>
                </a:solidFill>
                <a:latin typeface="IBM Plex Sans Medium" pitchFamily="34" charset="0"/>
                <a:ea typeface="IBM Plex Sans Medium" pitchFamily="34" charset="-122"/>
                <a:cs typeface="IBM Plex Sans Medium" pitchFamily="34" charset="-120"/>
              </a:rPr>
              <a:t>Fem spørgsmål til at begynde</a:t>
            </a:r>
            <a:br/>
            <a:r>
              <a:rPr lang="da" altLang="en-US" sz="3000" dirty="0">
                <a:solidFill>
                  <a:srgbClr val="422C70"/>
                </a:solidFill>
                <a:latin typeface="IBM Plex Sans Medium" pitchFamily="34" charset="0"/>
                <a:ea typeface="IBM Plex Sans Medium" pitchFamily="34" charset="-122"/>
                <a:cs typeface="IBM Plex Sans Medium" pitchFamily="34" charset="-120"/>
              </a:rPr>
              <a:t>med</a:t>
            </a:r>
            <a:endParaRPr lang="da" sz="3000" dirty="0"/>
          </a:p>
        </p:txBody>
      </p:sp>
      <p:sp>
        <p:nvSpPr>
          <p:cNvPr id="5" name="Text 2"/>
          <p:cNvSpPr/>
          <p:nvPr/>
        </p:nvSpPr>
        <p:spPr>
          <a:xfrm>
            <a:off x="1002000" y="1794876"/>
            <a:ext cx="5973227" cy="2747955"/>
          </a:xfrm>
          <a:prstGeom prst="rect">
            <a:avLst/>
          </a:prstGeom>
          <a:noFill/>
          <a:ln/>
        </p:spPr>
        <p:txBody>
          <a:bodyPr wrap="square" lIns="0" tIns="0" rIns="0" bIns="0" rtlCol="0" anchor="t"/>
          <a:lstStyle/>
          <a:p>
            <a:pPr algn="l" marL="200660" indent="-200660">
              <a:lnSpc>
                <a:spcPct val="113000"/>
              </a:lnSpc>
              <a:buSzPct val="100000"/>
              <a:buChar char="•"/>
            </a:pPr>
            <a:r>
              <a:rPr lang="da" altLang="en-US" sz="2110" dirty="0">
                <a:solidFill>
                  <a:srgbClr val="25252B"/>
                </a:solidFill>
                <a:latin typeface="IBM Plex Sans" pitchFamily="34" charset="0"/>
                <a:ea typeface="IBM Plex Sans" pitchFamily="34" charset="-122"/>
                <a:cs typeface="IBM Plex Sans" pitchFamily="34" charset="-120"/>
              </a:rPr>
              <a:t>Hvorfor har mennesker brug for penge?</a:t>
            </a:r>
            <a:endParaRPr lang="da" sz="2110" dirty="0"/>
          </a:p>
          <a:p>
            <a:pPr algn="l" marL="200660" indent="-200660">
              <a:lnSpc>
                <a:spcPct val="113000"/>
              </a:lnSpc>
              <a:spcBef>
                <a:spcPts val="420"/>
              </a:spcBef>
              <a:buSzPct val="100000"/>
              <a:buChar char="•"/>
            </a:pPr>
            <a:r>
              <a:rPr lang="da" altLang="en-US" sz="2110" dirty="0">
                <a:solidFill>
                  <a:srgbClr val="25252B"/>
                </a:solidFill>
                <a:latin typeface="IBM Plex Sans" pitchFamily="34" charset="0"/>
                <a:ea typeface="IBM Plex Sans" pitchFamily="34" charset="-122"/>
                <a:cs typeface="IBM Plex Sans" pitchFamily="34" charset="-120"/>
              </a:rPr>
              <a:t>Hvad gør noget til penge?</a:t>
            </a:r>
            <a:endParaRPr lang="da" sz="2110" dirty="0"/>
          </a:p>
          <a:p>
            <a:pPr algn="l" marL="200660" indent="-200660">
              <a:lnSpc>
                <a:spcPct val="113000"/>
              </a:lnSpc>
              <a:spcBef>
                <a:spcPts val="420"/>
              </a:spcBef>
              <a:buSzPct val="100000"/>
              <a:buChar char="•"/>
            </a:pPr>
            <a:r>
              <a:rPr lang="da" altLang="en-US" sz="2110" dirty="0">
                <a:solidFill>
                  <a:srgbClr val="25252B"/>
                </a:solidFill>
                <a:latin typeface="IBM Plex Sans" pitchFamily="34" charset="0"/>
                <a:ea typeface="IBM Plex Sans" pitchFamily="34" charset="-122"/>
                <a:cs typeface="IBM Plex Sans" pitchFamily="34" charset="-120"/>
              </a:rPr>
              <a:t>Hvem kan skabe eller kontrollere de penge, De bruger?</a:t>
            </a:r>
            <a:endParaRPr lang="da" sz="2110" dirty="0"/>
          </a:p>
          <a:p>
            <a:pPr algn="l" marL="200660" indent="-200660">
              <a:lnSpc>
                <a:spcPct val="113000"/>
              </a:lnSpc>
              <a:spcBef>
                <a:spcPts val="420"/>
              </a:spcBef>
              <a:buSzPct val="100000"/>
              <a:buChar char="•"/>
            </a:pPr>
            <a:r>
              <a:rPr lang="da" altLang="en-US" sz="2110" dirty="0">
                <a:solidFill>
                  <a:srgbClr val="25252B"/>
                </a:solidFill>
                <a:latin typeface="IBM Plex Sans" pitchFamily="34" charset="0"/>
                <a:ea typeface="IBM Plex Sans" pitchFamily="34" charset="-122"/>
                <a:cs typeface="IBM Plex Sans" pitchFamily="34" charset="-120"/>
              </a:rPr>
              <a:t>Hvorfor har de penge, De bruger, værdi?</a:t>
            </a:r>
            <a:endParaRPr lang="da" sz="2110" dirty="0"/>
          </a:p>
          <a:p>
            <a:pPr algn="l" marL="200660" indent="-200660">
              <a:lnSpc>
                <a:spcPct val="113000"/>
              </a:lnSpc>
              <a:spcBef>
                <a:spcPts val="420"/>
              </a:spcBef>
              <a:buSzPct val="100000"/>
              <a:buChar char="•"/>
            </a:pPr>
            <a:r>
              <a:rPr lang="da" altLang="en-US" sz="2110" dirty="0">
                <a:solidFill>
                  <a:srgbClr val="25252B"/>
                </a:solidFill>
                <a:latin typeface="IBM Plex Sans" pitchFamily="34" charset="0"/>
                <a:ea typeface="IBM Plex Sans" pitchFamily="34" charset="-122"/>
                <a:cs typeface="IBM Plex Sans" pitchFamily="34" charset="-120"/>
              </a:rPr>
              <a:t>Kan De købe lige så meget for Deres penge som før?</a:t>
            </a:r>
            <a:endParaRPr lang="da" sz="2110" dirty="0"/>
          </a:p>
        </p:txBody>
      </p:sp>
      <p:sp>
        <p:nvSpPr>
          <p:cNvPr id="6" name="Shape 3"/>
          <p:cNvSpPr/>
          <p:nvPr/>
        </p:nvSpPr>
        <p:spPr>
          <a:xfrm>
            <a:off x="666780" y="4837816"/>
            <a:ext cx="5981730" cy="1447770"/>
          </a:xfrm>
          <a:prstGeom prst="rect">
            <a:avLst/>
          </a:prstGeom>
          <a:solidFill>
            <a:srgbClr val="F3F3FA"/>
          </a:solidFill>
          <a:ln/>
        </p:spPr>
      </p:sp>
      <p:sp>
        <p:nvSpPr>
          <p:cNvPr id="7" name="Shape 4"/>
          <p:cNvSpPr/>
          <p:nvPr/>
        </p:nvSpPr>
        <p:spPr>
          <a:xfrm>
            <a:off x="666780" y="4837816"/>
            <a:ext cx="57150" cy="1447770"/>
          </a:xfrm>
          <a:prstGeom prst="rect">
            <a:avLst/>
          </a:prstGeom>
          <a:solidFill>
            <a:srgbClr val="422C70"/>
          </a:solidFill>
          <a:ln/>
        </p:spPr>
      </p:sp>
      <p:sp>
        <p:nvSpPr>
          <p:cNvPr id="8" name="Text 5"/>
          <p:cNvSpPr/>
          <p:nvPr/>
        </p:nvSpPr>
        <p:spPr>
          <a:xfrm>
            <a:off x="1153058" y="5079218"/>
            <a:ext cx="5370180" cy="964966"/>
          </a:xfrm>
          <a:prstGeom prst="rect">
            <a:avLst/>
          </a:prstGeom>
          <a:noFill/>
          <a:ln/>
        </p:spPr>
        <p:txBody>
          <a:bodyPr wrap="square" lIns="0" tIns="0" rIns="0" bIns="0" rtlCol="0" anchor="t"/>
          <a:lstStyle/>
          <a:p>
            <a:pPr algn="l" indent="0" marL="0">
              <a:lnSpc>
                <a:spcPct val="113000"/>
              </a:lnSpc>
              <a:buNone/>
            </a:pPr>
            <a:r>
              <a:rPr lang="da" altLang="en-US" sz="2110" b="1" dirty="0">
                <a:solidFill>
                  <a:srgbClr val="422C70"/>
                </a:solidFill>
                <a:latin typeface="IBM Plex Sans" pitchFamily="34" charset="0"/>
                <a:ea typeface="IBM Plex Sans" pitchFamily="34" charset="-122"/>
                <a:cs typeface="IBM Plex Sans" pitchFamily="34" charset="-120"/>
              </a:rPr>
              <a:t>Gem Deres svar</a:t>
            </a:r>
            <a:endParaRPr lang="da" sz="2110" dirty="0"/>
          </a:p>
          <a:p>
            <a:pPr algn="l" indent="0" marL="0">
              <a:lnSpc>
                <a:spcPct val="113000"/>
              </a:lnSpc>
              <a:spcBef>
                <a:spcPts val="320"/>
              </a:spcBef>
              <a:buNone/>
            </a:pPr>
            <a:r>
              <a:rPr lang="da" altLang="en-US" sz="2110" dirty="0">
                <a:solidFill>
                  <a:srgbClr val="25252B"/>
                </a:solidFill>
                <a:latin typeface="IBM Plex Sans" pitchFamily="34" charset="0"/>
                <a:ea typeface="IBM Plex Sans" pitchFamily="34" charset="-122"/>
                <a:cs typeface="IBM Plex Sans" pitchFamily="34" charset="-120"/>
              </a:rPr>
              <a:t>Skriv et kort svar på hvert spørgsmål. De vender tilbage til dem til sidst.</a:t>
            </a:r>
            <a:endParaRPr lang="da" sz="211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a" altLang="en-US" sz="1200" dirty="0">
                <a:solidFill>
                  <a:srgbClr val="6C6C7D"/>
                </a:solidFill>
                <a:latin typeface="IBM Plex Sans" pitchFamily="34" charset="0"/>
                <a:ea typeface="IBM Plex Sans" pitchFamily="34" charset="-122"/>
                <a:cs typeface="IBM Plex Sans" pitchFamily="34" charset="-120"/>
              </a:rPr>
              <a:t>Introduktion til Bitcoin · Hvorfor er penge vigtige?</a:t>
            </a:r>
            <a:endParaRPr lang="d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da" altLang="en-US" sz="3000" dirty="0">
                <a:solidFill>
                  <a:srgbClr val="422C70"/>
                </a:solidFill>
                <a:latin typeface="IBM Plex Sans Medium" pitchFamily="34" charset="0"/>
                <a:ea typeface="IBM Plex Sans Medium" pitchFamily="34" charset="-122"/>
                <a:cs typeface="IBM Plex Sans Medium" pitchFamily="34" charset="-120"/>
              </a:rPr>
              <a:t>Fakta eller holdning?</a:t>
            </a:r>
            <a:endParaRPr lang="da" sz="3000" dirty="0"/>
          </a:p>
        </p:txBody>
      </p:sp>
      <p:sp>
        <p:nvSpPr>
          <p:cNvPr id="5" name="Text 2"/>
          <p:cNvSpPr/>
          <p:nvPr/>
        </p:nvSpPr>
        <p:spPr>
          <a:xfrm>
            <a:off x="1017179" y="1379464"/>
            <a:ext cx="5956493" cy="1948312"/>
          </a:xfrm>
          <a:prstGeom prst="rect">
            <a:avLst/>
          </a:prstGeom>
          <a:noFill/>
          <a:ln/>
        </p:spPr>
        <p:txBody>
          <a:bodyPr wrap="square" lIns="0" tIns="0" rIns="0" bIns="0" rtlCol="0" anchor="t"/>
          <a:lstStyle/>
          <a:p>
            <a:pPr algn="l" marL="210820" indent="-210820">
              <a:lnSpc>
                <a:spcPct val="113000"/>
              </a:lnSpc>
              <a:buSzPct val="100000"/>
              <a:buChar char="•"/>
            </a:pPr>
            <a:r>
              <a:rPr lang="da" altLang="en-US" sz="2210" b="1" dirty="0">
                <a:solidFill>
                  <a:srgbClr val="422C70"/>
                </a:solidFill>
                <a:latin typeface="IBM Plex Sans" pitchFamily="34" charset="0"/>
                <a:ea typeface="IBM Plex Sans" pitchFamily="34" charset="-122"/>
                <a:cs typeface="IBM Plex Sans" pitchFamily="34" charset="-120"/>
              </a:rPr>
              <a:t>Faktum:</a:t>
            </a:r>
            <a:r>
              <a:rPr lang="da" altLang="en-US" sz="2210" dirty="0">
                <a:solidFill>
                  <a:srgbClr val="25252B"/>
                </a:solidFill>
                <a:latin typeface="IBM Plex Sans" pitchFamily="34" charset="0"/>
                <a:ea typeface="IBM Plex Sans" pitchFamily="34" charset="-122"/>
                <a:cs typeface="IBM Plex Sans" pitchFamily="34" charset="-120"/>
              </a:rPr>
              <a:t> "Denne pengeseddel accepteres til betaling af skat." Det kan kontrolleres.</a:t>
            </a:r>
            <a:endParaRPr lang="da" sz="2210" dirty="0"/>
          </a:p>
          <a:p>
            <a:pPr algn="l" marL="210820" indent="-210820">
              <a:lnSpc>
                <a:spcPct val="113000"/>
              </a:lnSpc>
              <a:spcBef>
                <a:spcPts val="440"/>
              </a:spcBef>
              <a:buSzPct val="100000"/>
              <a:buChar char="•"/>
            </a:pPr>
            <a:r>
              <a:rPr lang="da" altLang="en-US" sz="2210" b="1" dirty="0">
                <a:solidFill>
                  <a:srgbClr val="422C70"/>
                </a:solidFill>
                <a:latin typeface="IBM Plex Sans" pitchFamily="34" charset="0"/>
                <a:ea typeface="IBM Plex Sans" pitchFamily="34" charset="-122"/>
                <a:cs typeface="IBM Plex Sans" pitchFamily="34" charset="-120"/>
              </a:rPr>
              <a:t>Mening:</a:t>
            </a:r>
            <a:r>
              <a:rPr lang="da" altLang="en-US" sz="2210" dirty="0">
                <a:solidFill>
                  <a:srgbClr val="25252B"/>
                </a:solidFill>
                <a:latin typeface="IBM Plex Sans" pitchFamily="34" charset="0"/>
                <a:ea typeface="IBM Plex Sans" pitchFamily="34" charset="-122"/>
                <a:cs typeface="IBM Plex Sans" pitchFamily="34" charset="-120"/>
              </a:rPr>
              <a:t> "Dette er den bedste form for penge." Det kræver kriterier og dokumentation.</a:t>
            </a:r>
            <a:endParaRPr lang="da" sz="2210" dirty="0"/>
          </a:p>
        </p:txBody>
      </p:sp>
      <p:sp>
        <p:nvSpPr>
          <p:cNvPr id="6" name="Text 3"/>
          <p:cNvSpPr/>
          <p:nvPr/>
        </p:nvSpPr>
        <p:spPr>
          <a:xfrm>
            <a:off x="666780" y="3636203"/>
            <a:ext cx="6340632" cy="1892351"/>
          </a:xfrm>
          <a:prstGeom prst="rect">
            <a:avLst/>
          </a:prstGeom>
          <a:noFill/>
          <a:ln/>
        </p:spPr>
        <p:txBody>
          <a:bodyPr wrap="square" lIns="0" tIns="0" rIns="0" bIns="0" rtlCol="0" anchor="t"/>
          <a:lstStyle/>
          <a:p>
            <a:pPr algn="l" indent="0" marL="0">
              <a:lnSpc>
                <a:spcPct val="113000"/>
              </a:lnSpc>
              <a:buNone/>
            </a:pPr>
            <a:r>
              <a:rPr lang="da" altLang="en-US" sz="2210" dirty="0">
                <a:solidFill>
                  <a:srgbClr val="25252B"/>
                </a:solidFill>
                <a:latin typeface="IBM Plex Sans" pitchFamily="34" charset="0"/>
                <a:ea typeface="IBM Plex Sans" pitchFamily="34" charset="-122"/>
                <a:cs typeface="IBM Plex Sans" pitchFamily="34" charset="-120"/>
              </a:rPr>
              <a:t>Denne vejledning er udelukkende til undervisningsbrug. Den indeholder ikke finansiel, investeringsmæssig, juridisk eller skattemæssig rådgivning, og den opfordrer Dem ikke til at købe, sælge eller beholde noget.</a:t>
            </a:r>
            <a:endParaRPr lang="da" sz="22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a" altLang="en-US" sz="1200" dirty="0">
                <a:solidFill>
                  <a:srgbClr val="6C6C7D"/>
                </a:solidFill>
                <a:latin typeface="IBM Plex Sans" pitchFamily="34" charset="0"/>
                <a:ea typeface="IBM Plex Sans" pitchFamily="34" charset="-122"/>
                <a:cs typeface="IBM Plex Sans" pitchFamily="34" charset="-120"/>
              </a:rPr>
              <a:t>Introduktion til Bitcoin · Hvorfor er penge vigtige?</a:t>
            </a:r>
            <a:endParaRPr lang="d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30000" cy="590520"/>
          </a:xfrm>
          <a:prstGeom prst="rect">
            <a:avLst/>
          </a:prstGeom>
          <a:noFill/>
          <a:ln/>
        </p:spPr>
        <p:txBody>
          <a:bodyPr wrap="square" lIns="0" tIns="0" rIns="0" bIns="0" rtlCol="0" anchor="t"/>
          <a:lstStyle/>
          <a:p>
            <a:pPr algn="ctr" indent="0" marL="0">
              <a:lnSpc>
                <a:spcPct val="83000"/>
              </a:lnSpc>
              <a:buNone/>
            </a:pPr>
            <a:r>
              <a:rPr lang="da" altLang="en-US" sz="4350" dirty="0">
                <a:solidFill>
                  <a:srgbClr val="FFFFFF"/>
                </a:solidFill>
                <a:latin typeface="IBM Plex Sans Medium" pitchFamily="34" charset="0"/>
                <a:ea typeface="IBM Plex Sans Medium" pitchFamily="34" charset="-122"/>
                <a:cs typeface="IBM Plex Sans Medium" pitchFamily="34" charset="-120"/>
              </a:rPr>
              <a:t>Hvad er penge?</a:t>
            </a:r>
            <a:endParaRPr lang="da" sz="4350" dirty="0"/>
          </a:p>
        </p:txBody>
      </p:sp>
      <p:sp>
        <p:nvSpPr>
          <p:cNvPr id="3" name="Text 1"/>
          <p:cNvSpPr/>
          <p:nvPr/>
        </p:nvSpPr>
        <p:spPr>
          <a:xfrm>
            <a:off x="381030" y="3740079"/>
            <a:ext cx="11429817" cy="411389"/>
          </a:xfrm>
          <a:prstGeom prst="rect">
            <a:avLst/>
          </a:prstGeom>
          <a:noFill/>
          <a:ln/>
        </p:spPr>
        <p:txBody>
          <a:bodyPr wrap="square" lIns="0" tIns="0" rIns="0" bIns="0" rtlCol="0" anchor="t"/>
          <a:lstStyle/>
          <a:p>
            <a:pPr algn="ctr" indent="0" marL="0">
              <a:lnSpc>
                <a:spcPct val="113000"/>
              </a:lnSpc>
              <a:buNone/>
            </a:pPr>
            <a:r>
              <a:rPr lang="da" altLang="en-US" sz="2400" dirty="0">
                <a:solidFill>
                  <a:srgbClr val="FFFFFF"/>
                </a:solidFill>
                <a:latin typeface="IBM Plex Sans" pitchFamily="34" charset="0"/>
                <a:ea typeface="IBM Plex Sans" pitchFamily="34" charset="-122"/>
                <a:cs typeface="IBM Plex Sans" pitchFamily="34" charset="-120"/>
              </a:rPr>
              <a:t>Penge er et middel til udveksling.</a:t>
            </a:r>
            <a:endParaRPr lang="da"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da" altLang="en-US" sz="3000" dirty="0">
                <a:solidFill>
                  <a:srgbClr val="422C70"/>
                </a:solidFill>
                <a:latin typeface="IBM Plex Sans Medium" pitchFamily="34" charset="0"/>
                <a:ea typeface="IBM Plex Sans Medium" pitchFamily="34" charset="-122"/>
                <a:cs typeface="IBM Plex Sans Medium" pitchFamily="34" charset="-120"/>
              </a:rPr>
              <a:t>Byttehandel og det dobbelte sammenfald af behov</a:t>
            </a:r>
            <a:endParaRPr lang="da"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da" altLang="en-US" sz="2400" dirty="0">
                <a:solidFill>
                  <a:srgbClr val="25252B"/>
                </a:solidFill>
                <a:latin typeface="IBM Plex Sans" pitchFamily="34" charset="0"/>
                <a:ea typeface="IBM Plex Sans" pitchFamily="34" charset="-122"/>
                <a:cs typeface="IBM Plex Sans" pitchFamily="34" charset="-120"/>
              </a:rPr>
              <a:t>Begge personer skal ønske det, den anden har, på samme tid og i passende mængder.</a:t>
            </a:r>
            <a:endParaRPr lang="da" sz="2400" dirty="0"/>
          </a:p>
        </p:txBody>
      </p:sp>
      <p:pic>
        <p:nvPicPr>
          <p:cNvPr id="5" name="Image 0" descr="preencoded.png">    </p:cNvPr>
          <p:cNvPicPr>
            <a:picLocks noChangeAspect="1"/>
          </p:cNvPicPr>
          <p:nvPr/>
        </p:nvPicPr>
        <p:blipFill>
          <a:blip r:embed="rId1"/>
          <a:stretch>
            <a:fillRect/>
          </a:stretch>
        </p:blipFill>
        <p:spPr>
          <a:xfrm>
            <a:off x="3313511" y="2575316"/>
            <a:ext cx="5564947" cy="3711001"/>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a" altLang="en-US" sz="1200" dirty="0">
                <a:solidFill>
                  <a:srgbClr val="6C6C7D"/>
                </a:solidFill>
                <a:latin typeface="IBM Plex Sans" pitchFamily="34" charset="0"/>
                <a:ea typeface="IBM Plex Sans" pitchFamily="34" charset="-122"/>
                <a:cs typeface="IBM Plex Sans" pitchFamily="34" charset="-120"/>
              </a:rPr>
              <a:t>Introduktion til Bitcoin · Hvad er penge?</a:t>
            </a:r>
            <a:endParaRPr lang="d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da" altLang="en-US" sz="3000" dirty="0">
                <a:solidFill>
                  <a:srgbClr val="422C70"/>
                </a:solidFill>
                <a:latin typeface="IBM Plex Sans Medium" pitchFamily="34" charset="0"/>
                <a:ea typeface="IBM Plex Sans Medium" pitchFamily="34" charset="-122"/>
                <a:cs typeface="IBM Plex Sans Medium" pitchFamily="34" charset="-120"/>
              </a:rPr>
              <a:t>Byttehandel og det dobbelte sammenfald af behov</a:t>
            </a:r>
            <a:endParaRPr lang="da"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da" altLang="en-US" sz="2400" dirty="0">
                <a:solidFill>
                  <a:srgbClr val="25252B"/>
                </a:solidFill>
                <a:latin typeface="IBM Plex Sans" pitchFamily="34" charset="0"/>
                <a:ea typeface="IBM Plex Sans" pitchFamily="34" charset="-122"/>
                <a:cs typeface="IBM Plex Sans" pitchFamily="34" charset="-120"/>
              </a:rPr>
              <a:t>Begge personer skal ønske det, den anden har, på samme tid og i passende mængder.</a:t>
            </a:r>
            <a:endParaRPr lang="da" sz="2400" dirty="0"/>
          </a:p>
        </p:txBody>
      </p:sp>
      <p:pic>
        <p:nvPicPr>
          <p:cNvPr id="5" name="Image 0" descr="Amina Har: ris Ønsker: skoMed LuisLuis ønsker ikke ris.Luis Har: skoØnsker: olieMed MeiMei ønsker ikke sko.MeiHar: olieØnsker: reparationerMed AminaAmina kan ikke udføre reparationer.">    </p:cNvPr>
          <p:cNvPicPr>
            <a:picLocks noChangeAspect="1"/>
          </p:cNvPicPr>
          <p:nvPr/>
        </p:nvPicPr>
        <p:blipFill>
          <a:blip r:embed="rId1"/>
          <a:stretch>
            <a:fillRect/>
          </a:stretch>
        </p:blipFill>
        <p:spPr>
          <a:xfrm>
            <a:off x="1644000" y="2422886"/>
            <a:ext cx="8903970" cy="3779490"/>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a" altLang="en-US" sz="1200" dirty="0">
                <a:solidFill>
                  <a:srgbClr val="6C6C7D"/>
                </a:solidFill>
                <a:latin typeface="IBM Plex Sans" pitchFamily="34" charset="0"/>
                <a:ea typeface="IBM Plex Sans" pitchFamily="34" charset="-122"/>
                <a:cs typeface="IBM Plex Sans" pitchFamily="34" charset="-120"/>
              </a:rPr>
              <a:t>Introduktion til Bitcoin · Hvad er penge?</a:t>
            </a:r>
            <a:endParaRPr lang="d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da" altLang="en-US" sz="3000" dirty="0">
                <a:solidFill>
                  <a:srgbClr val="422C70"/>
                </a:solidFill>
                <a:latin typeface="IBM Plex Sans Medium" pitchFamily="34" charset="0"/>
                <a:ea typeface="IBM Plex Sans Medium" pitchFamily="34" charset="-122"/>
                <a:cs typeface="IBM Plex Sans Medium" pitchFamily="34" charset="-120"/>
              </a:rPr>
              <a:t>Penge er et redskab til udveksling</a:t>
            </a:r>
            <a:endParaRPr lang="da"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da" altLang="en-US" sz="2400" dirty="0">
                <a:solidFill>
                  <a:srgbClr val="25252B"/>
                </a:solidFill>
                <a:latin typeface="IBM Plex Sans" pitchFamily="34" charset="0"/>
                <a:ea typeface="IBM Plex Sans" pitchFamily="34" charset="-122"/>
                <a:cs typeface="IBM Plex Sans" pitchFamily="34" charset="-120"/>
              </a:rPr>
              <a:t>Ingen ønsker penge for pengenes egen skyld. De er nyttige, fordi andre accepterer dem i forventning om, at andre også vil acceptere dem senere.</a:t>
            </a:r>
            <a:endParaRPr lang="da" sz="2400" dirty="0"/>
          </a:p>
        </p:txBody>
      </p:sp>
      <p:pic>
        <p:nvPicPr>
          <p:cNvPr id="5" name="Image 0" descr="preencoded.png">    </p:cNvPr>
          <p:cNvPicPr>
            <a:picLocks noChangeAspect="1"/>
          </p:cNvPicPr>
          <p:nvPr/>
        </p:nvPicPr>
        <p:blipFill>
          <a:blip r:embed="rId1"/>
          <a:stretch>
            <a:fillRect/>
          </a:stretch>
        </p:blipFill>
        <p:spPr>
          <a:xfrm>
            <a:off x="2384847" y="2575316"/>
            <a:ext cx="7422368" cy="3711184"/>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a" altLang="en-US" sz="1200" dirty="0">
                <a:solidFill>
                  <a:srgbClr val="6C6C7D"/>
                </a:solidFill>
                <a:latin typeface="IBM Plex Sans" pitchFamily="34" charset="0"/>
                <a:ea typeface="IBM Plex Sans" pitchFamily="34" charset="-122"/>
                <a:cs typeface="IBM Plex Sans" pitchFamily="34" charset="-120"/>
              </a:rPr>
              <a:t>Introduktion til Bitcoin · Hvad er penge?</a:t>
            </a:r>
            <a:endParaRPr lang="d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da" altLang="en-US" sz="3000" dirty="0">
                <a:solidFill>
                  <a:srgbClr val="422C70"/>
                </a:solidFill>
                <a:latin typeface="IBM Plex Sans Medium" pitchFamily="34" charset="0"/>
                <a:ea typeface="IBM Plex Sans Medium" pitchFamily="34" charset="-122"/>
                <a:cs typeface="IBM Plex Sans Medium" pitchFamily="34" charset="-120"/>
              </a:rPr>
              <a:t>Penges tre funktioner</a:t>
            </a:r>
            <a:endParaRPr lang="da" sz="3000" dirty="0"/>
          </a:p>
        </p:txBody>
      </p:sp>
      <p:sp>
        <p:nvSpPr>
          <p:cNvPr id="5" name="Text 2"/>
          <p:cNvSpPr/>
          <p:nvPr/>
        </p:nvSpPr>
        <p:spPr>
          <a:xfrm>
            <a:off x="1047720" y="1386779"/>
            <a:ext cx="5923026" cy="2178558"/>
          </a:xfrm>
          <a:prstGeom prst="rect">
            <a:avLst/>
          </a:prstGeom>
          <a:noFill/>
          <a:ln/>
        </p:spPr>
        <p:txBody>
          <a:bodyPr wrap="square" lIns="0" tIns="0" rIns="0" bIns="0" rtlCol="0" anchor="t"/>
          <a:lstStyle/>
          <a:p>
            <a:pPr algn="l" marL="228600" indent="-228600">
              <a:lnSpc>
                <a:spcPct val="113000"/>
              </a:lnSpc>
              <a:buSzPct val="100000"/>
              <a:buChar char="•"/>
            </a:pPr>
            <a:r>
              <a:rPr lang="da" altLang="en-US" sz="2400" b="1" dirty="0">
                <a:solidFill>
                  <a:srgbClr val="422C70"/>
                </a:solidFill>
                <a:latin typeface="IBM Plex Sans" pitchFamily="34" charset="0"/>
                <a:ea typeface="IBM Plex Sans" pitchFamily="34" charset="-122"/>
                <a:cs typeface="IBM Plex Sans" pitchFamily="34" charset="-120"/>
              </a:rPr>
              <a:t>Betalingsmiddel:</a:t>
            </a:r>
            <a:r>
              <a:rPr lang="da" altLang="en-US" sz="2400" dirty="0">
                <a:solidFill>
                  <a:srgbClr val="25252B"/>
                </a:solidFill>
                <a:latin typeface="IBM Plex Sans" pitchFamily="34" charset="0"/>
                <a:ea typeface="IBM Plex Sans" pitchFamily="34" charset="-122"/>
                <a:cs typeface="IBM Plex Sans" pitchFamily="34" charset="-120"/>
              </a:rPr>
              <a:t> folk accepterer det som betaling</a:t>
            </a:r>
            <a:endParaRPr lang="da" sz="2400" dirty="0"/>
          </a:p>
          <a:p>
            <a:pPr algn="l" marL="228600" indent="-228600">
              <a:lnSpc>
                <a:spcPct val="113000"/>
              </a:lnSpc>
              <a:spcBef>
                <a:spcPts val="480"/>
              </a:spcBef>
              <a:buSzPct val="100000"/>
              <a:buChar char="•"/>
            </a:pPr>
            <a:r>
              <a:rPr lang="da" altLang="en-US" sz="2400" b="1" dirty="0">
                <a:solidFill>
                  <a:srgbClr val="422C70"/>
                </a:solidFill>
                <a:latin typeface="IBM Plex Sans" pitchFamily="34" charset="0"/>
                <a:ea typeface="IBM Plex Sans" pitchFamily="34" charset="-122"/>
                <a:cs typeface="IBM Plex Sans" pitchFamily="34" charset="-120"/>
              </a:rPr>
              <a:t>Regningsenhed:</a:t>
            </a:r>
            <a:r>
              <a:rPr lang="da" altLang="en-US" sz="2400" dirty="0">
                <a:solidFill>
                  <a:srgbClr val="25252B"/>
                </a:solidFill>
                <a:latin typeface="IBM Plex Sans" pitchFamily="34" charset="0"/>
                <a:ea typeface="IBM Plex Sans" pitchFamily="34" charset="-122"/>
                <a:cs typeface="IBM Plex Sans" pitchFamily="34" charset="-120"/>
              </a:rPr>
              <a:t> priser udtrykkes i den</a:t>
            </a:r>
            <a:endParaRPr lang="da" sz="2400" dirty="0"/>
          </a:p>
          <a:p>
            <a:pPr algn="l" marL="228600" indent="-228600">
              <a:lnSpc>
                <a:spcPct val="113000"/>
              </a:lnSpc>
              <a:spcBef>
                <a:spcPts val="480"/>
              </a:spcBef>
              <a:buSzPct val="100000"/>
              <a:buChar char="•"/>
            </a:pPr>
            <a:r>
              <a:rPr lang="da" altLang="en-US" sz="2400" b="1" dirty="0">
                <a:solidFill>
                  <a:srgbClr val="422C70"/>
                </a:solidFill>
                <a:latin typeface="IBM Plex Sans" pitchFamily="34" charset="0"/>
                <a:ea typeface="IBM Plex Sans" pitchFamily="34" charset="-122"/>
                <a:cs typeface="IBM Plex Sans" pitchFamily="34" charset="-120"/>
              </a:rPr>
              <a:t>Værdiopbevaringsmiddel:</a:t>
            </a:r>
            <a:r>
              <a:rPr lang="da" altLang="en-US" sz="2400" dirty="0">
                <a:solidFill>
                  <a:srgbClr val="25252B"/>
                </a:solidFill>
                <a:latin typeface="IBM Plex Sans" pitchFamily="34" charset="0"/>
                <a:ea typeface="IBM Plex Sans" pitchFamily="34" charset="-122"/>
                <a:cs typeface="IBM Plex Sans" pitchFamily="34" charset="-120"/>
              </a:rPr>
              <a:t> det overfører værdi fra i dag til fremtiden</a:t>
            </a:r>
            <a:endParaRPr lang="da" sz="2400" dirty="0"/>
          </a:p>
        </p:txBody>
      </p:sp>
      <p:sp>
        <p:nvSpPr>
          <p:cNvPr id="6" name="Text 3"/>
          <p:cNvSpPr/>
          <p:nvPr/>
        </p:nvSpPr>
        <p:spPr>
          <a:xfrm>
            <a:off x="666780" y="3900465"/>
            <a:ext cx="6340632" cy="1234074"/>
          </a:xfrm>
          <a:prstGeom prst="rect">
            <a:avLst/>
          </a:prstGeom>
          <a:noFill/>
          <a:ln/>
        </p:spPr>
        <p:txBody>
          <a:bodyPr wrap="square" lIns="0" tIns="0" rIns="0" bIns="0" rtlCol="0" anchor="t"/>
          <a:lstStyle/>
          <a:p>
            <a:pPr algn="l" indent="0" marL="0">
              <a:lnSpc>
                <a:spcPct val="113000"/>
              </a:lnSpc>
              <a:buNone/>
            </a:pPr>
            <a:r>
              <a:rPr lang="da" altLang="en-US" sz="2400" dirty="0">
                <a:solidFill>
                  <a:srgbClr val="25252B"/>
                </a:solidFill>
                <a:latin typeface="IBM Plex Sans" pitchFamily="34" charset="0"/>
                <a:ea typeface="IBM Plex Sans" pitchFamily="34" charset="-122"/>
                <a:cs typeface="IBM Plex Sans" pitchFamily="34" charset="-120"/>
              </a:rPr>
              <a:t>Ingen penge bevarer værdi perfekt, men nogle former mister købekraft langsommere end andre.</a:t>
            </a:r>
            <a:endParaRPr lang="da"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a" altLang="en-US" sz="1200" dirty="0">
                <a:solidFill>
                  <a:srgbClr val="6C6C7D"/>
                </a:solidFill>
                <a:latin typeface="IBM Plex Sans" pitchFamily="34" charset="0"/>
                <a:ea typeface="IBM Plex Sans" pitchFamily="34" charset="-122"/>
                <a:cs typeface="IBM Plex Sans" pitchFamily="34" charset="-120"/>
              </a:rPr>
              <a:t>Introduktion til Bitcoin · Hvad er penge?</a:t>
            </a:r>
            <a:endParaRPr lang="d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2381280"/>
            <a:ext cx="5029200" cy="20955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da" altLang="en-US" sz="3000" dirty="0">
                <a:solidFill>
                  <a:srgbClr val="422C70"/>
                </a:solidFill>
                <a:latin typeface="IBM Plex Sans Medium" pitchFamily="34" charset="0"/>
                <a:ea typeface="IBM Plex Sans Medium" pitchFamily="34" charset="-122"/>
                <a:cs typeface="IBM Plex Sans Medium" pitchFamily="34" charset="-120"/>
              </a:rPr>
              <a:t>Fra skaller til papir</a:t>
            </a:r>
            <a:endParaRPr lang="da" sz="3000" dirty="0"/>
          </a:p>
        </p:txBody>
      </p:sp>
      <p:sp>
        <p:nvSpPr>
          <p:cNvPr id="5" name="Text 2"/>
          <p:cNvSpPr/>
          <p:nvPr/>
        </p:nvSpPr>
        <p:spPr>
          <a:xfrm>
            <a:off x="1047720" y="1386779"/>
            <a:ext cx="5276820" cy="3473531"/>
          </a:xfrm>
          <a:prstGeom prst="rect">
            <a:avLst/>
          </a:prstGeom>
          <a:noFill/>
          <a:ln/>
        </p:spPr>
        <p:txBody>
          <a:bodyPr wrap="square" lIns="0" tIns="0" rIns="0" bIns="0" rtlCol="0" anchor="t"/>
          <a:lstStyle/>
          <a:p>
            <a:pPr algn="l" marL="228600" indent="-228600">
              <a:lnSpc>
                <a:spcPct val="113000"/>
              </a:lnSpc>
              <a:buSzPct val="100000"/>
              <a:buChar char="•"/>
            </a:pPr>
            <a:r>
              <a:rPr lang="da" altLang="en-US" sz="2400" dirty="0">
                <a:solidFill>
                  <a:srgbClr val="25252B"/>
                </a:solidFill>
                <a:latin typeface="IBM Plex Sans" pitchFamily="34" charset="0"/>
                <a:ea typeface="IBM Plex Sans" pitchFamily="34" charset="-122"/>
                <a:cs typeface="IBM Plex Sans" pitchFamily="34" charset="-120"/>
              </a:rPr>
              <a:t>Muslingeskaller, salt, perler, husdyr, kobber, sølv, guld</a:t>
            </a:r>
            <a:endParaRPr lang="da" sz="2400" dirty="0"/>
          </a:p>
          <a:p>
            <a:pPr algn="l" marL="228600" indent="-228600">
              <a:lnSpc>
                <a:spcPct val="113000"/>
              </a:lnSpc>
              <a:spcBef>
                <a:spcPts val="480"/>
              </a:spcBef>
              <a:buSzPct val="100000"/>
              <a:buChar char="•"/>
            </a:pPr>
            <a:r>
              <a:rPr lang="da" altLang="en-US" sz="2400" dirty="0">
                <a:solidFill>
                  <a:srgbClr val="25252B"/>
                </a:solidFill>
                <a:latin typeface="IBM Plex Sans" pitchFamily="34" charset="0"/>
                <a:ea typeface="IBM Plex Sans" pitchFamily="34" charset="-122"/>
                <a:cs typeface="IBM Plex Sans" pitchFamily="34" charset="-120"/>
              </a:rPr>
              <a:t>Ædelmetaller: knappe, holdbare, bredt accepterede</a:t>
            </a:r>
            <a:endParaRPr lang="da" sz="2400" dirty="0"/>
          </a:p>
          <a:p>
            <a:pPr algn="l" marL="228600" indent="-228600">
              <a:lnSpc>
                <a:spcPct val="113000"/>
              </a:lnSpc>
              <a:spcBef>
                <a:spcPts val="480"/>
              </a:spcBef>
              <a:buSzPct val="100000"/>
              <a:buChar char="•"/>
            </a:pPr>
            <a:r>
              <a:rPr lang="da" altLang="en-US" sz="2400" dirty="0">
                <a:solidFill>
                  <a:srgbClr val="25252B"/>
                </a:solidFill>
                <a:latin typeface="IBM Plex Sans" pitchFamily="34" charset="0"/>
                <a:ea typeface="IBM Plex Sans" pitchFamily="34" charset="-122"/>
                <a:cs typeface="IBM Plex Sans" pitchFamily="34" charset="-120"/>
              </a:rPr>
              <a:t>Papirbeviser, der kunne indløses til en angivet mængde metal</a:t>
            </a:r>
            <a:endParaRPr lang="da" sz="2400" dirty="0"/>
          </a:p>
          <a:p>
            <a:pPr algn="l" marL="228600" indent="-228600">
              <a:lnSpc>
                <a:spcPct val="113000"/>
              </a:lnSpc>
              <a:spcBef>
                <a:spcPts val="480"/>
              </a:spcBef>
              <a:buSzPct val="100000"/>
              <a:buChar char="•"/>
            </a:pPr>
            <a:r>
              <a:rPr lang="da" altLang="en-US" sz="2400" dirty="0">
                <a:solidFill>
                  <a:srgbClr val="25252B"/>
                </a:solidFill>
                <a:latin typeface="IBM Plex Sans" pitchFamily="34" charset="0"/>
                <a:ea typeface="IBM Plex Sans" pitchFamily="34" charset="-122"/>
                <a:cs typeface="IBM Plex Sans" pitchFamily="34" charset="-120"/>
              </a:rPr>
              <a:t>Guldstandarder: en valutaenhed, der ved lov er knyttet til guld</a:t>
            </a:r>
            <a:endParaRPr lang="da" sz="2400" dirty="0"/>
          </a:p>
        </p:txBody>
      </p:sp>
      <p:sp>
        <p:nvSpPr>
          <p:cNvPr id="6" name="Text 3"/>
          <p:cNvSpPr/>
          <p:nvPr/>
        </p:nvSpPr>
        <p:spPr>
          <a:xfrm>
            <a:off x="666780" y="5195438"/>
            <a:ext cx="5694426" cy="822686"/>
          </a:xfrm>
          <a:prstGeom prst="rect">
            <a:avLst/>
          </a:prstGeom>
          <a:noFill/>
          <a:ln/>
        </p:spPr>
        <p:txBody>
          <a:bodyPr wrap="square" lIns="0" tIns="0" rIns="0" bIns="0" rtlCol="0" anchor="t"/>
          <a:lstStyle/>
          <a:p>
            <a:pPr algn="l" indent="0" marL="0">
              <a:lnSpc>
                <a:spcPct val="113000"/>
              </a:lnSpc>
              <a:buNone/>
            </a:pPr>
            <a:r>
              <a:rPr lang="da" altLang="en-US" sz="2400" dirty="0">
                <a:solidFill>
                  <a:srgbClr val="25252B"/>
                </a:solidFill>
                <a:latin typeface="IBM Plex Sans" pitchFamily="34" charset="0"/>
                <a:ea typeface="IBM Plex Sans" pitchFamily="34" charset="-122"/>
                <a:cs typeface="IBM Plex Sans" pitchFamily="34" charset="-120"/>
              </a:rPr>
              <a:t>Reglerne varierede efter sted og periode.</a:t>
            </a:r>
            <a:endParaRPr lang="da"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a" altLang="en-US" sz="1200" dirty="0">
                <a:solidFill>
                  <a:srgbClr val="6C6C7D"/>
                </a:solidFill>
                <a:latin typeface="IBM Plex Sans" pitchFamily="34" charset="0"/>
                <a:ea typeface="IBM Plex Sans" pitchFamily="34" charset="-122"/>
                <a:cs typeface="IBM Plex Sans" pitchFamily="34" charset="-120"/>
              </a:rPr>
              <a:t>Introduktion til Bitcoin · Hvad er penge?</a:t>
            </a:r>
            <a:endParaRPr lang="d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da" altLang="en-US" sz="3000" dirty="0">
                <a:solidFill>
                  <a:srgbClr val="422C70"/>
                </a:solidFill>
                <a:latin typeface="IBM Plex Sans Medium" pitchFamily="34" charset="0"/>
                <a:ea typeface="IBM Plex Sans Medium" pitchFamily="34" charset="-122"/>
                <a:cs typeface="IBM Plex Sans Medium" pitchFamily="34" charset="-120"/>
              </a:rPr>
              <a:t>Fiatpenge</a:t>
            </a:r>
            <a:endParaRPr lang="da" sz="3000" dirty="0"/>
          </a:p>
        </p:txBody>
      </p:sp>
      <p:sp>
        <p:nvSpPr>
          <p:cNvPr id="4" name="Text 2"/>
          <p:cNvSpPr/>
          <p:nvPr/>
        </p:nvSpPr>
        <p:spPr>
          <a:xfrm>
            <a:off x="1047720" y="1386779"/>
            <a:ext cx="11092404" cy="3473531"/>
          </a:xfrm>
          <a:prstGeom prst="rect">
            <a:avLst/>
          </a:prstGeom>
          <a:noFill/>
          <a:ln/>
        </p:spPr>
        <p:txBody>
          <a:bodyPr wrap="square" lIns="0" tIns="0" rIns="0" bIns="0" rtlCol="0" anchor="t"/>
          <a:lstStyle/>
          <a:p>
            <a:pPr algn="l" marL="228600" indent="-228600">
              <a:lnSpc>
                <a:spcPct val="113000"/>
              </a:lnSpc>
              <a:buSzPct val="100000"/>
              <a:buChar char="•"/>
            </a:pPr>
            <a:r>
              <a:rPr lang="da" altLang="en-US" sz="2400" dirty="0">
                <a:solidFill>
                  <a:srgbClr val="25252B"/>
                </a:solidFill>
                <a:latin typeface="IBM Plex Sans" pitchFamily="34" charset="0"/>
                <a:ea typeface="IBM Plex Sans" pitchFamily="34" charset="-122"/>
                <a:cs typeface="IBM Plex Sans" pitchFamily="34" charset="-120"/>
              </a:rPr>
              <a:t>1971: USA indstillede den officielle omveksling af dollars til guld for udenlandske regeringer og centralbanker</a:t>
            </a:r>
            <a:endParaRPr lang="da" sz="2400" dirty="0"/>
          </a:p>
          <a:p>
            <a:pPr algn="l" marL="228600" indent="-228600">
              <a:lnSpc>
                <a:spcPct val="113000"/>
              </a:lnSpc>
              <a:spcBef>
                <a:spcPts val="480"/>
              </a:spcBef>
              <a:buSzPct val="100000"/>
              <a:buChar char="•"/>
            </a:pPr>
            <a:r>
              <a:rPr lang="da" altLang="en-US" sz="2400" dirty="0">
                <a:solidFill>
                  <a:srgbClr val="25252B"/>
                </a:solidFill>
                <a:latin typeface="IBM Plex Sans" pitchFamily="34" charset="0"/>
                <a:ea typeface="IBM Plex Sans" pitchFamily="34" charset="-122"/>
                <a:cs typeface="IBM Plex Sans" pitchFamily="34" charset="-120"/>
              </a:rPr>
              <a:t>I dag er de fleste nationale valutaer fiatpenge: udstedt med statslig bemyndigelse og kan ikke indløses til guld eller andre råvarer</a:t>
            </a:r>
            <a:endParaRPr lang="da" sz="2400" dirty="0"/>
          </a:p>
          <a:p>
            <a:pPr algn="l" marL="228600" indent="-228600">
              <a:lnSpc>
                <a:spcPct val="113000"/>
              </a:lnSpc>
              <a:spcBef>
                <a:spcPts val="480"/>
              </a:spcBef>
              <a:buSzPct val="100000"/>
              <a:buChar char="•"/>
            </a:pPr>
            <a:r>
              <a:rPr lang="da" altLang="en-US" sz="2400" i="1" dirty="0">
                <a:solidFill>
                  <a:srgbClr val="25252B"/>
                </a:solidFill>
                <a:latin typeface="IBM Plex Sans" pitchFamily="34" charset="0"/>
                <a:ea typeface="IBM Plex Sans" pitchFamily="34" charset="-122"/>
                <a:cs typeface="IBM Plex Sans" pitchFamily="34" charset="-120"/>
              </a:rPr>
              <a:t>Fiat</a:t>
            </a:r>
            <a:r>
              <a:rPr lang="da" altLang="en-US" sz="2400" dirty="0">
                <a:solidFill>
                  <a:srgbClr val="25252B"/>
                </a:solidFill>
                <a:latin typeface="IBM Plex Sans" pitchFamily="34" charset="0"/>
                <a:ea typeface="IBM Plex Sans" pitchFamily="34" charset="-122"/>
                <a:cs typeface="IBM Plex Sans" pitchFamily="34" charset="-120"/>
              </a:rPr>
              <a:t> er latin for "lad det ske", ofte forstået som "ved dekret"</a:t>
            </a:r>
            <a:endParaRPr lang="da" sz="2400" dirty="0"/>
          </a:p>
          <a:p>
            <a:pPr algn="l" marL="228600" indent="-228600">
              <a:lnSpc>
                <a:spcPct val="113000"/>
              </a:lnSpc>
              <a:spcBef>
                <a:spcPts val="480"/>
              </a:spcBef>
              <a:buSzPct val="100000"/>
              <a:buChar char="•"/>
            </a:pPr>
            <a:r>
              <a:rPr lang="da" altLang="en-US" sz="2400" dirty="0">
                <a:solidFill>
                  <a:srgbClr val="25252B"/>
                </a:solidFill>
                <a:latin typeface="IBM Plex Sans" pitchFamily="34" charset="0"/>
                <a:ea typeface="IBM Plex Sans" pitchFamily="34" charset="-122"/>
                <a:cs typeface="IBM Plex Sans" pitchFamily="34" charset="-120"/>
              </a:rPr>
              <a:t>Accepteres, fordi mennesker, virksomheder, banker og regeringer bruger dem; lovgivningen gør dem til lovligt betalingsmiddel og kræver, at de bruges til betaling af skat</a:t>
            </a:r>
            <a:endParaRPr lang="da"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a" altLang="en-US" sz="1200" dirty="0">
                <a:solidFill>
                  <a:srgbClr val="6C6C7D"/>
                </a:solidFill>
                <a:latin typeface="IBM Plex Sans" pitchFamily="34" charset="0"/>
                <a:ea typeface="IBM Plex Sans" pitchFamily="34" charset="-122"/>
                <a:cs typeface="IBM Plex Sans" pitchFamily="34" charset="-120"/>
              </a:rPr>
              <a:t>Introduktion til Bitcoin · Hvad er penge?</a:t>
            </a:r>
            <a:endParaRPr lang="d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2434681"/>
            <a:ext cx="10226010" cy="1988637"/>
          </a:xfrm>
          <a:prstGeom prst="rect">
            <a:avLst/>
          </a:prstGeom>
          <a:noFill/>
          <a:ln/>
        </p:spPr>
        <p:txBody>
          <a:bodyPr wrap="square" lIns="0" tIns="0" rIns="0" bIns="0" rtlCol="0" anchor="t"/>
          <a:lstStyle/>
          <a:p>
            <a:pPr algn="l" indent="0" marL="0">
              <a:lnSpc>
                <a:spcPct val="100000"/>
              </a:lnSpc>
              <a:buNone/>
            </a:pPr>
            <a:r>
              <a:rPr lang="da" altLang="en-US" sz="4350" dirty="0">
                <a:solidFill>
                  <a:srgbClr val="FFFFFF"/>
                </a:solidFill>
                <a:latin typeface="IBM Plex Sans Medium" pitchFamily="34" charset="0"/>
                <a:ea typeface="IBM Plex Sans Medium" pitchFamily="34" charset="-122"/>
                <a:cs typeface="IBM Plex Sans Medium" pitchFamily="34" charset="-120"/>
              </a:rPr>
              <a:t>Vi gik fra penge med dækning i</a:t>
            </a:r>
            <a:br/>
            <a:r>
              <a:rPr lang="da" altLang="en-US" sz="4350" dirty="0">
                <a:solidFill>
                  <a:srgbClr val="FFFFFF"/>
                </a:solidFill>
                <a:latin typeface="IBM Plex Sans Medium" pitchFamily="34" charset="0"/>
                <a:ea typeface="IBM Plex Sans Medium" pitchFamily="34" charset="-122"/>
                <a:cs typeface="IBM Plex Sans Medium" pitchFamily="34" charset="-120"/>
              </a:rPr>
              <a:t>noget til penge med dækning i</a:t>
            </a:r>
            <a:br/>
            <a:r>
              <a:rPr lang="da" altLang="en-US" sz="4350" dirty="0">
                <a:solidFill>
                  <a:srgbClr val="FFFFFF"/>
                </a:solidFill>
                <a:latin typeface="IBM Plex Sans Medium" pitchFamily="34" charset="0"/>
                <a:ea typeface="IBM Plex Sans Medium" pitchFamily="34" charset="-122"/>
                <a:cs typeface="IBM Plex Sans Medium" pitchFamily="34" charset="-120"/>
              </a:rPr>
              <a:t>tillid til nogen.</a:t>
            </a:r>
            <a:endParaRPr lang="da"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a" altLang="en-US" sz="1200" dirty="0">
                <a:solidFill>
                  <a:srgbClr val="C0C0D0"/>
                </a:solidFill>
                <a:latin typeface="IBM Plex Sans" pitchFamily="34" charset="0"/>
                <a:ea typeface="IBM Plex Sans" pitchFamily="34" charset="-122"/>
                <a:cs typeface="IBM Plex Sans" pitchFamily="34" charset="-120"/>
              </a:rPr>
              <a:t>Introduktion til Bitcoin · Hvad er penge?</a:t>
            </a:r>
            <a:endParaRPr lang="d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30000" cy="590520"/>
          </a:xfrm>
          <a:prstGeom prst="rect">
            <a:avLst/>
          </a:prstGeom>
          <a:noFill/>
          <a:ln/>
        </p:spPr>
        <p:txBody>
          <a:bodyPr wrap="square" lIns="0" tIns="0" rIns="0" bIns="0" rtlCol="0" anchor="t"/>
          <a:lstStyle/>
          <a:p>
            <a:pPr algn="ctr" indent="0" marL="0">
              <a:lnSpc>
                <a:spcPct val="83000"/>
              </a:lnSpc>
              <a:buNone/>
            </a:pPr>
            <a:r>
              <a:rPr lang="da" altLang="en-US" sz="4350" dirty="0">
                <a:solidFill>
                  <a:srgbClr val="FFFFFF"/>
                </a:solidFill>
                <a:latin typeface="IBM Plex Sans Medium" pitchFamily="34" charset="0"/>
                <a:ea typeface="IBM Plex Sans Medium" pitchFamily="34" charset="-122"/>
                <a:cs typeface="IBM Plex Sans Medium" pitchFamily="34" charset="-120"/>
              </a:rPr>
              <a:t>Hvad er der galt med vores penge?</a:t>
            </a:r>
            <a:endParaRPr lang="da" sz="4350" dirty="0"/>
          </a:p>
        </p:txBody>
      </p:sp>
      <p:sp>
        <p:nvSpPr>
          <p:cNvPr id="3" name="Text 1"/>
          <p:cNvSpPr/>
          <p:nvPr/>
        </p:nvSpPr>
        <p:spPr>
          <a:xfrm>
            <a:off x="381030" y="3740079"/>
            <a:ext cx="11429817" cy="411389"/>
          </a:xfrm>
          <a:prstGeom prst="rect">
            <a:avLst/>
          </a:prstGeom>
          <a:noFill/>
          <a:ln/>
        </p:spPr>
        <p:txBody>
          <a:bodyPr wrap="square" lIns="0" tIns="0" rIns="0" bIns="0" rtlCol="0" anchor="t"/>
          <a:lstStyle/>
          <a:p>
            <a:pPr algn="ctr" indent="0" marL="0">
              <a:lnSpc>
                <a:spcPct val="113000"/>
              </a:lnSpc>
              <a:buNone/>
            </a:pPr>
            <a:r>
              <a:rPr lang="da" altLang="en-US" sz="2400" dirty="0">
                <a:solidFill>
                  <a:srgbClr val="FFFFFF"/>
                </a:solidFill>
                <a:latin typeface="IBM Plex Sans" pitchFamily="34" charset="0"/>
                <a:ea typeface="IBM Plex Sans" pitchFamily="34" charset="-122"/>
                <a:cs typeface="IBM Plex Sans" pitchFamily="34" charset="-120"/>
              </a:rPr>
              <a:t>Når folk hører ordet inflation, tænker de som regel på stigende priser.</a:t>
            </a:r>
            <a:endParaRPr lang="da"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da" altLang="en-US" sz="3000" dirty="0">
                <a:solidFill>
                  <a:srgbClr val="422C70"/>
                </a:solidFill>
                <a:latin typeface="IBM Plex Sans Medium" pitchFamily="34" charset="0"/>
                <a:ea typeface="IBM Plex Sans Medium" pitchFamily="34" charset="-122"/>
                <a:cs typeface="IBM Plex Sans Medium" pitchFamily="34" charset="-120"/>
              </a:rPr>
              <a:t>Inflation og købekraft</a:t>
            </a:r>
            <a:endParaRPr lang="da" sz="3000" dirty="0"/>
          </a:p>
        </p:txBody>
      </p:sp>
      <p:pic>
        <p:nvPicPr>
          <p:cNvPr id="4" name="Image 0" descr="Før De har 100 enheder. Varekurven koster 100. De kan købe hele varekurven.PrisniveauLavereKøbekraftHøjereEfter prisstigninger De har stadig 100 enheder. Den samme varekurv koster 110. De kan ikke læn">    </p:cNvPr>
          <p:cNvPicPr>
            <a:picLocks noChangeAspect="1"/>
          </p:cNvPicPr>
          <p:nvPr/>
        </p:nvPicPr>
        <p:blipFill>
          <a:blip r:embed="rId1"/>
          <a:stretch>
            <a:fillRect/>
          </a:stretch>
        </p:blipFill>
        <p:spPr>
          <a:xfrm>
            <a:off x="829544" y="1295430"/>
            <a:ext cx="10532699" cy="4951202"/>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a" altLang="en-US" sz="1200" dirty="0">
                <a:solidFill>
                  <a:srgbClr val="6C6C7D"/>
                </a:solidFill>
                <a:latin typeface="IBM Plex Sans" pitchFamily="34" charset="0"/>
                <a:ea typeface="IBM Plex Sans" pitchFamily="34" charset="-122"/>
                <a:cs typeface="IBM Plex Sans" pitchFamily="34" charset="-120"/>
              </a:rPr>
              <a:t>Introduktion til Bitcoin · Hvad er der galt med vores penge?</a:t>
            </a:r>
            <a:endParaRPr lang="d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da" altLang="en-US" sz="3000" dirty="0">
                <a:solidFill>
                  <a:srgbClr val="422C70"/>
                </a:solidFill>
                <a:latin typeface="IBM Plex Sans Medium" pitchFamily="34" charset="0"/>
                <a:ea typeface="IBM Plex Sans Medium" pitchFamily="34" charset="-122"/>
                <a:cs typeface="IBM Plex Sans Medium" pitchFamily="34" charset="-120"/>
              </a:rPr>
              <a:t>Inflation og købekraft</a:t>
            </a:r>
            <a:endParaRPr lang="da"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a" altLang="en-US" sz="1200" dirty="0">
                <a:solidFill>
                  <a:srgbClr val="6C6C7D"/>
                </a:solidFill>
                <a:latin typeface="IBM Plex Sans" pitchFamily="34" charset="0"/>
                <a:ea typeface="IBM Plex Sans" pitchFamily="34" charset="-122"/>
                <a:cs typeface="IBM Plex Sans" pitchFamily="34" charset="-120"/>
              </a:rPr>
              <a:t>Introduktion til Bitcoin · Hvad er der galt med vores penge?</a:t>
            </a:r>
            <a:endParaRPr lang="d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da" altLang="en-US" sz="3000" dirty="0">
                <a:solidFill>
                  <a:srgbClr val="422C70"/>
                </a:solidFill>
                <a:latin typeface="IBM Plex Sans Medium" pitchFamily="34" charset="0"/>
                <a:ea typeface="IBM Plex Sans Medium" pitchFamily="34" charset="-122"/>
                <a:cs typeface="IBM Plex Sans Medium" pitchFamily="34" charset="-120"/>
              </a:rPr>
              <a:t>Mange årsager, ét valg</a:t>
            </a:r>
            <a:endParaRPr lang="da" sz="3000" dirty="0"/>
          </a:p>
        </p:txBody>
      </p:sp>
      <p:sp>
        <p:nvSpPr>
          <p:cNvPr id="5" name="Text 2"/>
          <p:cNvSpPr/>
          <p:nvPr/>
        </p:nvSpPr>
        <p:spPr>
          <a:xfrm>
            <a:off x="1032449" y="1383030"/>
            <a:ext cx="5293553" cy="2486894"/>
          </a:xfrm>
          <a:prstGeom prst="rect">
            <a:avLst/>
          </a:prstGeom>
          <a:noFill/>
          <a:ln/>
        </p:spPr>
        <p:txBody>
          <a:bodyPr wrap="square" lIns="0" tIns="0" rIns="0" bIns="0" rtlCol="0" anchor="t"/>
          <a:lstStyle/>
          <a:p>
            <a:pPr algn="l" marL="219710" indent="-219710">
              <a:lnSpc>
                <a:spcPct val="113000"/>
              </a:lnSpc>
              <a:buSzPct val="100000"/>
              <a:buChar char="•"/>
            </a:pPr>
            <a:r>
              <a:rPr lang="da" altLang="en-US" sz="2300" dirty="0">
                <a:solidFill>
                  <a:srgbClr val="25252B"/>
                </a:solidFill>
                <a:latin typeface="IBM Plex Sans" pitchFamily="34" charset="0"/>
                <a:ea typeface="IBM Plex Sans" pitchFamily="34" charset="-122"/>
                <a:cs typeface="IBM Plex Sans" pitchFamily="34" charset="-120"/>
              </a:rPr>
              <a:t>Udvidelse af penge- og kreditmængden</a:t>
            </a:r>
            <a:endParaRPr lang="da" sz="2300" dirty="0"/>
          </a:p>
          <a:p>
            <a:pPr algn="l" marL="219710" indent="-219710">
              <a:lnSpc>
                <a:spcPct val="113000"/>
              </a:lnSpc>
              <a:spcBef>
                <a:spcPts val="460"/>
              </a:spcBef>
              <a:buSzPct val="100000"/>
              <a:buChar char="•"/>
            </a:pPr>
            <a:r>
              <a:rPr lang="da" altLang="en-US" sz="2300" dirty="0">
                <a:solidFill>
                  <a:srgbClr val="25252B"/>
                </a:solidFill>
                <a:latin typeface="IBM Plex Sans" pitchFamily="34" charset="0"/>
                <a:ea typeface="IBM Plex Sans" pitchFamily="34" charset="-122"/>
                <a:cs typeface="IBM Plex Sans" pitchFamily="34" charset="-120"/>
              </a:rPr>
              <a:t>Forsyningsforstyrrelser og ændringer i efterspørgslen</a:t>
            </a:r>
            <a:endParaRPr lang="da" sz="2300" dirty="0"/>
          </a:p>
          <a:p>
            <a:pPr algn="l" marL="219710" indent="-219710">
              <a:lnSpc>
                <a:spcPct val="113000"/>
              </a:lnSpc>
              <a:spcBef>
                <a:spcPts val="460"/>
              </a:spcBef>
              <a:buSzPct val="100000"/>
              <a:buChar char="•"/>
            </a:pPr>
            <a:r>
              <a:rPr lang="da" altLang="en-US" sz="2300" dirty="0">
                <a:solidFill>
                  <a:srgbClr val="25252B"/>
                </a:solidFill>
                <a:latin typeface="IBM Plex Sans" pitchFamily="34" charset="0"/>
                <a:ea typeface="IBM Plex Sans" pitchFamily="34" charset="-122"/>
                <a:cs typeface="IBM Plex Sans" pitchFamily="34" charset="-120"/>
              </a:rPr>
              <a:t>En svækket valuta, skatter, produktionsomkostninger</a:t>
            </a:r>
            <a:endParaRPr lang="da" sz="2300" dirty="0"/>
          </a:p>
        </p:txBody>
      </p:sp>
      <p:sp>
        <p:nvSpPr>
          <p:cNvPr id="6" name="Text 3"/>
          <p:cNvSpPr/>
          <p:nvPr/>
        </p:nvSpPr>
        <p:spPr>
          <a:xfrm>
            <a:off x="666780" y="4191701"/>
            <a:ext cx="5694426" cy="1974921"/>
          </a:xfrm>
          <a:prstGeom prst="rect">
            <a:avLst/>
          </a:prstGeom>
          <a:noFill/>
          <a:ln/>
        </p:spPr>
        <p:txBody>
          <a:bodyPr wrap="square" lIns="0" tIns="0" rIns="0" bIns="0" rtlCol="0" anchor="t"/>
          <a:lstStyle/>
          <a:p>
            <a:pPr algn="l" indent="0" marL="0">
              <a:lnSpc>
                <a:spcPct val="113000"/>
              </a:lnSpc>
              <a:buNone/>
            </a:pPr>
            <a:r>
              <a:rPr lang="da" altLang="en-US" sz="2300" dirty="0">
                <a:solidFill>
                  <a:srgbClr val="25252B"/>
                </a:solidFill>
                <a:latin typeface="IBM Plex Sans" pitchFamily="34" charset="0"/>
                <a:ea typeface="IBM Plex Sans" pitchFamily="34" charset="-122"/>
                <a:cs typeface="IBM Plex Sans" pitchFamily="34" charset="-120"/>
              </a:rPr>
              <a:t>Én årsag er et valg, ikke en tilfældighed: I et fiat-system kan et lille antal institutioner øge penge- og kreditmængden og ændre systemets regler.</a:t>
            </a:r>
            <a:endParaRPr lang="da" sz="23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a" altLang="en-US" sz="1200" dirty="0">
                <a:solidFill>
                  <a:srgbClr val="6C6C7D"/>
                </a:solidFill>
                <a:latin typeface="IBM Plex Sans" pitchFamily="34" charset="0"/>
                <a:ea typeface="IBM Plex Sans" pitchFamily="34" charset="-122"/>
                <a:cs typeface="IBM Plex Sans" pitchFamily="34" charset="-120"/>
              </a:rPr>
              <a:t>Introduktion til Bitcoin · Hvad er der galt med vores penge?</a:t>
            </a:r>
            <a:endParaRPr lang="d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da" altLang="en-US" sz="3000" dirty="0">
                <a:solidFill>
                  <a:srgbClr val="422C70"/>
                </a:solidFill>
                <a:latin typeface="IBM Plex Sans Medium" pitchFamily="34" charset="0"/>
                <a:ea typeface="IBM Plex Sans Medium" pitchFamily="34" charset="-122"/>
                <a:cs typeface="IBM Plex Sans Medium" pitchFamily="34" charset="-120"/>
              </a:rPr>
              <a:t>Knaphed og værdi</a:t>
            </a:r>
            <a:endParaRPr lang="da" sz="3000" dirty="0"/>
          </a:p>
        </p:txBody>
      </p:sp>
      <p:sp>
        <p:nvSpPr>
          <p:cNvPr id="4" name="Text 2"/>
          <p:cNvSpPr/>
          <p:nvPr/>
        </p:nvSpPr>
        <p:spPr>
          <a:xfrm>
            <a:off x="1047720" y="1386779"/>
            <a:ext cx="11092404" cy="2178558"/>
          </a:xfrm>
          <a:prstGeom prst="rect">
            <a:avLst/>
          </a:prstGeom>
          <a:noFill/>
          <a:ln/>
        </p:spPr>
        <p:txBody>
          <a:bodyPr wrap="square" lIns="0" tIns="0" rIns="0" bIns="0" rtlCol="0" anchor="t"/>
          <a:lstStyle/>
          <a:p>
            <a:pPr algn="l" marL="228600" indent="-228600">
              <a:lnSpc>
                <a:spcPct val="113000"/>
              </a:lnSpc>
              <a:buSzPct val="100000"/>
              <a:buChar char="•"/>
            </a:pPr>
            <a:r>
              <a:rPr lang="da" altLang="en-US" sz="2400" dirty="0">
                <a:solidFill>
                  <a:srgbClr val="25252B"/>
                </a:solidFill>
                <a:latin typeface="IBM Plex Sans" pitchFamily="34" charset="0"/>
                <a:ea typeface="IBM Plex Sans" pitchFamily="34" charset="-122"/>
                <a:cs typeface="IBM Plex Sans" pitchFamily="34" charset="-120"/>
              </a:rPr>
              <a:t>Den originale Mona Lisa er mere værd end nogen kopi: den er den eneste</a:t>
            </a:r>
            <a:endParaRPr lang="da" sz="2400" dirty="0"/>
          </a:p>
          <a:p>
            <a:pPr algn="l" marL="228600" indent="-228600">
              <a:lnSpc>
                <a:spcPct val="113000"/>
              </a:lnSpc>
              <a:spcBef>
                <a:spcPts val="480"/>
              </a:spcBef>
              <a:buSzPct val="100000"/>
              <a:buChar char="•"/>
            </a:pPr>
            <a:r>
              <a:rPr lang="da" altLang="en-US" sz="2400" dirty="0">
                <a:solidFill>
                  <a:srgbClr val="25252B"/>
                </a:solidFill>
                <a:latin typeface="IBM Plex Sans" pitchFamily="34" charset="0"/>
                <a:ea typeface="IBM Plex Sans" pitchFamily="34" charset="-122"/>
                <a:cs typeface="IBM Plex Sans" pitchFamily="34" charset="-120"/>
              </a:rPr>
              <a:t>Knaphed alene skaber ikke værdi, men når folk vil have noget, har udbuddet betydning</a:t>
            </a:r>
            <a:endParaRPr lang="da" sz="2400" dirty="0"/>
          </a:p>
          <a:p>
            <a:pPr algn="l" marL="228600" indent="-228600">
              <a:lnSpc>
                <a:spcPct val="113000"/>
              </a:lnSpc>
              <a:spcBef>
                <a:spcPts val="480"/>
              </a:spcBef>
              <a:buSzPct val="100000"/>
              <a:buChar char="•"/>
            </a:pPr>
            <a:r>
              <a:rPr lang="da" altLang="en-US" sz="2400" dirty="0">
                <a:solidFill>
                  <a:srgbClr val="25252B"/>
                </a:solidFill>
                <a:latin typeface="IBM Plex Sans" pitchFamily="34" charset="0"/>
                <a:ea typeface="IBM Plex Sans" pitchFamily="34" charset="-122"/>
                <a:cs typeface="IBM Plex Sans" pitchFamily="34" charset="-120"/>
              </a:rPr>
              <a:t>Når pengemængden vokser hurtigere end mængden af det, pengene kan købe, kan man som regel købe mindre for hver pengeenhed</a:t>
            </a:r>
            <a:endParaRPr lang="da"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a" altLang="en-US" sz="1200" dirty="0">
                <a:solidFill>
                  <a:srgbClr val="6C6C7D"/>
                </a:solidFill>
                <a:latin typeface="IBM Plex Sans" pitchFamily="34" charset="0"/>
                <a:ea typeface="IBM Plex Sans" pitchFamily="34" charset="-122"/>
                <a:cs typeface="IBM Plex Sans" pitchFamily="34" charset="-120"/>
              </a:rPr>
              <a:t>Introduktion til Bitcoin · Hvad er der galt med vores penge?</a:t>
            </a:r>
            <a:endParaRPr lang="d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da" altLang="en-US" sz="3000" dirty="0">
                <a:solidFill>
                  <a:srgbClr val="422C70"/>
                </a:solidFill>
                <a:latin typeface="IBM Plex Sans Medium" pitchFamily="34" charset="0"/>
                <a:ea typeface="IBM Plex Sans Medium" pitchFamily="34" charset="-122"/>
                <a:cs typeface="IBM Plex Sans Medium" pitchFamily="34" charset="-120"/>
              </a:rPr>
              <a:t>Inflation påvirker ikke alle lige meget</a:t>
            </a:r>
            <a:endParaRPr lang="da" sz="3000" dirty="0"/>
          </a:p>
        </p:txBody>
      </p:sp>
      <p:sp>
        <p:nvSpPr>
          <p:cNvPr id="4" name="Text 2"/>
          <p:cNvSpPr/>
          <p:nvPr/>
        </p:nvSpPr>
        <p:spPr>
          <a:xfrm>
            <a:off x="1047720" y="1386779"/>
            <a:ext cx="11092404" cy="1355781"/>
          </a:xfrm>
          <a:prstGeom prst="rect">
            <a:avLst/>
          </a:prstGeom>
          <a:noFill/>
          <a:ln/>
        </p:spPr>
        <p:txBody>
          <a:bodyPr wrap="square" lIns="0" tIns="0" rIns="0" bIns="0" rtlCol="0" anchor="t"/>
          <a:lstStyle/>
          <a:p>
            <a:pPr algn="l" marL="228600" indent="-228600">
              <a:lnSpc>
                <a:spcPct val="113000"/>
              </a:lnSpc>
              <a:buSzPct val="100000"/>
              <a:buChar char="•"/>
            </a:pPr>
            <a:r>
              <a:rPr lang="da" altLang="en-US" sz="2400" dirty="0">
                <a:solidFill>
                  <a:srgbClr val="25252B"/>
                </a:solidFill>
                <a:latin typeface="IBM Plex Sans" pitchFamily="34" charset="0"/>
                <a:ea typeface="IBM Plex Sans" pitchFamily="34" charset="-122"/>
                <a:cs typeface="IBM Plex Sans" pitchFamily="34" charset="-120"/>
              </a:rPr>
              <a:t>Kontanter og opsparing kan miste købekraft</a:t>
            </a:r>
            <a:endParaRPr lang="da" sz="2400" dirty="0"/>
          </a:p>
          <a:p>
            <a:pPr algn="l" marL="228600" indent="-228600">
              <a:lnSpc>
                <a:spcPct val="113000"/>
              </a:lnSpc>
              <a:spcBef>
                <a:spcPts val="480"/>
              </a:spcBef>
              <a:buSzPct val="100000"/>
              <a:buChar char="•"/>
            </a:pPr>
            <a:r>
              <a:rPr lang="da" altLang="en-US" sz="2400" dirty="0">
                <a:solidFill>
                  <a:srgbClr val="25252B"/>
                </a:solidFill>
                <a:latin typeface="IBM Plex Sans" pitchFamily="34" charset="0"/>
                <a:ea typeface="IBM Plex Sans" pitchFamily="34" charset="-122"/>
                <a:cs typeface="IBM Plex Sans" pitchFamily="34" charset="-120"/>
              </a:rPr>
              <a:t>Ejere af aktiver, der stiger i pris, kan være delvist beskyttet</a:t>
            </a:r>
            <a:endParaRPr lang="da" sz="2400" dirty="0"/>
          </a:p>
          <a:p>
            <a:pPr algn="l" marL="228600" indent="-228600">
              <a:lnSpc>
                <a:spcPct val="113000"/>
              </a:lnSpc>
              <a:spcBef>
                <a:spcPts val="480"/>
              </a:spcBef>
              <a:buSzPct val="100000"/>
              <a:buChar char="•"/>
            </a:pPr>
            <a:r>
              <a:rPr lang="da" altLang="en-US" sz="2400" dirty="0">
                <a:solidFill>
                  <a:srgbClr val="25252B"/>
                </a:solidFill>
                <a:latin typeface="IBM Plex Sans" pitchFamily="34" charset="0"/>
                <a:ea typeface="IBM Plex Sans" pitchFamily="34" charset="-122"/>
                <a:cs typeface="IBM Plex Sans" pitchFamily="34" charset="-120"/>
              </a:rPr>
              <a:t>Lønninger og priser tilpasser sig i forskelligt tempo</a:t>
            </a:r>
            <a:endParaRPr lang="da" sz="2400" dirty="0"/>
          </a:p>
        </p:txBody>
      </p:sp>
      <p:sp>
        <p:nvSpPr>
          <p:cNvPr id="5" name="Text 3"/>
          <p:cNvSpPr/>
          <p:nvPr/>
        </p:nvSpPr>
        <p:spPr>
          <a:xfrm>
            <a:off x="666780" y="3077779"/>
            <a:ext cx="11510010" cy="1234074"/>
          </a:xfrm>
          <a:prstGeom prst="rect">
            <a:avLst/>
          </a:prstGeom>
          <a:noFill/>
          <a:ln/>
        </p:spPr>
        <p:txBody>
          <a:bodyPr wrap="square" lIns="0" tIns="0" rIns="0" bIns="0" rtlCol="0" anchor="t"/>
          <a:lstStyle/>
          <a:p>
            <a:pPr algn="l" indent="0" marL="0">
              <a:lnSpc>
                <a:spcPct val="113000"/>
              </a:lnSpc>
              <a:buNone/>
            </a:pPr>
            <a:r>
              <a:rPr lang="da" altLang="en-US" sz="2400" dirty="0">
                <a:solidFill>
                  <a:srgbClr val="25252B"/>
                </a:solidFill>
                <a:latin typeface="IBM Plex Sans" pitchFamily="34" charset="0"/>
                <a:ea typeface="IBM Plex Sans" pitchFamily="34" charset="-122"/>
                <a:cs typeface="IBM Plex Sans" pitchFamily="34" charset="-120"/>
              </a:rPr>
              <a:t>Et indestående i banken er noget andet end kontanter i Deres hånd: Det er bankens løfte om at betale Dem. Det løfte holder som regel, men det afhænger af banken og af de regler, den er underlagt.</a:t>
            </a:r>
            <a:endParaRPr lang="da"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a" altLang="en-US" sz="1200" dirty="0">
                <a:solidFill>
                  <a:srgbClr val="6C6C7D"/>
                </a:solidFill>
                <a:latin typeface="IBM Plex Sans" pitchFamily="34" charset="0"/>
                <a:ea typeface="IBM Plex Sans" pitchFamily="34" charset="-122"/>
                <a:cs typeface="IBM Plex Sans" pitchFamily="34" charset="-120"/>
              </a:rPr>
              <a:t>Introduktion til Bitcoin · Hvad er der galt med vores penge?</a:t>
            </a:r>
            <a:endParaRPr lang="d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da" altLang="en-US" sz="3000" dirty="0">
                <a:solidFill>
                  <a:srgbClr val="422C70"/>
                </a:solidFill>
                <a:latin typeface="IBM Plex Sans Medium" pitchFamily="34" charset="0"/>
                <a:ea typeface="IBM Plex Sans Medium" pitchFamily="34" charset="-122"/>
                <a:cs typeface="IBM Plex Sans Medium" pitchFamily="34" charset="-120"/>
              </a:rPr>
              <a:t>Prøv det: Et tjek af købekraften</a:t>
            </a:r>
            <a:endParaRPr lang="da" sz="3000" dirty="0"/>
          </a:p>
        </p:txBody>
      </p:sp>
      <p:sp>
        <p:nvSpPr>
          <p:cNvPr id="4" name="Text 2"/>
          <p:cNvSpPr/>
          <p:nvPr/>
        </p:nvSpPr>
        <p:spPr>
          <a:xfrm>
            <a:off x="1047720" y="1386779"/>
            <a:ext cx="11092404" cy="2239457"/>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da" altLang="en-US" sz="2400" dirty="0">
                <a:solidFill>
                  <a:srgbClr val="25252B"/>
                </a:solidFill>
                <a:latin typeface="IBM Plex Sans" pitchFamily="34" charset="0"/>
                <a:ea typeface="IBM Plex Sans" pitchFamily="34" charset="-122"/>
                <a:cs typeface="IBM Plex Sans" pitchFamily="34" charset="-120"/>
              </a:rPr>
              <a:t>Vælg en almindelig vare eller ydelse: brød, transport eller taletid</a:t>
            </a:r>
            <a:endParaRPr lang="da" sz="2400" dirty="0"/>
          </a:p>
          <a:p>
            <a:pPr algn="l" marL="228600" indent="-228600">
              <a:lnSpc>
                <a:spcPct val="113000"/>
              </a:lnSpc>
              <a:spcBef>
                <a:spcPts val="480"/>
              </a:spcBef>
              <a:buSzPct val="100000"/>
              <a:buFont typeface="+mj-lt"/>
              <a:buAutoNum type="arabicPeriod" startAt="1"/>
            </a:pPr>
            <a:r>
              <a:rPr lang="da" altLang="en-US" sz="2400" dirty="0">
                <a:solidFill>
                  <a:srgbClr val="25252B"/>
                </a:solidFill>
                <a:latin typeface="IBM Plex Sans" pitchFamily="34" charset="0"/>
                <a:ea typeface="IBM Plex Sans" pitchFamily="34" charset="-122"/>
                <a:cs typeface="IBM Plex Sans" pitchFamily="34" charset="-120"/>
              </a:rPr>
              <a:t>Skriv ned, hvad den koster i dag</a:t>
            </a:r>
            <a:endParaRPr lang="da" sz="2400" dirty="0"/>
          </a:p>
          <a:p>
            <a:pPr algn="l" marL="228600" indent="-228600">
              <a:lnSpc>
                <a:spcPct val="113000"/>
              </a:lnSpc>
              <a:spcBef>
                <a:spcPts val="480"/>
              </a:spcBef>
              <a:buSzPct val="100000"/>
              <a:buFont typeface="+mj-lt"/>
              <a:buAutoNum type="arabicPeriod" startAt="1"/>
            </a:pPr>
            <a:r>
              <a:rPr lang="da" altLang="en-US" sz="2400" dirty="0">
                <a:solidFill>
                  <a:srgbClr val="25252B"/>
                </a:solidFill>
                <a:latin typeface="IBM Plex Sans" pitchFamily="34" charset="0"/>
                <a:ea typeface="IBM Plex Sans" pitchFamily="34" charset="-122"/>
                <a:cs typeface="IBM Plex Sans" pitchFamily="34" charset="-120"/>
              </a:rPr>
              <a:t>Spørg nogen, hvad den kostede for flere år siden, og kontrollér det i en pålidelig kilde, hvis De kan</a:t>
            </a:r>
            <a:endParaRPr lang="da" sz="2400" dirty="0"/>
          </a:p>
          <a:p>
            <a:pPr algn="l" marL="228600" indent="-228600">
              <a:lnSpc>
                <a:spcPct val="113000"/>
              </a:lnSpc>
              <a:spcBef>
                <a:spcPts val="480"/>
              </a:spcBef>
              <a:buSzPct val="100000"/>
              <a:buFont typeface="+mj-lt"/>
              <a:buAutoNum type="arabicPeriod" startAt="1"/>
            </a:pPr>
            <a:r>
              <a:rPr lang="da" altLang="en-US" sz="2400" dirty="0">
                <a:solidFill>
                  <a:srgbClr val="25252B"/>
                </a:solidFill>
                <a:latin typeface="IBM Plex Sans" pitchFamily="34" charset="0"/>
                <a:ea typeface="IBM Plex Sans" pitchFamily="34" charset="-122"/>
                <a:cs typeface="IBM Plex Sans" pitchFamily="34" charset="-120"/>
              </a:rPr>
              <a:t>Steg indkomsterne i samme takt? Hvad kan ellers forklare ændringen?</a:t>
            </a:r>
            <a:endParaRPr lang="da"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a" altLang="en-US" sz="1200" dirty="0">
                <a:solidFill>
                  <a:srgbClr val="6C6C7D"/>
                </a:solidFill>
                <a:latin typeface="IBM Plex Sans" pitchFamily="34" charset="0"/>
                <a:ea typeface="IBM Plex Sans" pitchFamily="34" charset="-122"/>
                <a:cs typeface="IBM Plex Sans" pitchFamily="34" charset="-120"/>
              </a:rPr>
              <a:t>Introduktion til Bitcoin · Hvad er der galt med vores penge?</a:t>
            </a:r>
            <a:endParaRPr lang="d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da" altLang="en-US" sz="3000" dirty="0">
                <a:solidFill>
                  <a:srgbClr val="422C70"/>
                </a:solidFill>
                <a:latin typeface="IBM Plex Sans Medium" pitchFamily="34" charset="0"/>
                <a:ea typeface="IBM Plex Sans Medium" pitchFamily="34" charset="-122"/>
                <a:cs typeface="IBM Plex Sans Medium" pitchFamily="34" charset="-120"/>
              </a:rPr>
              <a:t>Fiatpenge fungerer, men med risici</a:t>
            </a:r>
            <a:endParaRPr lang="da" sz="3000" dirty="0"/>
          </a:p>
        </p:txBody>
      </p:sp>
      <p:sp>
        <p:nvSpPr>
          <p:cNvPr id="4" name="Text 2"/>
          <p:cNvSpPr/>
          <p:nvPr/>
        </p:nvSpPr>
        <p:spPr>
          <a:xfrm>
            <a:off x="1047720" y="1386779"/>
            <a:ext cx="11092404" cy="1294973"/>
          </a:xfrm>
          <a:prstGeom prst="rect">
            <a:avLst/>
          </a:prstGeom>
          <a:noFill/>
          <a:ln/>
        </p:spPr>
        <p:txBody>
          <a:bodyPr wrap="square" lIns="0" tIns="0" rIns="0" bIns="0" rtlCol="0" anchor="t"/>
          <a:lstStyle/>
          <a:p>
            <a:pPr algn="l" marL="228600" indent="-228600">
              <a:lnSpc>
                <a:spcPct val="113000"/>
              </a:lnSpc>
              <a:buSzPct val="100000"/>
              <a:buChar char="•"/>
            </a:pPr>
            <a:r>
              <a:rPr lang="da" altLang="en-US" sz="2400" dirty="0">
                <a:solidFill>
                  <a:srgbClr val="25252B"/>
                </a:solidFill>
                <a:latin typeface="IBM Plex Sans" pitchFamily="34" charset="0"/>
                <a:ea typeface="IBM Plex Sans" pitchFamily="34" charset="-122"/>
                <a:cs typeface="IBM Plex Sans" pitchFamily="34" charset="-120"/>
              </a:rPr>
              <a:t>Nemme betalinger, fleksibel kredit, værktøjer til at håndtere kriser</a:t>
            </a:r>
            <a:endParaRPr lang="da" sz="2400" dirty="0"/>
          </a:p>
          <a:p>
            <a:pPr algn="l" marL="228600" indent="-228600">
              <a:lnSpc>
                <a:spcPct val="113000"/>
              </a:lnSpc>
              <a:spcBef>
                <a:spcPts val="480"/>
              </a:spcBef>
              <a:buSzPct val="100000"/>
              <a:buChar char="•"/>
            </a:pPr>
            <a:r>
              <a:rPr lang="da" altLang="en-US" sz="2400" dirty="0">
                <a:solidFill>
                  <a:srgbClr val="25252B"/>
                </a:solidFill>
                <a:latin typeface="IBM Plex Sans" pitchFamily="34" charset="0"/>
                <a:ea typeface="IBM Plex Sans" pitchFamily="34" charset="-122"/>
                <a:cs typeface="IBM Plex Sans" pitchFamily="34" charset="-120"/>
              </a:rPr>
              <a:t>Men udbuddet og reglerne kan ændre sig, og de mennesker, der bruger det, har kun ringe indflydelse</a:t>
            </a:r>
            <a:endParaRPr lang="da" sz="2400" dirty="0"/>
          </a:p>
        </p:txBody>
      </p:sp>
      <p:sp>
        <p:nvSpPr>
          <p:cNvPr id="5" name="Shape 3"/>
          <p:cNvSpPr/>
          <p:nvPr/>
        </p:nvSpPr>
        <p:spPr>
          <a:xfrm>
            <a:off x="666780" y="3016880"/>
            <a:ext cx="10858500" cy="776874"/>
          </a:xfrm>
          <a:prstGeom prst="rect">
            <a:avLst/>
          </a:prstGeom>
          <a:solidFill>
            <a:srgbClr val="F3F3FA"/>
          </a:solidFill>
          <a:ln/>
        </p:spPr>
      </p:sp>
      <p:sp>
        <p:nvSpPr>
          <p:cNvPr id="6" name="Shape 4"/>
          <p:cNvSpPr/>
          <p:nvPr/>
        </p:nvSpPr>
        <p:spPr>
          <a:xfrm>
            <a:off x="666780" y="3016880"/>
            <a:ext cx="57150" cy="776874"/>
          </a:xfrm>
          <a:prstGeom prst="rect">
            <a:avLst/>
          </a:prstGeom>
          <a:solidFill>
            <a:srgbClr val="422C70"/>
          </a:solidFill>
          <a:ln/>
        </p:spPr>
      </p:sp>
      <p:sp>
        <p:nvSpPr>
          <p:cNvPr id="7" name="Text 5"/>
          <p:cNvSpPr/>
          <p:nvPr/>
        </p:nvSpPr>
        <p:spPr>
          <a:xfrm>
            <a:off x="1211580" y="3291200"/>
            <a:ext cx="10599450" cy="228234"/>
          </a:xfrm>
          <a:prstGeom prst="rect">
            <a:avLst/>
          </a:prstGeom>
          <a:noFill/>
          <a:ln/>
        </p:spPr>
        <p:txBody>
          <a:bodyPr wrap="square" lIns="0" tIns="0" rIns="0" bIns="0" rtlCol="0" anchor="t"/>
          <a:lstStyle/>
          <a:p>
            <a:pPr algn="l" indent="0" marL="0">
              <a:lnSpc>
                <a:spcPct val="113000"/>
              </a:lnSpc>
              <a:buNone/>
            </a:pPr>
            <a:r>
              <a:rPr lang="da" altLang="en-US" sz="2400" dirty="0">
                <a:solidFill>
                  <a:srgbClr val="25252B"/>
                </a:solidFill>
                <a:latin typeface="IBM Plex Sans" pitchFamily="34" charset="0"/>
                <a:ea typeface="IBM Plex Sans" pitchFamily="34" charset="-122"/>
                <a:cs typeface="IBM Plex Sans" pitchFamily="34" charset="-120"/>
              </a:rPr>
              <a:t>Derfor søger folk efter alternativer, og derfor blev Bitcoin skabt.</a:t>
            </a:r>
            <a:endParaRPr lang="da"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a" altLang="en-US" sz="1200" dirty="0">
                <a:solidFill>
                  <a:srgbClr val="6C6C7D"/>
                </a:solidFill>
                <a:latin typeface="IBM Plex Sans" pitchFamily="34" charset="0"/>
                <a:ea typeface="IBM Plex Sans" pitchFamily="34" charset="-122"/>
                <a:cs typeface="IBM Plex Sans" pitchFamily="34" charset="-120"/>
              </a:rPr>
              <a:t>Introduktion til Bitcoin · Hvad er der galt med vores penge?</a:t>
            </a:r>
            <a:endParaRPr lang="d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500884"/>
            <a:ext cx="11430000" cy="590520"/>
          </a:xfrm>
          <a:prstGeom prst="rect">
            <a:avLst/>
          </a:prstGeom>
          <a:noFill/>
          <a:ln/>
        </p:spPr>
        <p:txBody>
          <a:bodyPr wrap="square" lIns="0" tIns="0" rIns="0" bIns="0" rtlCol="0" anchor="t"/>
          <a:lstStyle/>
          <a:p>
            <a:pPr algn="ctr" indent="0" marL="0">
              <a:lnSpc>
                <a:spcPct val="83000"/>
              </a:lnSpc>
              <a:buNone/>
            </a:pPr>
            <a:r>
              <a:rPr lang="da" altLang="en-US" sz="4350" dirty="0">
                <a:solidFill>
                  <a:srgbClr val="FFFFFF"/>
                </a:solidFill>
                <a:latin typeface="IBM Plex Sans Medium" pitchFamily="34" charset="0"/>
                <a:ea typeface="IBM Plex Sans Medium" pitchFamily="34" charset="-122"/>
                <a:cs typeface="IBM Plex Sans Medium" pitchFamily="34" charset="-120"/>
              </a:rPr>
              <a:t>Hvad er Bitcoin?</a:t>
            </a:r>
            <a:endParaRPr lang="da" sz="4350" dirty="0"/>
          </a:p>
        </p:txBody>
      </p:sp>
      <p:sp>
        <p:nvSpPr>
          <p:cNvPr id="3" name="Text 1"/>
          <p:cNvSpPr/>
          <p:nvPr/>
        </p:nvSpPr>
        <p:spPr>
          <a:xfrm>
            <a:off x="340980" y="3534339"/>
            <a:ext cx="11510010" cy="822686"/>
          </a:xfrm>
          <a:prstGeom prst="rect">
            <a:avLst/>
          </a:prstGeom>
          <a:noFill/>
          <a:ln/>
        </p:spPr>
        <p:txBody>
          <a:bodyPr wrap="square" lIns="0" tIns="0" rIns="0" bIns="0" rtlCol="0" anchor="t"/>
          <a:lstStyle/>
          <a:p>
            <a:pPr algn="ctr" indent="0" marL="0">
              <a:lnSpc>
                <a:spcPct val="113000"/>
              </a:lnSpc>
              <a:buNone/>
            </a:pPr>
            <a:r>
              <a:rPr lang="da" altLang="en-US" sz="2400" dirty="0">
                <a:solidFill>
                  <a:srgbClr val="FFFFFF"/>
                </a:solidFill>
                <a:latin typeface="IBM Plex Sans" pitchFamily="34" charset="0"/>
                <a:ea typeface="IBM Plex Sans" pitchFamily="34" charset="-122"/>
                <a:cs typeface="IBM Plex Sans" pitchFamily="34" charset="-120"/>
              </a:rPr>
              <a:t>Digitale penge, der er decentraliserede, findes i en begrænset mængde og kan sendes direkte fra person til person uden en banks tilladelse.</a:t>
            </a:r>
            <a:endParaRPr lang="da"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da" altLang="en-US" sz="3000" dirty="0">
                <a:solidFill>
                  <a:srgbClr val="422C70"/>
                </a:solidFill>
                <a:latin typeface="IBM Plex Sans Medium" pitchFamily="34" charset="0"/>
                <a:ea typeface="IBM Plex Sans Medium" pitchFamily="34" charset="-122"/>
                <a:cs typeface="IBM Plex Sans Medium" pitchFamily="34" charset="-120"/>
              </a:rPr>
              <a:t>Problemet med dobbeltforbrug</a:t>
            </a:r>
            <a:endParaRPr lang="da"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da" altLang="en-US" sz="2400" b="1" dirty="0">
                <a:solidFill>
                  <a:srgbClr val="422C70"/>
                </a:solidFill>
                <a:latin typeface="IBM Plex Sans" pitchFamily="34" charset="0"/>
                <a:ea typeface="IBM Plex Sans" pitchFamily="34" charset="-122"/>
                <a:cs typeface="IBM Plex Sans" pitchFamily="34" charset="-120"/>
              </a:rPr>
              <a:t>31. oktober 2008:</a:t>
            </a:r>
            <a:r>
              <a:rPr lang="da" altLang="en-US" sz="2400" dirty="0">
                <a:solidFill>
                  <a:srgbClr val="25252B"/>
                </a:solidFill>
                <a:latin typeface="IBM Plex Sans" pitchFamily="34" charset="0"/>
                <a:ea typeface="IBM Plex Sans" pitchFamily="34" charset="-122"/>
                <a:cs typeface="IBM Plex Sans" pitchFamily="34" charset="-120"/>
              </a:rPr>
              <a:t> Satoshi Nakamoto udgiver </a:t>
            </a:r>
            <a:r>
              <a:rPr lang="da" altLang="en-US" sz="2400" i="1" dirty="0">
                <a:solidFill>
                  <a:srgbClr val="25252B"/>
                </a:solidFill>
                <a:latin typeface="IBM Plex Sans" pitchFamily="34" charset="0"/>
                <a:ea typeface="IBM Plex Sans" pitchFamily="34" charset="-122"/>
                <a:cs typeface="IBM Plex Sans" pitchFamily="34" charset="-120"/>
              </a:rPr>
              <a:t>Bitcoin: Et peer-to-peer-system til elektroniske kontanter</a:t>
            </a:r>
            <a:r>
              <a:rPr lang="da" altLang="en-US" sz="2400" dirty="0">
                <a:solidFill>
                  <a:srgbClr val="25252B"/>
                </a:solidFill>
                <a:latin typeface="IBM Plex Sans" pitchFamily="34" charset="0"/>
                <a:ea typeface="IBM Plex Sans" pitchFamily="34" charset="-122"/>
                <a:cs typeface="IBM Plex Sans" pitchFamily="34" charset="-120"/>
              </a:rPr>
              <a:t>. </a:t>
            </a:r>
            <a:r>
              <a:rPr lang="da" altLang="en-US" sz="2400" b="1" dirty="0">
                <a:solidFill>
                  <a:srgbClr val="25252B"/>
                </a:solidFill>
                <a:latin typeface="IBM Plex Sans" pitchFamily="34" charset="0"/>
                <a:ea typeface="IBM Plex Sans" pitchFamily="34" charset="-122"/>
                <a:cs typeface="IBM Plex Sans" pitchFamily="34" charset="-120"/>
              </a:rPr>
              <a:t>Januar 2009:</a:t>
            </a:r>
            <a:r>
              <a:rPr lang="da" altLang="en-US" sz="2400" dirty="0">
                <a:solidFill>
                  <a:srgbClr val="25252B"/>
                </a:solidFill>
                <a:latin typeface="IBM Plex Sans" pitchFamily="34" charset="0"/>
                <a:ea typeface="IBM Plex Sans" pitchFamily="34" charset="-122"/>
                <a:cs typeface="IBM Plex Sans" pitchFamily="34" charset="-120"/>
              </a:rPr>
              <a:t> netværket starter.</a:t>
            </a:r>
            <a:endParaRPr lang="da" sz="2400" dirty="0"/>
          </a:p>
        </p:txBody>
      </p:sp>
      <p:pic>
        <p:nvPicPr>
          <p:cNvPr id="5" name="Image 0" descr="Betalingsvirksomhed Afsenderen beder virksomheden om detVirksomheden fører regnskabet og godkender Modtageren får betalingen, hvis virksomheden tillader detAfhænger afÉn betroet organisation, der føre">    </p:cNvPr>
          <p:cNvPicPr>
            <a:picLocks noChangeAspect="1"/>
          </p:cNvPicPr>
          <p:nvPr/>
        </p:nvPicPr>
        <p:blipFill>
          <a:blip r:embed="rId1"/>
          <a:stretch>
            <a:fillRect/>
          </a:stretch>
        </p:blipFill>
        <p:spPr>
          <a:xfrm>
            <a:off x="3272729" y="2422886"/>
            <a:ext cx="5646420" cy="3839657"/>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a" altLang="en-US" sz="1200" dirty="0">
                <a:solidFill>
                  <a:srgbClr val="6C6C7D"/>
                </a:solidFill>
                <a:latin typeface="IBM Plex Sans" pitchFamily="34" charset="0"/>
                <a:ea typeface="IBM Plex Sans" pitchFamily="34" charset="-122"/>
                <a:cs typeface="IBM Plex Sans" pitchFamily="34" charset="-120"/>
              </a:rPr>
              <a:t>Introduktion til Bitcoin · Hvad er Bitcoin?</a:t>
            </a:r>
            <a:endParaRPr lang="d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da" altLang="en-US" sz="3000" dirty="0">
                <a:solidFill>
                  <a:srgbClr val="422C70"/>
                </a:solidFill>
                <a:latin typeface="IBM Plex Sans Medium" pitchFamily="34" charset="0"/>
                <a:ea typeface="IBM Plex Sans Medium" pitchFamily="34" charset="-122"/>
                <a:cs typeface="IBM Plex Sans Medium" pitchFamily="34" charset="-120"/>
              </a:rPr>
              <a:t>Decentraliseret · Begrænset udbud · Peer-to-peer</a:t>
            </a:r>
            <a:endParaRPr lang="da" sz="3000" dirty="0"/>
          </a:p>
        </p:txBody>
      </p:sp>
      <p:sp>
        <p:nvSpPr>
          <p:cNvPr id="4" name="Text 2"/>
          <p:cNvSpPr/>
          <p:nvPr/>
        </p:nvSpPr>
        <p:spPr>
          <a:xfrm>
            <a:off x="1047720" y="1386779"/>
            <a:ext cx="11092404" cy="2178558"/>
          </a:xfrm>
          <a:prstGeom prst="rect">
            <a:avLst/>
          </a:prstGeom>
          <a:noFill/>
          <a:ln/>
        </p:spPr>
        <p:txBody>
          <a:bodyPr wrap="square" lIns="0" tIns="0" rIns="0" bIns="0" rtlCol="0" anchor="t"/>
          <a:lstStyle/>
          <a:p>
            <a:pPr algn="l" marL="228600" indent="-228600">
              <a:lnSpc>
                <a:spcPct val="113000"/>
              </a:lnSpc>
              <a:buSzPct val="100000"/>
              <a:buChar char="•"/>
            </a:pPr>
            <a:r>
              <a:rPr lang="da" altLang="en-US" sz="2400" b="1" dirty="0">
                <a:solidFill>
                  <a:srgbClr val="422C70"/>
                </a:solidFill>
                <a:latin typeface="IBM Plex Sans" pitchFamily="34" charset="0"/>
                <a:ea typeface="IBM Plex Sans" pitchFamily="34" charset="-122"/>
                <a:cs typeface="IBM Plex Sans" pitchFamily="34" charset="-120"/>
              </a:rPr>
              <a:t>Decentraliseret:</a:t>
            </a:r>
            <a:r>
              <a:rPr lang="da" altLang="en-US" sz="2400" dirty="0">
                <a:solidFill>
                  <a:srgbClr val="25252B"/>
                </a:solidFill>
                <a:latin typeface="IBM Plex Sans" pitchFamily="34" charset="0"/>
                <a:ea typeface="IBM Plex Sans" pitchFamily="34" charset="-122"/>
                <a:cs typeface="IBM Plex Sans" pitchFamily="34" charset="-120"/>
              </a:rPr>
              <a:t> intet centralt kontor opretter konti, ændrer saldi eller godkender, hvem der kan deltage</a:t>
            </a:r>
            <a:endParaRPr lang="da" sz="2400" dirty="0"/>
          </a:p>
          <a:p>
            <a:pPr algn="l" marL="228600" indent="-228600">
              <a:lnSpc>
                <a:spcPct val="113000"/>
              </a:lnSpc>
              <a:spcBef>
                <a:spcPts val="480"/>
              </a:spcBef>
              <a:buSzPct val="100000"/>
              <a:buChar char="•"/>
            </a:pPr>
            <a:r>
              <a:rPr lang="da" altLang="en-US" sz="2400" b="1" dirty="0">
                <a:solidFill>
                  <a:srgbClr val="422C70"/>
                </a:solidFill>
                <a:latin typeface="IBM Plex Sans" pitchFamily="34" charset="0"/>
                <a:ea typeface="IBM Plex Sans" pitchFamily="34" charset="-122"/>
                <a:cs typeface="IBM Plex Sans" pitchFamily="34" charset="-120"/>
              </a:rPr>
              <a:t>Begrænset udbud:</a:t>
            </a:r>
            <a:r>
              <a:rPr lang="da" altLang="en-US" sz="2400" dirty="0">
                <a:solidFill>
                  <a:srgbClr val="25252B"/>
                </a:solidFill>
                <a:latin typeface="IBM Plex Sans" pitchFamily="34" charset="0"/>
                <a:ea typeface="IBM Plex Sans" pitchFamily="34" charset="-122"/>
                <a:cs typeface="IBM Plex Sans" pitchFamily="34" charset="-120"/>
              </a:rPr>
              <a:t> der vil aldrig være mere end 21 millioner bitcoin</a:t>
            </a:r>
            <a:endParaRPr lang="da" sz="2400" dirty="0"/>
          </a:p>
          <a:p>
            <a:pPr algn="l" marL="228600" indent="-228600">
              <a:lnSpc>
                <a:spcPct val="113000"/>
              </a:lnSpc>
              <a:spcBef>
                <a:spcPts val="480"/>
              </a:spcBef>
              <a:buSzPct val="100000"/>
              <a:buChar char="•"/>
            </a:pPr>
            <a:r>
              <a:rPr lang="da" altLang="en-US" sz="2400" b="1" dirty="0">
                <a:solidFill>
                  <a:srgbClr val="422C70"/>
                </a:solidFill>
                <a:latin typeface="IBM Plex Sans" pitchFamily="34" charset="0"/>
                <a:ea typeface="IBM Plex Sans" pitchFamily="34" charset="-122"/>
                <a:cs typeface="IBM Plex Sans" pitchFamily="34" charset="-120"/>
              </a:rPr>
              <a:t>Peer-to-peer:</a:t>
            </a:r>
            <a:r>
              <a:rPr lang="da" altLang="en-US" sz="2400" dirty="0">
                <a:solidFill>
                  <a:srgbClr val="25252B"/>
                </a:solidFill>
                <a:latin typeface="IBM Plex Sans" pitchFamily="34" charset="0"/>
                <a:ea typeface="IBM Plex Sans" pitchFamily="34" charset="-122"/>
                <a:cs typeface="IBM Plex Sans" pitchFamily="34" charset="-120"/>
              </a:rPr>
              <a:t> send til hvem som helst, hvor som helst, uden at spørge en central myndighed</a:t>
            </a:r>
            <a:endParaRPr lang="da" sz="2400" dirty="0"/>
          </a:p>
        </p:txBody>
      </p:sp>
      <p:sp>
        <p:nvSpPr>
          <p:cNvPr id="5" name="Text 3"/>
          <p:cNvSpPr/>
          <p:nvPr/>
        </p:nvSpPr>
        <p:spPr>
          <a:xfrm>
            <a:off x="666780" y="3900465"/>
            <a:ext cx="11510010" cy="1234074"/>
          </a:xfrm>
          <a:prstGeom prst="rect">
            <a:avLst/>
          </a:prstGeom>
          <a:noFill/>
          <a:ln/>
        </p:spPr>
        <p:txBody>
          <a:bodyPr wrap="square" lIns="0" tIns="0" rIns="0" bIns="0" rtlCol="0" anchor="t"/>
          <a:lstStyle/>
          <a:p>
            <a:pPr algn="l" indent="0" marL="0">
              <a:lnSpc>
                <a:spcPct val="113000"/>
              </a:lnSpc>
              <a:buNone/>
            </a:pPr>
            <a:r>
              <a:rPr lang="da" altLang="en-US" sz="2400" dirty="0">
                <a:solidFill>
                  <a:srgbClr val="25252B"/>
                </a:solidFill>
                <a:latin typeface="IBM Plex Sans" pitchFamily="34" charset="0"/>
                <a:ea typeface="IBM Plex Sans" pitchFamily="34" charset="-122"/>
                <a:cs typeface="IBM Plex Sans" pitchFamily="34" charset="-120"/>
              </a:rPr>
              <a:t>Ingen virksomhed kan indefryse bitcoin, som De selv kontrollerer. Bagsiden af denne frihed er ansvar: En gyldig transaktion er som regel umulig at omgøre, og der findes ingen helpdesk for netværket.</a:t>
            </a:r>
            <a:endParaRPr lang="da"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a" altLang="en-US" sz="1200" dirty="0">
                <a:solidFill>
                  <a:srgbClr val="6C6C7D"/>
                </a:solidFill>
                <a:latin typeface="IBM Plex Sans" pitchFamily="34" charset="0"/>
                <a:ea typeface="IBM Plex Sans" pitchFamily="34" charset="-122"/>
                <a:cs typeface="IBM Plex Sans" pitchFamily="34" charset="-120"/>
              </a:rPr>
              <a:t>Introduktion til Bitcoin · Hvad er Bitcoin?</a:t>
            </a:r>
            <a:endParaRPr lang="d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da" altLang="en-US" sz="3000" dirty="0">
                <a:solidFill>
                  <a:srgbClr val="422C70"/>
                </a:solidFill>
                <a:latin typeface="IBM Plex Sans Medium" pitchFamily="34" charset="0"/>
                <a:ea typeface="IBM Plex Sans Medium" pitchFamily="34" charset="-122"/>
                <a:cs typeface="IBM Plex Sans Medium" pitchFamily="34" charset="-120"/>
              </a:rPr>
              <a:t>En grænse, alle kan kontrollere</a:t>
            </a:r>
            <a:endParaRPr lang="da" sz="3000" dirty="0"/>
          </a:p>
        </p:txBody>
      </p:sp>
      <p:pic>
        <p:nvPicPr>
          <p:cNvPr id="4" name="Image 0" descr="En påstand om pengemængden En udsteder angiver en grænse på sin hjemmeside. Kun udstederens egen database registrerer den. Ingen uden for udstederen kan kontrollere den. Udstederen kan ændre pengemæng">    </p:cNvPr>
          <p:cNvPicPr>
            <a:picLocks noChangeAspect="1"/>
          </p:cNvPicPr>
          <p:nvPr/>
        </p:nvPicPr>
        <p:blipFill>
          <a:blip r:embed="rId1"/>
          <a:stretch>
            <a:fillRect/>
          </a:stretch>
        </p:blipFill>
        <p:spPr>
          <a:xfrm>
            <a:off x="1453896" y="1295430"/>
            <a:ext cx="9283903" cy="4965924"/>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a" altLang="en-US" sz="1200" dirty="0">
                <a:solidFill>
                  <a:srgbClr val="6C6C7D"/>
                </a:solidFill>
                <a:latin typeface="IBM Plex Sans" pitchFamily="34" charset="0"/>
                <a:ea typeface="IBM Plex Sans" pitchFamily="34" charset="-122"/>
                <a:cs typeface="IBM Plex Sans" pitchFamily="34" charset="-120"/>
              </a:rPr>
              <a:t>Introduktion til Bitcoin · Hvad er Bitcoin?</a:t>
            </a:r>
            <a:endParaRPr lang="d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da" altLang="en-US" sz="3000" dirty="0">
                <a:solidFill>
                  <a:srgbClr val="422C70"/>
                </a:solidFill>
                <a:latin typeface="IBM Plex Sans Medium" pitchFamily="34" charset="0"/>
                <a:ea typeface="IBM Plex Sans Medium" pitchFamily="34" charset="-122"/>
                <a:cs typeface="IBM Plex Sans Medium" pitchFamily="34" charset="-120"/>
              </a:rPr>
              <a:t>De behøver ikke en hel Bitcoin</a:t>
            </a:r>
            <a:endParaRPr lang="da"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da" altLang="en-US" sz="2400" dirty="0">
                <a:solidFill>
                  <a:srgbClr val="25252B"/>
                </a:solidFill>
                <a:latin typeface="IBM Plex Sans" pitchFamily="34" charset="0"/>
                <a:ea typeface="IBM Plex Sans" pitchFamily="34" charset="-122"/>
                <a:cs typeface="IBM Plex Sans" pitchFamily="34" charset="-120"/>
              </a:rPr>
              <a:t>Én bitcoin kan opdeles i 100.000.000 mindre enheder kaldet satoshis eller sats.</a:t>
            </a:r>
            <a:endParaRPr lang="da" sz="2400" dirty="0"/>
          </a:p>
        </p:txBody>
      </p:sp>
      <p:pic>
        <p:nvPicPr>
          <p:cNvPr id="5" name="Image 0" descr="Bitcoin (BTC)10,10,010,0010,00000001Satoshier (sats)⁠100.000.000⁠ 10.000.000⁠ 1.000.000⁠ 100.000⁠ 1">    </p:cNvPr>
          <p:cNvPicPr>
            <a:picLocks noChangeAspect="1"/>
          </p:cNvPicPr>
          <p:nvPr/>
        </p:nvPicPr>
        <p:blipFill>
          <a:blip r:embed="rId1"/>
          <a:stretch>
            <a:fillRect/>
          </a:stretch>
        </p:blipFill>
        <p:spPr>
          <a:xfrm>
            <a:off x="2677455" y="2422886"/>
            <a:ext cx="6837060" cy="3857305"/>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a" altLang="en-US" sz="1200" dirty="0">
                <a:solidFill>
                  <a:srgbClr val="6C6C7D"/>
                </a:solidFill>
                <a:latin typeface="IBM Plex Sans" pitchFamily="34" charset="0"/>
                <a:ea typeface="IBM Plex Sans" pitchFamily="34" charset="-122"/>
                <a:cs typeface="IBM Plex Sans" pitchFamily="34" charset="-120"/>
              </a:rPr>
              <a:t>Introduktion til Bitcoin · Hvad er Bitcoin?</a:t>
            </a:r>
            <a:endParaRPr lang="d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da" altLang="en-US" sz="3000" dirty="0">
                <a:solidFill>
                  <a:srgbClr val="422C70"/>
                </a:solidFill>
                <a:latin typeface="IBM Plex Sans Medium" pitchFamily="34" charset="0"/>
                <a:ea typeface="IBM Plex Sans Medium" pitchFamily="34" charset="-122"/>
                <a:cs typeface="IBM Plex Sans Medium" pitchFamily="34" charset="-120"/>
              </a:rPr>
              <a:t>Hvem holder Bitcoin kørende?</a:t>
            </a:r>
            <a:endParaRPr lang="da" sz="3000" dirty="0"/>
          </a:p>
        </p:txBody>
      </p:sp>
      <p:pic>
        <p:nvPicPr>
          <p:cNvPr id="4" name="Image 0" descr="BrugerEn bruger modtager, opbevarer og sender bitcoin. NodeEn node kontrollerer selv reglerne og videresender gyldige data. MinerEn miner opbygger kandidatblokke og udfører proof of work.UdviklerEn ud">    </p:cNvPr>
          <p:cNvPicPr>
            <a:picLocks noChangeAspect="1"/>
          </p:cNvPicPr>
          <p:nvPr/>
        </p:nvPicPr>
        <p:blipFill>
          <a:blip r:embed="rId1"/>
          <a:stretch>
            <a:fillRect/>
          </a:stretch>
        </p:blipFill>
        <p:spPr>
          <a:xfrm>
            <a:off x="1457736" y="1295430"/>
            <a:ext cx="9276131" cy="497506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a" altLang="en-US" sz="1200" dirty="0">
                <a:solidFill>
                  <a:srgbClr val="6C6C7D"/>
                </a:solidFill>
                <a:latin typeface="IBM Plex Sans" pitchFamily="34" charset="0"/>
                <a:ea typeface="IBM Plex Sans" pitchFamily="34" charset="-122"/>
                <a:cs typeface="IBM Plex Sans" pitchFamily="34" charset="-120"/>
              </a:rPr>
              <a:t>Introduktion til Bitcoin · Hvad er Bitcoin?</a:t>
            </a:r>
            <a:endParaRPr lang="d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da" altLang="en-US" sz="3000" dirty="0">
                <a:solidFill>
                  <a:srgbClr val="422C70"/>
                </a:solidFill>
                <a:latin typeface="IBM Plex Sans Medium" pitchFamily="34" charset="0"/>
                <a:ea typeface="IBM Plex Sans Medium" pitchFamily="34" charset="-122"/>
                <a:cs typeface="IBM Plex Sans Medium" pitchFamily="34" charset="-120"/>
              </a:rPr>
              <a:t>Hvem holder Bitcoin kørende?</a:t>
            </a:r>
            <a:endParaRPr lang="da"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a" altLang="en-US" sz="1200" dirty="0">
                <a:solidFill>
                  <a:srgbClr val="6C6C7D"/>
                </a:solidFill>
                <a:latin typeface="IBM Plex Sans" pitchFamily="34" charset="0"/>
                <a:ea typeface="IBM Plex Sans" pitchFamily="34" charset="-122"/>
                <a:cs typeface="IBM Plex Sans" pitchFamily="34" charset="-120"/>
              </a:rPr>
              <a:t>Introduktion til Bitcoin · Hvad er Bitcoin?</a:t>
            </a:r>
            <a:endParaRPr lang="d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da" altLang="en-US" sz="3000" dirty="0">
                <a:solidFill>
                  <a:srgbClr val="422C70"/>
                </a:solidFill>
                <a:latin typeface="IBM Plex Sans Medium" pitchFamily="34" charset="0"/>
                <a:ea typeface="IBM Plex Sans Medium" pitchFamily="34" charset="-122"/>
                <a:cs typeface="IBM Plex Sans Medium" pitchFamily="34" charset="-120"/>
              </a:rPr>
              <a:t>Bitcoin indebærer kompromiser</a:t>
            </a:r>
            <a:endParaRPr lang="da"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da" altLang="en-US" sz="2400" dirty="0">
                <a:solidFill>
                  <a:srgbClr val="25252B"/>
                </a:solidFill>
                <a:latin typeface="IBM Plex Sans" pitchFamily="34" charset="0"/>
                <a:ea typeface="IBM Plex Sans" pitchFamily="34" charset="-122"/>
                <a:cs typeface="IBM Plex Sans" pitchFamily="34" charset="-120"/>
              </a:rPr>
              <a:t>Prisen kan ændre sig hurtigt</a:t>
            </a:r>
            <a:endParaRPr lang="da" sz="2400" dirty="0"/>
          </a:p>
          <a:p>
            <a:pPr algn="l" marL="228600" indent="-228600">
              <a:lnSpc>
                <a:spcPct val="113000"/>
              </a:lnSpc>
              <a:spcBef>
                <a:spcPts val="480"/>
              </a:spcBef>
              <a:buSzPct val="100000"/>
              <a:buChar char="•"/>
            </a:pPr>
            <a:r>
              <a:rPr lang="da" altLang="en-US" sz="2400" dirty="0">
                <a:solidFill>
                  <a:srgbClr val="25252B"/>
                </a:solidFill>
                <a:latin typeface="IBM Plex Sans" pitchFamily="34" charset="0"/>
                <a:ea typeface="IBM Plex Sans" pitchFamily="34" charset="-122"/>
                <a:cs typeface="IBM Plex Sans" pitchFamily="34" charset="-120"/>
              </a:rPr>
              <a:t>Fejl kan som regel ikke gøres om</a:t>
            </a:r>
            <a:endParaRPr lang="da" sz="2400" dirty="0"/>
          </a:p>
          <a:p>
            <a:pPr algn="l" marL="228600" indent="-228600">
              <a:lnSpc>
                <a:spcPct val="113000"/>
              </a:lnSpc>
              <a:spcBef>
                <a:spcPts val="480"/>
              </a:spcBef>
              <a:buSzPct val="100000"/>
              <a:buChar char="•"/>
            </a:pPr>
            <a:r>
              <a:rPr lang="da" altLang="en-US" sz="2400" dirty="0">
                <a:solidFill>
                  <a:srgbClr val="25252B"/>
                </a:solidFill>
                <a:latin typeface="IBM Plex Sans" pitchFamily="34" charset="0"/>
                <a:ea typeface="IBM Plex Sans" pitchFamily="34" charset="-122"/>
                <a:cs typeface="IBM Plex Sans" pitchFamily="34" charset="-120"/>
              </a:rPr>
              <a:t>Accepten er stadig begrænset mange steder</a:t>
            </a:r>
            <a:endParaRPr lang="da" sz="2400" dirty="0"/>
          </a:p>
          <a:p>
            <a:pPr algn="l" marL="228600" indent="-228600">
              <a:lnSpc>
                <a:spcPct val="113000"/>
              </a:lnSpc>
              <a:spcBef>
                <a:spcPts val="480"/>
              </a:spcBef>
              <a:buSzPct val="100000"/>
              <a:buChar char="•"/>
            </a:pPr>
            <a:r>
              <a:rPr lang="da" altLang="en-US" sz="2400" dirty="0">
                <a:solidFill>
                  <a:srgbClr val="25252B"/>
                </a:solidFill>
                <a:latin typeface="IBM Plex Sans" pitchFamily="34" charset="0"/>
                <a:ea typeface="IBM Plex Sans" pitchFamily="34" charset="-122"/>
                <a:cs typeface="IBM Plex Sans" pitchFamily="34" charset="-120"/>
              </a:rPr>
              <a:t>Sikker brug kræver en vis oplæring</a:t>
            </a:r>
            <a:endParaRPr lang="da"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algn="l" indent="0" marL="0">
              <a:lnSpc>
                <a:spcPct val="113000"/>
              </a:lnSpc>
              <a:buNone/>
            </a:pPr>
            <a:r>
              <a:rPr lang="da" altLang="en-US" sz="2400" dirty="0">
                <a:solidFill>
                  <a:srgbClr val="25252B"/>
                </a:solidFill>
                <a:latin typeface="IBM Plex Sans" pitchFamily="34" charset="0"/>
                <a:ea typeface="IBM Plex Sans" pitchFamily="34" charset="-122"/>
                <a:cs typeface="IBM Plex Sans" pitchFamily="34" charset="-120"/>
              </a:rPr>
              <a:t>Bitcoin erstatter en del af tilliden til institutioner med verificering og personligt ansvar. Det fjerner ikke risiko.</a:t>
            </a:r>
            <a:endParaRPr lang="da"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a" altLang="en-US" sz="1200" dirty="0">
                <a:solidFill>
                  <a:srgbClr val="6C6C7D"/>
                </a:solidFill>
                <a:latin typeface="IBM Plex Sans" pitchFamily="34" charset="0"/>
                <a:ea typeface="IBM Plex Sans" pitchFamily="34" charset="-122"/>
                <a:cs typeface="IBM Plex Sans" pitchFamily="34" charset="-120"/>
              </a:rPr>
              <a:t>Introduktion til Bitcoin · Hvad er Bitcoin?</a:t>
            </a:r>
            <a:endParaRPr lang="d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30000" cy="590520"/>
          </a:xfrm>
          <a:prstGeom prst="rect">
            <a:avLst/>
          </a:prstGeom>
          <a:noFill/>
          <a:ln/>
        </p:spPr>
        <p:txBody>
          <a:bodyPr wrap="square" lIns="0" tIns="0" rIns="0" bIns="0" rtlCol="0" anchor="t"/>
          <a:lstStyle/>
          <a:p>
            <a:pPr algn="ctr" indent="0" marL="0">
              <a:lnSpc>
                <a:spcPct val="83000"/>
              </a:lnSpc>
              <a:buNone/>
            </a:pPr>
            <a:r>
              <a:rPr lang="da" altLang="en-US" sz="4350" dirty="0">
                <a:solidFill>
                  <a:srgbClr val="FFFFFF"/>
                </a:solidFill>
                <a:latin typeface="IBM Plex Sans Medium" pitchFamily="34" charset="0"/>
                <a:ea typeface="IBM Plex Sans Medium" pitchFamily="34" charset="-122"/>
                <a:cs typeface="IBM Plex Sans Medium" pitchFamily="34" charset="-120"/>
              </a:rPr>
              <a:t>Hvordan bruger De Bitcoin?</a:t>
            </a:r>
            <a:endParaRPr lang="da" sz="4350" dirty="0"/>
          </a:p>
        </p:txBody>
      </p:sp>
      <p:sp>
        <p:nvSpPr>
          <p:cNvPr id="3" name="Text 1"/>
          <p:cNvSpPr/>
          <p:nvPr/>
        </p:nvSpPr>
        <p:spPr>
          <a:xfrm>
            <a:off x="381030" y="3740079"/>
            <a:ext cx="11429817" cy="411389"/>
          </a:xfrm>
          <a:prstGeom prst="rect">
            <a:avLst/>
          </a:prstGeom>
          <a:noFill/>
          <a:ln/>
        </p:spPr>
        <p:txBody>
          <a:bodyPr wrap="square" lIns="0" tIns="0" rIns="0" bIns="0" rtlCol="0" anchor="t"/>
          <a:lstStyle/>
          <a:p>
            <a:pPr algn="ctr" indent="0" marL="0">
              <a:lnSpc>
                <a:spcPct val="113000"/>
              </a:lnSpc>
              <a:buNone/>
            </a:pPr>
            <a:r>
              <a:rPr lang="da" altLang="en-US" sz="2400" dirty="0">
                <a:solidFill>
                  <a:srgbClr val="FFFFFF"/>
                </a:solidFill>
                <a:latin typeface="IBM Plex Sans" pitchFamily="34" charset="0"/>
                <a:ea typeface="IBM Plex Sans" pitchFamily="34" charset="-122"/>
                <a:cs typeface="IBM Plex Sans" pitchFamily="34" charset="-120"/>
              </a:rPr>
              <a:t>Det første spørgsmål om enhver wallet: Hvem kontrollerer nøglerne?</a:t>
            </a:r>
            <a:endParaRPr lang="da"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da" altLang="en-US" sz="3000" dirty="0">
                <a:solidFill>
                  <a:srgbClr val="422C70"/>
                </a:solidFill>
                <a:latin typeface="IBM Plex Sans Medium" pitchFamily="34" charset="0"/>
                <a:ea typeface="IBM Plex Sans Medium" pitchFamily="34" charset="-122"/>
                <a:cs typeface="IBM Plex Sans Medium" pitchFamily="34" charset="-120"/>
              </a:rPr>
              <a:t>En wallet administrerer nøgler</a:t>
            </a:r>
            <a:endParaRPr lang="da" sz="3000" dirty="0"/>
          </a:p>
        </p:txBody>
      </p:sp>
      <p:pic>
        <p:nvPicPr>
          <p:cNvPr id="4" name="Image 0" descr="Deres wallet opbevarer nøglerne Modtag Del en modtageradresseSend Underskriv med Deres nøgle Bitcoinene forbliver i den fælles hovedbog">    </p:cNvPr>
          <p:cNvPicPr>
            <a:picLocks noChangeAspect="1"/>
          </p:cNvPicPr>
          <p:nvPr/>
        </p:nvPicPr>
        <p:blipFill>
          <a:blip r:embed="rId1"/>
          <a:stretch>
            <a:fillRect/>
          </a:stretch>
        </p:blipFill>
        <p:spPr>
          <a:xfrm>
            <a:off x="985266" y="1295430"/>
            <a:ext cx="10221255" cy="4978451"/>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a" altLang="en-US" sz="1200" dirty="0">
                <a:solidFill>
                  <a:srgbClr val="6C6C7D"/>
                </a:solidFill>
                <a:latin typeface="IBM Plex Sans" pitchFamily="34" charset="0"/>
                <a:ea typeface="IBM Plex Sans" pitchFamily="34" charset="-122"/>
                <a:cs typeface="IBM Plex Sans" pitchFamily="34" charset="-120"/>
              </a:rPr>
              <a:t>Introduktion til Bitcoin · Hvordan bruger De Bitcoin?</a:t>
            </a:r>
            <a:endParaRPr lang="d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da" altLang="en-US" sz="3000" dirty="0">
                <a:solidFill>
                  <a:srgbClr val="422C70"/>
                </a:solidFill>
                <a:latin typeface="IBM Plex Sans Medium" pitchFamily="34" charset="0"/>
                <a:ea typeface="IBM Plex Sans Medium" pitchFamily="34" charset="-122"/>
                <a:cs typeface="IBM Plex Sans Medium" pitchFamily="34" charset="-120"/>
              </a:rPr>
              <a:t>Hvem har egentlig Deres Bitcoin?</a:t>
            </a:r>
            <a:endParaRPr lang="da" sz="3000" dirty="0"/>
          </a:p>
        </p:txBody>
      </p:sp>
      <p:sp>
        <p:nvSpPr>
          <p:cNvPr id="4" name="Text 2"/>
          <p:cNvSpPr/>
          <p:nvPr/>
        </p:nvSpPr>
        <p:spPr>
          <a:xfrm>
            <a:off x="1047720" y="1386779"/>
            <a:ext cx="11092404" cy="3062143"/>
          </a:xfrm>
          <a:prstGeom prst="rect">
            <a:avLst/>
          </a:prstGeom>
          <a:noFill/>
          <a:ln/>
        </p:spPr>
        <p:txBody>
          <a:bodyPr wrap="square" lIns="0" tIns="0" rIns="0" bIns="0" rtlCol="0" anchor="t"/>
          <a:lstStyle/>
          <a:p>
            <a:pPr algn="l" marL="228600" indent="-228600">
              <a:lnSpc>
                <a:spcPct val="113000"/>
              </a:lnSpc>
              <a:buSzPct val="100000"/>
              <a:buChar char="•"/>
            </a:pPr>
            <a:r>
              <a:rPr lang="da" altLang="en-US" sz="2400" b="1" dirty="0">
                <a:solidFill>
                  <a:srgbClr val="422C70"/>
                </a:solidFill>
                <a:latin typeface="IBM Plex Sans" pitchFamily="34" charset="0"/>
                <a:ea typeface="IBM Plex Sans" pitchFamily="34" charset="-122"/>
                <a:cs typeface="IBM Plex Sans" pitchFamily="34" charset="-120"/>
              </a:rPr>
              <a:t>Selvforvaltning:</a:t>
            </a:r>
            <a:r>
              <a:rPr lang="da" altLang="en-US" sz="2400" dirty="0">
                <a:solidFill>
                  <a:srgbClr val="25252B"/>
                </a:solidFill>
                <a:latin typeface="IBM Plex Sans" pitchFamily="34" charset="0"/>
                <a:ea typeface="IBM Plex Sans" pitchFamily="34" charset="-122"/>
                <a:cs typeface="IBM Plex Sans" pitchFamily="34" charset="-120"/>
              </a:rPr>
              <a:t> De kontrollerer nøglerne</a:t>
            </a:r>
            <a:endParaRPr lang="da" sz="2400" dirty="0"/>
          </a:p>
          <a:p>
            <a:pPr algn="l" marL="228600" indent="-228600">
              <a:lnSpc>
                <a:spcPct val="113000"/>
              </a:lnSpc>
              <a:spcBef>
                <a:spcPts val="480"/>
              </a:spcBef>
              <a:buSzPct val="100000"/>
              <a:buChar char="•"/>
            </a:pPr>
            <a:r>
              <a:rPr lang="da" altLang="en-US" sz="2400" dirty="0">
                <a:solidFill>
                  <a:srgbClr val="25252B"/>
                </a:solidFill>
                <a:latin typeface="IBM Plex Sans" pitchFamily="34" charset="0"/>
                <a:ea typeface="IBM Plex Sans" pitchFamily="34" charset="-122"/>
                <a:cs typeface="IBM Plex Sans" pitchFamily="34" charset="-120"/>
              </a:rPr>
              <a:t>Ingen kan gendanne Deres bitcoin for Dem, hvis De mister gendannelsesfrasen og enheden</a:t>
            </a:r>
            <a:endParaRPr lang="da" sz="2400" dirty="0"/>
          </a:p>
          <a:p>
            <a:pPr algn="l" marL="228600" indent="-228600">
              <a:lnSpc>
                <a:spcPct val="113000"/>
              </a:lnSpc>
              <a:spcBef>
                <a:spcPts val="480"/>
              </a:spcBef>
              <a:buSzPct val="100000"/>
              <a:buChar char="•"/>
            </a:pPr>
            <a:r>
              <a:rPr lang="da" altLang="en-US" sz="2400" b="1" dirty="0">
                <a:solidFill>
                  <a:srgbClr val="422C70"/>
                </a:solidFill>
                <a:latin typeface="IBM Plex Sans" pitchFamily="34" charset="0"/>
                <a:ea typeface="IBM Plex Sans" pitchFamily="34" charset="-122"/>
                <a:cs typeface="IBM Plex Sans" pitchFamily="34" charset="-120"/>
              </a:rPr>
              <a:t>Tredjepartsforvaltning:</a:t>
            </a:r>
            <a:r>
              <a:rPr lang="da" altLang="en-US" sz="2400" dirty="0">
                <a:solidFill>
                  <a:srgbClr val="25252B"/>
                </a:solidFill>
                <a:latin typeface="IBM Plex Sans" pitchFamily="34" charset="0"/>
                <a:ea typeface="IBM Plex Sans" pitchFamily="34" charset="-122"/>
                <a:cs typeface="IBM Plex Sans" pitchFamily="34" charset="-120"/>
              </a:rPr>
              <a:t> en virksomhed opbevarer nøglerne, lidt ligesom en bank</a:t>
            </a:r>
            <a:endParaRPr lang="da" sz="2400" dirty="0"/>
          </a:p>
          <a:p>
            <a:pPr algn="l" marL="228600" indent="-228600">
              <a:lnSpc>
                <a:spcPct val="113000"/>
              </a:lnSpc>
              <a:spcBef>
                <a:spcPts val="480"/>
              </a:spcBef>
              <a:buSzPct val="100000"/>
              <a:buChar char="•"/>
            </a:pPr>
            <a:r>
              <a:rPr lang="da" altLang="en-US" sz="2400" dirty="0">
                <a:solidFill>
                  <a:srgbClr val="25252B"/>
                </a:solidFill>
                <a:latin typeface="IBM Plex Sans" pitchFamily="34" charset="0"/>
                <a:ea typeface="IBM Plex Sans" pitchFamily="34" charset="-122"/>
                <a:cs typeface="IBM Plex Sans" pitchFamily="34" charset="-120"/>
              </a:rPr>
              <a:t>Deres saldo er virksomhedens løfte om at betale; den kan begrænse udbetalinger, indefryse en konto, blive hacket eller lukke</a:t>
            </a:r>
            <a:endParaRPr lang="da" sz="2400" dirty="0"/>
          </a:p>
        </p:txBody>
      </p:sp>
      <p:sp>
        <p:nvSpPr>
          <p:cNvPr id="5" name="Text 3"/>
          <p:cNvSpPr/>
          <p:nvPr/>
        </p:nvSpPr>
        <p:spPr>
          <a:xfrm>
            <a:off x="666780" y="4784049"/>
            <a:ext cx="11510010" cy="822686"/>
          </a:xfrm>
          <a:prstGeom prst="rect">
            <a:avLst/>
          </a:prstGeom>
          <a:noFill/>
          <a:ln/>
        </p:spPr>
        <p:txBody>
          <a:bodyPr wrap="square" lIns="0" tIns="0" rIns="0" bIns="0" rtlCol="0" anchor="t"/>
          <a:lstStyle/>
          <a:p>
            <a:pPr algn="l" indent="0" marL="0">
              <a:lnSpc>
                <a:spcPct val="113000"/>
              </a:lnSpc>
              <a:buNone/>
            </a:pPr>
            <a:r>
              <a:rPr lang="da" altLang="en-US" sz="2400" dirty="0">
                <a:solidFill>
                  <a:srgbClr val="25252B"/>
                </a:solidFill>
                <a:latin typeface="IBM Plex Sans" pitchFamily="34" charset="0"/>
                <a:ea typeface="IBM Plex Sans" pitchFamily="34" charset="-122"/>
                <a:cs typeface="IBM Plex Sans" pitchFamily="34" charset="-120"/>
              </a:rPr>
              <a:t>Valget af opbevaringsform siger intet om Deres værd. Det afgørende er at vide, hvilken form De bruger, og hvad De sætter Deres lid til.</a:t>
            </a:r>
            <a:endParaRPr lang="da"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a" altLang="en-US" sz="1200" dirty="0">
                <a:solidFill>
                  <a:srgbClr val="6C6C7D"/>
                </a:solidFill>
                <a:latin typeface="IBM Plex Sans" pitchFamily="34" charset="0"/>
                <a:ea typeface="IBM Plex Sans" pitchFamily="34" charset="-122"/>
                <a:cs typeface="IBM Plex Sans" pitchFamily="34" charset="-120"/>
              </a:rPr>
              <a:t>Introduktion til Bitcoin · Hvordan bruger De Bitcoin?</a:t>
            </a:r>
            <a:endParaRPr lang="d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da" altLang="en-US" sz="3000" dirty="0">
                <a:solidFill>
                  <a:srgbClr val="422C70"/>
                </a:solidFill>
                <a:latin typeface="IBM Plex Sans Medium" pitchFamily="34" charset="0"/>
                <a:ea typeface="IBM Plex Sans Medium" pitchFamily="34" charset="-122"/>
                <a:cs typeface="IBM Plex Sans Medium" pitchFamily="34" charset="-120"/>
              </a:rPr>
              <a:t>Deres seedfrase giver fuld</a:t>
            </a:r>
            <a:br/>
            <a:r>
              <a:rPr lang="da" altLang="en-US" sz="3000" dirty="0">
                <a:solidFill>
                  <a:srgbClr val="422C70"/>
                </a:solidFill>
                <a:latin typeface="IBM Plex Sans Medium" pitchFamily="34" charset="0"/>
                <a:ea typeface="IBM Plex Sans Medium" pitchFamily="34" charset="-122"/>
                <a:cs typeface="IBM Plex Sans Medium" pitchFamily="34" charset="-120"/>
              </a:rPr>
              <a:t>adgang</a:t>
            </a:r>
            <a:endParaRPr lang="da" sz="3000" dirty="0"/>
          </a:p>
        </p:txBody>
      </p:sp>
      <p:sp>
        <p:nvSpPr>
          <p:cNvPr id="5" name="Text 2"/>
          <p:cNvSpPr/>
          <p:nvPr/>
        </p:nvSpPr>
        <p:spPr>
          <a:xfrm>
            <a:off x="666780" y="1866930"/>
            <a:ext cx="5694426" cy="1645463"/>
          </a:xfrm>
          <a:prstGeom prst="rect">
            <a:avLst/>
          </a:prstGeom>
          <a:noFill/>
          <a:ln/>
        </p:spPr>
        <p:txBody>
          <a:bodyPr wrap="square" lIns="0" tIns="0" rIns="0" bIns="0" rtlCol="0" anchor="t"/>
          <a:lstStyle/>
          <a:p>
            <a:pPr algn="l" indent="0" marL="0">
              <a:lnSpc>
                <a:spcPct val="113000"/>
              </a:lnSpc>
              <a:buNone/>
            </a:pPr>
            <a:r>
              <a:rPr lang="da" altLang="en-US" sz="2400" dirty="0">
                <a:solidFill>
                  <a:srgbClr val="25252B"/>
                </a:solidFill>
                <a:latin typeface="IBM Plex Sans" pitchFamily="34" charset="0"/>
                <a:ea typeface="IBM Plex Sans" pitchFamily="34" charset="-122"/>
                <a:cs typeface="IBM Plex Sans" pitchFamily="34" charset="-120"/>
              </a:rPr>
              <a:t>En ordnet liste over ord, ofte 12 eller 24, som kan genskabe Deres nøgler. Enhver, der har listen, kan tage Deres bitcoin.</a:t>
            </a:r>
            <a:endParaRPr lang="da" sz="2400" dirty="0"/>
          </a:p>
        </p:txBody>
      </p:sp>
      <p:pic>
        <p:nvPicPr>
          <p:cNvPr id="6" name="Image 1" descr="Kun et eksempel1. civil2. switch3. plunge4. stadium5. live6. wedding7. foster8. dice9. giraffe10. you11. foil12. cinnamon">    </p:cNvPr>
          <p:cNvPicPr>
            <a:picLocks noChangeAspect="1"/>
          </p:cNvPicPr>
          <p:nvPr/>
        </p:nvPicPr>
        <p:blipFill>
          <a:blip r:embed="rId2"/>
          <a:stretch>
            <a:fillRect/>
          </a:stretch>
        </p:blipFill>
        <p:spPr>
          <a:xfrm>
            <a:off x="1095360" y="3664732"/>
            <a:ext cx="4514850" cy="2571293"/>
          </a:xfrm>
          <a:prstGeom prst="rect">
            <a:avLst/>
          </a:prstGeom>
        </p:spPr>
      </p:pic>
      <p:sp>
        <p:nvSpPr>
          <p:cNvPr id="7"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a" altLang="en-US" sz="1200" dirty="0">
                <a:solidFill>
                  <a:srgbClr val="6C6C7D"/>
                </a:solidFill>
                <a:latin typeface="IBM Plex Sans" pitchFamily="34" charset="0"/>
                <a:ea typeface="IBM Plex Sans" pitchFamily="34" charset="-122"/>
                <a:cs typeface="IBM Plex Sans" pitchFamily="34" charset="-120"/>
              </a:rPr>
              <a:t>Introduktion til Bitcoin · Hvordan bruger De Bitcoin?</a:t>
            </a:r>
            <a:endParaRPr lang="d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2766151"/>
            <a:ext cx="10226010" cy="1325789"/>
          </a:xfrm>
          <a:prstGeom prst="rect">
            <a:avLst/>
          </a:prstGeom>
          <a:noFill/>
          <a:ln/>
        </p:spPr>
        <p:txBody>
          <a:bodyPr wrap="square" lIns="0" tIns="0" rIns="0" bIns="0" rtlCol="0" anchor="t"/>
          <a:lstStyle/>
          <a:p>
            <a:pPr algn="l" indent="0" marL="0">
              <a:lnSpc>
                <a:spcPct val="100000"/>
              </a:lnSpc>
              <a:buNone/>
            </a:pPr>
            <a:r>
              <a:rPr lang="da" altLang="en-US" sz="4350" dirty="0">
                <a:solidFill>
                  <a:srgbClr val="FFFFFF"/>
                </a:solidFill>
                <a:latin typeface="IBM Plex Sans Medium" pitchFamily="34" charset="0"/>
                <a:ea typeface="IBM Plex Sans Medium" pitchFamily="34" charset="-122"/>
                <a:cs typeface="IBM Plex Sans Medium" pitchFamily="34" charset="-120"/>
              </a:rPr>
              <a:t>Ikke Deres nøgler, ikke Deres</a:t>
            </a:r>
            <a:br/>
            <a:r>
              <a:rPr lang="da" altLang="en-US" sz="4350" dirty="0">
                <a:solidFill>
                  <a:srgbClr val="FFFFFF"/>
                </a:solidFill>
                <a:latin typeface="IBM Plex Sans Medium" pitchFamily="34" charset="0"/>
                <a:ea typeface="IBM Plex Sans Medium" pitchFamily="34" charset="-122"/>
                <a:cs typeface="IBM Plex Sans Medium" pitchFamily="34" charset="-120"/>
              </a:rPr>
              <a:t>mønter.</a:t>
            </a:r>
            <a:endParaRPr lang="da"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a" altLang="en-US" sz="1200" dirty="0">
                <a:solidFill>
                  <a:srgbClr val="C0C0D0"/>
                </a:solidFill>
                <a:latin typeface="IBM Plex Sans" pitchFamily="34" charset="0"/>
                <a:ea typeface="IBM Plex Sans" pitchFamily="34" charset="-122"/>
                <a:cs typeface="IBM Plex Sans" pitchFamily="34" charset="-120"/>
              </a:rPr>
              <a:t>Introduktion til Bitcoin · Hvordan bruger De Bitcoin?</a:t>
            </a:r>
            <a:endParaRPr lang="d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da" altLang="en-US" sz="3000" dirty="0">
                <a:solidFill>
                  <a:srgbClr val="422C70"/>
                </a:solidFill>
                <a:latin typeface="IBM Plex Sans Medium" pitchFamily="34" charset="0"/>
                <a:ea typeface="IBM Plex Sans Medium" pitchFamily="34" charset="-122"/>
                <a:cs typeface="IBM Plex Sans Medium" pitchFamily="34" charset="-120"/>
              </a:rPr>
              <a:t>Før De tager en tegnebog i brug</a:t>
            </a:r>
            <a:endParaRPr lang="da" sz="3000" dirty="0"/>
          </a:p>
        </p:txBody>
      </p:sp>
      <p:sp>
        <p:nvSpPr>
          <p:cNvPr id="5" name="Text 2"/>
          <p:cNvSpPr/>
          <p:nvPr/>
        </p:nvSpPr>
        <p:spPr>
          <a:xfrm>
            <a:off x="1002000" y="1375806"/>
            <a:ext cx="5973227" cy="4611319"/>
          </a:xfrm>
          <a:prstGeom prst="rect">
            <a:avLst/>
          </a:prstGeom>
          <a:noFill/>
          <a:ln/>
        </p:spPr>
        <p:txBody>
          <a:bodyPr wrap="square" lIns="0" tIns="0" rIns="0" bIns="0" rtlCol="0" anchor="t"/>
          <a:lstStyle/>
          <a:p>
            <a:pPr algn="l" marL="200660" indent="-200660">
              <a:lnSpc>
                <a:spcPct val="113000"/>
              </a:lnSpc>
              <a:buSzPct val="100000"/>
              <a:buChar char="•"/>
            </a:pPr>
            <a:r>
              <a:rPr lang="da" altLang="en-US" sz="2110" b="1" dirty="0">
                <a:solidFill>
                  <a:srgbClr val="422C70"/>
                </a:solidFill>
                <a:latin typeface="IBM Plex Sans" pitchFamily="34" charset="0"/>
                <a:ea typeface="IBM Plex Sans" pitchFamily="34" charset="-122"/>
                <a:cs typeface="IBM Plex Sans" pitchFamily="34" charset="-120"/>
              </a:rPr>
              <a:t>Nøgler:</a:t>
            </a:r>
            <a:r>
              <a:rPr lang="da" altLang="en-US" sz="2110" dirty="0">
                <a:solidFill>
                  <a:srgbClr val="25252B"/>
                </a:solidFill>
                <a:latin typeface="IBM Plex Sans" pitchFamily="34" charset="0"/>
                <a:ea typeface="IBM Plex Sans" pitchFamily="34" charset="-122"/>
                <a:cs typeface="IBM Plex Sans" pitchFamily="34" charset="-120"/>
              </a:rPr>
              <a:t> hvem kontrollerer dem, De eller en virksomhed?</a:t>
            </a:r>
            <a:endParaRPr lang="da" sz="2110" dirty="0"/>
          </a:p>
          <a:p>
            <a:pPr algn="l" marL="200660" indent="-200660">
              <a:lnSpc>
                <a:spcPct val="113000"/>
              </a:lnSpc>
              <a:spcBef>
                <a:spcPts val="420"/>
              </a:spcBef>
              <a:buSzPct val="100000"/>
              <a:buChar char="•"/>
            </a:pPr>
            <a:r>
              <a:rPr lang="da" altLang="en-US" sz="2110" b="1" dirty="0">
                <a:solidFill>
                  <a:srgbClr val="422C70"/>
                </a:solidFill>
                <a:latin typeface="IBM Plex Sans" pitchFamily="34" charset="0"/>
                <a:ea typeface="IBM Plex Sans" pitchFamily="34" charset="-122"/>
                <a:cs typeface="IBM Plex Sans" pitchFamily="34" charset="-120"/>
              </a:rPr>
              <a:t>Gendannelse:</a:t>
            </a:r>
            <a:r>
              <a:rPr lang="da" altLang="en-US" sz="2110" dirty="0">
                <a:solidFill>
                  <a:srgbClr val="25252B"/>
                </a:solidFill>
                <a:latin typeface="IBM Plex Sans" pitchFamily="34" charset="0"/>
                <a:ea typeface="IBM Plex Sans" pitchFamily="34" charset="-122"/>
                <a:cs typeface="IBM Plex Sans" pitchFamily="34" charset="-120"/>
              </a:rPr>
              <a:t> hvad hvis De mister Deres telefon, eller virksomheden forsvinder?</a:t>
            </a:r>
            <a:endParaRPr lang="da" sz="2110" dirty="0"/>
          </a:p>
          <a:p>
            <a:pPr algn="l" marL="200660" indent="-200660">
              <a:lnSpc>
                <a:spcPct val="113000"/>
              </a:lnSpc>
              <a:spcBef>
                <a:spcPts val="420"/>
              </a:spcBef>
              <a:buSzPct val="100000"/>
              <a:buChar char="•"/>
            </a:pPr>
            <a:r>
              <a:rPr lang="da" altLang="en-US" sz="2110" b="1" dirty="0">
                <a:solidFill>
                  <a:srgbClr val="422C70"/>
                </a:solidFill>
                <a:latin typeface="IBM Plex Sans" pitchFamily="34" charset="0"/>
                <a:ea typeface="IBM Plex Sans" pitchFamily="34" charset="-122"/>
                <a:cs typeface="IBM Plex Sans" pitchFamily="34" charset="-120"/>
              </a:rPr>
              <a:t>Kilde:</a:t>
            </a:r>
            <a:r>
              <a:rPr lang="da" altLang="en-US" sz="2110" dirty="0">
                <a:solidFill>
                  <a:srgbClr val="25252B"/>
                </a:solidFill>
                <a:latin typeface="IBM Plex Sans" pitchFamily="34" charset="0"/>
                <a:ea typeface="IBM Plex Sans" pitchFamily="34" charset="-122"/>
                <a:cs typeface="IBM Plex Sans" pitchFamily="34" charset="-120"/>
              </a:rPr>
              <a:t> officiel hjemmeside eller side i en appbutik, ikke et link, nogen har sendt Dem?</a:t>
            </a:r>
            <a:endParaRPr lang="da" sz="2110" dirty="0"/>
          </a:p>
          <a:p>
            <a:pPr algn="l" marL="200660" indent="-200660">
              <a:lnSpc>
                <a:spcPct val="113000"/>
              </a:lnSpc>
              <a:spcBef>
                <a:spcPts val="420"/>
              </a:spcBef>
              <a:buSzPct val="100000"/>
              <a:buChar char="•"/>
            </a:pPr>
            <a:r>
              <a:rPr lang="da" altLang="en-US" sz="2110" b="1" dirty="0">
                <a:solidFill>
                  <a:srgbClr val="422C70"/>
                </a:solidFill>
                <a:latin typeface="IBM Plex Sans" pitchFamily="34" charset="0"/>
                <a:ea typeface="IBM Plex Sans" pitchFamily="34" charset="-122"/>
                <a:cs typeface="IBM Plex Sans" pitchFamily="34" charset="-120"/>
              </a:rPr>
              <a:t>Kode:</a:t>
            </a:r>
            <a:r>
              <a:rPr lang="da" altLang="en-US" sz="2110" dirty="0">
                <a:solidFill>
                  <a:srgbClr val="25252B"/>
                </a:solidFill>
                <a:latin typeface="IBM Plex Sans" pitchFamily="34" charset="0"/>
                <a:ea typeface="IBM Plex Sans" pitchFamily="34" charset="-122"/>
                <a:cs typeface="IBM Plex Sans" pitchFamily="34" charset="-120"/>
              </a:rPr>
              <a:t> åben kildekode og aktivt vedligeholdt? (Ikke i sig selv et bevis på sikkerhed.)</a:t>
            </a:r>
            <a:endParaRPr lang="da" sz="2110" dirty="0"/>
          </a:p>
          <a:p>
            <a:pPr algn="l" marL="200660" indent="-200660">
              <a:lnSpc>
                <a:spcPct val="113000"/>
              </a:lnSpc>
              <a:spcBef>
                <a:spcPts val="420"/>
              </a:spcBef>
              <a:buSzPct val="100000"/>
              <a:buChar char="•"/>
            </a:pPr>
            <a:r>
              <a:rPr lang="da" altLang="en-US" sz="2110" b="1" dirty="0">
                <a:solidFill>
                  <a:srgbClr val="422C70"/>
                </a:solidFill>
                <a:latin typeface="IBM Plex Sans" pitchFamily="34" charset="0"/>
                <a:ea typeface="IBM Plex Sans" pitchFamily="34" charset="-122"/>
                <a:cs typeface="IBM Plex Sans" pitchFamily="34" charset="-120"/>
              </a:rPr>
              <a:t>Omkostninger:</a:t>
            </a:r>
            <a:r>
              <a:rPr lang="da" altLang="en-US" sz="2110" dirty="0">
                <a:solidFill>
                  <a:srgbClr val="25252B"/>
                </a:solidFill>
                <a:latin typeface="IBM Plex Sans" pitchFamily="34" charset="0"/>
                <a:ea typeface="IBM Plex Sans" pitchFamily="34" charset="-122"/>
                <a:cs typeface="IBM Plex Sans" pitchFamily="34" charset="-120"/>
              </a:rPr>
              <a:t> gebyrer for at sende, modtage eller hæve?</a:t>
            </a:r>
            <a:endParaRPr lang="da" sz="2110" dirty="0"/>
          </a:p>
          <a:p>
            <a:pPr algn="l" marL="200660" indent="-200660">
              <a:lnSpc>
                <a:spcPct val="113000"/>
              </a:lnSpc>
              <a:spcBef>
                <a:spcPts val="420"/>
              </a:spcBef>
              <a:buSzPct val="100000"/>
              <a:buChar char="•"/>
            </a:pPr>
            <a:r>
              <a:rPr lang="da" altLang="en-US" sz="2110" b="1" dirty="0">
                <a:solidFill>
                  <a:srgbClr val="422C70"/>
                </a:solidFill>
                <a:latin typeface="IBM Plex Sans" pitchFamily="34" charset="0"/>
                <a:ea typeface="IBM Plex Sans" pitchFamily="34" charset="-122"/>
                <a:cs typeface="IBM Plex Sans" pitchFamily="34" charset="-120"/>
              </a:rPr>
              <a:t>Betalinger:</a:t>
            </a:r>
            <a:r>
              <a:rPr lang="da" altLang="en-US" sz="2110" dirty="0">
                <a:solidFill>
                  <a:srgbClr val="25252B"/>
                </a:solidFill>
                <a:latin typeface="IBM Plex Sans" pitchFamily="34" charset="0"/>
                <a:ea typeface="IBM Plex Sans" pitchFamily="34" charset="-122"/>
                <a:cs typeface="IBM Plex Sans" pitchFamily="34" charset="-120"/>
              </a:rPr>
              <a:t> on-chain, Lightning eller begge dele?</a:t>
            </a:r>
            <a:endParaRPr lang="da" sz="211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a" altLang="en-US" sz="1200" dirty="0">
                <a:solidFill>
                  <a:srgbClr val="6C6C7D"/>
                </a:solidFill>
                <a:latin typeface="IBM Plex Sans" pitchFamily="34" charset="0"/>
                <a:ea typeface="IBM Plex Sans" pitchFamily="34" charset="-122"/>
                <a:cs typeface="IBM Plex Sans" pitchFamily="34" charset="-120"/>
              </a:rPr>
              <a:t>Introduktion til Bitcoin · Hvordan bruger De Bitcoin?</a:t>
            </a:r>
            <a:endParaRPr lang="d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da" altLang="en-US" sz="3000" dirty="0">
                <a:solidFill>
                  <a:srgbClr val="422C70"/>
                </a:solidFill>
                <a:latin typeface="IBM Plex Sans Medium" pitchFamily="34" charset="0"/>
                <a:ea typeface="IBM Plex Sans Medium" pitchFamily="34" charset="-122"/>
                <a:cs typeface="IBM Plex Sans Medium" pitchFamily="34" charset="-120"/>
              </a:rPr>
              <a:t>On-chain og Lightning</a:t>
            </a:r>
            <a:endParaRPr lang="da" sz="3000" dirty="0"/>
          </a:p>
        </p:txBody>
      </p:sp>
      <p:sp>
        <p:nvSpPr>
          <p:cNvPr id="4" name="Text 2"/>
          <p:cNvSpPr/>
          <p:nvPr/>
        </p:nvSpPr>
        <p:spPr>
          <a:xfrm>
            <a:off x="1047720" y="1386779"/>
            <a:ext cx="11092404" cy="1767169"/>
          </a:xfrm>
          <a:prstGeom prst="rect">
            <a:avLst/>
          </a:prstGeom>
          <a:noFill/>
          <a:ln/>
        </p:spPr>
        <p:txBody>
          <a:bodyPr wrap="square" lIns="0" tIns="0" rIns="0" bIns="0" rtlCol="0" anchor="t"/>
          <a:lstStyle/>
          <a:p>
            <a:pPr algn="l" marL="228600" indent="-228600">
              <a:lnSpc>
                <a:spcPct val="113000"/>
              </a:lnSpc>
              <a:buSzPct val="100000"/>
              <a:buChar char="•"/>
            </a:pPr>
            <a:r>
              <a:rPr lang="da" altLang="en-US" sz="2400" b="1" dirty="0">
                <a:solidFill>
                  <a:srgbClr val="422C70"/>
                </a:solidFill>
                <a:latin typeface="IBM Plex Sans" pitchFamily="34" charset="0"/>
                <a:ea typeface="IBM Plex Sans" pitchFamily="34" charset="-122"/>
                <a:cs typeface="IBM Plex Sans" pitchFamily="34" charset="-120"/>
              </a:rPr>
              <a:t>On-chain:</a:t>
            </a:r>
            <a:r>
              <a:rPr lang="da" altLang="en-US" sz="2400" dirty="0">
                <a:solidFill>
                  <a:srgbClr val="25252B"/>
                </a:solidFill>
                <a:latin typeface="IBM Plex Sans" pitchFamily="34" charset="0"/>
                <a:ea typeface="IBM Plex Sans" pitchFamily="34" charset="-122"/>
                <a:cs typeface="IBM Plex Sans" pitchFamily="34" charset="-120"/>
              </a:rPr>
              <a:t> registreret direkte i blockchainen</a:t>
            </a:r>
            <a:endParaRPr lang="da" sz="2400" dirty="0"/>
          </a:p>
          <a:p>
            <a:pPr algn="l" marL="228600" indent="-228600">
              <a:lnSpc>
                <a:spcPct val="113000"/>
              </a:lnSpc>
              <a:spcBef>
                <a:spcPts val="480"/>
              </a:spcBef>
              <a:buSzPct val="100000"/>
              <a:buChar char="•"/>
            </a:pPr>
            <a:r>
              <a:rPr lang="da" altLang="en-US" sz="2400" b="1" dirty="0">
                <a:solidFill>
                  <a:srgbClr val="422C70"/>
                </a:solidFill>
                <a:latin typeface="IBM Plex Sans" pitchFamily="34" charset="0"/>
                <a:ea typeface="IBM Plex Sans" pitchFamily="34" charset="-122"/>
                <a:cs typeface="IBM Plex Sans" pitchFamily="34" charset="-120"/>
              </a:rPr>
              <a:t>Lightning:</a:t>
            </a:r>
            <a:r>
              <a:rPr lang="da" altLang="en-US" sz="2400" dirty="0">
                <a:solidFill>
                  <a:srgbClr val="25252B"/>
                </a:solidFill>
                <a:latin typeface="IBM Plex Sans" pitchFamily="34" charset="0"/>
                <a:ea typeface="IBM Plex Sans" pitchFamily="34" charset="-122"/>
                <a:cs typeface="IBM Plex Sans" pitchFamily="34" charset="-120"/>
              </a:rPr>
              <a:t> et betalingsnetværk bygget oven på Bitcoin til hurtige, små og hyppige betalinger, såsom køb af en kop kaffe</a:t>
            </a:r>
            <a:endParaRPr lang="da" sz="2400" dirty="0"/>
          </a:p>
          <a:p>
            <a:pPr algn="l" marL="228600" indent="-228600">
              <a:lnSpc>
                <a:spcPct val="113000"/>
              </a:lnSpc>
              <a:spcBef>
                <a:spcPts val="480"/>
              </a:spcBef>
              <a:buSzPct val="100000"/>
              <a:buChar char="•"/>
            </a:pPr>
            <a:r>
              <a:rPr lang="da" altLang="en-US" sz="2400" dirty="0">
                <a:solidFill>
                  <a:srgbClr val="25252B"/>
                </a:solidFill>
                <a:latin typeface="IBM Plex Sans" pitchFamily="34" charset="0"/>
                <a:ea typeface="IBM Plex Sans" pitchFamily="34" charset="-122"/>
                <a:cs typeface="IBM Plex Sans" pitchFamily="34" charset="-120"/>
              </a:rPr>
              <a:t>En Lightning-wallet kan også være med eller uden tredjepartsopbevaring</a:t>
            </a:r>
            <a:endParaRPr lang="da" sz="2400" dirty="0"/>
          </a:p>
        </p:txBody>
      </p:sp>
      <p:pic>
        <p:nvPicPr>
          <p:cNvPr id="5" name="Image 0" descr="On-chainRegistreres direkte i Bitcoins blockchainLightningEt betalingsnetværk bygget på Bitcoin">    </p:cNvPr>
          <p:cNvPicPr>
            <a:picLocks noChangeAspect="1"/>
          </p:cNvPicPr>
          <p:nvPr/>
        </p:nvPicPr>
        <p:blipFill>
          <a:blip r:embed="rId1"/>
          <a:stretch>
            <a:fillRect/>
          </a:stretch>
        </p:blipFill>
        <p:spPr>
          <a:xfrm>
            <a:off x="737189" y="3336737"/>
            <a:ext cx="10717408" cy="2257014"/>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a" altLang="en-US" sz="1200" dirty="0">
                <a:solidFill>
                  <a:srgbClr val="6C6C7D"/>
                </a:solidFill>
                <a:latin typeface="IBM Plex Sans" pitchFamily="34" charset="0"/>
                <a:ea typeface="IBM Plex Sans" pitchFamily="34" charset="-122"/>
                <a:cs typeface="IBM Plex Sans" pitchFamily="34" charset="-120"/>
              </a:rPr>
              <a:t>Introduktion til Bitcoin · Hvordan bruger De Bitcoin?</a:t>
            </a:r>
            <a:endParaRPr lang="d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da" altLang="en-US" sz="3000" dirty="0">
                <a:solidFill>
                  <a:srgbClr val="422C70"/>
                </a:solidFill>
                <a:latin typeface="IBM Plex Sans Medium" pitchFamily="34" charset="0"/>
                <a:ea typeface="IBM Plex Sans Medium" pitchFamily="34" charset="-122"/>
                <a:cs typeface="IBM Plex Sans Medium" pitchFamily="34" charset="-120"/>
              </a:rPr>
              <a:t>Tre regler, mens De lærer</a:t>
            </a:r>
            <a:endParaRPr lang="da" sz="3000" dirty="0"/>
          </a:p>
        </p:txBody>
      </p:sp>
      <p:sp>
        <p:nvSpPr>
          <p:cNvPr id="4" name="Text 2"/>
          <p:cNvSpPr/>
          <p:nvPr/>
        </p:nvSpPr>
        <p:spPr>
          <a:xfrm>
            <a:off x="1047720" y="1386779"/>
            <a:ext cx="11092404" cy="2178558"/>
          </a:xfrm>
          <a:prstGeom prst="rect">
            <a:avLst/>
          </a:prstGeom>
          <a:noFill/>
          <a:ln/>
        </p:spPr>
        <p:txBody>
          <a:bodyPr wrap="square" lIns="0" tIns="0" rIns="0" bIns="0" rtlCol="0" anchor="t"/>
          <a:lstStyle/>
          <a:p>
            <a:pPr algn="l" marL="228600" indent="-228600">
              <a:lnSpc>
                <a:spcPct val="113000"/>
              </a:lnSpc>
              <a:buSzPct val="100000"/>
              <a:buChar char="•"/>
            </a:pPr>
            <a:r>
              <a:rPr lang="da" altLang="en-US" sz="2400" b="1" dirty="0">
                <a:solidFill>
                  <a:srgbClr val="25252B"/>
                </a:solidFill>
                <a:latin typeface="IBM Plex Sans" pitchFamily="34" charset="0"/>
                <a:ea typeface="IBM Plex Sans" pitchFamily="34" charset="-122"/>
                <a:cs typeface="IBM Plex Sans" pitchFamily="34" charset="-120"/>
              </a:rPr>
              <a:t>Lær først.</a:t>
            </a:r>
            <a:r>
              <a:rPr lang="da" altLang="en-US" sz="2400" dirty="0">
                <a:solidFill>
                  <a:srgbClr val="25252B"/>
                </a:solidFill>
                <a:latin typeface="IBM Plex Sans" pitchFamily="34" charset="0"/>
                <a:ea typeface="IBM Plex Sans" pitchFamily="34" charset="-122"/>
                <a:cs typeface="IBM Plex Sans" pitchFamily="34" charset="-120"/>
              </a:rPr>
              <a:t> Handl ikke på grund af begejstring, frygt eller pres.</a:t>
            </a:r>
            <a:endParaRPr lang="da" sz="2400" dirty="0"/>
          </a:p>
          <a:p>
            <a:pPr algn="l" marL="228600" indent="-228600">
              <a:lnSpc>
                <a:spcPct val="113000"/>
              </a:lnSpc>
              <a:spcBef>
                <a:spcPts val="480"/>
              </a:spcBef>
              <a:buSzPct val="100000"/>
              <a:buChar char="•"/>
            </a:pPr>
            <a:r>
              <a:rPr lang="da" altLang="en-US" sz="2400" b="1" dirty="0">
                <a:solidFill>
                  <a:srgbClr val="25252B"/>
                </a:solidFill>
                <a:latin typeface="IBM Plex Sans" pitchFamily="34" charset="0"/>
                <a:ea typeface="IBM Plex Sans" pitchFamily="34" charset="-122"/>
                <a:cs typeface="IBM Plex Sans" pitchFamily="34" charset="-120"/>
              </a:rPr>
              <a:t>Start i det små.</a:t>
            </a:r>
            <a:r>
              <a:rPr lang="da" altLang="en-US" sz="2400" dirty="0">
                <a:solidFill>
                  <a:srgbClr val="25252B"/>
                </a:solidFill>
                <a:latin typeface="IBM Plex Sans" pitchFamily="34" charset="0"/>
                <a:ea typeface="IBM Plex Sans" pitchFamily="34" charset="-122"/>
                <a:cs typeface="IBM Plex Sans" pitchFamily="34" charset="-120"/>
              </a:rPr>
              <a:t> Afprøv ukendte værktøjer med et beløb, De har råd til at miste.</a:t>
            </a:r>
            <a:endParaRPr lang="da" sz="2400" dirty="0"/>
          </a:p>
          <a:p>
            <a:pPr algn="l" marL="228600" indent="-228600">
              <a:lnSpc>
                <a:spcPct val="113000"/>
              </a:lnSpc>
              <a:spcBef>
                <a:spcPts val="480"/>
              </a:spcBef>
              <a:buSzPct val="100000"/>
              <a:buChar char="•"/>
            </a:pPr>
            <a:r>
              <a:rPr lang="da" altLang="en-US" sz="2400" b="1" dirty="0">
                <a:solidFill>
                  <a:srgbClr val="25252B"/>
                </a:solidFill>
                <a:latin typeface="IBM Plex Sans" pitchFamily="34" charset="0"/>
                <a:ea typeface="IBM Plex Sans" pitchFamily="34" charset="-122"/>
                <a:cs typeface="IBM Plex Sans" pitchFamily="34" charset="-120"/>
              </a:rPr>
              <a:t>Stol ikke på noget, verificér det.</a:t>
            </a:r>
            <a:r>
              <a:rPr lang="da" altLang="en-US" sz="2400" dirty="0">
                <a:solidFill>
                  <a:srgbClr val="25252B"/>
                </a:solidFill>
                <a:latin typeface="IBM Plex Sans" pitchFamily="34" charset="0"/>
                <a:ea typeface="IBM Plex Sans" pitchFamily="34" charset="-122"/>
                <a:cs typeface="IBM Plex Sans" pitchFamily="34" charset="-120"/>
              </a:rPr>
              <a:t> Kontrollér personen, betalingsmetoden, adressen og beløbet.</a:t>
            </a:r>
            <a:endParaRPr lang="da" sz="2400" dirty="0"/>
          </a:p>
        </p:txBody>
      </p:sp>
      <p:sp>
        <p:nvSpPr>
          <p:cNvPr id="5" name="Shape 3"/>
          <p:cNvSpPr/>
          <p:nvPr/>
        </p:nvSpPr>
        <p:spPr>
          <a:xfrm>
            <a:off x="666780" y="3900465"/>
            <a:ext cx="10858500" cy="2056668"/>
          </a:xfrm>
          <a:prstGeom prst="rect">
            <a:avLst/>
          </a:prstGeom>
          <a:solidFill>
            <a:srgbClr val="F3F3FA"/>
          </a:solidFill>
          <a:ln/>
        </p:spPr>
      </p:sp>
      <p:sp>
        <p:nvSpPr>
          <p:cNvPr id="6" name="Shape 4"/>
          <p:cNvSpPr/>
          <p:nvPr/>
        </p:nvSpPr>
        <p:spPr>
          <a:xfrm>
            <a:off x="666780" y="3900465"/>
            <a:ext cx="57150" cy="2056668"/>
          </a:xfrm>
          <a:prstGeom prst="rect">
            <a:avLst/>
          </a:prstGeom>
          <a:solidFill>
            <a:srgbClr val="422C70"/>
          </a:solidFill>
          <a:ln/>
        </p:spPr>
      </p:sp>
      <p:sp>
        <p:nvSpPr>
          <p:cNvPr id="7" name="Text 5"/>
          <p:cNvSpPr/>
          <p:nvPr/>
        </p:nvSpPr>
        <p:spPr>
          <a:xfrm>
            <a:off x="1211580" y="4174785"/>
            <a:ext cx="10415565" cy="1508028"/>
          </a:xfrm>
          <a:prstGeom prst="rect">
            <a:avLst/>
          </a:prstGeom>
          <a:noFill/>
          <a:ln/>
        </p:spPr>
        <p:txBody>
          <a:bodyPr wrap="square" lIns="0" tIns="0" rIns="0" bIns="0" rtlCol="0" anchor="t"/>
          <a:lstStyle/>
          <a:p>
            <a:pPr algn="l" indent="0" marL="0">
              <a:lnSpc>
                <a:spcPct val="113000"/>
              </a:lnSpc>
              <a:buNone/>
            </a:pPr>
            <a:r>
              <a:rPr lang="da" altLang="en-US" sz="2400" b="1" dirty="0">
                <a:solidFill>
                  <a:srgbClr val="422C70"/>
                </a:solidFill>
                <a:latin typeface="IBM Plex Sans" pitchFamily="34" charset="0"/>
                <a:ea typeface="IBM Plex Sans" pitchFamily="34" charset="-122"/>
                <a:cs typeface="IBM Plex Sans" pitchFamily="34" charset="-120"/>
              </a:rPr>
              <a:t>Del modtagelsesoplysninger, aldrig hemmeligheder</a:t>
            </a:r>
            <a:endParaRPr lang="da" sz="2400" dirty="0"/>
          </a:p>
          <a:p>
            <a:pPr algn="l" indent="0" marL="0">
              <a:lnSpc>
                <a:spcPct val="113000"/>
              </a:lnSpc>
              <a:spcBef>
                <a:spcPts val="360"/>
              </a:spcBef>
              <a:buNone/>
            </a:pPr>
            <a:r>
              <a:rPr lang="da" altLang="en-US" sz="2400" dirty="0">
                <a:solidFill>
                  <a:srgbClr val="25252B"/>
                </a:solidFill>
                <a:latin typeface="IBM Plex Sans" pitchFamily="34" charset="0"/>
                <a:ea typeface="IBM Plex Sans" pitchFamily="34" charset="-122"/>
                <a:cs typeface="IBM Plex Sans" pitchFamily="34" charset="-120"/>
              </a:rPr>
              <a:t>En adresse eller en betalingsanmodning kan deles. En seedfrase eller en privat nøgle må aldrig deles. Ingen legitim underviser, walletudbyder eller supportmedarbejder vil nogensinde bede Dem om den.</a:t>
            </a:r>
            <a:endParaRPr lang="da"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a" altLang="en-US" sz="1200" dirty="0">
                <a:solidFill>
                  <a:srgbClr val="6C6C7D"/>
                </a:solidFill>
                <a:latin typeface="IBM Plex Sans" pitchFamily="34" charset="0"/>
                <a:ea typeface="IBM Plex Sans" pitchFamily="34" charset="-122"/>
                <a:cs typeface="IBM Plex Sans" pitchFamily="34" charset="-120"/>
              </a:rPr>
              <a:t>Introduktion til Bitcoin · Hvordan bruger De Bitcoin?</a:t>
            </a:r>
            <a:endParaRPr lang="d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da" altLang="en-US" sz="3000" dirty="0">
                <a:solidFill>
                  <a:srgbClr val="422C70"/>
                </a:solidFill>
                <a:latin typeface="IBM Plex Sans Medium" pitchFamily="34" charset="0"/>
                <a:ea typeface="IBM Plex Sans Medium" pitchFamily="34" charset="-122"/>
                <a:cs typeface="IBM Plex Sans Medium" pitchFamily="34" charset="-120"/>
              </a:rPr>
              <a:t>Stop, del intet, send intet</a:t>
            </a:r>
            <a:endParaRPr lang="da" sz="3000" dirty="0"/>
          </a:p>
        </p:txBody>
      </p:sp>
      <p:sp>
        <p:nvSpPr>
          <p:cNvPr id="5" name="Text 2"/>
          <p:cNvSpPr/>
          <p:nvPr/>
        </p:nvSpPr>
        <p:spPr>
          <a:xfrm>
            <a:off x="666780" y="1435608"/>
            <a:ext cx="5694426" cy="2649291"/>
          </a:xfrm>
          <a:prstGeom prst="rect">
            <a:avLst/>
          </a:prstGeom>
          <a:noFill/>
          <a:ln/>
        </p:spPr>
        <p:txBody>
          <a:bodyPr wrap="square" lIns="0" tIns="0" rIns="0" bIns="0" rtlCol="0" anchor="t"/>
          <a:lstStyle/>
          <a:p>
            <a:pPr algn="l" indent="0" marL="0">
              <a:lnSpc>
                <a:spcPct val="113000"/>
              </a:lnSpc>
              <a:buNone/>
            </a:pPr>
            <a:r>
              <a:rPr lang="da" altLang="en-US" sz="2210" dirty="0">
                <a:solidFill>
                  <a:srgbClr val="25252B"/>
                </a:solidFill>
                <a:latin typeface="IBM Plex Sans" pitchFamily="34" charset="0"/>
                <a:ea typeface="IBM Plex Sans" pitchFamily="34" charset="-122"/>
                <a:cs typeface="IBM Plex Sans" pitchFamily="34" charset="-120"/>
              </a:rPr>
              <a:t>Stop, hvis nogen presser Dem til at handle hurtigt eller holde noget hemmeligt, lover garanterede afkast, beder Dem om at sende bitcoin først eller beder om Deres seedfrase. Hold en pause. Del intet. Send intet. Kontrollér derefter oplysningerne via en kilde, De allerede kender.</a:t>
            </a:r>
            <a:endParaRPr lang="da" sz="2210" dirty="0"/>
          </a:p>
        </p:txBody>
      </p:sp>
      <p:pic>
        <p:nvPicPr>
          <p:cNvPr id="6" name="Image 1" descr="Tidspres Identitetssvindel Ændret destination Garanteret afkast Anmodninger om hemmelige oplysninger">    </p:cNvPr>
          <p:cNvPicPr>
            <a:picLocks noChangeAspect="1"/>
          </p:cNvPicPr>
          <p:nvPr/>
        </p:nvPicPr>
        <p:blipFill>
          <a:blip r:embed="rId2"/>
          <a:stretch>
            <a:fillRect/>
          </a:stretch>
        </p:blipFill>
        <p:spPr>
          <a:xfrm>
            <a:off x="1338224" y="4225077"/>
            <a:ext cx="4029121" cy="1722547"/>
          </a:xfrm>
          <a:prstGeom prst="rect">
            <a:avLst/>
          </a:prstGeom>
        </p:spPr>
      </p:pic>
      <p:sp>
        <p:nvSpPr>
          <p:cNvPr id="7"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a" altLang="en-US" sz="1200" dirty="0">
                <a:solidFill>
                  <a:srgbClr val="6C6C7D"/>
                </a:solidFill>
                <a:latin typeface="IBM Plex Sans" pitchFamily="34" charset="0"/>
                <a:ea typeface="IBM Plex Sans" pitchFamily="34" charset="-122"/>
                <a:cs typeface="IBM Plex Sans" pitchFamily="34" charset="-120"/>
              </a:rPr>
              <a:t>Introduktion til Bitcoin · Hvordan bruger De Bitcoin?</a:t>
            </a:r>
            <a:endParaRPr lang="d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29817" cy="590520"/>
          </a:xfrm>
          <a:prstGeom prst="rect">
            <a:avLst/>
          </a:prstGeom>
          <a:noFill/>
          <a:ln/>
        </p:spPr>
        <p:txBody>
          <a:bodyPr wrap="square" lIns="0" tIns="0" rIns="0" bIns="0" rtlCol="0" anchor="t"/>
          <a:lstStyle/>
          <a:p>
            <a:pPr algn="ctr" indent="0" marL="0">
              <a:lnSpc>
                <a:spcPct val="83000"/>
              </a:lnSpc>
              <a:buNone/>
            </a:pPr>
            <a:r>
              <a:rPr lang="da" altLang="en-US" sz="4350" dirty="0">
                <a:solidFill>
                  <a:srgbClr val="FFFFFF"/>
                </a:solidFill>
                <a:latin typeface="IBM Plex Sans Medium" pitchFamily="34" charset="0"/>
                <a:ea typeface="IBM Plex Sans Medium" pitchFamily="34" charset="-122"/>
                <a:cs typeface="IBM Plex Sans Medium" pitchFamily="34" charset="-120"/>
              </a:rPr>
              <a:t>Hvad er det næste?</a:t>
            </a:r>
            <a:endParaRPr lang="da" sz="4350" dirty="0"/>
          </a:p>
        </p:txBody>
      </p:sp>
      <p:sp>
        <p:nvSpPr>
          <p:cNvPr id="3" name="Text 1"/>
          <p:cNvSpPr/>
          <p:nvPr/>
        </p:nvSpPr>
        <p:spPr>
          <a:xfrm>
            <a:off x="381030" y="3740079"/>
            <a:ext cx="11430000" cy="411389"/>
          </a:xfrm>
          <a:prstGeom prst="rect">
            <a:avLst/>
          </a:prstGeom>
          <a:noFill/>
          <a:ln/>
        </p:spPr>
        <p:txBody>
          <a:bodyPr wrap="square" lIns="0" tIns="0" rIns="0" bIns="0" rtlCol="0" anchor="t"/>
          <a:lstStyle/>
          <a:p>
            <a:pPr algn="ctr" indent="0" marL="0">
              <a:lnSpc>
                <a:spcPct val="113000"/>
              </a:lnSpc>
              <a:buNone/>
            </a:pPr>
            <a:r>
              <a:rPr lang="da" altLang="en-US" sz="2400" dirty="0">
                <a:solidFill>
                  <a:srgbClr val="FFFFFF"/>
                </a:solidFill>
                <a:latin typeface="IBM Plex Sans" pitchFamily="34" charset="0"/>
                <a:ea typeface="IBM Plex Sans" pitchFamily="34" charset="-122"/>
                <a:cs typeface="IBM Plex Sans" pitchFamily="34" charset="-120"/>
              </a:rPr>
              <a:t>Dette er kun begyndelsen.</a:t>
            </a:r>
            <a:endParaRPr lang="da"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da" altLang="en-US" sz="3000" dirty="0">
                <a:solidFill>
                  <a:srgbClr val="422C70"/>
                </a:solidFill>
                <a:latin typeface="IBM Plex Sans Medium" pitchFamily="34" charset="0"/>
                <a:ea typeface="IBM Plex Sans Medium" pitchFamily="34" charset="-122"/>
                <a:cs typeface="IBM Plex Sans Medium" pitchFamily="34" charset="-120"/>
              </a:rPr>
              <a:t>Fire hovedpointer</a:t>
            </a:r>
            <a:endParaRPr lang="da" sz="3000" dirty="0"/>
          </a:p>
        </p:txBody>
      </p:sp>
      <p:sp>
        <p:nvSpPr>
          <p:cNvPr id="4" name="Text 2"/>
          <p:cNvSpPr/>
          <p:nvPr/>
        </p:nvSpPr>
        <p:spPr>
          <a:xfrm>
            <a:off x="1047720" y="1386779"/>
            <a:ext cx="11092404" cy="3062143"/>
          </a:xfrm>
          <a:prstGeom prst="rect">
            <a:avLst/>
          </a:prstGeom>
          <a:noFill/>
          <a:ln/>
        </p:spPr>
        <p:txBody>
          <a:bodyPr wrap="square" lIns="0" tIns="0" rIns="0" bIns="0" rtlCol="0" anchor="t"/>
          <a:lstStyle/>
          <a:p>
            <a:pPr algn="l" marL="228600" indent="-228600">
              <a:lnSpc>
                <a:spcPct val="113000"/>
              </a:lnSpc>
              <a:buSzPct val="100000"/>
              <a:buChar char="•"/>
            </a:pPr>
            <a:r>
              <a:rPr lang="da" altLang="en-US" sz="2400" b="1" dirty="0">
                <a:solidFill>
                  <a:srgbClr val="25252B"/>
                </a:solidFill>
                <a:latin typeface="IBM Plex Sans" pitchFamily="34" charset="0"/>
                <a:ea typeface="IBM Plex Sans" pitchFamily="34" charset="-122"/>
                <a:cs typeface="IBM Plex Sans" pitchFamily="34" charset="-120"/>
              </a:rPr>
              <a:t>Penge afhænger af regler og tillid.</a:t>
            </a:r>
            <a:r>
              <a:rPr lang="da" altLang="en-US" sz="2400" dirty="0">
                <a:solidFill>
                  <a:srgbClr val="25252B"/>
                </a:solidFill>
                <a:latin typeface="IBM Plex Sans" pitchFamily="34" charset="0"/>
                <a:ea typeface="IBM Plex Sans" pitchFamily="34" charset="-122"/>
                <a:cs typeface="IBM Plex Sans" pitchFamily="34" charset="-120"/>
              </a:rPr>
              <a:t> Pengemængden og reglerne for fiatpenge fastsættes af et lille antal institutioner.</a:t>
            </a:r>
            <a:endParaRPr lang="da" sz="2400" dirty="0"/>
          </a:p>
          <a:p>
            <a:pPr algn="l" marL="228600" indent="-228600">
              <a:lnSpc>
                <a:spcPct val="113000"/>
              </a:lnSpc>
              <a:spcBef>
                <a:spcPts val="480"/>
              </a:spcBef>
              <a:buSzPct val="100000"/>
              <a:buChar char="•"/>
            </a:pPr>
            <a:r>
              <a:rPr lang="da" altLang="en-US" sz="2400" b="1" dirty="0">
                <a:solidFill>
                  <a:srgbClr val="25252B"/>
                </a:solidFill>
                <a:latin typeface="IBM Plex Sans" pitchFamily="34" charset="0"/>
                <a:ea typeface="IBM Plex Sans" pitchFamily="34" charset="-122"/>
                <a:cs typeface="IBM Plex Sans" pitchFamily="34" charset="-120"/>
              </a:rPr>
              <a:t>Bitcoin tilbyder andre regler.</a:t>
            </a:r>
            <a:r>
              <a:rPr lang="da" altLang="en-US" sz="2400" dirty="0">
                <a:solidFill>
                  <a:srgbClr val="25252B"/>
                </a:solidFill>
                <a:latin typeface="IBM Plex Sans" pitchFamily="34" charset="0"/>
                <a:ea typeface="IBM Plex Sans" pitchFamily="34" charset="-122"/>
                <a:cs typeface="IBM Plex Sans" pitchFamily="34" charset="-120"/>
              </a:rPr>
              <a:t> En offentlig, begrænset pengemængde, der er tilgængelig for alle, og som kan kontrolleres frem for at kræve tillid.</a:t>
            </a:r>
            <a:endParaRPr lang="da" sz="2400" dirty="0"/>
          </a:p>
          <a:p>
            <a:pPr algn="l" marL="228600" indent="-228600">
              <a:lnSpc>
                <a:spcPct val="113000"/>
              </a:lnSpc>
              <a:spcBef>
                <a:spcPts val="480"/>
              </a:spcBef>
              <a:buSzPct val="100000"/>
              <a:buChar char="•"/>
            </a:pPr>
            <a:r>
              <a:rPr lang="da" altLang="en-US" sz="2400" b="1" dirty="0">
                <a:solidFill>
                  <a:srgbClr val="25252B"/>
                </a:solidFill>
                <a:latin typeface="IBM Plex Sans" pitchFamily="34" charset="0"/>
                <a:ea typeface="IBM Plex Sans" pitchFamily="34" charset="-122"/>
                <a:cs typeface="IBM Plex Sans" pitchFamily="34" charset="-120"/>
              </a:rPr>
              <a:t>Sikkerhed kommer først.</a:t>
            </a:r>
            <a:r>
              <a:rPr lang="da" altLang="en-US" sz="2400" dirty="0">
                <a:solidFill>
                  <a:srgbClr val="25252B"/>
                </a:solidFill>
                <a:latin typeface="IBM Plex Sans" pitchFamily="34" charset="0"/>
                <a:ea typeface="IBM Plex Sans" pitchFamily="34" charset="-122"/>
                <a:cs typeface="IBM Plex Sans" pitchFamily="34" charset="-120"/>
              </a:rPr>
              <a:t> Lær først, start i det små, kontrollér alt, og del aldrig Deres gendannelsesfrase.</a:t>
            </a:r>
            <a:endParaRPr lang="da" sz="2400" dirty="0"/>
          </a:p>
          <a:p>
            <a:pPr algn="l" marL="228600" indent="-228600">
              <a:lnSpc>
                <a:spcPct val="113000"/>
              </a:lnSpc>
              <a:spcBef>
                <a:spcPts val="480"/>
              </a:spcBef>
              <a:buSzPct val="100000"/>
              <a:buChar char="•"/>
            </a:pPr>
            <a:r>
              <a:rPr lang="da" altLang="en-US" sz="2400" b="1" dirty="0">
                <a:solidFill>
                  <a:srgbClr val="25252B"/>
                </a:solidFill>
                <a:latin typeface="IBM Plex Sans" pitchFamily="34" charset="0"/>
                <a:ea typeface="IBM Plex Sans" pitchFamily="34" charset="-122"/>
                <a:cs typeface="IBM Plex Sans" pitchFamily="34" charset="-120"/>
              </a:rPr>
              <a:t>Dette er kun begyndelsen.</a:t>
            </a:r>
            <a:r>
              <a:rPr lang="da" altLang="en-US" sz="2400" dirty="0">
                <a:solidFill>
                  <a:srgbClr val="25252B"/>
                </a:solidFill>
                <a:latin typeface="IBM Plex Sans" pitchFamily="34" charset="0"/>
                <a:ea typeface="IBM Plex Sans" pitchFamily="34" charset="-122"/>
                <a:cs typeface="IBM Plex Sans" pitchFamily="34" charset="-120"/>
              </a:rPr>
              <a:t> Ét sikkert skridt videre er nok.</a:t>
            </a:r>
            <a:endParaRPr lang="da" sz="2400" dirty="0"/>
          </a:p>
        </p:txBody>
      </p:sp>
      <p:sp>
        <p:nvSpPr>
          <p:cNvPr id="5" name="Shape 3"/>
          <p:cNvSpPr/>
          <p:nvPr/>
        </p:nvSpPr>
        <p:spPr>
          <a:xfrm>
            <a:off x="666780" y="4784049"/>
            <a:ext cx="10858500" cy="1233891"/>
          </a:xfrm>
          <a:prstGeom prst="rect">
            <a:avLst/>
          </a:prstGeom>
          <a:solidFill>
            <a:srgbClr val="F3F3FA"/>
          </a:solidFill>
          <a:ln/>
        </p:spPr>
      </p:sp>
      <p:sp>
        <p:nvSpPr>
          <p:cNvPr id="6" name="Shape 4"/>
          <p:cNvSpPr/>
          <p:nvPr/>
        </p:nvSpPr>
        <p:spPr>
          <a:xfrm>
            <a:off x="666780" y="4784049"/>
            <a:ext cx="57150" cy="1233891"/>
          </a:xfrm>
          <a:prstGeom prst="rect">
            <a:avLst/>
          </a:prstGeom>
          <a:solidFill>
            <a:srgbClr val="422C70"/>
          </a:solidFill>
          <a:ln/>
        </p:spPr>
      </p:sp>
      <p:sp>
        <p:nvSpPr>
          <p:cNvPr id="7" name="Text 5"/>
          <p:cNvSpPr/>
          <p:nvPr/>
        </p:nvSpPr>
        <p:spPr>
          <a:xfrm>
            <a:off x="1211580" y="5058369"/>
            <a:ext cx="10415565" cy="685251"/>
          </a:xfrm>
          <a:prstGeom prst="rect">
            <a:avLst/>
          </a:prstGeom>
          <a:noFill/>
          <a:ln/>
        </p:spPr>
        <p:txBody>
          <a:bodyPr wrap="square" lIns="0" tIns="0" rIns="0" bIns="0" rtlCol="0" anchor="t"/>
          <a:lstStyle/>
          <a:p>
            <a:pPr algn="l" indent="0" marL="0">
              <a:lnSpc>
                <a:spcPct val="113000"/>
              </a:lnSpc>
              <a:buNone/>
            </a:pPr>
            <a:r>
              <a:rPr lang="da" altLang="en-US" sz="2400" b="1" dirty="0">
                <a:solidFill>
                  <a:srgbClr val="422C70"/>
                </a:solidFill>
                <a:latin typeface="IBM Plex Sans" pitchFamily="34" charset="0"/>
                <a:ea typeface="IBM Plex Sans" pitchFamily="34" charset="-122"/>
                <a:cs typeface="IBM Plex Sans" pitchFamily="34" charset="-120"/>
              </a:rPr>
              <a:t>Et øjeblik til eftertanke</a:t>
            </a:r>
            <a:endParaRPr lang="da" sz="2400" dirty="0"/>
          </a:p>
          <a:p>
            <a:pPr algn="l" indent="0" marL="0">
              <a:lnSpc>
                <a:spcPct val="113000"/>
              </a:lnSpc>
              <a:spcBef>
                <a:spcPts val="360"/>
              </a:spcBef>
              <a:buNone/>
            </a:pPr>
            <a:r>
              <a:rPr lang="da" altLang="en-US" sz="2400" dirty="0">
                <a:solidFill>
                  <a:srgbClr val="25252B"/>
                </a:solidFill>
                <a:latin typeface="IBM Plex Sans" pitchFamily="34" charset="0"/>
                <a:ea typeface="IBM Plex Sans" pitchFamily="34" charset="-122"/>
                <a:cs typeface="IBM Plex Sans" pitchFamily="34" charset="-120"/>
              </a:rPr>
              <a:t>Vend tilbage til de fem spørgsmål i begyndelsen. Hvad ville De svare nu?</a:t>
            </a:r>
            <a:endParaRPr lang="da"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a" altLang="en-US" sz="1200" dirty="0">
                <a:solidFill>
                  <a:srgbClr val="6C6C7D"/>
                </a:solidFill>
                <a:latin typeface="IBM Plex Sans" pitchFamily="34" charset="0"/>
                <a:ea typeface="IBM Plex Sans" pitchFamily="34" charset="-122"/>
                <a:cs typeface="IBM Plex Sans" pitchFamily="34" charset="-120"/>
              </a:rPr>
              <a:t>Introduktion til Bitcoin · Hvad er det næste?</a:t>
            </a:r>
            <a:endParaRPr lang="d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da" altLang="en-US" sz="3000" dirty="0">
                <a:solidFill>
                  <a:srgbClr val="422C70"/>
                </a:solidFill>
                <a:latin typeface="IBM Plex Sans Medium" pitchFamily="34" charset="0"/>
                <a:ea typeface="IBM Plex Sans Medium" pitchFamily="34" charset="-122"/>
                <a:cs typeface="IBM Plex Sans Medium" pitchFamily="34" charset="-120"/>
              </a:rPr>
              <a:t>Bitcoin-diplomet</a:t>
            </a:r>
            <a:endParaRPr lang="da" sz="3000" dirty="0"/>
          </a:p>
        </p:txBody>
      </p:sp>
      <p:sp>
        <p:nvSpPr>
          <p:cNvPr id="5" name="Text 2"/>
          <p:cNvSpPr/>
          <p:nvPr/>
        </p:nvSpPr>
        <p:spPr>
          <a:xfrm>
            <a:off x="666780" y="1435608"/>
            <a:ext cx="6340632" cy="756940"/>
          </a:xfrm>
          <a:prstGeom prst="rect">
            <a:avLst/>
          </a:prstGeom>
          <a:noFill/>
          <a:ln/>
        </p:spPr>
        <p:txBody>
          <a:bodyPr wrap="square" lIns="0" tIns="0" rIns="0" bIns="0" rtlCol="0" anchor="t"/>
          <a:lstStyle/>
          <a:p>
            <a:pPr algn="l" indent="0" marL="0">
              <a:lnSpc>
                <a:spcPct val="113000"/>
              </a:lnSpc>
              <a:buNone/>
            </a:pPr>
            <a:r>
              <a:rPr lang="da" altLang="en-US" sz="2210" dirty="0">
                <a:solidFill>
                  <a:srgbClr val="25252B"/>
                </a:solidFill>
                <a:latin typeface="IBM Plex Sans" pitchFamily="34" charset="0"/>
                <a:ea typeface="IBM Plex Sans" pitchFamily="34" charset="-122"/>
                <a:cs typeface="IBM Plex Sans" pitchFamily="34" charset="-120"/>
              </a:rPr>
              <a:t>Det næste skridt. Dets fire moduler fører Dem videre:</a:t>
            </a:r>
            <a:endParaRPr lang="da" sz="2210" dirty="0"/>
          </a:p>
        </p:txBody>
      </p:sp>
      <p:sp>
        <p:nvSpPr>
          <p:cNvPr id="6" name="Text 3"/>
          <p:cNvSpPr/>
          <p:nvPr/>
        </p:nvSpPr>
        <p:spPr>
          <a:xfrm>
            <a:off x="1017179" y="2416851"/>
            <a:ext cx="5956493" cy="1681764"/>
          </a:xfrm>
          <a:prstGeom prst="rect">
            <a:avLst/>
          </a:prstGeom>
          <a:noFill/>
          <a:ln/>
        </p:spPr>
        <p:txBody>
          <a:bodyPr wrap="square" lIns="0" tIns="0" rIns="0" bIns="0" rtlCol="0" anchor="t"/>
          <a:lstStyle/>
          <a:p>
            <a:pPr algn="l" marL="210820" indent="-210820">
              <a:lnSpc>
                <a:spcPct val="113000"/>
              </a:lnSpc>
              <a:buSzPct val="100000"/>
              <a:buChar char="•"/>
            </a:pPr>
            <a:r>
              <a:rPr lang="da" altLang="en-US" sz="2210" dirty="0">
                <a:solidFill>
                  <a:srgbClr val="25252B"/>
                </a:solidFill>
                <a:latin typeface="IBM Plex Sans" pitchFamily="34" charset="0"/>
                <a:ea typeface="IBM Plex Sans" pitchFamily="34" charset="-122"/>
                <a:cs typeface="IBM Plex Sans" pitchFamily="34" charset="-120"/>
              </a:rPr>
              <a:t>Forstå penge</a:t>
            </a:r>
            <a:endParaRPr lang="da" sz="2210" dirty="0"/>
          </a:p>
          <a:p>
            <a:pPr algn="l" marL="210820" indent="-210820">
              <a:lnSpc>
                <a:spcPct val="113000"/>
              </a:lnSpc>
              <a:spcBef>
                <a:spcPts val="440"/>
              </a:spcBef>
              <a:buSzPct val="100000"/>
              <a:buChar char="•"/>
            </a:pPr>
            <a:r>
              <a:rPr lang="da" altLang="en-US" sz="2210" dirty="0">
                <a:solidFill>
                  <a:srgbClr val="25252B"/>
                </a:solidFill>
                <a:latin typeface="IBM Plex Sans" pitchFamily="34" charset="0"/>
                <a:ea typeface="IBM Plex Sans" pitchFamily="34" charset="-122"/>
                <a:cs typeface="IBM Plex Sans" pitchFamily="34" charset="-120"/>
              </a:rPr>
              <a:t>Sådan fungerer Bitcoin</a:t>
            </a:r>
            <a:endParaRPr lang="da" sz="2210" dirty="0"/>
          </a:p>
          <a:p>
            <a:pPr algn="l" marL="210820" indent="-210820">
              <a:lnSpc>
                <a:spcPct val="113000"/>
              </a:lnSpc>
              <a:spcBef>
                <a:spcPts val="440"/>
              </a:spcBef>
              <a:buSzPct val="100000"/>
              <a:buChar char="•"/>
            </a:pPr>
            <a:r>
              <a:rPr lang="da" altLang="en-US" sz="2210" dirty="0">
                <a:solidFill>
                  <a:srgbClr val="25252B"/>
                </a:solidFill>
                <a:latin typeface="IBM Plex Sans" pitchFamily="34" charset="0"/>
                <a:ea typeface="IBM Plex Sans" pitchFamily="34" charset="-122"/>
                <a:cs typeface="IBM Plex Sans" pitchFamily="34" charset="-120"/>
              </a:rPr>
              <a:t>Brug Bitcoin sikkert</a:t>
            </a:r>
            <a:endParaRPr lang="da" sz="2210" dirty="0"/>
          </a:p>
          <a:p>
            <a:pPr algn="l" marL="210820" indent="-210820">
              <a:lnSpc>
                <a:spcPct val="113000"/>
              </a:lnSpc>
              <a:spcBef>
                <a:spcPts val="440"/>
              </a:spcBef>
              <a:buSzPct val="100000"/>
              <a:buChar char="•"/>
            </a:pPr>
            <a:r>
              <a:rPr lang="da" altLang="en-US" sz="2210" dirty="0">
                <a:solidFill>
                  <a:srgbClr val="25252B"/>
                </a:solidFill>
                <a:latin typeface="IBM Plex Sans" pitchFamily="34" charset="0"/>
                <a:ea typeface="IBM Plex Sans" pitchFamily="34" charset="-122"/>
                <a:cs typeface="IBM Plex Sans" pitchFamily="34" charset="-120"/>
              </a:rPr>
              <a:t>Bitcoin i Deres lokalsamfund</a:t>
            </a:r>
            <a:endParaRPr lang="da" sz="2210" dirty="0"/>
          </a:p>
        </p:txBody>
      </p:sp>
      <p:sp>
        <p:nvSpPr>
          <p:cNvPr id="7" name="Text 4"/>
          <p:cNvSpPr/>
          <p:nvPr/>
        </p:nvSpPr>
        <p:spPr>
          <a:xfrm>
            <a:off x="666780" y="4406951"/>
            <a:ext cx="6340632" cy="756940"/>
          </a:xfrm>
          <a:prstGeom prst="rect">
            <a:avLst/>
          </a:prstGeom>
          <a:noFill/>
          <a:ln/>
        </p:spPr>
        <p:txBody>
          <a:bodyPr wrap="square" lIns="0" tIns="0" rIns="0" bIns="0" rtlCol="0" anchor="t"/>
          <a:lstStyle/>
          <a:p>
            <a:pPr algn="l" indent="0" marL="0">
              <a:lnSpc>
                <a:spcPct val="113000"/>
              </a:lnSpc>
              <a:buNone/>
            </a:pPr>
            <a:r>
              <a:rPr lang="da" altLang="en-US" sz="2210" dirty="0">
                <a:solidFill>
                  <a:srgbClr val="25252B"/>
                </a:solidFill>
                <a:latin typeface="IBM Plex Sans" pitchFamily="34" charset="0"/>
                <a:ea typeface="IBM Plex Sans" pitchFamily="34" charset="-122"/>
                <a:cs typeface="IBM Plex Sans" pitchFamily="34" charset="-120"/>
              </a:rPr>
              <a:t>Bevar nysgerrigheden, bliv ved med at stille spørgsmål, og lær mere på </a:t>
            </a:r>
            <a:r>
              <a:rPr lang="da" altLang="en-US" sz="2210" b="1" u="sng" dirty="0">
                <a:solidFill>
                  <a:srgbClr val="F7941F"/>
                </a:solidFill>
                <a:latin typeface="IBM Plex Sans" pitchFamily="34" charset="0"/>
                <a:ea typeface="IBM Plex Sans" pitchFamily="34" charset="-122"/>
                <a:cs typeface="IBM Plex Sans" pitchFamily="34" charset="-120"/>
                <a:hlinkClick r:id="rId2" invalidUrl="" action="" tgtFrame="" tooltip="" history="1" highlightClick="0" endSnd="0">
                  <a:extLst>
                    <a:ext uri="{A12FA001-AC4F-418D-AE19-62706E023703}">
                      <ahyp:hlinkClr xmlns:ahyp="http://schemas.microsoft.com/office/drawing/2018/hyperlinkcolor" val="tx"/>
                    </a:ext>
                  </a:extLst>
                </a:hlinkClick>
              </a:rPr>
              <a:t>myfirstbitcoin.org</a:t>
            </a:r>
            <a:r>
              <a:rPr lang="da" altLang="en-US" sz="2210" dirty="0">
                <a:solidFill>
                  <a:srgbClr val="25252B"/>
                </a:solidFill>
                <a:latin typeface="IBM Plex Sans" pitchFamily="34" charset="0"/>
                <a:ea typeface="IBM Plex Sans" pitchFamily="34" charset="-122"/>
                <a:cs typeface="IBM Plex Sans" pitchFamily="34" charset="-120"/>
              </a:rPr>
              <a:t>.</a:t>
            </a:r>
            <a:endParaRPr lang="da" sz="2210" dirty="0"/>
          </a:p>
        </p:txBody>
      </p:sp>
      <p:sp>
        <p:nvSpPr>
          <p:cNvPr id="8" name="Text 5"/>
          <p:cNvSpPr/>
          <p:nvPr/>
        </p:nvSpPr>
        <p:spPr>
          <a:xfrm>
            <a:off x="666780" y="5444246"/>
            <a:ext cx="11144250" cy="378470"/>
          </a:xfrm>
          <a:prstGeom prst="rect">
            <a:avLst/>
          </a:prstGeom>
          <a:noFill/>
          <a:ln/>
        </p:spPr>
        <p:txBody>
          <a:bodyPr wrap="square" lIns="0" tIns="0" rIns="0" bIns="0" rtlCol="0" anchor="t"/>
          <a:lstStyle/>
          <a:p>
            <a:pPr algn="l" indent="0" marL="0">
              <a:lnSpc>
                <a:spcPct val="113000"/>
              </a:lnSpc>
              <a:buNone/>
            </a:pPr>
            <a:r>
              <a:rPr lang="da" altLang="en-US" sz="2210" dirty="0">
                <a:solidFill>
                  <a:srgbClr val="25252B"/>
                </a:solidFill>
                <a:latin typeface="IBM Plex Sans" pitchFamily="34" charset="0"/>
                <a:ea typeface="IBM Plex Sans" pitchFamily="34" charset="-122"/>
                <a:cs typeface="IBM Plex Sans" pitchFamily="34" charset="-120"/>
              </a:rPr>
              <a:t>Vi ser frem til at se Dem på vores næste hold.</a:t>
            </a:r>
            <a:endParaRPr lang="da" sz="221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da" altLang="en-US" sz="1200" dirty="0">
                <a:solidFill>
                  <a:srgbClr val="6C6C7D"/>
                </a:solidFill>
                <a:latin typeface="IBM Plex Sans" pitchFamily="34" charset="0"/>
                <a:ea typeface="IBM Plex Sans" pitchFamily="34" charset="-122"/>
                <a:cs typeface="IBM Plex Sans" pitchFamily="34" charset="-120"/>
              </a:rPr>
              <a:t>Introduktion til Bitcoin · Hvad er det næste?</a:t>
            </a:r>
            <a:endParaRPr lang="d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42</Slides>
  <Notes>42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42</vt:i4>
      </vt:variant>
    </vt:vector>
  </HeadingPairs>
  <TitlesOfParts>
    <vt:vector size="4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vector>
  </TitlesOfParts>
  <Company>My First Bitcoin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Introduktion til Bitcoin</dc:title>
  <dc:subject>Open educational slides (Creative Commons). Adapt them freely.</dc:subject>
  <dc:creator>My First Bitcoin</dc:creator>
  <cp:lastModifiedBy>My First Bitcoin</cp:lastModifiedBy>
  <cp:revision>1</cp:revision>
  <dcterms:created xsi:type="dcterms:W3CDTF">2026-10-22T19:30:03Z</dcterms:created>
  <dcterms:modified xsi:type="dcterms:W3CDTF">2026-10-22T19:30:03Z</dcterms:modified>
</cp:coreProperties>
</file>