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 My First Bitcoin, Inleiding tot Bitcoin, ’n Beginnersgids, uitgawe 26.10. Aangepas ingevolge Creative Commons Erkenning-InsgelyksDeel 4.0 Internasionaal; hierdie skyfiestel gebruik dieselfde lisensie. Hierdie skyfiestel is ’n aanbiedingshulpmiddel vir gebruik onder leiding van ’n opvoeder en is op die gids se ses vrae gegrond. Pas voorbeelde, tempo en aanbieding by u gemeenskap aan, terwyl u die betekenis en die veiligheidsboodskappe behou. Geen vaste sessieduur word geïmpliseer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 met die prentjie: almal om ons gebruik geld sonder om dit te bevraagteken. Vra die groep wanneer hulle laas gedink het oor waar geld vandaan kom.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Gee leerders ’n paar minute om te skryf. Moenie enigiemand vra om persoonlike finansiële besonderhede te deel nie. Hierdie antwoorde kom weer ter sprake op die “Wat volgende?”-skyfie met kernpunte.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Handhaaf hierdie onderskeid deur die hele sessie. Wanneer ’n bewering ter sprake kom, vra: kan ons dit nagaan, of vereis dit kriteria en bewyse?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die voorbeeld in die gids: u verbou rys en het skoene nodig, maar die skoenmaker wil kookolie hê, nie rys nie. Ekonome noem dit die dubbele ooreenstemming van behoeftes.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die voorbeeld in die gids: u verbou rys en het skoene nodig, maar die skoenmaker wil kookolie hê, nie rys nie. Ekonome noem dit die dubbele ooreenstemming van behoeftes.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Banknoot is net ’n stuk papier. Geld los die probleem van ruilhandel op deur verkoop van koop te skei: u verkoop u rys aan een persoon en koop skoene by ’n ander. Dit is wat geld van ruilhandel onderskei.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Prysinflasie is ’n volgehoue styging in die algemene prysvlak. Die keersy daarvan is koopkrag: hoeveel ’n geldeenheid kan koop. As die prys van ’n mandjie basiese goedere van 100 geldeenhede tot 110 styg, kan dieselfde 100 geldeenhede nie meer die volle mandjie koop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Prysinflasie is ’n volgehoue styging in die algemene prysvlak. Die keersy daarvan is koopkrag: hoeveel ’n geldeenheid kan koop. As die prys van ’n mandjie basiese goedere van 100 geldeenhede tot 110 styg, kan dieselfde 100 geldeenhede nie meer die volle mandjie koop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Ekonome debatteer oor hoeveel elke oorsaak saak maak. Hou die fokus op die een oorsaak wat ’n besluit eerder as ’n ongeluk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werk sonder enige toestel of internet. Vergelyk antwoorde binne die groep en herinner leerders daaraan dat een prys nie die volledige maatstaf van inflasie is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Voor Bitcoin was die aanlyn stuur van geld altyd afhanklik van ’n vertroude organisasie: ’n bank of betalingsmaatskappy wat die grootboek bygehou het, rekeninge goedgekeur het en ’n betaling kon vertraag, blokkeer of omkeer. Digitale inligting is maklik om te kopieer: as ’n digitale munt twee keer bestee kon word, sou dit nie as geld kon werk nie. Dit is die dubbelbestedingsprobleem. Satoshi Nakamoto is ’n persoon of groep wat daardie naam gebruik.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Gedesentraliseerd beteken nie dat almal ewe veel invloed het nie. Dit beteken dat geen enkele deelnemer die grootboek of die monetêre reëls vir almal kan verander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Nuwe bitcoin word volgens ’n openbare skedule vrygestel, en onafhanklike rekenaars wat nodusse genoem word, verwerp enige blok wat daardie reël oortree. Die limiet is geloofwaardig omdat enigiemand dit kan nagaan. Dit is nie ’n natuurwet nie: dit bly van krag omdat deelnemers dit voortdurend afdwing. ’n Beperkte aanbod waarborg nie dat die prys sal styg nie; die prys hang van sowel vraag as aanbod af.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 100 000 sats te besit en om 0,001 bitcoin te besit, beskryf dieselfde bedrag. Spreek die wanopvatting aan dat Bitcoin buite bereik is omdat een bitcoin duur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Gebruikers stuur, ontvang en hou bitcoin; nodusse toets elke transaksie en blok aan die reëls; mynwerkers ding mee om ongeveer elke tien minute ’n nuwe blok by die rekord te voeg. Daardie rekord, die blokketting, is openbaar en baie duur om te herskryf. ’n Nota oor spelling: Bitcoin met ’n hoofletter-B beteken gewoonlik die netwerk of die stelsel; bitcoin met ’n kleinletter-b beteken die geld 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Gebruikers stuur, ontvang en hou bitcoin; nodusse toets elke transaksie en blok aan die reëls; mynwerkers ding mee om ongeveer elke tien minute ’n nuwe blok by die rekord te voeg. Daardie rekord, die blokketting, is openbaar en baie duur om te herskryf. ’n Nota oor spelling: Bitcoin met ’n hoofletter-B beteken gewoonlik die netwerk of die stelsel; bitcoin met ’n kleinletter-b beteken die geld 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Bitcoin-beursie is ’n hulpmiddel, gewoonlik ’n toepassing, waarmee u bitcoin kan ontvang, nagaan en stuur. U bitcoin word nie in u foon gestoor nie: dit word op die blokketting aangeteken. Die beursie bestuur die sleutels waarmee u kan bewys dat dit aan u behoort en ’n betaling kan magtig.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saadfrase is nie net ’n rugsteun nie: dit bied volle toegang. Skryf dit akkuraat op papier neer wanneer u die beursie skep; hou dit vanlyn, privaat en op ’n plek waar dit nie verlore sal raak of beskadig sal word nie. Moet dit nooit fotografeer, per e-pos stuur, in wolknotas stoor, in ’n boodskap stuur of op ’n webwerf intik nie. Die woorde wat gewys word, is slegs ’n voorbeeld; moet nooit ’n werklike saadfrase wys of insamel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beveel nie spesifieke beursies aan nie. Hulpmiddels, fooie en eienaars verander, en wat vir een gemeenskap geskik is, is dalk nie vir ’n ander geskik nie. Verwys leerders na ’n betroubare plaaslike opvoeder.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71384" y="571500"/>
            <a:ext cx="1453896" cy="272400"/>
          </a:xfrm>
          <a:prstGeom prst="rect">
            <a:avLst/>
          </a:prstGeom>
          <a:noFill/>
          <a:ln/>
        </p:spPr>
        <p:txBody>
          <a:bodyPr wrap="square" lIns="0" tIns="0" rIns="0" bIns="0" rtlCol="0" anchor="t"/>
          <a:lstStyle/>
          <a:p>
            <a:pPr algn="r" indent="0" marL="0">
              <a:lnSpc>
                <a:spcPct val="108000"/>
              </a:lnSpc>
              <a:buNone/>
            </a:pPr>
            <a:r>
              <a:rPr lang="af" altLang="en-US" sz="1650" dirty="0">
                <a:solidFill>
                  <a:srgbClr val="FFFFFF"/>
                </a:solidFill>
                <a:latin typeface="IBM Plex Sans" pitchFamily="34" charset="0"/>
                <a:ea typeface="IBM Plex Sans" pitchFamily="34" charset="-122"/>
                <a:cs typeface="IBM Plex Sans" pitchFamily="34" charset="-120"/>
              </a:rPr>
              <a:t>Uitgawe 26.10</a:t>
            </a:r>
            <a:endParaRPr lang="af"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af" altLang="en-US" sz="7200" dirty="0">
                <a:solidFill>
                  <a:srgbClr val="FFFFFF"/>
                </a:solidFill>
                <a:latin typeface="IBM Plex Sans Medium" pitchFamily="34" charset="0"/>
                <a:ea typeface="IBM Plex Sans Medium" pitchFamily="34" charset="-122"/>
                <a:cs typeface="IBM Plex Sans Medium" pitchFamily="34" charset="-120"/>
              </a:rPr>
              <a:t>Inleiding</a:t>
            </a:r>
            <a:br/>
            <a:r>
              <a:rPr lang="af" altLang="en-US" sz="7200" dirty="0">
                <a:solidFill>
                  <a:srgbClr val="FFFFFF"/>
                </a:solidFill>
                <a:latin typeface="IBM Plex Sans Medium" pitchFamily="34" charset="0"/>
                <a:ea typeface="IBM Plex Sans Medium" pitchFamily="34" charset="-122"/>
                <a:cs typeface="IBM Plex Sans Medium" pitchFamily="34" charset="-120"/>
              </a:rPr>
              <a:t>tot Bitcoin</a:t>
            </a:r>
            <a:endParaRPr lang="af"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af" altLang="en-US" sz="2400" dirty="0">
                <a:solidFill>
                  <a:srgbClr val="FFFFFF"/>
                </a:solidFill>
                <a:latin typeface="IBM Plex Sans" pitchFamily="34" charset="0"/>
                <a:ea typeface="IBM Plex Sans" pitchFamily="34" charset="-122"/>
                <a:cs typeface="IBM Plex Sans" pitchFamily="34" charset="-120"/>
              </a:rPr>
              <a:t>’n Beginnersgids</a:t>
            </a:r>
            <a:endParaRPr lang="af"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Waarom is geld belangrik?</a:t>
            </a:r>
            <a:endParaRPr lang="af"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af" altLang="en-US" sz="2400" dirty="0">
                <a:solidFill>
                  <a:srgbClr val="FFFFFF"/>
                </a:solidFill>
                <a:latin typeface="IBM Plex Sans" pitchFamily="34" charset="0"/>
                <a:ea typeface="IBM Plex Sans" pitchFamily="34" charset="-122"/>
                <a:cs typeface="IBM Plex Sans" pitchFamily="34" charset="-120"/>
              </a:rPr>
              <a:t>Ons gebruik elke dag geld, maar vra selde hoe dit werk.</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Die meeste mense staan nooit</a:t>
            </a:r>
            <a:br/>
            <a:r>
              <a:rPr lang="af" altLang="en-US" sz="3000" dirty="0">
                <a:solidFill>
                  <a:srgbClr val="422C70"/>
                </a:solidFill>
                <a:latin typeface="IBM Plex Sans Medium" pitchFamily="34" charset="0"/>
                <a:ea typeface="IBM Plex Sans Medium" pitchFamily="34" charset="-122"/>
                <a:cs typeface="IBM Plex Sans Medium" pitchFamily="34" charset="-120"/>
              </a:rPr>
              <a:t>stil om oor geld na te dink nie</a:t>
            </a:r>
            <a:endParaRPr lang="af"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Nie om dit te verdien of dit te bestee nie, maar om na te dink oor wat dit is en hoe dit werk.</a:t>
            </a:r>
            <a:endParaRPr lang="af"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Waarom is geld belangrik?</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Vyf vrae om mee te begin</a:t>
            </a:r>
            <a:endParaRPr lang="af"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Waarom het mense geld nodig?</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Wat maak iets geld?</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Wie kan die geld wat u gebruik, skep of beheer?</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Waarom het die geld wat u gebruik waarde?</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Koop u geld dieselfde hoeveelheid as voorheen?</a:t>
            </a:r>
            <a:endParaRPr lang="af" sz="2110" dirty="0"/>
          </a:p>
        </p:txBody>
      </p:sp>
      <p:sp>
        <p:nvSpPr>
          <p:cNvPr id="6" name="Shape 3"/>
          <p:cNvSpPr/>
          <p:nvPr/>
        </p:nvSpPr>
        <p:spPr>
          <a:xfrm>
            <a:off x="666780" y="4418747"/>
            <a:ext cx="5981730" cy="1447770"/>
          </a:xfrm>
          <a:prstGeom prst="rect">
            <a:avLst/>
          </a:prstGeom>
          <a:solidFill>
            <a:srgbClr val="F3F3FA"/>
          </a:solidFill>
          <a:ln/>
        </p:spPr>
      </p:sp>
      <p:sp>
        <p:nvSpPr>
          <p:cNvPr id="7" name="Shape 4"/>
          <p:cNvSpPr/>
          <p:nvPr/>
        </p:nvSpPr>
        <p:spPr>
          <a:xfrm>
            <a:off x="666780" y="4418747"/>
            <a:ext cx="57150" cy="1447770"/>
          </a:xfrm>
          <a:prstGeom prst="rect">
            <a:avLst/>
          </a:prstGeom>
          <a:solidFill>
            <a:srgbClr val="422C70"/>
          </a:solidFill>
          <a:ln/>
        </p:spPr>
      </p:sp>
      <p:sp>
        <p:nvSpPr>
          <p:cNvPr id="8" name="Text 5"/>
          <p:cNvSpPr/>
          <p:nvPr/>
        </p:nvSpPr>
        <p:spPr>
          <a:xfrm>
            <a:off x="1153058" y="4660148"/>
            <a:ext cx="5370180" cy="964966"/>
          </a:xfrm>
          <a:prstGeom prst="rect">
            <a:avLst/>
          </a:prstGeom>
          <a:noFill/>
          <a:ln/>
        </p:spPr>
        <p:txBody>
          <a:bodyPr wrap="square" lIns="0" tIns="0" rIns="0" bIns="0" rtlCol="0" anchor="t"/>
          <a:lstStyle/>
          <a:p>
            <a:pPr algn="l" indent="0" marL="0">
              <a:lnSpc>
                <a:spcPct val="113000"/>
              </a:lnSpc>
              <a:buNone/>
            </a:pPr>
            <a:r>
              <a:rPr lang="af" altLang="en-US" sz="2110" b="1" dirty="0">
                <a:solidFill>
                  <a:srgbClr val="422C70"/>
                </a:solidFill>
                <a:latin typeface="IBM Plex Sans" pitchFamily="34" charset="0"/>
                <a:ea typeface="IBM Plex Sans" pitchFamily="34" charset="-122"/>
                <a:cs typeface="IBM Plex Sans" pitchFamily="34" charset="-120"/>
              </a:rPr>
              <a:t>Bewaar u antwoorde</a:t>
            </a:r>
            <a:endParaRPr lang="af" sz="2110" dirty="0"/>
          </a:p>
          <a:p>
            <a:pPr algn="l" indent="0" marL="0">
              <a:lnSpc>
                <a:spcPct val="113000"/>
              </a:lnSpc>
              <a:spcBef>
                <a:spcPts val="320"/>
              </a:spcBef>
              <a:buNone/>
            </a:pPr>
            <a:r>
              <a:rPr lang="af" altLang="en-US" sz="2110" dirty="0">
                <a:solidFill>
                  <a:srgbClr val="25252B"/>
                </a:solidFill>
                <a:latin typeface="IBM Plex Sans" pitchFamily="34" charset="0"/>
                <a:ea typeface="IBM Plex Sans" pitchFamily="34" charset="-122"/>
                <a:cs typeface="IBM Plex Sans" pitchFamily="34" charset="-120"/>
              </a:rPr>
              <a:t>Skryf 'n kort antwoord op elke vraag. U sal aan die einde daarna terugkeer.</a:t>
            </a:r>
            <a:endParaRPr lang="af"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Waarom is geld belangrik?</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Feit of mening?</a:t>
            </a:r>
            <a:endParaRPr lang="af" sz="3000" dirty="0"/>
          </a:p>
        </p:txBody>
      </p:sp>
      <p:sp>
        <p:nvSpPr>
          <p:cNvPr id="5" name="Text 2"/>
          <p:cNvSpPr/>
          <p:nvPr/>
        </p:nvSpPr>
        <p:spPr>
          <a:xfrm>
            <a:off x="1047720" y="1386779"/>
            <a:ext cx="5923026" cy="252904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Feit:</a:t>
            </a:r>
            <a:r>
              <a:rPr lang="af" altLang="en-US" sz="2400" dirty="0">
                <a:solidFill>
                  <a:srgbClr val="25252B"/>
                </a:solidFill>
                <a:latin typeface="IBM Plex Sans" pitchFamily="34" charset="0"/>
                <a:ea typeface="IBM Plex Sans" pitchFamily="34" charset="-122"/>
                <a:cs typeface="IBM Plex Sans" pitchFamily="34" charset="-120"/>
              </a:rPr>
              <a:t> "Hierdie banknoot word vir belastingbetalings aanvaar." Dit kan nagegaan word.</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Mening:</a:t>
            </a:r>
            <a:r>
              <a:rPr lang="af" altLang="en-US" sz="2400" dirty="0">
                <a:solidFill>
                  <a:srgbClr val="25252B"/>
                </a:solidFill>
                <a:latin typeface="IBM Plex Sans" pitchFamily="34" charset="0"/>
                <a:ea typeface="IBM Plex Sans" pitchFamily="34" charset="-122"/>
                <a:cs typeface="IBM Plex Sans" pitchFamily="34" charset="-120"/>
              </a:rPr>
              <a:t> "Dit is die beste vorm van geld." Dit vereis maatstawwe en bewyse.</a:t>
            </a:r>
            <a:endParaRPr lang="af" sz="2400" dirty="0"/>
          </a:p>
        </p:txBody>
      </p:sp>
      <p:sp>
        <p:nvSpPr>
          <p:cNvPr id="6" name="Text 3"/>
          <p:cNvSpPr/>
          <p:nvPr/>
        </p:nvSpPr>
        <p:spPr>
          <a:xfrm>
            <a:off x="666780" y="4250954"/>
            <a:ext cx="6340632" cy="1645463"/>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Hierdie gids is slegs vir onderrigdoeleindes. Dit verskaf nie finansiële, beleggings-, regs- of belastingadvies nie, en dit sê nie vir u om enigiets te koop, te verkoop of te behou nie.</a:t>
            </a:r>
            <a:endParaRPr lang="af"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Waarom is geld belangrik?</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Wat is geld?</a:t>
            </a:r>
            <a:endParaRPr lang="af"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af" altLang="en-US" sz="2400" dirty="0">
                <a:solidFill>
                  <a:srgbClr val="FFFFFF"/>
                </a:solidFill>
                <a:latin typeface="IBM Plex Sans" pitchFamily="34" charset="0"/>
                <a:ea typeface="IBM Plex Sans" pitchFamily="34" charset="-122"/>
                <a:cs typeface="IBM Plex Sans" pitchFamily="34" charset="-120"/>
              </a:rPr>
              <a:t>Geld is 'n hulpmiddel vir ruil.</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Ruilhandel en die dubbele ooreenstemming van behoeftes</a:t>
            </a:r>
            <a:endParaRPr lang="af"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Albei mense moet wat die ander het, op dieselfde tyd en in geskikte hoeveelhede wil hê.</a:t>
            </a:r>
            <a:endParaRPr lang="af"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Ruilhandel en die dubbele ooreenstemming van behoeftes</a:t>
            </a:r>
            <a:endParaRPr lang="af"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Albei persone moet terselfdertyd en in gepaste hoeveelhede wil hê wat die ander het.</a:t>
            </a:r>
            <a:endParaRPr lang="af" sz="2400" dirty="0"/>
          </a:p>
        </p:txBody>
      </p:sp>
      <p:pic>
        <p:nvPicPr>
          <p:cNvPr id="5" name="Image 0" descr="Amina Het: rys Wil hê: skoeneMet LuisLuis wil nie rys hê nie.Luis Het: skoeneWil hê: olieMet MeiMei wil nie skoene hê nie.MeiHet: olieWil hê: herstelwerkMet AminaAmina kan nie herstelwerk doen nie.">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Geld is 'n ruilmiddel</a:t>
            </a:r>
            <a:endParaRPr lang="af"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Niemand wil geld bloot ter wille van geld hê nie. Dit is nuttig omdat ander dit aanvaar in die verwagting dat ander dit later sal aanvaar.</a:t>
            </a:r>
            <a:endParaRPr lang="af"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Drie dinge wat geld doen</a:t>
            </a:r>
            <a:endParaRPr lang="af"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Ruilmiddel:</a:t>
            </a:r>
            <a:r>
              <a:rPr lang="af" altLang="en-US" sz="2400" dirty="0">
                <a:solidFill>
                  <a:srgbClr val="25252B"/>
                </a:solidFill>
                <a:latin typeface="IBM Plex Sans" pitchFamily="34" charset="0"/>
                <a:ea typeface="IBM Plex Sans" pitchFamily="34" charset="-122"/>
                <a:cs typeface="IBM Plex Sans" pitchFamily="34" charset="-120"/>
              </a:rPr>
              <a:t> mense aanvaar dit as betaling</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Rekeneenheid:</a:t>
            </a:r>
            <a:r>
              <a:rPr lang="af" altLang="en-US" sz="2400" dirty="0">
                <a:solidFill>
                  <a:srgbClr val="25252B"/>
                </a:solidFill>
                <a:latin typeface="IBM Plex Sans" pitchFamily="34" charset="0"/>
                <a:ea typeface="IBM Plex Sans" pitchFamily="34" charset="-122"/>
                <a:cs typeface="IBM Plex Sans" pitchFamily="34" charset="-120"/>
              </a:rPr>
              <a:t> pryse word daarin uitgedruk</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Waardestoor:</a:t>
            </a:r>
            <a:r>
              <a:rPr lang="af" altLang="en-US" sz="2400" dirty="0">
                <a:solidFill>
                  <a:srgbClr val="25252B"/>
                </a:solidFill>
                <a:latin typeface="IBM Plex Sans" pitchFamily="34" charset="0"/>
                <a:ea typeface="IBM Plex Sans" pitchFamily="34" charset="-122"/>
                <a:cs typeface="IBM Plex Sans" pitchFamily="34" charset="-120"/>
              </a:rPr>
              <a:t> dit dra waarde van vandag na die toekoms oor</a:t>
            </a:r>
            <a:endParaRPr lang="af"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Geen geld behou waarde volmaak nie, maar sommige vorme verloor Koopkrag stadiger as ander.</a:t>
            </a:r>
            <a:endParaRPr lang="af"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Van skulpe tot papier</a:t>
            </a:r>
            <a:endParaRPr lang="af"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Skulpe, sout, krale, vee, koper, silwer, goud</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Edelmetale: skaars, duursaam, wyd aanvaar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Papieraansprake inwisselbaar vir ’n bepaalde hoeveelheid metaal</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Goudstandaarde: ’n geldeenheid wat wetlik aan goud gekoppel is</a:t>
            </a:r>
            <a:endParaRPr lang="af"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Die reëls het volgens plek en tydperk verskil.</a:t>
            </a:r>
            <a:endParaRPr lang="af"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Fiatgeld</a:t>
            </a:r>
            <a:endParaRPr lang="af"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1971: die Verenigde State het die amptelike omruiling van dollars vir goud deur buitelandse regerings en sentrale banke beëindig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Vandag is die meeste nasionale geldeenhede fiatgeld: uitgereik onder regeringsgesag, nie inwisselbaar vir goud of enige ander kommoditeit nie</a:t>
            </a:r>
            <a:endParaRPr lang="af" sz="2400" dirty="0"/>
          </a:p>
          <a:p>
            <a:pPr algn="l" marL="228600" indent="-228600">
              <a:lnSpc>
                <a:spcPct val="113000"/>
              </a:lnSpc>
              <a:spcBef>
                <a:spcPts val="480"/>
              </a:spcBef>
              <a:buSzPct val="100000"/>
              <a:buChar char="•"/>
            </a:pPr>
            <a:r>
              <a:rPr lang="af" altLang="en-US" sz="2400" i="1" dirty="0">
                <a:solidFill>
                  <a:srgbClr val="25252B"/>
                </a:solidFill>
                <a:latin typeface="IBM Plex Sans" pitchFamily="34" charset="0"/>
                <a:ea typeface="IBM Plex Sans" pitchFamily="34" charset="-122"/>
                <a:cs typeface="IBM Plex Sans" pitchFamily="34" charset="-120"/>
              </a:rPr>
              <a:t>Fiat</a:t>
            </a:r>
            <a:r>
              <a:rPr lang="af" altLang="en-US" sz="2400" dirty="0">
                <a:solidFill>
                  <a:srgbClr val="25252B"/>
                </a:solidFill>
                <a:latin typeface="IBM Plex Sans" pitchFamily="34" charset="0"/>
                <a:ea typeface="IBM Plex Sans" pitchFamily="34" charset="-122"/>
                <a:cs typeface="IBM Plex Sans" pitchFamily="34" charset="-120"/>
              </a:rPr>
              <a:t> is Latyn vir "laat dit gedoen word", wat dikwels as "by dekreet" verstaan word</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Aanvaar omdat mense, ondernemings, banke en regerings dit gebruik; wette maak dit 'n wettige betaalmiddel en vereis dat belasting daarmee betaal word</a:t>
            </a:r>
            <a:endParaRPr lang="af"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Ons het beweeg van geld wat</a:t>
            </a:r>
            <a:br/>
            <a:r>
              <a:rPr lang="af" altLang="en-US" sz="4350" dirty="0">
                <a:solidFill>
                  <a:srgbClr val="FFFFFF"/>
                </a:solidFill>
                <a:latin typeface="IBM Plex Sans Medium" pitchFamily="34" charset="0"/>
                <a:ea typeface="IBM Plex Sans Medium" pitchFamily="34" charset="-122"/>
                <a:cs typeface="IBM Plex Sans Medium" pitchFamily="34" charset="-120"/>
              </a:rPr>
              <a:t>deur iets gerugsteun word na</a:t>
            </a:r>
            <a:br/>
            <a:r>
              <a:rPr lang="af" altLang="en-US" sz="4350" dirty="0">
                <a:solidFill>
                  <a:srgbClr val="FFFFFF"/>
                </a:solidFill>
                <a:latin typeface="IBM Plex Sans Medium" pitchFamily="34" charset="0"/>
                <a:ea typeface="IBM Plex Sans Medium" pitchFamily="34" charset="-122"/>
                <a:cs typeface="IBM Plex Sans Medium" pitchFamily="34" charset="-120"/>
              </a:rPr>
              <a:t>geld wat deur vertroue in iemand</a:t>
            </a:r>
            <a:br/>
            <a:r>
              <a:rPr lang="af" altLang="en-US" sz="4350" dirty="0">
                <a:solidFill>
                  <a:srgbClr val="FFFFFF"/>
                </a:solidFill>
                <a:latin typeface="IBM Plex Sans Medium" pitchFamily="34" charset="0"/>
                <a:ea typeface="IBM Plex Sans Medium" pitchFamily="34" charset="-122"/>
                <a:cs typeface="IBM Plex Sans Medium" pitchFamily="34" charset="-120"/>
              </a:rPr>
              <a:t>gerugsteun word.</a:t>
            </a:r>
            <a:endParaRPr lang="af"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C0C0D0"/>
                </a:solidFill>
                <a:latin typeface="IBM Plex Sans" pitchFamily="34" charset="0"/>
                <a:ea typeface="IBM Plex Sans" pitchFamily="34" charset="-122"/>
                <a:cs typeface="IBM Plex Sans" pitchFamily="34" charset="-120"/>
              </a:rPr>
              <a:t>Inleiding tot Bitcoin · Wat is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Wat is fout met ons geld?</a:t>
            </a:r>
            <a:endParaRPr lang="af"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af" altLang="en-US" sz="2400" dirty="0">
                <a:solidFill>
                  <a:srgbClr val="FFFFFF"/>
                </a:solidFill>
                <a:latin typeface="IBM Plex Sans" pitchFamily="34" charset="0"/>
                <a:ea typeface="IBM Plex Sans" pitchFamily="34" charset="-122"/>
                <a:cs typeface="IBM Plex Sans" pitchFamily="34" charset="-120"/>
              </a:rPr>
              <a:t>Wanneer mense die woord inflasie hoor, dink hulle gewoonlik aan pryse wat styg.</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Inflasie en koopkrag</a:t>
            </a:r>
            <a:endParaRPr lang="af" sz="3000" dirty="0"/>
          </a:p>
        </p:txBody>
      </p:sp>
      <p:pic>
        <p:nvPicPr>
          <p:cNvPr id="4" name="Image 0" descr="Voorheen U het 100 eenhede. Die mandjie kos 100. U kan die volle mandjie koop.PrysvlakLaerKoopkragHoërNadat pryse gestyg het U het steeds 100 eenhede. Dieselfde mandjie kos 110. U kan nie meer alles k">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fout met ons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Inflasie en koopkrag</a:t>
            </a:r>
            <a:endParaRPr lang="af"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fout met ons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Baie oorsake, een keuse</a:t>
            </a:r>
            <a:endParaRPr lang="af"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Uitbreiding van geld en krediet</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Aanbodontwrigtings en veranderinge in vraag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’n Verswakkende geldeenheid, belasting, produksiekoste</a:t>
            </a:r>
            <a:endParaRPr lang="af"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Een oorsaak is ’n keuse, nie ’n ongeluk nie: in ’n fiatstelsel kan ’n klein aantal instellings die aanbod van geld en krediet vergroot en die reëls daarvan verander.</a:t>
            </a:r>
            <a:endParaRPr lang="af"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fout met ons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Skaarsheid en waarde</a:t>
            </a:r>
            <a:endParaRPr lang="af"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Die oorspronklike Mona Lisa is meer werd as enige kopie: dit is die enigste een</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Skaarsheid alleen skep nie waarde nie, maar wanneer mense iets wil hê, maak die aanbod daarvan saak</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Wanneer die geldvoorraad vinniger groei as die dinge wat daarmee gekoop kan word, is elke eenheid geneig om minder te koop</a:t>
            </a:r>
            <a:endParaRPr lang="af"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fout met ons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Inflasie raak nie almal ewe veel nie</a:t>
            </a:r>
            <a:endParaRPr lang="af"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Kontantgeld en spaargeld kan Koopkrag verloor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Eienaars van bates wat in prys styg, kan gedeeltelik beskerm wees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Lone en pryse pas teen verskillende tempo's aan</a:t>
            </a:r>
            <a:endParaRPr lang="af"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’n Banksaldo verskil van kontantgeld in u hand: dit is die bank se belofte om u te betaal. Daardie belofte word gewoonlik nagekom, maar dit hang af van die bank en die reëls wat daarop van toepassing is.</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fout met ons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Probeer dit: ’n koopkragtoets</a:t>
            </a:r>
            <a:endParaRPr lang="af"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Kies een alledaagse item: brood, vervoer of lugtyd</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Skryf die huidige prys daarvan neer</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Vra iemand wat dit etlike jare gelede gekos het, en gaan 'n betroubare rekord na indien u kan</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Het inkomstes teen dieselfde tempo gestyg? Wat anders kan die verandering verklaar?</a:t>
            </a:r>
            <a:endParaRPr lang="af"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fout met ons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Fiatgeld werk, met risiko’s</a:t>
            </a:r>
            <a:endParaRPr lang="af"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Gerieflike betalings, buigsame krediet, hulpmiddels om op krisisse te reageer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Maar die aanbod en reëls daarvan kan verander, en die mense wat dit gebruik, het min seggenskap</a:t>
            </a:r>
            <a:endParaRPr lang="af"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Dit is waarom mense na alternatiewe soek, en waarom Bitcoin geskep is.</a:t>
            </a:r>
            <a:endParaRPr lang="af"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fout met ons geld?</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Wat is Bitcoin?</a:t>
            </a:r>
            <a:endParaRPr lang="af"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af" altLang="en-US" sz="2400" dirty="0">
                <a:solidFill>
                  <a:srgbClr val="FFFFFF"/>
                </a:solidFill>
                <a:latin typeface="IBM Plex Sans" pitchFamily="34" charset="0"/>
                <a:ea typeface="IBM Plex Sans" pitchFamily="34" charset="-122"/>
                <a:cs typeface="IBM Plex Sans" pitchFamily="34" charset="-120"/>
              </a:rPr>
              <a:t>Digitale geld wat gedesentraliseerd is, 'n beperkte aanbod het en sonder 'n bank se toestemming via Eweknie (P2P) gestuur kan word.</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Die dubbelbestedingsprobleem</a:t>
            </a:r>
            <a:endParaRPr lang="af"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f" altLang="en-US" sz="2400" b="1" dirty="0">
                <a:solidFill>
                  <a:srgbClr val="422C70"/>
                </a:solidFill>
                <a:latin typeface="IBM Plex Sans" pitchFamily="34" charset="0"/>
                <a:ea typeface="IBM Plex Sans" pitchFamily="34" charset="-122"/>
                <a:cs typeface="IBM Plex Sans" pitchFamily="34" charset="-120"/>
              </a:rPr>
              <a:t>31 Oktober 2008:</a:t>
            </a:r>
            <a:r>
              <a:rPr lang="af" altLang="en-US" sz="2400" dirty="0">
                <a:solidFill>
                  <a:srgbClr val="25252B"/>
                </a:solidFill>
                <a:latin typeface="IBM Plex Sans" pitchFamily="34" charset="0"/>
                <a:ea typeface="IBM Plex Sans" pitchFamily="34" charset="-122"/>
                <a:cs typeface="IBM Plex Sans" pitchFamily="34" charset="-120"/>
              </a:rPr>
              <a:t> Satoshi Nakamoto publiseer </a:t>
            </a:r>
            <a:r>
              <a:rPr lang="af" altLang="en-US" sz="2400" i="1" dirty="0">
                <a:solidFill>
                  <a:srgbClr val="25252B"/>
                </a:solidFill>
                <a:latin typeface="IBM Plex Sans" pitchFamily="34" charset="0"/>
                <a:ea typeface="IBM Plex Sans" pitchFamily="34" charset="-122"/>
                <a:cs typeface="IBM Plex Sans" pitchFamily="34" charset="-120"/>
              </a:rPr>
              <a:t>Bitcoin: ’n elektroniese Eweknie (P2P)-kontantstelsel</a:t>
            </a:r>
            <a:r>
              <a:rPr lang="af" altLang="en-US" sz="2400" dirty="0">
                <a:solidFill>
                  <a:srgbClr val="25252B"/>
                </a:solidFill>
                <a:latin typeface="IBM Plex Sans" pitchFamily="34" charset="0"/>
                <a:ea typeface="IBM Plex Sans" pitchFamily="34" charset="-122"/>
                <a:cs typeface="IBM Plex Sans" pitchFamily="34" charset="-120"/>
              </a:rPr>
              <a:t>. </a:t>
            </a:r>
            <a:r>
              <a:rPr lang="af" altLang="en-US" sz="2400" b="1" dirty="0">
                <a:solidFill>
                  <a:srgbClr val="25252B"/>
                </a:solidFill>
                <a:latin typeface="IBM Plex Sans" pitchFamily="34" charset="0"/>
                <a:ea typeface="IBM Plex Sans" pitchFamily="34" charset="-122"/>
                <a:cs typeface="IBM Plex Sans" pitchFamily="34" charset="-120"/>
              </a:rPr>
              <a:t>Januarie 2009:</a:t>
            </a:r>
            <a:r>
              <a:rPr lang="af" altLang="en-US" sz="2400" dirty="0">
                <a:solidFill>
                  <a:srgbClr val="25252B"/>
                </a:solidFill>
                <a:latin typeface="IBM Plex Sans" pitchFamily="34" charset="0"/>
                <a:ea typeface="IBM Plex Sans" pitchFamily="34" charset="-122"/>
                <a:cs typeface="IBM Plex Sans" pitchFamily="34" charset="-120"/>
              </a:rPr>
              <a:t> die Netwerk begin.</a:t>
            </a:r>
            <a:endParaRPr lang="af" sz="2400" dirty="0"/>
          </a:p>
        </p:txBody>
      </p:sp>
      <p:pic>
        <p:nvPicPr>
          <p:cNvPr id="5" name="Image 0" descr="Betaalmaatskappy Die sender vra die maatskappyDie maatskappy hou die grootboek by en keur goed Die ontvanger word betaal as die maatskappy dit toelaatMaak staat opEen vertroude organisasie wat die gro">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Gedesentraliseerd · Beperkte aanbod · Eweknie-tot-eweknie</a:t>
            </a:r>
            <a:endParaRPr lang="af"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Gedesentraliseerd:</a:t>
            </a:r>
            <a:r>
              <a:rPr lang="af" altLang="en-US" sz="2400" dirty="0">
                <a:solidFill>
                  <a:srgbClr val="25252B"/>
                </a:solidFill>
                <a:latin typeface="IBM Plex Sans" pitchFamily="34" charset="0"/>
                <a:ea typeface="IBM Plex Sans" pitchFamily="34" charset="-122"/>
                <a:cs typeface="IBM Plex Sans" pitchFamily="34" charset="-120"/>
              </a:rPr>
              <a:t> geen sentrale kantoor skep rekeninge, verander saldo’s of keur goed wie aansluit nie</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Beperkte aanbod:</a:t>
            </a:r>
            <a:r>
              <a:rPr lang="af" altLang="en-US" sz="2400" dirty="0">
                <a:solidFill>
                  <a:srgbClr val="25252B"/>
                </a:solidFill>
                <a:latin typeface="IBM Plex Sans" pitchFamily="34" charset="0"/>
                <a:ea typeface="IBM Plex Sans" pitchFamily="34" charset="-122"/>
                <a:cs typeface="IBM Plex Sans" pitchFamily="34" charset="-120"/>
              </a:rPr>
              <a:t> daar sal nooit meer as 21 miljoen bitcoin wees nie</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Eweknie (P2P):</a:t>
            </a:r>
            <a:r>
              <a:rPr lang="af" altLang="en-US" sz="2400" dirty="0">
                <a:solidFill>
                  <a:srgbClr val="25252B"/>
                </a:solidFill>
                <a:latin typeface="IBM Plex Sans" pitchFamily="34" charset="0"/>
                <a:ea typeface="IBM Plex Sans" pitchFamily="34" charset="-122"/>
                <a:cs typeface="IBM Plex Sans" pitchFamily="34" charset="-120"/>
              </a:rPr>
              <a:t> stuur aan enigiemand, enige plek, sonder om ’n sentrale owerheid se toestemming te vra</a:t>
            </a:r>
            <a:endParaRPr lang="af" sz="2400" dirty="0"/>
          </a:p>
        </p:txBody>
      </p:sp>
      <p:sp>
        <p:nvSpPr>
          <p:cNvPr id="5" name="Text 3"/>
          <p:cNvSpPr/>
          <p:nvPr/>
        </p:nvSpPr>
        <p:spPr>
          <a:xfrm>
            <a:off x="666780" y="3900465"/>
            <a:ext cx="11510010" cy="1645463"/>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Geen maatskappy kan bitcoin vries wat u self beheer nie. Die keersy van daardie vryheid is verantwoordelikheid: ’n geldige transaksie is gewoonlik onmoontlik om ongedaan te maak, en daar is geen hulptoonbank vir die netwerk nie.</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’n Limiet wat enigiemand kan nagaan</a:t>
            </a:r>
            <a:endParaRPr lang="af" sz="3000" dirty="0"/>
          </a:p>
        </p:txBody>
      </p:sp>
      <p:pic>
        <p:nvPicPr>
          <p:cNvPr id="4" name="Image 0" descr="'n Bewering oor die aanbod 'n Uitreiker stel 'n limiet op sy webwerf. Slegs die uitreiker se eie databasis teken dit aan. Niemand buite die uitreiker kan dit nagaan nie. Die uitreiker kan die aanbod o">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U het nie ’n hele Bitcoin nodig nie</a:t>
            </a:r>
            <a:endParaRPr lang="af"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Een bitcoin kan verdeel word in 100 000 000 kleiner eenhede wat satoshis, of sats, genoem word.</a:t>
            </a:r>
            <a:endParaRPr lang="af" sz="2400" dirty="0"/>
          </a:p>
        </p:txBody>
      </p:sp>
      <p:pic>
        <p:nvPicPr>
          <p:cNvPr id="5" name="Image 0" descr="Bitcoin (BTC)10,10,010,0010,00000001Satosji's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Wie hou Bitcoin aan die gang?</a:t>
            </a:r>
            <a:endParaRPr lang="af" sz="3000" dirty="0"/>
          </a:p>
        </p:txBody>
      </p:sp>
      <p:pic>
        <p:nvPicPr>
          <p:cNvPr id="4" name="Image 0" descr="Gebruiker’n Gebruiker ontvang, hou en stuur bitcoin. Nodus’n Nodus kontroleer self die reëls en stuur geldige data aan. Myner’n Myner bou kandidaatblokke en lewer bewys van werk.Ontwikkelaar’n Ontwikk">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Wie hou Bitcoin aan die gang?</a:t>
            </a:r>
            <a:endParaRPr lang="af"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Bitcoin het kompromieë</a:t>
            </a:r>
            <a:endParaRPr lang="af"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Die prys daarvan kan vinnig verander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Foute is gewoonlik permanent</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Aanvaarding is op baie plekke steeds beperk</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Om dit veilig te gebruik, verg 'n mate van leer</a:t>
            </a:r>
            <a:endParaRPr lang="af"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Bitcoin vervang 'n deel van die vertroue in instellings met verifiëring en persoonlike verantwoordelikheid. Dit skakel nie risiko uit nie.</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is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Hoe gebruik u Bitcoin?</a:t>
            </a:r>
            <a:endParaRPr lang="af"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af" altLang="en-US" sz="2400" dirty="0">
                <a:solidFill>
                  <a:srgbClr val="FFFFFF"/>
                </a:solidFill>
                <a:latin typeface="IBM Plex Sans" pitchFamily="34" charset="0"/>
                <a:ea typeface="IBM Plex Sans" pitchFamily="34" charset="-122"/>
                <a:cs typeface="IBM Plex Sans" pitchFamily="34" charset="-120"/>
              </a:rPr>
              <a:t>Die eerste vraag oor enige beursie: wie beheer die sleutels?</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’n Beursie bestuur sleutels</a:t>
            </a:r>
            <a:endParaRPr lang="af" sz="3000" dirty="0"/>
          </a:p>
        </p:txBody>
      </p:sp>
      <p:pic>
        <p:nvPicPr>
          <p:cNvPr id="4" name="Image 0" descr="U beursie bevat die sleutels Ontvang Deel 'n ontvangsadresStuur Onderteken met u sleutel Die bitcoin bly op die gedeelde grootboek">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Hoe gebruik u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Wie hou werklik u Bitcoin?</a:t>
            </a:r>
            <a:endParaRPr lang="af"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Selfbewaring:</a:t>
            </a:r>
            <a:r>
              <a:rPr lang="af" altLang="en-US" sz="2400" dirty="0">
                <a:solidFill>
                  <a:srgbClr val="25252B"/>
                </a:solidFill>
                <a:latin typeface="IBM Plex Sans" pitchFamily="34" charset="0"/>
                <a:ea typeface="IBM Plex Sans" pitchFamily="34" charset="-122"/>
                <a:cs typeface="IBM Plex Sans" pitchFamily="34" charset="-120"/>
              </a:rPr>
              <a:t> u beheer die sleutels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Niemand kan u bitcoin vir u herwin as u die saadfrase en die toestel verloor nie</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Bewaring deur 'n derde party:</a:t>
            </a:r>
            <a:r>
              <a:rPr lang="af" altLang="en-US" sz="2400" dirty="0">
                <a:solidFill>
                  <a:srgbClr val="25252B"/>
                </a:solidFill>
                <a:latin typeface="IBM Plex Sans" pitchFamily="34" charset="0"/>
                <a:ea typeface="IBM Plex Sans" pitchFamily="34" charset="-122"/>
                <a:cs typeface="IBM Plex Sans" pitchFamily="34" charset="-120"/>
              </a:rPr>
              <a:t> 'n maatskappy hou die sleutels, ietwat soos 'n bank</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U saldo is die maatskappy se belofte om te betaal; dit kan onttrekkings beperk, 'n rekening vries, gekraak word of bedrywighede staak</a:t>
            </a:r>
            <a:endParaRPr lang="af"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Die keuse van 'n bewaringsvorm is nie 'n maatstaf van u waarde nie. Wat saak maak, is dat u weet watter soort u gebruik en waarop u vertrou.</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Hoe gebruik u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U saadfrase verleen volle</a:t>
            </a:r>
            <a:br/>
            <a:r>
              <a:rPr lang="af" altLang="en-US" sz="3000" dirty="0">
                <a:solidFill>
                  <a:srgbClr val="422C70"/>
                </a:solidFill>
                <a:latin typeface="IBM Plex Sans Medium" pitchFamily="34" charset="0"/>
                <a:ea typeface="IBM Plex Sans Medium" pitchFamily="34" charset="-122"/>
                <a:cs typeface="IBM Plex Sans Medium" pitchFamily="34" charset="-120"/>
              </a:rPr>
              <a:t>toegang</a:t>
            </a:r>
            <a:endParaRPr lang="af"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’n Geordende lys woorde, dikwels 12 of 24, waarmee u sleutels herskep kan word. Enigiemand wat dit het, kan u bitcoin neem.</a:t>
            </a:r>
            <a:endParaRPr lang="af" sz="2400" dirty="0"/>
          </a:p>
        </p:txBody>
      </p:sp>
      <p:pic>
        <p:nvPicPr>
          <p:cNvPr id="6" name="Image 1" descr="Slegs ’n voorbeeld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Hoe gebruik u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Nie u sleutels nie, nie u munte</a:t>
            </a:r>
            <a:br/>
            <a:r>
              <a:rPr lang="af" altLang="en-US" sz="4350" dirty="0">
                <a:solidFill>
                  <a:srgbClr val="FFFFFF"/>
                </a:solidFill>
                <a:latin typeface="IBM Plex Sans Medium" pitchFamily="34" charset="0"/>
                <a:ea typeface="IBM Plex Sans Medium" pitchFamily="34" charset="-122"/>
                <a:cs typeface="IBM Plex Sans Medium" pitchFamily="34" charset="-120"/>
              </a:rPr>
              <a:t>nie.</a:t>
            </a:r>
            <a:endParaRPr lang="af"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C0C0D0"/>
                </a:solidFill>
                <a:latin typeface="IBM Plex Sans" pitchFamily="34" charset="0"/>
                <a:ea typeface="IBM Plex Sans" pitchFamily="34" charset="-122"/>
                <a:cs typeface="IBM Plex Sans" pitchFamily="34" charset="-120"/>
              </a:rPr>
              <a:t>Inleiding tot Bitcoin · Hoe gebruik u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Voordat u enige beursie gebruik</a:t>
            </a:r>
            <a:endParaRPr lang="af" sz="3000" dirty="0"/>
          </a:p>
        </p:txBody>
      </p:sp>
      <p:sp>
        <p:nvSpPr>
          <p:cNvPr id="5" name="Text 2"/>
          <p:cNvSpPr/>
          <p:nvPr/>
        </p:nvSpPr>
        <p:spPr>
          <a:xfrm>
            <a:off x="986729" y="137224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Sleutels:</a:t>
            </a:r>
            <a:r>
              <a:rPr lang="af" altLang="en-US" sz="2020" dirty="0">
                <a:solidFill>
                  <a:srgbClr val="25252B"/>
                </a:solidFill>
                <a:latin typeface="IBM Plex Sans" pitchFamily="34" charset="0"/>
                <a:ea typeface="IBM Plex Sans" pitchFamily="34" charset="-122"/>
                <a:cs typeface="IBM Plex Sans" pitchFamily="34" charset="-120"/>
              </a:rPr>
              <a:t> wie beheer hulle, u of 'n maatskappy?</a:t>
            </a:r>
            <a:endParaRPr lang="af" sz="2020" dirty="0"/>
          </a:p>
          <a:p>
            <a:pPr algn="l" marL="191770" indent="-191770">
              <a:lnSpc>
                <a:spcPct val="113000"/>
              </a:lnSpc>
              <a:spcBef>
                <a:spcPts val="400"/>
              </a:spcBef>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Herstel:</a:t>
            </a:r>
            <a:r>
              <a:rPr lang="af" altLang="en-US" sz="2020" dirty="0">
                <a:solidFill>
                  <a:srgbClr val="25252B"/>
                </a:solidFill>
                <a:latin typeface="IBM Plex Sans" pitchFamily="34" charset="0"/>
                <a:ea typeface="IBM Plex Sans" pitchFamily="34" charset="-122"/>
                <a:cs typeface="IBM Plex Sans" pitchFamily="34" charset="-120"/>
              </a:rPr>
              <a:t> wat as u foon wegraak of die maatskappy verdwyn?</a:t>
            </a:r>
            <a:endParaRPr lang="af" sz="2020" dirty="0"/>
          </a:p>
          <a:p>
            <a:pPr algn="l" marL="191770" indent="-191770">
              <a:lnSpc>
                <a:spcPct val="113000"/>
              </a:lnSpc>
              <a:spcBef>
                <a:spcPts val="400"/>
              </a:spcBef>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Bron:</a:t>
            </a:r>
            <a:r>
              <a:rPr lang="af" altLang="en-US" sz="2020" dirty="0">
                <a:solidFill>
                  <a:srgbClr val="25252B"/>
                </a:solidFill>
                <a:latin typeface="IBM Plex Sans" pitchFamily="34" charset="0"/>
                <a:ea typeface="IBM Plex Sans" pitchFamily="34" charset="-122"/>
                <a:cs typeface="IBM Plex Sans" pitchFamily="34" charset="-120"/>
              </a:rPr>
              <a:t> die amptelike webwerf of toepassingwinkelinskrywing, nie 'n skakel wat iemand aan u gestuur het nie?</a:t>
            </a:r>
            <a:endParaRPr lang="af" sz="2020" dirty="0"/>
          </a:p>
          <a:p>
            <a:pPr algn="l" marL="191770" indent="-191770">
              <a:lnSpc>
                <a:spcPct val="113000"/>
              </a:lnSpc>
              <a:spcBef>
                <a:spcPts val="400"/>
              </a:spcBef>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Kode:</a:t>
            </a:r>
            <a:r>
              <a:rPr lang="af" altLang="en-US" sz="2020" dirty="0">
                <a:solidFill>
                  <a:srgbClr val="25252B"/>
                </a:solidFill>
                <a:latin typeface="IBM Plex Sans" pitchFamily="34" charset="0"/>
                <a:ea typeface="IBM Plex Sans" pitchFamily="34" charset="-122"/>
                <a:cs typeface="IBM Plex Sans" pitchFamily="34" charset="-120"/>
              </a:rPr>
              <a:t> oopbron en aktief onderhou? (Op sigself nie 'n bewys van veiligheid nie.)</a:t>
            </a:r>
            <a:endParaRPr lang="af" sz="2020" dirty="0"/>
          </a:p>
          <a:p>
            <a:pPr algn="l" marL="191770" indent="-191770">
              <a:lnSpc>
                <a:spcPct val="113000"/>
              </a:lnSpc>
              <a:spcBef>
                <a:spcPts val="400"/>
              </a:spcBef>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Koste:</a:t>
            </a:r>
            <a:r>
              <a:rPr lang="af" altLang="en-US" sz="2020" dirty="0">
                <a:solidFill>
                  <a:srgbClr val="25252B"/>
                </a:solidFill>
                <a:latin typeface="IBM Plex Sans" pitchFamily="34" charset="0"/>
                <a:ea typeface="IBM Plex Sans" pitchFamily="34" charset="-122"/>
                <a:cs typeface="IBM Plex Sans" pitchFamily="34" charset="-120"/>
              </a:rPr>
              <a:t> fooie vir die stuur, ontvangs of onttrekking van geld?</a:t>
            </a:r>
            <a:endParaRPr lang="af" sz="2020" dirty="0"/>
          </a:p>
          <a:p>
            <a:pPr algn="l" marL="191770" indent="-191770">
              <a:lnSpc>
                <a:spcPct val="113000"/>
              </a:lnSpc>
              <a:spcBef>
                <a:spcPts val="400"/>
              </a:spcBef>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Betalings:</a:t>
            </a:r>
            <a:r>
              <a:rPr lang="af" altLang="en-US" sz="2020" dirty="0">
                <a:solidFill>
                  <a:srgbClr val="25252B"/>
                </a:solidFill>
                <a:latin typeface="IBM Plex Sans" pitchFamily="34" charset="0"/>
                <a:ea typeface="IBM Plex Sans" pitchFamily="34" charset="-122"/>
                <a:cs typeface="IBM Plex Sans" pitchFamily="34" charset="-120"/>
              </a:rPr>
              <a:t> op die blokketting, via Lightning, of albei?</a:t>
            </a:r>
            <a:endParaRPr lang="af"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Hoe gebruik u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Op die blokketting en Lightning</a:t>
            </a:r>
            <a:endParaRPr lang="af"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Op die ketting:</a:t>
            </a:r>
            <a:r>
              <a:rPr lang="af" altLang="en-US" sz="2400" dirty="0">
                <a:solidFill>
                  <a:srgbClr val="25252B"/>
                </a:solidFill>
                <a:latin typeface="IBM Plex Sans" pitchFamily="34" charset="0"/>
                <a:ea typeface="IBM Plex Sans" pitchFamily="34" charset="-122"/>
                <a:cs typeface="IBM Plex Sans" pitchFamily="34" charset="-120"/>
              </a:rPr>
              <a:t> direk in die Blokketting aangeteken</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Lightning:</a:t>
            </a:r>
            <a:r>
              <a:rPr lang="af" altLang="en-US" sz="2400" dirty="0">
                <a:solidFill>
                  <a:srgbClr val="25252B"/>
                </a:solidFill>
                <a:latin typeface="IBM Plex Sans" pitchFamily="34" charset="0"/>
                <a:ea typeface="IBM Plex Sans" pitchFamily="34" charset="-122"/>
                <a:cs typeface="IBM Plex Sans" pitchFamily="34" charset="-120"/>
              </a:rPr>
              <a:t> ’n Netwerk vir betalings wat bo-op Bitcoin gebou is vir vinnige, klein, gereelde betalings, soos om ’n koffie te koop</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’n Lightning-Beursie kan ook deur ’n bewaarder bestuur word of onder selfbewaring wees</a:t>
            </a:r>
            <a:endParaRPr lang="af" sz="2400" dirty="0"/>
          </a:p>
        </p:txBody>
      </p:sp>
      <p:pic>
        <p:nvPicPr>
          <p:cNvPr id="5" name="Image 0" descr="Op die kettingDirek in Bitcoin se blokketting aangetekenLightning’n Betalingsnetwerk wat op Bitcoin gebou is">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Hoe gebruik u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Drie reëls terwyl u leer</a:t>
            </a:r>
            <a:endParaRPr lang="af"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25252B"/>
                </a:solidFill>
                <a:latin typeface="IBM Plex Sans" pitchFamily="34" charset="0"/>
                <a:ea typeface="IBM Plex Sans" pitchFamily="34" charset="-122"/>
                <a:cs typeface="IBM Plex Sans" pitchFamily="34" charset="-120"/>
              </a:rPr>
              <a:t>Leer eers.</a:t>
            </a:r>
            <a:r>
              <a:rPr lang="af" altLang="en-US" sz="2400" dirty="0">
                <a:solidFill>
                  <a:srgbClr val="25252B"/>
                </a:solidFill>
                <a:latin typeface="IBM Plex Sans" pitchFamily="34" charset="0"/>
                <a:ea typeface="IBM Plex Sans" pitchFamily="34" charset="-122"/>
                <a:cs typeface="IBM Plex Sans" pitchFamily="34" charset="-120"/>
              </a:rPr>
              <a:t> Moenie uit opgewondenheid, vrees of druk optree nie.</a:t>
            </a:r>
            <a:endParaRPr lang="af" sz="2400" dirty="0"/>
          </a:p>
          <a:p>
            <a:pPr algn="l" marL="228600" indent="-228600">
              <a:lnSpc>
                <a:spcPct val="113000"/>
              </a:lnSpc>
              <a:spcBef>
                <a:spcPts val="480"/>
              </a:spcBef>
              <a:buSzPct val="100000"/>
              <a:buChar char="•"/>
            </a:pPr>
            <a:r>
              <a:rPr lang="af" altLang="en-US" sz="2400" b="1" dirty="0">
                <a:solidFill>
                  <a:srgbClr val="25252B"/>
                </a:solidFill>
                <a:latin typeface="IBM Plex Sans" pitchFamily="34" charset="0"/>
                <a:ea typeface="IBM Plex Sans" pitchFamily="34" charset="-122"/>
                <a:cs typeface="IBM Plex Sans" pitchFamily="34" charset="-120"/>
              </a:rPr>
              <a:t>Begin klein.</a:t>
            </a:r>
            <a:r>
              <a:rPr lang="af" altLang="en-US" sz="2400" dirty="0">
                <a:solidFill>
                  <a:srgbClr val="25252B"/>
                </a:solidFill>
                <a:latin typeface="IBM Plex Sans" pitchFamily="34" charset="0"/>
                <a:ea typeface="IBM Plex Sans" pitchFamily="34" charset="-122"/>
                <a:cs typeface="IBM Plex Sans" pitchFamily="34" charset="-120"/>
              </a:rPr>
              <a:t> Probeer onbekende hulpmiddels met ’n bedrag wat u kan bekostig om te verloor.</a:t>
            </a:r>
            <a:endParaRPr lang="af" sz="2400" dirty="0"/>
          </a:p>
          <a:p>
            <a:pPr algn="l" marL="228600" indent="-228600">
              <a:lnSpc>
                <a:spcPct val="113000"/>
              </a:lnSpc>
              <a:spcBef>
                <a:spcPts val="480"/>
              </a:spcBef>
              <a:buSzPct val="100000"/>
              <a:buChar char="•"/>
            </a:pPr>
            <a:r>
              <a:rPr lang="af" altLang="en-US" sz="2400" b="1" dirty="0">
                <a:solidFill>
                  <a:srgbClr val="25252B"/>
                </a:solidFill>
                <a:latin typeface="IBM Plex Sans" pitchFamily="34" charset="0"/>
                <a:ea typeface="IBM Plex Sans" pitchFamily="34" charset="-122"/>
                <a:cs typeface="IBM Plex Sans" pitchFamily="34" charset="-120"/>
              </a:rPr>
              <a:t>Moenie vertrou nie, verifieer.</a:t>
            </a:r>
            <a:r>
              <a:rPr lang="af" altLang="en-US" sz="2400" dirty="0">
                <a:solidFill>
                  <a:srgbClr val="25252B"/>
                </a:solidFill>
                <a:latin typeface="IBM Plex Sans" pitchFamily="34" charset="0"/>
                <a:ea typeface="IBM Plex Sans" pitchFamily="34" charset="-122"/>
                <a:cs typeface="IBM Plex Sans" pitchFamily="34" charset="-120"/>
              </a:rPr>
              <a:t> Gaan die persoon, die betaalmetode, die adres en die bedrag na.</a:t>
            </a:r>
            <a:endParaRPr lang="af"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af" altLang="en-US" sz="2400" b="1" dirty="0">
                <a:solidFill>
                  <a:srgbClr val="422C70"/>
                </a:solidFill>
                <a:latin typeface="IBM Plex Sans" pitchFamily="34" charset="0"/>
                <a:ea typeface="IBM Plex Sans" pitchFamily="34" charset="-122"/>
                <a:cs typeface="IBM Plex Sans" pitchFamily="34" charset="-120"/>
              </a:rPr>
              <a:t>Deel ontvangsinligting, nooit geheime nie</a:t>
            </a:r>
            <a:endParaRPr lang="af" sz="2400" dirty="0"/>
          </a:p>
          <a:p>
            <a:pPr algn="l" indent="0" marL="0">
              <a:lnSpc>
                <a:spcPct val="113000"/>
              </a:lnSpc>
              <a:spcBef>
                <a:spcPts val="360"/>
              </a:spcBef>
              <a:buNone/>
            </a:pPr>
            <a:r>
              <a:rPr lang="af" altLang="en-US" sz="2400" dirty="0">
                <a:solidFill>
                  <a:srgbClr val="25252B"/>
                </a:solidFill>
                <a:latin typeface="IBM Plex Sans" pitchFamily="34" charset="0"/>
                <a:ea typeface="IBM Plex Sans" pitchFamily="34" charset="-122"/>
                <a:cs typeface="IBM Plex Sans" pitchFamily="34" charset="-120"/>
              </a:rPr>
              <a:t>’n Adres of ’n betalingsversoek kan gedeel word. ’n Saadfrase of privaat sleutel mag nooit gedeel word nie. Geen wettige opvoeder, beursiemaatskappy of ondersteuningswerker sal ooit daarvoor vra nie.</a:t>
            </a:r>
            <a:endParaRPr lang="af"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Hoe gebruik u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Stop, deel niks, stuur niks</a:t>
            </a:r>
            <a:endParaRPr lang="af" sz="3000" dirty="0"/>
          </a:p>
        </p:txBody>
      </p:sp>
      <p:sp>
        <p:nvSpPr>
          <p:cNvPr id="5" name="Text 2"/>
          <p:cNvSpPr/>
          <p:nvPr/>
        </p:nvSpPr>
        <p:spPr>
          <a:xfrm>
            <a:off x="666780" y="1447770"/>
            <a:ext cx="5694426" cy="2879537"/>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Stop as iemand 'n gevoel van dringendheid of geheimhouding skep, gewaarborgde opbrengste belowe, u vra om eers bitcoin te stuur, of u herstelwoorde vra. Wag eers. Deel niks. Stuur niks. Verifieer dit dan deur 'n bron wat u reeds ken.</a:t>
            </a:r>
            <a:endParaRPr lang="af" sz="2400" dirty="0"/>
          </a:p>
        </p:txBody>
      </p:sp>
      <p:pic>
        <p:nvPicPr>
          <p:cNvPr id="6" name="Image 1" descr="Dringendheid Identiteitsnabootsing Veranderde bestemming Gewaarborgde opbrengste Versoeke om geheime">    </p:cNvPr>
          <p:cNvPicPr>
            <a:picLocks noChangeAspect="1"/>
          </p:cNvPicPr>
          <p:nvPr/>
        </p:nvPicPr>
        <p:blipFill>
          <a:blip r:embed="rId2"/>
          <a:stretch>
            <a:fillRect/>
          </a:stretch>
        </p:blipFill>
        <p:spPr>
          <a:xfrm>
            <a:off x="1237549" y="4479737"/>
            <a:ext cx="4230472" cy="180557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Hoe gebruik u Bitcoin?</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Wat volg?</a:t>
            </a:r>
            <a:endParaRPr lang="af"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af" altLang="en-US" sz="2400" dirty="0">
                <a:solidFill>
                  <a:srgbClr val="FFFFFF"/>
                </a:solidFill>
                <a:latin typeface="IBM Plex Sans" pitchFamily="34" charset="0"/>
                <a:ea typeface="IBM Plex Sans" pitchFamily="34" charset="-122"/>
                <a:cs typeface="IBM Plex Sans" pitchFamily="34" charset="-120"/>
              </a:rPr>
              <a:t>Dit is net die begin.</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Vier kernpunte</a:t>
            </a:r>
            <a:endParaRPr lang="af"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25252B"/>
                </a:solidFill>
                <a:latin typeface="IBM Plex Sans" pitchFamily="34" charset="0"/>
                <a:ea typeface="IBM Plex Sans" pitchFamily="34" charset="-122"/>
                <a:cs typeface="IBM Plex Sans" pitchFamily="34" charset="-120"/>
              </a:rPr>
              <a:t>Geld berus op reëls en vertroue.</a:t>
            </a:r>
            <a:r>
              <a:rPr lang="af" altLang="en-US" sz="2400" dirty="0">
                <a:solidFill>
                  <a:srgbClr val="25252B"/>
                </a:solidFill>
                <a:latin typeface="IBM Plex Sans" pitchFamily="34" charset="0"/>
                <a:ea typeface="IBM Plex Sans" pitchFamily="34" charset="-122"/>
                <a:cs typeface="IBM Plex Sans" pitchFamily="34" charset="-120"/>
              </a:rPr>
              <a:t> Die aanbod van fiatgeld en die reëls daarvoor word deur ’n klein aantal instellings bepaal.</a:t>
            </a:r>
            <a:endParaRPr lang="af" sz="2400" dirty="0"/>
          </a:p>
          <a:p>
            <a:pPr algn="l" marL="228600" indent="-228600">
              <a:lnSpc>
                <a:spcPct val="113000"/>
              </a:lnSpc>
              <a:spcBef>
                <a:spcPts val="480"/>
              </a:spcBef>
              <a:buSzPct val="100000"/>
              <a:buChar char="•"/>
            </a:pPr>
            <a:r>
              <a:rPr lang="af" altLang="en-US" sz="2400" b="1" dirty="0">
                <a:solidFill>
                  <a:srgbClr val="25252B"/>
                </a:solidFill>
                <a:latin typeface="IBM Plex Sans" pitchFamily="34" charset="0"/>
                <a:ea typeface="IBM Plex Sans" pitchFamily="34" charset="-122"/>
                <a:cs typeface="IBM Plex Sans" pitchFamily="34" charset="-120"/>
              </a:rPr>
              <a:t>Bitcoin bied ander reëls.</a:t>
            </a:r>
            <a:r>
              <a:rPr lang="af" altLang="en-US" sz="2400" dirty="0">
                <a:solidFill>
                  <a:srgbClr val="25252B"/>
                </a:solidFill>
                <a:latin typeface="IBM Plex Sans" pitchFamily="34" charset="0"/>
                <a:ea typeface="IBM Plex Sans" pitchFamily="34" charset="-122"/>
                <a:cs typeface="IBM Plex Sans" pitchFamily="34" charset="-120"/>
              </a:rPr>
              <a:t> ’n Openbare, beperkte aanbod, toeganklik vir enigiemand, wat nagegaan kan word eerder as om bloot vertrou te word.</a:t>
            </a:r>
            <a:endParaRPr lang="af" sz="2400" dirty="0"/>
          </a:p>
          <a:p>
            <a:pPr algn="l" marL="228600" indent="-228600">
              <a:lnSpc>
                <a:spcPct val="113000"/>
              </a:lnSpc>
              <a:spcBef>
                <a:spcPts val="480"/>
              </a:spcBef>
              <a:buSzPct val="100000"/>
              <a:buChar char="•"/>
            </a:pPr>
            <a:r>
              <a:rPr lang="af" altLang="en-US" sz="2400" b="1" dirty="0">
                <a:solidFill>
                  <a:srgbClr val="25252B"/>
                </a:solidFill>
                <a:latin typeface="IBM Plex Sans" pitchFamily="34" charset="0"/>
                <a:ea typeface="IBM Plex Sans" pitchFamily="34" charset="-122"/>
                <a:cs typeface="IBM Plex Sans" pitchFamily="34" charset="-120"/>
              </a:rPr>
              <a:t>Veiligheid kom eerste.</a:t>
            </a:r>
            <a:r>
              <a:rPr lang="af" altLang="en-US" sz="2400" dirty="0">
                <a:solidFill>
                  <a:srgbClr val="25252B"/>
                </a:solidFill>
                <a:latin typeface="IBM Plex Sans" pitchFamily="34" charset="0"/>
                <a:ea typeface="IBM Plex Sans" pitchFamily="34" charset="-122"/>
                <a:cs typeface="IBM Plex Sans" pitchFamily="34" charset="-120"/>
              </a:rPr>
              <a:t> Leer eers, begin klein, verifieer alles en deel nooit u saadfrase nie.</a:t>
            </a:r>
            <a:endParaRPr lang="af" sz="2400" dirty="0"/>
          </a:p>
          <a:p>
            <a:pPr algn="l" marL="228600" indent="-228600">
              <a:lnSpc>
                <a:spcPct val="113000"/>
              </a:lnSpc>
              <a:spcBef>
                <a:spcPts val="480"/>
              </a:spcBef>
              <a:buSzPct val="100000"/>
              <a:buChar char="•"/>
            </a:pPr>
            <a:r>
              <a:rPr lang="af" altLang="en-US" sz="2400" b="1" dirty="0">
                <a:solidFill>
                  <a:srgbClr val="25252B"/>
                </a:solidFill>
                <a:latin typeface="IBM Plex Sans" pitchFamily="34" charset="0"/>
                <a:ea typeface="IBM Plex Sans" pitchFamily="34" charset="-122"/>
                <a:cs typeface="IBM Plex Sans" pitchFamily="34" charset="-120"/>
              </a:rPr>
              <a:t>Dit is net die begin.</a:t>
            </a:r>
            <a:r>
              <a:rPr lang="af" altLang="en-US" sz="2400" dirty="0">
                <a:solidFill>
                  <a:srgbClr val="25252B"/>
                </a:solidFill>
                <a:latin typeface="IBM Plex Sans" pitchFamily="34" charset="0"/>
                <a:ea typeface="IBM Plex Sans" pitchFamily="34" charset="-122"/>
                <a:cs typeface="IBM Plex Sans" pitchFamily="34" charset="-120"/>
              </a:rPr>
              <a:t> Een veilige volgende stap is genoeg.</a:t>
            </a:r>
            <a:endParaRPr lang="af"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af" altLang="en-US" sz="2400" b="1" dirty="0">
                <a:solidFill>
                  <a:srgbClr val="422C70"/>
                </a:solidFill>
                <a:latin typeface="IBM Plex Sans" pitchFamily="34" charset="0"/>
                <a:ea typeface="IBM Plex Sans" pitchFamily="34" charset="-122"/>
                <a:cs typeface="IBM Plex Sans" pitchFamily="34" charset="-120"/>
              </a:rPr>
              <a:t>’n Oomblik om na te dink</a:t>
            </a:r>
            <a:endParaRPr lang="af" sz="2400" dirty="0"/>
          </a:p>
          <a:p>
            <a:pPr algn="l" indent="0" marL="0">
              <a:lnSpc>
                <a:spcPct val="113000"/>
              </a:lnSpc>
              <a:spcBef>
                <a:spcPts val="360"/>
              </a:spcBef>
              <a:buNone/>
            </a:pPr>
            <a:r>
              <a:rPr lang="af" altLang="en-US" sz="2400" dirty="0">
                <a:solidFill>
                  <a:srgbClr val="25252B"/>
                </a:solidFill>
                <a:latin typeface="IBM Plex Sans" pitchFamily="34" charset="0"/>
                <a:ea typeface="IBM Plex Sans" pitchFamily="34" charset="-122"/>
                <a:cs typeface="IBM Plex Sans" pitchFamily="34" charset="-120"/>
              </a:rPr>
              <a:t>Gaan terug na die vyf vrae aan die begin. Wat sou u nou antwoord?</a:t>
            </a:r>
            <a:endParaRPr lang="af"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volg?</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Die Bitcoin-diploma</a:t>
            </a:r>
            <a:endParaRPr lang="af"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af" altLang="en-US" sz="2210" dirty="0">
                <a:solidFill>
                  <a:srgbClr val="25252B"/>
                </a:solidFill>
                <a:latin typeface="IBM Plex Sans" pitchFamily="34" charset="0"/>
                <a:ea typeface="IBM Plex Sans" pitchFamily="34" charset="-122"/>
                <a:cs typeface="IBM Plex Sans" pitchFamily="34" charset="-120"/>
              </a:rPr>
              <a:t>Die volgende stap. Die vier modules neem u verder:</a:t>
            </a:r>
            <a:endParaRPr lang="af"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Verstaan geld</a:t>
            </a:r>
            <a:endParaRPr lang="af" sz="2210" dirty="0"/>
          </a:p>
          <a:p>
            <a:pPr algn="l" marL="210820" indent="-210820">
              <a:lnSpc>
                <a:spcPct val="113000"/>
              </a:lnSpc>
              <a:spcBef>
                <a:spcPts val="440"/>
              </a:spcBef>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Hoe Bitcoin werk</a:t>
            </a:r>
            <a:endParaRPr lang="af" sz="2210" dirty="0"/>
          </a:p>
          <a:p>
            <a:pPr algn="l" marL="210820" indent="-210820">
              <a:lnSpc>
                <a:spcPct val="113000"/>
              </a:lnSpc>
              <a:spcBef>
                <a:spcPts val="440"/>
              </a:spcBef>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Gebruik Bitcoin veilig</a:t>
            </a:r>
            <a:endParaRPr lang="af" sz="2210" dirty="0"/>
          </a:p>
          <a:p>
            <a:pPr algn="l" marL="210820" indent="-210820">
              <a:lnSpc>
                <a:spcPct val="113000"/>
              </a:lnSpc>
              <a:spcBef>
                <a:spcPts val="440"/>
              </a:spcBef>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Bitcoin in u gemeenskap</a:t>
            </a:r>
            <a:endParaRPr lang="af"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af" altLang="en-US" sz="2210" dirty="0">
                <a:solidFill>
                  <a:srgbClr val="25252B"/>
                </a:solidFill>
                <a:latin typeface="IBM Plex Sans" pitchFamily="34" charset="0"/>
                <a:ea typeface="IBM Plex Sans" pitchFamily="34" charset="-122"/>
                <a:cs typeface="IBM Plex Sans" pitchFamily="34" charset="-120"/>
              </a:rPr>
              <a:t>Bly nuuskierig, hou aan vrae vra en leer meer by </a:t>
            </a:r>
            <a:r>
              <a:rPr lang="af"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af" altLang="en-US" sz="2210" dirty="0">
                <a:solidFill>
                  <a:srgbClr val="25252B"/>
                </a:solidFill>
                <a:latin typeface="IBM Plex Sans" pitchFamily="34" charset="0"/>
                <a:ea typeface="IBM Plex Sans" pitchFamily="34" charset="-122"/>
                <a:cs typeface="IBM Plex Sans" pitchFamily="34" charset="-120"/>
              </a:rPr>
              <a:t>.</a:t>
            </a:r>
            <a:endParaRPr lang="af"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af" altLang="en-US" sz="2210" dirty="0">
                <a:solidFill>
                  <a:srgbClr val="25252B"/>
                </a:solidFill>
                <a:latin typeface="IBM Plex Sans" pitchFamily="34" charset="0"/>
                <a:ea typeface="IBM Plex Sans" pitchFamily="34" charset="-122"/>
                <a:cs typeface="IBM Plex Sans" pitchFamily="34" charset="-120"/>
              </a:rPr>
              <a:t>Ons sien daarna uit om u in ons volgende groep te verwelkom.</a:t>
            </a:r>
            <a:endParaRPr lang="af"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Inleiding tot Bitcoin · Wat volg?</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Inleiding tot Bitcoin</dc:title>
  <dc:subject>Open educational slides (Creative Commons). Adapt them freely.</dc:subject>
  <dc:creator>My First Bitcoin</dc:creator>
  <cp:lastModifiedBy>My First Bitcoin</cp:lastModifiedBy>
  <cp:revision>1</cp:revision>
  <dcterms:created xsi:type="dcterms:W3CDTF">2026-10-22T19:26:30Z</dcterms:created>
  <dcterms:modified xsi:type="dcterms:W3CDTF">2026-10-22T19:26:30Z</dcterms:modified>
</cp:coreProperties>
</file>