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slideMasters/slideMaster108.xml" ContentType="application/vnd.openxmlformats-officedocument.presentationml.slideMaster+xml"/>
  <Override PartName="/ppt/slides/slide10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Lst>
  <p:notesMasterIdLst>
    <p:notesMasterId r:id="rId1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notesMaster" Target="notesMasters/notesMaster1.xml"/><Relationship Id="rId111" Type="http://schemas.openxmlformats.org/officeDocument/2006/relationships/presProps" Target="presProps.xml"/><Relationship Id="rId112" Type="http://schemas.openxmlformats.org/officeDocument/2006/relationships/viewProps" Target="viewProps.xml"/><Relationship Id="rId113" Type="http://schemas.openxmlformats.org/officeDocument/2006/relationships/theme" Target="theme/theme1.xml"/><Relationship Id="rId1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წყარო: My First Bitcoin, „ბიტკოინის დიპლომის“ სტუდენტის სახელმძღვანელო, გამოცემა 26.10, მოდულები 1–4 და შესავალი ნაწილი — მოლოდინები მსმენელების მიმართ. ადაპტირებულია Creative Commons Attribution-ShareAlike 4.0 International ლიცენზიის პირობებით; სლაიდების ეს კრებულიც იმავე ლიცენზიით ვრცელდება. ეს კრებული პედაგოგის მიერ წარმართული პრეზენტაციის დამხმარე მასალაა. მოარგეთ მაგალითები, აქტივობები, ტემპი და სწავლების ფორმა თქვენს საჭიროებებს ისე, რომ შეინარჩუნოთ სასწავლო პროგრამის შინაარსი, სავალდებულო კომპეტენციები და უსაფრთხოების საზღვრები. მეცადინეობის ფიქსირებული ხანგრძლივობა ნაგულისხმევი არ არის.</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დაიცავით ეს შეზღუდვები ოთხივე მოდულის განმავლობაში. ნებისმიერი არასავალდებულო, მცირე თანხით რეალურ პრაქტიკულ სავარჯიშომდე განმარტეთ კონფიდენციალურობასთან, უსაფრთხოებასა და დანაკარგთან დაკავშირებული რისკები.</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გამოიყენეთ წყაროში მოცემული განხილვა, რათა განასხვაოთ გადამოწმებადი ფაქტი მოსაზრებისგან, რომელსაც კრიტერიუმები და მტკიცებულებები სჭირდება. არ მოითხოვოთ პირადი ფინანსური ინფორმაციის გამჟღავნება.</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გამოიყენეთ წყაროში მოცემული მაგალითი: Amina-ს აქვს ბრინჯი და სურს ფეხსაცმელი; Luis-ს აქვს ფეხსაცმელი და სურს საჭმლის მოსამზადებელი ზეთი; Mei-ს აქვს საჭმლის მოსამზადებელი ზეთი და სურს სარემონტო სამუშაოს შესრულება. მკაფიოდ გამიჯნეთ წარუმატებელი პირდაპირი გაცვლები მოგვიანებით ფულის შუამავლობით მიღწეული გამოსავლისგან.</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გამოიყენეთ გზამკვლევში მოცემული წყლის ხელმისაწვდომობის მაგალითი და ყოველდღიური არჩევანი. გადაუდებელმა საჭიროებებმა შეიძლება საფუძვლიანად გაზარდოს აწმყოსთვის უპირატესობის მინიჭება.</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ახსენით ოქროს სტანდარტი და წარმომადგენლობითი ქაღალდის ფულის ოქროზე გადაცვლის განსხვავებული წესები. ბარათი ან ტელეფონი აგზავნის მითითებებს; ის ფულს არ შეიცავს. ჩვეულებრივი საბანკო დეპოზიტი ბანკის ვალდებულებაა თავისი კლიენტის წინაშე.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ბანკები იღებენ საპროცენტო შემოსავალსა და საკომისიოებს და ამავდროულად ფარავენ ხარჯებსა და ზარალს. ნუ მიანიშნებთ, რომ ყველა ბანკი გაკოტრების პირასაა ან რომ დაკრედიტება შეუზღუდავია. განასხვავეთ ბანკის დაპირება ანგარიშსწორების აქტივის უშუალო ფლობისგან.</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ხუთნაწილიანი პასუხის ნაწილები ერთმანეთთან დააკავშირეთ. ადრინდელი წინადადებები ცალკეულ კომპონენტებს გვთავაზობდა; ნუ შექმნით შთაბეჭდილებას, რომ თითოეული მათგანი სრულფასოვან დეცენტრალიზებულ ვალუტას წარმოადგენდა.</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ბიტკოინის გარკვეული რაოდენობა შესაძლოა მიუწვდომელი იყოს ან გასაყიდად არ იყოს ხელმისაწვდომი.</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მიეცით მსმენელებს საშუალება, თავად გამოთვალონ კონვერტაცია; სწორი პასუხები ხილული არ უნდა იყოს.</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მთავარი საფიქრალი: აქვს თუ არა ბიტკოინს თქვენთვის ღირებულება? ასახავს თუ არა მისი ამჟამინდელი ფასი მის ღირებულებას?</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მოამზადეთ მიღების ეკრანის შემოწმება, გაგზავნისა და გადამოწმების შემოწმება და აღდგენისთვის მზადყოფნის ან თაღლითობაზე რეაგირების პრაქტიკული სავარჯიშო. გამოყენებამდე განმარტეთ თითოეული გარემოს შეზღუდვები.</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არასოდეს გადაუღოთ ფოტო რეალურ აღდგენის ფრაზას, არ შეინახოთ ის ღრუბლოვან საცავში, არ გაგზავნოთ ელფოსტით ან შეტყობინებით და არ შეიყვანოთ ვებსაიტზე ან ჩვეულებრივ ფორმაში. ამ ფრაზას შეუძლია თანხებზე სრული წვდომის უზრუნველყოფა.
დამატებითი საიდუმლო ფრაზები, მრავალი გასაღები და სარეზერვო ასლების შექმნის რთული სქემები სიღრმისეული სწავლების ნაწილია. ნუ შემოიტანთ ისეთ სირთულეებს, რომელთა ახსნასაც მოსწავლეები ვერ შეძლებენ ან რომელთა გამო წარმოქმნილი პრობლემებისგან თავის დაღწევასაც ვერ მოახერხებენ.
თუ არსებობს ალბათობა, რომ ვინმემ ის ნახა, გადაიწერა, ონლაინ შეიყვანა ან არასანდო მოწყობილობაზე შეინახა, ჩათვალეთ, რომ ის კომპრომეტირებულია. დახმარება ისე ითხოვეთ, რომ ფრაზა არ გაამჟღავნოთ; გამოიყენეთ აღდგენის ახალი, სანდო პროცესი.</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გამოიყენეთ წყაროში მოცემული გამოგონილი შედარება მცირე გადახდებსა და ნაკლებად ხშირ გადახდებს შორის. არჩევანის ვარიანტები მხოლოდ ჰიპოთეზურად განიხილეთ; არ შეარჩიოთ ინსტრუმენტები ან თანხის ოდენობები მოსწავლეთა პირადი სახსრებისთვის.</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დააკვირდით პროცესს აღდგენის სიტყვების ნახვის გარეშე. მოგვიანებით პირადი საფულის დასაყენებლად საჭიროა აღდგენის ახალი, კონფიდენციალურად გენერირებული ინფორმაცია.</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ონჩეინ საკომისიოები ძირითადად დამოკიდებულია ტრანზაქციის მონაცემებსა და ბლოკში სივრცეზე მოთხოვნაზე და არა მხოლოდ გაგზავნილ თანხაზე. გაეცანით საბოლოო შეფასებას; ტრანზაქციის შესრულების დრო და საკომისიოები შეიძლება შეიცვალოს.</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ოფიციალურ საიტებზე, აპლიკაციების გვერდებსა და საკონტაქტო პირებთან წვდომის გზები დამოუკიდებლად მოიძიეთ. შეამოწმეთ გამომცემელი და დომენი; სიფრთხილით მოეკიდეთ რეკლამებს, შეტყობინებებსა და მიმსგავსებულ საიტებს. არასოდეს ისესხოთ ფული ექსპერიმენტებისთვის.</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წყაროს საყრდენი: პრაქტიკული კომპეტენციის შემოწმება პედაგოგის დაკვირვებით. C6 მოითხოვს უშუალო დაკვირვებას როგორც საფულის/მიღების, ისე აღდგენისთვის მზადყოფნის დავალებების შესრულებაზე. დასაშვებია სიმულაციები, წინასწარ მომზადებული მასალები, ფიზიკური მოდელები და ალტერნატივები, რომლებიც სახსრების გამოყენებას არ მოითხოვს. საჭიროების შემთხვევაში მიეცით უკუკავშირი და კიდევ ერთი შესაძლებლობა. შეფასების რუბრიკები და შეფასების ადმინისტრირების ინფორმაცია ეკრანზე არ გამოიტანოთ.</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მოდული 4 სავალდებულოა და მის შინაარსს პედაგოგი არჩევს. შეარჩიეთ ადგილობრივი კონტექსტისთვის შესაბამისი დავალება ბიტკოინის ფულად გამოყენების შესახებ და ქვემოთ მოცემული მითითებები გამოიყენეთ ადაპტირებად ვარიანტებად და არა ყველა ინსტრუმენტისა თუ სცენარის დემონსტრირების მოთხოვნად. გადაამოწმეთ ამჟამად ხელმისაწვდომი ინსტრუმენტები, ადგილობრივი წესები, ინფრასტრუქტურა და მხარდაჭერა. შეინარჩუნეთ სავალდებულო კომპეტენციები და მოდული 3-ის უსაფრთხოების სტანდარტები; არ გამოიგონოთ ადგილობრივი მომსახურების მიმწოდებლები ან დეტალები.</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აირჩიეთ შესაბამისი საწყისი დავალება: შენახვის ფორმების შედარება, მიღების ეკრანის შემოწმება, გადახდის გზების შედარება, მომზადებული ტრანზაქციის შემოწმება, მარშრუტების ხარჯების შედარება, თაღლითობაზე რეაგირება, მოვაჭრესთან გადახდის ან შემოწირულობის პროცესი, ან რესურსის გადამოწმება. საჭიროების შემთხვევაში მიმართეთ ადგილობრივ სპეციალისტებს.</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გამოიყენეთ დაბალი ღირებულების ნივთი ან სიმულაცია. გადახდის დამტკიცებამდე ახსენით მთელი პროცესი.
შეარჩიეთ ან მოარგეთ გზამკვლევის სცენარები ადგილობრივ დავალებას. მითითებები უშუალოდ შემსწავლელებს მიმართეთ და გადახდის ჰიპოთეზური მიღება არ წარმოაჩინოთ ისე, თითქოს ადგილობრივი მოვაჭრე ნამდვილად იღებს მას.</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გამოიყენეთ ის საწყისი სცენარი, რომელიც შერჩეულ ადგილობრივ დავალებას შეესაბამება. თანხის დაბრუნება ახალი გადახდაა და არა ბლოკჩეინზე განხორციელებული თავდაპირველი ტრანზაქციის გაუქმება.</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მოპოვების გზები მოიცავს მუშაობას, პირდაპირ გაცვლას, ბროკერებს, ბანკომატებს, მოვაჭრეებს, კონვერტაციის სერვისებსა და ცირკულარულ ეკონომიკებს. გამოიყენეთ აქტუალური, გადამოწმებული ადგილობრივი ფაქტები ან აშკარად გამოგონილი სცენარი.</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შეადარეთ მონაცემთა შენახვის პირობები, ბლოკჩეინზე არსებული კავშირები, გარიგების მეორე მხარეები, თაღლითობისგან დაცვა, ლიმიტები, საკომისიოები და დავების განხილვის პროცედურები.</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წარმატება განსაზღვრეთ გადაჭრილი პრობლემით და არა ტრანზაქციების რაოდენობით.</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დააკვირდით პედაგოგის მიერ შერჩეულ, ადგილობრივ კონტექსტზე მორგებულ დავალებას ბიტკოინის ფულად გამოყენების შესახებ და იმას, თუ როგორ განმარტავს მოსწავლე მიზანს, ალტერნატივას, კომპრომისებს, შესაძლო წარუმატებლობასა და შემდეგ ნაბიჯს. ქულების მინიჭება, შეფასების რუბრიკები და შეფასების ადმინისტრირება ეკრანზე არ გამოაჩინოთ.</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Slide-32-image-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e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jpe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jpeg"/><Relationship Id="rId2" Type="http://schemas.openxmlformats.org/officeDocument/2006/relationships/image" Target="../media/image-44-2.png"/><Relationship Id="rId3" Type="http://schemas.openxmlformats.org/officeDocument/2006/relationships/slideLayout" Target="../slideLayouts/slideLayout1.xml"/><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jpe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jpeg"/><Relationship Id="rId2" Type="http://schemas.openxmlformats.org/officeDocument/2006/relationships/image" Target="../media/image-47-2.png"/><Relationship Id="rId3" Type="http://schemas.openxmlformats.org/officeDocument/2006/relationships/slideLayout" Target="../slideLayouts/slideLayout1.xml"/><Relationship Id="rId4"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jpe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jpe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png"/><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Slide-60-image-1.png"/><Relationship Id="rId2" Type="http://schemas.openxmlformats.org/officeDocument/2006/relationships/slideLayout" Target="../slideLayouts/slideLayout1.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image-63-1.png"/><Relationship Id="rId2" Type="http://schemas.openxmlformats.org/officeDocument/2006/relationships/slideLayout" Target="../slideLayouts/slideLayout1.xml"/><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image-66-1.png"/><Relationship Id="rId2" Type="http://schemas.openxmlformats.org/officeDocument/2006/relationships/slideLayout" Target="../slideLayouts/slideLayout1.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image" Target="../media/image-67-1.jpeg"/><Relationship Id="rId2" Type="http://schemas.openxmlformats.org/officeDocument/2006/relationships/slideLayout" Target="../slideLayouts/slideLayout1.xml"/><Relationship Id="rId3"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image" Target="../media/image-69-1.jpeg"/><Relationship Id="rId2" Type="http://schemas.openxmlformats.org/officeDocument/2006/relationships/slideLayout" Target="../slideLayouts/slideLayout1.xml"/><Relationship Id="rId3"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image" Target="../media/image-70-1.png"/><Relationship Id="rId2" Type="http://schemas.openxmlformats.org/officeDocument/2006/relationships/slideLayout" Target="../slideLayouts/slideLayout1.xml"/><Relationship Id="rId3"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image" Target="../media/image-71-1.jpeg"/><Relationship Id="rId2" Type="http://schemas.openxmlformats.org/officeDocument/2006/relationships/slideLayout" Target="../slideLayouts/slideLayout1.xml"/><Relationship Id="rId3"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image" Target="../media/image-73-1.png"/><Relationship Id="rId2" Type="http://schemas.openxmlformats.org/officeDocument/2006/relationships/slideLayout" Target="../slideLayouts/slideLayout1.xml"/><Relationship Id="rId3"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image" Target="../media/image-75-1.jpeg"/><Relationship Id="rId2" Type="http://schemas.openxmlformats.org/officeDocument/2006/relationships/slideLayout" Target="../slideLayouts/slideLayout1.xml"/><Relationship Id="rId3"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image" Target="../media/image-76-1.png"/><Relationship Id="rId2" Type="http://schemas.openxmlformats.org/officeDocument/2006/relationships/slideLayout" Target="../slideLayouts/slideLayout1.xml"/><Relationship Id="rId3"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image" Target="../media/image-78-1.png"/><Relationship Id="rId2" Type="http://schemas.openxmlformats.org/officeDocument/2006/relationships/slideLayout" Target="../slideLayouts/slideLayout1.xml"/><Relationship Id="rId3"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image" Target="../media/image-79-1.jpeg"/><Relationship Id="rId2" Type="http://schemas.openxmlformats.org/officeDocument/2006/relationships/slideLayout" Target="../slideLayouts/slideLayout1.xml"/><Relationship Id="rId3"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image" Target="../media/image-80-1.png"/><Relationship Id="rId2" Type="http://schemas.openxmlformats.org/officeDocument/2006/relationships/slideLayout" Target="../slideLayouts/slideLayout1.xml"/><Relationship Id="rId3"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image" Target="../media/image-81-1.jpeg"/><Relationship Id="rId2" Type="http://schemas.openxmlformats.org/officeDocument/2006/relationships/slideLayout" Target="../slideLayouts/slideLayout1.xml"/><Relationship Id="rId3"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image" Target="../media/image-82-1.png"/><Relationship Id="rId2" Type="http://schemas.openxmlformats.org/officeDocument/2006/relationships/slideLayout" Target="../slideLayouts/slideLayout1.xml"/><Relationship Id="rId3"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image" Target="../media/image-83-1.png"/><Relationship Id="rId2" Type="http://schemas.openxmlformats.org/officeDocument/2006/relationships/slideLayout" Target="../slideLayouts/slideLayout1.xml"/><Relationship Id="rId3"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image" Target="../media/Slide-87-image-1.png"/><Relationship Id="rId2" Type="http://schemas.openxmlformats.org/officeDocument/2006/relationships/slideLayout" Target="../slideLayouts/slideLayout1.xml"/><Relationship Id="rId3"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image" Target="../media/image-88-1.png"/><Relationship Id="rId2" Type="http://schemas.openxmlformats.org/officeDocument/2006/relationships/slideLayout" Target="../slideLayouts/slideLayout1.xml"/><Relationship Id="rId3"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image" Target="../media/image-92-1.png"/><Relationship Id="rId2" Type="http://schemas.openxmlformats.org/officeDocument/2006/relationships/slideLayout" Target="../slideLayouts/slideLayout1.xml"/><Relationship Id="rId3"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image" Target="../media/image-93-1.png"/><Relationship Id="rId2" Type="http://schemas.openxmlformats.org/officeDocument/2006/relationships/slideLayout" Target="../slideLayouts/slideLayout1.xml"/><Relationship Id="rId3"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image" Target="../media/image-96-1.jpeg"/><Relationship Id="rId2" Type="http://schemas.openxmlformats.org/officeDocument/2006/relationships/slideLayout" Target="../slideLayouts/slideLayout1.xml"/><Relationship Id="rId3"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image" Target="../media/image-97-1.png"/><Relationship Id="rId2" Type="http://schemas.openxmlformats.org/officeDocument/2006/relationships/slideLayout" Target="../slideLayouts/slideLayout1.xml"/><Relationship Id="rId3"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image" Target="../media/image-102-1.jpeg"/><Relationship Id="rId2" Type="http://schemas.openxmlformats.org/officeDocument/2006/relationships/slideLayout" Target="../slideLayouts/slideLayout1.xml"/><Relationship Id="rId3"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image" Target="../media/image-103-1.png"/><Relationship Id="rId2" Type="http://schemas.openxmlformats.org/officeDocument/2006/relationships/slideLayout" Target="../slideLayouts/slideLayout1.xml"/><Relationship Id="rId3"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image" Target="../media/image-105-1.png"/><Relationship Id="rId2" Type="http://schemas.openxmlformats.org/officeDocument/2006/relationships/slideLayout" Target="../slideLayouts/slideLayout1.xml"/><Relationship Id="rId3"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image" Target="../media/Slide-108-image-1.png"/><Relationship Id="rId2" Type="http://schemas.openxmlformats.org/officeDocument/2006/relationships/slideLayout" Target="../slideLayouts/slideLayout1.xml"/><Relationship Id="rId3" Type="http://schemas.openxmlformats.org/officeDocument/2006/relationships/notesSlide" Target="../notesSlides/notesSlide10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9782343" y="571500"/>
            <a:ext cx="1742938" cy="272400"/>
          </a:xfrm>
          <a:prstGeom prst="rect">
            <a:avLst/>
          </a:prstGeom>
          <a:noFill/>
          <a:ln/>
        </p:spPr>
        <p:txBody>
          <a:bodyPr wrap="square" lIns="0" tIns="0" rIns="0" bIns="0" rtlCol="0" anchor="t"/>
          <a:lstStyle/>
          <a:p>
            <a:pPr algn="r" indent="0" marL="0">
              <a:lnSpc>
                <a:spcPct val="108000"/>
              </a:lnSpc>
              <a:buNone/>
            </a:pPr>
            <a:r>
              <a:rPr lang="ka" altLang="en-US" sz="1650" dirty="0">
                <a:solidFill>
                  <a:srgbClr val="FFFFFF"/>
                </a:solidFill>
                <a:latin typeface="IBM Plex Sans" pitchFamily="34" charset="0"/>
                <a:ea typeface="IBM Plex Sans" pitchFamily="34" charset="-122"/>
                <a:cs typeface="IBM Plex Sans" pitchFamily="34" charset="-120"/>
              </a:rPr>
              <a:t>გამოცემა 26.10</a:t>
            </a:r>
            <a:endParaRPr lang="ka"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ka" altLang="en-US" sz="7200" dirty="0">
                <a:solidFill>
                  <a:srgbClr val="FFFFFF"/>
                </a:solidFill>
                <a:latin typeface="IBM Plex Sans Medium" pitchFamily="34" charset="0"/>
                <a:ea typeface="IBM Plex Sans Medium" pitchFamily="34" charset="-122"/>
                <a:cs typeface="IBM Plex Sans Medium" pitchFamily="34" charset="-120"/>
              </a:rPr>
              <a:t>ბიტკოინის</a:t>
            </a:r>
            <a:br/>
            <a:r>
              <a:rPr lang="ka" altLang="en-US" sz="7200" dirty="0">
                <a:solidFill>
                  <a:srgbClr val="FFFFFF"/>
                </a:solidFill>
                <a:latin typeface="IBM Plex Sans Medium" pitchFamily="34" charset="0"/>
                <a:ea typeface="IBM Plex Sans Medium" pitchFamily="34" charset="-122"/>
                <a:cs typeface="IBM Plex Sans Medium" pitchFamily="34" charset="-120"/>
              </a:rPr>
              <a:t>დიპლომი</a:t>
            </a:r>
            <a:endParaRPr lang="ka" sz="7200" dirty="0"/>
          </a:p>
        </p:txBody>
      </p:sp>
      <p:sp>
        <p:nvSpPr>
          <p:cNvPr id="4" name="Text 2"/>
          <p:cNvSpPr/>
          <p:nvPr/>
        </p:nvSpPr>
        <p:spPr>
          <a:xfrm>
            <a:off x="666780" y="5524530"/>
            <a:ext cx="7107906" cy="761970"/>
          </a:xfrm>
          <a:prstGeom prst="rect">
            <a:avLst/>
          </a:prstGeom>
          <a:noFill/>
          <a:ln/>
        </p:spPr>
        <p:txBody>
          <a:bodyPr wrap="square" lIns="0" tIns="0" rIns="0" bIns="0" rtlCol="0" anchor="t"/>
          <a:lstStyle/>
          <a:p>
            <a:pPr algn="l" indent="0" marL="0">
              <a:lnSpc>
                <a:spcPct val="104000"/>
              </a:lnSpc>
              <a:buNone/>
            </a:pPr>
            <a:r>
              <a:rPr lang="ka" altLang="en-US" sz="2400" dirty="0">
                <a:solidFill>
                  <a:srgbClr val="FFFFFF"/>
                </a:solidFill>
                <a:latin typeface="IBM Plex Sans" pitchFamily="34" charset="0"/>
                <a:ea typeface="IBM Plex Sans" pitchFamily="34" charset="-122"/>
                <a:cs typeface="IBM Plex Sans" pitchFamily="34" charset="-120"/>
              </a:rPr>
              <a:t>ფინანსური განათლება ბიტკოინის ეპოქისთვის</a:t>
            </a:r>
            <a:endParaRPr lang="ka"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30000" cy="411389"/>
          </a:xfrm>
          <a:prstGeom prst="rect">
            <a:avLst/>
          </a:prstGeom>
          <a:noFill/>
          <a:ln/>
        </p:spPr>
        <p:txBody>
          <a:bodyPr wrap="square" lIns="0" tIns="0" rIns="0" bIns="0" rtlCol="0" anchor="t"/>
          <a:lstStyle/>
          <a:p>
            <a:pPr algn="ctr" indent="0" marL="0">
              <a:lnSpc>
                <a:spcPct val="113000"/>
              </a:lnSpc>
              <a:buNone/>
            </a:pPr>
            <a:r>
              <a:rPr lang="ka" altLang="en-US" sz="2400" dirty="0">
                <a:solidFill>
                  <a:srgbClr val="F7941F"/>
                </a:solidFill>
                <a:latin typeface="IBM Plex Sans Medium" pitchFamily="34" charset="0"/>
                <a:ea typeface="IBM Plex Sans Medium" pitchFamily="34" charset="-122"/>
                <a:cs typeface="IBM Plex Sans Medium" pitchFamily="34" charset="-120"/>
              </a:rPr>
              <a:t>მოდული 1</a:t>
            </a:r>
            <a:endParaRPr lang="ka" sz="2400" dirty="0"/>
          </a:p>
        </p:txBody>
      </p:sp>
      <p:sp>
        <p:nvSpPr>
          <p:cNvPr id="3" name="Text 1"/>
          <p:cNvSpPr/>
          <p:nvPr/>
        </p:nvSpPr>
        <p:spPr>
          <a:xfrm>
            <a:off x="381030" y="3072293"/>
            <a:ext cx="11430000" cy="590520"/>
          </a:xfrm>
          <a:prstGeom prst="rect">
            <a:avLst/>
          </a:prstGeom>
          <a:noFill/>
          <a:ln/>
        </p:spPr>
        <p:txBody>
          <a:bodyPr wrap="square" lIns="0" tIns="0" rIns="0" bIns="0" rtlCol="0" anchor="t"/>
          <a:lstStyle/>
          <a:p>
            <a:pPr algn="ctr" indent="0" marL="0">
              <a:lnSpc>
                <a:spcPct val="83000"/>
              </a:lnSpc>
              <a:buNone/>
            </a:pPr>
            <a:r>
              <a:rPr lang="ka" altLang="en-US" sz="4350" dirty="0">
                <a:solidFill>
                  <a:srgbClr val="FFFFFF"/>
                </a:solidFill>
                <a:latin typeface="IBM Plex Sans Medium" pitchFamily="34" charset="0"/>
                <a:ea typeface="IBM Plex Sans Medium" pitchFamily="34" charset="-122"/>
                <a:cs typeface="IBM Plex Sans Medium" pitchFamily="34" charset="-120"/>
              </a:rPr>
              <a:t>ფულის არსის გაგება</a:t>
            </a:r>
            <a:endParaRPr lang="ka" sz="4350" dirty="0"/>
          </a:p>
        </p:txBody>
      </p:sp>
      <p:sp>
        <p:nvSpPr>
          <p:cNvPr id="4" name="Text 2"/>
          <p:cNvSpPr/>
          <p:nvPr/>
        </p:nvSpPr>
        <p:spPr>
          <a:xfrm>
            <a:off x="381030" y="4105747"/>
            <a:ext cx="11429817" cy="411389"/>
          </a:xfrm>
          <a:prstGeom prst="rect">
            <a:avLst/>
          </a:prstGeom>
          <a:noFill/>
          <a:ln/>
        </p:spPr>
        <p:txBody>
          <a:bodyPr wrap="square" lIns="0" tIns="0" rIns="0" bIns="0" rtlCol="0" anchor="t"/>
          <a:lstStyle/>
          <a:p>
            <a:pPr algn="ctr" indent="0" marL="0">
              <a:lnSpc>
                <a:spcPct val="113000"/>
              </a:lnSpc>
              <a:buNone/>
            </a:pPr>
            <a:r>
              <a:rPr lang="ka" altLang="en-US" sz="2400" b="1" dirty="0">
                <a:solidFill>
                  <a:srgbClr val="FFFFFF"/>
                </a:solidFill>
                <a:latin typeface="IBM Plex Sans" pitchFamily="34" charset="0"/>
                <a:ea typeface="IBM Plex Sans" pitchFamily="34" charset="-122"/>
                <a:cs typeface="IBM Plex Sans" pitchFamily="34" charset="-120"/>
              </a:rPr>
              <a:t>პრობლემა:</a:t>
            </a:r>
            <a:r>
              <a:rPr lang="ka" altLang="en-US" sz="2400" dirty="0">
                <a:solidFill>
                  <a:srgbClr val="FFFFFF"/>
                </a:solidFill>
                <a:latin typeface="IBM Plex Sans" pitchFamily="34" charset="0"/>
                <a:ea typeface="IBM Plex Sans" pitchFamily="34" charset="-122"/>
                <a:cs typeface="IBM Plex Sans" pitchFamily="34" charset="-120"/>
              </a:rPr>
              <a:t> როგორ მუშაობს და იცვლება მონეტარული სისტემები?</a:t>
            </a:r>
            <a:endParaRPr lang="k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ცოდნა წინ უსწრებს მოქმედებას</a:t>
            </a:r>
            <a:endParaRPr lang="ka" sz="3000" dirty="0"/>
          </a:p>
        </p:txBody>
      </p:sp>
      <p:sp>
        <p:nvSpPr>
          <p:cNvPr id="4" name="Text 2"/>
          <p:cNvSpPr/>
          <p:nvPr/>
        </p:nvSpPr>
        <p:spPr>
          <a:xfrm>
            <a:off x="1032449" y="1383030"/>
            <a:ext cx="11109137" cy="2545415"/>
          </a:xfrm>
          <a:prstGeom prst="rect">
            <a:avLst/>
          </a:prstGeom>
          <a:noFill/>
          <a:ln/>
        </p:spPr>
        <p:txBody>
          <a:bodyPr wrap="square" lIns="0" tIns="0" rIns="0" bIns="0" rtlCol="0" anchor="t"/>
          <a:lstStyle/>
          <a:p>
            <a:pPr algn="l" marL="219710" indent="-219710">
              <a:lnSpc>
                <a:spcPct val="113000"/>
              </a:lnSpc>
              <a:buSzPct val="100000"/>
              <a:buChar char="•"/>
            </a:pPr>
            <a:r>
              <a:rPr lang="ka" altLang="en-US" sz="2300" dirty="0">
                <a:solidFill>
                  <a:srgbClr val="25252B"/>
                </a:solidFill>
                <a:latin typeface="IBM Plex Sans" pitchFamily="34" charset="0"/>
                <a:ea typeface="IBM Plex Sans" pitchFamily="34" charset="-122"/>
                <a:cs typeface="IBM Plex Sans" pitchFamily="34" charset="-120"/>
              </a:rPr>
              <a:t>ჯერ ისწავლეთ · დაიწყეთ მცირედით · იმოქმედეთ ნელა</a:t>
            </a:r>
            <a:endParaRPr lang="ka" sz="2300" dirty="0"/>
          </a:p>
          <a:p>
            <a:pPr algn="l" marL="219710" indent="-219710">
              <a:lnSpc>
                <a:spcPct val="113000"/>
              </a:lnSpc>
              <a:spcBef>
                <a:spcPts val="460"/>
              </a:spcBef>
              <a:buSzPct val="100000"/>
              <a:buChar char="•"/>
            </a:pPr>
            <a:r>
              <a:rPr lang="ka" altLang="en-US" sz="2300" dirty="0">
                <a:solidFill>
                  <a:srgbClr val="25252B"/>
                </a:solidFill>
                <a:latin typeface="IBM Plex Sans" pitchFamily="34" charset="0"/>
                <a:ea typeface="IBM Plex Sans" pitchFamily="34" charset="-122"/>
                <a:cs typeface="IBM Plex Sans" pitchFamily="34" charset="-120"/>
              </a:rPr>
              <a:t>შეძენა, პირადი სახსრები ან პირადი საფულე საჭირო არ არის</a:t>
            </a:r>
            <a:endParaRPr lang="ka" sz="2300" dirty="0"/>
          </a:p>
          <a:p>
            <a:pPr algn="l" marL="219710" indent="-219710">
              <a:lnSpc>
                <a:spcPct val="113000"/>
              </a:lnSpc>
              <a:spcBef>
                <a:spcPts val="460"/>
              </a:spcBef>
              <a:buSzPct val="100000"/>
              <a:buChar char="•"/>
            </a:pPr>
            <a:r>
              <a:rPr lang="ka" altLang="en-US" sz="2300" dirty="0">
                <a:solidFill>
                  <a:srgbClr val="25252B"/>
                </a:solidFill>
                <a:latin typeface="IBM Plex Sans" pitchFamily="34" charset="0"/>
                <a:ea typeface="IBM Plex Sans" pitchFamily="34" charset="-122"/>
                <a:cs typeface="IBM Plex Sans" pitchFamily="34" charset="-120"/>
              </a:rPr>
              <a:t>კურსის დასასრულებლად პირადი მოწყობილობა ან ინტერნეტი საჭირო არ არის</a:t>
            </a:r>
            <a:endParaRPr lang="ka" sz="2300" dirty="0"/>
          </a:p>
          <a:p>
            <a:pPr algn="l" marL="219710" indent="-219710">
              <a:lnSpc>
                <a:spcPct val="113000"/>
              </a:lnSpc>
              <a:spcBef>
                <a:spcPts val="460"/>
              </a:spcBef>
              <a:buSzPct val="100000"/>
              <a:buChar char="•"/>
            </a:pPr>
            <a:r>
              <a:rPr lang="ka" altLang="en-US" sz="2300" dirty="0">
                <a:solidFill>
                  <a:srgbClr val="25252B"/>
                </a:solidFill>
                <a:latin typeface="IBM Plex Sans" pitchFamily="34" charset="0"/>
                <a:ea typeface="IBM Plex Sans" pitchFamily="34" charset="-122"/>
                <a:cs typeface="IBM Plex Sans" pitchFamily="34" charset="-120"/>
              </a:rPr>
              <a:t>ხელმისაწვდომია წინასწარ მომზადებული მასალები, სიმულაციები და ინტერნეტის გარეშე პრაქტიკული სავარჯიშოები</a:t>
            </a:r>
            <a:endParaRPr lang="ka" sz="2300" dirty="0"/>
          </a:p>
        </p:txBody>
      </p:sp>
      <p:sp>
        <p:nvSpPr>
          <p:cNvPr id="5" name="Text 3"/>
          <p:cNvSpPr/>
          <p:nvPr/>
        </p:nvSpPr>
        <p:spPr>
          <a:xfrm>
            <a:off x="666780" y="4250223"/>
            <a:ext cx="11510010" cy="1579992"/>
          </a:xfrm>
          <a:prstGeom prst="rect">
            <a:avLst/>
          </a:prstGeom>
          <a:noFill/>
          <a:ln/>
        </p:spPr>
        <p:txBody>
          <a:bodyPr wrap="square" lIns="0" tIns="0" rIns="0" bIns="0" rtlCol="0" anchor="t"/>
          <a:lstStyle/>
          <a:p>
            <a:pPr algn="l" indent="0" marL="0">
              <a:lnSpc>
                <a:spcPct val="113000"/>
              </a:lnSpc>
              <a:buNone/>
            </a:pPr>
            <a:r>
              <a:rPr lang="ka" altLang="en-US" sz="2300" dirty="0">
                <a:solidFill>
                  <a:srgbClr val="25252B"/>
                </a:solidFill>
                <a:latin typeface="IBM Plex Sans" pitchFamily="34" charset="0"/>
                <a:ea typeface="IBM Plex Sans" pitchFamily="34" charset="-122"/>
                <a:cs typeface="IBM Plex Sans" pitchFamily="34" charset="-120"/>
              </a:rPr>
              <a:t>ეს კურსი საგანმანათლებლოა და არ წარმოადგენს ფინანსურ, საინვესტიციო, იურიდიულ ან საგადასახადო კონსულტაციას. ის არ იძლევა ბიტკოინის ყიდვის, გაყიდვის, მისი უზრუნველყოფით სესხის აღების ან ფლობის რეკომენდაციას და არც ფასის ზრდას გპირდებათ.</a:t>
            </a:r>
            <a:endParaRPr lang="ka"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1</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3097530"/>
            <a:ext cx="10226010" cy="662849"/>
          </a:xfrm>
          <a:prstGeom prst="rect">
            <a:avLst/>
          </a:prstGeom>
          <a:noFill/>
          <a:ln/>
        </p:spPr>
        <p:txBody>
          <a:bodyPr wrap="square" lIns="0" tIns="0" rIns="0" bIns="0" rtlCol="0" anchor="t"/>
          <a:lstStyle/>
          <a:p>
            <a:pPr algn="l" indent="0" marL="0">
              <a:lnSpc>
                <a:spcPct val="100000"/>
              </a:lnSpc>
              <a:buNone/>
            </a:pPr>
            <a:r>
              <a:rPr lang="ka" altLang="en-US" sz="4350" dirty="0">
                <a:solidFill>
                  <a:srgbClr val="FFFFFF"/>
                </a:solidFill>
                <a:latin typeface="IBM Plex Sans Medium" pitchFamily="34" charset="0"/>
                <a:ea typeface="IBM Plex Sans Medium" pitchFamily="34" charset="-122"/>
                <a:cs typeface="IBM Plex Sans Medium" pitchFamily="34" charset="-120"/>
              </a:rPr>
              <a:t>ნუ ენდობით, გადაამოწმეთ</a:t>
            </a:r>
            <a:endParaRPr lang="ka"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C0C0D0"/>
                </a:solidFill>
                <a:latin typeface="IBM Plex Sans" pitchFamily="34" charset="0"/>
                <a:ea typeface="IBM Plex Sans" pitchFamily="34" charset="-122"/>
                <a:cs typeface="IBM Plex Sans" pitchFamily="34" charset="-120"/>
              </a:rPr>
              <a:t>ბიტკოინის დიპლომი · მოდული 1</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დისკუსია და კონფიდენციალურობასთან</a:t>
            </a:r>
            <a:br/>
            <a:r>
              <a:rPr lang="ka" altLang="en-US" sz="3000" dirty="0">
                <a:solidFill>
                  <a:srgbClr val="422C70"/>
                </a:solidFill>
                <a:latin typeface="IBM Plex Sans Medium" pitchFamily="34" charset="0"/>
                <a:ea typeface="IBM Plex Sans Medium" pitchFamily="34" charset="-122"/>
                <a:cs typeface="IBM Plex Sans Medium" pitchFamily="34" charset="-120"/>
              </a:rPr>
              <a:t>დაკავშირებული მოლოდინები</a:t>
            </a:r>
            <a:endParaRPr lang="ka" sz="3000" dirty="0"/>
          </a:p>
        </p:txBody>
      </p:sp>
      <p:sp>
        <p:nvSpPr>
          <p:cNvPr id="4" name="Text 2"/>
          <p:cNvSpPr/>
          <p:nvPr/>
        </p:nvSpPr>
        <p:spPr>
          <a:xfrm>
            <a:off x="956188" y="1783812"/>
            <a:ext cx="11192805" cy="1701516"/>
          </a:xfrm>
          <a:prstGeom prst="rect">
            <a:avLst/>
          </a:prstGeom>
          <a:noFill/>
          <a:ln/>
        </p:spPr>
        <p:txBody>
          <a:bodyPr wrap="square" lIns="0" tIns="0" rIns="0" bIns="0" rtlCol="0" anchor="t"/>
          <a:lstStyle/>
          <a:p>
            <a:pPr algn="l" marL="173990" indent="-173990">
              <a:lnSpc>
                <a:spcPct val="113000"/>
              </a:lnSpc>
              <a:buSzPct val="100000"/>
              <a:buChar char="•"/>
            </a:pPr>
            <a:r>
              <a:rPr lang="ka" altLang="en-US" sz="1820" dirty="0">
                <a:solidFill>
                  <a:srgbClr val="25252B"/>
                </a:solidFill>
                <a:latin typeface="IBM Plex Sans" pitchFamily="34" charset="0"/>
                <a:ea typeface="IBM Plex Sans" pitchFamily="34" charset="-122"/>
                <a:cs typeface="IBM Plex Sans" pitchFamily="34" charset="-120"/>
              </a:rPr>
              <a:t>შეამოწმეთ მტკიცებულებები; განასხვავეთ ფაქტები, მოსაზრებები და გარანტიები</a:t>
            </a:r>
            <a:endParaRPr lang="ka" sz="1820" dirty="0"/>
          </a:p>
          <a:p>
            <a:pPr algn="l" marL="173990" indent="-173990">
              <a:lnSpc>
                <a:spcPct val="113000"/>
              </a:lnSpc>
              <a:spcBef>
                <a:spcPts val="360"/>
              </a:spcBef>
              <a:buSzPct val="100000"/>
              <a:buChar char="•"/>
            </a:pPr>
            <a:r>
              <a:rPr lang="ka" altLang="en-US" sz="1820" dirty="0">
                <a:solidFill>
                  <a:srgbClr val="25252B"/>
                </a:solidFill>
                <a:latin typeface="IBM Plex Sans" pitchFamily="34" charset="0"/>
                <a:ea typeface="IBM Plex Sans" pitchFamily="34" charset="-122"/>
                <a:cs typeface="IBM Plex Sans" pitchFamily="34" charset="-120"/>
              </a:rPr>
              <a:t>პატივისცემით განიხილეთ იდეები კრიტიკულად; აღნიშნეთ, რა არის გაურკვეველი</a:t>
            </a:r>
            <a:endParaRPr lang="ka" sz="1820" dirty="0"/>
          </a:p>
          <a:p>
            <a:pPr algn="l" marL="173990" indent="-173990">
              <a:lnSpc>
                <a:spcPct val="113000"/>
              </a:lnSpc>
              <a:spcBef>
                <a:spcPts val="360"/>
              </a:spcBef>
              <a:buSzPct val="100000"/>
              <a:buChar char="•"/>
            </a:pPr>
            <a:r>
              <a:rPr lang="ka" altLang="en-US" sz="1820" dirty="0">
                <a:solidFill>
                  <a:srgbClr val="25252B"/>
                </a:solidFill>
                <a:latin typeface="IBM Plex Sans" pitchFamily="34" charset="0"/>
                <a:ea typeface="IBM Plex Sans" pitchFamily="34" charset="-122"/>
                <a:cs typeface="IBM Plex Sans" pitchFamily="34" charset="-120"/>
              </a:rPr>
              <a:t>დაიცავით პირადი ისტორიებისა და ფინანსური ინფორმაციის კონფიდენციალურობა</a:t>
            </a:r>
            <a:endParaRPr lang="ka" sz="1820" dirty="0"/>
          </a:p>
          <a:p>
            <a:pPr algn="l" marL="173990" indent="-173990">
              <a:lnSpc>
                <a:spcPct val="113000"/>
              </a:lnSpc>
              <a:spcBef>
                <a:spcPts val="360"/>
              </a:spcBef>
              <a:buSzPct val="100000"/>
              <a:buChar char="•"/>
            </a:pPr>
            <a:r>
              <a:rPr lang="ka" altLang="en-US" sz="1820" dirty="0">
                <a:solidFill>
                  <a:srgbClr val="25252B"/>
                </a:solidFill>
                <a:latin typeface="IBM Plex Sans" pitchFamily="34" charset="0"/>
                <a:ea typeface="IBM Plex Sans" pitchFamily="34" charset="-122"/>
                <a:cs typeface="IBM Plex Sans" pitchFamily="34" charset="-120"/>
              </a:rPr>
              <a:t>არ დაუშვათ ზეწოლა ყიდვის, გაყიდვის ან მფლობელობაში არსებული აქტივების გამჟღავნების მიზნით</a:t>
            </a:r>
            <a:endParaRPr lang="ka" sz="1820" dirty="0"/>
          </a:p>
        </p:txBody>
      </p:sp>
      <p:sp>
        <p:nvSpPr>
          <p:cNvPr id="5" name="Text 3"/>
          <p:cNvSpPr/>
          <p:nvPr/>
        </p:nvSpPr>
        <p:spPr>
          <a:xfrm>
            <a:off x="666780" y="3740079"/>
            <a:ext cx="11510010" cy="937626"/>
          </a:xfrm>
          <a:prstGeom prst="rect">
            <a:avLst/>
          </a:prstGeom>
          <a:noFill/>
          <a:ln/>
        </p:spPr>
        <p:txBody>
          <a:bodyPr wrap="square" lIns="0" tIns="0" rIns="0" bIns="0" rtlCol="0" anchor="t"/>
          <a:lstStyle/>
          <a:p>
            <a:pPr algn="l" indent="0" marL="0">
              <a:lnSpc>
                <a:spcPct val="113000"/>
              </a:lnSpc>
              <a:buNone/>
            </a:pPr>
            <a:r>
              <a:rPr lang="ka" altLang="en-US" sz="1820" dirty="0">
                <a:solidFill>
                  <a:srgbClr val="25252B"/>
                </a:solidFill>
                <a:latin typeface="IBM Plex Sans" pitchFamily="34" charset="0"/>
                <a:ea typeface="IBM Plex Sans" pitchFamily="34" charset="-122"/>
                <a:cs typeface="IBM Plex Sans" pitchFamily="34" charset="-120"/>
              </a:rPr>
              <a:t>მიიღეთ ნებართვა, სანამ ვინმეს ეკრანს, ნამუშევარს ან საიდენტიფიკაციო ინფორმაციას ჩაიწერთ ან გააზიარებთ. არასოდეს გააზიაროთ რეალური პირადი გასაღებები ან აღდგენის სიტყვები.</a:t>
            </a:r>
            <a:endParaRPr lang="ka" sz="1820" dirty="0"/>
          </a:p>
        </p:txBody>
      </p:sp>
      <p:sp>
        <p:nvSpPr>
          <p:cNvPr id="6" name="Text 4"/>
          <p:cNvSpPr/>
          <p:nvPr/>
        </p:nvSpPr>
        <p:spPr>
          <a:xfrm>
            <a:off x="666780" y="4909231"/>
            <a:ext cx="11510010" cy="1250168"/>
          </a:xfrm>
          <a:prstGeom prst="rect">
            <a:avLst/>
          </a:prstGeom>
          <a:noFill/>
          <a:ln/>
        </p:spPr>
        <p:txBody>
          <a:bodyPr wrap="square" lIns="0" tIns="0" rIns="0" bIns="0" rtlCol="0" anchor="t"/>
          <a:lstStyle/>
          <a:p>
            <a:pPr algn="l" indent="0" marL="0">
              <a:lnSpc>
                <a:spcPct val="113000"/>
              </a:lnSpc>
              <a:buNone/>
            </a:pPr>
            <a:r>
              <a:rPr lang="ka" altLang="en-US" sz="1820" dirty="0">
                <a:solidFill>
                  <a:srgbClr val="25252B"/>
                </a:solidFill>
                <a:latin typeface="IBM Plex Sans" pitchFamily="34" charset="0"/>
                <a:ea typeface="IBM Plex Sans" pitchFamily="34" charset="-122"/>
                <a:cs typeface="IBM Plex Sans" pitchFamily="34" charset="-120"/>
              </a:rPr>
              <a:t>ბიტკოინის ფასი შეიძლება მკვეთრად შეიცვალოს. შეცდომებმა, თაღლითობამ, საიდუმლო მონაცემების დაკარგვამ ან აქტივების შემნახველის საქმიანობის ჩავარდნამ შეიძლება შეუქცევადი დანაკარგი გამოიწვიოს; მოქმედი გადახდების გაუქმება, როგორც წესი, რთულია ან შეუძლებელი.</a:t>
            </a:r>
            <a:endParaRPr lang="ka" sz="18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1</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საწყისი კითხვები ფულის</a:t>
            </a:r>
            <a:br/>
            <a:r>
              <a:rPr lang="ka" altLang="en-US" sz="3000" dirty="0">
                <a:solidFill>
                  <a:srgbClr val="422C70"/>
                </a:solidFill>
                <a:latin typeface="IBM Plex Sans Medium" pitchFamily="34" charset="0"/>
                <a:ea typeface="IBM Plex Sans Medium" pitchFamily="34" charset="-122"/>
                <a:cs typeface="IBM Plex Sans Medium" pitchFamily="34" charset="-120"/>
              </a:rPr>
              <a:t>შესახებ</a:t>
            </a:r>
            <a:endParaRPr lang="ka" sz="3000" dirty="0"/>
          </a:p>
        </p:txBody>
      </p:sp>
      <p:sp>
        <p:nvSpPr>
          <p:cNvPr id="5" name="Text 2"/>
          <p:cNvSpPr/>
          <p:nvPr/>
        </p:nvSpPr>
        <p:spPr>
          <a:xfrm>
            <a:off x="1017179" y="1798625"/>
            <a:ext cx="5956493" cy="4387017"/>
          </a:xfrm>
          <a:prstGeom prst="rect">
            <a:avLst/>
          </a:prstGeom>
          <a:noFill/>
          <a:ln/>
        </p:spPr>
        <p:txBody>
          <a:bodyPr wrap="square" lIns="0" tIns="0" rIns="0" bIns="0" rtlCol="0" anchor="t"/>
          <a:lstStyle/>
          <a:p>
            <a:pPr algn="l" marL="210820" indent="-210820">
              <a:lnSpc>
                <a:spcPct val="113000"/>
              </a:lnSpc>
              <a:buSzPct val="100000"/>
              <a:buChar char="•"/>
            </a:pPr>
            <a:r>
              <a:rPr lang="ka" altLang="en-US" sz="2210" dirty="0">
                <a:solidFill>
                  <a:srgbClr val="25252B"/>
                </a:solidFill>
                <a:latin typeface="IBM Plex Sans" pitchFamily="34" charset="0"/>
                <a:ea typeface="IBM Plex Sans" pitchFamily="34" charset="-122"/>
                <a:cs typeface="IBM Plex Sans" pitchFamily="34" charset="-120"/>
              </a:rPr>
              <a:t>რატომ სჭირდებათ ადამიანებს ფული?</a:t>
            </a:r>
            <a:endParaRPr lang="ka" sz="2210" dirty="0"/>
          </a:p>
          <a:p>
            <a:pPr algn="l" marL="210820" indent="-210820">
              <a:lnSpc>
                <a:spcPct val="113000"/>
              </a:lnSpc>
              <a:spcBef>
                <a:spcPts val="440"/>
              </a:spcBef>
              <a:buSzPct val="100000"/>
              <a:buChar char="•"/>
            </a:pPr>
            <a:r>
              <a:rPr lang="ka" altLang="en-US" sz="2210" dirty="0">
                <a:solidFill>
                  <a:srgbClr val="25252B"/>
                </a:solidFill>
                <a:latin typeface="IBM Plex Sans" pitchFamily="34" charset="0"/>
                <a:ea typeface="IBM Plex Sans" pitchFamily="34" charset="-122"/>
                <a:cs typeface="IBM Plex Sans" pitchFamily="34" charset="-120"/>
              </a:rPr>
              <a:t>რა აქცევს რაიმეს ფულად?</a:t>
            </a:r>
            <a:endParaRPr lang="ka" sz="2210" dirty="0"/>
          </a:p>
          <a:p>
            <a:pPr algn="l" marL="210820" indent="-210820">
              <a:lnSpc>
                <a:spcPct val="113000"/>
              </a:lnSpc>
              <a:spcBef>
                <a:spcPts val="440"/>
              </a:spcBef>
              <a:buSzPct val="100000"/>
              <a:buChar char="•"/>
            </a:pPr>
            <a:r>
              <a:rPr lang="ka" altLang="en-US" sz="2210" dirty="0">
                <a:solidFill>
                  <a:srgbClr val="25252B"/>
                </a:solidFill>
                <a:latin typeface="IBM Plex Sans" pitchFamily="34" charset="0"/>
                <a:ea typeface="IBM Plex Sans" pitchFamily="34" charset="-122"/>
                <a:cs typeface="IBM Plex Sans" pitchFamily="34" charset="-120"/>
              </a:rPr>
              <a:t>ვის შეუძლია შექმნას ან აკონტროლოს ფული, რომელსაც თქვენ იყენებთ?</a:t>
            </a:r>
            <a:endParaRPr lang="ka" sz="2210" dirty="0"/>
          </a:p>
          <a:p>
            <a:pPr algn="l" marL="210820" indent="-210820">
              <a:lnSpc>
                <a:spcPct val="113000"/>
              </a:lnSpc>
              <a:spcBef>
                <a:spcPts val="440"/>
              </a:spcBef>
              <a:buSzPct val="100000"/>
              <a:buChar char="•"/>
            </a:pPr>
            <a:r>
              <a:rPr lang="ka" altLang="en-US" sz="2210" dirty="0">
                <a:solidFill>
                  <a:srgbClr val="25252B"/>
                </a:solidFill>
                <a:latin typeface="IBM Plex Sans" pitchFamily="34" charset="0"/>
                <a:ea typeface="IBM Plex Sans" pitchFamily="34" charset="-122"/>
                <a:cs typeface="IBM Plex Sans" pitchFamily="34" charset="-120"/>
              </a:rPr>
              <a:t>რატომ აქვს თქვენს ფულს ღირებულება?</a:t>
            </a:r>
            <a:endParaRPr lang="ka" sz="2210" dirty="0"/>
          </a:p>
          <a:p>
            <a:pPr algn="l" marL="210820" indent="-210820">
              <a:lnSpc>
                <a:spcPct val="113000"/>
              </a:lnSpc>
              <a:spcBef>
                <a:spcPts val="440"/>
              </a:spcBef>
              <a:buSzPct val="100000"/>
              <a:buChar char="•"/>
            </a:pPr>
            <a:r>
              <a:rPr lang="ka" altLang="en-US" sz="2210" dirty="0">
                <a:solidFill>
                  <a:srgbClr val="25252B"/>
                </a:solidFill>
                <a:latin typeface="IBM Plex Sans" pitchFamily="34" charset="0"/>
                <a:ea typeface="IBM Plex Sans" pitchFamily="34" charset="-122"/>
                <a:cs typeface="IBM Plex Sans" pitchFamily="34" charset="-120"/>
              </a:rPr>
              <a:t>შეგიძლიათ მისით იმდენივე იყიდოთ, რამდენსაც ადრე ყიდულობდით?</a:t>
            </a:r>
            <a:endParaRPr lang="ka" sz="221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1</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რატომ არსებობს ფული</a:t>
            </a:r>
            <a:endParaRPr lang="ka" sz="3000" dirty="0"/>
          </a:p>
        </p:txBody>
      </p:sp>
      <p:sp>
        <p:nvSpPr>
          <p:cNvPr id="4" name="Text 2"/>
          <p:cNvSpPr/>
          <p:nvPr/>
        </p:nvSpPr>
        <p:spPr>
          <a:xfrm>
            <a:off x="666780" y="1441734"/>
            <a:ext cx="11510010" cy="789950"/>
          </a:xfrm>
          <a:prstGeom prst="rect">
            <a:avLst/>
          </a:prstGeom>
          <a:noFill/>
          <a:ln/>
        </p:spPr>
        <p:txBody>
          <a:bodyPr wrap="square" lIns="0" tIns="0" rIns="0" bIns="0" rtlCol="0" anchor="t"/>
          <a:lstStyle/>
          <a:p>
            <a:pPr algn="l" indent="0" marL="0">
              <a:lnSpc>
                <a:spcPct val="113000"/>
              </a:lnSpc>
              <a:buNone/>
            </a:pPr>
            <a:r>
              <a:rPr lang="ka" altLang="en-US" sz="2300" dirty="0">
                <a:solidFill>
                  <a:srgbClr val="25252B"/>
                </a:solidFill>
                <a:latin typeface="IBM Plex Sans" pitchFamily="34" charset="0"/>
                <a:ea typeface="IBM Plex Sans" pitchFamily="34" charset="-122"/>
                <a:cs typeface="IBM Plex Sans" pitchFamily="34" charset="-120"/>
              </a:rPr>
              <a:t>ფული არის აქტივი, რომელსაც ადამიანები იღებენ, რადგან მოელიან, რომ მოგვიანებით მას სხვებიც მიიღებენ.</a:t>
            </a:r>
            <a:endParaRPr lang="ka" sz="2300" dirty="0"/>
          </a:p>
        </p:txBody>
      </p:sp>
      <p:sp>
        <p:nvSpPr>
          <p:cNvPr id="5" name="Text 3"/>
          <p:cNvSpPr/>
          <p:nvPr/>
        </p:nvSpPr>
        <p:spPr>
          <a:xfrm>
            <a:off x="1032449" y="2465680"/>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ka" altLang="en-US" sz="2300" dirty="0">
                <a:solidFill>
                  <a:srgbClr val="25252B"/>
                </a:solidFill>
                <a:latin typeface="IBM Plex Sans" pitchFamily="34" charset="0"/>
                <a:ea typeface="IBM Plex Sans" pitchFamily="34" charset="-122"/>
                <a:cs typeface="IBM Plex Sans" pitchFamily="34" charset="-120"/>
              </a:rPr>
              <a:t>სპეციალიზაცია და გაცვლა</a:t>
            </a:r>
            <a:endParaRPr lang="ka" sz="2300" dirty="0"/>
          </a:p>
          <a:p>
            <a:pPr algn="l" marL="219710" indent="-219710">
              <a:lnSpc>
                <a:spcPct val="113000"/>
              </a:lnSpc>
              <a:spcBef>
                <a:spcPts val="460"/>
              </a:spcBef>
              <a:buSzPct val="100000"/>
              <a:buChar char="•"/>
            </a:pPr>
            <a:r>
              <a:rPr lang="ka" altLang="en-US" sz="2300" dirty="0">
                <a:solidFill>
                  <a:srgbClr val="25252B"/>
                </a:solidFill>
                <a:latin typeface="IBM Plex Sans" pitchFamily="34" charset="0"/>
                <a:ea typeface="IBM Plex Sans" pitchFamily="34" charset="-122"/>
                <a:cs typeface="IBM Plex Sans" pitchFamily="34" charset="-120"/>
              </a:rPr>
              <a:t>თანამშრომლობა უცნობ ადამიანებს შორის</a:t>
            </a:r>
            <a:endParaRPr lang="ka" sz="2300" dirty="0"/>
          </a:p>
          <a:p>
            <a:pPr algn="l" marL="219710" indent="-219710">
              <a:lnSpc>
                <a:spcPct val="113000"/>
              </a:lnSpc>
              <a:spcBef>
                <a:spcPts val="460"/>
              </a:spcBef>
              <a:buSzPct val="100000"/>
              <a:buChar char="•"/>
            </a:pPr>
            <a:r>
              <a:rPr lang="ka" altLang="en-US" sz="2300" dirty="0">
                <a:solidFill>
                  <a:srgbClr val="25252B"/>
                </a:solidFill>
                <a:latin typeface="IBM Plex Sans" pitchFamily="34" charset="0"/>
                <a:ea typeface="IBM Plex Sans" pitchFamily="34" charset="-122"/>
                <a:cs typeface="IBM Plex Sans" pitchFamily="34" charset="-120"/>
              </a:rPr>
              <a:t>ფასები, ვალები, შემოსავალი და დანაზოგი</a:t>
            </a:r>
            <a:endParaRPr lang="ka" sz="2300" dirty="0"/>
          </a:p>
          <a:p>
            <a:pPr algn="l" marL="219710" indent="-219710">
              <a:lnSpc>
                <a:spcPct val="113000"/>
              </a:lnSpc>
              <a:spcBef>
                <a:spcPts val="460"/>
              </a:spcBef>
              <a:buSzPct val="100000"/>
              <a:buChar char="•"/>
            </a:pPr>
            <a:r>
              <a:rPr lang="ka" altLang="en-US" sz="2300" dirty="0">
                <a:solidFill>
                  <a:srgbClr val="25252B"/>
                </a:solidFill>
                <a:latin typeface="IBM Plex Sans" pitchFamily="34" charset="0"/>
                <a:ea typeface="IBM Plex Sans" pitchFamily="34" charset="-122"/>
                <a:cs typeface="IBM Plex Sans" pitchFamily="34" charset="-120"/>
              </a:rPr>
              <a:t>ღირებულება დროისა და მანძილის მიღმა</a:t>
            </a:r>
            <a:endParaRPr lang="ka" sz="2300" dirty="0"/>
          </a:p>
        </p:txBody>
      </p:sp>
      <p:sp>
        <p:nvSpPr>
          <p:cNvPr id="6" name="Shape 4"/>
          <p:cNvSpPr/>
          <p:nvPr/>
        </p:nvSpPr>
        <p:spPr>
          <a:xfrm>
            <a:off x="666780" y="4542831"/>
            <a:ext cx="10858500" cy="1579352"/>
          </a:xfrm>
          <a:prstGeom prst="rect">
            <a:avLst/>
          </a:prstGeom>
          <a:solidFill>
            <a:srgbClr val="F3F3FA"/>
          </a:solidFill>
          <a:ln/>
        </p:spPr>
      </p:sp>
      <p:sp>
        <p:nvSpPr>
          <p:cNvPr id="7" name="Shape 5"/>
          <p:cNvSpPr/>
          <p:nvPr/>
        </p:nvSpPr>
        <p:spPr>
          <a:xfrm>
            <a:off x="666780" y="4542831"/>
            <a:ext cx="57150" cy="1579352"/>
          </a:xfrm>
          <a:prstGeom prst="rect">
            <a:avLst/>
          </a:prstGeom>
          <a:solidFill>
            <a:srgbClr val="422C70"/>
          </a:solidFill>
          <a:ln/>
        </p:spPr>
      </p:sp>
      <p:sp>
        <p:nvSpPr>
          <p:cNvPr id="8" name="Text 6"/>
          <p:cNvSpPr/>
          <p:nvPr/>
        </p:nvSpPr>
        <p:spPr>
          <a:xfrm>
            <a:off x="1192103" y="4806178"/>
            <a:ext cx="10456896" cy="1052657"/>
          </a:xfrm>
          <a:prstGeom prst="rect">
            <a:avLst/>
          </a:prstGeom>
          <a:noFill/>
          <a:ln/>
        </p:spPr>
        <p:txBody>
          <a:bodyPr wrap="square" lIns="0" tIns="0" rIns="0" bIns="0" rtlCol="0" anchor="t"/>
          <a:lstStyle/>
          <a:p>
            <a:pPr algn="l" indent="0" marL="0">
              <a:lnSpc>
                <a:spcPct val="113000"/>
              </a:lnSpc>
              <a:buNone/>
            </a:pPr>
            <a:r>
              <a:rPr lang="ka" altLang="en-US" sz="2300" b="1" dirty="0">
                <a:solidFill>
                  <a:srgbClr val="422C70"/>
                </a:solidFill>
                <a:latin typeface="IBM Plex Sans" pitchFamily="34" charset="0"/>
                <a:ea typeface="IBM Plex Sans" pitchFamily="34" charset="-122"/>
                <a:cs typeface="IBM Plex Sans" pitchFamily="34" charset="-120"/>
              </a:rPr>
              <a:t>მოკლე შეკითხვა</a:t>
            </a:r>
            <a:endParaRPr lang="ka" sz="2300" dirty="0"/>
          </a:p>
          <a:p>
            <a:pPr algn="l" indent="0" marL="0">
              <a:lnSpc>
                <a:spcPct val="113000"/>
              </a:lnSpc>
              <a:spcBef>
                <a:spcPts val="340"/>
              </a:spcBef>
              <a:buNone/>
            </a:pPr>
            <a:r>
              <a:rPr lang="ka" altLang="en-US" sz="2300" dirty="0">
                <a:solidFill>
                  <a:srgbClr val="25252B"/>
                </a:solidFill>
                <a:latin typeface="IBM Plex Sans" pitchFamily="34" charset="0"/>
                <a:ea typeface="IBM Plex Sans" pitchFamily="34" charset="-122"/>
                <a:cs typeface="IBM Plex Sans" pitchFamily="34" charset="-120"/>
              </a:rPr>
              <a:t>გაცვლისა თუ კოორდინაციის რომელი პრობლემის გადაჭრაში გვეხმარება ფული?</a:t>
            </a:r>
            <a:endParaRPr lang="ka" sz="23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1</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ფულის ფუნქციები</a:t>
            </a:r>
            <a:endParaRPr lang="ka" sz="3000" dirty="0"/>
          </a:p>
        </p:txBody>
      </p:sp>
      <p:sp>
        <p:nvSpPr>
          <p:cNvPr id="5" name="Text 2"/>
          <p:cNvSpPr/>
          <p:nvPr/>
        </p:nvSpPr>
        <p:spPr>
          <a:xfrm>
            <a:off x="1002000" y="1375806"/>
            <a:ext cx="5973227" cy="2640787"/>
          </a:xfrm>
          <a:prstGeom prst="rect">
            <a:avLst/>
          </a:prstGeom>
          <a:noFill/>
          <a:ln/>
        </p:spPr>
        <p:txBody>
          <a:bodyPr wrap="square" lIns="0" tIns="0" rIns="0" bIns="0" rtlCol="0" anchor="t"/>
          <a:lstStyle/>
          <a:p>
            <a:pPr algn="l" marL="200660" indent="-200660">
              <a:lnSpc>
                <a:spcPct val="113000"/>
              </a:lnSpc>
              <a:buSzPct val="100000"/>
              <a:buChar char="•"/>
            </a:pPr>
            <a:r>
              <a:rPr lang="ka" altLang="en-US" sz="2110" b="1" dirty="0">
                <a:solidFill>
                  <a:srgbClr val="422C70"/>
                </a:solidFill>
                <a:latin typeface="IBM Plex Sans" pitchFamily="34" charset="0"/>
                <a:ea typeface="IBM Plex Sans" pitchFamily="34" charset="-122"/>
                <a:cs typeface="IBM Plex Sans" pitchFamily="34" charset="-120"/>
              </a:rPr>
              <a:t>გაცვლის საშუალება:</a:t>
            </a:r>
            <a:r>
              <a:rPr lang="ka" altLang="en-US" sz="2110" dirty="0">
                <a:solidFill>
                  <a:srgbClr val="25252B"/>
                </a:solidFill>
                <a:latin typeface="IBM Plex Sans" pitchFamily="34" charset="0"/>
                <a:ea typeface="IBM Plex Sans" pitchFamily="34" charset="-122"/>
                <a:cs typeface="IBM Plex Sans" pitchFamily="34" charset="-120"/>
              </a:rPr>
              <a:t> საქონლისა და მომსახურების საფასურის გადახდა</a:t>
            </a:r>
            <a:endParaRPr lang="ka" sz="2110" dirty="0"/>
          </a:p>
          <a:p>
            <a:pPr algn="l" marL="200660" indent="-200660">
              <a:lnSpc>
                <a:spcPct val="113000"/>
              </a:lnSpc>
              <a:spcBef>
                <a:spcPts val="420"/>
              </a:spcBef>
              <a:buSzPct val="100000"/>
              <a:buChar char="•"/>
            </a:pPr>
            <a:r>
              <a:rPr lang="ka" altLang="en-US" sz="2110" b="1" dirty="0">
                <a:solidFill>
                  <a:srgbClr val="422C70"/>
                </a:solidFill>
                <a:latin typeface="IBM Plex Sans" pitchFamily="34" charset="0"/>
                <a:ea typeface="IBM Plex Sans" pitchFamily="34" charset="-122"/>
                <a:cs typeface="IBM Plex Sans" pitchFamily="34" charset="-120"/>
              </a:rPr>
              <a:t>საანგარიშო ერთეული:</a:t>
            </a:r>
            <a:r>
              <a:rPr lang="ka" altLang="en-US" sz="2110" dirty="0">
                <a:solidFill>
                  <a:srgbClr val="25252B"/>
                </a:solidFill>
                <a:latin typeface="IBM Plex Sans" pitchFamily="34" charset="0"/>
                <a:ea typeface="IBM Plex Sans" pitchFamily="34" charset="-122"/>
                <a:cs typeface="IBM Plex Sans" pitchFamily="34" charset="-120"/>
              </a:rPr>
              <a:t> საერთო ფასები და ჩანაწერები</a:t>
            </a:r>
            <a:endParaRPr lang="ka" sz="2110" dirty="0"/>
          </a:p>
          <a:p>
            <a:pPr algn="l" marL="200660" indent="-200660">
              <a:lnSpc>
                <a:spcPct val="113000"/>
              </a:lnSpc>
              <a:spcBef>
                <a:spcPts val="420"/>
              </a:spcBef>
              <a:buSzPct val="100000"/>
              <a:buChar char="•"/>
            </a:pPr>
            <a:r>
              <a:rPr lang="ka" altLang="en-US" sz="2110" b="1" dirty="0">
                <a:solidFill>
                  <a:srgbClr val="422C70"/>
                </a:solidFill>
                <a:latin typeface="IBM Plex Sans" pitchFamily="34" charset="0"/>
                <a:ea typeface="IBM Plex Sans" pitchFamily="34" charset="-122"/>
                <a:cs typeface="IBM Plex Sans" pitchFamily="34" charset="-120"/>
              </a:rPr>
              <a:t>ღირებულების შენახვის საშუალება:</a:t>
            </a:r>
            <a:r>
              <a:rPr lang="ka" altLang="en-US" sz="2110" dirty="0">
                <a:solidFill>
                  <a:srgbClr val="25252B"/>
                </a:solidFill>
                <a:latin typeface="IBM Plex Sans" pitchFamily="34" charset="0"/>
                <a:ea typeface="IBM Plex Sans" pitchFamily="34" charset="-122"/>
                <a:cs typeface="IBM Plex Sans" pitchFamily="34" charset="-120"/>
              </a:rPr>
              <a:t> ღირებულების შენარჩუნება დროთა განმავლობაში</a:t>
            </a:r>
            <a:endParaRPr lang="ka" sz="2110" dirty="0"/>
          </a:p>
        </p:txBody>
      </p:sp>
      <p:sp>
        <p:nvSpPr>
          <p:cNvPr id="6" name="Text 3"/>
          <p:cNvSpPr/>
          <p:nvPr/>
        </p:nvSpPr>
        <p:spPr>
          <a:xfrm>
            <a:off x="666780" y="4311579"/>
            <a:ext cx="6340632" cy="1809780"/>
          </a:xfrm>
          <a:prstGeom prst="rect">
            <a:avLst/>
          </a:prstGeom>
          <a:noFill/>
          <a:ln/>
        </p:spPr>
        <p:txBody>
          <a:bodyPr wrap="square" lIns="0" tIns="0" rIns="0" bIns="0" rtlCol="0" anchor="t"/>
          <a:lstStyle/>
          <a:p>
            <a:pPr algn="l" indent="0" marL="0">
              <a:lnSpc>
                <a:spcPct val="113000"/>
              </a:lnSpc>
              <a:buNone/>
            </a:pPr>
            <a:r>
              <a:rPr lang="ka" altLang="en-US" sz="2110" dirty="0">
                <a:solidFill>
                  <a:srgbClr val="25252B"/>
                </a:solidFill>
                <a:latin typeface="IBM Plex Sans" pitchFamily="34" charset="0"/>
                <a:ea typeface="IBM Plex Sans" pitchFamily="34" charset="-122"/>
                <a:cs typeface="IBM Plex Sans" pitchFamily="34" charset="-120"/>
              </a:rPr>
              <a:t>ერთმა ფორმამ შეიძლება რომელიმე ფუნქცია სხვა ფორმაზე უკეთ შეასრულოს. ყველა ფორმას თან ახლავს მსყიდველუნარიანობასთან დაკავშირებული რისკები.</a:t>
            </a:r>
            <a:endParaRPr lang="ka"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1</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სასარგებლო ფულის თვისებები</a:t>
            </a:r>
            <a:endParaRPr lang="ka" sz="3000" dirty="0"/>
          </a:p>
        </p:txBody>
      </p:sp>
      <p:sp>
        <p:nvSpPr>
          <p:cNvPr id="4" name="Text 2"/>
          <p:cNvSpPr/>
          <p:nvPr/>
        </p:nvSpPr>
        <p:spPr>
          <a:xfrm>
            <a:off x="666689" y="1361176"/>
            <a:ext cx="5731642" cy="2501798"/>
          </a:xfrm>
          <a:prstGeom prst="rect">
            <a:avLst/>
          </a:prstGeom>
          <a:noFill/>
          <a:ln/>
        </p:spPr>
        <p:txBody>
          <a:bodyPr wrap="square" lIns="0" tIns="0" rIns="0" bIns="0" rtlCol="0" anchor="t"/>
          <a:lstStyle/>
          <a:p>
            <a:pPr algn="l" marL="439420" indent="-439420">
              <a:lnSpc>
                <a:spcPct val="113000"/>
              </a:lnSpc>
              <a:buSzPct val="100000"/>
              <a:buChar char="•"/>
            </a:pPr>
            <a:r>
              <a:rPr lang="ka" altLang="en-US" sz="1730" b="1" dirty="0">
                <a:solidFill>
                  <a:srgbClr val="422C70"/>
                </a:solidFill>
                <a:latin typeface="IBM Plex Sans" pitchFamily="34" charset="0"/>
                <a:ea typeface="IBM Plex Sans" pitchFamily="34" charset="-122"/>
                <a:cs typeface="IBM Plex Sans" pitchFamily="34" charset="-120"/>
              </a:rPr>
              <a:t>გამძლეობა:</a:t>
            </a:r>
            <a:r>
              <a:rPr lang="ka" altLang="en-US" sz="1730" dirty="0">
                <a:solidFill>
                  <a:srgbClr val="25252B"/>
                </a:solidFill>
                <a:latin typeface="IBM Plex Sans" pitchFamily="34" charset="0"/>
                <a:ea typeface="IBM Plex Sans" pitchFamily="34" charset="-122"/>
                <a:cs typeface="IBM Plex Sans" pitchFamily="34" charset="-120"/>
              </a:rPr>
              <a:t> დროთა განმავლობაში გამოყენების შესაძლებლობა</a:t>
            </a:r>
            <a:endParaRPr lang="ka" sz="1730" dirty="0"/>
          </a:p>
          <a:p>
            <a:pPr algn="l" marL="439420" indent="-439420">
              <a:lnSpc>
                <a:spcPct val="113000"/>
              </a:lnSpc>
              <a:spcBef>
                <a:spcPts val="340"/>
              </a:spcBef>
              <a:buSzPct val="100000"/>
              <a:buChar char="•"/>
            </a:pPr>
            <a:r>
              <a:rPr lang="ka" altLang="en-US" sz="1730" b="1" dirty="0">
                <a:solidFill>
                  <a:srgbClr val="422C70"/>
                </a:solidFill>
                <a:latin typeface="IBM Plex Sans" pitchFamily="34" charset="0"/>
                <a:ea typeface="IBM Plex Sans" pitchFamily="34" charset="-122"/>
                <a:cs typeface="IBM Plex Sans" pitchFamily="34" charset="-120"/>
              </a:rPr>
              <a:t>გადაადგილებადობა:</a:t>
            </a:r>
            <a:r>
              <a:rPr lang="ka" altLang="en-US" sz="1730" dirty="0">
                <a:solidFill>
                  <a:srgbClr val="25252B"/>
                </a:solidFill>
                <a:latin typeface="IBM Plex Sans" pitchFamily="34" charset="0"/>
                <a:ea typeface="IBM Plex Sans" pitchFamily="34" charset="-122"/>
                <a:cs typeface="IBM Plex Sans" pitchFamily="34" charset="-120"/>
              </a:rPr>
              <a:t> გადაადგილების ან გადაცემის სიმარტივე</a:t>
            </a:r>
            <a:endParaRPr lang="ka" sz="1730" dirty="0"/>
          </a:p>
          <a:p>
            <a:pPr algn="l" marL="439420" indent="-439420">
              <a:lnSpc>
                <a:spcPct val="113000"/>
              </a:lnSpc>
              <a:spcBef>
                <a:spcPts val="340"/>
              </a:spcBef>
              <a:buSzPct val="100000"/>
              <a:buChar char="•"/>
            </a:pPr>
            <a:r>
              <a:rPr lang="ka" altLang="en-US" sz="1730" b="1" dirty="0">
                <a:solidFill>
                  <a:srgbClr val="422C70"/>
                </a:solidFill>
                <a:latin typeface="IBM Plex Sans" pitchFamily="34" charset="0"/>
                <a:ea typeface="IBM Plex Sans" pitchFamily="34" charset="-122"/>
                <a:cs typeface="IBM Plex Sans" pitchFamily="34" charset="-120"/>
              </a:rPr>
              <a:t>დაყოფადობა:</a:t>
            </a:r>
            <a:r>
              <a:rPr lang="ka" altLang="en-US" sz="1730" dirty="0">
                <a:solidFill>
                  <a:srgbClr val="25252B"/>
                </a:solidFill>
                <a:latin typeface="IBM Plex Sans" pitchFamily="34" charset="0"/>
                <a:ea typeface="IBM Plex Sans" pitchFamily="34" charset="-122"/>
                <a:cs typeface="IBM Plex Sans" pitchFamily="34" charset="-120"/>
              </a:rPr>
              <a:t> მცირე და დიდი ოდენობები</a:t>
            </a:r>
            <a:endParaRPr lang="ka" sz="1730" dirty="0"/>
          </a:p>
          <a:p>
            <a:pPr algn="l" marL="439420" indent="-439420">
              <a:lnSpc>
                <a:spcPct val="113000"/>
              </a:lnSpc>
              <a:spcBef>
                <a:spcPts val="340"/>
              </a:spcBef>
              <a:buSzPct val="100000"/>
              <a:buChar char="•"/>
            </a:pPr>
            <a:r>
              <a:rPr lang="ka" altLang="en-US" sz="1730" b="1" dirty="0">
                <a:solidFill>
                  <a:srgbClr val="422C70"/>
                </a:solidFill>
                <a:latin typeface="IBM Plex Sans" pitchFamily="34" charset="0"/>
                <a:ea typeface="IBM Plex Sans" pitchFamily="34" charset="-122"/>
                <a:cs typeface="IBM Plex Sans" pitchFamily="34" charset="-120"/>
              </a:rPr>
              <a:t>ჩანაცვლებადობა:</a:t>
            </a:r>
            <a:r>
              <a:rPr lang="ka" altLang="en-US" sz="1730" dirty="0">
                <a:solidFill>
                  <a:srgbClr val="25252B"/>
                </a:solidFill>
                <a:latin typeface="IBM Plex Sans" pitchFamily="34" charset="0"/>
                <a:ea typeface="IBM Plex Sans" pitchFamily="34" charset="-122"/>
                <a:cs typeface="IBM Plex Sans" pitchFamily="34" charset="-120"/>
              </a:rPr>
              <a:t> ურთიერთჩანაცვლებადი თანაბარი ერთეულები</a:t>
            </a:r>
            <a:endParaRPr lang="ka" sz="1730" dirty="0"/>
          </a:p>
        </p:txBody>
      </p:sp>
      <p:sp>
        <p:nvSpPr>
          <p:cNvPr id="5" name="Text 3"/>
          <p:cNvSpPr/>
          <p:nvPr/>
        </p:nvSpPr>
        <p:spPr>
          <a:xfrm>
            <a:off x="6117885" y="1361176"/>
            <a:ext cx="5731642" cy="1569110"/>
          </a:xfrm>
          <a:prstGeom prst="rect">
            <a:avLst/>
          </a:prstGeom>
          <a:noFill/>
          <a:ln/>
        </p:spPr>
        <p:txBody>
          <a:bodyPr wrap="square" lIns="0" tIns="0" rIns="0" bIns="0" rtlCol="0" anchor="t"/>
          <a:lstStyle/>
          <a:p>
            <a:pPr algn="l" marL="439420" indent="-439420">
              <a:lnSpc>
                <a:spcPct val="113000"/>
              </a:lnSpc>
              <a:buSzPct val="100000"/>
              <a:buChar char="•"/>
            </a:pPr>
            <a:r>
              <a:rPr lang="ka" altLang="en-US" sz="1730" b="1" dirty="0">
                <a:solidFill>
                  <a:srgbClr val="422C70"/>
                </a:solidFill>
                <a:latin typeface="IBM Plex Sans" pitchFamily="34" charset="0"/>
                <a:ea typeface="IBM Plex Sans" pitchFamily="34" charset="-122"/>
                <a:cs typeface="IBM Plex Sans" pitchFamily="34" charset="-120"/>
              </a:rPr>
              <a:t>შეზღუდულობა:</a:t>
            </a:r>
            <a:r>
              <a:rPr lang="ka" altLang="en-US" sz="1730" dirty="0">
                <a:solidFill>
                  <a:srgbClr val="25252B"/>
                </a:solidFill>
                <a:latin typeface="IBM Plex Sans" pitchFamily="34" charset="0"/>
                <a:ea typeface="IBM Plex Sans" pitchFamily="34" charset="-122"/>
                <a:cs typeface="IBM Plex Sans" pitchFamily="34" charset="-120"/>
              </a:rPr>
              <a:t> მიწოდების ზრდის შეზღუდვები</a:t>
            </a:r>
            <a:endParaRPr lang="ka" sz="1730" dirty="0"/>
          </a:p>
          <a:p>
            <a:pPr algn="l" marL="439420" indent="-439420">
              <a:lnSpc>
                <a:spcPct val="113000"/>
              </a:lnSpc>
              <a:spcBef>
                <a:spcPts val="340"/>
              </a:spcBef>
              <a:buSzPct val="100000"/>
              <a:buChar char="•"/>
            </a:pPr>
            <a:r>
              <a:rPr lang="ka" altLang="en-US" sz="1730" b="1" dirty="0">
                <a:solidFill>
                  <a:srgbClr val="422C70"/>
                </a:solidFill>
                <a:latin typeface="IBM Plex Sans" pitchFamily="34" charset="0"/>
                <a:ea typeface="IBM Plex Sans" pitchFamily="34" charset="-122"/>
                <a:cs typeface="IBM Plex Sans" pitchFamily="34" charset="-120"/>
              </a:rPr>
              <a:t>მიმღებლობა:</a:t>
            </a:r>
            <a:r>
              <a:rPr lang="ka" altLang="en-US" sz="1730" dirty="0">
                <a:solidFill>
                  <a:srgbClr val="25252B"/>
                </a:solidFill>
                <a:latin typeface="IBM Plex Sans" pitchFamily="34" charset="0"/>
                <a:ea typeface="IBM Plex Sans" pitchFamily="34" charset="-122"/>
                <a:cs typeface="IBM Plex Sans" pitchFamily="34" charset="-120"/>
              </a:rPr>
              <a:t> მისი მიღების მზაობა</a:t>
            </a:r>
            <a:endParaRPr lang="ka" sz="1730" dirty="0"/>
          </a:p>
          <a:p>
            <a:pPr algn="l" marL="439420" indent="-439420">
              <a:lnSpc>
                <a:spcPct val="113000"/>
              </a:lnSpc>
              <a:spcBef>
                <a:spcPts val="340"/>
              </a:spcBef>
              <a:buSzPct val="100000"/>
              <a:buChar char="•"/>
            </a:pPr>
            <a:r>
              <a:rPr lang="ka" altLang="en-US" sz="1730" b="1" dirty="0">
                <a:solidFill>
                  <a:srgbClr val="422C70"/>
                </a:solidFill>
                <a:latin typeface="IBM Plex Sans" pitchFamily="34" charset="0"/>
                <a:ea typeface="IBM Plex Sans" pitchFamily="34" charset="-122"/>
                <a:cs typeface="IBM Plex Sans" pitchFamily="34" charset="-120"/>
              </a:rPr>
              <a:t>შემოწმებადობა და ამოცნობადობა:</a:t>
            </a:r>
            <a:r>
              <a:rPr lang="ka" altLang="en-US" sz="1730" dirty="0">
                <a:solidFill>
                  <a:srgbClr val="25252B"/>
                </a:solidFill>
                <a:latin typeface="IBM Plex Sans" pitchFamily="34" charset="0"/>
                <a:ea typeface="IBM Plex Sans" pitchFamily="34" charset="-122"/>
                <a:cs typeface="IBM Plex Sans" pitchFamily="34" charset="-120"/>
              </a:rPr>
              <a:t> ნამდვილი, ამოცნობადი ერთეულები</a:t>
            </a:r>
            <a:endParaRPr lang="ka" sz="1730" dirty="0"/>
          </a:p>
        </p:txBody>
      </p:sp>
      <p:sp>
        <p:nvSpPr>
          <p:cNvPr id="6" name="Text 4"/>
          <p:cNvSpPr/>
          <p:nvPr/>
        </p:nvSpPr>
        <p:spPr>
          <a:xfrm>
            <a:off x="666780" y="4104193"/>
            <a:ext cx="11510010" cy="592623"/>
          </a:xfrm>
          <a:prstGeom prst="rect">
            <a:avLst/>
          </a:prstGeom>
          <a:noFill/>
          <a:ln/>
        </p:spPr>
        <p:txBody>
          <a:bodyPr wrap="square" lIns="0" tIns="0" rIns="0" bIns="0" rtlCol="0" anchor="t"/>
          <a:lstStyle/>
          <a:p>
            <a:pPr algn="l" indent="0" marL="0">
              <a:lnSpc>
                <a:spcPct val="113000"/>
              </a:lnSpc>
              <a:buNone/>
            </a:pPr>
            <a:r>
              <a:rPr lang="ka" altLang="en-US" sz="1730" dirty="0">
                <a:solidFill>
                  <a:srgbClr val="25252B"/>
                </a:solidFill>
                <a:latin typeface="IBM Plex Sans" pitchFamily="34" charset="0"/>
                <a:ea typeface="IBM Plex Sans" pitchFamily="34" charset="-122"/>
                <a:cs typeface="IBM Plex Sans" pitchFamily="34" charset="-120"/>
              </a:rPr>
              <a:t>არცერთი ფორმა არ ფასდება სრულყოფილად. „</a:t>
            </a:r>
            <a:r>
              <a:rPr lang="ka" altLang="en-US" sz="1730" b="1" dirty="0">
                <a:solidFill>
                  <a:srgbClr val="25252B"/>
                </a:solidFill>
                <a:latin typeface="IBM Plex Sans" pitchFamily="34" charset="0"/>
                <a:ea typeface="IBM Plex Sans" pitchFamily="34" charset="-122"/>
                <a:cs typeface="IBM Plex Sans" pitchFamily="34" charset="-120"/>
              </a:rPr>
              <a:t>ჯანსაღი ფული</a:t>
            </a:r>
            <a:r>
              <a:rPr lang="ka" altLang="en-US" sz="1730" dirty="0">
                <a:solidFill>
                  <a:srgbClr val="25252B"/>
                </a:solidFill>
                <a:latin typeface="IBM Plex Sans" pitchFamily="34" charset="0"/>
                <a:ea typeface="IBM Plex Sans" pitchFamily="34" charset="-122"/>
                <a:cs typeface="IBM Plex Sans" pitchFamily="34" charset="-120"/>
              </a:rPr>
              <a:t>“ შეფასებითი ცნებაა: განსაზღვრეთ კრიტერიუმები და შედარებისას თანმიმდევრულად გამოიყენეთ ისინი.</a:t>
            </a:r>
            <a:endParaRPr lang="ka" sz="1730" dirty="0"/>
          </a:p>
        </p:txBody>
      </p:sp>
      <p:sp>
        <p:nvSpPr>
          <p:cNvPr id="7" name="Shape 5"/>
          <p:cNvSpPr/>
          <p:nvPr/>
        </p:nvSpPr>
        <p:spPr>
          <a:xfrm>
            <a:off x="666780" y="4916272"/>
            <a:ext cx="10858500" cy="1184971"/>
          </a:xfrm>
          <a:prstGeom prst="rect">
            <a:avLst/>
          </a:prstGeom>
          <a:solidFill>
            <a:srgbClr val="F3F3FA"/>
          </a:solidFill>
          <a:ln/>
        </p:spPr>
      </p:sp>
      <p:sp>
        <p:nvSpPr>
          <p:cNvPr id="8" name="Shape 6"/>
          <p:cNvSpPr/>
          <p:nvPr/>
        </p:nvSpPr>
        <p:spPr>
          <a:xfrm>
            <a:off x="666780" y="4916272"/>
            <a:ext cx="57150" cy="1184971"/>
          </a:xfrm>
          <a:prstGeom prst="rect">
            <a:avLst/>
          </a:prstGeom>
          <a:solidFill>
            <a:srgbClr val="422C70"/>
          </a:solidFill>
          <a:ln/>
        </p:spPr>
      </p:sp>
      <p:sp>
        <p:nvSpPr>
          <p:cNvPr id="9" name="Text 7"/>
          <p:cNvSpPr/>
          <p:nvPr/>
        </p:nvSpPr>
        <p:spPr>
          <a:xfrm>
            <a:off x="1075060" y="5113782"/>
            <a:ext cx="10705064" cy="789950"/>
          </a:xfrm>
          <a:prstGeom prst="rect">
            <a:avLst/>
          </a:prstGeom>
          <a:noFill/>
          <a:ln/>
        </p:spPr>
        <p:txBody>
          <a:bodyPr wrap="square" lIns="0" tIns="0" rIns="0" bIns="0" rtlCol="0" anchor="t"/>
          <a:lstStyle/>
          <a:p>
            <a:pPr algn="l" indent="0" marL="0">
              <a:lnSpc>
                <a:spcPct val="113000"/>
              </a:lnSpc>
              <a:buNone/>
            </a:pPr>
            <a:r>
              <a:rPr lang="ka" altLang="en-US" sz="1730" b="1" dirty="0">
                <a:solidFill>
                  <a:srgbClr val="422C70"/>
                </a:solidFill>
                <a:latin typeface="IBM Plex Sans" pitchFamily="34" charset="0"/>
                <a:ea typeface="IBM Plex Sans" pitchFamily="34" charset="-122"/>
                <a:cs typeface="IBM Plex Sans" pitchFamily="34" charset="-120"/>
              </a:rPr>
              <a:t>იფიქრეთ კრიტიკულად</a:t>
            </a:r>
            <a:endParaRPr lang="ka" sz="1730" dirty="0"/>
          </a:p>
          <a:p>
            <a:pPr algn="l" indent="0" marL="0">
              <a:lnSpc>
                <a:spcPct val="113000"/>
              </a:lnSpc>
              <a:spcBef>
                <a:spcPts val="260"/>
              </a:spcBef>
              <a:buNone/>
            </a:pPr>
            <a:r>
              <a:rPr lang="ka" altLang="en-US" sz="1730" dirty="0">
                <a:solidFill>
                  <a:srgbClr val="25252B"/>
                </a:solidFill>
                <a:latin typeface="IBM Plex Sans" pitchFamily="34" charset="0"/>
                <a:ea typeface="IBM Plex Sans" pitchFamily="34" charset="-122"/>
                <a:cs typeface="IBM Plex Sans" pitchFamily="34" charset="-120"/>
              </a:rPr>
              <a:t>რომელი თვისებები იყო მნიშვნელოვანი, როდესაც ფულის ან აქტივის ერთი სახეობა მეორეს ამჯობინეთ?</a:t>
            </a:r>
            <a:endParaRPr lang="ka" sz="173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1</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ბარტერი და მოთხოვნილებების ორმაგი დამთხვევა</a:t>
            </a:r>
            <a:endParaRPr lang="ka" sz="3000" dirty="0"/>
          </a:p>
        </p:txBody>
      </p:sp>
      <p:sp>
        <p:nvSpPr>
          <p:cNvPr id="4" name="Text 2"/>
          <p:cNvSpPr/>
          <p:nvPr/>
        </p:nvSpPr>
        <p:spPr>
          <a:xfrm>
            <a:off x="1047720" y="1386779"/>
            <a:ext cx="11092404" cy="2711653"/>
          </a:xfrm>
          <a:prstGeom prst="rect">
            <a:avLst/>
          </a:prstGeom>
          <a:noFill/>
          <a:ln/>
        </p:spPr>
        <p:txBody>
          <a:bodyPr wrap="square" lIns="0" tIns="0" rIns="0" bIns="0" rtlCol="0" anchor="t"/>
          <a:lstStyle/>
          <a:p>
            <a:pPr algn="l" marL="228600" indent="-228600">
              <a:lnSpc>
                <a:spcPct val="113000"/>
              </a:lnSpc>
              <a:buSzPct val="100000"/>
              <a:buChar char="•"/>
            </a:pPr>
            <a:r>
              <a:rPr lang="ka" altLang="en-US" sz="2400" dirty="0">
                <a:solidFill>
                  <a:srgbClr val="25252B"/>
                </a:solidFill>
                <a:latin typeface="IBM Plex Sans" pitchFamily="34" charset="0"/>
                <a:ea typeface="IBM Plex Sans" pitchFamily="34" charset="-122"/>
                <a:cs typeface="IBM Plex Sans" pitchFamily="34" charset="-120"/>
              </a:rPr>
              <a:t>საქონლის ან მომსახურების პირდაპირი გაცვლა</a:t>
            </a:r>
            <a:endParaRPr lang="ka" sz="2400" dirty="0"/>
          </a:p>
          <a:p>
            <a:pPr algn="l" marL="228600" indent="-228600">
              <a:lnSpc>
                <a:spcPct val="113000"/>
              </a:lnSpc>
              <a:spcBef>
                <a:spcPts val="480"/>
              </a:spcBef>
              <a:buSzPct val="100000"/>
              <a:buChar char="•"/>
            </a:pPr>
            <a:r>
              <a:rPr lang="ka" altLang="en-US" sz="2400" dirty="0">
                <a:solidFill>
                  <a:srgbClr val="25252B"/>
                </a:solidFill>
                <a:latin typeface="IBM Plex Sans" pitchFamily="34" charset="0"/>
                <a:ea typeface="IBM Plex Sans" pitchFamily="34" charset="-122"/>
                <a:cs typeface="IBM Plex Sans" pitchFamily="34" charset="-120"/>
              </a:rPr>
              <a:t>ორივე მხარეს უნდა სურდეს ის, რასაც მეორე სთავაზობს</a:t>
            </a:r>
            <a:endParaRPr lang="ka" sz="2400" dirty="0"/>
          </a:p>
          <a:p>
            <a:pPr algn="l" marL="228600" indent="-228600">
              <a:lnSpc>
                <a:spcPct val="113000"/>
              </a:lnSpc>
              <a:spcBef>
                <a:spcPts val="480"/>
              </a:spcBef>
              <a:buSzPct val="100000"/>
              <a:buChar char="•"/>
            </a:pPr>
            <a:r>
              <a:rPr lang="ka" altLang="en-US" sz="2400" dirty="0">
                <a:solidFill>
                  <a:srgbClr val="25252B"/>
                </a:solidFill>
                <a:latin typeface="IBM Plex Sans" pitchFamily="34" charset="0"/>
                <a:ea typeface="IBM Plex Sans" pitchFamily="34" charset="-122"/>
                <a:cs typeface="IBM Plex Sans" pitchFamily="34" charset="-120"/>
              </a:rPr>
              <a:t>ერთსა და იმავე დროს, შესაფერისი რაოდენობით</a:t>
            </a:r>
            <a:endParaRPr lang="ka" sz="2400" dirty="0"/>
          </a:p>
          <a:p>
            <a:pPr algn="l" marL="228600" indent="-228600">
              <a:lnSpc>
                <a:spcPct val="113000"/>
              </a:lnSpc>
              <a:spcBef>
                <a:spcPts val="480"/>
              </a:spcBef>
              <a:buSzPct val="100000"/>
              <a:buChar char="•"/>
            </a:pPr>
            <a:r>
              <a:rPr lang="ka" altLang="en-US" sz="2400" dirty="0">
                <a:solidFill>
                  <a:srgbClr val="25252B"/>
                </a:solidFill>
                <a:latin typeface="IBM Plex Sans" pitchFamily="34" charset="0"/>
                <a:ea typeface="IBM Plex Sans" pitchFamily="34" charset="-122"/>
                <a:cs typeface="IBM Plex Sans" pitchFamily="34" charset="-120"/>
              </a:rPr>
              <a:t>დაყოფის, გაფუჭების, ფასის განსაზღვრისა და დაზოგვის სირთულეები</a:t>
            </a:r>
            <a:endParaRPr lang="ka" sz="2400" dirty="0"/>
          </a:p>
          <a:p>
            <a:pPr algn="l" marL="228600" indent="-228600">
              <a:lnSpc>
                <a:spcPct val="113000"/>
              </a:lnSpc>
              <a:spcBef>
                <a:spcPts val="480"/>
              </a:spcBef>
              <a:buSzPct val="100000"/>
              <a:buChar char="•"/>
            </a:pPr>
            <a:r>
              <a:rPr lang="ka" altLang="en-US" sz="2400" dirty="0">
                <a:solidFill>
                  <a:srgbClr val="25252B"/>
                </a:solidFill>
                <a:latin typeface="IBM Plex Sans" pitchFamily="34" charset="0"/>
                <a:ea typeface="IBM Plex Sans" pitchFamily="34" charset="-122"/>
                <a:cs typeface="IBM Plex Sans" pitchFamily="34" charset="-120"/>
              </a:rPr>
              <a:t>ფული გაყიდვას ყიდვისგან გამოყოფს</a:t>
            </a:r>
            <a:endParaRPr lang="ka"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1</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1</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1</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სიმწირე, ღირებულება და</a:t>
            </a:r>
            <a:br/>
            <a:r>
              <a:rPr lang="ka" altLang="en-US" sz="3000" dirty="0">
                <a:solidFill>
                  <a:srgbClr val="422C70"/>
                </a:solidFill>
                <a:latin typeface="IBM Plex Sans Medium" pitchFamily="34" charset="0"/>
                <a:ea typeface="IBM Plex Sans Medium" pitchFamily="34" charset="-122"/>
                <a:cs typeface="IBM Plex Sans Medium" pitchFamily="34" charset="-120"/>
              </a:rPr>
              <a:t>გაცვლა</a:t>
            </a:r>
            <a:endParaRPr lang="ka" sz="3000" dirty="0"/>
          </a:p>
        </p:txBody>
      </p:sp>
      <p:sp>
        <p:nvSpPr>
          <p:cNvPr id="5" name="Text 2"/>
          <p:cNvSpPr/>
          <p:nvPr/>
        </p:nvSpPr>
        <p:spPr>
          <a:xfrm>
            <a:off x="925830" y="1776588"/>
            <a:ext cx="5410505" cy="3564423"/>
          </a:xfrm>
          <a:prstGeom prst="rect">
            <a:avLst/>
          </a:prstGeom>
          <a:noFill/>
          <a:ln/>
        </p:spPr>
        <p:txBody>
          <a:bodyPr wrap="square" lIns="0" tIns="0" rIns="0" bIns="0" rtlCol="0" anchor="t"/>
          <a:lstStyle/>
          <a:p>
            <a:pPr algn="l" marL="154940" indent="-154940">
              <a:lnSpc>
                <a:spcPct val="113000"/>
              </a:lnSpc>
              <a:buSzPct val="100000"/>
              <a:buChar char="•"/>
            </a:pPr>
            <a:r>
              <a:rPr lang="ka" altLang="en-US" sz="1630" b="1" dirty="0">
                <a:solidFill>
                  <a:srgbClr val="422C70"/>
                </a:solidFill>
                <a:latin typeface="IBM Plex Sans" pitchFamily="34" charset="0"/>
                <a:ea typeface="IBM Plex Sans" pitchFamily="34" charset="-122"/>
                <a:cs typeface="IBM Plex Sans" pitchFamily="34" charset="-120"/>
              </a:rPr>
              <a:t>სიმწირე:</a:t>
            </a:r>
            <a:r>
              <a:rPr lang="ka" altLang="en-US" sz="1630" dirty="0">
                <a:solidFill>
                  <a:srgbClr val="25252B"/>
                </a:solidFill>
                <a:latin typeface="IBM Plex Sans" pitchFamily="34" charset="0"/>
                <a:ea typeface="IBM Plex Sans" pitchFamily="34" charset="-122"/>
                <a:cs typeface="IBM Plex Sans" pitchFamily="34" charset="-120"/>
              </a:rPr>
              <a:t> ერთი მიზნით გამოყენება გამორიცხავს სხვა მიზნით გამოყენებას</a:t>
            </a:r>
            <a:endParaRPr lang="ka" sz="1630" dirty="0"/>
          </a:p>
          <a:p>
            <a:pPr algn="l" marL="154940" indent="-154940">
              <a:lnSpc>
                <a:spcPct val="113000"/>
              </a:lnSpc>
              <a:spcBef>
                <a:spcPts val="330"/>
              </a:spcBef>
              <a:buSzPct val="100000"/>
              <a:buChar char="•"/>
            </a:pPr>
            <a:r>
              <a:rPr lang="ka" altLang="en-US" sz="1630" b="1" dirty="0">
                <a:solidFill>
                  <a:srgbClr val="422C70"/>
                </a:solidFill>
                <a:latin typeface="IBM Plex Sans" pitchFamily="34" charset="0"/>
                <a:ea typeface="IBM Plex Sans" pitchFamily="34" charset="-122"/>
                <a:cs typeface="IBM Plex Sans" pitchFamily="34" charset="-120"/>
              </a:rPr>
              <a:t>სუბიექტური ღირებულება:</a:t>
            </a:r>
            <a:r>
              <a:rPr lang="ka" altLang="en-US" sz="1630" dirty="0">
                <a:solidFill>
                  <a:srgbClr val="25252B"/>
                </a:solidFill>
                <a:latin typeface="IBM Plex Sans" pitchFamily="34" charset="0"/>
                <a:ea typeface="IBM Plex Sans" pitchFamily="34" charset="-122"/>
                <a:cs typeface="IBM Plex Sans" pitchFamily="34" charset="-120"/>
              </a:rPr>
              <a:t> საჭიროებები, უპირატესობები და გარემოებები</a:t>
            </a:r>
            <a:endParaRPr lang="ka" sz="1630" dirty="0"/>
          </a:p>
          <a:p>
            <a:pPr algn="l" marL="154940" indent="-154940">
              <a:lnSpc>
                <a:spcPct val="113000"/>
              </a:lnSpc>
              <a:spcBef>
                <a:spcPts val="330"/>
              </a:spcBef>
              <a:buSzPct val="100000"/>
              <a:buChar char="•"/>
            </a:pPr>
            <a:r>
              <a:rPr lang="ka" altLang="en-US" sz="1630" b="1" dirty="0">
                <a:solidFill>
                  <a:srgbClr val="422C70"/>
                </a:solidFill>
                <a:latin typeface="IBM Plex Sans" pitchFamily="34" charset="0"/>
                <a:ea typeface="IBM Plex Sans" pitchFamily="34" charset="-122"/>
                <a:cs typeface="IBM Plex Sans" pitchFamily="34" charset="-120"/>
              </a:rPr>
              <a:t>გაცვლა:</a:t>
            </a:r>
            <a:r>
              <a:rPr lang="ka" altLang="en-US" sz="1630" dirty="0">
                <a:solidFill>
                  <a:srgbClr val="25252B"/>
                </a:solidFill>
                <a:latin typeface="IBM Plex Sans" pitchFamily="34" charset="0"/>
                <a:ea typeface="IBM Plex Sans" pitchFamily="34" charset="-122"/>
                <a:cs typeface="IBM Plex Sans" pitchFamily="34" charset="-120"/>
              </a:rPr>
              <a:t> ორივე მხარეს ურჩევნია ის, რასაც იღებს</a:t>
            </a:r>
            <a:endParaRPr lang="ka" sz="1630" dirty="0"/>
          </a:p>
          <a:p>
            <a:pPr algn="l" marL="154940" indent="-154940">
              <a:lnSpc>
                <a:spcPct val="113000"/>
              </a:lnSpc>
              <a:spcBef>
                <a:spcPts val="330"/>
              </a:spcBef>
              <a:buSzPct val="100000"/>
              <a:buChar char="•"/>
            </a:pPr>
            <a:r>
              <a:rPr lang="ka" altLang="en-US" sz="1630" b="1" dirty="0">
                <a:solidFill>
                  <a:srgbClr val="422C70"/>
                </a:solidFill>
                <a:latin typeface="IBM Plex Sans" pitchFamily="34" charset="0"/>
                <a:ea typeface="IBM Plex Sans" pitchFamily="34" charset="-122"/>
                <a:cs typeface="IBM Plex Sans" pitchFamily="34" charset="-120"/>
              </a:rPr>
              <a:t>ალტერნატიული დანახარჯი:</a:t>
            </a:r>
            <a:r>
              <a:rPr lang="ka" altLang="en-US" sz="1630" dirty="0">
                <a:solidFill>
                  <a:srgbClr val="25252B"/>
                </a:solidFill>
                <a:latin typeface="IBM Plex Sans" pitchFamily="34" charset="0"/>
                <a:ea typeface="IBM Plex Sans" pitchFamily="34" charset="-122"/>
                <a:cs typeface="IBM Plex Sans" pitchFamily="34" charset="-120"/>
              </a:rPr>
              <a:t> საუკეთესო ალტერნატივა, რომელზეც უარს ამბობთ</a:t>
            </a:r>
            <a:endParaRPr lang="ka" sz="1630" dirty="0"/>
          </a:p>
          <a:p>
            <a:pPr algn="l" marL="154940" indent="-154940">
              <a:lnSpc>
                <a:spcPct val="113000"/>
              </a:lnSpc>
              <a:spcBef>
                <a:spcPts val="330"/>
              </a:spcBef>
              <a:buSzPct val="100000"/>
              <a:buChar char="•"/>
            </a:pPr>
            <a:r>
              <a:rPr lang="ka" altLang="en-US" sz="1630" b="1" dirty="0">
                <a:solidFill>
                  <a:srgbClr val="422C70"/>
                </a:solidFill>
                <a:latin typeface="IBM Plex Sans" pitchFamily="34" charset="0"/>
                <a:ea typeface="IBM Plex Sans" pitchFamily="34" charset="-122"/>
                <a:cs typeface="IBM Plex Sans" pitchFamily="34" charset="-120"/>
              </a:rPr>
              <a:t>დროითი უპირატესობა:</a:t>
            </a:r>
            <a:r>
              <a:rPr lang="ka" altLang="en-US" sz="1630" dirty="0">
                <a:solidFill>
                  <a:srgbClr val="25252B"/>
                </a:solidFill>
                <a:latin typeface="IBM Plex Sans" pitchFamily="34" charset="0"/>
                <a:ea typeface="IBM Plex Sans" pitchFamily="34" charset="-122"/>
                <a:cs typeface="IBM Plex Sans" pitchFamily="34" charset="-120"/>
              </a:rPr>
              <a:t> აწმყოს შედარება მომავალთან</a:t>
            </a:r>
            <a:endParaRPr lang="ka" sz="1630" dirty="0"/>
          </a:p>
          <a:p>
            <a:pPr algn="l" marL="154940" indent="-154940">
              <a:lnSpc>
                <a:spcPct val="113000"/>
              </a:lnSpc>
              <a:spcBef>
                <a:spcPts val="330"/>
              </a:spcBef>
              <a:buSzPct val="100000"/>
              <a:buChar char="•"/>
            </a:pPr>
            <a:r>
              <a:rPr lang="ka" altLang="en-US" sz="1630" b="1" dirty="0">
                <a:solidFill>
                  <a:srgbClr val="422C70"/>
                </a:solidFill>
                <a:latin typeface="IBM Plex Sans" pitchFamily="34" charset="0"/>
                <a:ea typeface="IBM Plex Sans" pitchFamily="34" charset="-122"/>
                <a:cs typeface="IBM Plex Sans" pitchFamily="34" charset="-120"/>
              </a:rPr>
              <a:t>კომპრომისი:</a:t>
            </a:r>
            <a:r>
              <a:rPr lang="ka" altLang="en-US" sz="1630" dirty="0">
                <a:solidFill>
                  <a:srgbClr val="25252B"/>
                </a:solidFill>
                <a:latin typeface="IBM Plex Sans" pitchFamily="34" charset="0"/>
                <a:ea typeface="IBM Plex Sans" pitchFamily="34" charset="-122"/>
                <a:cs typeface="IBM Plex Sans" pitchFamily="34" charset="-120"/>
              </a:rPr>
              <a:t> სარგებელი, რომელსაც დანახარჯი ახლავს</a:t>
            </a:r>
            <a:endParaRPr lang="ka" sz="1630" dirty="0"/>
          </a:p>
        </p:txBody>
      </p:sp>
      <p:sp>
        <p:nvSpPr>
          <p:cNvPr id="6" name="Text 3"/>
          <p:cNvSpPr/>
          <p:nvPr/>
        </p:nvSpPr>
        <p:spPr>
          <a:xfrm>
            <a:off x="666780" y="5568879"/>
            <a:ext cx="5694426" cy="559613"/>
          </a:xfrm>
          <a:prstGeom prst="rect">
            <a:avLst/>
          </a:prstGeom>
          <a:noFill/>
          <a:ln/>
        </p:spPr>
        <p:txBody>
          <a:bodyPr wrap="square" lIns="0" tIns="0" rIns="0" bIns="0" rtlCol="0" anchor="t"/>
          <a:lstStyle/>
          <a:p>
            <a:pPr algn="l" indent="0" marL="0">
              <a:lnSpc>
                <a:spcPct val="113000"/>
              </a:lnSpc>
              <a:buNone/>
            </a:pPr>
            <a:r>
              <a:rPr lang="ka" altLang="en-US" sz="1630" dirty="0">
                <a:solidFill>
                  <a:srgbClr val="25252B"/>
                </a:solidFill>
                <a:latin typeface="IBM Plex Sans" pitchFamily="34" charset="0"/>
                <a:ea typeface="IBM Plex Sans" pitchFamily="34" charset="-122"/>
                <a:cs typeface="IBM Plex Sans" pitchFamily="34" charset="-120"/>
              </a:rPr>
              <a:t>მხოლოდ სიმწირე ღირებულების გარანტია არ არის; მოთხოვნასაც აქვს მნიშვნელობა.</a:t>
            </a:r>
            <a:endParaRPr lang="ka" sz="163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1</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უსაფრთხო წყაროს მახლობლად წყლის ბოთლი მაღაზიის მაცივარში დგას. სუფთა წყლის პოვნა ახლომახლო ადვილია.საჭიროებადაბალიფასიუფრო დაბალიდეფიციტის დროს იგივე ბოთლი ცხელ უდაბნოში დგას. წყლის პოვნა რთულია, მისი">    </p:cNvPr>
          <p:cNvPicPr>
            <a:picLocks noChangeAspect="1"/>
          </p:cNvPicPr>
          <p:nvPr/>
        </p:nvPicPr>
        <p:blipFill>
          <a:blip r:embed="rId1"/>
          <a:stretch>
            <a:fillRect/>
          </a:stretch>
        </p:blipFill>
        <p:spPr>
          <a:xfrm>
            <a:off x="538947" y="266730"/>
            <a:ext cx="11114166"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ალტერნატიული დანახარჯი</a:t>
            </a:r>
            <a:endParaRPr lang="ka"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1</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შეზღუდული თანხის მქონე მყიდველი არჩევანს წონის საკვები დღეს კარგად იკვებეთ.ტრანსპორტი სამსახურში მიდით.დაზოგვათანხა სამომავლოდ შეინახეთ. თითოეული არჩევანი დანარჩენებზე უარის თქმას ნიშნავს: ეს ალტერნატ">    </p:cNvPr>
          <p:cNvPicPr>
            <a:picLocks noChangeAspect="1"/>
          </p:cNvPicPr>
          <p:nvPr/>
        </p:nvPicPr>
        <p:blipFill>
          <a:blip r:embed="rId1"/>
          <a:stretch>
            <a:fillRect/>
          </a:stretch>
        </p:blipFill>
        <p:spPr>
          <a:xfrm>
            <a:off x="553121" y="266730"/>
            <a:ext cx="11085820"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ბარტერიდან ციფრულ ფულამდე</a:t>
            </a:r>
            <a:endParaRPr lang="ka" sz="3000" dirty="0"/>
          </a:p>
        </p:txBody>
      </p:sp>
      <p:sp>
        <p:nvSpPr>
          <p:cNvPr id="4" name="Text 2"/>
          <p:cNvSpPr/>
          <p:nvPr/>
        </p:nvSpPr>
        <p:spPr>
          <a:xfrm>
            <a:off x="1002000" y="1375806"/>
            <a:ext cx="11142604" cy="3163458"/>
          </a:xfrm>
          <a:prstGeom prst="rect">
            <a:avLst/>
          </a:prstGeom>
          <a:noFill/>
          <a:ln/>
        </p:spPr>
        <p:txBody>
          <a:bodyPr wrap="square" lIns="0" tIns="0" rIns="0" bIns="0" rtlCol="0" anchor="t"/>
          <a:lstStyle/>
          <a:p>
            <a:pPr algn="l" marL="200660" indent="-200660">
              <a:lnSpc>
                <a:spcPct val="113000"/>
              </a:lnSpc>
              <a:buSzPct val="100000"/>
              <a:buChar char="•"/>
            </a:pPr>
            <a:r>
              <a:rPr lang="ka" altLang="en-US" sz="2110" dirty="0">
                <a:solidFill>
                  <a:srgbClr val="25252B"/>
                </a:solidFill>
                <a:latin typeface="IBM Plex Sans" pitchFamily="34" charset="0"/>
                <a:ea typeface="IBM Plex Sans" pitchFamily="34" charset="-122"/>
                <a:cs typeface="IBM Plex Sans" pitchFamily="34" charset="-120"/>
              </a:rPr>
              <a:t>პირდაპირი გაცვლა, საჩუქრები, ვალდებულებები და ვალების ჩანაწერები</a:t>
            </a:r>
            <a:endParaRPr lang="ka" sz="2110" dirty="0"/>
          </a:p>
          <a:p>
            <a:pPr algn="l" marL="200660" indent="-200660">
              <a:lnSpc>
                <a:spcPct val="113000"/>
              </a:lnSpc>
              <a:spcBef>
                <a:spcPts val="420"/>
              </a:spcBef>
              <a:buSzPct val="100000"/>
              <a:buChar char="•"/>
            </a:pPr>
            <a:r>
              <a:rPr lang="ka" altLang="en-US" sz="2110" dirty="0">
                <a:solidFill>
                  <a:srgbClr val="25252B"/>
                </a:solidFill>
                <a:latin typeface="IBM Plex Sans" pitchFamily="34" charset="0"/>
                <a:ea typeface="IBM Plex Sans" pitchFamily="34" charset="-122"/>
                <a:cs typeface="IBM Plex Sans" pitchFamily="34" charset="-120"/>
              </a:rPr>
              <a:t>საქონლური ფული: საქონელი, რომელსაც სხვა დანიშნულებაც აქვს</a:t>
            </a:r>
            <a:endParaRPr lang="ka" sz="2110" dirty="0"/>
          </a:p>
          <a:p>
            <a:pPr algn="l" marL="200660" indent="-200660">
              <a:lnSpc>
                <a:spcPct val="113000"/>
              </a:lnSpc>
              <a:spcBef>
                <a:spcPts val="420"/>
              </a:spcBef>
              <a:buSzPct val="100000"/>
              <a:buChar char="•"/>
            </a:pPr>
            <a:r>
              <a:rPr lang="ka" altLang="en-US" sz="2110" dirty="0">
                <a:solidFill>
                  <a:srgbClr val="25252B"/>
                </a:solidFill>
                <a:latin typeface="IBM Plex Sans" pitchFamily="34" charset="0"/>
                <a:ea typeface="IBM Plex Sans" pitchFamily="34" charset="-122"/>
                <a:cs typeface="IBM Plex Sans" pitchFamily="34" charset="-120"/>
              </a:rPr>
              <a:t>სტანდარტული მონეტები: ამოცნობადობა; ძვირფასი ლითონის შემცველობის შესაძლო შემცირება</a:t>
            </a:r>
            <a:endParaRPr lang="ka" sz="2110" dirty="0"/>
          </a:p>
          <a:p>
            <a:pPr algn="l" marL="200660" indent="-200660">
              <a:lnSpc>
                <a:spcPct val="113000"/>
              </a:lnSpc>
              <a:spcBef>
                <a:spcPts val="420"/>
              </a:spcBef>
              <a:buSzPct val="100000"/>
              <a:buChar char="•"/>
            </a:pPr>
            <a:r>
              <a:rPr lang="ka" altLang="en-US" sz="2110" dirty="0">
                <a:solidFill>
                  <a:srgbClr val="25252B"/>
                </a:solidFill>
                <a:latin typeface="IBM Plex Sans" pitchFamily="34" charset="0"/>
                <a:ea typeface="IBM Plex Sans" pitchFamily="34" charset="-122"/>
                <a:cs typeface="IBM Plex Sans" pitchFamily="34" charset="-120"/>
              </a:rPr>
              <a:t>წარმომადგენლობითი ქაღალდის ფული: გამოსყიდვადი მოთხოვნები; გამომშვებისადმი ნდობა</a:t>
            </a:r>
            <a:endParaRPr lang="ka" sz="2110" dirty="0"/>
          </a:p>
          <a:p>
            <a:pPr algn="l" marL="200660" indent="-200660">
              <a:lnSpc>
                <a:spcPct val="113000"/>
              </a:lnSpc>
              <a:spcBef>
                <a:spcPts val="420"/>
              </a:spcBef>
              <a:buSzPct val="100000"/>
              <a:buChar char="•"/>
            </a:pPr>
            <a:r>
              <a:rPr lang="ka" altLang="en-US" sz="2110" dirty="0">
                <a:solidFill>
                  <a:srgbClr val="25252B"/>
                </a:solidFill>
                <a:latin typeface="IBM Plex Sans" pitchFamily="34" charset="0"/>
                <a:ea typeface="IBM Plex Sans" pitchFamily="34" charset="-122"/>
                <a:cs typeface="IBM Plex Sans" pitchFamily="34" charset="-120"/>
              </a:rPr>
              <a:t>ბანკები და სახელმწიფო ფული: ინსტიტუციური დაპირებები</a:t>
            </a:r>
            <a:endParaRPr lang="ka" sz="2110" dirty="0"/>
          </a:p>
          <a:p>
            <a:pPr algn="l" marL="200660" indent="-200660">
              <a:lnSpc>
                <a:spcPct val="113000"/>
              </a:lnSpc>
              <a:spcBef>
                <a:spcPts val="420"/>
              </a:spcBef>
              <a:buSzPct val="100000"/>
              <a:buChar char="•"/>
            </a:pPr>
            <a:r>
              <a:rPr lang="ka" altLang="en-US" sz="2110" dirty="0">
                <a:solidFill>
                  <a:srgbClr val="25252B"/>
                </a:solidFill>
                <a:latin typeface="IBM Plex Sans" pitchFamily="34" charset="0"/>
                <a:ea typeface="IBM Plex Sans" pitchFamily="34" charset="-122"/>
                <a:cs typeface="IBM Plex Sans" pitchFamily="34" charset="-120"/>
              </a:rPr>
              <a:t>ციფრული გადახდები: ინსტრუქციები, რომლებიც ჩანაწერებს ცვლის</a:t>
            </a:r>
            <a:endParaRPr lang="ka" sz="2110" dirty="0"/>
          </a:p>
        </p:txBody>
      </p:sp>
      <p:sp>
        <p:nvSpPr>
          <p:cNvPr id="5" name="Text 3"/>
          <p:cNvSpPr/>
          <p:nvPr/>
        </p:nvSpPr>
        <p:spPr>
          <a:xfrm>
            <a:off x="666780" y="4834250"/>
            <a:ext cx="11510010" cy="1085850"/>
          </a:xfrm>
          <a:prstGeom prst="rect">
            <a:avLst/>
          </a:prstGeom>
          <a:noFill/>
          <a:ln/>
        </p:spPr>
        <p:txBody>
          <a:bodyPr wrap="square" lIns="0" tIns="0" rIns="0" bIns="0" rtlCol="0" anchor="t"/>
          <a:lstStyle/>
          <a:p>
            <a:pPr algn="l" indent="0" marL="0">
              <a:lnSpc>
                <a:spcPct val="113000"/>
              </a:lnSpc>
              <a:buNone/>
            </a:pPr>
            <a:r>
              <a:rPr lang="ka" altLang="en-US" sz="2110" dirty="0">
                <a:solidFill>
                  <a:srgbClr val="25252B"/>
                </a:solidFill>
                <a:latin typeface="IBM Plex Sans" pitchFamily="34" charset="0"/>
                <a:ea typeface="IBM Plex Sans" pitchFamily="34" charset="-122"/>
                <a:cs typeface="IBM Plex Sans" pitchFamily="34" charset="-120"/>
              </a:rPr>
              <a:t>სხვადასხვა ფორმა თანაარსებობდა; საზოგადოებები ერთსა და იმავე თანმიმდევრობას არ მიჰყვებოდნენ. მოხერხებულობას ხშირად გამომშვებებსა და შუამავლებზე დამოკიდებულება მოჰყვებოდა.</a:t>
            </a:r>
            <a:endParaRPr lang="ka" sz="21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1</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ფიატური ფული</a:t>
            </a:r>
            <a:endParaRPr lang="ka" sz="3000" dirty="0"/>
          </a:p>
        </p:txBody>
      </p:sp>
      <p:sp>
        <p:nvSpPr>
          <p:cNvPr id="4" name="Text 2"/>
          <p:cNvSpPr/>
          <p:nvPr/>
        </p:nvSpPr>
        <p:spPr>
          <a:xfrm>
            <a:off x="666780" y="1423355"/>
            <a:ext cx="11510010" cy="1036747"/>
          </a:xfrm>
          <a:prstGeom prst="rect">
            <a:avLst/>
          </a:prstGeom>
          <a:noFill/>
          <a:ln/>
        </p:spPr>
        <p:txBody>
          <a:bodyPr wrap="square" lIns="0" tIns="0" rIns="0" bIns="0" rtlCol="0" anchor="t"/>
          <a:lstStyle/>
          <a:p>
            <a:pPr algn="l" indent="0" marL="0">
              <a:lnSpc>
                <a:spcPct val="113000"/>
              </a:lnSpc>
              <a:buNone/>
            </a:pPr>
            <a:r>
              <a:rPr lang="ka" altLang="en-US" sz="2020" dirty="0">
                <a:solidFill>
                  <a:srgbClr val="25252B"/>
                </a:solidFill>
                <a:latin typeface="IBM Plex Sans" pitchFamily="34" charset="0"/>
                <a:ea typeface="IBM Plex Sans" pitchFamily="34" charset="-122"/>
                <a:cs typeface="IBM Plex Sans" pitchFamily="34" charset="-120"/>
              </a:rPr>
              <a:t>ფიატური ფული არის სახელმწიფოს მიერ ნებადართული ვალუტა, რომელიც არ ექვემდებარება გაცვლას ისეთი საქონლის ფიქსირებულ რაოდენობაზე, როგორიცაა ოქრო.</a:t>
            </a:r>
            <a:endParaRPr lang="ka" sz="2020" dirty="0"/>
          </a:p>
        </p:txBody>
      </p:sp>
      <p:sp>
        <p:nvSpPr>
          <p:cNvPr id="5" name="Text 3"/>
          <p:cNvSpPr/>
          <p:nvPr/>
        </p:nvSpPr>
        <p:spPr>
          <a:xfrm>
            <a:off x="986729" y="2664927"/>
            <a:ext cx="11159338" cy="1932676"/>
          </a:xfrm>
          <a:prstGeom prst="rect">
            <a:avLst/>
          </a:prstGeom>
          <a:noFill/>
          <a:ln/>
        </p:spPr>
        <p:txBody>
          <a:bodyPr wrap="square" lIns="0" tIns="0" rIns="0" bIns="0" rtlCol="0" anchor="t"/>
          <a:lstStyle/>
          <a:p>
            <a:pPr algn="l" marL="191770" indent="-191770">
              <a:lnSpc>
                <a:spcPct val="113000"/>
              </a:lnSpc>
              <a:buSzPct val="100000"/>
              <a:buChar char="•"/>
            </a:pPr>
            <a:r>
              <a:rPr lang="ka" altLang="en-US" sz="2020" b="1" dirty="0">
                <a:solidFill>
                  <a:srgbClr val="422C70"/>
                </a:solidFill>
                <a:latin typeface="IBM Plex Sans" pitchFamily="34" charset="0"/>
                <a:ea typeface="IBM Plex Sans" pitchFamily="34" charset="-122"/>
                <a:cs typeface="IBM Plex Sans" pitchFamily="34" charset="-120"/>
              </a:rPr>
              <a:t>ცენტრალური ბანკი:</a:t>
            </a:r>
            <a:r>
              <a:rPr lang="ka" altLang="en-US" sz="2020" dirty="0">
                <a:solidFill>
                  <a:srgbClr val="25252B"/>
                </a:solidFill>
                <a:latin typeface="IBM Plex Sans" pitchFamily="34" charset="0"/>
                <a:ea typeface="IBM Plex Sans" pitchFamily="34" charset="-122"/>
                <a:cs typeface="IBM Plex Sans" pitchFamily="34" charset="-120"/>
              </a:rPr>
              <a:t> საბაზო ფული, პოლიტიკა, ანგარიშსწორება</a:t>
            </a:r>
            <a:endParaRPr lang="ka" sz="2020" dirty="0"/>
          </a:p>
          <a:p>
            <a:pPr algn="l" marL="191770" indent="-191770">
              <a:lnSpc>
                <a:spcPct val="113000"/>
              </a:lnSpc>
              <a:spcBef>
                <a:spcPts val="400"/>
              </a:spcBef>
              <a:buSzPct val="100000"/>
              <a:buChar char="•"/>
            </a:pPr>
            <a:r>
              <a:rPr lang="ka" altLang="en-US" sz="2020" b="1" dirty="0">
                <a:solidFill>
                  <a:srgbClr val="422C70"/>
                </a:solidFill>
                <a:latin typeface="IBM Plex Sans" pitchFamily="34" charset="0"/>
                <a:ea typeface="IBM Plex Sans" pitchFamily="34" charset="-122"/>
                <a:cs typeface="IBM Plex Sans" pitchFamily="34" charset="-120"/>
              </a:rPr>
              <a:t>კომერციული ბანკები:</a:t>
            </a:r>
            <a:r>
              <a:rPr lang="ka" altLang="en-US" sz="2020" dirty="0">
                <a:solidFill>
                  <a:srgbClr val="25252B"/>
                </a:solidFill>
                <a:latin typeface="IBM Plex Sans" pitchFamily="34" charset="0"/>
                <a:ea typeface="IBM Plex Sans" pitchFamily="34" charset="-122"/>
                <a:cs typeface="IBM Plex Sans" pitchFamily="34" charset="-120"/>
              </a:rPr>
              <a:t> დეპოზიტები, გადახდები, სესხები</a:t>
            </a:r>
            <a:endParaRPr lang="ka" sz="2020" dirty="0"/>
          </a:p>
          <a:p>
            <a:pPr algn="l" marL="191770" indent="-191770">
              <a:lnSpc>
                <a:spcPct val="113000"/>
              </a:lnSpc>
              <a:spcBef>
                <a:spcPts val="400"/>
              </a:spcBef>
              <a:buSzPct val="100000"/>
              <a:buChar char="•"/>
            </a:pPr>
            <a:r>
              <a:rPr lang="ka" altLang="en-US" sz="2020" b="1" dirty="0">
                <a:solidFill>
                  <a:srgbClr val="422C70"/>
                </a:solidFill>
                <a:latin typeface="IBM Plex Sans" pitchFamily="34" charset="0"/>
                <a:ea typeface="IBM Plex Sans" pitchFamily="34" charset="-122"/>
                <a:cs typeface="IBM Plex Sans" pitchFamily="34" charset="-120"/>
              </a:rPr>
              <a:t>მთავრობა:</a:t>
            </a:r>
            <a:r>
              <a:rPr lang="ka" altLang="en-US" sz="2020" dirty="0">
                <a:solidFill>
                  <a:srgbClr val="25252B"/>
                </a:solidFill>
                <a:latin typeface="IBM Plex Sans" pitchFamily="34" charset="0"/>
                <a:ea typeface="IBM Plex Sans" pitchFamily="34" charset="-122"/>
                <a:cs typeface="IBM Plex Sans" pitchFamily="34" charset="-120"/>
              </a:rPr>
              <a:t> გადასახადები, ხარჯები, კანონები</a:t>
            </a:r>
            <a:endParaRPr lang="ka" sz="2020" dirty="0"/>
          </a:p>
          <a:p>
            <a:pPr algn="l" marL="191770" indent="-191770">
              <a:lnSpc>
                <a:spcPct val="113000"/>
              </a:lnSpc>
              <a:spcBef>
                <a:spcPts val="400"/>
              </a:spcBef>
              <a:buSzPct val="100000"/>
              <a:buChar char="•"/>
            </a:pPr>
            <a:r>
              <a:rPr lang="ka" altLang="en-US" sz="2020" b="1" dirty="0">
                <a:solidFill>
                  <a:srgbClr val="422C70"/>
                </a:solidFill>
                <a:latin typeface="IBM Plex Sans" pitchFamily="34" charset="0"/>
                <a:ea typeface="IBM Plex Sans" pitchFamily="34" charset="-122"/>
                <a:cs typeface="IBM Plex Sans" pitchFamily="34" charset="-120"/>
              </a:rPr>
              <a:t>ადამიანები და ბიზნესები:</a:t>
            </a:r>
            <a:r>
              <a:rPr lang="ka" altLang="en-US" sz="2020" dirty="0">
                <a:solidFill>
                  <a:srgbClr val="25252B"/>
                </a:solidFill>
                <a:latin typeface="IBM Plex Sans" pitchFamily="34" charset="0"/>
                <a:ea typeface="IBM Plex Sans" pitchFamily="34" charset="-122"/>
                <a:cs typeface="IBM Plex Sans" pitchFamily="34" charset="-120"/>
              </a:rPr>
              <a:t> შრომა, ფასები, გაცვლა</a:t>
            </a:r>
            <a:endParaRPr lang="ka" sz="2020" dirty="0"/>
          </a:p>
          <a:p>
            <a:pPr algn="l" marL="191770" indent="-191770">
              <a:lnSpc>
                <a:spcPct val="113000"/>
              </a:lnSpc>
              <a:spcBef>
                <a:spcPts val="400"/>
              </a:spcBef>
              <a:buSzPct val="100000"/>
              <a:buChar char="•"/>
            </a:pPr>
            <a:r>
              <a:rPr lang="ka" altLang="en-US" sz="2020" dirty="0">
                <a:solidFill>
                  <a:srgbClr val="25252B"/>
                </a:solidFill>
                <a:latin typeface="IBM Plex Sans" pitchFamily="34" charset="0"/>
                <a:ea typeface="IBM Plex Sans" pitchFamily="34" charset="-122"/>
                <a:cs typeface="IBM Plex Sans" pitchFamily="34" charset="-120"/>
              </a:rPr>
              <a:t>საყოველთაო აღიარება და ქსელური ეფექტები</a:t>
            </a:r>
            <a:endParaRPr lang="ka" sz="2020" dirty="0"/>
          </a:p>
        </p:txBody>
      </p:sp>
      <p:sp>
        <p:nvSpPr>
          <p:cNvPr id="6" name="Text 4"/>
          <p:cNvSpPr/>
          <p:nvPr/>
        </p:nvSpPr>
        <p:spPr>
          <a:xfrm>
            <a:off x="666780" y="4879147"/>
            <a:ext cx="11510010" cy="1382298"/>
          </a:xfrm>
          <a:prstGeom prst="rect">
            <a:avLst/>
          </a:prstGeom>
          <a:noFill/>
          <a:ln/>
        </p:spPr>
        <p:txBody>
          <a:bodyPr wrap="square" lIns="0" tIns="0" rIns="0" bIns="0" rtlCol="0" anchor="t"/>
          <a:lstStyle/>
          <a:p>
            <a:pPr algn="l" indent="0" marL="0">
              <a:lnSpc>
                <a:spcPct val="113000"/>
              </a:lnSpc>
              <a:buNone/>
            </a:pPr>
            <a:r>
              <a:rPr lang="ka" altLang="en-US" sz="2020" dirty="0">
                <a:solidFill>
                  <a:srgbClr val="25252B"/>
                </a:solidFill>
                <a:latin typeface="IBM Plex Sans" pitchFamily="34" charset="0"/>
                <a:ea typeface="IBM Plex Sans" pitchFamily="34" charset="-122"/>
                <a:cs typeface="IBM Plex Sans" pitchFamily="34" charset="-120"/>
              </a:rPr>
              <a:t>მოსახერხებელი გადახდები და მოქნილი დაკრედიტება ინსტიტუტებზე დამოკიდებულებას იწვევს. ფულის მიწოდება, მასზე წვდომა და წესები შეიძლება შეიცვალოს; კანონიერი საგადახდო საშუალების შესახებ წესები იურისდიქციის მიხედვით განსხვავდება.</a:t>
            </a:r>
            <a:endParaRPr lang="ka" sz="20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1</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ცენტრალური ბანკიმართავს მონეტარულ პოლიტიკას და ხელს უწყობს გადახდების საბოლოო ანგარიშსწორებას. კომერციული ბანკივალდებულია, მომხმარებლებს დაუბრუნოს მათი დეპოზიტები; დეპოზიტი ბანკის ვალდებულებაა. საგადა">    </p:cNvPr>
          <p:cNvPicPr>
            <a:picLocks noChangeAspect="1"/>
          </p:cNvPicPr>
          <p:nvPr/>
        </p:nvPicPr>
        <p:blipFill>
          <a:blip r:embed="rId1"/>
          <a:stretch>
            <a:fillRect/>
          </a:stretch>
        </p:blipFill>
        <p:spPr>
          <a:xfrm>
            <a:off x="342900" y="410840"/>
            <a:ext cx="11506170" cy="5883981"/>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შეისწავლეთ</a:t>
            </a:r>
            <a:br/>
            <a:r>
              <a:rPr lang="ka" altLang="en-US" sz="3000" dirty="0">
                <a:solidFill>
                  <a:srgbClr val="422C70"/>
                </a:solidFill>
                <a:latin typeface="IBM Plex Sans Medium" pitchFamily="34" charset="0"/>
                <a:ea typeface="IBM Plex Sans Medium" pitchFamily="34" charset="-122"/>
                <a:cs typeface="IBM Plex Sans Medium" pitchFamily="34" charset="-120"/>
              </a:rPr>
              <a:t>ადგილობრივი გადახდა</a:t>
            </a:r>
            <a:endParaRPr lang="ka" sz="3000" dirty="0"/>
          </a:p>
        </p:txBody>
      </p:sp>
      <p:sp>
        <p:nvSpPr>
          <p:cNvPr id="5" name="Text 2"/>
          <p:cNvSpPr/>
          <p:nvPr/>
        </p:nvSpPr>
        <p:spPr>
          <a:xfrm>
            <a:off x="666780" y="1842516"/>
            <a:ext cx="5694426" cy="1036747"/>
          </a:xfrm>
          <a:prstGeom prst="rect">
            <a:avLst/>
          </a:prstGeom>
          <a:noFill/>
          <a:ln/>
        </p:spPr>
        <p:txBody>
          <a:bodyPr wrap="square" lIns="0" tIns="0" rIns="0" bIns="0" rtlCol="0" anchor="t"/>
          <a:lstStyle/>
          <a:p>
            <a:pPr algn="l" indent="0" marL="0">
              <a:lnSpc>
                <a:spcPct val="113000"/>
              </a:lnSpc>
              <a:buNone/>
            </a:pPr>
            <a:r>
              <a:rPr lang="ka" altLang="en-US" sz="2020" dirty="0">
                <a:solidFill>
                  <a:srgbClr val="25252B"/>
                </a:solidFill>
                <a:latin typeface="IBM Plex Sans" pitchFamily="34" charset="0"/>
                <a:ea typeface="IBM Plex Sans" pitchFamily="34" charset="-122"/>
                <a:cs typeface="IBM Plex Sans" pitchFamily="34" charset="-120"/>
              </a:rPr>
              <a:t>აირჩიეთ ჩვეულებრივი გადახდის მაგალითი ან გამოიყენეთ გამოგონილი სცენარი.</a:t>
            </a:r>
            <a:endParaRPr lang="ka" sz="2020" dirty="0"/>
          </a:p>
        </p:txBody>
      </p:sp>
      <p:sp>
        <p:nvSpPr>
          <p:cNvPr id="6" name="Text 3"/>
          <p:cNvSpPr/>
          <p:nvPr/>
        </p:nvSpPr>
        <p:spPr>
          <a:xfrm>
            <a:off x="986729" y="3083997"/>
            <a:ext cx="5343754" cy="2918216"/>
          </a:xfrm>
          <a:prstGeom prst="rect">
            <a:avLst/>
          </a:prstGeom>
          <a:noFill/>
          <a:ln/>
        </p:spPr>
        <p:txBody>
          <a:bodyPr wrap="square" lIns="0" tIns="0" rIns="0" bIns="0" rtlCol="0" anchor="t"/>
          <a:lstStyle/>
          <a:p>
            <a:pPr algn="l" marL="191770" indent="-191770">
              <a:lnSpc>
                <a:spcPct val="113000"/>
              </a:lnSpc>
              <a:buSzPct val="100000"/>
              <a:buFont typeface="+mj-lt"/>
              <a:buAutoNum type="arabicPeriod" startAt="1"/>
            </a:pPr>
            <a:r>
              <a:rPr lang="ka" altLang="en-US" sz="2020" dirty="0">
                <a:solidFill>
                  <a:srgbClr val="25252B"/>
                </a:solidFill>
                <a:latin typeface="IBM Plex Sans" pitchFamily="34" charset="0"/>
                <a:ea typeface="IBM Plex Sans" pitchFamily="34" charset="-122"/>
                <a:cs typeface="IBM Plex Sans" pitchFamily="34" charset="-120"/>
              </a:rPr>
              <a:t>რის საფასურს იხდიან? რომელი ვალუტა გამოიყენება საანგარიშო ერთეულად?</a:t>
            </a:r>
            <a:endParaRPr lang="ka" sz="2020" dirty="0"/>
          </a:p>
          <a:p>
            <a:pPr algn="l" marL="191770" indent="-191770">
              <a:lnSpc>
                <a:spcPct val="113000"/>
              </a:lnSpc>
              <a:spcBef>
                <a:spcPts val="400"/>
              </a:spcBef>
              <a:buSzPct val="100000"/>
              <a:buFont typeface="+mj-lt"/>
              <a:buAutoNum type="arabicPeriod" startAt="1"/>
            </a:pPr>
            <a:r>
              <a:rPr lang="ka" altLang="en-US" sz="2020" dirty="0">
                <a:solidFill>
                  <a:srgbClr val="25252B"/>
                </a:solidFill>
                <a:latin typeface="IBM Plex Sans" pitchFamily="34" charset="0"/>
                <a:ea typeface="IBM Plex Sans" pitchFamily="34" charset="-122"/>
                <a:cs typeface="IBM Plex Sans" pitchFamily="34" charset="-120"/>
              </a:rPr>
              <a:t>რატომ იღებს მიმღები მას?</a:t>
            </a:r>
            <a:endParaRPr lang="ka" sz="2020" dirty="0"/>
          </a:p>
          <a:p>
            <a:pPr algn="l" marL="191770" indent="-191770">
              <a:lnSpc>
                <a:spcPct val="113000"/>
              </a:lnSpc>
              <a:spcBef>
                <a:spcPts val="400"/>
              </a:spcBef>
              <a:buSzPct val="100000"/>
              <a:buFont typeface="+mj-lt"/>
              <a:buAutoNum type="arabicPeriod" startAt="1"/>
            </a:pPr>
            <a:r>
              <a:rPr lang="ka" altLang="en-US" sz="2020" dirty="0">
                <a:solidFill>
                  <a:srgbClr val="25252B"/>
                </a:solidFill>
                <a:latin typeface="IBM Plex Sans" pitchFamily="34" charset="0"/>
                <a:ea typeface="IBM Plex Sans" pitchFamily="34" charset="-122"/>
                <a:cs typeface="IBM Plex Sans" pitchFamily="34" charset="-120"/>
              </a:rPr>
              <a:t>რომელი ინსტიტუტები, ჩანაწერები ან წესები ამყარებს მას?</a:t>
            </a:r>
            <a:endParaRPr lang="ka" sz="2020" dirty="0"/>
          </a:p>
          <a:p>
            <a:pPr algn="l" marL="191770" indent="-191770">
              <a:lnSpc>
                <a:spcPct val="113000"/>
              </a:lnSpc>
              <a:spcBef>
                <a:spcPts val="400"/>
              </a:spcBef>
              <a:buSzPct val="100000"/>
              <a:buFont typeface="+mj-lt"/>
              <a:buAutoNum type="arabicPeriod" startAt="1"/>
            </a:pPr>
            <a:r>
              <a:rPr lang="ka" altLang="en-US" sz="2020" dirty="0">
                <a:solidFill>
                  <a:srgbClr val="25252B"/>
                </a:solidFill>
                <a:latin typeface="IBM Plex Sans" pitchFamily="34" charset="0"/>
                <a:ea typeface="IBM Plex Sans" pitchFamily="34" charset="-122"/>
                <a:cs typeface="IBM Plex Sans" pitchFamily="34" charset="-120"/>
              </a:rPr>
              <a:t>რა რთულდება, თუ მას აღარ იღებენ ან მის მიმართ ნდობა იკარგება?</a:t>
            </a:r>
            <a:endParaRPr lang="ka" sz="20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1</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ნაწილობრივი რეზერვების საბანკო სისტემა</a:t>
            </a:r>
            <a:endParaRPr lang="ka" sz="3000" dirty="0"/>
          </a:p>
        </p:txBody>
      </p:sp>
      <p:sp>
        <p:nvSpPr>
          <p:cNvPr id="4" name="Text 2"/>
          <p:cNvSpPr/>
          <p:nvPr/>
        </p:nvSpPr>
        <p:spPr>
          <a:xfrm>
            <a:off x="956188" y="1364742"/>
            <a:ext cx="11192805" cy="2060418"/>
          </a:xfrm>
          <a:prstGeom prst="rect">
            <a:avLst/>
          </a:prstGeom>
          <a:noFill/>
          <a:ln/>
        </p:spPr>
        <p:txBody>
          <a:bodyPr wrap="square" lIns="0" tIns="0" rIns="0" bIns="0" rtlCol="0" anchor="t"/>
          <a:lstStyle/>
          <a:p>
            <a:pPr algn="l" marL="173990" indent="-173990">
              <a:lnSpc>
                <a:spcPct val="113000"/>
              </a:lnSpc>
              <a:buSzPct val="100000"/>
              <a:buChar char="•"/>
            </a:pPr>
            <a:r>
              <a:rPr lang="ka" altLang="en-US" sz="1820" dirty="0">
                <a:solidFill>
                  <a:srgbClr val="25252B"/>
                </a:solidFill>
                <a:latin typeface="IBM Plex Sans" pitchFamily="34" charset="0"/>
                <a:ea typeface="IBM Plex Sans" pitchFamily="34" charset="-122"/>
                <a:cs typeface="IBM Plex Sans" pitchFamily="34" charset="-120"/>
              </a:rPr>
              <a:t>საბანკო დეპოზიტები: გადახდის დაპირებები</a:t>
            </a:r>
            <a:endParaRPr lang="ka" sz="1820" dirty="0"/>
          </a:p>
          <a:p>
            <a:pPr algn="l" marL="173990" indent="-173990">
              <a:lnSpc>
                <a:spcPct val="113000"/>
              </a:lnSpc>
              <a:spcBef>
                <a:spcPts val="360"/>
              </a:spcBef>
              <a:buSzPct val="100000"/>
              <a:buChar char="•"/>
            </a:pPr>
            <a:r>
              <a:rPr lang="ka" altLang="en-US" sz="1820" dirty="0">
                <a:solidFill>
                  <a:srgbClr val="25252B"/>
                </a:solidFill>
                <a:latin typeface="IBM Plex Sans" pitchFamily="34" charset="0"/>
                <a:ea typeface="IBM Plex Sans" pitchFamily="34" charset="-122"/>
                <a:cs typeface="IBM Plex Sans" pitchFamily="34" charset="-120"/>
              </a:rPr>
              <a:t>მხოლოდ ნაწილი ინახება დაუყოვნებლივ ხელმისაწვდომი რეზერვების სახით</a:t>
            </a:r>
            <a:endParaRPr lang="ka" sz="1820" dirty="0"/>
          </a:p>
          <a:p>
            <a:pPr algn="l" marL="173990" indent="-173990">
              <a:lnSpc>
                <a:spcPct val="113000"/>
              </a:lnSpc>
              <a:spcBef>
                <a:spcPts val="360"/>
              </a:spcBef>
              <a:buSzPct val="100000"/>
              <a:buChar char="•"/>
            </a:pPr>
            <a:r>
              <a:rPr lang="ka" altLang="en-US" sz="1820" dirty="0">
                <a:solidFill>
                  <a:srgbClr val="25252B"/>
                </a:solidFill>
                <a:latin typeface="IBM Plex Sans" pitchFamily="34" charset="0"/>
                <a:ea typeface="IBM Plex Sans" pitchFamily="34" charset="-122"/>
                <a:cs typeface="IBM Plex Sans" pitchFamily="34" charset="-120"/>
              </a:rPr>
              <a:t>სესხი, როგორც წესი, ახალ სადეპოზიტო ფულს ქმნის</a:t>
            </a:r>
            <a:endParaRPr lang="ka" sz="1820" dirty="0"/>
          </a:p>
          <a:p>
            <a:pPr algn="l" marL="173990" indent="-173990">
              <a:lnSpc>
                <a:spcPct val="113000"/>
              </a:lnSpc>
              <a:spcBef>
                <a:spcPts val="360"/>
              </a:spcBef>
              <a:buSzPct val="100000"/>
              <a:buChar char="•"/>
            </a:pPr>
            <a:r>
              <a:rPr lang="ka" altLang="en-US" sz="1820" dirty="0">
                <a:solidFill>
                  <a:srgbClr val="25252B"/>
                </a:solidFill>
                <a:latin typeface="IBM Plex Sans" pitchFamily="34" charset="0"/>
                <a:ea typeface="IBM Plex Sans" pitchFamily="34" charset="-122"/>
                <a:cs typeface="IBM Plex Sans" pitchFamily="34" charset="-120"/>
              </a:rPr>
              <a:t>სესხის ძირითადი თანხის დაფარვა სადეპოზიტო ფულს ამცირებს</a:t>
            </a:r>
            <a:endParaRPr lang="ka" sz="1820" dirty="0"/>
          </a:p>
          <a:p>
            <a:pPr algn="l" marL="173990" indent="-173990">
              <a:lnSpc>
                <a:spcPct val="113000"/>
              </a:lnSpc>
              <a:spcBef>
                <a:spcPts val="360"/>
              </a:spcBef>
              <a:buSzPct val="100000"/>
              <a:buChar char="•"/>
            </a:pPr>
            <a:r>
              <a:rPr lang="ka" altLang="en-US" sz="1820" dirty="0">
                <a:solidFill>
                  <a:srgbClr val="25252B"/>
                </a:solidFill>
                <a:latin typeface="IBM Plex Sans" pitchFamily="34" charset="0"/>
                <a:ea typeface="IBM Plex Sans" pitchFamily="34" charset="-122"/>
                <a:cs typeface="IBM Plex Sans" pitchFamily="34" charset="-120"/>
              </a:rPr>
              <a:t>კაპიტალი, ლიკვიდობა, საკრედიტო რისკი, დაფინანსება, რეგულირება და მოთხოვნა ზღუდავს დაკრედიტებას</a:t>
            </a:r>
            <a:endParaRPr lang="ka" sz="1820" dirty="0"/>
          </a:p>
        </p:txBody>
      </p:sp>
      <p:sp>
        <p:nvSpPr>
          <p:cNvPr id="5" name="Text 3"/>
          <p:cNvSpPr/>
          <p:nvPr/>
        </p:nvSpPr>
        <p:spPr>
          <a:xfrm>
            <a:off x="666780" y="3679820"/>
            <a:ext cx="11510010" cy="312542"/>
          </a:xfrm>
          <a:prstGeom prst="rect">
            <a:avLst/>
          </a:prstGeom>
          <a:noFill/>
          <a:ln/>
        </p:spPr>
        <p:txBody>
          <a:bodyPr wrap="square" lIns="0" tIns="0" rIns="0" bIns="0" rtlCol="0" anchor="t"/>
          <a:lstStyle/>
          <a:p>
            <a:pPr algn="l" indent="0" marL="0">
              <a:lnSpc>
                <a:spcPct val="113000"/>
              </a:lnSpc>
              <a:buNone/>
            </a:pPr>
            <a:r>
              <a:rPr lang="ka" altLang="en-US" sz="1820" b="1" dirty="0">
                <a:solidFill>
                  <a:srgbClr val="422C70"/>
                </a:solidFill>
                <a:latin typeface="IBM Plex Sans" pitchFamily="34" charset="0"/>
                <a:ea typeface="IBM Plex Sans" pitchFamily="34" charset="-122"/>
                <a:cs typeface="IBM Plex Sans" pitchFamily="34" charset="-120"/>
              </a:rPr>
              <a:t>ლიკვიდობის რისკი:</a:t>
            </a:r>
            <a:r>
              <a:rPr lang="ka" altLang="en-US" sz="1820" dirty="0">
                <a:solidFill>
                  <a:srgbClr val="25252B"/>
                </a:solidFill>
                <a:latin typeface="IBM Plex Sans" pitchFamily="34" charset="0"/>
                <a:ea typeface="IBM Plex Sans" pitchFamily="34" charset="-122"/>
                <a:cs typeface="IBM Plex Sans" pitchFamily="34" charset="-120"/>
              </a:rPr>
              <a:t> დღეს თანხის გასატანად ხელმისაწვდომი სახსრები არასაკმარისია.</a:t>
            </a:r>
            <a:endParaRPr lang="ka" sz="1820" dirty="0"/>
          </a:p>
        </p:txBody>
      </p:sp>
      <p:sp>
        <p:nvSpPr>
          <p:cNvPr id="6" name="Text 4"/>
          <p:cNvSpPr/>
          <p:nvPr/>
        </p:nvSpPr>
        <p:spPr>
          <a:xfrm>
            <a:off x="666780" y="4223888"/>
            <a:ext cx="11510010" cy="312542"/>
          </a:xfrm>
          <a:prstGeom prst="rect">
            <a:avLst/>
          </a:prstGeom>
          <a:noFill/>
          <a:ln/>
        </p:spPr>
        <p:txBody>
          <a:bodyPr wrap="square" lIns="0" tIns="0" rIns="0" bIns="0" rtlCol="0" anchor="t"/>
          <a:lstStyle/>
          <a:p>
            <a:pPr algn="l" indent="0" marL="0">
              <a:lnSpc>
                <a:spcPct val="113000"/>
              </a:lnSpc>
              <a:buNone/>
            </a:pPr>
            <a:r>
              <a:rPr lang="ka" altLang="en-US" sz="1820" b="1" dirty="0">
                <a:solidFill>
                  <a:srgbClr val="422C70"/>
                </a:solidFill>
                <a:latin typeface="IBM Plex Sans" pitchFamily="34" charset="0"/>
                <a:ea typeface="IBM Plex Sans" pitchFamily="34" charset="-122"/>
                <a:cs typeface="IBM Plex Sans" pitchFamily="34" charset="-120"/>
              </a:rPr>
              <a:t>გადახდისუნარიანობის რისკი:</a:t>
            </a:r>
            <a:r>
              <a:rPr lang="ka" altLang="en-US" sz="1820" dirty="0">
                <a:solidFill>
                  <a:srgbClr val="25252B"/>
                </a:solidFill>
                <a:latin typeface="IBM Plex Sans" pitchFamily="34" charset="0"/>
                <a:ea typeface="IBM Plex Sans" pitchFamily="34" charset="-122"/>
                <a:cs typeface="IBM Plex Sans" pitchFamily="34" charset="-120"/>
              </a:rPr>
              <a:t> აქტივების ღირებულება ვალდებულებებზე ნაკლებია.</a:t>
            </a:r>
            <a:endParaRPr lang="ka" sz="1820" dirty="0"/>
          </a:p>
        </p:txBody>
      </p:sp>
      <p:sp>
        <p:nvSpPr>
          <p:cNvPr id="7" name="Text 5"/>
          <p:cNvSpPr/>
          <p:nvPr/>
        </p:nvSpPr>
        <p:spPr>
          <a:xfrm>
            <a:off x="666780" y="4768047"/>
            <a:ext cx="11510010" cy="1250168"/>
          </a:xfrm>
          <a:prstGeom prst="rect">
            <a:avLst/>
          </a:prstGeom>
          <a:noFill/>
          <a:ln/>
        </p:spPr>
        <p:txBody>
          <a:bodyPr wrap="square" lIns="0" tIns="0" rIns="0" bIns="0" rtlCol="0" anchor="t"/>
          <a:lstStyle/>
          <a:p>
            <a:pPr algn="l" indent="0" marL="0">
              <a:lnSpc>
                <a:spcPct val="113000"/>
              </a:lnSpc>
              <a:buNone/>
            </a:pPr>
            <a:r>
              <a:rPr lang="ka" altLang="en-US" sz="1820" dirty="0">
                <a:solidFill>
                  <a:srgbClr val="25252B"/>
                </a:solidFill>
                <a:latin typeface="IBM Plex Sans" pitchFamily="34" charset="0"/>
                <a:ea typeface="IBM Plex Sans" pitchFamily="34" charset="-122"/>
                <a:cs typeface="IBM Plex Sans" pitchFamily="34" charset="-120"/>
              </a:rPr>
              <a:t>ბანკებიდან დეპოზიტების მასობრივმა გატანამ შეიძლება სახსრებზე წვდომა გაართულოს. დაზღვევამ და ცენტრალური ბანკის მიერ სესხების გაცემამ შეიძლება პანიკა შეამციროს, თუმცა დაფარვის ფარგლები და წესები განსხვავდება; დაცვა ყველა რისკს ვერ აღმოფხვრის.</a:t>
            </a:r>
            <a:endParaRPr lang="ka" sz="18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1</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1 მოითხოვეთ სესხიმსესხებელი ბანკს სესხს სთხოვს.2დაამტკიცეთ სესხიბანკი თანხმდება სესხის გაცემაზე.3 შექმენით დეპოზიტიბანკი მსესხებლის ანგარიშზე ახალ დეპოზიტს რიცხავს.4 დახარჯეთ ან გადარიცხეთმსესხებელი დ">    </p:cNvPr>
          <p:cNvPicPr>
            <a:picLocks noChangeAspect="1"/>
          </p:cNvPicPr>
          <p:nvPr/>
        </p:nvPicPr>
        <p:blipFill>
          <a:blip r:embed="rId1"/>
          <a:stretch>
            <a:fillRect/>
          </a:stretch>
        </p:blipFill>
        <p:spPr>
          <a:xfrm>
            <a:off x="2380640" y="266730"/>
            <a:ext cx="7430780"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ლიკვიდობის რისკიბევრი მეანაბრე დღეს თანხის გასატანად რიგში დგას ბანკის მიერ გაცემული სესხები შესაძლოა მოგვიანებით მაინც დაიფაროს ამჟამად ნაღდი ფული ან სწრაფად გამოსაყენებელი აქტივები საკმარისი არ არის">    </p:cNvPr>
          <p:cNvPicPr>
            <a:picLocks noChangeAspect="1"/>
          </p:cNvPicPr>
          <p:nvPr/>
        </p:nvPicPr>
        <p:blipFill>
          <a:blip r:embed="rId1"/>
          <a:stretch>
            <a:fillRect/>
          </a:stretch>
        </p:blipFill>
        <p:spPr>
          <a:xfrm>
            <a:off x="399593" y="266730"/>
            <a:ext cx="11392875"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1</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ინფლაცია და</a:t>
            </a:r>
            <a:br/>
            <a:r>
              <a:rPr lang="ka" altLang="en-US" sz="3000" dirty="0">
                <a:solidFill>
                  <a:srgbClr val="422C70"/>
                </a:solidFill>
                <a:latin typeface="IBM Plex Sans Medium" pitchFamily="34" charset="0"/>
                <a:ea typeface="IBM Plex Sans Medium" pitchFamily="34" charset="-122"/>
                <a:cs typeface="IBM Plex Sans Medium" pitchFamily="34" charset="-120"/>
              </a:rPr>
              <a:t>მსყიდველუნარიანობა</a:t>
            </a:r>
            <a:endParaRPr lang="ka" sz="3000" dirty="0"/>
          </a:p>
        </p:txBody>
      </p:sp>
      <p:sp>
        <p:nvSpPr>
          <p:cNvPr id="5" name="Text 2"/>
          <p:cNvSpPr/>
          <p:nvPr/>
        </p:nvSpPr>
        <p:spPr>
          <a:xfrm>
            <a:off x="925830" y="1776588"/>
            <a:ext cx="5410505" cy="2082729"/>
          </a:xfrm>
          <a:prstGeom prst="rect">
            <a:avLst/>
          </a:prstGeom>
          <a:noFill/>
          <a:ln/>
        </p:spPr>
        <p:txBody>
          <a:bodyPr wrap="square" lIns="0" tIns="0" rIns="0" bIns="0" rtlCol="0" anchor="t"/>
          <a:lstStyle/>
          <a:p>
            <a:pPr algn="l" marL="154940" indent="-154940">
              <a:lnSpc>
                <a:spcPct val="113000"/>
              </a:lnSpc>
              <a:buSzPct val="100000"/>
              <a:buChar char="•"/>
            </a:pPr>
            <a:r>
              <a:rPr lang="ka" altLang="en-US" sz="1630" b="1" dirty="0">
                <a:solidFill>
                  <a:srgbClr val="422C70"/>
                </a:solidFill>
                <a:latin typeface="IBM Plex Sans" pitchFamily="34" charset="0"/>
                <a:ea typeface="IBM Plex Sans" pitchFamily="34" charset="-122"/>
                <a:cs typeface="IBM Plex Sans" pitchFamily="34" charset="-120"/>
              </a:rPr>
              <a:t>ფასების ინფლაცია:</a:t>
            </a:r>
            <a:r>
              <a:rPr lang="ka" altLang="en-US" sz="1630" dirty="0">
                <a:solidFill>
                  <a:srgbClr val="25252B"/>
                </a:solidFill>
                <a:latin typeface="IBM Plex Sans" pitchFamily="34" charset="0"/>
                <a:ea typeface="IBM Plex Sans" pitchFamily="34" charset="-122"/>
                <a:cs typeface="IBM Plex Sans" pitchFamily="34" charset="-120"/>
              </a:rPr>
              <a:t> ფასების საერთო დონის მდგრადი ზრდა</a:t>
            </a:r>
            <a:endParaRPr lang="ka" sz="1630" dirty="0"/>
          </a:p>
          <a:p>
            <a:pPr algn="l" marL="154940" indent="-154940">
              <a:lnSpc>
                <a:spcPct val="113000"/>
              </a:lnSpc>
              <a:spcBef>
                <a:spcPts val="330"/>
              </a:spcBef>
              <a:buSzPct val="100000"/>
              <a:buChar char="•"/>
            </a:pPr>
            <a:r>
              <a:rPr lang="ka" altLang="en-US" sz="1630" b="1" dirty="0">
                <a:solidFill>
                  <a:srgbClr val="422C70"/>
                </a:solidFill>
                <a:latin typeface="IBM Plex Sans" pitchFamily="34" charset="0"/>
                <a:ea typeface="IBM Plex Sans" pitchFamily="34" charset="-122"/>
                <a:cs typeface="IBM Plex Sans" pitchFamily="34" charset="-120"/>
              </a:rPr>
              <a:t>მსყიდველობითი უნარი:</a:t>
            </a:r>
            <a:r>
              <a:rPr lang="ka" altLang="en-US" sz="1630" dirty="0">
                <a:solidFill>
                  <a:srgbClr val="25252B"/>
                </a:solidFill>
                <a:latin typeface="IBM Plex Sans" pitchFamily="34" charset="0"/>
                <a:ea typeface="IBM Plex Sans" pitchFamily="34" charset="-122"/>
                <a:cs typeface="IBM Plex Sans" pitchFamily="34" charset="-120"/>
              </a:rPr>
              <a:t> რისი შეძენა შეიძლება ფულის ერთი ერთეულით</a:t>
            </a:r>
            <a:endParaRPr lang="ka" sz="1630" dirty="0"/>
          </a:p>
          <a:p>
            <a:pPr algn="l" marL="154940" indent="-154940">
              <a:lnSpc>
                <a:spcPct val="113000"/>
              </a:lnSpc>
              <a:spcBef>
                <a:spcPts val="330"/>
              </a:spcBef>
              <a:buSzPct val="100000"/>
              <a:buChar char="•"/>
            </a:pPr>
            <a:r>
              <a:rPr lang="ka" altLang="en-US" sz="1630" dirty="0">
                <a:solidFill>
                  <a:srgbClr val="25252B"/>
                </a:solidFill>
                <a:latin typeface="IBM Plex Sans" pitchFamily="34" charset="0"/>
                <a:ea typeface="IBM Plex Sans" pitchFamily="34" charset="-122"/>
                <a:cs typeface="IBM Plex Sans" pitchFamily="34" charset="-120"/>
              </a:rPr>
              <a:t>იგივე კალათა: 100 → 110 ფულადი ერთეული</a:t>
            </a:r>
            <a:endParaRPr lang="ka" sz="1630" dirty="0"/>
          </a:p>
          <a:p>
            <a:pPr algn="l" marL="154940" indent="-154940">
              <a:lnSpc>
                <a:spcPct val="113000"/>
              </a:lnSpc>
              <a:spcBef>
                <a:spcPts val="330"/>
              </a:spcBef>
              <a:buSzPct val="100000"/>
              <a:buChar char="•"/>
            </a:pPr>
            <a:r>
              <a:rPr lang="ka" altLang="en-US" sz="1630" dirty="0">
                <a:solidFill>
                  <a:srgbClr val="25252B"/>
                </a:solidFill>
                <a:latin typeface="IBM Plex Sans" pitchFamily="34" charset="0"/>
                <a:ea typeface="IBM Plex Sans" pitchFamily="34" charset="-122"/>
                <a:cs typeface="IBM Plex Sans" pitchFamily="34" charset="-120"/>
              </a:rPr>
              <a:t>უცვლელი შემოსავალი ან დანაზოგი: ნაკლები მსყიდველობითი უნარი</a:t>
            </a:r>
            <a:endParaRPr lang="ka" sz="1630" dirty="0"/>
          </a:p>
        </p:txBody>
      </p:sp>
      <p:sp>
        <p:nvSpPr>
          <p:cNvPr id="6" name="Text 3"/>
          <p:cNvSpPr/>
          <p:nvPr/>
        </p:nvSpPr>
        <p:spPr>
          <a:xfrm>
            <a:off x="666780" y="4087094"/>
            <a:ext cx="5694426" cy="1678747"/>
          </a:xfrm>
          <a:prstGeom prst="rect">
            <a:avLst/>
          </a:prstGeom>
          <a:noFill/>
          <a:ln/>
        </p:spPr>
        <p:txBody>
          <a:bodyPr wrap="square" lIns="0" tIns="0" rIns="0" bIns="0" rtlCol="0" anchor="t"/>
          <a:lstStyle/>
          <a:p>
            <a:pPr algn="l" indent="0" marL="0">
              <a:lnSpc>
                <a:spcPct val="113000"/>
              </a:lnSpc>
              <a:buNone/>
            </a:pPr>
            <a:r>
              <a:rPr lang="ka" altLang="en-US" sz="1630" dirty="0">
                <a:solidFill>
                  <a:srgbClr val="25252B"/>
                </a:solidFill>
                <a:latin typeface="IBM Plex Sans" pitchFamily="34" charset="0"/>
                <a:ea typeface="IBM Plex Sans" pitchFamily="34" charset="-122"/>
                <a:cs typeface="IBM Plex Sans" pitchFamily="34" charset="-120"/>
              </a:rPr>
              <a:t>ფულის მასისა და კრედიტის მოცულობის ზრდამ შეიძლება ხელი შეუწყოს ინფლაციას, მიწოდებასთან, მოთხოვნასთან, ვალუტასთან, გადასახადებთან, რეგულაციებსა და ხარჯებთან ერთად. ერთი ფასის ზრდა ინფლაციის სრულ სურათს არ ასახავს.</a:t>
            </a:r>
            <a:endParaRPr lang="ka" sz="163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1</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pic>
        <p:nvPicPr>
          <p:cNvPr id="2" name="Image 0" descr="მანამდე თქვენ გაქვთ 100 ერთეული. კალათა ღირს 100. თქვენ შეგიძლიათ მთელი კალათის შეძენა.ფასების დონეუფრო დაბალიმსყიდველობითი უნარიუფრო მაღალიფასების ზრდის შემდეგ თქვენ კვლავ გაქვთ 100 ერთეული. იგივე კა">    </p:cNvPr>
          <p:cNvPicPr>
            <a:picLocks noChangeAspect="1"/>
          </p:cNvPicPr>
          <p:nvPr/>
        </p:nvPicPr>
        <p:blipFill>
          <a:blip r:embed="rId1"/>
          <a:stretch>
            <a:fillRect/>
          </a:stretch>
        </p:blipFill>
        <p:spPr>
          <a:xfrm>
            <a:off x="342900" y="631393"/>
            <a:ext cx="11506170" cy="544278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შეადარეთ მსყიდველობითი უნარი ადგილობრივ</a:t>
            </a:r>
            <a:br/>
            <a:r>
              <a:rPr lang="ka" altLang="en-US" sz="3000" dirty="0">
                <a:solidFill>
                  <a:srgbClr val="422C70"/>
                </a:solidFill>
                <a:latin typeface="IBM Plex Sans Medium" pitchFamily="34" charset="0"/>
                <a:ea typeface="IBM Plex Sans Medium" pitchFamily="34" charset="-122"/>
                <a:cs typeface="IBM Plex Sans Medium" pitchFamily="34" charset="-120"/>
              </a:rPr>
              <a:t>დონეზე</a:t>
            </a:r>
            <a:endParaRPr lang="ka" sz="3000" dirty="0"/>
          </a:p>
        </p:txBody>
      </p:sp>
      <p:sp>
        <p:nvSpPr>
          <p:cNvPr id="4" name="Text 2"/>
          <p:cNvSpPr/>
          <p:nvPr/>
        </p:nvSpPr>
        <p:spPr>
          <a:xfrm>
            <a:off x="971459" y="1787561"/>
            <a:ext cx="11176071" cy="1791310"/>
          </a:xfrm>
          <a:prstGeom prst="rect">
            <a:avLst/>
          </a:prstGeom>
          <a:noFill/>
          <a:ln/>
        </p:spPr>
        <p:txBody>
          <a:bodyPr wrap="square" lIns="0" tIns="0" rIns="0" bIns="0" rtlCol="0" anchor="t"/>
          <a:lstStyle/>
          <a:p>
            <a:pPr algn="l" marL="182880" indent="-182880">
              <a:lnSpc>
                <a:spcPct val="113000"/>
              </a:lnSpc>
              <a:buSzPct val="100000"/>
              <a:buFont typeface="+mj-lt"/>
              <a:buAutoNum type="arabicPeriod" startAt="1"/>
            </a:pPr>
            <a:r>
              <a:rPr lang="ka" altLang="en-US" sz="1920" dirty="0">
                <a:solidFill>
                  <a:srgbClr val="25252B"/>
                </a:solidFill>
                <a:latin typeface="IBM Plex Sans" pitchFamily="34" charset="0"/>
                <a:ea typeface="IBM Plex Sans" pitchFamily="34" charset="-122"/>
                <a:cs typeface="IBM Plex Sans" pitchFamily="34" charset="-120"/>
              </a:rPr>
              <a:t>აირჩიეთ ყოველდღიური მოხმარების ნივთი; ჩაიწერეთ მისი დღევანდელი ფასი.</a:t>
            </a:r>
            <a:endParaRPr lang="ka" sz="1920" dirty="0"/>
          </a:p>
          <a:p>
            <a:pPr algn="l" marL="182880" indent="-182880">
              <a:lnSpc>
                <a:spcPct val="113000"/>
              </a:lnSpc>
              <a:spcBef>
                <a:spcPts val="380"/>
              </a:spcBef>
              <a:buSzPct val="100000"/>
              <a:buFont typeface="+mj-lt"/>
              <a:buAutoNum type="arabicPeriod" startAt="1"/>
            </a:pPr>
            <a:r>
              <a:rPr lang="ka" altLang="en-US" sz="1920" dirty="0">
                <a:solidFill>
                  <a:srgbClr val="25252B"/>
                </a:solidFill>
                <a:latin typeface="IBM Plex Sans" pitchFamily="34" charset="0"/>
                <a:ea typeface="IBM Plex Sans" pitchFamily="34" charset="-122"/>
                <a:cs typeface="IBM Plex Sans" pitchFamily="34" charset="-120"/>
              </a:rPr>
              <a:t>შეადარეთ წარსულ ფასს; თუ შესაძლებელია, გადაამოწმეთ სანდო ჩანაწერში.</a:t>
            </a:r>
            <a:endParaRPr lang="ka" sz="1920" dirty="0"/>
          </a:p>
          <a:p>
            <a:pPr algn="l" marL="182880" indent="-182880">
              <a:lnSpc>
                <a:spcPct val="113000"/>
              </a:lnSpc>
              <a:spcBef>
                <a:spcPts val="380"/>
              </a:spcBef>
              <a:buSzPct val="100000"/>
              <a:buFont typeface="+mj-lt"/>
              <a:buAutoNum type="arabicPeriod" startAt="1"/>
            </a:pPr>
            <a:r>
              <a:rPr lang="ka" altLang="en-US" sz="1920" dirty="0">
                <a:solidFill>
                  <a:srgbClr val="25252B"/>
                </a:solidFill>
                <a:latin typeface="IBM Plex Sans" pitchFamily="34" charset="0"/>
                <a:ea typeface="IBM Plex Sans" pitchFamily="34" charset="-122"/>
                <a:cs typeface="IBM Plex Sans" pitchFamily="34" charset="-120"/>
              </a:rPr>
              <a:t>შეიცვალა თუ არა შემოსავალი იმავე ტემპით? კიდევ რა შეიცვალა?</a:t>
            </a:r>
            <a:endParaRPr lang="ka" sz="1920" dirty="0"/>
          </a:p>
          <a:p>
            <a:pPr algn="l" marL="182880" indent="-182880">
              <a:lnSpc>
                <a:spcPct val="113000"/>
              </a:lnSpc>
              <a:spcBef>
                <a:spcPts val="380"/>
              </a:spcBef>
              <a:buSzPct val="100000"/>
              <a:buFont typeface="+mj-lt"/>
              <a:buAutoNum type="arabicPeriod" startAt="1"/>
            </a:pPr>
            <a:r>
              <a:rPr lang="ka" altLang="en-US" sz="1920" dirty="0">
                <a:solidFill>
                  <a:srgbClr val="25252B"/>
                </a:solidFill>
                <a:latin typeface="IBM Plex Sans" pitchFamily="34" charset="0"/>
                <a:ea typeface="IBM Plex Sans" pitchFamily="34" charset="-122"/>
                <a:cs typeface="IBM Plex Sans" pitchFamily="34" charset="-120"/>
              </a:rPr>
              <a:t>შეადარეთ ინფლაციის ოფიციალურ მაჩვენებელსა და მის გამოსათვლელად გამოყენებულ სამომხმარებლო კალათას.</a:t>
            </a:r>
            <a:endParaRPr lang="ka" sz="1920" dirty="0"/>
          </a:p>
        </p:txBody>
      </p:sp>
      <p:sp>
        <p:nvSpPr>
          <p:cNvPr id="5" name="Text 3"/>
          <p:cNvSpPr/>
          <p:nvPr/>
        </p:nvSpPr>
        <p:spPr>
          <a:xfrm>
            <a:off x="666780" y="3847064"/>
            <a:ext cx="11510010" cy="1316279"/>
          </a:xfrm>
          <a:prstGeom prst="rect">
            <a:avLst/>
          </a:prstGeom>
          <a:noFill/>
          <a:ln/>
        </p:spPr>
        <p:txBody>
          <a:bodyPr wrap="square" lIns="0" tIns="0" rIns="0" bIns="0" rtlCol="0" anchor="t"/>
          <a:lstStyle/>
          <a:p>
            <a:pPr algn="l" indent="0" marL="0">
              <a:lnSpc>
                <a:spcPct val="113000"/>
              </a:lnSpc>
              <a:buNone/>
            </a:pPr>
            <a:r>
              <a:rPr lang="ka" altLang="en-US" sz="1920" dirty="0">
                <a:solidFill>
                  <a:srgbClr val="25252B"/>
                </a:solidFill>
                <a:latin typeface="IBM Plex Sans" pitchFamily="34" charset="0"/>
                <a:ea typeface="IBM Plex Sans" pitchFamily="34" charset="-122"/>
                <a:cs typeface="IBM Plex Sans" pitchFamily="34" charset="-120"/>
              </a:rPr>
              <a:t>გავლენა განსხვავებულია ნაღდი ფულის მფლობელებისთვის, აქტივების მფლობელებისთვის, მსესხებლებისა და გამსესხებლებისთვის; ხელფასები და ფასები სხვადასხვა სიჩქარით იცვლება. თქვენი დანახარჯების სტრუქტურა შეიძლება განსხვავდებოდეს გაზომვისთვის გამოყენებული სამომხმარებლო კალათისგან.</a:t>
            </a:r>
            <a:endParaRPr lang="ka" sz="1920" dirty="0"/>
          </a:p>
        </p:txBody>
      </p:sp>
      <p:sp>
        <p:nvSpPr>
          <p:cNvPr id="6" name="Text 4"/>
          <p:cNvSpPr/>
          <p:nvPr/>
        </p:nvSpPr>
        <p:spPr>
          <a:xfrm>
            <a:off x="666780" y="5407030"/>
            <a:ext cx="11510010" cy="658094"/>
          </a:xfrm>
          <a:prstGeom prst="rect">
            <a:avLst/>
          </a:prstGeom>
          <a:noFill/>
          <a:ln/>
        </p:spPr>
        <p:txBody>
          <a:bodyPr wrap="square" lIns="0" tIns="0" rIns="0" bIns="0" rtlCol="0" anchor="t"/>
          <a:lstStyle/>
          <a:p>
            <a:pPr algn="l" indent="0" marL="0">
              <a:lnSpc>
                <a:spcPct val="113000"/>
              </a:lnSpc>
              <a:buNone/>
            </a:pPr>
            <a:r>
              <a:rPr lang="ka" altLang="en-US" sz="1920" dirty="0">
                <a:solidFill>
                  <a:srgbClr val="25252B"/>
                </a:solidFill>
                <a:latin typeface="IBM Plex Sans" pitchFamily="34" charset="0"/>
                <a:ea typeface="IBM Plex Sans" pitchFamily="34" charset="-122"/>
                <a:cs typeface="IBM Plex Sans" pitchFamily="34" charset="-120"/>
              </a:rPr>
              <a:t>კალათის ან მეთოდის შეცვლა ავტომატურად მანიპულაციას არ ნიშნავს; გაეცანით განმარტებას და დოკუმენტურად აღრიცხეთ ცვლილება.</a:t>
            </a:r>
            <a:endParaRPr lang="ka" sz="19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1</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აშშ დოლარი, როგორც სარეზერვო ვალუტა</a:t>
            </a:r>
            <a:endParaRPr lang="ka" sz="3000" dirty="0"/>
          </a:p>
        </p:txBody>
      </p:sp>
      <p:sp>
        <p:nvSpPr>
          <p:cNvPr id="4" name="Text 2"/>
          <p:cNvSpPr/>
          <p:nvPr/>
        </p:nvSpPr>
        <p:spPr>
          <a:xfrm>
            <a:off x="1047720" y="1386779"/>
            <a:ext cx="11092404" cy="3534339"/>
          </a:xfrm>
          <a:prstGeom prst="rect">
            <a:avLst/>
          </a:prstGeom>
          <a:noFill/>
          <a:ln/>
        </p:spPr>
        <p:txBody>
          <a:bodyPr wrap="square" lIns="0" tIns="0" rIns="0" bIns="0" rtlCol="0" anchor="t"/>
          <a:lstStyle/>
          <a:p>
            <a:pPr algn="l" marL="228600" indent="-228600">
              <a:lnSpc>
                <a:spcPct val="113000"/>
              </a:lnSpc>
              <a:buSzPct val="100000"/>
              <a:buChar char="•"/>
            </a:pPr>
            <a:r>
              <a:rPr lang="ka" altLang="en-US" sz="2400" dirty="0">
                <a:solidFill>
                  <a:srgbClr val="25252B"/>
                </a:solidFill>
                <a:latin typeface="IBM Plex Sans" pitchFamily="34" charset="0"/>
                <a:ea typeface="IBM Plex Sans" pitchFamily="34" charset="-122"/>
                <a:cs typeface="IBM Plex Sans" pitchFamily="34" charset="-120"/>
              </a:rPr>
              <a:t>სარეზერვო ვალუტა: ინახება საერთაშორისო გადახდებისთვის</a:t>
            </a:r>
            <a:endParaRPr lang="ka" sz="2400" dirty="0"/>
          </a:p>
          <a:p>
            <a:pPr algn="l" marL="228600" indent="-228600">
              <a:lnSpc>
                <a:spcPct val="113000"/>
              </a:lnSpc>
              <a:spcBef>
                <a:spcPts val="480"/>
              </a:spcBef>
              <a:buSzPct val="100000"/>
              <a:buChar char="•"/>
            </a:pPr>
            <a:r>
              <a:rPr lang="ka" altLang="en-US" sz="2400" dirty="0">
                <a:solidFill>
                  <a:srgbClr val="25252B"/>
                </a:solidFill>
                <a:latin typeface="IBM Plex Sans" pitchFamily="34" charset="0"/>
                <a:ea typeface="IBM Plex Sans" pitchFamily="34" charset="-122"/>
                <a:cs typeface="IBM Plex Sans" pitchFamily="34" charset="-120"/>
              </a:rPr>
              <a:t>მსოფლიო ომები: ეკონომიკური და ფინანსური ძალების გადანაწილება</a:t>
            </a:r>
            <a:endParaRPr lang="ka" sz="2400" dirty="0"/>
          </a:p>
          <a:p>
            <a:pPr algn="l" marL="228600" indent="-228600">
              <a:lnSpc>
                <a:spcPct val="113000"/>
              </a:lnSpc>
              <a:spcBef>
                <a:spcPts val="480"/>
              </a:spcBef>
              <a:buSzPct val="100000"/>
              <a:buChar char="•"/>
            </a:pPr>
            <a:r>
              <a:rPr lang="ka" altLang="en-US" sz="2400" b="1" dirty="0">
                <a:solidFill>
                  <a:srgbClr val="422C70"/>
                </a:solidFill>
                <a:latin typeface="IBM Plex Sans" pitchFamily="34" charset="0"/>
                <a:ea typeface="IBM Plex Sans" pitchFamily="34" charset="-122"/>
                <a:cs typeface="IBM Plex Sans" pitchFamily="34" charset="-120"/>
              </a:rPr>
              <a:t>1944:</a:t>
            </a:r>
            <a:r>
              <a:rPr lang="ka" altLang="en-US" sz="2400" dirty="0">
                <a:solidFill>
                  <a:srgbClr val="25252B"/>
                </a:solidFill>
                <a:latin typeface="IBM Plex Sans" pitchFamily="34" charset="0"/>
                <a:ea typeface="IBM Plex Sans" pitchFamily="34" charset="-122"/>
                <a:cs typeface="IBM Plex Sans" pitchFamily="34" charset="-120"/>
              </a:rPr>
              <a:t> ბრეტონ-ვუდსი; ვალუტები მიბმულია დოლარზე, დოლარი — ოქროზე</a:t>
            </a:r>
            <a:endParaRPr lang="ka" sz="2400" dirty="0"/>
          </a:p>
          <a:p>
            <a:pPr algn="l" marL="228600" indent="-228600">
              <a:lnSpc>
                <a:spcPct val="113000"/>
              </a:lnSpc>
              <a:spcBef>
                <a:spcPts val="480"/>
              </a:spcBef>
              <a:buSzPct val="100000"/>
              <a:buChar char="•"/>
            </a:pPr>
            <a:r>
              <a:rPr lang="ka" altLang="en-US" sz="2400" b="1" dirty="0">
                <a:solidFill>
                  <a:srgbClr val="422C70"/>
                </a:solidFill>
                <a:latin typeface="IBM Plex Sans" pitchFamily="34" charset="0"/>
                <a:ea typeface="IBM Plex Sans" pitchFamily="34" charset="-122"/>
                <a:cs typeface="IBM Plex Sans" pitchFamily="34" charset="-120"/>
              </a:rPr>
              <a:t>1971:</a:t>
            </a:r>
            <a:r>
              <a:rPr lang="ka" altLang="en-US" sz="2400" dirty="0">
                <a:solidFill>
                  <a:srgbClr val="25252B"/>
                </a:solidFill>
                <a:latin typeface="IBM Plex Sans" pitchFamily="34" charset="0"/>
                <a:ea typeface="IBM Plex Sans" pitchFamily="34" charset="-122"/>
                <a:cs typeface="IBM Plex Sans" pitchFamily="34" charset="-120"/>
              </a:rPr>
              <a:t> დოლარის ოქროზე ოფიციალური გადაცვლა შეწყდა</a:t>
            </a:r>
            <a:endParaRPr lang="ka" sz="2400" dirty="0"/>
          </a:p>
          <a:p>
            <a:pPr algn="l" marL="228600" indent="-228600">
              <a:lnSpc>
                <a:spcPct val="113000"/>
              </a:lnSpc>
              <a:spcBef>
                <a:spcPts val="480"/>
              </a:spcBef>
              <a:buSzPct val="100000"/>
              <a:buChar char="•"/>
            </a:pPr>
            <a:r>
              <a:rPr lang="ka" altLang="en-US" sz="2400" dirty="0">
                <a:solidFill>
                  <a:srgbClr val="25252B"/>
                </a:solidFill>
                <a:latin typeface="IBM Plex Sans" pitchFamily="34" charset="0"/>
                <a:ea typeface="IBM Plex Sans" pitchFamily="34" charset="-122"/>
                <a:cs typeface="IBM Plex Sans" pitchFamily="34" charset="-120"/>
              </a:rPr>
              <a:t>დამკვიდრებული სავაჭრო კავშირები, ეკონომიკის მასშტაბი და ღრმა ფინანსური ბაზრები</a:t>
            </a:r>
            <a:endParaRPr lang="ka" sz="2400" dirty="0"/>
          </a:p>
        </p:txBody>
      </p:sp>
      <p:sp>
        <p:nvSpPr>
          <p:cNvPr id="5" name="Text 3"/>
          <p:cNvSpPr/>
          <p:nvPr/>
        </p:nvSpPr>
        <p:spPr>
          <a:xfrm>
            <a:off x="666780" y="5256337"/>
            <a:ext cx="11510010" cy="822686"/>
          </a:xfrm>
          <a:prstGeom prst="rect">
            <a:avLst/>
          </a:prstGeom>
          <a:noFill/>
          <a:ln/>
        </p:spPr>
        <p:txBody>
          <a:bodyPr wrap="square" lIns="0" tIns="0" rIns="0" bIns="0" rtlCol="0" anchor="t"/>
          <a:lstStyle/>
          <a:p>
            <a:pPr algn="l" indent="0" marL="0">
              <a:lnSpc>
                <a:spcPct val="113000"/>
              </a:lnSpc>
              <a:buNone/>
            </a:pPr>
            <a:r>
              <a:rPr lang="ka" altLang="en-US" sz="2400" dirty="0">
                <a:solidFill>
                  <a:srgbClr val="25252B"/>
                </a:solidFill>
                <a:latin typeface="IBM Plex Sans" pitchFamily="34" charset="0"/>
                <a:ea typeface="IBM Plex Sans" pitchFamily="34" charset="-122"/>
                <a:cs typeface="IBM Plex Sans" pitchFamily="34" charset="-120"/>
              </a:rPr>
              <a:t>სარეზერვო ვალუტების წილები შეიძლება შეიცვალოს; ცენტრალური ბანკები სხვა ვალუტებსაც ფლობენ.</a:t>
            </a:r>
            <a:endParaRPr lang="k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1</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დაზოგვისა და ღირებულების შენარჩუნების</a:t>
            </a:r>
            <a:br/>
            <a:r>
              <a:rPr lang="ka" altLang="en-US" sz="3000" dirty="0">
                <a:solidFill>
                  <a:srgbClr val="422C70"/>
                </a:solidFill>
                <a:latin typeface="IBM Plex Sans Medium" pitchFamily="34" charset="0"/>
                <a:ea typeface="IBM Plex Sans Medium" pitchFamily="34" charset="-122"/>
                <a:cs typeface="IBM Plex Sans Medium" pitchFamily="34" charset="-120"/>
              </a:rPr>
              <a:t>ალტერნატივები</a:t>
            </a:r>
            <a:endParaRPr lang="ka" sz="3000" dirty="0"/>
          </a:p>
        </p:txBody>
      </p:sp>
      <p:sp>
        <p:nvSpPr>
          <p:cNvPr id="4" name="Text 2"/>
          <p:cNvSpPr/>
          <p:nvPr/>
        </p:nvSpPr>
        <p:spPr>
          <a:xfrm>
            <a:off x="956188" y="1783812"/>
            <a:ext cx="11192805" cy="2639141"/>
          </a:xfrm>
          <a:prstGeom prst="rect">
            <a:avLst/>
          </a:prstGeom>
          <a:noFill/>
          <a:ln/>
        </p:spPr>
        <p:txBody>
          <a:bodyPr wrap="square" lIns="0" tIns="0" rIns="0" bIns="0" rtlCol="0" anchor="t"/>
          <a:lstStyle/>
          <a:p>
            <a:pPr algn="l" marL="173990" indent="-173990">
              <a:lnSpc>
                <a:spcPct val="113000"/>
              </a:lnSpc>
              <a:buSzPct val="100000"/>
              <a:buChar char="•"/>
            </a:pPr>
            <a:r>
              <a:rPr lang="ka" altLang="en-US" sz="1820" b="1" dirty="0">
                <a:solidFill>
                  <a:srgbClr val="422C70"/>
                </a:solidFill>
                <a:latin typeface="IBM Plex Sans" pitchFamily="34" charset="0"/>
                <a:ea typeface="IBM Plex Sans" pitchFamily="34" charset="-122"/>
                <a:cs typeface="IBM Plex Sans" pitchFamily="34" charset="-120"/>
              </a:rPr>
              <a:t>ძვირფასი ლითონები:</a:t>
            </a:r>
            <a:r>
              <a:rPr lang="ka" altLang="en-US" sz="1820" dirty="0">
                <a:solidFill>
                  <a:srgbClr val="25252B"/>
                </a:solidFill>
                <a:latin typeface="IBM Plex Sans" pitchFamily="34" charset="0"/>
                <a:ea typeface="IBM Plex Sans" pitchFamily="34" charset="-122"/>
                <a:cs typeface="IBM Plex Sans" pitchFamily="34" charset="-120"/>
              </a:rPr>
              <a:t> ფიზიკური ფლობა; შენახვისა და ნამდვილობის შემოწმების ხარჯები</a:t>
            </a:r>
            <a:endParaRPr lang="ka" sz="1820" dirty="0"/>
          </a:p>
          <a:p>
            <a:pPr algn="l" marL="173990" indent="-173990">
              <a:lnSpc>
                <a:spcPct val="113000"/>
              </a:lnSpc>
              <a:spcBef>
                <a:spcPts val="360"/>
              </a:spcBef>
              <a:buSzPct val="100000"/>
              <a:buChar char="•"/>
            </a:pPr>
            <a:r>
              <a:rPr lang="ka" altLang="en-US" sz="1820" b="1" dirty="0">
                <a:solidFill>
                  <a:srgbClr val="422C70"/>
                </a:solidFill>
                <a:latin typeface="IBM Plex Sans" pitchFamily="34" charset="0"/>
                <a:ea typeface="IBM Plex Sans" pitchFamily="34" charset="-122"/>
                <a:cs typeface="IBM Plex Sans" pitchFamily="34" charset="-120"/>
              </a:rPr>
              <a:t>უძრავი ქონება:</a:t>
            </a:r>
            <a:r>
              <a:rPr lang="ka" altLang="en-US" sz="1820" dirty="0">
                <a:solidFill>
                  <a:srgbClr val="25252B"/>
                </a:solidFill>
                <a:latin typeface="IBM Plex Sans" pitchFamily="34" charset="0"/>
                <a:ea typeface="IBM Plex Sans" pitchFamily="34" charset="-122"/>
                <a:cs typeface="IBM Plex Sans" pitchFamily="34" charset="-120"/>
              </a:rPr>
              <a:t> სასარგებლო აქტივი; მაღალი საწყისი ღირებულება, მოვლა-პატრონობა, დაბალი პორტაბელურობა</a:t>
            </a:r>
            <a:endParaRPr lang="ka" sz="1820" dirty="0"/>
          </a:p>
          <a:p>
            <a:pPr algn="l" marL="173990" indent="-173990">
              <a:lnSpc>
                <a:spcPct val="113000"/>
              </a:lnSpc>
              <a:spcBef>
                <a:spcPts val="360"/>
              </a:spcBef>
              <a:buSzPct val="100000"/>
              <a:buChar char="•"/>
            </a:pPr>
            <a:r>
              <a:rPr lang="ka" altLang="en-US" sz="1820" b="1" dirty="0">
                <a:solidFill>
                  <a:srgbClr val="422C70"/>
                </a:solidFill>
                <a:latin typeface="IBM Plex Sans" pitchFamily="34" charset="0"/>
                <a:ea typeface="IBM Plex Sans" pitchFamily="34" charset="-122"/>
                <a:cs typeface="IBM Plex Sans" pitchFamily="34" charset="-120"/>
              </a:rPr>
              <a:t>აქციები:</a:t>
            </a:r>
            <a:r>
              <a:rPr lang="ka" altLang="en-US" sz="1820" dirty="0">
                <a:solidFill>
                  <a:srgbClr val="25252B"/>
                </a:solidFill>
                <a:latin typeface="IBM Plex Sans" pitchFamily="34" charset="0"/>
                <a:ea typeface="IBM Plex Sans" pitchFamily="34" charset="-122"/>
                <a:cs typeface="IBM Plex Sans" pitchFamily="34" charset="-120"/>
              </a:rPr>
              <a:t> პროდუქტიული აქტივების თანამფლობელობა; ბიზნესის, ბაზრისა და მეურვე-შემნახველთან დაკავშირებული რისკები</a:t>
            </a:r>
            <a:endParaRPr lang="ka" sz="1820" dirty="0"/>
          </a:p>
          <a:p>
            <a:pPr algn="l" marL="173990" indent="-173990">
              <a:lnSpc>
                <a:spcPct val="113000"/>
              </a:lnSpc>
              <a:spcBef>
                <a:spcPts val="360"/>
              </a:spcBef>
              <a:buSzPct val="100000"/>
              <a:buChar char="•"/>
            </a:pPr>
            <a:r>
              <a:rPr lang="ka" altLang="en-US" sz="1820" dirty="0">
                <a:solidFill>
                  <a:srgbClr val="25252B"/>
                </a:solidFill>
                <a:latin typeface="IBM Plex Sans" pitchFamily="34" charset="0"/>
                <a:ea typeface="IBM Plex Sans" pitchFamily="34" charset="-122"/>
                <a:cs typeface="IBM Plex Sans" pitchFamily="34" charset="-120"/>
              </a:rPr>
              <a:t>სხვა ვარიანტები: უცხოური ვალუტა, ობლიგაციები, ბიზნესები, ხელსაწყოები, განათლება</a:t>
            </a:r>
            <a:endParaRPr lang="ka" sz="1820" dirty="0"/>
          </a:p>
        </p:txBody>
      </p:sp>
      <p:sp>
        <p:nvSpPr>
          <p:cNvPr id="5" name="Text 3"/>
          <p:cNvSpPr/>
          <p:nvPr/>
        </p:nvSpPr>
        <p:spPr>
          <a:xfrm>
            <a:off x="666780" y="4677705"/>
            <a:ext cx="11510010" cy="625084"/>
          </a:xfrm>
          <a:prstGeom prst="rect">
            <a:avLst/>
          </a:prstGeom>
          <a:noFill/>
          <a:ln/>
        </p:spPr>
        <p:txBody>
          <a:bodyPr wrap="square" lIns="0" tIns="0" rIns="0" bIns="0" rtlCol="0" anchor="t"/>
          <a:lstStyle/>
          <a:p>
            <a:pPr algn="l" indent="0" marL="0">
              <a:lnSpc>
                <a:spcPct val="113000"/>
              </a:lnSpc>
              <a:buNone/>
            </a:pPr>
            <a:r>
              <a:rPr lang="ka" altLang="en-US" sz="1820" dirty="0">
                <a:solidFill>
                  <a:srgbClr val="25252B"/>
                </a:solidFill>
                <a:latin typeface="IBM Plex Sans" pitchFamily="34" charset="0"/>
                <a:ea typeface="IBM Plex Sans" pitchFamily="34" charset="-122"/>
                <a:cs typeface="IBM Plex Sans" pitchFamily="34" charset="-120"/>
              </a:rPr>
              <a:t>აქტივი ავტომატურად არ ასრულებს ფულის ყველა ფუნქციას. არცერთი აქტივი არ იძლევა მსყიდველუნარიანობის გარანტიას ყველა სიტუაციაში.</a:t>
            </a:r>
            <a:endParaRPr lang="ka" sz="1820" dirty="0"/>
          </a:p>
        </p:txBody>
      </p:sp>
      <p:sp>
        <p:nvSpPr>
          <p:cNvPr id="6" name="Text 4"/>
          <p:cNvSpPr/>
          <p:nvPr/>
        </p:nvSpPr>
        <p:spPr>
          <a:xfrm>
            <a:off x="666780" y="5534315"/>
            <a:ext cx="11510010" cy="625084"/>
          </a:xfrm>
          <a:prstGeom prst="rect">
            <a:avLst/>
          </a:prstGeom>
          <a:noFill/>
          <a:ln/>
        </p:spPr>
        <p:txBody>
          <a:bodyPr wrap="square" lIns="0" tIns="0" rIns="0" bIns="0" rtlCol="0" anchor="t"/>
          <a:lstStyle/>
          <a:p>
            <a:pPr algn="l" indent="0" marL="0">
              <a:lnSpc>
                <a:spcPct val="113000"/>
              </a:lnSpc>
              <a:buNone/>
            </a:pPr>
            <a:r>
              <a:rPr lang="ka" altLang="en-US" sz="1820" dirty="0">
                <a:solidFill>
                  <a:srgbClr val="25252B"/>
                </a:solidFill>
                <a:latin typeface="IBM Plex Sans" pitchFamily="34" charset="0"/>
                <a:ea typeface="IBM Plex Sans" pitchFamily="34" charset="-122"/>
                <a:cs typeface="IBM Plex Sans" pitchFamily="34" charset="-120"/>
              </a:rPr>
              <a:t>გადასახადებმა შეიძლება შეცვალოს ხარჯები და სარგებელი; წესები განსხვავდება და იცვლება. ეს კურსი არ იძლევა საგადასახადო რჩევებს.</a:t>
            </a:r>
            <a:endParaRPr lang="ka" sz="18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1</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ცენტრალური ბანკების ციფრული ვალუტები (CBDC-</a:t>
            </a:r>
            <a:br/>
            <a:r>
              <a:rPr lang="ka" altLang="en-US" sz="3000" dirty="0">
                <a:solidFill>
                  <a:srgbClr val="422C70"/>
                </a:solidFill>
                <a:latin typeface="IBM Plex Sans Medium" pitchFamily="34" charset="0"/>
                <a:ea typeface="IBM Plex Sans Medium" pitchFamily="34" charset="-122"/>
                <a:cs typeface="IBM Plex Sans Medium" pitchFamily="34" charset="-120"/>
              </a:rPr>
              <a:t>ები)</a:t>
            </a:r>
            <a:endParaRPr lang="ka" sz="3000" dirty="0"/>
          </a:p>
        </p:txBody>
      </p:sp>
      <p:sp>
        <p:nvSpPr>
          <p:cNvPr id="4" name="Text 2"/>
          <p:cNvSpPr/>
          <p:nvPr/>
        </p:nvSpPr>
        <p:spPr>
          <a:xfrm>
            <a:off x="666780" y="1818102"/>
            <a:ext cx="11510010" cy="559613"/>
          </a:xfrm>
          <a:prstGeom prst="rect">
            <a:avLst/>
          </a:prstGeom>
          <a:noFill/>
          <a:ln/>
        </p:spPr>
        <p:txBody>
          <a:bodyPr wrap="square" lIns="0" tIns="0" rIns="0" bIns="0" rtlCol="0" anchor="t"/>
          <a:lstStyle/>
          <a:p>
            <a:pPr algn="l" indent="0" marL="0">
              <a:lnSpc>
                <a:spcPct val="113000"/>
              </a:lnSpc>
              <a:buNone/>
            </a:pPr>
            <a:r>
              <a:rPr lang="ka" altLang="en-US" sz="1630" dirty="0">
                <a:solidFill>
                  <a:srgbClr val="25252B"/>
                </a:solidFill>
                <a:latin typeface="IBM Plex Sans" pitchFamily="34" charset="0"/>
                <a:ea typeface="IBM Plex Sans" pitchFamily="34" charset="-122"/>
                <a:cs typeface="IBM Plex Sans" pitchFamily="34" charset="-120"/>
              </a:rPr>
              <a:t>CBDC არის ციფრული ფიატური ფული, რომელიც გამოიცემა როგორც ცენტრალური ბანკის ვალდებულება: მის მფლობელს ბანკის მიმართ მოთხოვნის უფლება აქვს.</a:t>
            </a:r>
            <a:endParaRPr lang="ka" sz="1630" dirty="0"/>
          </a:p>
        </p:txBody>
      </p:sp>
      <p:sp>
        <p:nvSpPr>
          <p:cNvPr id="5" name="Text 3"/>
          <p:cNvSpPr/>
          <p:nvPr/>
        </p:nvSpPr>
        <p:spPr>
          <a:xfrm>
            <a:off x="925830" y="2543312"/>
            <a:ext cx="11226089" cy="1243310"/>
          </a:xfrm>
          <a:prstGeom prst="rect">
            <a:avLst/>
          </a:prstGeom>
          <a:noFill/>
          <a:ln/>
        </p:spPr>
        <p:txBody>
          <a:bodyPr wrap="square" lIns="0" tIns="0" rIns="0" bIns="0" rtlCol="0" anchor="t"/>
          <a:lstStyle/>
          <a:p>
            <a:pPr algn="l" marL="154940" indent="-154940">
              <a:lnSpc>
                <a:spcPct val="113000"/>
              </a:lnSpc>
              <a:buSzPct val="100000"/>
              <a:buChar char="•"/>
            </a:pPr>
            <a:r>
              <a:rPr lang="ka" altLang="en-US" sz="1630" dirty="0">
                <a:solidFill>
                  <a:srgbClr val="25252B"/>
                </a:solidFill>
                <a:latin typeface="IBM Plex Sans" pitchFamily="34" charset="0"/>
                <a:ea typeface="IBM Plex Sans" pitchFamily="34" charset="-122"/>
                <a:cs typeface="IBM Plex Sans" pitchFamily="34" charset="-120"/>
              </a:rPr>
              <a:t>განსხვავდება ნაღდი ფულისა და კომერციულ ბანკებში განთავსებული დეპოზიტებისგან</a:t>
            </a:r>
            <a:endParaRPr lang="ka" sz="1630" dirty="0"/>
          </a:p>
          <a:p>
            <a:pPr algn="l" marL="154940" indent="-154940">
              <a:lnSpc>
                <a:spcPct val="113000"/>
              </a:lnSpc>
              <a:spcBef>
                <a:spcPts val="330"/>
              </a:spcBef>
              <a:buSzPct val="100000"/>
              <a:buChar char="•"/>
            </a:pPr>
            <a:r>
              <a:rPr lang="ka" altLang="en-US" sz="1630" dirty="0">
                <a:solidFill>
                  <a:srgbClr val="25252B"/>
                </a:solidFill>
                <a:latin typeface="IBM Plex Sans" pitchFamily="34" charset="0"/>
                <a:ea typeface="IBM Plex Sans" pitchFamily="34" charset="-122"/>
                <a:cs typeface="IBM Plex Sans" pitchFamily="34" charset="-120"/>
              </a:rPr>
              <a:t>შესაძლო უპირატესობები ანგარიშსწორების ან ხელმისაწვდომობის მხრივ</a:t>
            </a:r>
            <a:endParaRPr lang="ka" sz="1630" dirty="0"/>
          </a:p>
          <a:p>
            <a:pPr algn="l" marL="154940" indent="-154940">
              <a:lnSpc>
                <a:spcPct val="113000"/>
              </a:lnSpc>
              <a:spcBef>
                <a:spcPts val="330"/>
              </a:spcBef>
              <a:buSzPct val="100000"/>
              <a:buChar char="•"/>
            </a:pPr>
            <a:r>
              <a:rPr lang="ka" altLang="en-US" sz="1630" dirty="0">
                <a:solidFill>
                  <a:srgbClr val="25252B"/>
                </a:solidFill>
                <a:latin typeface="IBM Plex Sans" pitchFamily="34" charset="0"/>
                <a:ea typeface="IBM Plex Sans" pitchFamily="34" charset="-122"/>
                <a:cs typeface="IBM Plex Sans" pitchFamily="34" charset="-120"/>
              </a:rPr>
              <a:t>მონიტორინგის, შეზღუდვებისა და პირადობასთან დაკავშირების შესაძლებლობა</a:t>
            </a:r>
            <a:endParaRPr lang="ka" sz="1630" dirty="0"/>
          </a:p>
          <a:p>
            <a:pPr algn="l" marL="154940" indent="-154940">
              <a:lnSpc>
                <a:spcPct val="113000"/>
              </a:lnSpc>
              <a:spcBef>
                <a:spcPts val="330"/>
              </a:spcBef>
              <a:buSzPct val="100000"/>
              <a:buChar char="•"/>
            </a:pPr>
            <a:r>
              <a:rPr lang="ka" altLang="en-US" sz="1630" dirty="0">
                <a:solidFill>
                  <a:srgbClr val="25252B"/>
                </a:solidFill>
                <a:latin typeface="IBM Plex Sans" pitchFamily="34" charset="0"/>
                <a:ea typeface="IBM Plex Sans" pitchFamily="34" charset="-122"/>
                <a:cs typeface="IBM Plex Sans" pitchFamily="34" charset="-120"/>
              </a:rPr>
              <a:t>ცენტრალიზებული გამოშვება და მონეტარული პოლიტიკა შენარჩუნებულია</a:t>
            </a:r>
            <a:endParaRPr lang="ka" sz="1630" dirty="0"/>
          </a:p>
        </p:txBody>
      </p:sp>
      <p:sp>
        <p:nvSpPr>
          <p:cNvPr id="6" name="Text 4"/>
          <p:cNvSpPr/>
          <p:nvPr/>
        </p:nvSpPr>
        <p:spPr>
          <a:xfrm>
            <a:off x="666780" y="4014490"/>
            <a:ext cx="11510010" cy="559613"/>
          </a:xfrm>
          <a:prstGeom prst="rect">
            <a:avLst/>
          </a:prstGeom>
          <a:noFill/>
          <a:ln/>
        </p:spPr>
        <p:txBody>
          <a:bodyPr wrap="square" lIns="0" tIns="0" rIns="0" bIns="0" rtlCol="0" anchor="t"/>
          <a:lstStyle/>
          <a:p>
            <a:pPr algn="l" indent="0" marL="0">
              <a:lnSpc>
                <a:spcPct val="113000"/>
              </a:lnSpc>
              <a:buNone/>
            </a:pPr>
            <a:r>
              <a:rPr lang="ka" altLang="en-US" sz="1630" dirty="0">
                <a:solidFill>
                  <a:srgbClr val="25252B"/>
                </a:solidFill>
                <a:latin typeface="IBM Plex Sans" pitchFamily="34" charset="0"/>
                <a:ea typeface="IBM Plex Sans" pitchFamily="34" charset="-122"/>
                <a:cs typeface="IBM Plex Sans" pitchFamily="34" charset="-120"/>
              </a:rPr>
              <a:t>მოწყობის მოდელები განსხვავდება. ციფრული ავტომატურად არ ნიშნავს დეცენტრალიზებულს, შეზღუდული რაოდენობით არსებულს, კონფიდენციალურს ან დამოუკიდებლად შემოწმებადს.</a:t>
            </a:r>
            <a:endParaRPr lang="ka" sz="1630" dirty="0"/>
          </a:p>
        </p:txBody>
      </p:sp>
      <p:sp>
        <p:nvSpPr>
          <p:cNvPr id="7" name="Shape 5"/>
          <p:cNvSpPr/>
          <p:nvPr/>
        </p:nvSpPr>
        <p:spPr>
          <a:xfrm>
            <a:off x="666780" y="4781215"/>
            <a:ext cx="10858500" cy="1398392"/>
          </a:xfrm>
          <a:prstGeom prst="rect">
            <a:avLst/>
          </a:prstGeom>
          <a:solidFill>
            <a:srgbClr val="F3F3FA"/>
          </a:solidFill>
          <a:ln/>
        </p:spPr>
      </p:sp>
      <p:sp>
        <p:nvSpPr>
          <p:cNvPr id="8" name="Shape 6"/>
          <p:cNvSpPr/>
          <p:nvPr/>
        </p:nvSpPr>
        <p:spPr>
          <a:xfrm>
            <a:off x="666780" y="4781215"/>
            <a:ext cx="57150" cy="1398392"/>
          </a:xfrm>
          <a:prstGeom prst="rect">
            <a:avLst/>
          </a:prstGeom>
          <a:solidFill>
            <a:srgbClr val="422C70"/>
          </a:solidFill>
          <a:ln/>
        </p:spPr>
      </p:sp>
      <p:sp>
        <p:nvSpPr>
          <p:cNvPr id="9" name="Text 7"/>
          <p:cNvSpPr/>
          <p:nvPr/>
        </p:nvSpPr>
        <p:spPr>
          <a:xfrm>
            <a:off x="1055492" y="4967752"/>
            <a:ext cx="10746395" cy="1025317"/>
          </a:xfrm>
          <a:prstGeom prst="rect">
            <a:avLst/>
          </a:prstGeom>
          <a:noFill/>
          <a:ln/>
        </p:spPr>
        <p:txBody>
          <a:bodyPr wrap="square" lIns="0" tIns="0" rIns="0" bIns="0" rtlCol="0" anchor="t"/>
          <a:lstStyle/>
          <a:p>
            <a:pPr algn="l" indent="0" marL="0">
              <a:lnSpc>
                <a:spcPct val="113000"/>
              </a:lnSpc>
              <a:buNone/>
            </a:pPr>
            <a:r>
              <a:rPr lang="ka" altLang="en-US" sz="1630" b="1" dirty="0">
                <a:solidFill>
                  <a:srgbClr val="422C70"/>
                </a:solidFill>
                <a:latin typeface="IBM Plex Sans" pitchFamily="34" charset="0"/>
                <a:ea typeface="IBM Plex Sans" pitchFamily="34" charset="-122"/>
                <a:cs typeface="IBM Plex Sans" pitchFamily="34" charset="-120"/>
              </a:rPr>
              <a:t>შეამოწმეთ</a:t>
            </a:r>
            <a:endParaRPr lang="ka" sz="1630" dirty="0"/>
          </a:p>
          <a:p>
            <a:pPr algn="l" indent="0" marL="0">
              <a:lnSpc>
                <a:spcPct val="113000"/>
              </a:lnSpc>
              <a:spcBef>
                <a:spcPts val="240"/>
              </a:spcBef>
              <a:buNone/>
            </a:pPr>
            <a:r>
              <a:rPr lang="ka" altLang="en-US" sz="1630" dirty="0">
                <a:solidFill>
                  <a:srgbClr val="25252B"/>
                </a:solidFill>
                <a:latin typeface="IBM Plex Sans" pitchFamily="34" charset="0"/>
                <a:ea typeface="IBM Plex Sans" pitchFamily="34" charset="-122"/>
                <a:cs typeface="IBM Plex Sans" pitchFamily="34" charset="-120"/>
              </a:rPr>
              <a:t>ვინ უშვებს მას, ვის შეუძლია მისი გამოყენება, რა მონაცემები გროვდება და ვის შეუძლია გადახდების დაბლოკვა ან წესების შეცვლა? რა ხდება ინტერნეტთან კავშირის გარეშე და სამართლებრივი დაცვის რა მექანიზმები არსებობს?</a:t>
            </a:r>
            <a:endParaRPr lang="ka" sz="163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1</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გამეორება: როგორ შეიძლება ფული გაფუჭდეს?</a:t>
            </a:r>
            <a:endParaRPr lang="ka" sz="3000" dirty="0"/>
          </a:p>
        </p:txBody>
      </p:sp>
      <p:sp>
        <p:nvSpPr>
          <p:cNvPr id="4" name="Text 2"/>
          <p:cNvSpPr/>
          <p:nvPr/>
        </p:nvSpPr>
        <p:spPr>
          <a:xfrm>
            <a:off x="666780" y="1398941"/>
            <a:ext cx="11510010" cy="279806"/>
          </a:xfrm>
          <a:prstGeom prst="rect">
            <a:avLst/>
          </a:prstGeom>
          <a:noFill/>
          <a:ln/>
        </p:spPr>
        <p:txBody>
          <a:bodyPr wrap="square" lIns="0" tIns="0" rIns="0" bIns="0" rtlCol="0" anchor="t"/>
          <a:lstStyle/>
          <a:p>
            <a:pPr algn="l" indent="0" marL="0">
              <a:lnSpc>
                <a:spcPct val="113000"/>
              </a:lnSpc>
              <a:buNone/>
            </a:pPr>
            <a:r>
              <a:rPr lang="ka" altLang="en-US" sz="1630" b="1" dirty="0">
                <a:solidFill>
                  <a:srgbClr val="25252B"/>
                </a:solidFill>
                <a:latin typeface="IBM Plex Sans" pitchFamily="34" charset="0"/>
                <a:ea typeface="IBM Plex Sans" pitchFamily="34" charset="-122"/>
                <a:cs typeface="IBM Plex Sans" pitchFamily="34" charset="-120"/>
              </a:rPr>
              <a:t>მთავარი დასკვნები</a:t>
            </a:r>
            <a:endParaRPr lang="ka" sz="1630" dirty="0"/>
          </a:p>
        </p:txBody>
      </p:sp>
      <p:sp>
        <p:nvSpPr>
          <p:cNvPr id="5" name="Text 3"/>
          <p:cNvSpPr/>
          <p:nvPr/>
        </p:nvSpPr>
        <p:spPr>
          <a:xfrm>
            <a:off x="925830" y="1844436"/>
            <a:ext cx="11226089" cy="2124060"/>
          </a:xfrm>
          <a:prstGeom prst="rect">
            <a:avLst/>
          </a:prstGeom>
          <a:noFill/>
          <a:ln/>
        </p:spPr>
        <p:txBody>
          <a:bodyPr wrap="square" lIns="0" tIns="0" rIns="0" bIns="0" rtlCol="0" anchor="t"/>
          <a:lstStyle/>
          <a:p>
            <a:pPr algn="l" marL="154940" indent="-154940">
              <a:lnSpc>
                <a:spcPct val="113000"/>
              </a:lnSpc>
              <a:buSzPct val="100000"/>
              <a:buChar char="•"/>
            </a:pPr>
            <a:r>
              <a:rPr lang="ka" altLang="en-US" sz="1630" dirty="0">
                <a:solidFill>
                  <a:srgbClr val="25252B"/>
                </a:solidFill>
                <a:latin typeface="IBM Plex Sans" pitchFamily="34" charset="0"/>
                <a:ea typeface="IBM Plex Sans" pitchFamily="34" charset="-122"/>
                <a:cs typeface="IBM Plex Sans" pitchFamily="34" charset="-120"/>
              </a:rPr>
              <a:t>ფული დროთა განმავლობაში კოორდინაციას უწევს გაცვლას, ფასებსა და ღირებულებას</a:t>
            </a:r>
            <a:endParaRPr lang="ka" sz="1630" dirty="0"/>
          </a:p>
          <a:p>
            <a:pPr algn="l" marL="154940" indent="-154940">
              <a:lnSpc>
                <a:spcPct val="113000"/>
              </a:lnSpc>
              <a:spcBef>
                <a:spcPts val="330"/>
              </a:spcBef>
              <a:buSzPct val="100000"/>
              <a:buChar char="•"/>
            </a:pPr>
            <a:r>
              <a:rPr lang="ka" altLang="en-US" sz="1630" dirty="0">
                <a:solidFill>
                  <a:srgbClr val="25252B"/>
                </a:solidFill>
                <a:latin typeface="IBM Plex Sans" pitchFamily="34" charset="0"/>
                <a:ea typeface="IBM Plex Sans" pitchFamily="34" charset="-122"/>
                <a:cs typeface="IBM Plex Sans" pitchFamily="34" charset="-120"/>
              </a:rPr>
              <a:t>ფუნქციები და თვისებები შედარების საშუალებას იძლევა</a:t>
            </a:r>
            <a:endParaRPr lang="ka" sz="1630" dirty="0"/>
          </a:p>
          <a:p>
            <a:pPr algn="l" marL="154940" indent="-154940">
              <a:lnSpc>
                <a:spcPct val="113000"/>
              </a:lnSpc>
              <a:spcBef>
                <a:spcPts val="330"/>
              </a:spcBef>
              <a:buSzPct val="100000"/>
              <a:buChar char="•"/>
            </a:pPr>
            <a:r>
              <a:rPr lang="ka" altLang="en-US" sz="1630" dirty="0">
                <a:solidFill>
                  <a:srgbClr val="25252B"/>
                </a:solidFill>
                <a:latin typeface="IBM Plex Sans" pitchFamily="34" charset="0"/>
                <a:ea typeface="IBM Plex Sans" pitchFamily="34" charset="-122"/>
                <a:cs typeface="IBM Plex Sans" pitchFamily="34" charset="-120"/>
              </a:rPr>
              <a:t>მოხერხებულობას თან ახლავს კომპრომისები ნდობის, კონტროლისა და ხელმისაწვდომობის მხრივ</a:t>
            </a:r>
            <a:endParaRPr lang="ka" sz="1630" dirty="0"/>
          </a:p>
          <a:p>
            <a:pPr algn="l" marL="154940" indent="-154940">
              <a:lnSpc>
                <a:spcPct val="113000"/>
              </a:lnSpc>
              <a:spcBef>
                <a:spcPts val="330"/>
              </a:spcBef>
              <a:buSzPct val="100000"/>
              <a:buChar char="•"/>
            </a:pPr>
            <a:r>
              <a:rPr lang="ka" altLang="en-US" sz="1630" dirty="0">
                <a:solidFill>
                  <a:srgbClr val="25252B"/>
                </a:solidFill>
                <a:latin typeface="IBM Plex Sans" pitchFamily="34" charset="0"/>
                <a:ea typeface="IBM Plex Sans" pitchFamily="34" charset="-122"/>
                <a:cs typeface="IBM Plex Sans" pitchFamily="34" charset="-120"/>
              </a:rPr>
              <a:t>ფულის მიწოდება, საბანკო რისკები და ინფლაცია ადამიანებზე განსხვავებულად მოქმედებს</a:t>
            </a:r>
            <a:endParaRPr lang="ka" sz="1630" dirty="0"/>
          </a:p>
          <a:p>
            <a:pPr algn="l" marL="154940" indent="-154940">
              <a:lnSpc>
                <a:spcPct val="113000"/>
              </a:lnSpc>
              <a:spcBef>
                <a:spcPts val="330"/>
              </a:spcBef>
              <a:buSzPct val="100000"/>
              <a:buChar char="•"/>
            </a:pPr>
            <a:r>
              <a:rPr lang="ka" altLang="en-US" sz="1630" dirty="0">
                <a:solidFill>
                  <a:srgbClr val="25252B"/>
                </a:solidFill>
                <a:latin typeface="IBM Plex Sans" pitchFamily="34" charset="0"/>
                <a:ea typeface="IBM Plex Sans" pitchFamily="34" charset="-122"/>
                <a:cs typeface="IBM Plex Sans" pitchFamily="34" charset="-120"/>
              </a:rPr>
              <a:t>ალტერნატივები და ცენტრალური ბანკების ციფრული ვალუტებიც გულდასმით შეფასებას საჭიროებს</a:t>
            </a:r>
            <a:endParaRPr lang="ka" sz="1630" dirty="0"/>
          </a:p>
        </p:txBody>
      </p:sp>
      <p:sp>
        <p:nvSpPr>
          <p:cNvPr id="6" name="Text 4"/>
          <p:cNvSpPr/>
          <p:nvPr/>
        </p:nvSpPr>
        <p:spPr>
          <a:xfrm>
            <a:off x="666780" y="4196364"/>
            <a:ext cx="11510010" cy="559613"/>
          </a:xfrm>
          <a:prstGeom prst="rect">
            <a:avLst/>
          </a:prstGeom>
          <a:noFill/>
          <a:ln/>
        </p:spPr>
        <p:txBody>
          <a:bodyPr wrap="square" lIns="0" tIns="0" rIns="0" bIns="0" rtlCol="0" anchor="t"/>
          <a:lstStyle/>
          <a:p>
            <a:pPr algn="l" indent="0" marL="0">
              <a:lnSpc>
                <a:spcPct val="113000"/>
              </a:lnSpc>
              <a:buNone/>
            </a:pPr>
            <a:r>
              <a:rPr lang="ka" altLang="en-US" sz="1630" dirty="0">
                <a:solidFill>
                  <a:srgbClr val="25252B"/>
                </a:solidFill>
                <a:latin typeface="IBM Plex Sans" pitchFamily="34" charset="0"/>
                <a:ea typeface="IBM Plex Sans" pitchFamily="34" charset="-122"/>
                <a:cs typeface="IBM Plex Sans" pitchFamily="34" charset="-120"/>
              </a:rPr>
              <a:t>რა ხდის თქვენს ფულს სასარგებლოს და რომელი წესებია დამოკიდებული იმ ინსტიტუტებზე, რომლებსაც ენდობით?</a:t>
            </a:r>
            <a:endParaRPr lang="ka" sz="1630" dirty="0"/>
          </a:p>
        </p:txBody>
      </p:sp>
      <p:sp>
        <p:nvSpPr>
          <p:cNvPr id="7" name="Shape 5"/>
          <p:cNvSpPr/>
          <p:nvPr/>
        </p:nvSpPr>
        <p:spPr>
          <a:xfrm>
            <a:off x="666780" y="4963089"/>
            <a:ext cx="10858500" cy="838779"/>
          </a:xfrm>
          <a:prstGeom prst="rect">
            <a:avLst/>
          </a:prstGeom>
          <a:solidFill>
            <a:srgbClr val="F3F3FA"/>
          </a:solidFill>
          <a:ln/>
        </p:spPr>
      </p:sp>
      <p:sp>
        <p:nvSpPr>
          <p:cNvPr id="8" name="Shape 6"/>
          <p:cNvSpPr/>
          <p:nvPr/>
        </p:nvSpPr>
        <p:spPr>
          <a:xfrm>
            <a:off x="666780" y="4963089"/>
            <a:ext cx="57150" cy="838779"/>
          </a:xfrm>
          <a:prstGeom prst="rect">
            <a:avLst/>
          </a:prstGeom>
          <a:solidFill>
            <a:srgbClr val="422C70"/>
          </a:solidFill>
          <a:ln/>
        </p:spPr>
      </p:sp>
      <p:sp>
        <p:nvSpPr>
          <p:cNvPr id="9" name="Text 7"/>
          <p:cNvSpPr/>
          <p:nvPr/>
        </p:nvSpPr>
        <p:spPr>
          <a:xfrm>
            <a:off x="1055492" y="5149626"/>
            <a:ext cx="10746395" cy="465704"/>
          </a:xfrm>
          <a:prstGeom prst="rect">
            <a:avLst/>
          </a:prstGeom>
          <a:noFill/>
          <a:ln/>
        </p:spPr>
        <p:txBody>
          <a:bodyPr wrap="square" lIns="0" tIns="0" rIns="0" bIns="0" rtlCol="0" anchor="t"/>
          <a:lstStyle/>
          <a:p>
            <a:pPr algn="l" indent="0" marL="0">
              <a:lnSpc>
                <a:spcPct val="113000"/>
              </a:lnSpc>
              <a:buNone/>
            </a:pPr>
            <a:r>
              <a:rPr lang="ka" altLang="en-US" sz="1630" b="1" dirty="0">
                <a:solidFill>
                  <a:srgbClr val="422C70"/>
                </a:solidFill>
                <a:latin typeface="IBM Plex Sans" pitchFamily="34" charset="0"/>
                <a:ea typeface="IBM Plex Sans" pitchFamily="34" charset="-122"/>
                <a:cs typeface="IBM Plex Sans" pitchFamily="34" charset="-120"/>
              </a:rPr>
              <a:t>დაფიქრების დრო</a:t>
            </a:r>
            <a:endParaRPr lang="ka" sz="1630" dirty="0"/>
          </a:p>
          <a:p>
            <a:pPr algn="l" indent="0" marL="0">
              <a:lnSpc>
                <a:spcPct val="113000"/>
              </a:lnSpc>
              <a:spcBef>
                <a:spcPts val="240"/>
              </a:spcBef>
              <a:buNone/>
            </a:pPr>
            <a:r>
              <a:rPr lang="ka" altLang="en-US" sz="1630" dirty="0">
                <a:solidFill>
                  <a:srgbClr val="25252B"/>
                </a:solidFill>
                <a:latin typeface="IBM Plex Sans" pitchFamily="34" charset="0"/>
                <a:ea typeface="IBM Plex Sans" pitchFamily="34" charset="-122"/>
                <a:cs typeface="IBM Plex Sans" pitchFamily="34" charset="-120"/>
              </a:rPr>
              <a:t>რომელ ერთ კითხვას სვამთ ახლა ფულის შესახებ, რომელიც აქამდე არ დაგისვამთ?</a:t>
            </a:r>
            <a:endParaRPr lang="ka" sz="163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1</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135215"/>
            <a:ext cx="11430000" cy="411389"/>
          </a:xfrm>
          <a:prstGeom prst="rect">
            <a:avLst/>
          </a:prstGeom>
          <a:noFill/>
          <a:ln/>
        </p:spPr>
        <p:txBody>
          <a:bodyPr wrap="square" lIns="0" tIns="0" rIns="0" bIns="0" rtlCol="0" anchor="t"/>
          <a:lstStyle/>
          <a:p>
            <a:pPr algn="ctr" indent="0" marL="0">
              <a:lnSpc>
                <a:spcPct val="113000"/>
              </a:lnSpc>
              <a:buNone/>
            </a:pPr>
            <a:r>
              <a:rPr lang="ka" altLang="en-US" sz="2400" dirty="0">
                <a:solidFill>
                  <a:srgbClr val="F7941F"/>
                </a:solidFill>
                <a:latin typeface="IBM Plex Sans Medium" pitchFamily="34" charset="0"/>
                <a:ea typeface="IBM Plex Sans Medium" pitchFamily="34" charset="-122"/>
                <a:cs typeface="IBM Plex Sans Medium" pitchFamily="34" charset="-120"/>
              </a:rPr>
              <a:t>მოდული 2</a:t>
            </a:r>
            <a:endParaRPr lang="ka" sz="2400" dirty="0"/>
          </a:p>
        </p:txBody>
      </p:sp>
      <p:sp>
        <p:nvSpPr>
          <p:cNvPr id="3" name="Text 1"/>
          <p:cNvSpPr/>
          <p:nvPr/>
        </p:nvSpPr>
        <p:spPr>
          <a:xfrm>
            <a:off x="381030" y="2866553"/>
            <a:ext cx="11429817" cy="590520"/>
          </a:xfrm>
          <a:prstGeom prst="rect">
            <a:avLst/>
          </a:prstGeom>
          <a:noFill/>
          <a:ln/>
        </p:spPr>
        <p:txBody>
          <a:bodyPr wrap="square" lIns="0" tIns="0" rIns="0" bIns="0" rtlCol="0" anchor="t"/>
          <a:lstStyle/>
          <a:p>
            <a:pPr algn="ctr" indent="0" marL="0">
              <a:lnSpc>
                <a:spcPct val="83000"/>
              </a:lnSpc>
              <a:buNone/>
            </a:pPr>
            <a:r>
              <a:rPr lang="ka" altLang="en-US" sz="4350" dirty="0">
                <a:solidFill>
                  <a:srgbClr val="FFFFFF"/>
                </a:solidFill>
                <a:latin typeface="IBM Plex Sans Medium" pitchFamily="34" charset="0"/>
                <a:ea typeface="IBM Plex Sans Medium" pitchFamily="34" charset="-122"/>
                <a:cs typeface="IBM Plex Sans Medium" pitchFamily="34" charset="-120"/>
              </a:rPr>
              <a:t>როგორ მუშაობს ბიტკოინი</a:t>
            </a:r>
            <a:endParaRPr lang="ka" sz="4350" dirty="0"/>
          </a:p>
        </p:txBody>
      </p:sp>
      <p:sp>
        <p:nvSpPr>
          <p:cNvPr id="4" name="Text 2"/>
          <p:cNvSpPr/>
          <p:nvPr/>
        </p:nvSpPr>
        <p:spPr>
          <a:xfrm>
            <a:off x="340980" y="3900007"/>
            <a:ext cx="11510010" cy="822686"/>
          </a:xfrm>
          <a:prstGeom prst="rect">
            <a:avLst/>
          </a:prstGeom>
          <a:noFill/>
          <a:ln/>
        </p:spPr>
        <p:txBody>
          <a:bodyPr wrap="square" lIns="0" tIns="0" rIns="0" bIns="0" rtlCol="0" anchor="t"/>
          <a:lstStyle/>
          <a:p>
            <a:pPr algn="ctr" indent="0" marL="0">
              <a:lnSpc>
                <a:spcPct val="113000"/>
              </a:lnSpc>
              <a:buNone/>
            </a:pPr>
            <a:r>
              <a:rPr lang="ka" altLang="en-US" sz="2400" b="1" dirty="0">
                <a:solidFill>
                  <a:srgbClr val="FFFFFF"/>
                </a:solidFill>
                <a:latin typeface="IBM Plex Sans" pitchFamily="34" charset="0"/>
                <a:ea typeface="IBM Plex Sans" pitchFamily="34" charset="-122"/>
                <a:cs typeface="IBM Plex Sans" pitchFamily="34" charset="-120"/>
              </a:rPr>
              <a:t>გამოსავალი:</a:t>
            </a:r>
            <a:r>
              <a:rPr lang="ka" altLang="en-US" sz="2400" dirty="0">
                <a:solidFill>
                  <a:srgbClr val="FFFFFF"/>
                </a:solidFill>
                <a:latin typeface="IBM Plex Sans" pitchFamily="34" charset="0"/>
                <a:ea typeface="IBM Plex Sans" pitchFamily="34" charset="-122"/>
                <a:cs typeface="IBM Plex Sans" pitchFamily="34" charset="-120"/>
              </a:rPr>
              <a:t> რატომ შეიქმნა ბიტკოინი და როგორ პასუხობს ის პრობლემას?</a:t>
            </a:r>
            <a:endParaRPr lang="k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რატომ შეიქმნა ბიტკოინი</a:t>
            </a:r>
            <a:endParaRPr lang="ka" sz="3000" dirty="0"/>
          </a:p>
        </p:txBody>
      </p:sp>
      <p:sp>
        <p:nvSpPr>
          <p:cNvPr id="5" name="Text 2"/>
          <p:cNvSpPr/>
          <p:nvPr/>
        </p:nvSpPr>
        <p:spPr>
          <a:xfrm>
            <a:off x="925830" y="1357427"/>
            <a:ext cx="5410505" cy="2362535"/>
          </a:xfrm>
          <a:prstGeom prst="rect">
            <a:avLst/>
          </a:prstGeom>
          <a:noFill/>
          <a:ln/>
        </p:spPr>
        <p:txBody>
          <a:bodyPr wrap="square" lIns="0" tIns="0" rIns="0" bIns="0" rtlCol="0" anchor="t"/>
          <a:lstStyle/>
          <a:p>
            <a:pPr algn="l" marL="154940" indent="-154940">
              <a:lnSpc>
                <a:spcPct val="113000"/>
              </a:lnSpc>
              <a:buSzPct val="100000"/>
              <a:buChar char="•"/>
            </a:pPr>
            <a:r>
              <a:rPr lang="ka" altLang="en-US" sz="1630" dirty="0">
                <a:solidFill>
                  <a:srgbClr val="25252B"/>
                </a:solidFill>
                <a:latin typeface="IBM Plex Sans" pitchFamily="34" charset="0"/>
                <a:ea typeface="IBM Plex Sans" pitchFamily="34" charset="-122"/>
                <a:cs typeface="IBM Plex Sans" pitchFamily="34" charset="-120"/>
              </a:rPr>
              <a:t>ციფრული გადახდები უკვე არსებობდა</a:t>
            </a:r>
            <a:endParaRPr lang="ka" sz="1630" dirty="0"/>
          </a:p>
          <a:p>
            <a:pPr algn="l" marL="154940" indent="-154940">
              <a:lnSpc>
                <a:spcPct val="113000"/>
              </a:lnSpc>
              <a:spcBef>
                <a:spcPts val="330"/>
              </a:spcBef>
              <a:buSzPct val="100000"/>
              <a:buChar char="•"/>
            </a:pPr>
            <a:r>
              <a:rPr lang="ka" altLang="en-US" sz="1630" dirty="0">
                <a:solidFill>
                  <a:srgbClr val="25252B"/>
                </a:solidFill>
                <a:latin typeface="IBM Plex Sans" pitchFamily="34" charset="0"/>
                <a:ea typeface="IBM Plex Sans" pitchFamily="34" charset="-122"/>
                <a:cs typeface="IBM Plex Sans" pitchFamily="34" charset="-120"/>
              </a:rPr>
              <a:t>რეესტრის ცენტრალური მმართველები: ნებართვა, მონაცემები, საკომისიოები და შეფერხების რისკები</a:t>
            </a:r>
            <a:endParaRPr lang="ka" sz="1630" dirty="0"/>
          </a:p>
          <a:p>
            <a:pPr algn="l" marL="154940" indent="-154940">
              <a:lnSpc>
                <a:spcPct val="113000"/>
              </a:lnSpc>
              <a:spcBef>
                <a:spcPts val="330"/>
              </a:spcBef>
              <a:buSzPct val="100000"/>
              <a:buChar char="•"/>
            </a:pPr>
            <a:r>
              <a:rPr lang="ka" altLang="en-US" sz="1630" dirty="0">
                <a:solidFill>
                  <a:srgbClr val="25252B"/>
                </a:solidFill>
                <a:latin typeface="IBM Plex Sans" pitchFamily="34" charset="0"/>
                <a:ea typeface="IBM Plex Sans" pitchFamily="34" charset="-122"/>
                <a:cs typeface="IBM Plex Sans" pitchFamily="34" charset="-120"/>
              </a:rPr>
              <a:t>კოპირებადი მონაცემები: ორმაგი ხარჯვის პრობლემა</a:t>
            </a:r>
            <a:endParaRPr lang="ka" sz="1630" dirty="0"/>
          </a:p>
          <a:p>
            <a:pPr algn="l" marL="154940" indent="-154940">
              <a:lnSpc>
                <a:spcPct val="113000"/>
              </a:lnSpc>
              <a:spcBef>
                <a:spcPts val="330"/>
              </a:spcBef>
              <a:buSzPct val="100000"/>
              <a:buChar char="•"/>
            </a:pPr>
            <a:r>
              <a:rPr lang="ka" altLang="en-US" sz="1630" dirty="0">
                <a:solidFill>
                  <a:srgbClr val="25252B"/>
                </a:solidFill>
                <a:latin typeface="IBM Plex Sans" pitchFamily="34" charset="0"/>
                <a:ea typeface="IBM Plex Sans" pitchFamily="34" charset="-122"/>
                <a:cs typeface="IBM Plex Sans" pitchFamily="34" charset="-120"/>
              </a:rPr>
              <a:t>ბიტკოინი: გადახდების საერთო ისტორია რეესტრის ცენტრალური მმართველის გარეშე</a:t>
            </a:r>
            <a:endParaRPr lang="ka" sz="1630" dirty="0"/>
          </a:p>
        </p:txBody>
      </p:sp>
      <p:sp>
        <p:nvSpPr>
          <p:cNvPr id="6" name="Text 3"/>
          <p:cNvSpPr/>
          <p:nvPr/>
        </p:nvSpPr>
        <p:spPr>
          <a:xfrm>
            <a:off x="666780" y="3947831"/>
            <a:ext cx="5694426" cy="1119226"/>
          </a:xfrm>
          <a:prstGeom prst="rect">
            <a:avLst/>
          </a:prstGeom>
          <a:noFill/>
          <a:ln/>
        </p:spPr>
        <p:txBody>
          <a:bodyPr wrap="square" lIns="0" tIns="0" rIns="0" bIns="0" rtlCol="0" anchor="t"/>
          <a:lstStyle/>
          <a:p>
            <a:pPr algn="l" indent="0" marL="0">
              <a:lnSpc>
                <a:spcPct val="113000"/>
              </a:lnSpc>
              <a:buNone/>
            </a:pPr>
            <a:r>
              <a:rPr lang="ka" altLang="en-US" sz="1630" dirty="0">
                <a:solidFill>
                  <a:srgbClr val="25252B"/>
                </a:solidFill>
                <a:latin typeface="IBM Plex Sans" pitchFamily="34" charset="0"/>
                <a:ea typeface="IBM Plex Sans" pitchFamily="34" charset="-122"/>
                <a:cs typeface="IBM Plex Sans" pitchFamily="34" charset="-120"/>
              </a:rPr>
              <a:t>ბიტკოინი ამცირებს ცენტრალური სუბიექტისადმი ნდობაზე დამოკიდებულებას ემისიისა და ანგარიშსწორებისას; ის სრულად არ გამორიცხავს ნდობის საჭიროებას ან რისკს.</a:t>
            </a:r>
            <a:endParaRPr lang="ka" sz="1630" dirty="0"/>
          </a:p>
        </p:txBody>
      </p:sp>
      <p:sp>
        <p:nvSpPr>
          <p:cNvPr id="7" name="Text 4"/>
          <p:cNvSpPr/>
          <p:nvPr/>
        </p:nvSpPr>
        <p:spPr>
          <a:xfrm>
            <a:off x="666780" y="5274168"/>
            <a:ext cx="5694426" cy="839419"/>
          </a:xfrm>
          <a:prstGeom prst="rect">
            <a:avLst/>
          </a:prstGeom>
          <a:noFill/>
          <a:ln/>
        </p:spPr>
        <p:txBody>
          <a:bodyPr wrap="square" lIns="0" tIns="0" rIns="0" bIns="0" rtlCol="0" anchor="t"/>
          <a:lstStyle/>
          <a:p>
            <a:pPr algn="l" indent="0" marL="0">
              <a:lnSpc>
                <a:spcPct val="113000"/>
              </a:lnSpc>
              <a:buNone/>
            </a:pPr>
            <a:r>
              <a:rPr lang="ka" altLang="en-US" sz="1630" b="1" dirty="0">
                <a:solidFill>
                  <a:srgbClr val="422C70"/>
                </a:solidFill>
                <a:latin typeface="IBM Plex Sans" pitchFamily="34" charset="0"/>
                <a:ea typeface="IBM Plex Sans" pitchFamily="34" charset="-122"/>
                <a:cs typeface="IBM Plex Sans" pitchFamily="34" charset="-120"/>
              </a:rPr>
              <a:t>ბიტკოინი:</a:t>
            </a:r>
            <a:r>
              <a:rPr lang="ka" altLang="en-US" sz="1630" dirty="0">
                <a:solidFill>
                  <a:srgbClr val="25252B"/>
                </a:solidFill>
                <a:latin typeface="IBM Plex Sans" pitchFamily="34" charset="0"/>
                <a:ea typeface="IBM Plex Sans" pitchFamily="34" charset="-122"/>
                <a:cs typeface="IBM Plex Sans" pitchFamily="34" charset="-120"/>
              </a:rPr>
              <a:t> ქსელი და პროტოკოლი · </a:t>
            </a:r>
            <a:r>
              <a:rPr lang="ka" altLang="en-US" sz="1630" b="1" dirty="0">
                <a:solidFill>
                  <a:srgbClr val="25252B"/>
                </a:solidFill>
                <a:latin typeface="IBM Plex Sans" pitchFamily="34" charset="0"/>
                <a:ea typeface="IBM Plex Sans" pitchFamily="34" charset="-122"/>
                <a:cs typeface="IBM Plex Sans" pitchFamily="34" charset="-120"/>
              </a:rPr>
              <a:t>ბიტკოინი:</a:t>
            </a:r>
            <a:r>
              <a:rPr lang="ka" altLang="en-US" sz="1630" dirty="0">
                <a:solidFill>
                  <a:srgbClr val="25252B"/>
                </a:solidFill>
                <a:latin typeface="IBM Plex Sans" pitchFamily="34" charset="0"/>
                <a:ea typeface="IBM Plex Sans" pitchFamily="34" charset="-122"/>
                <a:cs typeface="IBM Plex Sans" pitchFamily="34" charset="-120"/>
              </a:rPr>
              <a:t> აქტივი · </a:t>
            </a:r>
            <a:r>
              <a:rPr lang="ka" altLang="en-US" sz="1630" b="1" dirty="0">
                <a:solidFill>
                  <a:srgbClr val="25252B"/>
                </a:solidFill>
                <a:latin typeface="IBM Plex Sans" pitchFamily="34" charset="0"/>
                <a:ea typeface="IBM Plex Sans" pitchFamily="34" charset="-122"/>
                <a:cs typeface="IBM Plex Sans" pitchFamily="34" charset="-120"/>
              </a:rPr>
              <a:t>BTC:</a:t>
            </a:r>
            <a:r>
              <a:rPr lang="ka" altLang="en-US" sz="1630" dirty="0">
                <a:solidFill>
                  <a:srgbClr val="25252B"/>
                </a:solidFill>
                <a:latin typeface="IBM Plex Sans" pitchFamily="34" charset="0"/>
                <a:ea typeface="IBM Plex Sans" pitchFamily="34" charset="-122"/>
                <a:cs typeface="IBM Plex Sans" pitchFamily="34" charset="-120"/>
              </a:rPr>
              <a:t> თანხის ოდენობის შემოკლებული აღნიშვნა</a:t>
            </a:r>
            <a:endParaRPr lang="ka" sz="163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2</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pic>
        <p:nvPicPr>
          <p:cNvPr id="2" name="Image 0" descr="საგადახდო კომპანია გამგზავნი კომპანიას მიმართავსკომპანია აღრიცხვის რეესტრს აწარმოებს და გადარიცხვას ამტკიცებს მიმღები თანხას იღებს, თუ კომპანია ნებას დართავსდამოკიდებულიაერთ სანდო ორგანიზაციაზე, რომელ">    </p:cNvPr>
          <p:cNvPicPr>
            <a:picLocks noChangeAspect="1"/>
          </p:cNvPicPr>
          <p:nvPr/>
        </p:nvPicPr>
        <p:blipFill>
          <a:blip r:embed="rId1"/>
          <a:stretch>
            <a:fillRect/>
          </a:stretch>
        </p:blipFill>
        <p:spPr>
          <a:xfrm>
            <a:off x="342900" y="272583"/>
            <a:ext cx="11506170" cy="616049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ციფრული და დეცენტრალიზებული ფულის ძიება</a:t>
            </a:r>
            <a:endParaRPr lang="ka" sz="3000" dirty="0"/>
          </a:p>
        </p:txBody>
      </p:sp>
      <p:sp>
        <p:nvSpPr>
          <p:cNvPr id="4" name="Text 2"/>
          <p:cNvSpPr/>
          <p:nvPr/>
        </p:nvSpPr>
        <p:spPr>
          <a:xfrm>
            <a:off x="956188" y="1364742"/>
            <a:ext cx="11192805" cy="1701516"/>
          </a:xfrm>
          <a:prstGeom prst="rect">
            <a:avLst/>
          </a:prstGeom>
          <a:noFill/>
          <a:ln/>
        </p:spPr>
        <p:txBody>
          <a:bodyPr wrap="square" lIns="0" tIns="0" rIns="0" bIns="0" rtlCol="0" anchor="t"/>
          <a:lstStyle/>
          <a:p>
            <a:pPr algn="l" marL="173990" indent="-173990">
              <a:lnSpc>
                <a:spcPct val="113000"/>
              </a:lnSpc>
              <a:buSzPct val="100000"/>
              <a:buChar char="•"/>
            </a:pPr>
            <a:r>
              <a:rPr lang="ka" altLang="en-US" sz="1820" dirty="0">
                <a:solidFill>
                  <a:srgbClr val="25252B"/>
                </a:solidFill>
                <a:latin typeface="IBM Plex Sans" pitchFamily="34" charset="0"/>
                <a:ea typeface="IBM Plex Sans" pitchFamily="34" charset="-122"/>
                <a:cs typeface="IBM Plex Sans" pitchFamily="34" charset="-120"/>
              </a:rPr>
              <a:t>შიფროპანკები: კონფიდენციალურობა და თავისუფლება კრიპტოგრაფიის მეშვეობით</a:t>
            </a:r>
            <a:endParaRPr lang="ka" sz="1820" dirty="0"/>
          </a:p>
          <a:p>
            <a:pPr algn="l" marL="173990" indent="-173990">
              <a:lnSpc>
                <a:spcPct val="113000"/>
              </a:lnSpc>
              <a:spcBef>
                <a:spcPts val="360"/>
              </a:spcBef>
              <a:buSzPct val="100000"/>
              <a:buChar char="•"/>
            </a:pPr>
            <a:r>
              <a:rPr lang="ka" altLang="en-US" sz="1820" b="1" dirty="0">
                <a:solidFill>
                  <a:srgbClr val="422C70"/>
                </a:solidFill>
                <a:latin typeface="IBM Plex Sans" pitchFamily="34" charset="0"/>
                <a:ea typeface="IBM Plex Sans" pitchFamily="34" charset="-122"/>
                <a:cs typeface="IBM Plex Sans" pitchFamily="34" charset="-120"/>
              </a:rPr>
              <a:t>დაშიფვრა:</a:t>
            </a:r>
            <a:r>
              <a:rPr lang="ka" altLang="en-US" sz="1820" dirty="0">
                <a:solidFill>
                  <a:srgbClr val="25252B"/>
                </a:solidFill>
                <a:latin typeface="IBM Plex Sans" pitchFamily="34" charset="0"/>
                <a:ea typeface="IBM Plex Sans" pitchFamily="34" charset="-122"/>
                <a:cs typeface="IBM Plex Sans" pitchFamily="34" charset="-120"/>
              </a:rPr>
              <a:t> იცავს შეტყობინების კონფიდენციალურობას</a:t>
            </a:r>
            <a:endParaRPr lang="ka" sz="1820" dirty="0"/>
          </a:p>
          <a:p>
            <a:pPr algn="l" marL="173990" indent="-173990">
              <a:lnSpc>
                <a:spcPct val="113000"/>
              </a:lnSpc>
              <a:spcBef>
                <a:spcPts val="360"/>
              </a:spcBef>
              <a:buSzPct val="100000"/>
              <a:buChar char="•"/>
            </a:pPr>
            <a:r>
              <a:rPr lang="ka" altLang="en-US" sz="1820" b="1" dirty="0">
                <a:solidFill>
                  <a:srgbClr val="422C70"/>
                </a:solidFill>
                <a:latin typeface="IBM Plex Sans" pitchFamily="34" charset="0"/>
                <a:ea typeface="IBM Plex Sans" pitchFamily="34" charset="-122"/>
                <a:cs typeface="IBM Plex Sans" pitchFamily="34" charset="-120"/>
              </a:rPr>
              <a:t>ციფრული ხელმოწერები:</a:t>
            </a:r>
            <a:r>
              <a:rPr lang="ka" altLang="en-US" sz="1820" dirty="0">
                <a:solidFill>
                  <a:srgbClr val="25252B"/>
                </a:solidFill>
                <a:latin typeface="IBM Plex Sans" pitchFamily="34" charset="0"/>
                <a:ea typeface="IBM Plex Sans" pitchFamily="34" charset="-122"/>
                <a:cs typeface="IBM Plex Sans" pitchFamily="34" charset="-120"/>
              </a:rPr>
              <a:t> ადასტურებს ავტორიზაციას საიდუმლო გასაღების გამჟღავნების გარეშე</a:t>
            </a:r>
            <a:endParaRPr lang="ka" sz="1820" dirty="0"/>
          </a:p>
          <a:p>
            <a:pPr algn="l" marL="173990" indent="-173990">
              <a:lnSpc>
                <a:spcPct val="113000"/>
              </a:lnSpc>
              <a:spcBef>
                <a:spcPts val="360"/>
              </a:spcBef>
              <a:buSzPct val="100000"/>
              <a:buChar char="•"/>
            </a:pPr>
            <a:r>
              <a:rPr lang="ka" altLang="en-US" sz="1820" dirty="0">
                <a:solidFill>
                  <a:srgbClr val="25252B"/>
                </a:solidFill>
                <a:latin typeface="IBM Plex Sans" pitchFamily="34" charset="0"/>
                <a:ea typeface="IBM Plex Sans" pitchFamily="34" charset="-122"/>
                <a:cs typeface="IBM Plex Sans" pitchFamily="34" charset="-120"/>
              </a:rPr>
              <a:t>მიზანი: ერთიანი ემიტენტის, სერვერისა თუ ადმინისტრატორის გარეშე</a:t>
            </a:r>
            <a:endParaRPr lang="ka" sz="1820" dirty="0"/>
          </a:p>
        </p:txBody>
      </p:sp>
      <p:sp>
        <p:nvSpPr>
          <p:cNvPr id="5" name="Text 3"/>
          <p:cNvSpPr/>
          <p:nvPr/>
        </p:nvSpPr>
        <p:spPr>
          <a:xfrm>
            <a:off x="666780" y="3320918"/>
            <a:ext cx="11510010" cy="312542"/>
          </a:xfrm>
          <a:prstGeom prst="rect">
            <a:avLst/>
          </a:prstGeom>
          <a:noFill/>
          <a:ln/>
        </p:spPr>
        <p:txBody>
          <a:bodyPr wrap="square" lIns="0" tIns="0" rIns="0" bIns="0" rtlCol="0" anchor="t"/>
          <a:lstStyle/>
          <a:p>
            <a:pPr algn="l" indent="0" marL="0">
              <a:lnSpc>
                <a:spcPct val="113000"/>
              </a:lnSpc>
              <a:buNone/>
            </a:pPr>
            <a:r>
              <a:rPr lang="ka" altLang="en-US" sz="1820" b="1" dirty="0">
                <a:solidFill>
                  <a:srgbClr val="25252B"/>
                </a:solidFill>
                <a:latin typeface="IBM Plex Sans" pitchFamily="34" charset="0"/>
                <a:ea typeface="IBM Plex Sans" pitchFamily="34" charset="-122"/>
                <a:cs typeface="IBM Plex Sans" pitchFamily="34" charset="-120"/>
              </a:rPr>
              <a:t>თავსატეხის ადრეული ნაწილები</a:t>
            </a:r>
            <a:endParaRPr lang="ka" sz="1820" dirty="0"/>
          </a:p>
        </p:txBody>
      </p:sp>
      <p:sp>
        <p:nvSpPr>
          <p:cNvPr id="6" name="Text 4"/>
          <p:cNvSpPr/>
          <p:nvPr/>
        </p:nvSpPr>
        <p:spPr>
          <a:xfrm>
            <a:off x="956188" y="3818626"/>
            <a:ext cx="11192805" cy="1701516"/>
          </a:xfrm>
          <a:prstGeom prst="rect">
            <a:avLst/>
          </a:prstGeom>
          <a:noFill/>
          <a:ln/>
        </p:spPr>
        <p:txBody>
          <a:bodyPr wrap="square" lIns="0" tIns="0" rIns="0" bIns="0" rtlCol="0" anchor="t"/>
          <a:lstStyle/>
          <a:p>
            <a:pPr algn="l" marL="173990" indent="-173990">
              <a:lnSpc>
                <a:spcPct val="113000"/>
              </a:lnSpc>
              <a:buSzPct val="100000"/>
              <a:buChar char="•"/>
            </a:pPr>
            <a:r>
              <a:rPr lang="ka" altLang="en-US" sz="1820" dirty="0">
                <a:solidFill>
                  <a:srgbClr val="25252B"/>
                </a:solidFill>
                <a:latin typeface="IBM Plex Sans" pitchFamily="34" charset="0"/>
                <a:ea typeface="IBM Plex Sans" pitchFamily="34" charset="-122"/>
                <a:cs typeface="IBM Plex Sans" pitchFamily="34" charset="-120"/>
              </a:rPr>
              <a:t>DigiCash: კონფიდენციალური გადახდები; ცენტრალურ კომპანიაზე დამოკიდებულება</a:t>
            </a:r>
            <a:endParaRPr lang="ka" sz="1820" dirty="0"/>
          </a:p>
          <a:p>
            <a:pPr algn="l" marL="173990" indent="-173990">
              <a:lnSpc>
                <a:spcPct val="113000"/>
              </a:lnSpc>
              <a:spcBef>
                <a:spcPts val="360"/>
              </a:spcBef>
              <a:buSzPct val="100000"/>
              <a:buChar char="•"/>
            </a:pPr>
            <a:r>
              <a:rPr lang="ka" altLang="en-US" sz="1820" dirty="0">
                <a:solidFill>
                  <a:srgbClr val="25252B"/>
                </a:solidFill>
                <a:latin typeface="IBM Plex Sans" pitchFamily="34" charset="0"/>
                <a:ea typeface="IBM Plex Sans" pitchFamily="34" charset="-122"/>
                <a:cs typeface="IBM Plex Sans" pitchFamily="34" charset="-120"/>
              </a:rPr>
              <a:t>Hashcash: გამოთვლითი დანახარჯი ბოროტად გამოყენების წინააღმდეგ</a:t>
            </a:r>
            <a:endParaRPr lang="ka" sz="1820" dirty="0"/>
          </a:p>
          <a:p>
            <a:pPr algn="l" marL="173990" indent="-173990">
              <a:lnSpc>
                <a:spcPct val="113000"/>
              </a:lnSpc>
              <a:spcBef>
                <a:spcPts val="360"/>
              </a:spcBef>
              <a:buSzPct val="100000"/>
              <a:buChar char="•"/>
            </a:pPr>
            <a:r>
              <a:rPr lang="ka" altLang="en-US" sz="1820" dirty="0">
                <a:solidFill>
                  <a:srgbClr val="25252B"/>
                </a:solidFill>
                <a:latin typeface="IBM Plex Sans" pitchFamily="34" charset="0"/>
                <a:ea typeface="IBM Plex Sans" pitchFamily="34" charset="-122"/>
                <a:cs typeface="IBM Plex Sans" pitchFamily="34" charset="-120"/>
              </a:rPr>
              <a:t>Bit Gold, b-money, RPoW: დეფიციტზე დაფუძნებული ღირებულების შექმნის წინადადებები და ექსპერიმენტები</a:t>
            </a:r>
            <a:endParaRPr lang="ka" sz="1820" dirty="0"/>
          </a:p>
          <a:p>
            <a:pPr algn="l" marL="173990" indent="-173990">
              <a:lnSpc>
                <a:spcPct val="113000"/>
              </a:lnSpc>
              <a:spcBef>
                <a:spcPts val="360"/>
              </a:spcBef>
              <a:buSzPct val="100000"/>
              <a:buChar char="•"/>
            </a:pPr>
            <a:r>
              <a:rPr lang="ka" altLang="en-US" sz="1820" dirty="0">
                <a:solidFill>
                  <a:srgbClr val="25252B"/>
                </a:solidFill>
                <a:latin typeface="IBM Plex Sans" pitchFamily="34" charset="0"/>
                <a:ea typeface="IBM Plex Sans" pitchFamily="34" charset="-122"/>
                <a:cs typeface="IBM Plex Sans" pitchFamily="34" charset="-120"/>
              </a:rPr>
              <a:t>BitTorrent: ინფორმაციის გაზიარება თანასწორ მონაწილეებს შორის და არა ფული</a:t>
            </a:r>
            <a:endParaRPr lang="ka" sz="18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2</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ადრეული ციფრული ფული</a:t>
            </a:r>
            <a:br/>
            <a:r>
              <a:rPr lang="ka" altLang="en-US" sz="3000" dirty="0">
                <a:solidFill>
                  <a:srgbClr val="422C70"/>
                </a:solidFill>
                <a:latin typeface="IBM Plex Sans Medium" pitchFamily="34" charset="0"/>
                <a:ea typeface="IBM Plex Sans Medium" pitchFamily="34" charset="-122"/>
                <a:cs typeface="IBM Plex Sans Medium" pitchFamily="34" charset="-120"/>
              </a:rPr>
              <a:t>და ორმაგი ხარჯვა</a:t>
            </a:r>
            <a:endParaRPr lang="ka" sz="3000" dirty="0"/>
          </a:p>
        </p:txBody>
      </p:sp>
      <p:sp>
        <p:nvSpPr>
          <p:cNvPr id="5" name="Text 2"/>
          <p:cNvSpPr/>
          <p:nvPr/>
        </p:nvSpPr>
        <p:spPr>
          <a:xfrm>
            <a:off x="666780" y="1818102"/>
            <a:ext cx="5694426" cy="839419"/>
          </a:xfrm>
          <a:prstGeom prst="rect">
            <a:avLst/>
          </a:prstGeom>
          <a:noFill/>
          <a:ln/>
        </p:spPr>
        <p:txBody>
          <a:bodyPr wrap="square" lIns="0" tIns="0" rIns="0" bIns="0" rtlCol="0" anchor="t"/>
          <a:lstStyle/>
          <a:p>
            <a:pPr algn="l" indent="0" marL="0">
              <a:lnSpc>
                <a:spcPct val="113000"/>
              </a:lnSpc>
              <a:buNone/>
            </a:pPr>
            <a:r>
              <a:rPr lang="ka" altLang="en-US" sz="1630" dirty="0">
                <a:solidFill>
                  <a:srgbClr val="25252B"/>
                </a:solidFill>
                <a:latin typeface="IBM Plex Sans" pitchFamily="34" charset="0"/>
                <a:ea typeface="IBM Plex Sans" pitchFamily="34" charset="-122"/>
                <a:cs typeface="IBM Plex Sans" pitchFamily="34" charset="-120"/>
              </a:rPr>
              <a:t>ორმაგი ხარჯვა არის ერთი და იმავე ციფრული ერთეულის ორი მიმღებისთვის გაგზავნის მცდელობა.</a:t>
            </a:r>
            <a:endParaRPr lang="ka" sz="1630" dirty="0"/>
          </a:p>
        </p:txBody>
      </p:sp>
      <p:sp>
        <p:nvSpPr>
          <p:cNvPr id="6" name="Text 3"/>
          <p:cNvSpPr/>
          <p:nvPr/>
        </p:nvSpPr>
        <p:spPr>
          <a:xfrm>
            <a:off x="925830" y="2823119"/>
            <a:ext cx="5410505" cy="2683673"/>
          </a:xfrm>
          <a:prstGeom prst="rect">
            <a:avLst/>
          </a:prstGeom>
          <a:noFill/>
          <a:ln/>
        </p:spPr>
        <p:txBody>
          <a:bodyPr wrap="square" lIns="0" tIns="0" rIns="0" bIns="0" rtlCol="0" anchor="t"/>
          <a:lstStyle/>
          <a:p>
            <a:pPr algn="l" marL="154940" indent="-154940">
              <a:lnSpc>
                <a:spcPct val="113000"/>
              </a:lnSpc>
              <a:buSzPct val="100000"/>
              <a:buChar char="•"/>
            </a:pPr>
            <a:r>
              <a:rPr lang="ka" altLang="en-US" sz="1630" dirty="0">
                <a:solidFill>
                  <a:srgbClr val="25252B"/>
                </a:solidFill>
                <a:latin typeface="IBM Plex Sans" pitchFamily="34" charset="0"/>
                <a:ea typeface="IBM Plex Sans" pitchFamily="34" charset="-122"/>
                <a:cs typeface="IBM Plex Sans" pitchFamily="34" charset="-120"/>
              </a:rPr>
              <a:t>ცენტრალური მონაცემთა ბაზა: ერთი სანდო გადაწყვეტილების მიმღები</a:t>
            </a:r>
            <a:endParaRPr lang="ka" sz="1630" dirty="0"/>
          </a:p>
          <a:p>
            <a:pPr algn="l" marL="154940" indent="-154940">
              <a:lnSpc>
                <a:spcPct val="113000"/>
              </a:lnSpc>
              <a:spcBef>
                <a:spcPts val="330"/>
              </a:spcBef>
              <a:buSzPct val="100000"/>
              <a:buChar char="•"/>
            </a:pPr>
            <a:r>
              <a:rPr lang="ka" altLang="en-US" sz="1630" dirty="0">
                <a:solidFill>
                  <a:srgbClr val="25252B"/>
                </a:solidFill>
                <a:latin typeface="IBM Plex Sans" pitchFamily="34" charset="0"/>
                <a:ea typeface="IBM Plex Sans" pitchFamily="34" charset="-122"/>
                <a:cs typeface="IBM Plex Sans" pitchFamily="34" charset="-120"/>
              </a:rPr>
              <a:t>ბიტკოინი: თანასწორუფლებიან მონაწილეებს შორის გავრცელება და ხელმოწერები</a:t>
            </a:r>
            <a:endParaRPr lang="ka" sz="1630" dirty="0"/>
          </a:p>
          <a:p>
            <a:pPr algn="l" marL="154940" indent="-154940">
              <a:lnSpc>
                <a:spcPct val="113000"/>
              </a:lnSpc>
              <a:spcBef>
                <a:spcPts val="330"/>
              </a:spcBef>
              <a:buSzPct val="100000"/>
              <a:buChar char="•"/>
            </a:pPr>
            <a:r>
              <a:rPr lang="ka" altLang="en-US" sz="1630" dirty="0">
                <a:solidFill>
                  <a:srgbClr val="25252B"/>
                </a:solidFill>
                <a:latin typeface="IBM Plex Sans" pitchFamily="34" charset="0"/>
                <a:ea typeface="IBM Plex Sans" pitchFamily="34" charset="-122"/>
                <a:cs typeface="IBM Plex Sans" pitchFamily="34" charset="-120"/>
              </a:rPr>
              <a:t>მაინერები: ბლოკები და სამუშაოს მტკიცებულება</a:t>
            </a:r>
            <a:endParaRPr lang="ka" sz="1630" dirty="0"/>
          </a:p>
          <a:p>
            <a:pPr algn="l" marL="154940" indent="-154940">
              <a:lnSpc>
                <a:spcPct val="113000"/>
              </a:lnSpc>
              <a:spcBef>
                <a:spcPts val="330"/>
              </a:spcBef>
              <a:buSzPct val="100000"/>
              <a:buChar char="•"/>
            </a:pPr>
            <a:r>
              <a:rPr lang="ka" altLang="en-US" sz="1630" dirty="0">
                <a:solidFill>
                  <a:srgbClr val="25252B"/>
                </a:solidFill>
                <a:latin typeface="IBM Plex Sans" pitchFamily="34" charset="0"/>
                <a:ea typeface="IBM Plex Sans" pitchFamily="34" charset="-122"/>
                <a:cs typeface="IBM Plex Sans" pitchFamily="34" charset="-120"/>
              </a:rPr>
              <a:t>კვანძები: დამოუკიდებელი შემოწმება</a:t>
            </a:r>
            <a:endParaRPr lang="ka" sz="1630" dirty="0"/>
          </a:p>
          <a:p>
            <a:pPr algn="l" marL="154940" indent="-154940">
              <a:lnSpc>
                <a:spcPct val="113000"/>
              </a:lnSpc>
              <a:spcBef>
                <a:spcPts val="330"/>
              </a:spcBef>
              <a:buSzPct val="100000"/>
              <a:buChar char="•"/>
            </a:pPr>
            <a:r>
              <a:rPr lang="ka" altLang="en-US" sz="1630" dirty="0">
                <a:solidFill>
                  <a:srgbClr val="25252B"/>
                </a:solidFill>
                <a:latin typeface="IBM Plex Sans" pitchFamily="34" charset="0"/>
                <a:ea typeface="IBM Plex Sans" pitchFamily="34" charset="-122"/>
                <a:cs typeface="IBM Plex Sans" pitchFamily="34" charset="-120"/>
              </a:rPr>
              <a:t>საერთო ჩანაწერი: ყველაზე მეტი დაგროვილი სამუშაოს მქონე ვალიდური ისტორია</a:t>
            </a:r>
            <a:endParaRPr lang="ka" sz="163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2</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pic>
        <p:nvPicPr>
          <p:cNvPr id="2" name="Image 0" descr="პარტნიორთაშორისი ქსელიტრანზაქციები უშუალოდ მონაწილეებს ეცნობება ციფრული ხელმოწერებიმხოლოდ პირადი გასაღების მფლობელს შეუძლია ხარჯვის ავტორიზაციაბლოკები და მაინინგიმაინერები მომდევნო ბლოკის დასამატებლად">    </p:cNvPr>
          <p:cNvPicPr>
            <a:picLocks noChangeAspect="1"/>
          </p:cNvPicPr>
          <p:nvPr/>
        </p:nvPicPr>
        <p:blipFill>
          <a:blip r:embed="rId1"/>
          <a:stretch>
            <a:fillRect/>
          </a:stretch>
        </p:blipFill>
        <p:spPr>
          <a:xfrm>
            <a:off x="1144097" y="266730"/>
            <a:ext cx="9903775"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ციფრული სიმწირე და</a:t>
            </a:r>
            <a:br/>
            <a:r>
              <a:rPr lang="ka" altLang="en-US" sz="3000" dirty="0">
                <a:solidFill>
                  <a:srgbClr val="422C70"/>
                </a:solidFill>
                <a:latin typeface="IBM Plex Sans Medium" pitchFamily="34" charset="0"/>
                <a:ea typeface="IBM Plex Sans Medium" pitchFamily="34" charset="-122"/>
                <a:cs typeface="IBM Plex Sans Medium" pitchFamily="34" charset="-120"/>
              </a:rPr>
              <a:t>გადამოწმებადი მიწოდება</a:t>
            </a:r>
            <a:endParaRPr lang="ka" sz="3000" dirty="0"/>
          </a:p>
        </p:txBody>
      </p:sp>
      <p:sp>
        <p:nvSpPr>
          <p:cNvPr id="5" name="Text 2"/>
          <p:cNvSpPr/>
          <p:nvPr/>
        </p:nvSpPr>
        <p:spPr>
          <a:xfrm>
            <a:off x="925830" y="1776588"/>
            <a:ext cx="5410505" cy="2683673"/>
          </a:xfrm>
          <a:prstGeom prst="rect">
            <a:avLst/>
          </a:prstGeom>
          <a:noFill/>
          <a:ln/>
        </p:spPr>
        <p:txBody>
          <a:bodyPr wrap="square" lIns="0" tIns="0" rIns="0" bIns="0" rtlCol="0" anchor="t"/>
          <a:lstStyle/>
          <a:p>
            <a:pPr algn="l" marL="154940" indent="-154940">
              <a:lnSpc>
                <a:spcPct val="113000"/>
              </a:lnSpc>
              <a:buSzPct val="100000"/>
              <a:buChar char="•"/>
            </a:pPr>
            <a:r>
              <a:rPr lang="ka" altLang="en-US" sz="1630" dirty="0">
                <a:solidFill>
                  <a:srgbClr val="25252B"/>
                </a:solidFill>
                <a:latin typeface="IBM Plex Sans" pitchFamily="34" charset="0"/>
                <a:ea typeface="IBM Plex Sans" pitchFamily="34" charset="-122"/>
                <a:cs typeface="IBM Plex Sans" pitchFamily="34" charset="-120"/>
              </a:rPr>
              <a:t>ნამდვილი ერთეულები გამიჯნულია არავალიდური ასლებისგან</a:t>
            </a:r>
            <a:endParaRPr lang="ka" sz="1630" dirty="0"/>
          </a:p>
          <a:p>
            <a:pPr algn="l" marL="154940" indent="-154940">
              <a:lnSpc>
                <a:spcPct val="113000"/>
              </a:lnSpc>
              <a:spcBef>
                <a:spcPts val="330"/>
              </a:spcBef>
              <a:buSzPct val="100000"/>
              <a:buChar char="•"/>
            </a:pPr>
            <a:r>
              <a:rPr lang="ka" altLang="en-US" sz="1630" dirty="0">
                <a:solidFill>
                  <a:srgbClr val="25252B"/>
                </a:solidFill>
                <a:latin typeface="IBM Plex Sans" pitchFamily="34" charset="0"/>
                <a:ea typeface="IBM Plex Sans" pitchFamily="34" charset="-122"/>
                <a:cs typeface="IBM Plex Sans" pitchFamily="34" charset="-120"/>
              </a:rPr>
              <a:t>ორმაგი ხარჯვა უარყოფილია</a:t>
            </a:r>
            <a:endParaRPr lang="ka" sz="1630" dirty="0"/>
          </a:p>
          <a:p>
            <a:pPr algn="l" marL="154940" indent="-154940">
              <a:lnSpc>
                <a:spcPct val="113000"/>
              </a:lnSpc>
              <a:spcBef>
                <a:spcPts val="330"/>
              </a:spcBef>
              <a:buSzPct val="100000"/>
              <a:buChar char="•"/>
            </a:pPr>
            <a:r>
              <a:rPr lang="ka" altLang="en-US" sz="1630" dirty="0">
                <a:solidFill>
                  <a:srgbClr val="25252B"/>
                </a:solidFill>
                <a:latin typeface="IBM Plex Sans" pitchFamily="34" charset="0"/>
                <a:ea typeface="IBM Plex Sans" pitchFamily="34" charset="-122"/>
                <a:cs typeface="IBM Plex Sans" pitchFamily="34" charset="-120"/>
              </a:rPr>
              <a:t>ტრანზაქციების საჯარო ისტორია და ხელმოწერები</a:t>
            </a:r>
            <a:endParaRPr lang="ka" sz="1630" dirty="0"/>
          </a:p>
          <a:p>
            <a:pPr algn="l" marL="154940" indent="-154940">
              <a:lnSpc>
                <a:spcPct val="113000"/>
              </a:lnSpc>
              <a:spcBef>
                <a:spcPts val="330"/>
              </a:spcBef>
              <a:buSzPct val="100000"/>
              <a:buChar char="•"/>
            </a:pPr>
            <a:r>
              <a:rPr lang="ka" altLang="en-US" sz="1630" dirty="0">
                <a:solidFill>
                  <a:srgbClr val="25252B"/>
                </a:solidFill>
                <a:latin typeface="IBM Plex Sans" pitchFamily="34" charset="0"/>
                <a:ea typeface="IBM Plex Sans" pitchFamily="34" charset="-122"/>
                <a:cs typeface="IBM Plex Sans" pitchFamily="34" charset="-120"/>
              </a:rPr>
              <a:t>სამუშაოს შესრულების მტკიცებულება და წესების დაცვის დამოუკიდებელი შემოწმება</a:t>
            </a:r>
            <a:endParaRPr lang="ka" sz="1630" dirty="0"/>
          </a:p>
          <a:p>
            <a:pPr algn="l" marL="154940" indent="-154940">
              <a:lnSpc>
                <a:spcPct val="113000"/>
              </a:lnSpc>
              <a:spcBef>
                <a:spcPts val="330"/>
              </a:spcBef>
              <a:buSzPct val="100000"/>
              <a:buChar char="•"/>
            </a:pPr>
            <a:r>
              <a:rPr lang="ka" altLang="en-US" sz="1630" dirty="0">
                <a:solidFill>
                  <a:srgbClr val="25252B"/>
                </a:solidFill>
                <a:latin typeface="IBM Plex Sans" pitchFamily="34" charset="0"/>
                <a:ea typeface="IBM Plex Sans" pitchFamily="34" charset="-122"/>
                <a:cs typeface="IBM Plex Sans" pitchFamily="34" charset="-120"/>
              </a:rPr>
              <a:t>მიწოდების ლიმიტი დაკავშირებულია დეცენტრალიზაციასა და გადამოწმებასთან</a:t>
            </a:r>
            <a:endParaRPr lang="ka" sz="1630" dirty="0"/>
          </a:p>
        </p:txBody>
      </p:sp>
      <p:sp>
        <p:nvSpPr>
          <p:cNvPr id="6" name="Text 3"/>
          <p:cNvSpPr/>
          <p:nvPr/>
        </p:nvSpPr>
        <p:spPr>
          <a:xfrm>
            <a:off x="666780" y="4688129"/>
            <a:ext cx="5694426" cy="1119226"/>
          </a:xfrm>
          <a:prstGeom prst="rect">
            <a:avLst/>
          </a:prstGeom>
          <a:noFill/>
          <a:ln/>
        </p:spPr>
        <p:txBody>
          <a:bodyPr wrap="square" lIns="0" tIns="0" rIns="0" bIns="0" rtlCol="0" anchor="t"/>
          <a:lstStyle/>
          <a:p>
            <a:pPr algn="l" indent="0" marL="0">
              <a:lnSpc>
                <a:spcPct val="113000"/>
              </a:lnSpc>
              <a:buNone/>
            </a:pPr>
            <a:r>
              <a:rPr lang="ka" altLang="en-US" sz="1630" dirty="0">
                <a:solidFill>
                  <a:srgbClr val="25252B"/>
                </a:solidFill>
                <a:latin typeface="IBM Plex Sans" pitchFamily="34" charset="0"/>
                <a:ea typeface="IBM Plex Sans" pitchFamily="34" charset="-122"/>
                <a:cs typeface="IBM Plex Sans" pitchFamily="34" charset="-120"/>
              </a:rPr>
              <a:t>მიწოდების შესახებ წერილობითი განცხადება საკმარისი არ არის: ვის შეუძლია მისი გადამოწმება და ვის ექნებოდა მისი შეცვლის შესაძლებლობა?</a:t>
            </a:r>
            <a:endParaRPr lang="ka" sz="163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2</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pic>
        <p:nvPicPr>
          <p:cNvPr id="2" name="Image 0" descr="განცხადება მიწოდების შესახებ ემიტენტი თავის ვებსაიტზე ლიმიტს უთითებს. ეს მხოლოდ ემიტენტის საკუთარ მონაცემთა ბაზაშია აღრიცხული. ემიტენტის გარდა ამის შემოწმება არავის შეუძლია. ემიტენტს შეუძლია მიწოდება ">    </p:cNvPr>
          <p:cNvPicPr>
            <a:picLocks noChangeAspect="1"/>
          </p:cNvPicPr>
          <p:nvPr/>
        </p:nvPicPr>
        <p:blipFill>
          <a:blip r:embed="rId1"/>
          <a:stretch>
            <a:fillRect/>
          </a:stretch>
        </p:blipFill>
        <p:spPr>
          <a:xfrm>
            <a:off x="870417" y="266730"/>
            <a:ext cx="10451043"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ბლოკჩეინი: ბიტკოინის საჯარო რეესტრი</a:t>
            </a:r>
            <a:endParaRPr lang="ka" sz="3000" dirty="0"/>
          </a:p>
        </p:txBody>
      </p:sp>
      <p:sp>
        <p:nvSpPr>
          <p:cNvPr id="4" name="Text 2"/>
          <p:cNvSpPr/>
          <p:nvPr/>
        </p:nvSpPr>
        <p:spPr>
          <a:xfrm>
            <a:off x="1032449" y="1383030"/>
            <a:ext cx="11109137" cy="2545415"/>
          </a:xfrm>
          <a:prstGeom prst="rect">
            <a:avLst/>
          </a:prstGeom>
          <a:noFill/>
          <a:ln/>
        </p:spPr>
        <p:txBody>
          <a:bodyPr wrap="square" lIns="0" tIns="0" rIns="0" bIns="0" rtlCol="0" anchor="t"/>
          <a:lstStyle/>
          <a:p>
            <a:pPr algn="l" marL="219710" indent="-219710">
              <a:lnSpc>
                <a:spcPct val="113000"/>
              </a:lnSpc>
              <a:buSzPct val="100000"/>
              <a:buChar char="•"/>
            </a:pPr>
            <a:r>
              <a:rPr lang="ka" altLang="en-US" sz="2300" dirty="0">
                <a:solidFill>
                  <a:srgbClr val="25252B"/>
                </a:solidFill>
                <a:latin typeface="IBM Plex Sans" pitchFamily="34" charset="0"/>
                <a:ea typeface="IBM Plex Sans" pitchFamily="34" charset="-122"/>
                <a:cs typeface="IBM Plex Sans" pitchFamily="34" charset="-120"/>
              </a:rPr>
              <a:t>ტრანზაქციების რეპლიცირებული საჯარო ჩანაწერი</a:t>
            </a:r>
            <a:endParaRPr lang="ka" sz="2300" dirty="0"/>
          </a:p>
          <a:p>
            <a:pPr algn="l" marL="219710" indent="-219710">
              <a:lnSpc>
                <a:spcPct val="113000"/>
              </a:lnSpc>
              <a:spcBef>
                <a:spcPts val="460"/>
              </a:spcBef>
              <a:buSzPct val="100000"/>
              <a:buChar char="•"/>
            </a:pPr>
            <a:r>
              <a:rPr lang="ka" altLang="en-US" sz="2300" dirty="0">
                <a:solidFill>
                  <a:srgbClr val="25252B"/>
                </a:solidFill>
                <a:latin typeface="IBM Plex Sans" pitchFamily="34" charset="0"/>
                <a:ea typeface="IBM Plex Sans" pitchFamily="34" charset="-122"/>
                <a:cs typeface="IBM Plex Sans" pitchFamily="34" charset="-120"/>
              </a:rPr>
              <a:t>ერთმანეთთან დაკავშირებული ბლოკები; დამოუკიდებლად შემოწმებული ასლები</a:t>
            </a:r>
            <a:endParaRPr lang="ka" sz="2300" dirty="0"/>
          </a:p>
          <a:p>
            <a:pPr algn="l" marL="219710" indent="-219710">
              <a:lnSpc>
                <a:spcPct val="113000"/>
              </a:lnSpc>
              <a:spcBef>
                <a:spcPts val="460"/>
              </a:spcBef>
              <a:buSzPct val="100000"/>
              <a:buChar char="•"/>
            </a:pPr>
            <a:r>
              <a:rPr lang="ka" altLang="en-US" sz="2300" dirty="0">
                <a:solidFill>
                  <a:srgbClr val="25252B"/>
                </a:solidFill>
                <a:latin typeface="IBM Plex Sans" pitchFamily="34" charset="0"/>
                <a:ea typeface="IBM Plex Sans" pitchFamily="34" charset="-122"/>
                <a:cs typeface="IBM Plex Sans" pitchFamily="34" charset="-120"/>
              </a:rPr>
              <a:t>ვალიდური ჯაჭვი სამუშაოს შესრულების ყველაზე მეტი დაგროვილი მტკიცებულებით</a:t>
            </a:r>
            <a:endParaRPr lang="ka" sz="2300" dirty="0"/>
          </a:p>
          <a:p>
            <a:pPr algn="l" marL="219710" indent="-219710">
              <a:lnSpc>
                <a:spcPct val="113000"/>
              </a:lnSpc>
              <a:spcBef>
                <a:spcPts val="460"/>
              </a:spcBef>
              <a:buSzPct val="100000"/>
              <a:buChar char="•"/>
            </a:pPr>
            <a:r>
              <a:rPr lang="ka" altLang="en-US" sz="2300" dirty="0">
                <a:solidFill>
                  <a:srgbClr val="25252B"/>
                </a:solidFill>
                <a:latin typeface="IBM Plex Sans" pitchFamily="34" charset="0"/>
                <a:ea typeface="IBM Plex Sans" pitchFamily="34" charset="-122"/>
                <a:cs typeface="IBM Plex Sans" pitchFamily="34" charset="-120"/>
              </a:rPr>
              <a:t>საშუალოდ, დაახლოებით ერთი ახალი ბლოკი ყოველ ათ წუთში</a:t>
            </a:r>
            <a:endParaRPr lang="ka" sz="2300" dirty="0"/>
          </a:p>
        </p:txBody>
      </p:sp>
      <p:sp>
        <p:nvSpPr>
          <p:cNvPr id="5" name="Text 3"/>
          <p:cNvSpPr/>
          <p:nvPr/>
        </p:nvSpPr>
        <p:spPr>
          <a:xfrm>
            <a:off x="666780" y="4250223"/>
            <a:ext cx="11510010" cy="1579992"/>
          </a:xfrm>
          <a:prstGeom prst="rect">
            <a:avLst/>
          </a:prstGeom>
          <a:noFill/>
          <a:ln/>
        </p:spPr>
        <p:txBody>
          <a:bodyPr wrap="square" lIns="0" tIns="0" rIns="0" bIns="0" rtlCol="0" anchor="t"/>
          <a:lstStyle/>
          <a:p>
            <a:pPr algn="l" indent="0" marL="0">
              <a:lnSpc>
                <a:spcPct val="113000"/>
              </a:lnSpc>
              <a:buNone/>
            </a:pPr>
            <a:r>
              <a:rPr lang="ka" altLang="en-US" sz="2300" dirty="0">
                <a:solidFill>
                  <a:srgbClr val="25252B"/>
                </a:solidFill>
                <a:latin typeface="IBM Plex Sans" pitchFamily="34" charset="0"/>
                <a:ea typeface="IBM Plex Sans" pitchFamily="34" charset="-122"/>
                <a:cs typeface="IBM Plex Sans" pitchFamily="34" charset="-120"/>
              </a:rPr>
              <a:t>ისტორიის გადაწერა მოითხოვს სამუშაოს ხელახლა შესრულებას და არსებული ჯაჭვის დაწევას. ეს დიდ დანახარჯებთანაა დაკავშირებული და არა სრულიად შეუძლებელი; შეიძლება დროებით გაჩნდეს ისტორიის კონკურენტი ვერსიები და მოხდეს რეორგანიზაციები.</a:t>
            </a:r>
            <a:endParaRPr lang="ka"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2</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დეცენტრალიზაცია</a:t>
            </a:r>
            <a:endParaRPr lang="ka" sz="3000" dirty="0"/>
          </a:p>
        </p:txBody>
      </p:sp>
      <p:sp>
        <p:nvSpPr>
          <p:cNvPr id="5" name="Text 2"/>
          <p:cNvSpPr/>
          <p:nvPr/>
        </p:nvSpPr>
        <p:spPr>
          <a:xfrm>
            <a:off x="956188" y="1364742"/>
            <a:ext cx="6023427" cy="2951683"/>
          </a:xfrm>
          <a:prstGeom prst="rect">
            <a:avLst/>
          </a:prstGeom>
          <a:noFill/>
          <a:ln/>
        </p:spPr>
        <p:txBody>
          <a:bodyPr wrap="square" lIns="0" tIns="0" rIns="0" bIns="0" rtlCol="0" anchor="t"/>
          <a:lstStyle/>
          <a:p>
            <a:pPr algn="l" marL="173990" indent="-173990">
              <a:lnSpc>
                <a:spcPct val="113000"/>
              </a:lnSpc>
              <a:buSzPct val="100000"/>
              <a:buChar char="•"/>
            </a:pPr>
            <a:r>
              <a:rPr lang="ka" altLang="en-US" sz="1820" dirty="0">
                <a:solidFill>
                  <a:srgbClr val="25252B"/>
                </a:solidFill>
                <a:latin typeface="IBM Plex Sans" pitchFamily="34" charset="0"/>
                <a:ea typeface="IBM Plex Sans" pitchFamily="34" charset="-122"/>
                <a:cs typeface="IBM Plex Sans" pitchFamily="34" charset="-120"/>
              </a:rPr>
              <a:t>ღია კოდის მქონე პროგრამული უზრუნველყოფა და ღია მონაწილეობა პროტოკოლში</a:t>
            </a:r>
            <a:endParaRPr lang="ka" sz="1820" dirty="0"/>
          </a:p>
          <a:p>
            <a:pPr algn="l" marL="173990" indent="-173990">
              <a:lnSpc>
                <a:spcPct val="113000"/>
              </a:lnSpc>
              <a:spcBef>
                <a:spcPts val="360"/>
              </a:spcBef>
              <a:buSzPct val="100000"/>
              <a:buChar char="•"/>
            </a:pPr>
            <a:r>
              <a:rPr lang="ka" altLang="en-US" sz="1820" dirty="0">
                <a:solidFill>
                  <a:srgbClr val="25252B"/>
                </a:solidFill>
                <a:latin typeface="IBM Plex Sans" pitchFamily="34" charset="0"/>
                <a:ea typeface="IBM Plex Sans" pitchFamily="34" charset="-122"/>
                <a:cs typeface="IBM Plex Sans" pitchFamily="34" charset="-120"/>
              </a:rPr>
              <a:t>დამოუკიდებელი კვანძები ამოწმებენ; მაინერები ბლოკებს სთავაზობენ</a:t>
            </a:r>
            <a:endParaRPr lang="ka" sz="1820" dirty="0"/>
          </a:p>
          <a:p>
            <a:pPr algn="l" marL="173990" indent="-173990">
              <a:lnSpc>
                <a:spcPct val="113000"/>
              </a:lnSpc>
              <a:spcBef>
                <a:spcPts val="360"/>
              </a:spcBef>
              <a:buSzPct val="100000"/>
              <a:buChar char="•"/>
            </a:pPr>
            <a:r>
              <a:rPr lang="ka" altLang="en-US" sz="1820" dirty="0">
                <a:solidFill>
                  <a:srgbClr val="25252B"/>
                </a:solidFill>
                <a:latin typeface="IBM Plex Sans" pitchFamily="34" charset="0"/>
                <a:ea typeface="IBM Plex Sans" pitchFamily="34" charset="-122"/>
                <a:cs typeface="IBM Plex Sans" pitchFamily="34" charset="-120"/>
              </a:rPr>
              <a:t>წესების ცვლილება მათ ნებაყოფლობით მიღებაზეა დამოკიდებული</a:t>
            </a:r>
            <a:endParaRPr lang="ka" sz="1820" dirty="0"/>
          </a:p>
          <a:p>
            <a:pPr algn="l" marL="173990" indent="-173990">
              <a:lnSpc>
                <a:spcPct val="113000"/>
              </a:lnSpc>
              <a:spcBef>
                <a:spcPts val="360"/>
              </a:spcBef>
              <a:buSzPct val="100000"/>
              <a:buChar char="•"/>
            </a:pPr>
            <a:r>
              <a:rPr lang="ka" altLang="en-US" sz="1820" dirty="0">
                <a:solidFill>
                  <a:srgbClr val="25252B"/>
                </a:solidFill>
                <a:latin typeface="IBM Plex Sans" pitchFamily="34" charset="0"/>
                <a:ea typeface="IBM Plex Sans" pitchFamily="34" charset="-122"/>
                <a:cs typeface="IBM Plex Sans" pitchFamily="34" charset="-120"/>
              </a:rPr>
              <a:t>არცერთ ცალკეულ მონაწილეს არ შეუძლია ყველასთვის წესების შეცვლა</a:t>
            </a:r>
            <a:endParaRPr lang="ka" sz="1820" dirty="0"/>
          </a:p>
        </p:txBody>
      </p:sp>
      <p:sp>
        <p:nvSpPr>
          <p:cNvPr id="6" name="Text 3"/>
          <p:cNvSpPr/>
          <p:nvPr/>
        </p:nvSpPr>
        <p:spPr>
          <a:xfrm>
            <a:off x="666780" y="4571086"/>
            <a:ext cx="6340632" cy="1562710"/>
          </a:xfrm>
          <a:prstGeom prst="rect">
            <a:avLst/>
          </a:prstGeom>
          <a:noFill/>
          <a:ln/>
        </p:spPr>
        <p:txBody>
          <a:bodyPr wrap="square" lIns="0" tIns="0" rIns="0" bIns="0" rtlCol="0" anchor="t"/>
          <a:lstStyle/>
          <a:p>
            <a:pPr algn="l" indent="0" marL="0">
              <a:lnSpc>
                <a:spcPct val="113000"/>
              </a:lnSpc>
              <a:buNone/>
            </a:pPr>
            <a:r>
              <a:rPr lang="ka" altLang="en-US" sz="1820" dirty="0">
                <a:solidFill>
                  <a:srgbClr val="25252B"/>
                </a:solidFill>
                <a:latin typeface="IBM Plex Sans" pitchFamily="34" charset="0"/>
                <a:ea typeface="IBM Plex Sans" pitchFamily="34" charset="-122"/>
                <a:cs typeface="IBM Plex Sans" pitchFamily="34" charset="-120"/>
              </a:rPr>
              <a:t>გავლენა და რესურსები არათანაბრადაა განაწილებული; მსხვილ სერვისებს შეუძლიათ დამოკიდებულების შექმნა. კოორდინაცია შეიძლება უფრო ნელი იყოს, ხოლო ქსელს მხარდაჭერის ცენტრალური სამსახური არ აქვს.</a:t>
            </a:r>
            <a:endParaRPr lang="ka" sz="18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2</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ციფრული ხელმოწერები და თანაბარუფლებიან</a:t>
            </a:r>
            <a:br/>
            <a:r>
              <a:rPr lang="ka" altLang="en-US" sz="3000" dirty="0">
                <a:solidFill>
                  <a:srgbClr val="422C70"/>
                </a:solidFill>
                <a:latin typeface="IBM Plex Sans Medium" pitchFamily="34" charset="0"/>
                <a:ea typeface="IBM Plex Sans Medium" pitchFamily="34" charset="-122"/>
                <a:cs typeface="IBM Plex Sans Medium" pitchFamily="34" charset="-120"/>
              </a:rPr>
              <a:t>მონაწილეებს შორის გადარიცხვა</a:t>
            </a:r>
            <a:endParaRPr lang="ka" sz="3000" dirty="0"/>
          </a:p>
        </p:txBody>
      </p:sp>
      <p:sp>
        <p:nvSpPr>
          <p:cNvPr id="4" name="Text 2"/>
          <p:cNvSpPr/>
          <p:nvPr/>
        </p:nvSpPr>
        <p:spPr>
          <a:xfrm>
            <a:off x="971459" y="1787561"/>
            <a:ext cx="11176071" cy="1791310"/>
          </a:xfrm>
          <a:prstGeom prst="rect">
            <a:avLst/>
          </a:prstGeom>
          <a:noFill/>
          <a:ln/>
        </p:spPr>
        <p:txBody>
          <a:bodyPr wrap="square" lIns="0" tIns="0" rIns="0" bIns="0" rtlCol="0" anchor="t"/>
          <a:lstStyle/>
          <a:p>
            <a:pPr algn="l" marL="182880" indent="-182880">
              <a:lnSpc>
                <a:spcPct val="113000"/>
              </a:lnSpc>
              <a:buSzPct val="100000"/>
              <a:buChar char="•"/>
            </a:pPr>
            <a:r>
              <a:rPr lang="ka" altLang="en-US" sz="1920" dirty="0">
                <a:solidFill>
                  <a:srgbClr val="25252B"/>
                </a:solidFill>
                <a:latin typeface="IBM Plex Sans" pitchFamily="34" charset="0"/>
                <a:ea typeface="IBM Plex Sans" pitchFamily="34" charset="-122"/>
                <a:cs typeface="IBM Plex Sans" pitchFamily="34" charset="-120"/>
              </a:rPr>
              <a:t>საფულე ხელმოსაწერად იყენებს პირად გასაღებს</a:t>
            </a:r>
            <a:endParaRPr lang="ka" sz="1920" dirty="0"/>
          </a:p>
          <a:p>
            <a:pPr algn="l" marL="182880" indent="-182880">
              <a:lnSpc>
                <a:spcPct val="113000"/>
              </a:lnSpc>
              <a:spcBef>
                <a:spcPts val="380"/>
              </a:spcBef>
              <a:buSzPct val="100000"/>
              <a:buChar char="•"/>
            </a:pPr>
            <a:r>
              <a:rPr lang="ka" altLang="en-US" sz="1920" dirty="0">
                <a:solidFill>
                  <a:srgbClr val="25252B"/>
                </a:solidFill>
                <a:latin typeface="IBM Plex Sans" pitchFamily="34" charset="0"/>
                <a:ea typeface="IBM Plex Sans" pitchFamily="34" charset="-122"/>
                <a:cs typeface="IBM Plex Sans" pitchFamily="34" charset="-120"/>
              </a:rPr>
              <a:t>ქსელი ამოწმებს ხელმოწერას გასაღების გამჟღავნების გარეშე</a:t>
            </a:r>
            <a:endParaRPr lang="ka" sz="1920" dirty="0"/>
          </a:p>
          <a:p>
            <a:pPr algn="l" marL="182880" indent="-182880">
              <a:lnSpc>
                <a:spcPct val="113000"/>
              </a:lnSpc>
              <a:spcBef>
                <a:spcPts val="380"/>
              </a:spcBef>
              <a:buSzPct val="100000"/>
              <a:buChar char="•"/>
            </a:pPr>
            <a:r>
              <a:rPr lang="ka" altLang="en-US" sz="1920" dirty="0">
                <a:solidFill>
                  <a:srgbClr val="25252B"/>
                </a:solidFill>
                <a:latin typeface="IBM Plex Sans" pitchFamily="34" charset="0"/>
                <a:ea typeface="IBM Plex Sans" pitchFamily="34" charset="-122"/>
                <a:cs typeface="IBM Plex Sans" pitchFamily="34" charset="-120"/>
              </a:rPr>
              <a:t>ხელმოწერილი ტრანზაქცია მონაწილეების მეშვეობით ვრცელდება</a:t>
            </a:r>
            <a:endParaRPr lang="ka" sz="1920" dirty="0"/>
          </a:p>
          <a:p>
            <a:pPr algn="l" marL="182880" indent="-182880">
              <a:lnSpc>
                <a:spcPct val="113000"/>
              </a:lnSpc>
              <a:spcBef>
                <a:spcPts val="380"/>
              </a:spcBef>
              <a:buSzPct val="100000"/>
              <a:buChar char="•"/>
            </a:pPr>
            <a:r>
              <a:rPr lang="ka" altLang="en-US" sz="1920" dirty="0">
                <a:solidFill>
                  <a:srgbClr val="25252B"/>
                </a:solidFill>
                <a:latin typeface="IBM Plex Sans" pitchFamily="34" charset="0"/>
                <a:ea typeface="IBM Plex Sans" pitchFamily="34" charset="-122"/>
                <a:cs typeface="IBM Plex Sans" pitchFamily="34" charset="-120"/>
              </a:rPr>
              <a:t>ბიტკოინს არ ჰყავს ცენტრალური ოპერატორი, რომელიც წევრობას ან გადახდას ამტკიცებს</a:t>
            </a:r>
            <a:endParaRPr lang="ka" sz="1920" dirty="0"/>
          </a:p>
        </p:txBody>
      </p:sp>
      <p:sp>
        <p:nvSpPr>
          <p:cNvPr id="5" name="Text 3"/>
          <p:cNvSpPr/>
          <p:nvPr/>
        </p:nvSpPr>
        <p:spPr>
          <a:xfrm>
            <a:off x="666780" y="3847064"/>
            <a:ext cx="11510010" cy="658094"/>
          </a:xfrm>
          <a:prstGeom prst="rect">
            <a:avLst/>
          </a:prstGeom>
          <a:noFill/>
          <a:ln/>
        </p:spPr>
        <p:txBody>
          <a:bodyPr wrap="square" lIns="0" tIns="0" rIns="0" bIns="0" rtlCol="0" anchor="t"/>
          <a:lstStyle/>
          <a:p>
            <a:pPr algn="l" indent="0" marL="0">
              <a:lnSpc>
                <a:spcPct val="113000"/>
              </a:lnSpc>
              <a:buNone/>
            </a:pPr>
            <a:r>
              <a:rPr lang="ka" altLang="en-US" sz="1920" dirty="0">
                <a:solidFill>
                  <a:srgbClr val="25252B"/>
                </a:solidFill>
                <a:latin typeface="IBM Plex Sans" pitchFamily="34" charset="0"/>
                <a:ea typeface="IBM Plex Sans" pitchFamily="34" charset="-122"/>
                <a:cs typeface="IBM Plex Sans" pitchFamily="34" charset="-120"/>
              </a:rPr>
              <a:t>ნებისმიერს, ვინც პირად გასაღებს მოიპოვებს, ჩვეულებრივ შეუძლია თანხების დახარჯვა. წვდომის დაკარგვა შეიძლება თანხების სამუდამოდ დაკარგვას ნიშნავდეს.</a:t>
            </a:r>
            <a:endParaRPr lang="ka" sz="1920" dirty="0"/>
          </a:p>
        </p:txBody>
      </p:sp>
      <p:sp>
        <p:nvSpPr>
          <p:cNvPr id="6" name="Text 4"/>
          <p:cNvSpPr/>
          <p:nvPr/>
        </p:nvSpPr>
        <p:spPr>
          <a:xfrm>
            <a:off x="666780" y="4748936"/>
            <a:ext cx="11510010" cy="1316279"/>
          </a:xfrm>
          <a:prstGeom prst="rect">
            <a:avLst/>
          </a:prstGeom>
          <a:noFill/>
          <a:ln/>
        </p:spPr>
        <p:txBody>
          <a:bodyPr wrap="square" lIns="0" tIns="0" rIns="0" bIns="0" rtlCol="0" anchor="t"/>
          <a:lstStyle/>
          <a:p>
            <a:pPr algn="l" indent="0" marL="0">
              <a:lnSpc>
                <a:spcPct val="113000"/>
              </a:lnSpc>
              <a:buNone/>
            </a:pPr>
            <a:r>
              <a:rPr lang="ka" altLang="en-US" sz="1920" dirty="0">
                <a:solidFill>
                  <a:srgbClr val="25252B"/>
                </a:solidFill>
                <a:latin typeface="IBM Plex Sans" pitchFamily="34" charset="0"/>
                <a:ea typeface="IBM Plex Sans" pitchFamily="34" charset="-122"/>
                <a:cs typeface="IBM Plex Sans" pitchFamily="34" charset="-120"/>
              </a:rPr>
              <a:t>შუამავლების მომსახურებით სარგებლობა კვლავ არჩევითია; რომელიმე მათგანის არჩევას თან ახლავს მის მიერ თანხების შენახვის წესები და რისკები. არასწორ მისამართზე განხორციელებული ვალიდური გადახდის გაუქმება, ჩვეულებრივ, შეუძლებელია.</a:t>
            </a:r>
            <a:endParaRPr lang="ka" sz="19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2</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pic>
        <p:nvPicPr>
          <p:cNvPr id="2" name="Image 0" descr="გამგზავნი ხელს აწერს ტრანზაქციას და ავრცელებს მას ქსელში სხვა კვანძები კვანძი ამოწმებს და გადასცემს მას სხვა კვანძი გადასცემს მასგავრცელების მარშრუტი კვანძი ამოწმებს და გადასცემს მას სხვა კვანძი გადას">    </p:cNvPr>
          <p:cNvPicPr>
            <a:picLocks noChangeAspect="1"/>
          </p:cNvPicPr>
          <p:nvPr/>
        </p:nvPicPr>
        <p:blipFill>
          <a:blip r:embed="rId1"/>
          <a:stretch>
            <a:fillRect/>
          </a:stretch>
        </p:blipFill>
        <p:spPr>
          <a:xfrm>
            <a:off x="1256203" y="266730"/>
            <a:ext cx="9679656"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მომხმარებელიმომხმარებელი იღებს, ინახავს და აგზავნის ბიტკოინს. კვანძიკვანძი დამოუკიდებლად ამოწმებს წესების დაცვას და გადასცემს ვალიდურ მონაცემებს. მაინერიმაინერი ქმნის კანდიდატ ბლოკებს და ასრულებს სამუ">    </p:cNvPr>
          <p:cNvPicPr>
            <a:picLocks noChangeAspect="1"/>
          </p:cNvPicPr>
          <p:nvPr/>
        </p:nvPicPr>
        <p:blipFill>
          <a:blip r:embed="rId2"/>
          <a:stretch>
            <a:fillRect/>
          </a:stretch>
        </p:blipFill>
        <p:spPr>
          <a:xfrm>
            <a:off x="760781" y="571500"/>
            <a:ext cx="5184008" cy="5664068"/>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2</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მომხმარებლები, კვანძები, მაინერები და</a:t>
            </a:r>
            <a:br/>
            <a:r>
              <a:rPr lang="ka" altLang="en-US" sz="3000" dirty="0">
                <a:solidFill>
                  <a:srgbClr val="422C70"/>
                </a:solidFill>
                <a:latin typeface="IBM Plex Sans Medium" pitchFamily="34" charset="0"/>
                <a:ea typeface="IBM Plex Sans Medium" pitchFamily="34" charset="-122"/>
                <a:cs typeface="IBM Plex Sans Medium" pitchFamily="34" charset="-120"/>
              </a:rPr>
              <a:t>დეველოპერები</a:t>
            </a:r>
            <a:endParaRPr lang="ka" sz="3000" dirty="0"/>
          </a:p>
        </p:txBody>
      </p:sp>
      <p:sp>
        <p:nvSpPr>
          <p:cNvPr id="4" name="Text 2"/>
          <p:cNvSpPr/>
          <p:nvPr/>
        </p:nvSpPr>
        <p:spPr>
          <a:xfrm>
            <a:off x="666780" y="1866930"/>
            <a:ext cx="11510010" cy="1645463"/>
          </a:xfrm>
          <a:prstGeom prst="rect">
            <a:avLst/>
          </a:prstGeom>
          <a:noFill/>
          <a:ln/>
        </p:spPr>
        <p:txBody>
          <a:bodyPr wrap="square" lIns="0" tIns="0" rIns="0" bIns="0" rtlCol="0" anchor="t"/>
          <a:lstStyle/>
          <a:p>
            <a:pPr algn="l" indent="0" marL="0">
              <a:lnSpc>
                <a:spcPct val="113000"/>
              </a:lnSpc>
              <a:buNone/>
            </a:pPr>
            <a:r>
              <a:rPr lang="ka" altLang="en-US" sz="2400" dirty="0">
                <a:solidFill>
                  <a:srgbClr val="25252B"/>
                </a:solidFill>
                <a:latin typeface="IBM Plex Sans" pitchFamily="34" charset="0"/>
                <a:ea typeface="IBM Plex Sans" pitchFamily="34" charset="-122"/>
                <a:cs typeface="IBM Plex Sans" pitchFamily="34" charset="-120"/>
              </a:rPr>
              <a:t>მაინერებს არ შეუძლიათ არავალიდური ბლოკები პატიოსანი კვანძებისთვის მისაღები გახადონ. დეველოპერებს არ შეუძლიათ პროგრამული უზრუნველყოფის გამოყენება ვინმეს აიძულონ. ერთ ადამიანს შეუძლია რამდენიმე როლი შეასრულოს.</a:t>
            </a:r>
            <a:endParaRPr lang="ka" sz="2400" dirty="0"/>
          </a:p>
        </p:txBody>
      </p:sp>
      <p:sp>
        <p:nvSpPr>
          <p:cNvPr id="5" name="Shape 3"/>
          <p:cNvSpPr/>
          <p:nvPr/>
        </p:nvSpPr>
        <p:spPr>
          <a:xfrm>
            <a:off x="666780" y="3817163"/>
            <a:ext cx="10858500" cy="1645280"/>
          </a:xfrm>
          <a:prstGeom prst="rect">
            <a:avLst/>
          </a:prstGeom>
          <a:solidFill>
            <a:srgbClr val="F3F3FA"/>
          </a:solidFill>
          <a:ln/>
        </p:spPr>
      </p:sp>
      <p:sp>
        <p:nvSpPr>
          <p:cNvPr id="6" name="Shape 4"/>
          <p:cNvSpPr/>
          <p:nvPr/>
        </p:nvSpPr>
        <p:spPr>
          <a:xfrm>
            <a:off x="666780" y="3817163"/>
            <a:ext cx="57150" cy="1645280"/>
          </a:xfrm>
          <a:prstGeom prst="rect">
            <a:avLst/>
          </a:prstGeom>
          <a:solidFill>
            <a:srgbClr val="422C70"/>
          </a:solidFill>
          <a:ln/>
        </p:spPr>
      </p:sp>
      <p:sp>
        <p:nvSpPr>
          <p:cNvPr id="7" name="Text 5"/>
          <p:cNvSpPr/>
          <p:nvPr/>
        </p:nvSpPr>
        <p:spPr>
          <a:xfrm>
            <a:off x="1211580" y="4091483"/>
            <a:ext cx="10415565" cy="1096640"/>
          </a:xfrm>
          <a:prstGeom prst="rect">
            <a:avLst/>
          </a:prstGeom>
          <a:noFill/>
          <a:ln/>
        </p:spPr>
        <p:txBody>
          <a:bodyPr wrap="square" lIns="0" tIns="0" rIns="0" bIns="0" rtlCol="0" anchor="t"/>
          <a:lstStyle/>
          <a:p>
            <a:pPr algn="l" indent="0" marL="0">
              <a:lnSpc>
                <a:spcPct val="113000"/>
              </a:lnSpc>
              <a:buNone/>
            </a:pPr>
            <a:r>
              <a:rPr lang="ka" altLang="en-US" sz="2400" b="1" dirty="0">
                <a:solidFill>
                  <a:srgbClr val="422C70"/>
                </a:solidFill>
                <a:latin typeface="IBM Plex Sans" pitchFamily="34" charset="0"/>
                <a:ea typeface="IBM Plex Sans" pitchFamily="34" charset="-122"/>
                <a:cs typeface="IBM Plex Sans" pitchFamily="34" charset="-120"/>
              </a:rPr>
              <a:t>კითხვა ადგილზე</a:t>
            </a:r>
            <a:endParaRPr lang="ka" sz="2400" dirty="0"/>
          </a:p>
          <a:p>
            <a:pPr algn="l" indent="0" marL="0">
              <a:lnSpc>
                <a:spcPct val="113000"/>
              </a:lnSpc>
              <a:spcBef>
                <a:spcPts val="360"/>
              </a:spcBef>
              <a:buNone/>
            </a:pPr>
            <a:r>
              <a:rPr lang="ka" altLang="en-US" sz="2400" dirty="0">
                <a:solidFill>
                  <a:srgbClr val="25252B"/>
                </a:solidFill>
                <a:latin typeface="IBM Plex Sans" pitchFamily="34" charset="0"/>
                <a:ea typeface="IBM Plex Sans" pitchFamily="34" charset="-122"/>
                <a:cs typeface="IBM Plex Sans" pitchFamily="34" charset="-120"/>
              </a:rPr>
              <a:t>რატომ ამოწმებს კვანძი ტრანზაქციებს? დაასახელეთ ერთი წესი, რომლის დაცვასაც ის ამოწმებს.</a:t>
            </a:r>
            <a:endParaRPr lang="ka"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2</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სამუშაოს შესრულების</a:t>
            </a:r>
            <a:br/>
            <a:r>
              <a:rPr lang="ka" altLang="en-US" sz="3000" dirty="0">
                <a:solidFill>
                  <a:srgbClr val="422C70"/>
                </a:solidFill>
                <a:latin typeface="IBM Plex Sans Medium" pitchFamily="34" charset="0"/>
                <a:ea typeface="IBM Plex Sans Medium" pitchFamily="34" charset="-122"/>
                <a:cs typeface="IBM Plex Sans Medium" pitchFamily="34" charset="-120"/>
              </a:rPr>
              <a:t>მტკიცებულება</a:t>
            </a:r>
            <a:endParaRPr lang="ka" sz="3000" dirty="0"/>
          </a:p>
        </p:txBody>
      </p:sp>
      <p:sp>
        <p:nvSpPr>
          <p:cNvPr id="5" name="Text 2"/>
          <p:cNvSpPr/>
          <p:nvPr/>
        </p:nvSpPr>
        <p:spPr>
          <a:xfrm>
            <a:off x="910560" y="1773022"/>
            <a:ext cx="6073445" cy="2788737"/>
          </a:xfrm>
          <a:prstGeom prst="rect">
            <a:avLst/>
          </a:prstGeom>
          <a:noFill/>
          <a:ln/>
        </p:spPr>
        <p:txBody>
          <a:bodyPr wrap="square" lIns="0" tIns="0" rIns="0" bIns="0" rtlCol="0" anchor="t"/>
          <a:lstStyle/>
          <a:p>
            <a:pPr algn="l" marL="146050" indent="-146050">
              <a:lnSpc>
                <a:spcPct val="113000"/>
              </a:lnSpc>
              <a:buSzPct val="100000"/>
              <a:buChar char="•"/>
            </a:pPr>
            <a:r>
              <a:rPr lang="ka" altLang="en-US" sz="1540" dirty="0">
                <a:solidFill>
                  <a:srgbClr val="25252B"/>
                </a:solidFill>
                <a:latin typeface="IBM Plex Sans" pitchFamily="34" charset="0"/>
                <a:ea typeface="IBM Plex Sans" pitchFamily="34" charset="-122"/>
                <a:cs typeface="IBM Plex Sans" pitchFamily="34" charset="-120"/>
              </a:rPr>
              <a:t>კანდიდატი ბლოკი → განმეორებითი ჰეშირება → ვალიდური შედეგი</a:t>
            </a:r>
            <a:endParaRPr lang="ka" sz="1540" dirty="0"/>
          </a:p>
          <a:p>
            <a:pPr algn="l" marL="146050" indent="-146050">
              <a:lnSpc>
                <a:spcPct val="113000"/>
              </a:lnSpc>
              <a:spcBef>
                <a:spcPts val="310"/>
              </a:spcBef>
              <a:buSzPct val="100000"/>
              <a:buChar char="•"/>
            </a:pPr>
            <a:r>
              <a:rPr lang="ka" altLang="en-US" sz="1540" dirty="0">
                <a:solidFill>
                  <a:srgbClr val="25252B"/>
                </a:solidFill>
                <a:latin typeface="IBM Plex Sans" pitchFamily="34" charset="0"/>
                <a:ea typeface="IBM Plex Sans" pitchFamily="34" charset="-122"/>
                <a:cs typeface="IBM Plex Sans" pitchFamily="34" charset="-120"/>
              </a:rPr>
              <a:t>ძვირადღირებული გამოთვლები და ენერგიის ხარჯვა; სწრაფი შემოწმება</a:t>
            </a:r>
            <a:endParaRPr lang="ka" sz="1540" dirty="0"/>
          </a:p>
          <a:p>
            <a:pPr algn="l" marL="146050" indent="-146050">
              <a:lnSpc>
                <a:spcPct val="113000"/>
              </a:lnSpc>
              <a:spcBef>
                <a:spcPts val="310"/>
              </a:spcBef>
              <a:buSzPct val="100000"/>
              <a:buChar char="•"/>
            </a:pPr>
            <a:r>
              <a:rPr lang="ka" altLang="en-US" sz="1540" dirty="0">
                <a:solidFill>
                  <a:srgbClr val="25252B"/>
                </a:solidFill>
                <a:latin typeface="IBM Plex Sans" pitchFamily="34" charset="0"/>
                <a:ea typeface="IBM Plex Sans" pitchFamily="34" charset="-122"/>
                <a:cs typeface="IBM Plex Sans" pitchFamily="34" charset="-120"/>
              </a:rPr>
              <a:t>ვალიდური ბლოკი ვრცელდება ქსელში და მოწმდება კვანძების მიერ</a:t>
            </a:r>
            <a:endParaRPr lang="ka" sz="1540" dirty="0"/>
          </a:p>
          <a:p>
            <a:pPr algn="l" marL="146050" indent="-146050">
              <a:lnSpc>
                <a:spcPct val="113000"/>
              </a:lnSpc>
              <a:spcBef>
                <a:spcPts val="310"/>
              </a:spcBef>
              <a:buSzPct val="100000"/>
              <a:buChar char="•"/>
            </a:pPr>
            <a:r>
              <a:rPr lang="ka" altLang="en-US" sz="1540" dirty="0">
                <a:solidFill>
                  <a:srgbClr val="25252B"/>
                </a:solidFill>
                <a:latin typeface="IBM Plex Sans" pitchFamily="34" charset="0"/>
                <a:ea typeface="IBM Plex Sans" pitchFamily="34" charset="-122"/>
                <a:cs typeface="IBM Plex Sans" pitchFamily="34" charset="-120"/>
              </a:rPr>
              <a:t>სამიზნე მნიშვნელობა რეგულირდება ისე, რომ ბლოკებს შორის საშუალო ინტერვალი ათი წუთი იყოს</a:t>
            </a:r>
            <a:endParaRPr lang="ka" sz="1540" dirty="0"/>
          </a:p>
          <a:p>
            <a:pPr algn="l" marL="146050" indent="-146050">
              <a:lnSpc>
                <a:spcPct val="113000"/>
              </a:lnSpc>
              <a:spcBef>
                <a:spcPts val="310"/>
              </a:spcBef>
              <a:buSzPct val="100000"/>
              <a:buChar char="•"/>
            </a:pPr>
            <a:r>
              <a:rPr lang="ka" altLang="en-US" sz="1540" dirty="0">
                <a:solidFill>
                  <a:srgbClr val="25252B"/>
                </a:solidFill>
                <a:latin typeface="IBM Plex Sans" pitchFamily="34" charset="0"/>
                <a:ea typeface="IBM Plex Sans" pitchFamily="34" charset="-122"/>
                <a:cs typeface="IBM Plex Sans" pitchFamily="34" charset="-120"/>
              </a:rPr>
              <a:t>დაგროვილი სამუშაო გადაწერას ძვირადღირებულს ხდის</a:t>
            </a:r>
            <a:endParaRPr lang="ka" sz="1540" dirty="0"/>
          </a:p>
        </p:txBody>
      </p:sp>
      <p:sp>
        <p:nvSpPr>
          <p:cNvPr id="6" name="Text 3"/>
          <p:cNvSpPr/>
          <p:nvPr/>
        </p:nvSpPr>
        <p:spPr>
          <a:xfrm>
            <a:off x="666780" y="4776186"/>
            <a:ext cx="6340632" cy="1316370"/>
          </a:xfrm>
          <a:prstGeom prst="rect">
            <a:avLst/>
          </a:prstGeom>
          <a:noFill/>
          <a:ln/>
        </p:spPr>
        <p:txBody>
          <a:bodyPr wrap="square" lIns="0" tIns="0" rIns="0" bIns="0" rtlCol="0" anchor="t"/>
          <a:lstStyle/>
          <a:p>
            <a:pPr algn="l" indent="0" marL="0">
              <a:lnSpc>
                <a:spcPct val="113000"/>
              </a:lnSpc>
              <a:buNone/>
            </a:pPr>
            <a:r>
              <a:rPr lang="ka" altLang="en-US" sz="1540" dirty="0">
                <a:solidFill>
                  <a:srgbClr val="25252B"/>
                </a:solidFill>
                <a:latin typeface="IBM Plex Sans" pitchFamily="34" charset="0"/>
                <a:ea typeface="IBM Plex Sans" pitchFamily="34" charset="-122"/>
                <a:cs typeface="IBM Plex Sans" pitchFamily="34" charset="-120"/>
              </a:rPr>
              <a:t>მაინინგი უზრუნველყოფს ტრანზაქციების თანმიმდევრობის დაცვას; ის არ ხსნის გარე განტოლებებს. შეაფასეთ ენერგიის წყარო, მოხმარება, უსაფრთხოებისთვის მიღებული სარგებელი და ალტერნატივები.</a:t>
            </a:r>
            <a:endParaRPr lang="ka" sz="154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2</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1მაინერი პოულობს ბლოკს მაინინგის მოწყობილობა კვლავ და კვლავ ითვლის ჰეშს, სანამ ერთ-ერთი შედეგი სამიზნე პირობას არ დააკმაყოფილებს2მაინერი ავრცელებს მასბლოკი ვრცელდება ქსელში3კვანძები ამოწმებენ მას თითო">    </p:cNvPr>
          <p:cNvPicPr>
            <a:picLocks noChangeAspect="1"/>
          </p:cNvPicPr>
          <p:nvPr/>
        </p:nvPicPr>
        <p:blipFill>
          <a:blip r:embed="rId2"/>
          <a:stretch>
            <a:fillRect/>
          </a:stretch>
        </p:blipFill>
        <p:spPr>
          <a:xfrm>
            <a:off x="1691914" y="571500"/>
            <a:ext cx="3321832" cy="5658307"/>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2</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შეზღუდული მიწოდება</a:t>
            </a:r>
            <a:endParaRPr lang="ka" sz="3000" dirty="0"/>
          </a:p>
        </p:txBody>
      </p:sp>
      <p:sp>
        <p:nvSpPr>
          <p:cNvPr id="5" name="Text 2"/>
          <p:cNvSpPr/>
          <p:nvPr/>
        </p:nvSpPr>
        <p:spPr>
          <a:xfrm>
            <a:off x="956188" y="1364742"/>
            <a:ext cx="5377221" cy="2997952"/>
          </a:xfrm>
          <a:prstGeom prst="rect">
            <a:avLst/>
          </a:prstGeom>
          <a:noFill/>
          <a:ln/>
        </p:spPr>
        <p:txBody>
          <a:bodyPr wrap="square" lIns="0" tIns="0" rIns="0" bIns="0" rtlCol="0" anchor="t"/>
          <a:lstStyle/>
          <a:p>
            <a:pPr algn="l" marL="173990" indent="-173990">
              <a:lnSpc>
                <a:spcPct val="113000"/>
              </a:lnSpc>
              <a:buSzPct val="100000"/>
              <a:buChar char="•"/>
            </a:pPr>
            <a:r>
              <a:rPr lang="ka" altLang="en-US" sz="1820" dirty="0">
                <a:solidFill>
                  <a:srgbClr val="25252B"/>
                </a:solidFill>
                <a:latin typeface="IBM Plex Sans" pitchFamily="34" charset="0"/>
                <a:ea typeface="IBM Plex Sans" pitchFamily="34" charset="-122"/>
                <a:cs typeface="IBM Plex Sans" pitchFamily="34" charset="-120"/>
              </a:rPr>
              <a:t>მაქსიმუმი: </a:t>
            </a:r>
            <a:r>
              <a:rPr lang="ka" altLang="en-US" sz="1820" b="1" dirty="0">
                <a:solidFill>
                  <a:srgbClr val="25252B"/>
                </a:solidFill>
                <a:latin typeface="IBM Plex Sans" pitchFamily="34" charset="0"/>
                <a:ea typeface="IBM Plex Sans" pitchFamily="34" charset="-122"/>
                <a:cs typeface="IBM Plex Sans" pitchFamily="34" charset="-120"/>
              </a:rPr>
              <a:t>21 მილიონი BTC</a:t>
            </a:r>
            <a:r>
              <a:rPr lang="ka" altLang="en-US" sz="1820" dirty="0">
                <a:solidFill>
                  <a:srgbClr val="25252B"/>
                </a:solidFill>
                <a:latin typeface="IBM Plex Sans" pitchFamily="34" charset="0"/>
                <a:ea typeface="IBM Plex Sans" pitchFamily="34" charset="-122"/>
                <a:cs typeface="IBM Plex Sans" pitchFamily="34" charset="-120"/>
              </a:rPr>
              <a:t> საჯარო წესების მიხედვით</a:t>
            </a:r>
            <a:endParaRPr lang="ka" sz="1820" dirty="0"/>
          </a:p>
          <a:p>
            <a:pPr algn="l" marL="173990" indent="-173990">
              <a:lnSpc>
                <a:spcPct val="113000"/>
              </a:lnSpc>
              <a:spcBef>
                <a:spcPts val="360"/>
              </a:spcBef>
              <a:buSzPct val="100000"/>
              <a:buChar char="•"/>
            </a:pPr>
            <a:r>
              <a:rPr lang="ka" altLang="en-US" sz="1820" dirty="0">
                <a:solidFill>
                  <a:srgbClr val="25252B"/>
                </a:solidFill>
                <a:latin typeface="IBM Plex Sans" pitchFamily="34" charset="0"/>
                <a:ea typeface="IBM Plex Sans" pitchFamily="34" charset="-122"/>
                <a:cs typeface="IBM Plex Sans" pitchFamily="34" charset="-120"/>
              </a:rPr>
              <a:t>ახალი ემისია: ბლოკის სუბსიდია</a:t>
            </a:r>
            <a:endParaRPr lang="ka" sz="1820" dirty="0"/>
          </a:p>
          <a:p>
            <a:pPr algn="l" marL="173990" indent="-173990">
              <a:lnSpc>
                <a:spcPct val="113000"/>
              </a:lnSpc>
              <a:spcBef>
                <a:spcPts val="360"/>
              </a:spcBef>
              <a:buSzPct val="100000"/>
              <a:buChar char="•"/>
            </a:pPr>
            <a:r>
              <a:rPr lang="ka" altLang="en-US" sz="1820" dirty="0">
                <a:solidFill>
                  <a:srgbClr val="25252B"/>
                </a:solidFill>
                <a:latin typeface="IBM Plex Sans" pitchFamily="34" charset="0"/>
                <a:ea typeface="IBM Plex Sans" pitchFamily="34" charset="-122"/>
                <a:cs typeface="IBM Plex Sans" pitchFamily="34" charset="-120"/>
              </a:rPr>
              <a:t>ჰალვინგი: ყოველ </a:t>
            </a:r>
            <a:r>
              <a:rPr lang="ka" altLang="en-US" sz="1820" b="1" dirty="0">
                <a:solidFill>
                  <a:srgbClr val="25252B"/>
                </a:solidFill>
                <a:latin typeface="IBM Plex Sans" pitchFamily="34" charset="0"/>
                <a:ea typeface="IBM Plex Sans" pitchFamily="34" charset="-122"/>
                <a:cs typeface="IBM Plex Sans" pitchFamily="34" charset="-120"/>
              </a:rPr>
              <a:t>210 000 ბლოკში</a:t>
            </a:r>
            <a:r>
              <a:rPr lang="ka" altLang="en-US" sz="1820" dirty="0">
                <a:solidFill>
                  <a:srgbClr val="25252B"/>
                </a:solidFill>
                <a:latin typeface="IBM Plex Sans" pitchFamily="34" charset="0"/>
                <a:ea typeface="IBM Plex Sans" pitchFamily="34" charset="-122"/>
                <a:cs typeface="IBM Plex Sans" pitchFamily="34" charset="-120"/>
              </a:rPr>
              <a:t>, დაახლოებით ოთხ წელიწადში ერთხელ</a:t>
            </a:r>
            <a:endParaRPr lang="ka" sz="1820" dirty="0"/>
          </a:p>
          <a:p>
            <a:pPr algn="l" marL="173990" indent="-173990">
              <a:lnSpc>
                <a:spcPct val="113000"/>
              </a:lnSpc>
              <a:spcBef>
                <a:spcPts val="360"/>
              </a:spcBef>
              <a:buSzPct val="100000"/>
              <a:buChar char="•"/>
            </a:pPr>
            <a:r>
              <a:rPr lang="ka" altLang="en-US" sz="1820" dirty="0">
                <a:solidFill>
                  <a:srgbClr val="25252B"/>
                </a:solidFill>
                <a:latin typeface="IBM Plex Sans" pitchFamily="34" charset="0"/>
                <a:ea typeface="IBM Plex Sans" pitchFamily="34" charset="-122"/>
                <a:cs typeface="IBM Plex Sans" pitchFamily="34" charset="-120"/>
              </a:rPr>
              <a:t>სუბსიდია: 50 → 25 → 12,5 → 6,25 → 3,125 BTC</a:t>
            </a:r>
            <a:endParaRPr lang="ka" sz="1820" dirty="0"/>
          </a:p>
          <a:p>
            <a:pPr algn="l" marL="173990" indent="-173990">
              <a:lnSpc>
                <a:spcPct val="113000"/>
              </a:lnSpc>
              <a:spcBef>
                <a:spcPts val="360"/>
              </a:spcBef>
              <a:buSzPct val="100000"/>
              <a:buChar char="•"/>
            </a:pPr>
            <a:r>
              <a:rPr lang="ka" altLang="en-US" sz="1820" dirty="0">
                <a:solidFill>
                  <a:srgbClr val="25252B"/>
                </a:solidFill>
                <a:latin typeface="IBM Plex Sans" pitchFamily="34" charset="0"/>
                <a:ea typeface="IBM Plex Sans" pitchFamily="34" charset="-122"/>
                <a:cs typeface="IBM Plex Sans" pitchFamily="34" charset="-120"/>
              </a:rPr>
              <a:t>საკომისიოები ახალი ემისიისგან განცალკევებულია</a:t>
            </a:r>
            <a:endParaRPr lang="ka" sz="1820" dirty="0"/>
          </a:p>
        </p:txBody>
      </p:sp>
      <p:sp>
        <p:nvSpPr>
          <p:cNvPr id="6" name="Text 3"/>
          <p:cNvSpPr/>
          <p:nvPr/>
        </p:nvSpPr>
        <p:spPr>
          <a:xfrm>
            <a:off x="666780" y="4617354"/>
            <a:ext cx="5694426" cy="1562710"/>
          </a:xfrm>
          <a:prstGeom prst="rect">
            <a:avLst/>
          </a:prstGeom>
          <a:noFill/>
          <a:ln/>
        </p:spPr>
        <p:txBody>
          <a:bodyPr wrap="square" lIns="0" tIns="0" rIns="0" bIns="0" rtlCol="0" anchor="t"/>
          <a:lstStyle/>
          <a:p>
            <a:pPr algn="l" indent="0" marL="0">
              <a:lnSpc>
                <a:spcPct val="113000"/>
              </a:lnSpc>
              <a:buNone/>
            </a:pPr>
            <a:r>
              <a:rPr lang="ka" altLang="en-US" sz="1820" dirty="0">
                <a:solidFill>
                  <a:srgbClr val="25252B"/>
                </a:solidFill>
                <a:latin typeface="IBM Plex Sans" pitchFamily="34" charset="0"/>
                <a:ea typeface="IBM Plex Sans" pitchFamily="34" charset="-122"/>
                <a:cs typeface="IBM Plex Sans" pitchFamily="34" charset="-120"/>
              </a:rPr>
              <a:t>კვანძები უარყოფენ ჭარბ ემისიას; ლიმიტი ძალაში რჩება, სანამ მონაწილეები მის დაცვას უზრუნველყოფენ. შეზღუდული მიწოდება ფასის ზრდის გარანტიას არ იძლევა.</a:t>
            </a:r>
            <a:endParaRPr lang="ka" sz="18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2</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pic>
        <p:nvPicPr>
          <p:cNvPr id="2" name="Image 0" descr="გამოშვებული ბიტკოინების საერთო რაოდენობა21 მილიონის ზღვარი21M10.5M0">    </p:cNvPr>
          <p:cNvPicPr>
            <a:picLocks noChangeAspect="1"/>
          </p:cNvPicPr>
          <p:nvPr/>
        </p:nvPicPr>
        <p:blipFill>
          <a:blip r:embed="rId1"/>
          <a:stretch>
            <a:fillRect/>
          </a:stretch>
        </p:blipFill>
        <p:spPr>
          <a:xfrm>
            <a:off x="342900" y="1248430"/>
            <a:ext cx="11506170" cy="420870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pic>
        <p:nvPicPr>
          <p:cNvPr id="2" name="Image 0" descr="ახალი ბიტკოინები თითოეულ ბლოკზე502512.56.253.1250k210k420k630k840k1,050k1,260k1,470kგანახევრება ყოველ 210 000 ბლოკში (დაახლოებით ოთხ წელიწადში ერთხელ)ტრანზაქციის საკომისიოები დამატებით გადაიხდება და ა">    </p:cNvPr>
          <p:cNvPicPr>
            <a:picLocks noChangeAspect="1"/>
          </p:cNvPicPr>
          <p:nvPr/>
        </p:nvPicPr>
        <p:blipFill>
          <a:blip r:embed="rId1"/>
          <a:stretch>
            <a:fillRect/>
          </a:stretch>
        </p:blipFill>
        <p:spPr>
          <a:xfrm>
            <a:off x="342900" y="351587"/>
            <a:ext cx="11506170" cy="600239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სატოშები და ერთეულის</a:t>
            </a:r>
            <a:br/>
            <a:r>
              <a:rPr lang="ka" altLang="en-US" sz="3000" dirty="0">
                <a:solidFill>
                  <a:srgbClr val="422C70"/>
                </a:solidFill>
                <a:latin typeface="IBM Plex Sans Medium" pitchFamily="34" charset="0"/>
                <a:ea typeface="IBM Plex Sans Medium" pitchFamily="34" charset="-122"/>
                <a:cs typeface="IBM Plex Sans Medium" pitchFamily="34" charset="-120"/>
              </a:rPr>
              <a:t>მიმართ მიკერძოება</a:t>
            </a:r>
            <a:endParaRPr lang="ka" sz="3000" dirty="0"/>
          </a:p>
        </p:txBody>
      </p:sp>
      <p:sp>
        <p:nvSpPr>
          <p:cNvPr id="5" name="Text 2"/>
          <p:cNvSpPr/>
          <p:nvPr/>
        </p:nvSpPr>
        <p:spPr>
          <a:xfrm>
            <a:off x="925830" y="1776588"/>
            <a:ext cx="5410505" cy="1243310"/>
          </a:xfrm>
          <a:prstGeom prst="rect">
            <a:avLst/>
          </a:prstGeom>
          <a:noFill/>
          <a:ln/>
        </p:spPr>
        <p:txBody>
          <a:bodyPr wrap="square" lIns="0" tIns="0" rIns="0" bIns="0" rtlCol="0" anchor="t"/>
          <a:lstStyle/>
          <a:p>
            <a:pPr algn="l" marL="154940" indent="-154940">
              <a:lnSpc>
                <a:spcPct val="113000"/>
              </a:lnSpc>
              <a:buSzPct val="100000"/>
              <a:buChar char="•"/>
            </a:pPr>
            <a:r>
              <a:rPr lang="ka" altLang="en-US" sz="1630" b="1" dirty="0">
                <a:solidFill>
                  <a:srgbClr val="25252B"/>
                </a:solidFill>
                <a:latin typeface="IBM Plex Sans" pitchFamily="34" charset="0"/>
                <a:ea typeface="IBM Plex Sans" pitchFamily="34" charset="-122"/>
                <a:cs typeface="IBM Plex Sans" pitchFamily="34" charset="-120"/>
              </a:rPr>
              <a:t>1 BTC = 100 000 000 სატოში</a:t>
            </a:r>
            <a:endParaRPr lang="ka" sz="1630" dirty="0"/>
          </a:p>
          <a:p>
            <a:pPr algn="l" marL="154940" indent="-154940">
              <a:lnSpc>
                <a:spcPct val="113000"/>
              </a:lnSpc>
              <a:spcBef>
                <a:spcPts val="330"/>
              </a:spcBef>
              <a:buSzPct val="100000"/>
              <a:buChar char="•"/>
            </a:pPr>
            <a:r>
              <a:rPr lang="ka" altLang="en-US" sz="1630" b="1" dirty="0">
                <a:solidFill>
                  <a:srgbClr val="25252B"/>
                </a:solidFill>
                <a:latin typeface="IBM Plex Sans" pitchFamily="34" charset="0"/>
                <a:ea typeface="IBM Plex Sans" pitchFamily="34" charset="-122"/>
                <a:cs typeface="IBM Plex Sans" pitchFamily="34" charset="-120"/>
              </a:rPr>
              <a:t>0,001 BTC = 100 000 სატოში</a:t>
            </a:r>
            <a:endParaRPr lang="ka" sz="1630" dirty="0"/>
          </a:p>
          <a:p>
            <a:pPr algn="l" marL="154940" indent="-154940">
              <a:lnSpc>
                <a:spcPct val="113000"/>
              </a:lnSpc>
              <a:spcBef>
                <a:spcPts val="330"/>
              </a:spcBef>
              <a:buSzPct val="100000"/>
              <a:buChar char="•"/>
            </a:pPr>
            <a:r>
              <a:rPr lang="ka" altLang="en-US" sz="1630" b="1" dirty="0">
                <a:solidFill>
                  <a:srgbClr val="25252B"/>
                </a:solidFill>
                <a:latin typeface="IBM Plex Sans" pitchFamily="34" charset="0"/>
                <a:ea typeface="IBM Plex Sans" pitchFamily="34" charset="-122"/>
                <a:cs typeface="IBM Plex Sans" pitchFamily="34" charset="-120"/>
              </a:rPr>
              <a:t>1 სატოში = 0,00000001 BTC</a:t>
            </a:r>
            <a:endParaRPr lang="ka" sz="1630" dirty="0"/>
          </a:p>
          <a:p>
            <a:pPr algn="l" marL="154940" indent="-154940">
              <a:lnSpc>
                <a:spcPct val="113000"/>
              </a:lnSpc>
              <a:spcBef>
                <a:spcPts val="330"/>
              </a:spcBef>
              <a:buSzPct val="100000"/>
              <a:buChar char="•"/>
            </a:pPr>
            <a:r>
              <a:rPr lang="ka" altLang="en-US" sz="1630" dirty="0">
                <a:solidFill>
                  <a:srgbClr val="25252B"/>
                </a:solidFill>
                <a:latin typeface="IBM Plex Sans" pitchFamily="34" charset="0"/>
                <a:ea typeface="IBM Plex Sans" pitchFamily="34" charset="-122"/>
                <a:cs typeface="IBM Plex Sans" pitchFamily="34" charset="-120"/>
              </a:rPr>
              <a:t>მთელი ბიტკოინი აუცილებელი არ არის</a:t>
            </a:r>
            <a:endParaRPr lang="ka" sz="1630" dirty="0"/>
          </a:p>
        </p:txBody>
      </p:sp>
      <p:sp>
        <p:nvSpPr>
          <p:cNvPr id="6" name="Text 3"/>
          <p:cNvSpPr/>
          <p:nvPr/>
        </p:nvSpPr>
        <p:spPr>
          <a:xfrm>
            <a:off x="666780" y="3247766"/>
            <a:ext cx="5694426" cy="1398941"/>
          </a:xfrm>
          <a:prstGeom prst="rect">
            <a:avLst/>
          </a:prstGeom>
          <a:noFill/>
          <a:ln/>
        </p:spPr>
        <p:txBody>
          <a:bodyPr wrap="square" lIns="0" tIns="0" rIns="0" bIns="0" rtlCol="0" anchor="t"/>
          <a:lstStyle/>
          <a:p>
            <a:pPr algn="l" indent="0" marL="0">
              <a:lnSpc>
                <a:spcPct val="113000"/>
              </a:lnSpc>
              <a:buNone/>
            </a:pPr>
            <a:r>
              <a:rPr lang="ka" altLang="en-US" sz="1630" b="1" dirty="0">
                <a:solidFill>
                  <a:srgbClr val="422C70"/>
                </a:solidFill>
                <a:latin typeface="IBM Plex Sans" pitchFamily="34" charset="0"/>
                <a:ea typeface="IBM Plex Sans" pitchFamily="34" charset="-122"/>
                <a:cs typeface="IBM Plex Sans" pitchFamily="34" charset="-120"/>
              </a:rPr>
              <a:t>ერთეულის მიმართ მიკერძოება:</a:t>
            </a:r>
            <a:r>
              <a:rPr lang="ka" altLang="en-US" sz="1630" dirty="0">
                <a:solidFill>
                  <a:srgbClr val="25252B"/>
                </a:solidFill>
                <a:latin typeface="IBM Plex Sans" pitchFamily="34" charset="0"/>
                <a:ea typeface="IBM Plex Sans" pitchFamily="34" charset="-122"/>
                <a:cs typeface="IBM Plex Sans" pitchFamily="34" charset="-120"/>
              </a:rPr>
              <a:t> ერთი სრული ერთეულის დაბალი ფასი არ ნიშნავს, რომ ის უფრო ღირებულია. შეადარეთ მთლიან მიწოდებაში წილი, შესაბამისი ღირებულება და რისკები.</a:t>
            </a:r>
            <a:endParaRPr lang="ka" sz="1630" dirty="0"/>
          </a:p>
        </p:txBody>
      </p:sp>
      <p:sp>
        <p:nvSpPr>
          <p:cNvPr id="7" name="Shape 4"/>
          <p:cNvSpPr/>
          <p:nvPr/>
        </p:nvSpPr>
        <p:spPr>
          <a:xfrm>
            <a:off x="666780" y="4853910"/>
            <a:ext cx="5372100" cy="1398392"/>
          </a:xfrm>
          <a:prstGeom prst="rect">
            <a:avLst/>
          </a:prstGeom>
          <a:solidFill>
            <a:srgbClr val="F3F3FA"/>
          </a:solidFill>
          <a:ln/>
        </p:spPr>
      </p:sp>
      <p:sp>
        <p:nvSpPr>
          <p:cNvPr id="8" name="Shape 5"/>
          <p:cNvSpPr/>
          <p:nvPr/>
        </p:nvSpPr>
        <p:spPr>
          <a:xfrm>
            <a:off x="666780" y="4853910"/>
            <a:ext cx="57150" cy="1398392"/>
          </a:xfrm>
          <a:prstGeom prst="rect">
            <a:avLst/>
          </a:prstGeom>
          <a:solidFill>
            <a:srgbClr val="422C70"/>
          </a:solidFill>
          <a:ln/>
        </p:spPr>
      </p:sp>
      <p:sp>
        <p:nvSpPr>
          <p:cNvPr id="9" name="Text 6"/>
          <p:cNvSpPr/>
          <p:nvPr/>
        </p:nvSpPr>
        <p:spPr>
          <a:xfrm>
            <a:off x="1055492" y="5040447"/>
            <a:ext cx="4930811" cy="1025317"/>
          </a:xfrm>
          <a:prstGeom prst="rect">
            <a:avLst/>
          </a:prstGeom>
          <a:noFill/>
          <a:ln/>
        </p:spPr>
        <p:txBody>
          <a:bodyPr wrap="square" lIns="0" tIns="0" rIns="0" bIns="0" rtlCol="0" anchor="t"/>
          <a:lstStyle/>
          <a:p>
            <a:pPr algn="l" indent="0" marL="0">
              <a:lnSpc>
                <a:spcPct val="113000"/>
              </a:lnSpc>
              <a:buNone/>
            </a:pPr>
            <a:r>
              <a:rPr lang="ka" altLang="en-US" sz="1630" b="1" dirty="0">
                <a:solidFill>
                  <a:srgbClr val="422C70"/>
                </a:solidFill>
                <a:latin typeface="IBM Plex Sans" pitchFamily="34" charset="0"/>
                <a:ea typeface="IBM Plex Sans" pitchFamily="34" charset="-122"/>
                <a:cs typeface="IBM Plex Sans" pitchFamily="34" charset="-120"/>
              </a:rPr>
              <a:t>აჩვენეთ, როგორ გაიგეთ</a:t>
            </a:r>
            <a:endParaRPr lang="ka" sz="1630" dirty="0"/>
          </a:p>
          <a:p>
            <a:pPr algn="l" indent="0" marL="0">
              <a:lnSpc>
                <a:spcPct val="113000"/>
              </a:lnSpc>
              <a:spcBef>
                <a:spcPts val="240"/>
              </a:spcBef>
              <a:buNone/>
            </a:pPr>
            <a:r>
              <a:rPr lang="ka" altLang="en-US" sz="1630" dirty="0">
                <a:solidFill>
                  <a:srgbClr val="25252B"/>
                </a:solidFill>
                <a:latin typeface="IBM Plex Sans" pitchFamily="34" charset="0"/>
                <a:ea typeface="IBM Plex Sans" pitchFamily="34" charset="-122"/>
                <a:cs typeface="IBM Plex Sans" pitchFamily="34" charset="-120"/>
              </a:rPr>
              <a:t>რამდენი სატოშია 0,01 BTC-ში? რატომ შეუძლია ადამიანს ერთ მთელ ბიტკოინზე ნაკლების გამოყენება?</a:t>
            </a:r>
            <a:endParaRPr lang="ka" sz="163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2</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ბიტკოინი, როგორც მყარი ციფრული ფული</a:t>
            </a:r>
            <a:endParaRPr lang="ka" sz="3000" dirty="0"/>
          </a:p>
        </p:txBody>
      </p:sp>
      <p:sp>
        <p:nvSpPr>
          <p:cNvPr id="4" name="Text 2"/>
          <p:cNvSpPr/>
          <p:nvPr/>
        </p:nvSpPr>
        <p:spPr>
          <a:xfrm>
            <a:off x="925830" y="1357427"/>
            <a:ext cx="11226089" cy="1844253"/>
          </a:xfrm>
          <a:prstGeom prst="rect">
            <a:avLst/>
          </a:prstGeom>
          <a:noFill/>
          <a:ln/>
        </p:spPr>
        <p:txBody>
          <a:bodyPr wrap="square" lIns="0" tIns="0" rIns="0" bIns="0" rtlCol="0" anchor="t"/>
          <a:lstStyle/>
          <a:p>
            <a:pPr algn="l" marL="154940" indent="-154940">
              <a:lnSpc>
                <a:spcPct val="113000"/>
              </a:lnSpc>
              <a:buSzPct val="100000"/>
              <a:buChar char="•"/>
            </a:pPr>
            <a:r>
              <a:rPr lang="ka" altLang="en-US" sz="1630" dirty="0">
                <a:solidFill>
                  <a:srgbClr val="25252B"/>
                </a:solidFill>
                <a:latin typeface="IBM Plex Sans" pitchFamily="34" charset="0"/>
                <a:ea typeface="IBM Plex Sans" pitchFamily="34" charset="-122"/>
                <a:cs typeface="IBM Plex Sans" pitchFamily="34" charset="-120"/>
              </a:rPr>
              <a:t>გამძლე რეესტრი; წვდომა გასაღებებზეა დამოკიდებული</a:t>
            </a:r>
            <a:endParaRPr lang="ka" sz="1630" dirty="0"/>
          </a:p>
          <a:p>
            <a:pPr algn="l" marL="154940" indent="-154940">
              <a:lnSpc>
                <a:spcPct val="113000"/>
              </a:lnSpc>
              <a:spcBef>
                <a:spcPts val="330"/>
              </a:spcBef>
              <a:buSzPct val="100000"/>
              <a:buChar char="•"/>
            </a:pPr>
            <a:r>
              <a:rPr lang="ka" altLang="en-US" sz="1630" dirty="0">
                <a:solidFill>
                  <a:srgbClr val="25252B"/>
                </a:solidFill>
                <a:latin typeface="IBM Plex Sans" pitchFamily="34" charset="0"/>
                <a:ea typeface="IBM Plex Sans" pitchFamily="34" charset="-122"/>
                <a:cs typeface="IBM Plex Sans" pitchFamily="34" charset="-120"/>
              </a:rPr>
              <a:t>პორტატიული და დაყოფადი; გადარიცხვას კავშირი სჭირდება</a:t>
            </a:r>
            <a:endParaRPr lang="ka" sz="1630" dirty="0"/>
          </a:p>
          <a:p>
            <a:pPr algn="l" marL="154940" indent="-154940">
              <a:lnSpc>
                <a:spcPct val="113000"/>
              </a:lnSpc>
              <a:spcBef>
                <a:spcPts val="330"/>
              </a:spcBef>
              <a:buSzPct val="100000"/>
              <a:buChar char="•"/>
            </a:pPr>
            <a:r>
              <a:rPr lang="ka" altLang="en-US" sz="1630" dirty="0">
                <a:solidFill>
                  <a:srgbClr val="25252B"/>
                </a:solidFill>
                <a:latin typeface="IBM Plex Sans" pitchFamily="34" charset="0"/>
                <a:ea typeface="IBM Plex Sans" pitchFamily="34" charset="-122"/>
                <a:cs typeface="IBM Plex Sans" pitchFamily="34" charset="-120"/>
              </a:rPr>
              <a:t>საჯაროდ ცნობილი სიმწირე და შემოწმებადი წესები</a:t>
            </a:r>
            <a:endParaRPr lang="ka" sz="1630" dirty="0"/>
          </a:p>
          <a:p>
            <a:pPr algn="l" marL="154940" indent="-154940">
              <a:lnSpc>
                <a:spcPct val="113000"/>
              </a:lnSpc>
              <a:spcBef>
                <a:spcPts val="330"/>
              </a:spcBef>
              <a:buSzPct val="100000"/>
              <a:buChar char="•"/>
            </a:pPr>
            <a:r>
              <a:rPr lang="ka" altLang="en-US" sz="1630" dirty="0">
                <a:solidFill>
                  <a:srgbClr val="25252B"/>
                </a:solidFill>
                <a:latin typeface="IBM Plex Sans" pitchFamily="34" charset="0"/>
                <a:ea typeface="IBM Plex Sans" pitchFamily="34" charset="-122"/>
                <a:cs typeface="IBM Plex Sans" pitchFamily="34" charset="-120"/>
              </a:rPr>
              <a:t>ურთიერთჩანაცვლებადობაზე შეიძლება გავლენა იქონიოს იმან, თუ როგორ იყენებენ სერვისები ტრანზაქციების საჯარო ისტორიას</a:t>
            </a:r>
            <a:endParaRPr lang="ka" sz="1630" dirty="0"/>
          </a:p>
          <a:p>
            <a:pPr algn="l" marL="154940" indent="-154940">
              <a:lnSpc>
                <a:spcPct val="113000"/>
              </a:lnSpc>
              <a:spcBef>
                <a:spcPts val="330"/>
              </a:spcBef>
              <a:buSzPct val="100000"/>
              <a:buChar char="•"/>
            </a:pPr>
            <a:r>
              <a:rPr lang="ka" altLang="en-US" sz="1630" dirty="0">
                <a:solidFill>
                  <a:srgbClr val="25252B"/>
                </a:solidFill>
                <a:latin typeface="IBM Plex Sans" pitchFamily="34" charset="0"/>
                <a:ea typeface="IBM Plex Sans" pitchFamily="34" charset="-122"/>
                <a:cs typeface="IBM Plex Sans" pitchFamily="34" charset="-120"/>
              </a:rPr>
              <a:t>მიღების მზაობა ადგილის მიხედვით განსხვავდება</a:t>
            </a:r>
            <a:endParaRPr lang="ka" sz="1630" dirty="0"/>
          </a:p>
        </p:txBody>
      </p:sp>
      <p:sp>
        <p:nvSpPr>
          <p:cNvPr id="5" name="Text 3"/>
          <p:cNvSpPr/>
          <p:nvPr/>
        </p:nvSpPr>
        <p:spPr>
          <a:xfrm>
            <a:off x="666780" y="3429640"/>
            <a:ext cx="11510010" cy="279806"/>
          </a:xfrm>
          <a:prstGeom prst="rect">
            <a:avLst/>
          </a:prstGeom>
          <a:noFill/>
          <a:ln/>
        </p:spPr>
        <p:txBody>
          <a:bodyPr wrap="square" lIns="0" tIns="0" rIns="0" bIns="0" rtlCol="0" anchor="t"/>
          <a:lstStyle/>
          <a:p>
            <a:pPr algn="l" indent="0" marL="0">
              <a:lnSpc>
                <a:spcPct val="113000"/>
              </a:lnSpc>
              <a:buNone/>
            </a:pPr>
            <a:r>
              <a:rPr lang="ka" altLang="en-US" sz="1630" b="1" dirty="0">
                <a:solidFill>
                  <a:srgbClr val="25252B"/>
                </a:solidFill>
                <a:latin typeface="IBM Plex Sans" pitchFamily="34" charset="0"/>
                <a:ea typeface="IBM Plex Sans" pitchFamily="34" charset="-122"/>
                <a:cs typeface="IBM Plex Sans" pitchFamily="34" charset="-120"/>
              </a:rPr>
              <a:t>სამი ფუნქცია</a:t>
            </a:r>
            <a:endParaRPr lang="ka" sz="1630" dirty="0"/>
          </a:p>
        </p:txBody>
      </p:sp>
      <p:sp>
        <p:nvSpPr>
          <p:cNvPr id="6" name="Text 4"/>
          <p:cNvSpPr/>
          <p:nvPr/>
        </p:nvSpPr>
        <p:spPr>
          <a:xfrm>
            <a:off x="925830" y="3875044"/>
            <a:ext cx="11226089" cy="922172"/>
          </a:xfrm>
          <a:prstGeom prst="rect">
            <a:avLst/>
          </a:prstGeom>
          <a:noFill/>
          <a:ln/>
        </p:spPr>
        <p:txBody>
          <a:bodyPr wrap="square" lIns="0" tIns="0" rIns="0" bIns="0" rtlCol="0" anchor="t"/>
          <a:lstStyle/>
          <a:p>
            <a:pPr algn="l" marL="154940" indent="-154940">
              <a:lnSpc>
                <a:spcPct val="113000"/>
              </a:lnSpc>
              <a:buSzPct val="100000"/>
              <a:buChar char="•"/>
            </a:pPr>
            <a:r>
              <a:rPr lang="ka" altLang="en-US" sz="1630" dirty="0">
                <a:solidFill>
                  <a:srgbClr val="25252B"/>
                </a:solidFill>
                <a:latin typeface="IBM Plex Sans" pitchFamily="34" charset="0"/>
                <a:ea typeface="IBM Plex Sans" pitchFamily="34" charset="-122"/>
                <a:cs typeface="IBM Plex Sans" pitchFamily="34" charset="-120"/>
              </a:rPr>
              <a:t>ღირებულების შენახვის საშუალება: პროგნოზირებადი მიწოდება; მერყევი ფასი</a:t>
            </a:r>
            <a:endParaRPr lang="ka" sz="1630" dirty="0"/>
          </a:p>
          <a:p>
            <a:pPr algn="l" marL="154940" indent="-154940">
              <a:lnSpc>
                <a:spcPct val="113000"/>
              </a:lnSpc>
              <a:spcBef>
                <a:spcPts val="330"/>
              </a:spcBef>
              <a:buSzPct val="100000"/>
              <a:buChar char="•"/>
            </a:pPr>
            <a:r>
              <a:rPr lang="ka" altLang="en-US" sz="1630" dirty="0">
                <a:solidFill>
                  <a:srgbClr val="25252B"/>
                </a:solidFill>
                <a:latin typeface="IBM Plex Sans" pitchFamily="34" charset="0"/>
                <a:ea typeface="IBM Plex Sans" pitchFamily="34" charset="-122"/>
                <a:cs typeface="IBM Plex Sans" pitchFamily="34" charset="-120"/>
              </a:rPr>
              <a:t>გაცვლის საშუალება: პირდაპირი გადარიცხვა; განსხვავებული საკომისიოები და მიღების მზაობა</a:t>
            </a:r>
            <a:endParaRPr lang="ka" sz="1630" dirty="0"/>
          </a:p>
          <a:p>
            <a:pPr algn="l" marL="154940" indent="-154940">
              <a:lnSpc>
                <a:spcPct val="113000"/>
              </a:lnSpc>
              <a:spcBef>
                <a:spcPts val="330"/>
              </a:spcBef>
              <a:buSzPct val="100000"/>
              <a:buChar char="•"/>
            </a:pPr>
            <a:r>
              <a:rPr lang="ka" altLang="en-US" sz="1630" dirty="0">
                <a:solidFill>
                  <a:srgbClr val="25252B"/>
                </a:solidFill>
                <a:latin typeface="IBM Plex Sans" pitchFamily="34" charset="0"/>
                <a:ea typeface="IBM Plex Sans" pitchFamily="34" charset="-122"/>
                <a:cs typeface="IBM Plex Sans" pitchFamily="34" charset="-120"/>
              </a:rPr>
              <a:t>საანგარიშო ერთეული: BTC ან სატოში; ბევრი საქონლის ფასი ფიატურ ვალუტაშია გამოხატული</a:t>
            </a:r>
            <a:endParaRPr lang="ka" sz="1630" dirty="0"/>
          </a:p>
        </p:txBody>
      </p:sp>
      <p:sp>
        <p:nvSpPr>
          <p:cNvPr id="7" name="Text 5"/>
          <p:cNvSpPr/>
          <p:nvPr/>
        </p:nvSpPr>
        <p:spPr>
          <a:xfrm>
            <a:off x="666780" y="4921484"/>
            <a:ext cx="11510010" cy="599755"/>
          </a:xfrm>
          <a:prstGeom prst="rect">
            <a:avLst/>
          </a:prstGeom>
          <a:noFill/>
          <a:ln/>
        </p:spPr>
        <p:txBody>
          <a:bodyPr wrap="square" lIns="0" tIns="0" rIns="0" bIns="0" rtlCol="0" anchor="t"/>
          <a:lstStyle/>
          <a:p>
            <a:pPr algn="l" indent="0" marL="0">
              <a:lnSpc>
                <a:spcPct val="113000"/>
              </a:lnSpc>
              <a:buNone/>
            </a:pPr>
            <a:r>
              <a:rPr lang="ka" altLang="en-US" sz="1310" dirty="0">
                <a:solidFill>
                  <a:srgbClr val="25252B"/>
                </a:solidFill>
                <a:latin typeface="IBM Plex Sans" pitchFamily="34" charset="0"/>
                <a:ea typeface="IBM Plex Sans" pitchFamily="34" charset="-122"/>
                <a:cs typeface="IBM Plex Sans" pitchFamily="34" charset="-120"/>
              </a:rPr>
              <a:t>„მყარი ფულის“ ცნება განსაზღვრულ კრიტერიუმებზეა დამოკიდებული. შეადარეთ ალტერნატივები ერთნაირი სტანდარტების გამოყენებით.</a:t>
            </a:r>
            <a:endParaRPr lang="ka" sz="13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2</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ბიტკოინი, სტეიბლკოინები და სხვა კრიპტოაქტივები</a:t>
            </a:r>
            <a:endParaRPr lang="ka" sz="3000" dirty="0"/>
          </a:p>
        </p:txBody>
      </p:sp>
      <p:sp>
        <p:nvSpPr>
          <p:cNvPr id="4" name="Text 2"/>
          <p:cNvSpPr/>
          <p:nvPr/>
        </p:nvSpPr>
        <p:spPr>
          <a:xfrm>
            <a:off x="971459" y="1368491"/>
            <a:ext cx="11176071" cy="1791310"/>
          </a:xfrm>
          <a:prstGeom prst="rect">
            <a:avLst/>
          </a:prstGeom>
          <a:noFill/>
          <a:ln/>
        </p:spPr>
        <p:txBody>
          <a:bodyPr wrap="square" lIns="0" tIns="0" rIns="0" bIns="0" rtlCol="0" anchor="t"/>
          <a:lstStyle/>
          <a:p>
            <a:pPr algn="l" marL="182880" indent="-182880">
              <a:lnSpc>
                <a:spcPct val="113000"/>
              </a:lnSpc>
              <a:buSzPct val="100000"/>
              <a:buChar char="•"/>
            </a:pPr>
            <a:r>
              <a:rPr lang="ka" altLang="en-US" sz="1920" b="1" dirty="0">
                <a:solidFill>
                  <a:srgbClr val="422C70"/>
                </a:solidFill>
                <a:latin typeface="IBM Plex Sans" pitchFamily="34" charset="0"/>
                <a:ea typeface="IBM Plex Sans" pitchFamily="34" charset="-122"/>
                <a:cs typeface="IBM Plex Sans" pitchFamily="34" charset="-120"/>
              </a:rPr>
              <a:t>ბიტკოინი:</a:t>
            </a:r>
            <a:r>
              <a:rPr lang="ka" altLang="en-US" sz="1920" dirty="0">
                <a:solidFill>
                  <a:srgbClr val="25252B"/>
                </a:solidFill>
                <a:latin typeface="IBM Plex Sans" pitchFamily="34" charset="0"/>
                <a:ea typeface="IBM Plex Sans" pitchFamily="34" charset="-122"/>
                <a:cs typeface="IBM Plex Sans" pitchFamily="34" charset="-120"/>
              </a:rPr>
              <a:t> ემისიის საჯარო წესები; ცენტრალური ემიტენტის გარეშე</a:t>
            </a:r>
            <a:endParaRPr lang="ka" sz="1920" dirty="0"/>
          </a:p>
          <a:p>
            <a:pPr algn="l" marL="182880" indent="-182880">
              <a:lnSpc>
                <a:spcPct val="113000"/>
              </a:lnSpc>
              <a:spcBef>
                <a:spcPts val="380"/>
              </a:spcBef>
              <a:buSzPct val="100000"/>
              <a:buChar char="•"/>
            </a:pPr>
            <a:r>
              <a:rPr lang="ka" altLang="en-US" sz="1920" b="1" dirty="0">
                <a:solidFill>
                  <a:srgbClr val="422C70"/>
                </a:solidFill>
                <a:latin typeface="IBM Plex Sans" pitchFamily="34" charset="0"/>
                <a:ea typeface="IBM Plex Sans" pitchFamily="34" charset="-122"/>
                <a:cs typeface="IBM Plex Sans" pitchFamily="34" charset="-120"/>
              </a:rPr>
              <a:t>სტეიბლკოინები:</a:t>
            </a:r>
            <a:r>
              <a:rPr lang="ka" altLang="en-US" sz="1920" dirty="0">
                <a:solidFill>
                  <a:srgbClr val="25252B"/>
                </a:solidFill>
                <a:latin typeface="IBM Plex Sans" pitchFamily="34" charset="0"/>
                <a:ea typeface="IBM Plex Sans" pitchFamily="34" charset="-122"/>
                <a:cs typeface="IBM Plex Sans" pitchFamily="34" charset="-120"/>
              </a:rPr>
              <a:t> მიზნად ისახავენ საორიენტაციო ღირებულების შენარჩუნებას; რეზერვები, მექანიზმები ან გამოსყიდვის მოთხოვნის უფლებები</a:t>
            </a:r>
            <a:endParaRPr lang="ka" sz="1920" dirty="0"/>
          </a:p>
          <a:p>
            <a:pPr algn="l" marL="182880" indent="-182880">
              <a:lnSpc>
                <a:spcPct val="113000"/>
              </a:lnSpc>
              <a:spcBef>
                <a:spcPts val="380"/>
              </a:spcBef>
              <a:buSzPct val="100000"/>
              <a:buChar char="•"/>
            </a:pPr>
            <a:r>
              <a:rPr lang="ka" altLang="en-US" sz="1920" b="1" dirty="0">
                <a:solidFill>
                  <a:srgbClr val="422C70"/>
                </a:solidFill>
                <a:latin typeface="IBM Plex Sans" pitchFamily="34" charset="0"/>
                <a:ea typeface="IBM Plex Sans" pitchFamily="34" charset="-122"/>
                <a:cs typeface="IBM Plex Sans" pitchFamily="34" charset="-120"/>
              </a:rPr>
              <a:t>სხვა კრიპტოაქტივები:</a:t>
            </a:r>
            <a:r>
              <a:rPr lang="ka" altLang="en-US" sz="1920" dirty="0">
                <a:solidFill>
                  <a:srgbClr val="25252B"/>
                </a:solidFill>
                <a:latin typeface="IBM Plex Sans" pitchFamily="34" charset="0"/>
                <a:ea typeface="IBM Plex Sans" pitchFamily="34" charset="-122"/>
                <a:cs typeface="IBM Plex Sans" pitchFamily="34" charset="-120"/>
              </a:rPr>
              <a:t> განსხვავებული ქსელები, ემისია, კონტროლი და მიზნები</a:t>
            </a:r>
            <a:endParaRPr lang="ka" sz="1920" dirty="0"/>
          </a:p>
          <a:p>
            <a:pPr algn="l" marL="182880" indent="-182880">
              <a:lnSpc>
                <a:spcPct val="113000"/>
              </a:lnSpc>
              <a:spcBef>
                <a:spcPts val="380"/>
              </a:spcBef>
              <a:buSzPct val="100000"/>
              <a:buChar char="•"/>
            </a:pPr>
            <a:r>
              <a:rPr lang="ka" altLang="en-US" sz="1920" dirty="0">
                <a:solidFill>
                  <a:srgbClr val="25252B"/>
                </a:solidFill>
                <a:latin typeface="IBM Plex Sans" pitchFamily="34" charset="0"/>
                <a:ea typeface="IBM Plex Sans" pitchFamily="34" charset="-122"/>
                <a:cs typeface="IBM Plex Sans" pitchFamily="34" charset="-120"/>
              </a:rPr>
              <a:t>კოდის საერთო ისტორია ფორკს ბიტკოინის ქსელს ან უსაფრთხოებას არ ანიჭებს</a:t>
            </a:r>
            <a:endParaRPr lang="ka" sz="1920" dirty="0"/>
          </a:p>
        </p:txBody>
      </p:sp>
      <p:sp>
        <p:nvSpPr>
          <p:cNvPr id="5" name="Text 3"/>
          <p:cNvSpPr/>
          <p:nvPr/>
        </p:nvSpPr>
        <p:spPr>
          <a:xfrm>
            <a:off x="666780" y="3427994"/>
            <a:ext cx="11510010" cy="658094"/>
          </a:xfrm>
          <a:prstGeom prst="rect">
            <a:avLst/>
          </a:prstGeom>
          <a:noFill/>
          <a:ln/>
        </p:spPr>
        <p:txBody>
          <a:bodyPr wrap="square" lIns="0" tIns="0" rIns="0" bIns="0" rtlCol="0" anchor="t"/>
          <a:lstStyle/>
          <a:p>
            <a:pPr algn="l" indent="0" marL="0">
              <a:lnSpc>
                <a:spcPct val="113000"/>
              </a:lnSpc>
              <a:buNone/>
            </a:pPr>
            <a:r>
              <a:rPr lang="ka" altLang="en-US" sz="1920" b="1" dirty="0">
                <a:solidFill>
                  <a:srgbClr val="422C70"/>
                </a:solidFill>
                <a:latin typeface="IBM Plex Sans" pitchFamily="34" charset="0"/>
                <a:ea typeface="IBM Plex Sans" pitchFamily="34" charset="-122"/>
                <a:cs typeface="IBM Plex Sans" pitchFamily="34" charset="-120"/>
              </a:rPr>
              <a:t>შეადარეთ:</a:t>
            </a:r>
            <a:r>
              <a:rPr lang="ka" altLang="en-US" sz="1920" dirty="0">
                <a:solidFill>
                  <a:srgbClr val="25252B"/>
                </a:solidFill>
                <a:latin typeface="IBM Plex Sans" pitchFamily="34" charset="0"/>
                <a:ea typeface="IBM Plex Sans" pitchFamily="34" charset="-122"/>
                <a:cs typeface="IBM Plex Sans" pitchFamily="34" charset="-120"/>
              </a:rPr>
              <a:t> ემისიის კონტროლი, დამოუკიდებელი გადამოწმება, გასაღებებზე კონტროლი და კონტრაგენტები.</a:t>
            </a:r>
            <a:endParaRPr lang="ka" sz="1920" dirty="0"/>
          </a:p>
        </p:txBody>
      </p:sp>
      <p:sp>
        <p:nvSpPr>
          <p:cNvPr id="6" name="Text 4"/>
          <p:cNvSpPr/>
          <p:nvPr/>
        </p:nvSpPr>
        <p:spPr>
          <a:xfrm>
            <a:off x="666780" y="4329867"/>
            <a:ext cx="11510010" cy="658094"/>
          </a:xfrm>
          <a:prstGeom prst="rect">
            <a:avLst/>
          </a:prstGeom>
          <a:noFill/>
          <a:ln/>
        </p:spPr>
        <p:txBody>
          <a:bodyPr wrap="square" lIns="0" tIns="0" rIns="0" bIns="0" rtlCol="0" anchor="t"/>
          <a:lstStyle/>
          <a:p>
            <a:pPr algn="l" indent="0" marL="0">
              <a:lnSpc>
                <a:spcPct val="113000"/>
              </a:lnSpc>
              <a:buNone/>
            </a:pPr>
            <a:r>
              <a:rPr lang="ka" altLang="en-US" sz="1920" dirty="0">
                <a:solidFill>
                  <a:srgbClr val="25252B"/>
                </a:solidFill>
                <a:latin typeface="IBM Plex Sans" pitchFamily="34" charset="0"/>
                <a:ea typeface="IBM Plex Sans" pitchFamily="34" charset="-122"/>
                <a:cs typeface="IBM Plex Sans" pitchFamily="34" charset="-120"/>
              </a:rPr>
              <a:t>ეს შედარება ბიტკოინის უკეთ გაგებას ემსახურება; ის არ წარმოადგენს რომელიმე აქტივის შეძენის, მისით ვაჭრობის ან მისი პოპულარიზაციის რეკომენდაციას.</a:t>
            </a:r>
            <a:endParaRPr lang="ka" sz="19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2</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განსხვავებული დიზაინები, განსხვავებული რისკები</a:t>
            </a:r>
            <a:endParaRPr lang="ka" sz="3000" dirty="0"/>
          </a:p>
        </p:txBody>
      </p:sp>
      <p:sp>
        <p:nvSpPr>
          <p:cNvPr id="4" name="Text 2"/>
          <p:cNvSpPr/>
          <p:nvPr/>
        </p:nvSpPr>
        <p:spPr>
          <a:xfrm>
            <a:off x="1002000" y="1375806"/>
            <a:ext cx="11142604" cy="3056291"/>
          </a:xfrm>
          <a:prstGeom prst="rect">
            <a:avLst/>
          </a:prstGeom>
          <a:noFill/>
          <a:ln/>
        </p:spPr>
        <p:txBody>
          <a:bodyPr wrap="square" lIns="0" tIns="0" rIns="0" bIns="0" rtlCol="0" anchor="t"/>
          <a:lstStyle/>
          <a:p>
            <a:pPr algn="l" marL="200660" indent="-200660">
              <a:lnSpc>
                <a:spcPct val="113000"/>
              </a:lnSpc>
              <a:buSzPct val="100000"/>
              <a:buChar char="•"/>
            </a:pPr>
            <a:r>
              <a:rPr lang="ka" altLang="en-US" sz="2110" b="1" dirty="0">
                <a:solidFill>
                  <a:srgbClr val="422C70"/>
                </a:solidFill>
                <a:latin typeface="IBM Plex Sans" pitchFamily="34" charset="0"/>
                <a:ea typeface="IBM Plex Sans" pitchFamily="34" charset="-122"/>
                <a:cs typeface="IBM Plex Sans" pitchFamily="34" charset="-120"/>
              </a:rPr>
              <a:t>ბიტკოინი:</a:t>
            </a:r>
            <a:r>
              <a:rPr lang="ka" altLang="en-US" sz="2110" dirty="0">
                <a:solidFill>
                  <a:srgbClr val="25252B"/>
                </a:solidFill>
                <a:latin typeface="IBM Plex Sans" pitchFamily="34" charset="0"/>
                <a:ea typeface="IBM Plex Sans" pitchFamily="34" charset="-122"/>
                <a:cs typeface="IBM Plex Sans" pitchFamily="34" charset="-120"/>
              </a:rPr>
              <a:t> მერყეობა, გასაღების დაკარგვა, გადახდის საბოლოოობა, საკომისიოები, საჯარო ჩანაწერები</a:t>
            </a:r>
            <a:endParaRPr lang="ka" sz="2110" dirty="0"/>
          </a:p>
          <a:p>
            <a:pPr algn="l" marL="200660" indent="-200660">
              <a:lnSpc>
                <a:spcPct val="113000"/>
              </a:lnSpc>
              <a:spcBef>
                <a:spcPts val="420"/>
              </a:spcBef>
              <a:buSzPct val="100000"/>
              <a:buChar char="•"/>
            </a:pPr>
            <a:r>
              <a:rPr lang="ka" altLang="en-US" sz="2110" b="1" dirty="0">
                <a:solidFill>
                  <a:srgbClr val="422C70"/>
                </a:solidFill>
                <a:latin typeface="IBM Plex Sans" pitchFamily="34" charset="0"/>
                <a:ea typeface="IBM Plex Sans" pitchFamily="34" charset="-122"/>
                <a:cs typeface="IBM Plex Sans" pitchFamily="34" charset="-120"/>
              </a:rPr>
              <a:t>სტეიბლკოინები:</a:t>
            </a:r>
            <a:r>
              <a:rPr lang="ka" altLang="en-US" sz="2110" dirty="0">
                <a:solidFill>
                  <a:srgbClr val="25252B"/>
                </a:solidFill>
                <a:latin typeface="IBM Plex Sans" pitchFamily="34" charset="0"/>
                <a:ea typeface="IBM Plex Sans" pitchFamily="34" charset="-122"/>
                <a:cs typeface="IBM Plex Sans" pitchFamily="34" charset="-120"/>
              </a:rPr>
              <a:t> მიბმული ღირებულებიდან გადახრა, რეზერვები, გამოსყიდვა, გაყინვა და კონტრაგენტები</a:t>
            </a:r>
            <a:endParaRPr lang="ka" sz="2110" dirty="0"/>
          </a:p>
          <a:p>
            <a:pPr algn="l" marL="200660" indent="-200660">
              <a:lnSpc>
                <a:spcPct val="113000"/>
              </a:lnSpc>
              <a:spcBef>
                <a:spcPts val="420"/>
              </a:spcBef>
              <a:buSzPct val="100000"/>
              <a:buChar char="•"/>
            </a:pPr>
            <a:r>
              <a:rPr lang="ka" altLang="en-US" sz="2110" b="1" dirty="0">
                <a:solidFill>
                  <a:srgbClr val="422C70"/>
                </a:solidFill>
                <a:latin typeface="IBM Plex Sans" pitchFamily="34" charset="0"/>
                <a:ea typeface="IBM Plex Sans" pitchFamily="34" charset="-122"/>
                <a:cs typeface="IBM Plex Sans" pitchFamily="34" charset="-120"/>
              </a:rPr>
              <a:t>სხვა კრიპტოაქტივები:</a:t>
            </a:r>
            <a:r>
              <a:rPr lang="ka" altLang="en-US" sz="2110" dirty="0">
                <a:solidFill>
                  <a:srgbClr val="25252B"/>
                </a:solidFill>
                <a:latin typeface="IBM Plex Sans" pitchFamily="34" charset="0"/>
                <a:ea typeface="IBM Plex Sans" pitchFamily="34" charset="-122"/>
                <a:cs typeface="IBM Plex Sans" pitchFamily="34" charset="-120"/>
              </a:rPr>
              <a:t> წესების ცვლილებები, გავლენის კონცენტრაცია, პროგრამული შეცდომები, ჰაკერული თავდასხმები და ხიდები</a:t>
            </a:r>
            <a:endParaRPr lang="ka" sz="2110" dirty="0"/>
          </a:p>
          <a:p>
            <a:pPr algn="l" marL="200660" indent="-200660">
              <a:lnSpc>
                <a:spcPct val="113000"/>
              </a:lnSpc>
              <a:spcBef>
                <a:spcPts val="420"/>
              </a:spcBef>
              <a:buSzPct val="100000"/>
              <a:buChar char="•"/>
            </a:pPr>
            <a:r>
              <a:rPr lang="ka" altLang="en-US" sz="2110" b="1" dirty="0">
                <a:solidFill>
                  <a:srgbClr val="422C70"/>
                </a:solidFill>
                <a:latin typeface="IBM Plex Sans" pitchFamily="34" charset="0"/>
                <a:ea typeface="IBM Plex Sans" pitchFamily="34" charset="-122"/>
                <a:cs typeface="IBM Plex Sans" pitchFamily="34" charset="-120"/>
              </a:rPr>
              <a:t>სერვისები:</a:t>
            </a:r>
            <a:r>
              <a:rPr lang="ka" altLang="en-US" sz="2110" dirty="0">
                <a:solidFill>
                  <a:srgbClr val="25252B"/>
                </a:solidFill>
                <a:latin typeface="IBM Plex Sans" pitchFamily="34" charset="0"/>
                <a:ea typeface="IBM Plex Sans" pitchFamily="34" charset="-122"/>
                <a:cs typeface="IBM Plex Sans" pitchFamily="34" charset="-120"/>
              </a:rPr>
              <a:t> აქტივების შენახვის, სერვისის მწყობრიდან გამოსვლის, წვდომისა და სამართლებრივი რისკები სხვადასხვა კატეგორიაში</a:t>
            </a:r>
            <a:endParaRPr lang="ka" sz="2110" dirty="0"/>
          </a:p>
        </p:txBody>
      </p:sp>
      <p:sp>
        <p:nvSpPr>
          <p:cNvPr id="5" name="Text 3"/>
          <p:cNvSpPr/>
          <p:nvPr/>
        </p:nvSpPr>
        <p:spPr>
          <a:xfrm>
            <a:off x="666780" y="4727082"/>
            <a:ext cx="11510010" cy="1447770"/>
          </a:xfrm>
          <a:prstGeom prst="rect">
            <a:avLst/>
          </a:prstGeom>
          <a:noFill/>
          <a:ln/>
        </p:spPr>
        <p:txBody>
          <a:bodyPr wrap="square" lIns="0" tIns="0" rIns="0" bIns="0" rtlCol="0" anchor="t"/>
          <a:lstStyle/>
          <a:p>
            <a:pPr algn="l" indent="0" marL="0">
              <a:lnSpc>
                <a:spcPct val="113000"/>
              </a:lnSpc>
              <a:buNone/>
            </a:pPr>
            <a:r>
              <a:rPr lang="ka" altLang="en-US" sz="2110" dirty="0">
                <a:solidFill>
                  <a:srgbClr val="25252B"/>
                </a:solidFill>
                <a:latin typeface="IBM Plex Sans" pitchFamily="34" charset="0"/>
                <a:ea typeface="IBM Plex Sans" pitchFamily="34" charset="-122"/>
                <a:cs typeface="IBM Plex Sans" pitchFamily="34" charset="-120"/>
              </a:rPr>
              <a:t>ნაცნობი სავაჭრო სიმბოლო, ერთი შეხედვით სტაბილური ფასი ან დახვეწილი აპლიკაცია უსაფრთხოებას არ ადასტურებს. ტოკენები ავტომატურად არ ანიჭებს კომპანიის ფლობის, შემოსავლის მიღების ან გამოსყიდვის უფლებებს.</a:t>
            </a:r>
            <a:endParaRPr lang="ka" sz="21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2</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სწავლა არ არის ვაჭრობა ან რეკლამირება</a:t>
            </a:r>
            <a:endParaRPr lang="ka"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ka" altLang="en-US" sz="2400" dirty="0">
                <a:solidFill>
                  <a:srgbClr val="25252B"/>
                </a:solidFill>
                <a:latin typeface="IBM Plex Sans" pitchFamily="34" charset="0"/>
                <a:ea typeface="IBM Plex Sans" pitchFamily="34" charset="-122"/>
                <a:cs typeface="IBM Plex Sans" pitchFamily="34" charset="-120"/>
              </a:rPr>
              <a:t>ახსენით, დასვით კითხვები, შეადარეთ და გადაამოწმეთ</a:t>
            </a:r>
            <a:endParaRPr lang="ka" sz="2400" dirty="0"/>
          </a:p>
          <a:p>
            <a:pPr algn="l" marL="228600" indent="-228600">
              <a:lnSpc>
                <a:spcPct val="113000"/>
              </a:lnSpc>
              <a:spcBef>
                <a:spcPts val="480"/>
              </a:spcBef>
              <a:buSzPct val="100000"/>
              <a:buChar char="•"/>
            </a:pPr>
            <a:r>
              <a:rPr lang="ka" altLang="en-US" sz="2400" dirty="0">
                <a:solidFill>
                  <a:srgbClr val="25252B"/>
                </a:solidFill>
                <a:latin typeface="IBM Plex Sans" pitchFamily="34" charset="0"/>
                <a:ea typeface="IBM Plex Sans" pitchFamily="34" charset="-122"/>
                <a:cs typeface="IBM Plex Sans" pitchFamily="34" charset="-120"/>
              </a:rPr>
              <a:t>სპეკულაცია: ფასის რისკი, პლატფორმის რისკი და ზეწოლა</a:t>
            </a:r>
            <a:endParaRPr lang="ka" sz="2400" dirty="0"/>
          </a:p>
          <a:p>
            <a:pPr algn="l" marL="228600" indent="-228600">
              <a:lnSpc>
                <a:spcPct val="113000"/>
              </a:lnSpc>
              <a:spcBef>
                <a:spcPts val="480"/>
              </a:spcBef>
              <a:buSzPct val="100000"/>
              <a:buChar char="•"/>
            </a:pPr>
            <a:r>
              <a:rPr lang="ka" altLang="en-US" sz="2400" dirty="0">
                <a:solidFill>
                  <a:srgbClr val="25252B"/>
                </a:solidFill>
                <a:latin typeface="IBM Plex Sans" pitchFamily="34" charset="0"/>
                <a:ea typeface="IBM Plex Sans" pitchFamily="34" charset="-122"/>
                <a:cs typeface="IBM Plex Sans" pitchFamily="34" charset="-120"/>
              </a:rPr>
              <a:t>პოპულარიზაცია: ინტერესთა შესაძლო კონფლიქტები</a:t>
            </a:r>
            <a:endParaRPr lang="ka" sz="2400" dirty="0"/>
          </a:p>
          <a:p>
            <a:pPr algn="l" marL="228600" indent="-228600">
              <a:lnSpc>
                <a:spcPct val="113000"/>
              </a:lnSpc>
              <a:spcBef>
                <a:spcPts val="480"/>
              </a:spcBef>
              <a:buSzPct val="100000"/>
              <a:buChar char="•"/>
            </a:pPr>
            <a:r>
              <a:rPr lang="ka" altLang="en-US" sz="2400" dirty="0">
                <a:solidFill>
                  <a:srgbClr val="25252B"/>
                </a:solidFill>
                <a:latin typeface="IBM Plex Sans" pitchFamily="34" charset="0"/>
                <a:ea typeface="IBM Plex Sans" pitchFamily="34" charset="-122"/>
                <a:cs typeface="IBM Plex Sans" pitchFamily="34" charset="-120"/>
              </a:rPr>
              <a:t>ყიდვის, გაყიდვის ან შენახვის მითითების გარეშე</a:t>
            </a:r>
            <a:endParaRPr lang="ka" sz="2400" dirty="0"/>
          </a:p>
        </p:txBody>
      </p:sp>
      <p:sp>
        <p:nvSpPr>
          <p:cNvPr id="5" name="Shape 3"/>
          <p:cNvSpPr/>
          <p:nvPr/>
        </p:nvSpPr>
        <p:spPr>
          <a:xfrm>
            <a:off x="666780" y="3549975"/>
            <a:ext cx="10858500" cy="1645280"/>
          </a:xfrm>
          <a:prstGeom prst="rect">
            <a:avLst/>
          </a:prstGeom>
          <a:solidFill>
            <a:srgbClr val="F3F3FA"/>
          </a:solidFill>
          <a:ln/>
        </p:spPr>
      </p:sp>
      <p:sp>
        <p:nvSpPr>
          <p:cNvPr id="6" name="Shape 4"/>
          <p:cNvSpPr/>
          <p:nvPr/>
        </p:nvSpPr>
        <p:spPr>
          <a:xfrm>
            <a:off x="666780" y="3549975"/>
            <a:ext cx="57150" cy="1645280"/>
          </a:xfrm>
          <a:prstGeom prst="rect">
            <a:avLst/>
          </a:prstGeom>
          <a:solidFill>
            <a:srgbClr val="422C70"/>
          </a:solidFill>
          <a:ln/>
        </p:spPr>
      </p:sp>
      <p:sp>
        <p:nvSpPr>
          <p:cNvPr id="7" name="Text 5"/>
          <p:cNvSpPr/>
          <p:nvPr/>
        </p:nvSpPr>
        <p:spPr>
          <a:xfrm>
            <a:off x="1211580" y="3824295"/>
            <a:ext cx="10415565" cy="1096640"/>
          </a:xfrm>
          <a:prstGeom prst="rect">
            <a:avLst/>
          </a:prstGeom>
          <a:noFill/>
          <a:ln/>
        </p:spPr>
        <p:txBody>
          <a:bodyPr wrap="square" lIns="0" tIns="0" rIns="0" bIns="0" rtlCol="0" anchor="t"/>
          <a:lstStyle/>
          <a:p>
            <a:pPr algn="l" indent="0" marL="0">
              <a:lnSpc>
                <a:spcPct val="113000"/>
              </a:lnSpc>
              <a:buNone/>
            </a:pPr>
            <a:r>
              <a:rPr lang="ka" altLang="en-US" sz="2400" b="1" dirty="0">
                <a:solidFill>
                  <a:srgbClr val="422C70"/>
                </a:solidFill>
                <a:latin typeface="IBM Plex Sans" pitchFamily="34" charset="0"/>
                <a:ea typeface="IBM Plex Sans" pitchFamily="34" charset="-122"/>
                <a:cs typeface="IBM Plex Sans" pitchFamily="34" charset="-120"/>
              </a:rPr>
              <a:t>ადგილობრივი ღირებულების შემოწმება</a:t>
            </a:r>
            <a:endParaRPr lang="ka" sz="2400" dirty="0"/>
          </a:p>
          <a:p>
            <a:pPr algn="l" indent="0" marL="0">
              <a:lnSpc>
                <a:spcPct val="113000"/>
              </a:lnSpc>
              <a:spcBef>
                <a:spcPts val="360"/>
              </a:spcBef>
              <a:buNone/>
            </a:pPr>
            <a:r>
              <a:rPr lang="ka" altLang="en-US" sz="2400" dirty="0">
                <a:solidFill>
                  <a:srgbClr val="25252B"/>
                </a:solidFill>
                <a:latin typeface="IBM Plex Sans" pitchFamily="34" charset="0"/>
                <a:ea typeface="IBM Plex Sans" pitchFamily="34" charset="-122"/>
                <a:cs typeface="IBM Plex Sans" pitchFamily="34" charset="-120"/>
              </a:rPr>
              <a:t>ერთმანეთისგან გამიჯნეთ საბაზრო ფასი, ადგილობრივი მიმღებლობა და პირადი პრეფერენცია ან მიკერძოება.</a:t>
            </a:r>
            <a:endParaRPr lang="ka"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2</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ბიტკოინის წარმოშობის ქრონოლოგია</a:t>
            </a:r>
            <a:endParaRPr lang="ka"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ka" altLang="en-US" sz="2400" dirty="0">
                <a:solidFill>
                  <a:srgbClr val="25252B"/>
                </a:solidFill>
                <a:latin typeface="IBM Plex Sans" pitchFamily="34" charset="0"/>
                <a:ea typeface="IBM Plex Sans" pitchFamily="34" charset="-122"/>
                <a:cs typeface="IBM Plex Sans" pitchFamily="34" charset="-120"/>
              </a:rPr>
              <a:t>Satoshi Nakamoto ფსევდონიმია; შემქმნელის ან შემქმნელთა ვინაობა კვლავ უცნობია. სხვებმა გააგრძელეს ღია კოდის მქონე ქსელის მუშაობა მუდმივი ცენტრალური ლიდერის გარეშე.</a:t>
            </a:r>
            <a:endParaRPr lang="ka" sz="2400" dirty="0"/>
          </a:p>
        </p:txBody>
      </p:sp>
      <p:sp>
        <p:nvSpPr>
          <p:cNvPr id="5" name="Text 3"/>
          <p:cNvSpPr/>
          <p:nvPr/>
        </p:nvSpPr>
        <p:spPr>
          <a:xfrm>
            <a:off x="666780" y="2986705"/>
            <a:ext cx="11510010" cy="822686"/>
          </a:xfrm>
          <a:prstGeom prst="rect">
            <a:avLst/>
          </a:prstGeom>
          <a:noFill/>
          <a:ln/>
        </p:spPr>
        <p:txBody>
          <a:bodyPr wrap="square" lIns="0" tIns="0" rIns="0" bIns="0" rtlCol="0" anchor="t"/>
          <a:lstStyle/>
          <a:p>
            <a:pPr algn="l" indent="0" marL="0">
              <a:lnSpc>
                <a:spcPct val="113000"/>
              </a:lnSpc>
              <a:buNone/>
            </a:pPr>
            <a:r>
              <a:rPr lang="ka" altLang="en-US" sz="2400" dirty="0">
                <a:solidFill>
                  <a:srgbClr val="25252B"/>
                </a:solidFill>
                <a:latin typeface="IBM Plex Sans" pitchFamily="34" charset="0"/>
                <a:ea typeface="IBM Plex Sans" pitchFamily="34" charset="-122"/>
                <a:cs typeface="IBM Plex Sans" pitchFamily="34" charset="-120"/>
              </a:rPr>
              <a:t>შეაფასეთ მისი დიზაინი და ფუნქციონირება, ასევე მისი წარმოშობის ისტორია.</a:t>
            </a:r>
            <a:endParaRPr lang="k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2</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pic>
        <p:nvPicPr>
          <p:cNvPr id="2" name="Image 0" descr="31 ოქტომბერი 2008გამოქვეყნდა თეთრი წიგნი: ონლაინგადახდები შუამავლის გარეშე3 იანვარი 2009გენეზისის ბლოკი: ბიტკოინის ქსელი მუშაობას იწყებს 12 იანვარი 2009პირველი ტრანზაქცია ადამიანებს შორის, Satoshi-სგა">    </p:cNvPr>
          <p:cNvPicPr>
            <a:picLocks noChangeAspect="1"/>
          </p:cNvPicPr>
          <p:nvPr/>
        </p:nvPicPr>
        <p:blipFill>
          <a:blip r:embed="rId1"/>
          <a:stretch>
            <a:fillRect/>
          </a:stretch>
        </p:blipFill>
        <p:spPr>
          <a:xfrm>
            <a:off x="342900" y="1050006"/>
            <a:ext cx="11506170" cy="460565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გაძლიერება, რისკი და პასუხისმგებლობა</a:t>
            </a:r>
            <a:endParaRPr lang="ka" sz="3000" dirty="0"/>
          </a:p>
        </p:txBody>
      </p:sp>
      <p:sp>
        <p:nvSpPr>
          <p:cNvPr id="4" name="Text 2"/>
          <p:cNvSpPr/>
          <p:nvPr/>
        </p:nvSpPr>
        <p:spPr>
          <a:xfrm>
            <a:off x="1002000" y="1375806"/>
            <a:ext cx="11142604" cy="2386035"/>
          </a:xfrm>
          <a:prstGeom prst="rect">
            <a:avLst/>
          </a:prstGeom>
          <a:noFill/>
          <a:ln/>
        </p:spPr>
        <p:txBody>
          <a:bodyPr wrap="square" lIns="0" tIns="0" rIns="0" bIns="0" rtlCol="0" anchor="t"/>
          <a:lstStyle/>
          <a:p>
            <a:pPr algn="l" marL="200660" indent="-200660">
              <a:lnSpc>
                <a:spcPct val="113000"/>
              </a:lnSpc>
              <a:buSzPct val="100000"/>
              <a:buChar char="•"/>
            </a:pPr>
            <a:r>
              <a:rPr lang="ka" altLang="en-US" sz="2110" dirty="0">
                <a:solidFill>
                  <a:srgbClr val="25252B"/>
                </a:solidFill>
                <a:latin typeface="IBM Plex Sans" pitchFamily="34" charset="0"/>
                <a:ea typeface="IBM Plex Sans" pitchFamily="34" charset="-122"/>
                <a:cs typeface="IBM Plex Sans" pitchFamily="34" charset="-120"/>
              </a:rPr>
              <a:t>პირდაპირი კონტროლი გასაღებების მეშვეობით</a:t>
            </a:r>
            <a:endParaRPr lang="ka" sz="2110" dirty="0"/>
          </a:p>
          <a:p>
            <a:pPr algn="l" marL="200660" indent="-200660">
              <a:lnSpc>
                <a:spcPct val="113000"/>
              </a:lnSpc>
              <a:spcBef>
                <a:spcPts val="420"/>
              </a:spcBef>
              <a:buSzPct val="100000"/>
              <a:buChar char="•"/>
            </a:pPr>
            <a:r>
              <a:rPr lang="ka" altLang="en-US" sz="2110" dirty="0">
                <a:solidFill>
                  <a:srgbClr val="25252B"/>
                </a:solidFill>
                <a:latin typeface="IBM Plex Sans" pitchFamily="34" charset="0"/>
                <a:ea typeface="IBM Plex Sans" pitchFamily="34" charset="-122"/>
                <a:cs typeface="IBM Plex Sans" pitchFamily="34" charset="-120"/>
              </a:rPr>
              <a:t>საჯარო წესები და დამოუკიდებელი გადამოწმება</a:t>
            </a:r>
            <a:endParaRPr lang="ka" sz="2110" dirty="0"/>
          </a:p>
          <a:p>
            <a:pPr algn="l" marL="200660" indent="-200660">
              <a:lnSpc>
                <a:spcPct val="113000"/>
              </a:lnSpc>
              <a:spcBef>
                <a:spcPts val="420"/>
              </a:spcBef>
              <a:buSzPct val="100000"/>
              <a:buChar char="•"/>
            </a:pPr>
            <a:r>
              <a:rPr lang="ka" altLang="en-US" sz="2110" dirty="0">
                <a:solidFill>
                  <a:srgbClr val="25252B"/>
                </a:solidFill>
                <a:latin typeface="IBM Plex Sans" pitchFamily="34" charset="0"/>
                <a:ea typeface="IBM Plex Sans" pitchFamily="34" charset="-122"/>
                <a:cs typeface="IBM Plex Sans" pitchFamily="34" charset="-120"/>
              </a:rPr>
              <a:t>გლობალური გადარიცხვები უშუალოდ მონაწილეებს შორის</a:t>
            </a:r>
            <a:endParaRPr lang="ka" sz="2110" dirty="0"/>
          </a:p>
          <a:p>
            <a:pPr algn="l" marL="200660" indent="-200660">
              <a:lnSpc>
                <a:spcPct val="113000"/>
              </a:lnSpc>
              <a:spcBef>
                <a:spcPts val="420"/>
              </a:spcBef>
              <a:buSzPct val="100000"/>
              <a:buChar char="•"/>
            </a:pPr>
            <a:r>
              <a:rPr lang="ka" altLang="en-US" sz="2110" dirty="0">
                <a:solidFill>
                  <a:srgbClr val="25252B"/>
                </a:solidFill>
                <a:latin typeface="IBM Plex Sans" pitchFamily="34" charset="0"/>
                <a:ea typeface="IBM Plex Sans" pitchFamily="34" charset="-122"/>
                <a:cs typeface="IBM Plex Sans" pitchFamily="34" charset="-120"/>
              </a:rPr>
              <a:t>სარეზერვო ასლები, გადახდების შემოწმება და აღდგენის დაგეგმვა</a:t>
            </a:r>
            <a:endParaRPr lang="ka" sz="2110" dirty="0"/>
          </a:p>
          <a:p>
            <a:pPr algn="l" marL="200660" indent="-200660">
              <a:lnSpc>
                <a:spcPct val="113000"/>
              </a:lnSpc>
              <a:spcBef>
                <a:spcPts val="420"/>
              </a:spcBef>
              <a:buSzPct val="100000"/>
              <a:buChar char="•"/>
            </a:pPr>
            <a:r>
              <a:rPr lang="ka" altLang="en-US" sz="2110" dirty="0">
                <a:solidFill>
                  <a:srgbClr val="25252B"/>
                </a:solidFill>
                <a:latin typeface="IBM Plex Sans" pitchFamily="34" charset="0"/>
                <a:ea typeface="IBM Plex Sans" pitchFamily="34" charset="-122"/>
                <a:cs typeface="IBM Plex Sans" pitchFamily="34" charset="-120"/>
              </a:rPr>
              <a:t>ფასის მერყეობა, საჯარო ჩანაწერები, საკომისიოები და გადახდის საშუალებად შეზღუდული მიღება</a:t>
            </a:r>
            <a:endParaRPr lang="ka" sz="2110" dirty="0"/>
          </a:p>
        </p:txBody>
      </p:sp>
      <p:sp>
        <p:nvSpPr>
          <p:cNvPr id="5" name="Text 3"/>
          <p:cNvSpPr/>
          <p:nvPr/>
        </p:nvSpPr>
        <p:spPr>
          <a:xfrm>
            <a:off x="666780" y="4056736"/>
            <a:ext cx="11510010" cy="1085850"/>
          </a:xfrm>
          <a:prstGeom prst="rect">
            <a:avLst/>
          </a:prstGeom>
          <a:noFill/>
          <a:ln/>
        </p:spPr>
        <p:txBody>
          <a:bodyPr wrap="square" lIns="0" tIns="0" rIns="0" bIns="0" rtlCol="0" anchor="t"/>
          <a:lstStyle/>
          <a:p>
            <a:pPr algn="l" indent="0" marL="0">
              <a:lnSpc>
                <a:spcPct val="113000"/>
              </a:lnSpc>
              <a:buNone/>
            </a:pPr>
            <a:r>
              <a:rPr lang="ka" altLang="en-US" sz="2110" dirty="0">
                <a:solidFill>
                  <a:srgbClr val="25252B"/>
                </a:solidFill>
                <a:latin typeface="IBM Plex Sans" pitchFamily="34" charset="0"/>
                <a:ea typeface="IBM Plex Sans" pitchFamily="34" charset="-122"/>
                <a:cs typeface="IBM Plex Sans" pitchFamily="34" charset="-120"/>
              </a:rPr>
              <a:t>ვერცერთი კომპანია ვერ აღადგენს დაკარგულ აღდგენის ფრაზას. მნიშვნელოვანი თანხების გადარიცხვამდე ითხოვეთ დახმარება ისე, რომ საიდუმლო ინფორმაცია არ გაამჟღავნოთ.</a:t>
            </a:r>
            <a:endParaRPr lang="ka" sz="2110" dirty="0"/>
          </a:p>
        </p:txBody>
      </p:sp>
      <p:sp>
        <p:nvSpPr>
          <p:cNvPr id="6" name="Text 4"/>
          <p:cNvSpPr/>
          <p:nvPr/>
        </p:nvSpPr>
        <p:spPr>
          <a:xfrm>
            <a:off x="666780" y="5410779"/>
            <a:ext cx="11510010" cy="723930"/>
          </a:xfrm>
          <a:prstGeom prst="rect">
            <a:avLst/>
          </a:prstGeom>
          <a:noFill/>
          <a:ln/>
        </p:spPr>
        <p:txBody>
          <a:bodyPr wrap="square" lIns="0" tIns="0" rIns="0" bIns="0" rtlCol="0" anchor="t"/>
          <a:lstStyle/>
          <a:p>
            <a:pPr algn="l" indent="0" marL="0">
              <a:lnSpc>
                <a:spcPct val="113000"/>
              </a:lnSpc>
              <a:buNone/>
            </a:pPr>
            <a:r>
              <a:rPr lang="ka" altLang="en-US" sz="2110" dirty="0">
                <a:solidFill>
                  <a:srgbClr val="25252B"/>
                </a:solidFill>
                <a:latin typeface="IBM Plex Sans" pitchFamily="34" charset="0"/>
                <a:ea typeface="IBM Plex Sans" pitchFamily="34" charset="-122"/>
                <a:cs typeface="IBM Plex Sans" pitchFamily="34" charset="-120"/>
              </a:rPr>
              <a:t>პირადი პასუხისმგებლობა შეიძლება მოიცავდეს სწავლას, თანატოლთა მიერ გადამოწმებას, პროცედურებსა და მცირე საცდელ ოპერაციებს.</a:t>
            </a:r>
            <a:endParaRPr lang="ka"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2</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მიმოხილვა: როგორ აგვარებს ბიტკოინი მონეტარული</a:t>
            </a:r>
            <a:br/>
            <a:r>
              <a:rPr lang="ka" altLang="en-US" sz="3000" dirty="0">
                <a:solidFill>
                  <a:srgbClr val="422C70"/>
                </a:solidFill>
                <a:latin typeface="IBM Plex Sans Medium" pitchFamily="34" charset="0"/>
                <a:ea typeface="IBM Plex Sans Medium" pitchFamily="34" charset="-122"/>
                <a:cs typeface="IBM Plex Sans Medium" pitchFamily="34" charset="-120"/>
              </a:rPr>
              <a:t>სისტემის ხარვეზებს?</a:t>
            </a:r>
            <a:endParaRPr lang="ka" sz="3000" dirty="0"/>
          </a:p>
        </p:txBody>
      </p:sp>
      <p:sp>
        <p:nvSpPr>
          <p:cNvPr id="4" name="Text 2"/>
          <p:cNvSpPr/>
          <p:nvPr/>
        </p:nvSpPr>
        <p:spPr>
          <a:xfrm>
            <a:off x="666780" y="1818102"/>
            <a:ext cx="11510010" cy="279806"/>
          </a:xfrm>
          <a:prstGeom prst="rect">
            <a:avLst/>
          </a:prstGeom>
          <a:noFill/>
          <a:ln/>
        </p:spPr>
        <p:txBody>
          <a:bodyPr wrap="square" lIns="0" tIns="0" rIns="0" bIns="0" rtlCol="0" anchor="t"/>
          <a:lstStyle/>
          <a:p>
            <a:pPr algn="l" indent="0" marL="0">
              <a:lnSpc>
                <a:spcPct val="113000"/>
              </a:lnSpc>
              <a:buNone/>
            </a:pPr>
            <a:r>
              <a:rPr lang="ka" altLang="en-US" sz="1630" b="1" dirty="0">
                <a:solidFill>
                  <a:srgbClr val="25252B"/>
                </a:solidFill>
                <a:latin typeface="IBM Plex Sans" pitchFamily="34" charset="0"/>
                <a:ea typeface="IBM Plex Sans" pitchFamily="34" charset="-122"/>
                <a:cs typeface="IBM Plex Sans" pitchFamily="34" charset="-120"/>
              </a:rPr>
              <a:t>მთავარი დასკვნები</a:t>
            </a:r>
            <a:endParaRPr lang="ka" sz="1630" dirty="0"/>
          </a:p>
        </p:txBody>
      </p:sp>
      <p:sp>
        <p:nvSpPr>
          <p:cNvPr id="5" name="Text 3"/>
          <p:cNvSpPr/>
          <p:nvPr/>
        </p:nvSpPr>
        <p:spPr>
          <a:xfrm>
            <a:off x="925830" y="2263506"/>
            <a:ext cx="11226089" cy="2683673"/>
          </a:xfrm>
          <a:prstGeom prst="rect">
            <a:avLst/>
          </a:prstGeom>
          <a:noFill/>
          <a:ln/>
        </p:spPr>
        <p:txBody>
          <a:bodyPr wrap="square" lIns="0" tIns="0" rIns="0" bIns="0" rtlCol="0" anchor="t"/>
          <a:lstStyle/>
          <a:p>
            <a:pPr algn="l" marL="154940" indent="-154940">
              <a:lnSpc>
                <a:spcPct val="113000"/>
              </a:lnSpc>
              <a:buSzPct val="100000"/>
              <a:buChar char="•"/>
            </a:pPr>
            <a:r>
              <a:rPr lang="ka" altLang="en-US" sz="1630" dirty="0">
                <a:solidFill>
                  <a:srgbClr val="25252B"/>
                </a:solidFill>
                <a:latin typeface="IBM Plex Sans" pitchFamily="34" charset="0"/>
                <a:ea typeface="IBM Plex Sans" pitchFamily="34" charset="-122"/>
                <a:cs typeface="IBM Plex Sans" pitchFamily="34" charset="-120"/>
              </a:rPr>
              <a:t>ცვალებადი მიწოდება → ემისიის საჯარო წესები; მათ დაცვას მომხმარებლები უზრუნველყოფენ</a:t>
            </a:r>
            <a:endParaRPr lang="ka" sz="1630" dirty="0"/>
          </a:p>
          <a:p>
            <a:pPr algn="l" marL="154940" indent="-154940">
              <a:lnSpc>
                <a:spcPct val="113000"/>
              </a:lnSpc>
              <a:spcBef>
                <a:spcPts val="330"/>
              </a:spcBef>
              <a:buSzPct val="100000"/>
              <a:buChar char="•"/>
            </a:pPr>
            <a:r>
              <a:rPr lang="ka" altLang="en-US" sz="1630" dirty="0">
                <a:solidFill>
                  <a:srgbClr val="25252B"/>
                </a:solidFill>
                <a:latin typeface="IBM Plex Sans" pitchFamily="34" charset="0"/>
                <a:ea typeface="IBM Plex Sans" pitchFamily="34" charset="-122"/>
                <a:cs typeface="IBM Plex Sans" pitchFamily="34" charset="-120"/>
              </a:rPr>
              <a:t>გადახდის ცენტრალიზებული ნებართვა → გადარიცხვა უშუალოდ მონაწილეებს შორის; შეცდომების გამოსწორება რთულია</a:t>
            </a:r>
            <a:endParaRPr lang="ka" sz="1630" dirty="0"/>
          </a:p>
          <a:p>
            <a:pPr algn="l" marL="154940" indent="-154940">
              <a:lnSpc>
                <a:spcPct val="113000"/>
              </a:lnSpc>
              <a:spcBef>
                <a:spcPts val="330"/>
              </a:spcBef>
              <a:buSzPct val="100000"/>
              <a:buChar char="•"/>
            </a:pPr>
            <a:r>
              <a:rPr lang="ka" altLang="en-US" sz="1630" dirty="0">
                <a:solidFill>
                  <a:srgbClr val="25252B"/>
                </a:solidFill>
                <a:latin typeface="IBM Plex Sans" pitchFamily="34" charset="0"/>
                <a:ea typeface="IBM Plex Sans" pitchFamily="34" charset="-122"/>
                <a:cs typeface="IBM Plex Sans" pitchFamily="34" charset="-120"/>
              </a:rPr>
              <a:t>ცენტრალური რეესტრი → ერთობლივი გადამოწმება; საჯარო ჩანაწერებთან დაკავშირებული კონფიდენციალურობის რისკები</a:t>
            </a:r>
            <a:endParaRPr lang="ka" sz="1630" dirty="0"/>
          </a:p>
          <a:p>
            <a:pPr algn="l" marL="154940" indent="-154940">
              <a:lnSpc>
                <a:spcPct val="113000"/>
              </a:lnSpc>
              <a:spcBef>
                <a:spcPts val="330"/>
              </a:spcBef>
              <a:buSzPct val="100000"/>
              <a:buChar char="•"/>
            </a:pPr>
            <a:r>
              <a:rPr lang="ka" altLang="en-US" sz="1630" dirty="0">
                <a:solidFill>
                  <a:srgbClr val="25252B"/>
                </a:solidFill>
                <a:latin typeface="IBM Plex Sans" pitchFamily="34" charset="0"/>
                <a:ea typeface="IBM Plex Sans" pitchFamily="34" charset="-122"/>
                <a:cs typeface="IBM Plex Sans" pitchFamily="34" charset="-120"/>
              </a:rPr>
              <a:t>ინსტიტუციების მეშვეობით წვდომა → გასაღებზე კონტროლი; სარეზერვო ასლის შექმნის პასუხისმგებლობა</a:t>
            </a:r>
            <a:endParaRPr lang="ka" sz="1630" dirty="0"/>
          </a:p>
          <a:p>
            <a:pPr algn="l" marL="154940" indent="-154940">
              <a:lnSpc>
                <a:spcPct val="113000"/>
              </a:lnSpc>
              <a:spcBef>
                <a:spcPts val="330"/>
              </a:spcBef>
              <a:buSzPct val="100000"/>
              <a:buChar char="•"/>
            </a:pPr>
            <a:r>
              <a:rPr lang="ka" altLang="en-US" sz="1630" dirty="0">
                <a:solidFill>
                  <a:srgbClr val="25252B"/>
                </a:solidFill>
                <a:latin typeface="IBM Plex Sans" pitchFamily="34" charset="0"/>
                <a:ea typeface="IBM Plex Sans" pitchFamily="34" charset="-122"/>
                <a:cs typeface="IBM Plex Sans" pitchFamily="34" charset="-120"/>
              </a:rPr>
              <a:t>ტრანზაქციების თანმიმდევრობის განსაზღვრა → მუშაობის მტკიცებულება; აღჭურვილობისა და ენერგიის ხარჯები</a:t>
            </a:r>
            <a:endParaRPr lang="ka" sz="1630" dirty="0"/>
          </a:p>
        </p:txBody>
      </p:sp>
      <p:sp>
        <p:nvSpPr>
          <p:cNvPr id="6" name="Shape 4"/>
          <p:cNvSpPr/>
          <p:nvPr/>
        </p:nvSpPr>
        <p:spPr>
          <a:xfrm>
            <a:off x="666780" y="5175047"/>
            <a:ext cx="10858500" cy="838779"/>
          </a:xfrm>
          <a:prstGeom prst="rect">
            <a:avLst/>
          </a:prstGeom>
          <a:solidFill>
            <a:srgbClr val="F3F3FA"/>
          </a:solidFill>
          <a:ln/>
        </p:spPr>
      </p:sp>
      <p:sp>
        <p:nvSpPr>
          <p:cNvPr id="7" name="Shape 5"/>
          <p:cNvSpPr/>
          <p:nvPr/>
        </p:nvSpPr>
        <p:spPr>
          <a:xfrm>
            <a:off x="666780" y="5175047"/>
            <a:ext cx="57150" cy="838779"/>
          </a:xfrm>
          <a:prstGeom prst="rect">
            <a:avLst/>
          </a:prstGeom>
          <a:solidFill>
            <a:srgbClr val="422C70"/>
          </a:solidFill>
          <a:ln/>
        </p:spPr>
      </p:sp>
      <p:sp>
        <p:nvSpPr>
          <p:cNvPr id="8" name="Text 6"/>
          <p:cNvSpPr/>
          <p:nvPr/>
        </p:nvSpPr>
        <p:spPr>
          <a:xfrm>
            <a:off x="1055492" y="5361584"/>
            <a:ext cx="10746395" cy="465704"/>
          </a:xfrm>
          <a:prstGeom prst="rect">
            <a:avLst/>
          </a:prstGeom>
          <a:noFill/>
          <a:ln/>
        </p:spPr>
        <p:txBody>
          <a:bodyPr wrap="square" lIns="0" tIns="0" rIns="0" bIns="0" rtlCol="0" anchor="t"/>
          <a:lstStyle/>
          <a:p>
            <a:pPr algn="l" indent="0" marL="0">
              <a:lnSpc>
                <a:spcPct val="113000"/>
              </a:lnSpc>
              <a:buNone/>
            </a:pPr>
            <a:r>
              <a:rPr lang="ka" altLang="en-US" sz="1630" b="1" dirty="0">
                <a:solidFill>
                  <a:srgbClr val="422C70"/>
                </a:solidFill>
                <a:latin typeface="IBM Plex Sans" pitchFamily="34" charset="0"/>
                <a:ea typeface="IBM Plex Sans" pitchFamily="34" charset="-122"/>
                <a:cs typeface="IBM Plex Sans" pitchFamily="34" charset="-120"/>
              </a:rPr>
              <a:t>დაფიქრების დრო</a:t>
            </a:r>
            <a:endParaRPr lang="ka" sz="1630" dirty="0"/>
          </a:p>
          <a:p>
            <a:pPr algn="l" indent="0" marL="0">
              <a:lnSpc>
                <a:spcPct val="113000"/>
              </a:lnSpc>
              <a:spcBef>
                <a:spcPts val="240"/>
              </a:spcBef>
              <a:buNone/>
            </a:pPr>
            <a:r>
              <a:rPr lang="ka" altLang="en-US" sz="1630" dirty="0">
                <a:solidFill>
                  <a:srgbClr val="25252B"/>
                </a:solidFill>
                <a:latin typeface="IBM Plex Sans" pitchFamily="34" charset="0"/>
                <a:ea typeface="IBM Plex Sans" pitchFamily="34" charset="-122"/>
                <a:cs typeface="IBM Plex Sans" pitchFamily="34" charset="-120"/>
              </a:rPr>
              <a:t>ბიტკოინის მოწყობის რომელ ნაწილს ახსნიდით ახლა სხვაგვარად და რატომ?</a:t>
            </a:r>
            <a:endParaRPr lang="ka" sz="163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2</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135215"/>
            <a:ext cx="11430000" cy="411389"/>
          </a:xfrm>
          <a:prstGeom prst="rect">
            <a:avLst/>
          </a:prstGeom>
          <a:noFill/>
          <a:ln/>
        </p:spPr>
        <p:txBody>
          <a:bodyPr wrap="square" lIns="0" tIns="0" rIns="0" bIns="0" rtlCol="0" anchor="t"/>
          <a:lstStyle/>
          <a:p>
            <a:pPr algn="ctr" indent="0" marL="0">
              <a:lnSpc>
                <a:spcPct val="113000"/>
              </a:lnSpc>
              <a:buNone/>
            </a:pPr>
            <a:r>
              <a:rPr lang="ka" altLang="en-US" sz="2400" dirty="0">
                <a:solidFill>
                  <a:srgbClr val="F7941F"/>
                </a:solidFill>
                <a:latin typeface="IBM Plex Sans Medium" pitchFamily="34" charset="0"/>
                <a:ea typeface="IBM Plex Sans Medium" pitchFamily="34" charset="-122"/>
                <a:cs typeface="IBM Plex Sans Medium" pitchFamily="34" charset="-120"/>
              </a:rPr>
              <a:t>მოდული 3</a:t>
            </a:r>
            <a:endParaRPr lang="ka" sz="2400" dirty="0"/>
          </a:p>
        </p:txBody>
      </p:sp>
      <p:sp>
        <p:nvSpPr>
          <p:cNvPr id="3" name="Text 1"/>
          <p:cNvSpPr/>
          <p:nvPr/>
        </p:nvSpPr>
        <p:spPr>
          <a:xfrm>
            <a:off x="381030" y="2866553"/>
            <a:ext cx="11429817" cy="590520"/>
          </a:xfrm>
          <a:prstGeom prst="rect">
            <a:avLst/>
          </a:prstGeom>
          <a:noFill/>
          <a:ln/>
        </p:spPr>
        <p:txBody>
          <a:bodyPr wrap="square" lIns="0" tIns="0" rIns="0" bIns="0" rtlCol="0" anchor="t"/>
          <a:lstStyle/>
          <a:p>
            <a:pPr algn="ctr" indent="0" marL="0">
              <a:lnSpc>
                <a:spcPct val="83000"/>
              </a:lnSpc>
              <a:buNone/>
            </a:pPr>
            <a:r>
              <a:rPr lang="ka" altLang="en-US" sz="4350" dirty="0">
                <a:solidFill>
                  <a:srgbClr val="FFFFFF"/>
                </a:solidFill>
                <a:latin typeface="IBM Plex Sans Medium" pitchFamily="34" charset="0"/>
                <a:ea typeface="IBM Plex Sans Medium" pitchFamily="34" charset="-122"/>
                <a:cs typeface="IBM Plex Sans Medium" pitchFamily="34" charset="-120"/>
              </a:rPr>
              <a:t>ბიტკოინის უსაფრთხოდ გამოყენება</a:t>
            </a:r>
            <a:endParaRPr lang="ka" sz="4350" dirty="0"/>
          </a:p>
        </p:txBody>
      </p:sp>
      <p:sp>
        <p:nvSpPr>
          <p:cNvPr id="4" name="Text 2"/>
          <p:cNvSpPr/>
          <p:nvPr/>
        </p:nvSpPr>
        <p:spPr>
          <a:xfrm>
            <a:off x="340980" y="3900007"/>
            <a:ext cx="11510010" cy="822686"/>
          </a:xfrm>
          <a:prstGeom prst="rect">
            <a:avLst/>
          </a:prstGeom>
          <a:noFill/>
          <a:ln/>
        </p:spPr>
        <p:txBody>
          <a:bodyPr wrap="square" lIns="0" tIns="0" rIns="0" bIns="0" rtlCol="0" anchor="t"/>
          <a:lstStyle/>
          <a:p>
            <a:pPr algn="ctr" indent="0" marL="0">
              <a:lnSpc>
                <a:spcPct val="113000"/>
              </a:lnSpc>
              <a:buNone/>
            </a:pPr>
            <a:r>
              <a:rPr lang="ka" altLang="en-US" sz="2400" b="1" dirty="0">
                <a:solidFill>
                  <a:srgbClr val="FFFFFF"/>
                </a:solidFill>
                <a:latin typeface="IBM Plex Sans" pitchFamily="34" charset="0"/>
                <a:ea typeface="IBM Plex Sans" pitchFamily="34" charset="-122"/>
                <a:cs typeface="IBM Plex Sans" pitchFamily="34" charset="-120"/>
              </a:rPr>
              <a:t>მოქმედება:</a:t>
            </a:r>
            <a:r>
              <a:rPr lang="ka" altLang="en-US" sz="2400" dirty="0">
                <a:solidFill>
                  <a:srgbClr val="FFFFFF"/>
                </a:solidFill>
                <a:latin typeface="IBM Plex Sans" pitchFamily="34" charset="0"/>
                <a:ea typeface="IBM Plex Sans" pitchFamily="34" charset="-122"/>
                <a:cs typeface="IBM Plex Sans" pitchFamily="34" charset="-120"/>
              </a:rPr>
              <a:t> როგორ ავიღო პასუხისმგებლობა ბიტკოინის გამოყენებასა და მისი უსაფრთხოების უზრუნველყოფაზე?</a:t>
            </a:r>
            <a:endParaRPr lang="k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პირველი უსაფრთხო ნაბიჯები</a:t>
            </a:r>
            <a:endParaRPr lang="ka" sz="3000" dirty="0"/>
          </a:p>
        </p:txBody>
      </p:sp>
      <p:sp>
        <p:nvSpPr>
          <p:cNvPr id="4" name="Text 2"/>
          <p:cNvSpPr/>
          <p:nvPr/>
        </p:nvSpPr>
        <p:spPr>
          <a:xfrm>
            <a:off x="1032449" y="1383030"/>
            <a:ext cx="11109137" cy="2940436"/>
          </a:xfrm>
          <a:prstGeom prst="rect">
            <a:avLst/>
          </a:prstGeom>
          <a:noFill/>
          <a:ln/>
        </p:spPr>
        <p:txBody>
          <a:bodyPr wrap="square" lIns="0" tIns="0" rIns="0" bIns="0" rtlCol="0" anchor="t"/>
          <a:lstStyle/>
          <a:p>
            <a:pPr algn="l" marL="219710" indent="-219710">
              <a:lnSpc>
                <a:spcPct val="113000"/>
              </a:lnSpc>
              <a:buSzPct val="100000"/>
              <a:buChar char="•"/>
            </a:pPr>
            <a:r>
              <a:rPr lang="ka" altLang="en-US" sz="2300" dirty="0">
                <a:solidFill>
                  <a:srgbClr val="25252B"/>
                </a:solidFill>
                <a:latin typeface="IBM Plex Sans" pitchFamily="34" charset="0"/>
                <a:ea typeface="IBM Plex Sans" pitchFamily="34" charset="-122"/>
                <a:cs typeface="IBM Plex Sans" pitchFamily="34" charset="-120"/>
              </a:rPr>
              <a:t>გააზიარეთ თანხის მისაღებად საჭირო ინფორმაცია; საიდუმლო მონაცემები — არასოდეს</a:t>
            </a:r>
            <a:endParaRPr lang="ka" sz="2300" dirty="0"/>
          </a:p>
          <a:p>
            <a:pPr algn="l" marL="219710" indent="-219710">
              <a:lnSpc>
                <a:spcPct val="113000"/>
              </a:lnSpc>
              <a:spcBef>
                <a:spcPts val="460"/>
              </a:spcBef>
              <a:buSzPct val="100000"/>
              <a:buChar char="•"/>
            </a:pPr>
            <a:r>
              <a:rPr lang="ka" altLang="en-US" sz="2300" dirty="0">
                <a:solidFill>
                  <a:srgbClr val="25252B"/>
                </a:solidFill>
                <a:latin typeface="IBM Plex Sans" pitchFamily="34" charset="0"/>
                <a:ea typeface="IBM Plex Sans" pitchFamily="34" charset="-122"/>
                <a:cs typeface="IBM Plex Sans" pitchFamily="34" charset="-120"/>
              </a:rPr>
              <a:t>შეჩერდით, სანამ გაგზავნას დაადასტურებთ</a:t>
            </a:r>
            <a:endParaRPr lang="ka" sz="2300" dirty="0"/>
          </a:p>
          <a:p>
            <a:pPr algn="l" marL="219710" indent="-219710">
              <a:lnSpc>
                <a:spcPct val="113000"/>
              </a:lnSpc>
              <a:spcBef>
                <a:spcPts val="460"/>
              </a:spcBef>
              <a:buSzPct val="100000"/>
              <a:buChar char="•"/>
            </a:pPr>
            <a:r>
              <a:rPr lang="ka" altLang="en-US" sz="2300" dirty="0">
                <a:solidFill>
                  <a:srgbClr val="25252B"/>
                </a:solidFill>
                <a:latin typeface="IBM Plex Sans" pitchFamily="34" charset="0"/>
                <a:ea typeface="IBM Plex Sans" pitchFamily="34" charset="-122"/>
                <a:cs typeface="IBM Plex Sans" pitchFamily="34" charset="-120"/>
              </a:rPr>
              <a:t>ეცადეთ, შეცდომებს მცირე შედეგები მოჰყვეს; ითხოვეთ დახმარება</a:t>
            </a:r>
            <a:endParaRPr lang="ka" sz="2300" dirty="0"/>
          </a:p>
          <a:p>
            <a:pPr algn="l" marL="219710" indent="-219710">
              <a:lnSpc>
                <a:spcPct val="113000"/>
              </a:lnSpc>
              <a:spcBef>
                <a:spcPts val="460"/>
              </a:spcBef>
              <a:buSzPct val="100000"/>
              <a:buChar char="•"/>
            </a:pPr>
            <a:r>
              <a:rPr lang="ka" altLang="en-US" sz="2300" dirty="0">
                <a:solidFill>
                  <a:srgbClr val="25252B"/>
                </a:solidFill>
                <a:latin typeface="IBM Plex Sans" pitchFamily="34" charset="0"/>
                <a:ea typeface="IBM Plex Sans" pitchFamily="34" charset="-122"/>
                <a:cs typeface="IBM Plex Sans" pitchFamily="34" charset="-120"/>
              </a:rPr>
              <a:t>გამოიყენეთ წინასწარ მომზადებული, ცარიელი, სიმულაციური ან დამტკიცებული დაბალი რისკის მქონე მასალები</a:t>
            </a:r>
            <a:endParaRPr lang="ka" sz="2300" dirty="0"/>
          </a:p>
        </p:txBody>
      </p:sp>
      <p:sp>
        <p:nvSpPr>
          <p:cNvPr id="5" name="Text 3"/>
          <p:cNvSpPr/>
          <p:nvPr/>
        </p:nvSpPr>
        <p:spPr>
          <a:xfrm>
            <a:off x="666780" y="4645243"/>
            <a:ext cx="11510010" cy="1579992"/>
          </a:xfrm>
          <a:prstGeom prst="rect">
            <a:avLst/>
          </a:prstGeom>
          <a:noFill/>
          <a:ln/>
        </p:spPr>
        <p:txBody>
          <a:bodyPr wrap="square" lIns="0" tIns="0" rIns="0" bIns="0" rtlCol="0" anchor="t"/>
          <a:lstStyle/>
          <a:p>
            <a:pPr algn="l" indent="0" marL="0">
              <a:lnSpc>
                <a:spcPct val="113000"/>
              </a:lnSpc>
              <a:buNone/>
            </a:pPr>
            <a:r>
              <a:rPr lang="ka" altLang="en-US" sz="2300" dirty="0">
                <a:solidFill>
                  <a:srgbClr val="25252B"/>
                </a:solidFill>
                <a:latin typeface="IBM Plex Sans" pitchFamily="34" charset="0"/>
                <a:ea typeface="IBM Plex Sans" pitchFamily="34" charset="-122"/>
                <a:cs typeface="IBM Plex Sans" pitchFamily="34" charset="-120"/>
              </a:rPr>
              <a:t>არ არის საჭირო რაიმეს შეძენა, პირადი სახსრები ან პირადი საფულე. რეალურ გარემოში პრაქტიკა ზრდის კონფიდენციალურობის, უსაფრთხოებისა და დანაკარგის რისკებს; ხელმისაწვდომია ალტერნატივაც, რომელიც სახსრებს არ საჭიროებს.</a:t>
            </a:r>
            <a:endParaRPr lang="ka"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3</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საფულეები</a:t>
            </a:r>
            <a:endParaRPr lang="ka" sz="3000" dirty="0"/>
          </a:p>
        </p:txBody>
      </p:sp>
      <p:sp>
        <p:nvSpPr>
          <p:cNvPr id="4" name="Text 2"/>
          <p:cNvSpPr/>
          <p:nvPr/>
        </p:nvSpPr>
        <p:spPr>
          <a:xfrm>
            <a:off x="666780" y="1411194"/>
            <a:ext cx="11510010" cy="625084"/>
          </a:xfrm>
          <a:prstGeom prst="rect">
            <a:avLst/>
          </a:prstGeom>
          <a:noFill/>
          <a:ln/>
        </p:spPr>
        <p:txBody>
          <a:bodyPr wrap="square" lIns="0" tIns="0" rIns="0" bIns="0" rtlCol="0" anchor="t"/>
          <a:lstStyle/>
          <a:p>
            <a:pPr algn="l" indent="0" marL="0">
              <a:lnSpc>
                <a:spcPct val="113000"/>
              </a:lnSpc>
              <a:buNone/>
            </a:pPr>
            <a:r>
              <a:rPr lang="ka" altLang="en-US" sz="1820" dirty="0">
                <a:solidFill>
                  <a:srgbClr val="25252B"/>
                </a:solidFill>
                <a:latin typeface="IBM Plex Sans" pitchFamily="34" charset="0"/>
                <a:ea typeface="IBM Plex Sans" pitchFamily="34" charset="-122"/>
                <a:cs typeface="IBM Plex Sans" pitchFamily="34" charset="-120"/>
              </a:rPr>
              <a:t>ბიტკოინის საფულე მართავს ტრანზაქციების მისაღებად და ავტორიზაციისთვის საჭირო გასაღებებსა და ინფორმაციას; ბიტკოინი კი საერთო რეესტრში რჩება აღრიცხული.</a:t>
            </a:r>
            <a:endParaRPr lang="ka" sz="1820" dirty="0"/>
          </a:p>
        </p:txBody>
      </p:sp>
      <p:sp>
        <p:nvSpPr>
          <p:cNvPr id="5" name="Text 3"/>
          <p:cNvSpPr/>
          <p:nvPr/>
        </p:nvSpPr>
        <p:spPr>
          <a:xfrm>
            <a:off x="956188" y="2221443"/>
            <a:ext cx="11192805" cy="1701516"/>
          </a:xfrm>
          <a:prstGeom prst="rect">
            <a:avLst/>
          </a:prstGeom>
          <a:noFill/>
          <a:ln/>
        </p:spPr>
        <p:txBody>
          <a:bodyPr wrap="square" lIns="0" tIns="0" rIns="0" bIns="0" rtlCol="0" anchor="t"/>
          <a:lstStyle/>
          <a:p>
            <a:pPr algn="l" marL="173990" indent="-173990">
              <a:lnSpc>
                <a:spcPct val="113000"/>
              </a:lnSpc>
              <a:buSzPct val="100000"/>
              <a:buChar char="•"/>
            </a:pPr>
            <a:r>
              <a:rPr lang="ka" altLang="en-US" sz="1820" dirty="0">
                <a:solidFill>
                  <a:srgbClr val="25252B"/>
                </a:solidFill>
                <a:latin typeface="IBM Plex Sans" pitchFamily="34" charset="0"/>
                <a:ea typeface="IBM Plex Sans" pitchFamily="34" charset="-122"/>
                <a:cs typeface="IBM Plex Sans" pitchFamily="34" charset="-120"/>
              </a:rPr>
              <a:t>ვინ აკონტროლებს გასაღებებს?</a:t>
            </a:r>
            <a:endParaRPr lang="ka" sz="1820" dirty="0"/>
          </a:p>
          <a:p>
            <a:pPr algn="l" marL="173990" indent="-173990">
              <a:lnSpc>
                <a:spcPct val="113000"/>
              </a:lnSpc>
              <a:spcBef>
                <a:spcPts val="360"/>
              </a:spcBef>
              <a:buSzPct val="100000"/>
              <a:buChar char="•"/>
            </a:pPr>
            <a:r>
              <a:rPr lang="ka" altLang="en-US" sz="1820" dirty="0">
                <a:solidFill>
                  <a:srgbClr val="25252B"/>
                </a:solidFill>
                <a:latin typeface="IBM Plex Sans" pitchFamily="34" charset="0"/>
                <a:ea typeface="IBM Plex Sans" pitchFamily="34" charset="-122"/>
                <a:cs typeface="IBM Plex Sans" pitchFamily="34" charset="-120"/>
              </a:rPr>
              <a:t>როგორ ხდება წვდომის აღდგენა?</a:t>
            </a:r>
            <a:endParaRPr lang="ka" sz="1820" dirty="0"/>
          </a:p>
          <a:p>
            <a:pPr algn="l" marL="173990" indent="-173990">
              <a:lnSpc>
                <a:spcPct val="113000"/>
              </a:lnSpc>
              <a:spcBef>
                <a:spcPts val="360"/>
              </a:spcBef>
              <a:buSzPct val="100000"/>
              <a:buChar char="•"/>
            </a:pPr>
            <a:r>
              <a:rPr lang="ka" altLang="en-US" sz="1820" dirty="0">
                <a:solidFill>
                  <a:srgbClr val="25252B"/>
                </a:solidFill>
                <a:latin typeface="IBM Plex Sans" pitchFamily="34" charset="0"/>
                <a:ea typeface="IBM Plex Sans" pitchFamily="34" charset="-122"/>
                <a:cs typeface="IBM Plex Sans" pitchFamily="34" charset="-120"/>
              </a:rPr>
              <a:t>გადახდის რომელი მეთოდებია მხარდაჭერილი?</a:t>
            </a:r>
            <a:endParaRPr lang="ka" sz="1820" dirty="0"/>
          </a:p>
          <a:p>
            <a:pPr algn="l" marL="173990" indent="-173990">
              <a:lnSpc>
                <a:spcPct val="113000"/>
              </a:lnSpc>
              <a:spcBef>
                <a:spcPts val="360"/>
              </a:spcBef>
              <a:buSzPct val="100000"/>
              <a:buChar char="•"/>
            </a:pPr>
            <a:r>
              <a:rPr lang="ka" altLang="en-US" sz="1820" dirty="0">
                <a:solidFill>
                  <a:srgbClr val="25252B"/>
                </a:solidFill>
                <a:latin typeface="IBM Plex Sans" pitchFamily="34" charset="0"/>
                <a:ea typeface="IBM Plex Sans" pitchFamily="34" charset="-122"/>
                <a:cs typeface="IBM Plex Sans" pitchFamily="34" charset="-120"/>
              </a:rPr>
              <a:t>წყარო, ტექნიკური მოვლა, თავსებადობა, კონფიდენციალურობა, ღირებულება და მხარდაჭერა</a:t>
            </a:r>
            <a:endParaRPr lang="ka" sz="1820" dirty="0"/>
          </a:p>
        </p:txBody>
      </p:sp>
      <p:sp>
        <p:nvSpPr>
          <p:cNvPr id="6" name="Text 4"/>
          <p:cNvSpPr/>
          <p:nvPr/>
        </p:nvSpPr>
        <p:spPr>
          <a:xfrm>
            <a:off x="666780" y="4177619"/>
            <a:ext cx="11510010" cy="625084"/>
          </a:xfrm>
          <a:prstGeom prst="rect">
            <a:avLst/>
          </a:prstGeom>
          <a:noFill/>
          <a:ln/>
        </p:spPr>
        <p:txBody>
          <a:bodyPr wrap="square" lIns="0" tIns="0" rIns="0" bIns="0" rtlCol="0" anchor="t"/>
          <a:lstStyle/>
          <a:p>
            <a:pPr algn="l" indent="0" marL="0">
              <a:lnSpc>
                <a:spcPct val="113000"/>
              </a:lnSpc>
              <a:buNone/>
            </a:pPr>
            <a:r>
              <a:rPr lang="ka" altLang="en-US" sz="1820" dirty="0">
                <a:solidFill>
                  <a:srgbClr val="25252B"/>
                </a:solidFill>
                <a:latin typeface="IBM Plex Sans" pitchFamily="34" charset="0"/>
                <a:ea typeface="IBM Plex Sans" pitchFamily="34" charset="-122"/>
                <a:cs typeface="IBM Plex Sans" pitchFamily="34" charset="-120"/>
              </a:rPr>
              <a:t>ღია საწყისი კოდი შემოწმების საშუალებას იძლევა; ეს არ ადასტურებს, რომ საფულე უსაფრთხო ან შესაფერისია.</a:t>
            </a:r>
            <a:endParaRPr lang="ka" sz="1820" dirty="0"/>
          </a:p>
        </p:txBody>
      </p:sp>
      <p:sp>
        <p:nvSpPr>
          <p:cNvPr id="7" name="Text 5"/>
          <p:cNvSpPr/>
          <p:nvPr/>
        </p:nvSpPr>
        <p:spPr>
          <a:xfrm>
            <a:off x="666780" y="5034229"/>
            <a:ext cx="11510010" cy="937626"/>
          </a:xfrm>
          <a:prstGeom prst="rect">
            <a:avLst/>
          </a:prstGeom>
          <a:noFill/>
          <a:ln/>
        </p:spPr>
        <p:txBody>
          <a:bodyPr wrap="square" lIns="0" tIns="0" rIns="0" bIns="0" rtlCol="0" anchor="t"/>
          <a:lstStyle/>
          <a:p>
            <a:pPr algn="l" indent="0" marL="0">
              <a:lnSpc>
                <a:spcPct val="113000"/>
              </a:lnSpc>
              <a:buNone/>
            </a:pPr>
            <a:r>
              <a:rPr lang="ka" altLang="en-US" sz="1820" dirty="0">
                <a:solidFill>
                  <a:srgbClr val="25252B"/>
                </a:solidFill>
                <a:latin typeface="IBM Plex Sans" pitchFamily="34" charset="0"/>
                <a:ea typeface="IBM Plex Sans" pitchFamily="34" charset="-122"/>
                <a:cs typeface="IBM Plex Sans" pitchFamily="34" charset="-120"/>
              </a:rPr>
              <a:t>სასწავლო საფულეები არ უნდა გამოიყენოთ მნიშვნელოვანი ოდენობის თანხების შესანახად. მოგვიანებით პირადი საფულის გამოყენებისას საჭიროა მისი თავიდან, კონფიდენციალურად გამართვა და აღდგენის ახალი ინფორმაცია.</a:t>
            </a:r>
            <a:endParaRPr lang="ka" sz="18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3</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p:bgPr>
    </p:bg>
    <p:spTree>
      <p:nvGrpSpPr>
        <p:cNvPr id="1" name=""/>
        <p:cNvGrpSpPr/>
        <p:nvPr/>
      </p:nvGrpSpPr>
      <p:grpSpPr>
        <a:xfrm>
          <a:off x="0" y="0"/>
          <a:ext cx="0" cy="0"/>
          <a:chOff x="0" y="0"/>
          <a:chExt cx="0" cy="0"/>
        </a:xfrm>
      </p:grpSpPr>
      <p:pic>
        <p:nvPicPr>
          <p:cNvPr id="2" name="Image 0" descr="თქვენს საფულეში გასაღებები ინახება მიღება გააზიარეთ მისაღები მისამართიგაგზავნა მოაწერეთ ხელი თქვენი გასაღებით ბიტკოინი საერთო რეესტრში რჩება">    </p:cNvPr>
          <p:cNvPicPr>
            <a:picLocks noChangeAspect="1"/>
          </p:cNvPicPr>
          <p:nvPr/>
        </p:nvPicPr>
        <p:blipFill>
          <a:blip r:embed="rId1"/>
          <a:stretch>
            <a:fillRect/>
          </a:stretch>
        </p:blipFill>
        <p:spPr>
          <a:xfrm>
            <a:off x="342900" y="693481"/>
            <a:ext cx="11506170" cy="531869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მისამართები</a:t>
            </a:r>
            <a:endParaRPr lang="ka" sz="3000" dirty="0"/>
          </a:p>
        </p:txBody>
      </p:sp>
      <p:sp>
        <p:nvSpPr>
          <p:cNvPr id="4" name="Text 2"/>
          <p:cNvSpPr/>
          <p:nvPr/>
        </p:nvSpPr>
        <p:spPr>
          <a:xfrm>
            <a:off x="1032449" y="1383030"/>
            <a:ext cx="11109137" cy="2998866"/>
          </a:xfrm>
          <a:prstGeom prst="rect">
            <a:avLst/>
          </a:prstGeom>
          <a:noFill/>
          <a:ln/>
        </p:spPr>
        <p:txBody>
          <a:bodyPr wrap="square" lIns="0" tIns="0" rIns="0" bIns="0" rtlCol="0" anchor="t"/>
          <a:lstStyle/>
          <a:p>
            <a:pPr algn="l" marL="219710" indent="-219710">
              <a:lnSpc>
                <a:spcPct val="113000"/>
              </a:lnSpc>
              <a:buSzPct val="100000"/>
              <a:buChar char="•"/>
            </a:pPr>
            <a:r>
              <a:rPr lang="ka" altLang="en-US" sz="2300" dirty="0">
                <a:solidFill>
                  <a:srgbClr val="25252B"/>
                </a:solidFill>
                <a:latin typeface="IBM Plex Sans" pitchFamily="34" charset="0"/>
                <a:ea typeface="IBM Plex Sans" pitchFamily="34" charset="-122"/>
                <a:cs typeface="IBM Plex Sans" pitchFamily="34" charset="-120"/>
              </a:rPr>
              <a:t>ბლოკჩეინზე გადახდის მისაღებად საჭირო საჯარო ინფორმაცია</a:t>
            </a:r>
            <a:endParaRPr lang="ka" sz="2300" dirty="0"/>
          </a:p>
          <a:p>
            <a:pPr algn="l" marL="219710" indent="-219710">
              <a:lnSpc>
                <a:spcPct val="113000"/>
              </a:lnSpc>
              <a:spcBef>
                <a:spcPts val="460"/>
              </a:spcBef>
              <a:buSzPct val="100000"/>
              <a:buChar char="•"/>
            </a:pPr>
            <a:r>
              <a:rPr lang="ka" altLang="en-US" sz="2300" dirty="0">
                <a:solidFill>
                  <a:srgbClr val="25252B"/>
                </a:solidFill>
                <a:latin typeface="IBM Plex Sans" pitchFamily="34" charset="0"/>
                <a:ea typeface="IBM Plex Sans" pitchFamily="34" charset="-122"/>
                <a:cs typeface="IBM Plex Sans" pitchFamily="34" charset="-120"/>
              </a:rPr>
              <a:t>მიიღეთ შესაბამისი საფულის მიღების ეკრანიდან</a:t>
            </a:r>
            <a:endParaRPr lang="ka" sz="2300" dirty="0"/>
          </a:p>
          <a:p>
            <a:pPr algn="l" marL="219710" indent="-219710">
              <a:lnSpc>
                <a:spcPct val="113000"/>
              </a:lnSpc>
              <a:spcBef>
                <a:spcPts val="460"/>
              </a:spcBef>
              <a:buSzPct val="100000"/>
              <a:buChar char="•"/>
            </a:pPr>
            <a:r>
              <a:rPr lang="ka" altLang="en-US" sz="2300" dirty="0">
                <a:solidFill>
                  <a:srgbClr val="25252B"/>
                </a:solidFill>
                <a:latin typeface="IBM Plex Sans" pitchFamily="34" charset="0"/>
                <a:ea typeface="IBM Plex Sans" pitchFamily="34" charset="-122"/>
                <a:cs typeface="IBM Plex Sans" pitchFamily="34" charset="-120"/>
              </a:rPr>
              <a:t>დაასკანერეთ ან დააკოპირეთ; შემდეგ შეადარეთ სანდო ეკრანზე ნაჩვენებ მონაცემებს</a:t>
            </a:r>
            <a:endParaRPr lang="ka" sz="2300" dirty="0"/>
          </a:p>
          <a:p>
            <a:pPr algn="l" marL="219710" indent="-219710">
              <a:lnSpc>
                <a:spcPct val="113000"/>
              </a:lnSpc>
              <a:spcBef>
                <a:spcPts val="460"/>
              </a:spcBef>
              <a:buSzPct val="100000"/>
              <a:buChar char="•"/>
            </a:pPr>
            <a:r>
              <a:rPr lang="ka" altLang="en-US" sz="2300" dirty="0">
                <a:solidFill>
                  <a:srgbClr val="25252B"/>
                </a:solidFill>
                <a:latin typeface="IBM Plex Sans" pitchFamily="34" charset="0"/>
                <a:ea typeface="IBM Plex Sans" pitchFamily="34" charset="-122"/>
                <a:cs typeface="IBM Plex Sans" pitchFamily="34" charset="-120"/>
              </a:rPr>
              <a:t>დაადასტურეთ მიმღები, ქსელი და გადახდის მეთოდი</a:t>
            </a:r>
            <a:endParaRPr lang="ka" sz="2300" dirty="0"/>
          </a:p>
          <a:p>
            <a:pPr algn="l" marL="219710" indent="-219710">
              <a:lnSpc>
                <a:spcPct val="113000"/>
              </a:lnSpc>
              <a:spcBef>
                <a:spcPts val="460"/>
              </a:spcBef>
              <a:buSzPct val="100000"/>
              <a:buChar char="•"/>
            </a:pPr>
            <a:r>
              <a:rPr lang="ka" altLang="en-US" sz="2300" dirty="0">
                <a:solidFill>
                  <a:srgbClr val="25252B"/>
                </a:solidFill>
                <a:latin typeface="IBM Plex Sans" pitchFamily="34" charset="0"/>
                <a:ea typeface="IBM Plex Sans" pitchFamily="34" charset="-122"/>
                <a:cs typeface="IBM Plex Sans" pitchFamily="34" charset="-120"/>
              </a:rPr>
              <a:t>ბლოკჩეინის მისამართი და ლაითნინგის ინვოისი: განსხვავებული მოთხოვნები</a:t>
            </a:r>
            <a:endParaRPr lang="ka" sz="2300" dirty="0"/>
          </a:p>
        </p:txBody>
      </p:sp>
      <p:sp>
        <p:nvSpPr>
          <p:cNvPr id="5" name="Text 3"/>
          <p:cNvSpPr/>
          <p:nvPr/>
        </p:nvSpPr>
        <p:spPr>
          <a:xfrm>
            <a:off x="666780" y="4703674"/>
            <a:ext cx="11510010" cy="1579992"/>
          </a:xfrm>
          <a:prstGeom prst="rect">
            <a:avLst/>
          </a:prstGeom>
          <a:noFill/>
          <a:ln/>
        </p:spPr>
        <p:txBody>
          <a:bodyPr wrap="square" lIns="0" tIns="0" rIns="0" bIns="0" rtlCol="0" anchor="t"/>
          <a:lstStyle/>
          <a:p>
            <a:pPr algn="l" indent="0" marL="0">
              <a:lnSpc>
                <a:spcPct val="113000"/>
              </a:lnSpc>
              <a:buNone/>
            </a:pPr>
            <a:r>
              <a:rPr lang="ka" altLang="en-US" sz="2300" dirty="0">
                <a:solidFill>
                  <a:srgbClr val="25252B"/>
                </a:solidFill>
                <a:latin typeface="IBM Plex Sans" pitchFamily="34" charset="0"/>
                <a:ea typeface="IBM Plex Sans" pitchFamily="34" charset="-122"/>
                <a:cs typeface="IBM Plex Sans" pitchFamily="34" charset="-120"/>
              </a:rPr>
              <a:t>მავნე პროგრამას შეუძლია დაკოპირებული დანიშნულების მისამართების შეცვლა. ნაცნობი იერსახე საკმარისი არ არის. ახალი მისამართები ართულებს გადახდებს შორის კავშირების მარტივად დადგენას; ისინი გადახდებს ანონიმურს არ ხდის.</a:t>
            </a:r>
            <a:endParaRPr lang="ka"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3</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გასაღებები</a:t>
            </a:r>
            <a:endParaRPr lang="ka" sz="3000" dirty="0"/>
          </a:p>
        </p:txBody>
      </p:sp>
      <p:sp>
        <p:nvSpPr>
          <p:cNvPr id="4" name="Text 2"/>
          <p:cNvSpPr/>
          <p:nvPr/>
        </p:nvSpPr>
        <p:spPr>
          <a:xfrm>
            <a:off x="941009" y="1361176"/>
            <a:ext cx="11209355" cy="1612819"/>
          </a:xfrm>
          <a:prstGeom prst="rect">
            <a:avLst/>
          </a:prstGeom>
          <a:noFill/>
          <a:ln/>
        </p:spPr>
        <p:txBody>
          <a:bodyPr wrap="square" lIns="0" tIns="0" rIns="0" bIns="0" rtlCol="0" anchor="t"/>
          <a:lstStyle/>
          <a:p>
            <a:pPr algn="l" marL="165100" indent="-165100">
              <a:lnSpc>
                <a:spcPct val="113000"/>
              </a:lnSpc>
              <a:buSzPct val="100000"/>
              <a:buChar char="•"/>
            </a:pPr>
            <a:r>
              <a:rPr lang="ka" altLang="en-US" sz="1730" b="1" dirty="0">
                <a:solidFill>
                  <a:srgbClr val="422C70"/>
                </a:solidFill>
                <a:latin typeface="IBM Plex Sans" pitchFamily="34" charset="0"/>
                <a:ea typeface="IBM Plex Sans" pitchFamily="34" charset="-122"/>
                <a:cs typeface="IBM Plex Sans" pitchFamily="34" charset="-120"/>
              </a:rPr>
              <a:t>პირადი გასაღები:</a:t>
            </a:r>
            <a:r>
              <a:rPr lang="ka" altLang="en-US" sz="1730" dirty="0">
                <a:solidFill>
                  <a:srgbClr val="25252B"/>
                </a:solidFill>
                <a:latin typeface="IBM Plex Sans" pitchFamily="34" charset="0"/>
                <a:ea typeface="IBM Plex Sans" pitchFamily="34" charset="-122"/>
                <a:cs typeface="IBM Plex Sans" pitchFamily="34" charset="-120"/>
              </a:rPr>
              <a:t> საიდუმლო ინფორმაცია, რომელიც ხარჯვის ავტორიზაციისთვის გამოიყენება</a:t>
            </a:r>
            <a:endParaRPr lang="ka" sz="1730" dirty="0"/>
          </a:p>
          <a:p>
            <a:pPr algn="l" marL="165100" indent="-165100">
              <a:lnSpc>
                <a:spcPct val="113000"/>
              </a:lnSpc>
              <a:spcBef>
                <a:spcPts val="340"/>
              </a:spcBef>
              <a:buSzPct val="100000"/>
              <a:buChar char="•"/>
            </a:pPr>
            <a:r>
              <a:rPr lang="ka" altLang="en-US" sz="1730" b="1" dirty="0">
                <a:solidFill>
                  <a:srgbClr val="422C70"/>
                </a:solidFill>
                <a:latin typeface="IBM Plex Sans" pitchFamily="34" charset="0"/>
                <a:ea typeface="IBM Plex Sans" pitchFamily="34" charset="-122"/>
                <a:cs typeface="IBM Plex Sans" pitchFamily="34" charset="-120"/>
              </a:rPr>
              <a:t>საჯარო გასაღები:</a:t>
            </a:r>
            <a:r>
              <a:rPr lang="ka" altLang="en-US" sz="1730" dirty="0">
                <a:solidFill>
                  <a:srgbClr val="25252B"/>
                </a:solidFill>
                <a:latin typeface="IBM Plex Sans" pitchFamily="34" charset="0"/>
                <a:ea typeface="IBM Plex Sans" pitchFamily="34" charset="-122"/>
                <a:cs typeface="IBM Plex Sans" pitchFamily="34" charset="-120"/>
              </a:rPr>
              <a:t> ამოწმებს ხელმოწერებს პირადი გასაღების გამჟღავნების გარეშე</a:t>
            </a:r>
            <a:endParaRPr lang="ka" sz="1730" dirty="0"/>
          </a:p>
          <a:p>
            <a:pPr algn="l" marL="165100" indent="-165100">
              <a:lnSpc>
                <a:spcPct val="113000"/>
              </a:lnSpc>
              <a:spcBef>
                <a:spcPts val="340"/>
              </a:spcBef>
              <a:buSzPct val="100000"/>
              <a:buChar char="•"/>
            </a:pPr>
            <a:r>
              <a:rPr lang="ka" altLang="en-US" sz="1730" b="1" dirty="0">
                <a:solidFill>
                  <a:srgbClr val="422C70"/>
                </a:solidFill>
                <a:latin typeface="IBM Plex Sans" pitchFamily="34" charset="0"/>
                <a:ea typeface="IBM Plex Sans" pitchFamily="34" charset="-122"/>
                <a:cs typeface="IBM Plex Sans" pitchFamily="34" charset="-120"/>
              </a:rPr>
              <a:t>მისამართი:</a:t>
            </a:r>
            <a:r>
              <a:rPr lang="ka" altLang="en-US" sz="1730" dirty="0">
                <a:solidFill>
                  <a:srgbClr val="25252B"/>
                </a:solidFill>
                <a:latin typeface="IBM Plex Sans" pitchFamily="34" charset="0"/>
                <a:ea typeface="IBM Plex Sans" pitchFamily="34" charset="-122"/>
                <a:cs typeface="IBM Plex Sans" pitchFamily="34" charset="-120"/>
              </a:rPr>
              <a:t> საჯარო გასაღების ინფორმაციიდან მიღებული ინფორმაცია თანხის მისაღებად</a:t>
            </a:r>
            <a:endParaRPr lang="ka" sz="1730" dirty="0"/>
          </a:p>
          <a:p>
            <a:pPr algn="l" marL="165100" indent="-165100">
              <a:lnSpc>
                <a:spcPct val="113000"/>
              </a:lnSpc>
              <a:spcBef>
                <a:spcPts val="340"/>
              </a:spcBef>
              <a:buSzPct val="100000"/>
              <a:buChar char="•"/>
            </a:pPr>
            <a:r>
              <a:rPr lang="ka" altLang="en-US" sz="1730" dirty="0">
                <a:solidFill>
                  <a:srgbClr val="25252B"/>
                </a:solidFill>
                <a:latin typeface="IBM Plex Sans" pitchFamily="34" charset="0"/>
                <a:ea typeface="IBM Plex Sans" pitchFamily="34" charset="-122"/>
                <a:cs typeface="IBM Plex Sans" pitchFamily="34" charset="-120"/>
              </a:rPr>
              <a:t>საფულეები, ჩვეულებრივ, მრავალ გასაღებს ავტომატურად მართავენ</a:t>
            </a:r>
            <a:endParaRPr lang="ka" sz="1730" dirty="0"/>
          </a:p>
        </p:txBody>
      </p:sp>
      <p:sp>
        <p:nvSpPr>
          <p:cNvPr id="5" name="Text 3"/>
          <p:cNvSpPr/>
          <p:nvPr/>
        </p:nvSpPr>
        <p:spPr>
          <a:xfrm>
            <a:off x="666780" y="3215305"/>
            <a:ext cx="11510010" cy="888980"/>
          </a:xfrm>
          <a:prstGeom prst="rect">
            <a:avLst/>
          </a:prstGeom>
          <a:noFill/>
          <a:ln/>
        </p:spPr>
        <p:txBody>
          <a:bodyPr wrap="square" lIns="0" tIns="0" rIns="0" bIns="0" rtlCol="0" anchor="t"/>
          <a:lstStyle/>
          <a:p>
            <a:pPr algn="l" indent="0" marL="0">
              <a:lnSpc>
                <a:spcPct val="113000"/>
              </a:lnSpc>
              <a:buNone/>
            </a:pPr>
            <a:r>
              <a:rPr lang="ka" altLang="en-US" sz="1730" dirty="0">
                <a:solidFill>
                  <a:srgbClr val="25252B"/>
                </a:solidFill>
                <a:latin typeface="IBM Plex Sans" pitchFamily="34" charset="0"/>
                <a:ea typeface="IBM Plex Sans" pitchFamily="34" charset="-122"/>
                <a:cs typeface="IBM Plex Sans" pitchFamily="34" charset="-120"/>
              </a:rPr>
              <a:t>არასოდეს გააზიაროთ პირადი გასაღებები, აღდგენის ფრაზები, პაროლები ან აღდგენის კოდები. არცერთ კეთილსინდისიერ პედაგოგს, მხარდაჭერის სამსახურის თანამშრომელს, საფულის კომპანიას, ბირჟის თანამშრომელს ან დეველოპერს ისინი არ სჭირდება.</a:t>
            </a:r>
            <a:endParaRPr lang="ka" sz="1730" dirty="0"/>
          </a:p>
        </p:txBody>
      </p:sp>
      <p:sp>
        <p:nvSpPr>
          <p:cNvPr id="6" name="Shape 4"/>
          <p:cNvSpPr/>
          <p:nvPr/>
        </p:nvSpPr>
        <p:spPr>
          <a:xfrm>
            <a:off x="666780" y="4323649"/>
            <a:ext cx="10858500" cy="1481328"/>
          </a:xfrm>
          <a:prstGeom prst="rect">
            <a:avLst/>
          </a:prstGeom>
          <a:solidFill>
            <a:srgbClr val="F3F3FA"/>
          </a:solidFill>
          <a:ln/>
        </p:spPr>
      </p:sp>
      <p:sp>
        <p:nvSpPr>
          <p:cNvPr id="7" name="Shape 5"/>
          <p:cNvSpPr/>
          <p:nvPr/>
        </p:nvSpPr>
        <p:spPr>
          <a:xfrm>
            <a:off x="666780" y="4323649"/>
            <a:ext cx="57150" cy="1481328"/>
          </a:xfrm>
          <a:prstGeom prst="rect">
            <a:avLst/>
          </a:prstGeom>
          <a:solidFill>
            <a:srgbClr val="422C70"/>
          </a:solidFill>
          <a:ln/>
        </p:spPr>
      </p:sp>
      <p:sp>
        <p:nvSpPr>
          <p:cNvPr id="8" name="Text 6"/>
          <p:cNvSpPr/>
          <p:nvPr/>
        </p:nvSpPr>
        <p:spPr>
          <a:xfrm>
            <a:off x="1075060" y="4521159"/>
            <a:ext cx="10705064" cy="1086307"/>
          </a:xfrm>
          <a:prstGeom prst="rect">
            <a:avLst/>
          </a:prstGeom>
          <a:noFill/>
          <a:ln/>
        </p:spPr>
        <p:txBody>
          <a:bodyPr wrap="square" lIns="0" tIns="0" rIns="0" bIns="0" rtlCol="0" anchor="t"/>
          <a:lstStyle/>
          <a:p>
            <a:pPr algn="l" indent="0" marL="0">
              <a:lnSpc>
                <a:spcPct val="113000"/>
              </a:lnSpc>
              <a:buNone/>
            </a:pPr>
            <a:r>
              <a:rPr lang="ka" altLang="en-US" sz="1730" b="1" dirty="0">
                <a:solidFill>
                  <a:srgbClr val="422C70"/>
                </a:solidFill>
                <a:latin typeface="IBM Plex Sans" pitchFamily="34" charset="0"/>
                <a:ea typeface="IBM Plex Sans" pitchFamily="34" charset="-122"/>
                <a:cs typeface="IBM Plex Sans" pitchFamily="34" charset="-120"/>
              </a:rPr>
              <a:t>სცადეთ</a:t>
            </a:r>
            <a:endParaRPr lang="ka" sz="1730" dirty="0"/>
          </a:p>
          <a:p>
            <a:pPr algn="l" indent="0" marL="0">
              <a:lnSpc>
                <a:spcPct val="113000"/>
              </a:lnSpc>
              <a:spcBef>
                <a:spcPts val="260"/>
              </a:spcBef>
              <a:buNone/>
            </a:pPr>
            <a:r>
              <a:rPr lang="ka" altLang="en-US" sz="1730" dirty="0">
                <a:solidFill>
                  <a:srgbClr val="25252B"/>
                </a:solidFill>
                <a:latin typeface="IBM Plex Sans" pitchFamily="34" charset="0"/>
                <a:ea typeface="IBM Plex Sans" pitchFamily="34" charset="-122"/>
                <a:cs typeface="IBM Plex Sans" pitchFamily="34" charset="-120"/>
              </a:rPr>
              <a:t>დაახარისხეთ მომზადებული მაგალითები შემდეგ კატეგორიებად: თანხის მისაღები ინფორმაცია, საიდუმლო ინფორმაცია და საჯარო ინფორმაცია, რომელიც პიროვნებასთან დაკავშირებისას სენსიტიური ხდება.</a:t>
            </a:r>
            <a:endParaRPr lang="ka" sz="173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3</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p:bgPr>
    </p:bg>
    <p:spTree>
      <p:nvGrpSpPr>
        <p:cNvPr id="1" name=""/>
        <p:cNvGrpSpPr/>
        <p:nvPr/>
      </p:nvGrpSpPr>
      <p:grpSpPr>
        <a:xfrm>
          <a:off x="0" y="0"/>
          <a:ext cx="0" cy="0"/>
          <a:chOff x="0" y="0"/>
          <a:chExt cx="0" cy="0"/>
        </a:xfrm>
      </p:grpSpPr>
      <p:pic>
        <p:nvPicPr>
          <p:cNvPr id="2" name="Image 0" descr="პირადი გასაღები: არასოდეს გააზიაროთ იგი. ნებისმიერს, ვისაც ის აქვს, შეუძლია თქვენი ბიტკოინის დახარჯვა. მიღება: გაზიარება უსაფრთხოა საჯარო გასაღები, რომელიც პირადი გასაღებიდან მიიღება მიღების მისამართი">    </p:cNvPr>
          <p:cNvPicPr>
            <a:picLocks noChangeAspect="1"/>
          </p:cNvPicPr>
          <p:nvPr/>
        </p:nvPicPr>
        <p:blipFill>
          <a:blip r:embed="rId1"/>
          <a:stretch>
            <a:fillRect/>
          </a:stretch>
        </p:blipFill>
        <p:spPr>
          <a:xfrm>
            <a:off x="342900" y="640720"/>
            <a:ext cx="11506170" cy="5424221"/>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აღდგენის ფრაზები</a:t>
            </a:r>
            <a:endParaRPr lang="ka" sz="3000" dirty="0"/>
          </a:p>
        </p:txBody>
      </p:sp>
      <p:sp>
        <p:nvSpPr>
          <p:cNvPr id="5" name="Text 2"/>
          <p:cNvSpPr/>
          <p:nvPr/>
        </p:nvSpPr>
        <p:spPr>
          <a:xfrm>
            <a:off x="666780" y="1411194"/>
            <a:ext cx="5694426" cy="1250168"/>
          </a:xfrm>
          <a:prstGeom prst="rect">
            <a:avLst/>
          </a:prstGeom>
          <a:noFill/>
          <a:ln/>
        </p:spPr>
        <p:txBody>
          <a:bodyPr wrap="square" lIns="0" tIns="0" rIns="0" bIns="0" rtlCol="0" anchor="t"/>
          <a:lstStyle/>
          <a:p>
            <a:pPr algn="l" indent="0" marL="0">
              <a:lnSpc>
                <a:spcPct val="113000"/>
              </a:lnSpc>
              <a:buNone/>
            </a:pPr>
            <a:r>
              <a:rPr lang="ka" altLang="en-US" sz="1820" dirty="0">
                <a:solidFill>
                  <a:srgbClr val="25252B"/>
                </a:solidFill>
                <a:latin typeface="IBM Plex Sans" pitchFamily="34" charset="0"/>
                <a:ea typeface="IBM Plex Sans" pitchFamily="34" charset="-122"/>
                <a:cs typeface="IBM Plex Sans" pitchFamily="34" charset="-120"/>
              </a:rPr>
              <a:t>აღდგენის ფრაზა არის განსაზღვრული თანმიმდევრობით დალაგებული სიტყვების სია, რომელსაც მრავალი საფულე პირადი გასაღებების აღსადგენად იყენებს.</a:t>
            </a:r>
            <a:endParaRPr lang="ka" sz="1820" dirty="0"/>
          </a:p>
        </p:txBody>
      </p:sp>
      <p:sp>
        <p:nvSpPr>
          <p:cNvPr id="6" name="Text 3"/>
          <p:cNvSpPr/>
          <p:nvPr/>
        </p:nvSpPr>
        <p:spPr>
          <a:xfrm>
            <a:off x="956188" y="2846527"/>
            <a:ext cx="5377221" cy="3264225"/>
          </a:xfrm>
          <a:prstGeom prst="rect">
            <a:avLst/>
          </a:prstGeom>
          <a:noFill/>
          <a:ln/>
        </p:spPr>
        <p:txBody>
          <a:bodyPr wrap="square" lIns="0" tIns="0" rIns="0" bIns="0" rtlCol="0" anchor="t"/>
          <a:lstStyle/>
          <a:p>
            <a:pPr algn="l" marL="173990" indent="-173990">
              <a:lnSpc>
                <a:spcPct val="113000"/>
              </a:lnSpc>
              <a:buSzPct val="100000"/>
              <a:buChar char="•"/>
            </a:pPr>
            <a:r>
              <a:rPr lang="ka" altLang="en-US" sz="1820" dirty="0">
                <a:solidFill>
                  <a:srgbClr val="25252B"/>
                </a:solidFill>
                <a:latin typeface="IBM Plex Sans" pitchFamily="34" charset="0"/>
                <a:ea typeface="IBM Plex Sans" pitchFamily="34" charset="-122"/>
                <a:cs typeface="IBM Plex Sans" pitchFamily="34" charset="-120"/>
              </a:rPr>
              <a:t>ხშირად 12 ან 24 სიტყვა; სტრუქტურა განსხვავდება</a:t>
            </a:r>
            <a:endParaRPr lang="ka" sz="1820" dirty="0"/>
          </a:p>
          <a:p>
            <a:pPr algn="l" marL="173990" indent="-173990">
              <a:lnSpc>
                <a:spcPct val="113000"/>
              </a:lnSpc>
              <a:spcBef>
                <a:spcPts val="360"/>
              </a:spcBef>
              <a:buSzPct val="100000"/>
              <a:buChar char="•"/>
            </a:pPr>
            <a:r>
              <a:rPr lang="ka" altLang="en-US" sz="1820" dirty="0">
                <a:solidFill>
                  <a:srgbClr val="25252B"/>
                </a:solidFill>
                <a:latin typeface="IBM Plex Sans" pitchFamily="34" charset="0"/>
                <a:ea typeface="IBM Plex Sans" pitchFamily="34" charset="-122"/>
                <a:cs typeface="IBM Plex Sans" pitchFamily="34" charset="-120"/>
              </a:rPr>
              <a:t>ზუსტი მართლწერა და თანმიმდევრობა</a:t>
            </a:r>
            <a:endParaRPr lang="ka" sz="1820" dirty="0"/>
          </a:p>
          <a:p>
            <a:pPr algn="l" marL="173990" indent="-173990">
              <a:lnSpc>
                <a:spcPct val="113000"/>
              </a:lnSpc>
              <a:spcBef>
                <a:spcPts val="360"/>
              </a:spcBef>
              <a:buSzPct val="100000"/>
              <a:buChar char="•"/>
            </a:pPr>
            <a:r>
              <a:rPr lang="ka" altLang="en-US" sz="1820" dirty="0">
                <a:solidFill>
                  <a:srgbClr val="25252B"/>
                </a:solidFill>
                <a:latin typeface="IBM Plex Sans" pitchFamily="34" charset="0"/>
                <a:ea typeface="IBM Plex Sans" pitchFamily="34" charset="-122"/>
                <a:cs typeface="IBM Plex Sans" pitchFamily="34" charset="-120"/>
              </a:rPr>
              <a:t>სარეზერვო ასლის შექმნის ოფიციალური ინსტრუქციები; კონფიდენციალური, ქსელგარეშე შენახვა</a:t>
            </a:r>
            <a:endParaRPr lang="ka" sz="1820" dirty="0"/>
          </a:p>
          <a:p>
            <a:pPr algn="l" marL="173990" indent="-173990">
              <a:lnSpc>
                <a:spcPct val="113000"/>
              </a:lnSpc>
              <a:spcBef>
                <a:spcPts val="360"/>
              </a:spcBef>
              <a:buSzPct val="100000"/>
              <a:buChar char="•"/>
            </a:pPr>
            <a:r>
              <a:rPr lang="ka" altLang="en-US" sz="1820" dirty="0">
                <a:solidFill>
                  <a:srgbClr val="25252B"/>
                </a:solidFill>
                <a:latin typeface="IBM Plex Sans" pitchFamily="34" charset="0"/>
                <a:ea typeface="IBM Plex Sans" pitchFamily="34" charset="-122"/>
                <a:cs typeface="IBM Plex Sans" pitchFamily="34" charset="-120"/>
              </a:rPr>
              <a:t>დაიცავით დაკარგვისგან, დაზიანებისგან, კამერებისა და სხვა დამკვირვებლებისგან</a:t>
            </a:r>
            <a:endParaRPr lang="ka" sz="18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3</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კასტოდიური და არაკასტოდიური გამოყენება</a:t>
            </a:r>
            <a:endParaRPr lang="ka" sz="3000" dirty="0"/>
          </a:p>
        </p:txBody>
      </p:sp>
      <p:sp>
        <p:nvSpPr>
          <p:cNvPr id="4" name="Text 2"/>
          <p:cNvSpPr/>
          <p:nvPr/>
        </p:nvSpPr>
        <p:spPr>
          <a:xfrm>
            <a:off x="956188" y="1364742"/>
            <a:ext cx="11192805" cy="1388974"/>
          </a:xfrm>
          <a:prstGeom prst="rect">
            <a:avLst/>
          </a:prstGeom>
          <a:noFill/>
          <a:ln/>
        </p:spPr>
        <p:txBody>
          <a:bodyPr wrap="square" lIns="0" tIns="0" rIns="0" bIns="0" rtlCol="0" anchor="t"/>
          <a:lstStyle/>
          <a:p>
            <a:pPr algn="l" marL="173990" indent="-173990">
              <a:lnSpc>
                <a:spcPct val="113000"/>
              </a:lnSpc>
              <a:buSzPct val="100000"/>
              <a:buChar char="•"/>
            </a:pPr>
            <a:r>
              <a:rPr lang="ka" altLang="en-US" sz="1820" b="1" dirty="0">
                <a:solidFill>
                  <a:srgbClr val="422C70"/>
                </a:solidFill>
                <a:latin typeface="IBM Plex Sans" pitchFamily="34" charset="0"/>
                <a:ea typeface="IBM Plex Sans" pitchFamily="34" charset="-122"/>
                <a:cs typeface="IBM Plex Sans" pitchFamily="34" charset="-120"/>
              </a:rPr>
              <a:t>კასტოდიური:</a:t>
            </a:r>
            <a:r>
              <a:rPr lang="ka" altLang="en-US" sz="1820" dirty="0">
                <a:solidFill>
                  <a:srgbClr val="25252B"/>
                </a:solidFill>
                <a:latin typeface="IBM Plex Sans" pitchFamily="34" charset="0"/>
                <a:ea typeface="IBM Plex Sans" pitchFamily="34" charset="-122"/>
                <a:cs typeface="IBM Plex Sans" pitchFamily="34" charset="-120"/>
              </a:rPr>
              <a:t> სერვისი აკონტროლებს გასაღებებსა და ანგარიშის აღდგენას</a:t>
            </a:r>
            <a:endParaRPr lang="ka" sz="1820" dirty="0"/>
          </a:p>
          <a:p>
            <a:pPr algn="l" marL="173990" indent="-173990">
              <a:lnSpc>
                <a:spcPct val="113000"/>
              </a:lnSpc>
              <a:spcBef>
                <a:spcPts val="360"/>
              </a:spcBef>
              <a:buSzPct val="100000"/>
              <a:buChar char="•"/>
            </a:pPr>
            <a:r>
              <a:rPr lang="ka" altLang="en-US" sz="1820" dirty="0">
                <a:solidFill>
                  <a:srgbClr val="25252B"/>
                </a:solidFill>
                <a:latin typeface="IBM Plex Sans" pitchFamily="34" charset="0"/>
                <a:ea typeface="IBM Plex Sans" pitchFamily="34" charset="-122"/>
                <a:cs typeface="IBM Plex Sans" pitchFamily="34" charset="-120"/>
              </a:rPr>
              <a:t>ნაჩვენები ბალანსი: სერვისის დაპირება, რომ ბიტკოინს მოგაწვდით</a:t>
            </a:r>
            <a:endParaRPr lang="ka" sz="1820" dirty="0"/>
          </a:p>
          <a:p>
            <a:pPr algn="l" marL="173990" indent="-173990">
              <a:lnSpc>
                <a:spcPct val="113000"/>
              </a:lnSpc>
              <a:spcBef>
                <a:spcPts val="360"/>
              </a:spcBef>
              <a:buSzPct val="100000"/>
              <a:buChar char="•"/>
            </a:pPr>
            <a:r>
              <a:rPr lang="ka" altLang="en-US" sz="1820" b="1" dirty="0">
                <a:solidFill>
                  <a:srgbClr val="422C70"/>
                </a:solidFill>
                <a:latin typeface="IBM Plex Sans" pitchFamily="34" charset="0"/>
                <a:ea typeface="IBM Plex Sans" pitchFamily="34" charset="-122"/>
                <a:cs typeface="IBM Plex Sans" pitchFamily="34" charset="-120"/>
              </a:rPr>
              <a:t>თვითკასტოდიური:</a:t>
            </a:r>
            <a:r>
              <a:rPr lang="ka" altLang="en-US" sz="1820" dirty="0">
                <a:solidFill>
                  <a:srgbClr val="25252B"/>
                </a:solidFill>
                <a:latin typeface="IBM Plex Sans" pitchFamily="34" charset="0"/>
                <a:ea typeface="IBM Plex Sans" pitchFamily="34" charset="-122"/>
                <a:cs typeface="IBM Plex Sans" pitchFamily="34" charset="-120"/>
              </a:rPr>
              <a:t> მომხმარებელი აკონტროლებს გასაღებებსა და სარეზერვო ასლს</a:t>
            </a:r>
            <a:endParaRPr lang="ka" sz="1820" dirty="0"/>
          </a:p>
          <a:p>
            <a:pPr algn="l" marL="173990" indent="-173990">
              <a:lnSpc>
                <a:spcPct val="113000"/>
              </a:lnSpc>
              <a:spcBef>
                <a:spcPts val="360"/>
              </a:spcBef>
              <a:buSzPct val="100000"/>
              <a:buChar char="•"/>
            </a:pPr>
            <a:r>
              <a:rPr lang="ka" altLang="en-US" sz="1820" dirty="0">
                <a:solidFill>
                  <a:srgbClr val="25252B"/>
                </a:solidFill>
                <a:latin typeface="IBM Plex Sans" pitchFamily="34" charset="0"/>
                <a:ea typeface="IBM Plex Sans" pitchFamily="34" charset="-122"/>
                <a:cs typeface="IBM Plex Sans" pitchFamily="34" charset="-120"/>
              </a:rPr>
              <a:t>პირდაპირ კონტროლს თან ახლავს პასუხისმგებლობა შეცდომებსა და აღდგენაზე</a:t>
            </a:r>
            <a:endParaRPr lang="ka" sz="1820" dirty="0"/>
          </a:p>
        </p:txBody>
      </p:sp>
      <p:sp>
        <p:nvSpPr>
          <p:cNvPr id="5" name="Text 3"/>
          <p:cNvSpPr/>
          <p:nvPr/>
        </p:nvSpPr>
        <p:spPr>
          <a:xfrm>
            <a:off x="666780" y="3008376"/>
            <a:ext cx="11510010" cy="937626"/>
          </a:xfrm>
          <a:prstGeom prst="rect">
            <a:avLst/>
          </a:prstGeom>
          <a:noFill/>
          <a:ln/>
        </p:spPr>
        <p:txBody>
          <a:bodyPr wrap="square" lIns="0" tIns="0" rIns="0" bIns="0" rtlCol="0" anchor="t"/>
          <a:lstStyle/>
          <a:p>
            <a:pPr algn="l" indent="0" marL="0">
              <a:lnSpc>
                <a:spcPct val="113000"/>
              </a:lnSpc>
              <a:buNone/>
            </a:pPr>
            <a:r>
              <a:rPr lang="ka" altLang="en-US" sz="1820" dirty="0">
                <a:solidFill>
                  <a:srgbClr val="25252B"/>
                </a:solidFill>
                <a:latin typeface="IBM Plex Sans" pitchFamily="34" charset="0"/>
                <a:ea typeface="IBM Plex Sans" pitchFamily="34" charset="-122"/>
                <a:cs typeface="IBM Plex Sans" pitchFamily="34" charset="-120"/>
              </a:rPr>
              <a:t>საჯარო ბლოკჩეინი ვერ დაადასტურებს, რა ვალდებულება აქვს სერვისს კონკრეტული მომხმარებლის წინაშე. თვითკასტოდია მაინც შეიძლება გულისხმობდეს პროგრამულ უზრუნველყოფაზე, აპარატურაზე, სერვერსა და ქსელზე დამოკიდებულებას.</a:t>
            </a:r>
            <a:endParaRPr lang="ka" sz="1820" dirty="0"/>
          </a:p>
        </p:txBody>
      </p:sp>
      <p:sp>
        <p:nvSpPr>
          <p:cNvPr id="6" name="Shape 4"/>
          <p:cNvSpPr/>
          <p:nvPr/>
        </p:nvSpPr>
        <p:spPr>
          <a:xfrm>
            <a:off x="666780" y="4177619"/>
            <a:ext cx="10858500" cy="1249985"/>
          </a:xfrm>
          <a:prstGeom prst="rect">
            <a:avLst/>
          </a:prstGeom>
          <a:solidFill>
            <a:srgbClr val="F3F3FA"/>
          </a:solidFill>
          <a:ln/>
        </p:spPr>
      </p:sp>
      <p:sp>
        <p:nvSpPr>
          <p:cNvPr id="7" name="Shape 5"/>
          <p:cNvSpPr/>
          <p:nvPr/>
        </p:nvSpPr>
        <p:spPr>
          <a:xfrm>
            <a:off x="666780" y="4177619"/>
            <a:ext cx="57150" cy="1249985"/>
          </a:xfrm>
          <a:prstGeom prst="rect">
            <a:avLst/>
          </a:prstGeom>
          <a:solidFill>
            <a:srgbClr val="422C70"/>
          </a:solidFill>
          <a:ln/>
        </p:spPr>
      </p:sp>
      <p:sp>
        <p:nvSpPr>
          <p:cNvPr id="8" name="Text 6"/>
          <p:cNvSpPr/>
          <p:nvPr/>
        </p:nvSpPr>
        <p:spPr>
          <a:xfrm>
            <a:off x="1094537" y="4386102"/>
            <a:ext cx="10663641" cy="833018"/>
          </a:xfrm>
          <a:prstGeom prst="rect">
            <a:avLst/>
          </a:prstGeom>
          <a:noFill/>
          <a:ln/>
        </p:spPr>
        <p:txBody>
          <a:bodyPr wrap="square" lIns="0" tIns="0" rIns="0" bIns="0" rtlCol="0" anchor="t"/>
          <a:lstStyle/>
          <a:p>
            <a:pPr algn="l" indent="0" marL="0">
              <a:lnSpc>
                <a:spcPct val="113000"/>
              </a:lnSpc>
              <a:buNone/>
            </a:pPr>
            <a:r>
              <a:rPr lang="ka" altLang="en-US" sz="1820" b="1" dirty="0">
                <a:solidFill>
                  <a:srgbClr val="422C70"/>
                </a:solidFill>
                <a:latin typeface="IBM Plex Sans" pitchFamily="34" charset="0"/>
                <a:ea typeface="IBM Plex Sans" pitchFamily="34" charset="-122"/>
                <a:cs typeface="IBM Plex Sans" pitchFamily="34" charset="-120"/>
              </a:rPr>
              <a:t>სცადეთ</a:t>
            </a:r>
            <a:endParaRPr lang="ka" sz="1820" dirty="0"/>
          </a:p>
          <a:p>
            <a:pPr algn="l" indent="0" marL="0">
              <a:lnSpc>
                <a:spcPct val="113000"/>
              </a:lnSpc>
              <a:spcBef>
                <a:spcPts val="270"/>
              </a:spcBef>
              <a:buNone/>
            </a:pPr>
            <a:r>
              <a:rPr lang="ka" altLang="en-US" sz="1820" dirty="0">
                <a:solidFill>
                  <a:srgbClr val="25252B"/>
                </a:solidFill>
                <a:latin typeface="IBM Plex Sans" pitchFamily="34" charset="0"/>
                <a:ea typeface="IBM Plex Sans" pitchFamily="34" charset="-122"/>
                <a:cs typeface="IBM Plex Sans" pitchFamily="34" charset="-120"/>
              </a:rPr>
              <a:t>შეადარეთ ორი მომზადებული აღწერა: ვინ აკონტროლებს გასაღებებს, ვინ აღადგენს წვდომას და რომელი რისკის შემოწმებაა საჭირო?</a:t>
            </a:r>
            <a:endParaRPr lang="ka" sz="182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3</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3</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p:bgPr>
    </p:bg>
    <p:spTree>
      <p:nvGrpSpPr>
        <p:cNvPr id="1" name=""/>
        <p:cNvGrpSpPr/>
        <p:nvPr/>
      </p:nvGrpSpPr>
      <p:grpSpPr>
        <a:xfrm>
          <a:off x="0" y="0"/>
          <a:ext cx="0" cy="0"/>
          <a:chOff x="0" y="0"/>
          <a:chExt cx="0" cy="0"/>
        </a:xfrm>
      </p:grpSpPr>
      <p:pic>
        <p:nvPicPr>
          <p:cNvPr id="2" name="Image 0" descr="კასტოდიური თქვენს ტელეფონზე ანგარიშში შედიხართსერვისი გასაღებებს თავის სერვერებზე ინახავს სერვისი თქვენს გადახდას ამტკიცებს და ხელს აწერსბალანსისერვისის დაპირებააღდგენასერვისის ანგარიშის აღდგენის პროც">    </p:cNvPr>
          <p:cNvPicPr>
            <a:picLocks noChangeAspect="1"/>
          </p:cNvPicPr>
          <p:nvPr/>
        </p:nvPicPr>
        <p:blipFill>
          <a:blip r:embed="rId1"/>
          <a:stretch>
            <a:fillRect/>
          </a:stretch>
        </p:blipFill>
        <p:spPr>
          <a:xfrm>
            <a:off x="342900" y="304678"/>
            <a:ext cx="11506170" cy="609630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ცხელი და ცივი საფულეები</a:t>
            </a:r>
            <a:endParaRPr lang="ka" sz="3000" dirty="0"/>
          </a:p>
        </p:txBody>
      </p:sp>
      <p:sp>
        <p:nvSpPr>
          <p:cNvPr id="5" name="Text 2"/>
          <p:cNvSpPr/>
          <p:nvPr/>
        </p:nvSpPr>
        <p:spPr>
          <a:xfrm>
            <a:off x="941009" y="1361176"/>
            <a:ext cx="6039978" cy="3390778"/>
          </a:xfrm>
          <a:prstGeom prst="rect">
            <a:avLst/>
          </a:prstGeom>
          <a:noFill/>
          <a:ln/>
        </p:spPr>
        <p:txBody>
          <a:bodyPr wrap="square" lIns="0" tIns="0" rIns="0" bIns="0" rtlCol="0" anchor="t"/>
          <a:lstStyle/>
          <a:p>
            <a:pPr algn="l" marL="165100" indent="-165100">
              <a:lnSpc>
                <a:spcPct val="113000"/>
              </a:lnSpc>
              <a:buSzPct val="100000"/>
              <a:buChar char="•"/>
            </a:pPr>
            <a:r>
              <a:rPr lang="ka" altLang="en-US" sz="1730" b="1" dirty="0">
                <a:solidFill>
                  <a:srgbClr val="422C70"/>
                </a:solidFill>
                <a:latin typeface="IBM Plex Sans" pitchFamily="34" charset="0"/>
                <a:ea typeface="IBM Plex Sans" pitchFamily="34" charset="-122"/>
                <a:cs typeface="IBM Plex Sans" pitchFamily="34" charset="-120"/>
              </a:rPr>
              <a:t>ცხელი:</a:t>
            </a:r>
            <a:r>
              <a:rPr lang="ka" altLang="en-US" sz="1730" dirty="0">
                <a:solidFill>
                  <a:srgbClr val="25252B"/>
                </a:solidFill>
                <a:latin typeface="IBM Plex Sans" pitchFamily="34" charset="0"/>
                <a:ea typeface="IBM Plex Sans" pitchFamily="34" charset="-122"/>
                <a:cs typeface="IBM Plex Sans" pitchFamily="34" charset="-120"/>
              </a:rPr>
              <a:t> გასაღებები ინტერნეტთან დაკავშირებულ მოწყობილობაზეა; მოსახერხებელია, თუმცა საფრთხეებისადმი უფრო დაუცველია</a:t>
            </a:r>
            <a:endParaRPr lang="ka" sz="1730" dirty="0"/>
          </a:p>
          <a:p>
            <a:pPr algn="l" marL="165100" indent="-165100">
              <a:lnSpc>
                <a:spcPct val="113000"/>
              </a:lnSpc>
              <a:spcBef>
                <a:spcPts val="340"/>
              </a:spcBef>
              <a:buSzPct val="100000"/>
              <a:buChar char="•"/>
            </a:pPr>
            <a:r>
              <a:rPr lang="ka" altLang="en-US" sz="1730" b="1" dirty="0">
                <a:solidFill>
                  <a:srgbClr val="422C70"/>
                </a:solidFill>
                <a:latin typeface="IBM Plex Sans" pitchFamily="34" charset="0"/>
                <a:ea typeface="IBM Plex Sans" pitchFamily="34" charset="-122"/>
                <a:cs typeface="IBM Plex Sans" pitchFamily="34" charset="-120"/>
              </a:rPr>
              <a:t>ცივი:</a:t>
            </a:r>
            <a:r>
              <a:rPr lang="ka" altLang="en-US" sz="1730" dirty="0">
                <a:solidFill>
                  <a:srgbClr val="25252B"/>
                </a:solidFill>
                <a:latin typeface="IBM Plex Sans" pitchFamily="34" charset="0"/>
                <a:ea typeface="IBM Plex Sans" pitchFamily="34" charset="-122"/>
                <a:cs typeface="IBM Plex Sans" pitchFamily="34" charset="-120"/>
              </a:rPr>
              <a:t> ხელმოწერის გასაღებები იზოლირებულია ინტერნეტთან დაკავშირებული ზოგადი დანიშნულების მოწყობილობისგან</a:t>
            </a:r>
            <a:endParaRPr lang="ka" sz="1730" dirty="0"/>
          </a:p>
          <a:p>
            <a:pPr algn="l" marL="165100" indent="-165100">
              <a:lnSpc>
                <a:spcPct val="113000"/>
              </a:lnSpc>
              <a:spcBef>
                <a:spcPts val="340"/>
              </a:spcBef>
              <a:buSzPct val="100000"/>
              <a:buChar char="•"/>
            </a:pPr>
            <a:r>
              <a:rPr lang="ka" altLang="en-US" sz="1730" b="1" dirty="0">
                <a:solidFill>
                  <a:srgbClr val="422C70"/>
                </a:solidFill>
                <a:latin typeface="IBM Plex Sans" pitchFamily="34" charset="0"/>
                <a:ea typeface="IBM Plex Sans" pitchFamily="34" charset="-122"/>
                <a:cs typeface="IBM Plex Sans" pitchFamily="34" charset="-120"/>
              </a:rPr>
              <a:t>აპარატურული საფულე:</a:t>
            </a:r>
            <a:r>
              <a:rPr lang="ka" altLang="en-US" sz="1730" dirty="0">
                <a:solidFill>
                  <a:srgbClr val="25252B"/>
                </a:solidFill>
                <a:latin typeface="IBM Plex Sans" pitchFamily="34" charset="0"/>
                <a:ea typeface="IBM Plex Sans" pitchFamily="34" charset="-122"/>
                <a:cs typeface="IBM Plex Sans" pitchFamily="34" charset="-120"/>
              </a:rPr>
              <a:t> სპეციალური მოწყობილობა გასაღებების დასაცავად და ხელმოსაწერად</a:t>
            </a:r>
            <a:endParaRPr lang="ka" sz="1730" dirty="0"/>
          </a:p>
          <a:p>
            <a:pPr algn="l" marL="165100" indent="-165100">
              <a:lnSpc>
                <a:spcPct val="113000"/>
              </a:lnSpc>
              <a:spcBef>
                <a:spcPts val="340"/>
              </a:spcBef>
              <a:buSzPct val="100000"/>
              <a:buChar char="•"/>
            </a:pPr>
            <a:r>
              <a:rPr lang="ka" altLang="en-US" sz="1730" dirty="0">
                <a:solidFill>
                  <a:srgbClr val="25252B"/>
                </a:solidFill>
                <a:latin typeface="IBM Plex Sans" pitchFamily="34" charset="0"/>
                <a:ea typeface="IBM Plex Sans" pitchFamily="34" charset="-122"/>
                <a:cs typeface="IBM Plex Sans" pitchFamily="34" charset="-120"/>
              </a:rPr>
              <a:t>შენახვა და აღდგენა: ცალკეული საკითხები</a:t>
            </a:r>
            <a:endParaRPr lang="ka" sz="1730" dirty="0"/>
          </a:p>
        </p:txBody>
      </p:sp>
      <p:sp>
        <p:nvSpPr>
          <p:cNvPr id="6" name="Text 3"/>
          <p:cNvSpPr/>
          <p:nvPr/>
        </p:nvSpPr>
        <p:spPr>
          <a:xfrm>
            <a:off x="666780" y="4993173"/>
            <a:ext cx="6340632" cy="1185245"/>
          </a:xfrm>
          <a:prstGeom prst="rect">
            <a:avLst/>
          </a:prstGeom>
          <a:noFill/>
          <a:ln/>
        </p:spPr>
        <p:txBody>
          <a:bodyPr wrap="square" lIns="0" tIns="0" rIns="0" bIns="0" rtlCol="0" anchor="t"/>
          <a:lstStyle/>
          <a:p>
            <a:pPr algn="l" indent="0" marL="0">
              <a:lnSpc>
                <a:spcPct val="113000"/>
              </a:lnSpc>
              <a:buNone/>
            </a:pPr>
            <a:r>
              <a:rPr lang="ka" altLang="en-US" sz="1730" dirty="0">
                <a:solidFill>
                  <a:srgbClr val="25252B"/>
                </a:solidFill>
                <a:latin typeface="IBM Plex Sans" pitchFamily="34" charset="0"/>
                <a:ea typeface="IBM Plex Sans" pitchFamily="34" charset="-122"/>
                <a:cs typeface="IBM Plex Sans" pitchFamily="34" charset="-120"/>
              </a:rPr>
              <a:t>აპარატურული საფულე შეიძლება ცივი შენახვისთვის გამოიყენებოდეს; ეს ტერმინები ურთიერთჩანაცვლებადი არ არის. მოწყობილობებსა და სარეზერვო ასლებს მაინც სჭირდება დაცვა.</a:t>
            </a:r>
            <a:endParaRPr lang="ka" sz="173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3</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საფულის აღდგენა და საწყისი ფრაზის შემოწმება</a:t>
            </a:r>
            <a:endParaRPr lang="ka" sz="3000" dirty="0"/>
          </a:p>
        </p:txBody>
      </p:sp>
      <p:sp>
        <p:nvSpPr>
          <p:cNvPr id="4" name="Text 2"/>
          <p:cNvSpPr/>
          <p:nvPr/>
        </p:nvSpPr>
        <p:spPr>
          <a:xfrm>
            <a:off x="666780" y="1447770"/>
            <a:ext cx="11510010" cy="1645463"/>
          </a:xfrm>
          <a:prstGeom prst="rect">
            <a:avLst/>
          </a:prstGeom>
          <a:noFill/>
          <a:ln/>
        </p:spPr>
        <p:txBody>
          <a:bodyPr wrap="square" lIns="0" tIns="0" rIns="0" bIns="0" rtlCol="0" anchor="t"/>
          <a:lstStyle/>
          <a:p>
            <a:pPr algn="l" indent="0" marL="0">
              <a:lnSpc>
                <a:spcPct val="113000"/>
              </a:lnSpc>
              <a:buNone/>
            </a:pPr>
            <a:r>
              <a:rPr lang="ka" altLang="en-US" sz="2400" dirty="0">
                <a:solidFill>
                  <a:srgbClr val="25252B"/>
                </a:solidFill>
                <a:latin typeface="IBM Plex Sans" pitchFamily="34" charset="0"/>
                <a:ea typeface="IBM Plex Sans" pitchFamily="34" charset="-122"/>
                <a:cs typeface="IBM Plex Sans" pitchFamily="34" charset="-120"/>
              </a:rPr>
              <a:t>გამოიყენეთ მხოლოდ წინასწარ მომზადებული, ცარიელი ან სიმულაციური მასალები. არასოდეს გაამჟღავნოთ აღდგენის ნამდვილი სიტყვები; სასწავლო საფულე შემდგომში არასოდეს გამოიყენოთ მნიშვნელოვანი ოდენობის თანხის შესანახად.</a:t>
            </a:r>
            <a:endParaRPr lang="ka"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3</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p:bgPr>
    </p:bg>
    <p:spTree>
      <p:nvGrpSpPr>
        <p:cNvPr id="1" name=""/>
        <p:cNvGrpSpPr/>
        <p:nvPr/>
      </p:nvGrpSpPr>
      <p:grpSpPr>
        <a:xfrm>
          <a:off x="0" y="0"/>
          <a:ext cx="0" cy="0"/>
          <a:chOff x="0" y="0"/>
          <a:chExt cx="0" cy="0"/>
        </a:xfrm>
      </p:grpSpPr>
      <p:pic>
        <p:nvPicPr>
          <p:cNvPr id="2" name="Image 0" descr="გამოიყენეთ მხოლოდ წინასწარ მომზადებული, ცარიელი ან სიმულირებული მასალები. თქვენი პედაგოგი აღდგენის სიტყვებს არასოდეს ხედავს. 1 მიჰყევით ინსტრუქციებსგამოიყენეთ კონკრეტული სასწავლო საფულის ოფიციალური სა">    </p:cNvPr>
          <p:cNvPicPr>
            <a:picLocks noChangeAspect="1"/>
          </p:cNvPicPr>
          <p:nvPr/>
        </p:nvPicPr>
        <p:blipFill>
          <a:blip r:embed="rId1"/>
          <a:stretch>
            <a:fillRect/>
          </a:stretch>
        </p:blipFill>
        <p:spPr>
          <a:xfrm>
            <a:off x="1816364" y="266730"/>
            <a:ext cx="8559333"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ბიტკოინის მიღება</a:t>
            </a:r>
            <a:endParaRPr lang="ka" sz="3000" dirty="0"/>
          </a:p>
        </p:txBody>
      </p:sp>
      <p:sp>
        <p:nvSpPr>
          <p:cNvPr id="4" name="Text 2"/>
          <p:cNvSpPr/>
          <p:nvPr/>
        </p:nvSpPr>
        <p:spPr>
          <a:xfrm>
            <a:off x="666780" y="1429482"/>
            <a:ext cx="11510010" cy="361920"/>
          </a:xfrm>
          <a:prstGeom prst="rect">
            <a:avLst/>
          </a:prstGeom>
          <a:noFill/>
          <a:ln/>
        </p:spPr>
        <p:txBody>
          <a:bodyPr wrap="square" lIns="0" tIns="0" rIns="0" bIns="0" rtlCol="0" anchor="t"/>
          <a:lstStyle/>
          <a:p>
            <a:pPr algn="l" indent="0" marL="0">
              <a:lnSpc>
                <a:spcPct val="113000"/>
              </a:lnSpc>
              <a:buNone/>
            </a:pPr>
            <a:r>
              <a:rPr lang="ka" altLang="en-US" sz="2110" b="1" dirty="0">
                <a:solidFill>
                  <a:srgbClr val="25252B"/>
                </a:solidFill>
                <a:latin typeface="IBM Plex Sans" pitchFamily="34" charset="0"/>
                <a:ea typeface="IBM Plex Sans" pitchFamily="34" charset="-122"/>
                <a:cs typeface="IBM Plex Sans" pitchFamily="34" charset="-120"/>
              </a:rPr>
              <a:t>სავარჯიშო 1: უსაფრთხოდ მიღება</a:t>
            </a:r>
            <a:endParaRPr lang="ka" sz="2110" dirty="0"/>
          </a:p>
        </p:txBody>
      </p:sp>
      <p:sp>
        <p:nvSpPr>
          <p:cNvPr id="5" name="Text 3"/>
          <p:cNvSpPr/>
          <p:nvPr/>
        </p:nvSpPr>
        <p:spPr>
          <a:xfrm>
            <a:off x="1002000" y="2005919"/>
            <a:ext cx="11142604" cy="2386035"/>
          </a:xfrm>
          <a:prstGeom prst="rect">
            <a:avLst/>
          </a:prstGeom>
          <a:noFill/>
          <a:ln/>
        </p:spPr>
        <p:txBody>
          <a:bodyPr wrap="square" lIns="0" tIns="0" rIns="0" bIns="0" rtlCol="0" anchor="t"/>
          <a:lstStyle/>
          <a:p>
            <a:pPr algn="l" marL="200660" indent="-200660">
              <a:lnSpc>
                <a:spcPct val="113000"/>
              </a:lnSpc>
              <a:buSzPct val="100000"/>
              <a:buFont typeface="+mj-lt"/>
              <a:buAutoNum type="arabicPeriod" startAt="1"/>
            </a:pPr>
            <a:r>
              <a:rPr lang="ka" altLang="en-US" sz="2110" dirty="0">
                <a:solidFill>
                  <a:srgbClr val="25252B"/>
                </a:solidFill>
                <a:latin typeface="IBM Plex Sans" pitchFamily="34" charset="0"/>
                <a:ea typeface="IBM Plex Sans" pitchFamily="34" charset="-122"/>
                <a:cs typeface="IBM Plex Sans" pitchFamily="34" charset="-120"/>
              </a:rPr>
              <a:t>გახსენით მომზადებული საფულე; აირჩიეთ „მიღება“.</a:t>
            </a:r>
            <a:endParaRPr lang="ka" sz="2110" dirty="0"/>
          </a:p>
          <a:p>
            <a:pPr algn="l" marL="200660" indent="-200660">
              <a:lnSpc>
                <a:spcPct val="113000"/>
              </a:lnSpc>
              <a:spcBef>
                <a:spcPts val="420"/>
              </a:spcBef>
              <a:buSzPct val="100000"/>
              <a:buFont typeface="+mj-lt"/>
              <a:buAutoNum type="arabicPeriod" startAt="1"/>
            </a:pPr>
            <a:r>
              <a:rPr lang="ka" altLang="en-US" sz="2110" dirty="0">
                <a:solidFill>
                  <a:srgbClr val="25252B"/>
                </a:solidFill>
                <a:latin typeface="IBM Plex Sans" pitchFamily="34" charset="0"/>
                <a:ea typeface="IBM Plex Sans" pitchFamily="34" charset="-122"/>
                <a:cs typeface="IBM Plex Sans" pitchFamily="34" charset="-120"/>
              </a:rPr>
              <a:t>განსაზღვრეთ, გადარიცხვა ბლოკჩეინზე ხდება თუ ლაითნინგით.</a:t>
            </a:r>
            <a:endParaRPr lang="ka" sz="2110" dirty="0"/>
          </a:p>
          <a:p>
            <a:pPr algn="l" marL="200660" indent="-200660">
              <a:lnSpc>
                <a:spcPct val="113000"/>
              </a:lnSpc>
              <a:spcBef>
                <a:spcPts val="420"/>
              </a:spcBef>
              <a:buSzPct val="100000"/>
              <a:buFont typeface="+mj-lt"/>
              <a:buAutoNum type="arabicPeriod" startAt="1"/>
            </a:pPr>
            <a:r>
              <a:rPr lang="ka" altLang="en-US" sz="2110" dirty="0">
                <a:solidFill>
                  <a:srgbClr val="25252B"/>
                </a:solidFill>
                <a:latin typeface="IBM Plex Sans" pitchFamily="34" charset="0"/>
                <a:ea typeface="IBM Plex Sans" pitchFamily="34" charset="-122"/>
                <a:cs typeface="IBM Plex Sans" pitchFamily="34" charset="-120"/>
              </a:rPr>
              <a:t>გააზიარეთ მხოლოდ თანხის მისაღებად განკუთვნილი საჯარო ინფორმაცია.</a:t>
            </a:r>
            <a:endParaRPr lang="ka" sz="2110" dirty="0"/>
          </a:p>
          <a:p>
            <a:pPr algn="l" marL="200660" indent="-200660">
              <a:lnSpc>
                <a:spcPct val="113000"/>
              </a:lnSpc>
              <a:spcBef>
                <a:spcPts val="420"/>
              </a:spcBef>
              <a:buSzPct val="100000"/>
              <a:buFont typeface="+mj-lt"/>
              <a:buAutoNum type="arabicPeriod" startAt="1"/>
            </a:pPr>
            <a:r>
              <a:rPr lang="ka" altLang="en-US" sz="2110" dirty="0">
                <a:solidFill>
                  <a:srgbClr val="25252B"/>
                </a:solidFill>
                <a:latin typeface="IBM Plex Sans" pitchFamily="34" charset="0"/>
                <a:ea typeface="IBM Plex Sans" pitchFamily="34" charset="-122"/>
                <a:cs typeface="IBM Plex Sans" pitchFamily="34" charset="-120"/>
              </a:rPr>
              <a:t>გამგზავნთან გადაამოწმეთ ნებისმიერი მოთხოვნილი თანხის ოდენობა.</a:t>
            </a:r>
            <a:endParaRPr lang="ka" sz="2110" dirty="0"/>
          </a:p>
          <a:p>
            <a:pPr algn="l" marL="200660" indent="-200660">
              <a:lnSpc>
                <a:spcPct val="113000"/>
              </a:lnSpc>
              <a:spcBef>
                <a:spcPts val="420"/>
              </a:spcBef>
              <a:buSzPct val="100000"/>
              <a:buFont typeface="+mj-lt"/>
              <a:buAutoNum type="arabicPeriod" startAt="1"/>
            </a:pPr>
            <a:r>
              <a:rPr lang="ka" altLang="en-US" sz="2110" dirty="0">
                <a:solidFill>
                  <a:srgbClr val="25252B"/>
                </a:solidFill>
                <a:latin typeface="IBM Plex Sans" pitchFamily="34" charset="0"/>
                <a:ea typeface="IBM Plex Sans" pitchFamily="34" charset="-122"/>
                <a:cs typeface="IBM Plex Sans" pitchFamily="34" charset="-120"/>
              </a:rPr>
              <a:t>შეამოწმეთ თანხის ოდენობა და სტატუსი საკუთარ საფულეში.</a:t>
            </a:r>
            <a:endParaRPr lang="ka" sz="2110" dirty="0"/>
          </a:p>
        </p:txBody>
      </p:sp>
      <p:sp>
        <p:nvSpPr>
          <p:cNvPr id="6" name="Text 4"/>
          <p:cNvSpPr/>
          <p:nvPr/>
        </p:nvSpPr>
        <p:spPr>
          <a:xfrm>
            <a:off x="666780" y="4686940"/>
            <a:ext cx="11510010" cy="1447770"/>
          </a:xfrm>
          <a:prstGeom prst="rect">
            <a:avLst/>
          </a:prstGeom>
          <a:noFill/>
          <a:ln/>
        </p:spPr>
        <p:txBody>
          <a:bodyPr wrap="square" lIns="0" tIns="0" rIns="0" bIns="0" rtlCol="0" anchor="t"/>
          <a:lstStyle/>
          <a:p>
            <a:pPr algn="l" indent="0" marL="0">
              <a:lnSpc>
                <a:spcPct val="113000"/>
              </a:lnSpc>
              <a:buNone/>
            </a:pPr>
            <a:r>
              <a:rPr lang="ka" altLang="en-US" sz="2110" dirty="0">
                <a:solidFill>
                  <a:srgbClr val="25252B"/>
                </a:solidFill>
                <a:latin typeface="IBM Plex Sans" pitchFamily="34" charset="0"/>
                <a:ea typeface="IBM Plex Sans" pitchFamily="34" charset="-122"/>
                <a:cs typeface="IBM Plex Sans" pitchFamily="34" charset="-120"/>
              </a:rPr>
              <a:t>გამგზავნის შეტყობინება ან ეკრანის სურათი მტკიცებულება არ არის. დადასტურების მოლოდინში მყოფი ტრანზაქცია დადასტურებულისგან განსხვავდება; დადასტურებები ვერ გამოასწორებს არასწორ მისამართზე გადარიცხვას ან თაღლითობას.</a:t>
            </a:r>
            <a:endParaRPr lang="ka"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3</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ბიტკოინის გაგზავნა</a:t>
            </a:r>
            <a:endParaRPr lang="ka" sz="3000" dirty="0"/>
          </a:p>
        </p:txBody>
      </p:sp>
      <p:sp>
        <p:nvSpPr>
          <p:cNvPr id="5" name="Text 2"/>
          <p:cNvSpPr/>
          <p:nvPr/>
        </p:nvSpPr>
        <p:spPr>
          <a:xfrm>
            <a:off x="666780" y="1447770"/>
            <a:ext cx="6340632" cy="822686"/>
          </a:xfrm>
          <a:prstGeom prst="rect">
            <a:avLst/>
          </a:prstGeom>
          <a:noFill/>
          <a:ln/>
        </p:spPr>
        <p:txBody>
          <a:bodyPr wrap="square" lIns="0" tIns="0" rIns="0" bIns="0" rtlCol="0" anchor="t"/>
          <a:lstStyle/>
          <a:p>
            <a:pPr algn="l" indent="0" marL="0">
              <a:lnSpc>
                <a:spcPct val="113000"/>
              </a:lnSpc>
              <a:buNone/>
            </a:pPr>
            <a:r>
              <a:rPr lang="ka" altLang="en-US" sz="2400" b="1" dirty="0">
                <a:solidFill>
                  <a:srgbClr val="25252B"/>
                </a:solidFill>
                <a:latin typeface="IBM Plex Sans" pitchFamily="34" charset="0"/>
                <a:ea typeface="IBM Plex Sans" pitchFamily="34" charset="-122"/>
                <a:cs typeface="IBM Plex Sans" pitchFamily="34" charset="-120"/>
              </a:rPr>
              <a:t>სავარჯიშო 2: გაგზავნამდე შეჩერდით და გადაამოწმეთ</a:t>
            </a:r>
            <a:endParaRPr lang="ka" sz="2400" dirty="0"/>
          </a:p>
        </p:txBody>
      </p:sp>
      <p:sp>
        <p:nvSpPr>
          <p:cNvPr id="6" name="Text 3"/>
          <p:cNvSpPr/>
          <p:nvPr/>
        </p:nvSpPr>
        <p:spPr>
          <a:xfrm>
            <a:off x="666780" y="2575316"/>
            <a:ext cx="6340632" cy="3702223"/>
          </a:xfrm>
          <a:prstGeom prst="rect">
            <a:avLst/>
          </a:prstGeom>
          <a:noFill/>
          <a:ln/>
        </p:spPr>
        <p:txBody>
          <a:bodyPr wrap="square" lIns="0" tIns="0" rIns="0" bIns="0" rtlCol="0" anchor="t"/>
          <a:lstStyle/>
          <a:p>
            <a:pPr algn="l" indent="0" marL="0">
              <a:lnSpc>
                <a:spcPct val="113000"/>
              </a:lnSpc>
              <a:buNone/>
            </a:pPr>
            <a:r>
              <a:rPr lang="ka" altLang="en-US" sz="2400" dirty="0">
                <a:solidFill>
                  <a:srgbClr val="25252B"/>
                </a:solidFill>
                <a:latin typeface="IBM Plex Sans" pitchFamily="34" charset="0"/>
                <a:ea typeface="IBM Plex Sans" pitchFamily="34" charset="-122"/>
                <a:cs typeface="IBM Plex Sans" pitchFamily="34" charset="-120"/>
              </a:rPr>
              <a:t>დაადასტურეთ მხოლოდ მაშინ, როცა ყველა შესამოწმებელი მონაცემი ემთხვევა. თუ დეტალები შეიცვლება, გადაუდებლობის განცდა გაჩნდება ან ვინმე საიდუმლო ინფორმაციას მოგთხოვთ, შეჩერდით და დამოუკიდებლად გადაამოწმეთ. სწორად შესრულებული გადარიცხვის გაუქმება რთულია ან შეუძლებელი.</a:t>
            </a:r>
            <a:endParaRPr lang="ka"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3</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p:bgPr>
    </p:bg>
    <p:spTree>
      <p:nvGrpSpPr>
        <p:cNvPr id="1" name=""/>
        <p:cNvGrpSpPr/>
        <p:nvPr/>
      </p:nvGrpSpPr>
      <p:grpSpPr>
        <a:xfrm>
          <a:off x="0" y="0"/>
          <a:ext cx="0" cy="0"/>
          <a:chOff x="0" y="0"/>
          <a:chExt cx="0" cy="0"/>
        </a:xfrm>
      </p:grpSpPr>
      <p:pic>
        <p:nvPicPr>
          <p:cNvPr id="2" name="Image 0" descr="გაგზავნამდე✓ მიმღებისანდო არხით გადაამოწმეთ, ვის და რატომ უგზავნით.✓ გადახდის მეთოდიდაადასტურეთ, გადახდა ბლოკჩეინზე სრულდება თუ Lightning-ით.✓ დანიშნულების მისამართიშეადარეთ ის მიღების სანდო ეკრანზე ნ">    </p:cNvPr>
          <p:cNvPicPr>
            <a:picLocks noChangeAspect="1"/>
          </p:cNvPicPr>
          <p:nvPr/>
        </p:nvPicPr>
        <p:blipFill>
          <a:blip r:embed="rId1"/>
          <a:stretch>
            <a:fillRect/>
          </a:stretch>
        </p:blipFill>
        <p:spPr>
          <a:xfrm>
            <a:off x="1408450" y="266730"/>
            <a:ext cx="9375069"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შემოწმება და შეუქცევადი ტრანზაქციები</a:t>
            </a:r>
            <a:endParaRPr lang="ka" sz="3000" dirty="0"/>
          </a:p>
        </p:txBody>
      </p:sp>
      <p:sp>
        <p:nvSpPr>
          <p:cNvPr id="4" name="Text 2"/>
          <p:cNvSpPr/>
          <p:nvPr/>
        </p:nvSpPr>
        <p:spPr>
          <a:xfrm>
            <a:off x="971459" y="1368491"/>
            <a:ext cx="11176071" cy="2120311"/>
          </a:xfrm>
          <a:prstGeom prst="rect">
            <a:avLst/>
          </a:prstGeom>
          <a:noFill/>
          <a:ln/>
        </p:spPr>
        <p:txBody>
          <a:bodyPr wrap="square" lIns="0" tIns="0" rIns="0" bIns="0" rtlCol="0" anchor="t"/>
          <a:lstStyle/>
          <a:p>
            <a:pPr algn="l" marL="182880" indent="-182880">
              <a:lnSpc>
                <a:spcPct val="113000"/>
              </a:lnSpc>
              <a:buSzPct val="100000"/>
              <a:buChar char="•"/>
            </a:pPr>
            <a:r>
              <a:rPr lang="ka" altLang="en-US" sz="1920" b="1" dirty="0">
                <a:solidFill>
                  <a:srgbClr val="422C70"/>
                </a:solidFill>
                <a:latin typeface="IBM Plex Sans" pitchFamily="34" charset="0"/>
                <a:ea typeface="IBM Plex Sans" pitchFamily="34" charset="-122"/>
                <a:cs typeface="IBM Plex Sans" pitchFamily="34" charset="-120"/>
              </a:rPr>
              <a:t>Txid:</a:t>
            </a:r>
            <a:r>
              <a:rPr lang="ka" altLang="en-US" sz="1920" dirty="0">
                <a:solidFill>
                  <a:srgbClr val="25252B"/>
                </a:solidFill>
                <a:latin typeface="IBM Plex Sans" pitchFamily="34" charset="0"/>
                <a:ea typeface="IBM Plex Sans" pitchFamily="34" charset="-122"/>
                <a:cs typeface="IBM Plex Sans" pitchFamily="34" charset="-120"/>
              </a:rPr>
              <a:t> ბლოკჩეინზე შესრულებული ტრანზაქციის იდენტიფიკატორი</a:t>
            </a:r>
            <a:endParaRPr lang="ka" sz="1920" dirty="0"/>
          </a:p>
          <a:p>
            <a:pPr algn="l" marL="182880" indent="-182880">
              <a:lnSpc>
                <a:spcPct val="113000"/>
              </a:lnSpc>
              <a:spcBef>
                <a:spcPts val="380"/>
              </a:spcBef>
              <a:buSzPct val="100000"/>
              <a:buChar char="•"/>
            </a:pPr>
            <a:r>
              <a:rPr lang="ka" altLang="en-US" sz="1920" b="1" dirty="0">
                <a:solidFill>
                  <a:srgbClr val="422C70"/>
                </a:solidFill>
                <a:latin typeface="IBM Plex Sans" pitchFamily="34" charset="0"/>
                <a:ea typeface="IBM Plex Sans" pitchFamily="34" charset="-122"/>
                <a:cs typeface="IBM Plex Sans" pitchFamily="34" charset="-120"/>
              </a:rPr>
              <a:t>ექსპლორერი:</a:t>
            </a:r>
            <a:r>
              <a:rPr lang="ka" altLang="en-US" sz="1920" dirty="0">
                <a:solidFill>
                  <a:srgbClr val="25252B"/>
                </a:solidFill>
                <a:latin typeface="IBM Plex Sans" pitchFamily="34" charset="0"/>
                <a:ea typeface="IBM Plex Sans" pitchFamily="34" charset="-122"/>
                <a:cs typeface="IBM Plex Sans" pitchFamily="34" charset="-120"/>
              </a:rPr>
              <a:t> ინტერფეისი ტრანზაქციების საჯარო მონაცემებზე წვდომისთვის</a:t>
            </a:r>
            <a:endParaRPr lang="ka" sz="1920" dirty="0"/>
          </a:p>
          <a:p>
            <a:pPr algn="l" marL="182880" indent="-182880">
              <a:lnSpc>
                <a:spcPct val="113000"/>
              </a:lnSpc>
              <a:spcBef>
                <a:spcPts val="380"/>
              </a:spcBef>
              <a:buSzPct val="100000"/>
              <a:buChar char="•"/>
            </a:pPr>
            <a:r>
              <a:rPr lang="ka" altLang="en-US" sz="1920" dirty="0">
                <a:solidFill>
                  <a:srgbClr val="25252B"/>
                </a:solidFill>
                <a:latin typeface="IBM Plex Sans" pitchFamily="34" charset="0"/>
                <a:ea typeface="IBM Plex Sans" pitchFamily="34" charset="-122"/>
                <a:cs typeface="IBM Plex Sans" pitchFamily="34" charset="-120"/>
              </a:rPr>
              <a:t>შეამოწმეთ ქსელი, დანიშნულების მისამართი, თანხა, საკომისიო, სტატუსი და დადასტურებები</a:t>
            </a:r>
            <a:endParaRPr lang="ka" sz="1920" dirty="0"/>
          </a:p>
          <a:p>
            <a:pPr algn="l" marL="182880" indent="-182880">
              <a:lnSpc>
                <a:spcPct val="113000"/>
              </a:lnSpc>
              <a:spcBef>
                <a:spcPts val="380"/>
              </a:spcBef>
              <a:buSzPct val="100000"/>
              <a:buChar char="•"/>
            </a:pPr>
            <a:r>
              <a:rPr lang="ka" altLang="en-US" sz="1920" dirty="0">
                <a:solidFill>
                  <a:srgbClr val="25252B"/>
                </a:solidFill>
                <a:latin typeface="IBM Plex Sans" pitchFamily="34" charset="0"/>
                <a:ea typeface="IBM Plex Sans" pitchFamily="34" charset="-122"/>
                <a:cs typeface="IBM Plex Sans" pitchFamily="34" charset="-120"/>
              </a:rPr>
              <a:t>ქსელში გავრცელება → მოლოდინში → ბლოკში შეტანა → შემდგომი დადასტურებები</a:t>
            </a:r>
            <a:endParaRPr lang="ka" sz="1920" dirty="0"/>
          </a:p>
        </p:txBody>
      </p:sp>
      <p:sp>
        <p:nvSpPr>
          <p:cNvPr id="5" name="Text 3"/>
          <p:cNvSpPr/>
          <p:nvPr/>
        </p:nvSpPr>
        <p:spPr>
          <a:xfrm>
            <a:off x="666780" y="3756995"/>
            <a:ext cx="11510010" cy="987186"/>
          </a:xfrm>
          <a:prstGeom prst="rect">
            <a:avLst/>
          </a:prstGeom>
          <a:noFill/>
          <a:ln/>
        </p:spPr>
        <p:txBody>
          <a:bodyPr wrap="square" lIns="0" tIns="0" rIns="0" bIns="0" rtlCol="0" anchor="t"/>
          <a:lstStyle/>
          <a:p>
            <a:pPr algn="l" indent="0" marL="0">
              <a:lnSpc>
                <a:spcPct val="113000"/>
              </a:lnSpc>
              <a:buNone/>
            </a:pPr>
            <a:r>
              <a:rPr lang="ka" altLang="en-US" sz="1920" dirty="0">
                <a:solidFill>
                  <a:srgbClr val="25252B"/>
                </a:solidFill>
                <a:latin typeface="IBM Plex Sans" pitchFamily="34" charset="0"/>
                <a:ea typeface="IBM Plex Sans" pitchFamily="34" charset="-122"/>
                <a:cs typeface="IBM Plex Sans" pitchFamily="34" charset="-120"/>
              </a:rPr>
              <a:t>ექსპლორერი ვერ ადასტურებს ვინაობას, პატიოსნებას ან გადახდის მიზანს. არ არსებობს დადასტურებების უნივერსალური რაოდენობა, რომელიც ყველა გადახდას მიესადაგება.</a:t>
            </a:r>
            <a:endParaRPr lang="ka" sz="1920" dirty="0"/>
          </a:p>
        </p:txBody>
      </p:sp>
      <p:sp>
        <p:nvSpPr>
          <p:cNvPr id="6" name="Text 4"/>
          <p:cNvSpPr/>
          <p:nvPr/>
        </p:nvSpPr>
        <p:spPr>
          <a:xfrm>
            <a:off x="666780" y="4987961"/>
            <a:ext cx="11510010" cy="987186"/>
          </a:xfrm>
          <a:prstGeom prst="rect">
            <a:avLst/>
          </a:prstGeom>
          <a:noFill/>
          <a:ln/>
        </p:spPr>
        <p:txBody>
          <a:bodyPr wrap="square" lIns="0" tIns="0" rIns="0" bIns="0" rtlCol="0" anchor="t"/>
          <a:lstStyle/>
          <a:p>
            <a:pPr algn="l" indent="0" marL="0">
              <a:lnSpc>
                <a:spcPct val="113000"/>
              </a:lnSpc>
              <a:buNone/>
            </a:pPr>
            <a:r>
              <a:rPr lang="ka" altLang="en-US" sz="1920" dirty="0">
                <a:solidFill>
                  <a:srgbClr val="25252B"/>
                </a:solidFill>
                <a:latin typeface="IBM Plex Sans" pitchFamily="34" charset="0"/>
                <a:ea typeface="IBM Plex Sans" pitchFamily="34" charset="-122"/>
                <a:cs typeface="IBM Plex Sans" pitchFamily="34" charset="-120"/>
              </a:rPr>
              <a:t>გამოიყენეთ წინასწარ მომზადებული მაგალითები; არ მოძებნოთ მოსწავლის პირადი მისამართი ან ტრანზაქცია. ძიებამ შეიძლება ექსპლორერის ოპერატორს გაუმჟღავნოს, რით ხართ დაინტერესებული.</a:t>
            </a:r>
            <a:endParaRPr lang="ka" sz="19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3</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FFFFF"/>
        </a:solidFill>
      </p:bgPr>
    </p:bg>
    <p:spTree>
      <p:nvGrpSpPr>
        <p:cNvPr id="1" name=""/>
        <p:cNvGrpSpPr/>
        <p:nvPr/>
      </p:nvGrpSpPr>
      <p:grpSpPr>
        <a:xfrm>
          <a:off x="0" y="0"/>
          <a:ext cx="0" cy="0"/>
          <a:chOff x="0" y="0"/>
          <a:chExt cx="0" cy="0"/>
        </a:xfrm>
      </p:grpSpPr>
      <p:pic>
        <p:nvPicPr>
          <p:cNvPr id="2" name="Image 0" descr="მოლოდინის პულიბლოკის მოლოდინშიბლოკი N1 დადასტურებაბლოკი N+12 დადასტურებაბლოკი N+23 დადასტურებაბლოკი N+34 დადასტურება">    </p:cNvPr>
          <p:cNvPicPr>
            <a:picLocks noChangeAspect="1"/>
          </p:cNvPicPr>
          <p:nvPr/>
        </p:nvPicPr>
        <p:blipFill>
          <a:blip r:embed="rId1"/>
          <a:stretch>
            <a:fillRect/>
          </a:stretch>
        </p:blipFill>
        <p:spPr>
          <a:xfrm>
            <a:off x="342900" y="2070384"/>
            <a:ext cx="11506170" cy="256489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უსაფრთხოების</a:t>
            </a:r>
            <a:br/>
            <a:r>
              <a:rPr lang="ka" altLang="en-US" sz="3000" dirty="0">
                <a:solidFill>
                  <a:srgbClr val="422C70"/>
                </a:solidFill>
                <a:latin typeface="IBM Plex Sans Medium" pitchFamily="34" charset="0"/>
                <a:ea typeface="IBM Plex Sans Medium" pitchFamily="34" charset="-122"/>
                <a:cs typeface="IBM Plex Sans Medium" pitchFamily="34" charset="-120"/>
              </a:rPr>
              <a:t>საკონტროლო სია</a:t>
            </a:r>
            <a:endParaRPr lang="ka" sz="3000" dirty="0"/>
          </a:p>
        </p:txBody>
      </p:sp>
      <p:sp>
        <p:nvSpPr>
          <p:cNvPr id="5" name="Text 2"/>
          <p:cNvSpPr/>
          <p:nvPr/>
        </p:nvSpPr>
        <p:spPr>
          <a:xfrm>
            <a:off x="666780" y="1824228"/>
            <a:ext cx="5694426" cy="592623"/>
          </a:xfrm>
          <a:prstGeom prst="rect">
            <a:avLst/>
          </a:prstGeom>
          <a:noFill/>
          <a:ln/>
        </p:spPr>
        <p:txBody>
          <a:bodyPr wrap="square" lIns="0" tIns="0" rIns="0" bIns="0" rtlCol="0" anchor="t"/>
          <a:lstStyle/>
          <a:p>
            <a:pPr algn="l" indent="0" marL="0">
              <a:lnSpc>
                <a:spcPct val="113000"/>
              </a:lnSpc>
              <a:buNone/>
            </a:pPr>
            <a:r>
              <a:rPr lang="ka" altLang="en-US" sz="1730" b="1" dirty="0">
                <a:solidFill>
                  <a:srgbClr val="25252B"/>
                </a:solidFill>
                <a:latin typeface="IBM Plex Sans" pitchFamily="34" charset="0"/>
                <a:ea typeface="IBM Plex Sans" pitchFamily="34" charset="-122"/>
                <a:cs typeface="IBM Plex Sans" pitchFamily="34" charset="-120"/>
              </a:rPr>
              <a:t>სავარჯიშო 3: ამოიცანით რისკი და უსაფრთხოდ შეჩერდით</a:t>
            </a:r>
            <a:endParaRPr lang="ka" sz="1730" dirty="0"/>
          </a:p>
        </p:txBody>
      </p:sp>
      <p:sp>
        <p:nvSpPr>
          <p:cNvPr id="6" name="Text 3"/>
          <p:cNvSpPr/>
          <p:nvPr/>
        </p:nvSpPr>
        <p:spPr>
          <a:xfrm>
            <a:off x="666780" y="2636215"/>
            <a:ext cx="5694426" cy="1481602"/>
          </a:xfrm>
          <a:prstGeom prst="rect">
            <a:avLst/>
          </a:prstGeom>
          <a:noFill/>
          <a:ln/>
        </p:spPr>
        <p:txBody>
          <a:bodyPr wrap="square" lIns="0" tIns="0" rIns="0" bIns="0" rtlCol="0" anchor="t"/>
          <a:lstStyle/>
          <a:p>
            <a:pPr algn="l" indent="0" marL="0">
              <a:lnSpc>
                <a:spcPct val="113000"/>
              </a:lnSpc>
              <a:buNone/>
            </a:pPr>
            <a:r>
              <a:rPr lang="ka" altLang="en-US" sz="1730" b="1" dirty="0">
                <a:solidFill>
                  <a:srgbClr val="25252B"/>
                </a:solidFill>
                <a:latin typeface="IBM Plex Sans" pitchFamily="34" charset="0"/>
                <a:ea typeface="IBM Plex Sans" pitchFamily="34" charset="-122"/>
                <a:cs typeface="IBM Plex Sans" pitchFamily="34" charset="-120"/>
              </a:rPr>
              <a:t>შეჩერდით. არაფერი გააზიაროთ. არაფერი გაგზავნოთ. დახურეთ საკომუნიკაციო არხი. გადაამოწმეთ დამოუკიდებლად. ითხოვეთ დახმარება საიდუმლო ინფორმაციის გამჟღავნების გარეშე.</a:t>
            </a:r>
            <a:endParaRPr lang="ka" sz="1730" dirty="0"/>
          </a:p>
        </p:txBody>
      </p:sp>
      <p:sp>
        <p:nvSpPr>
          <p:cNvPr id="7" name="Shape 4"/>
          <p:cNvSpPr/>
          <p:nvPr/>
        </p:nvSpPr>
        <p:spPr>
          <a:xfrm>
            <a:off x="666780" y="4337182"/>
            <a:ext cx="5372100" cy="1777594"/>
          </a:xfrm>
          <a:prstGeom prst="rect">
            <a:avLst/>
          </a:prstGeom>
          <a:solidFill>
            <a:srgbClr val="F3F3FA"/>
          </a:solidFill>
          <a:ln/>
        </p:spPr>
      </p:sp>
      <p:sp>
        <p:nvSpPr>
          <p:cNvPr id="8" name="Shape 5"/>
          <p:cNvSpPr/>
          <p:nvPr/>
        </p:nvSpPr>
        <p:spPr>
          <a:xfrm>
            <a:off x="666780" y="4337182"/>
            <a:ext cx="57150" cy="1777594"/>
          </a:xfrm>
          <a:prstGeom prst="rect">
            <a:avLst/>
          </a:prstGeom>
          <a:solidFill>
            <a:srgbClr val="422C70"/>
          </a:solidFill>
          <a:ln/>
        </p:spPr>
      </p:sp>
      <p:sp>
        <p:nvSpPr>
          <p:cNvPr id="9" name="Text 6"/>
          <p:cNvSpPr/>
          <p:nvPr/>
        </p:nvSpPr>
        <p:spPr>
          <a:xfrm>
            <a:off x="1075060" y="4534692"/>
            <a:ext cx="4889480" cy="1382573"/>
          </a:xfrm>
          <a:prstGeom prst="rect">
            <a:avLst/>
          </a:prstGeom>
          <a:noFill/>
          <a:ln/>
        </p:spPr>
        <p:txBody>
          <a:bodyPr wrap="square" lIns="0" tIns="0" rIns="0" bIns="0" rtlCol="0" anchor="t"/>
          <a:lstStyle/>
          <a:p>
            <a:pPr algn="l" indent="0" marL="0">
              <a:lnSpc>
                <a:spcPct val="113000"/>
              </a:lnSpc>
              <a:buNone/>
            </a:pPr>
            <a:r>
              <a:rPr lang="ka" altLang="en-US" sz="1730" b="1" dirty="0">
                <a:solidFill>
                  <a:srgbClr val="422C70"/>
                </a:solidFill>
                <a:latin typeface="IBM Plex Sans" pitchFamily="34" charset="0"/>
                <a:ea typeface="IBM Plex Sans" pitchFamily="34" charset="-122"/>
                <a:cs typeface="IBM Plex Sans" pitchFamily="34" charset="-120"/>
              </a:rPr>
              <a:t>სცადეთ</a:t>
            </a:r>
            <a:endParaRPr lang="ka" sz="1730" dirty="0"/>
          </a:p>
          <a:p>
            <a:pPr algn="l" indent="0" marL="0">
              <a:lnSpc>
                <a:spcPct val="113000"/>
              </a:lnSpc>
              <a:spcBef>
                <a:spcPts val="260"/>
              </a:spcBef>
              <a:buNone/>
            </a:pPr>
            <a:r>
              <a:rPr lang="ka" altLang="en-US" sz="1730" dirty="0">
                <a:solidFill>
                  <a:srgbClr val="25252B"/>
                </a:solidFill>
                <a:latin typeface="IBM Plex Sans" pitchFamily="34" charset="0"/>
                <a:ea typeface="IBM Plex Sans" pitchFamily="34" charset="-122"/>
                <a:cs typeface="IBM Plex Sans" pitchFamily="34" charset="-120"/>
              </a:rPr>
              <a:t>წინასწარ მომზადებულ შეტყობინებაში ამოიცანით საფრთხის ნიშანი, შესაძლო დანაკარგი და პირველი უსაფრთხო ქმედება.</a:t>
            </a:r>
            <a:endParaRPr lang="ka" sz="173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3</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FFFFF"/>
        </a:solidFill>
      </p:bgPr>
    </p:bg>
    <p:spTree>
      <p:nvGrpSpPr>
        <p:cNvPr id="1" name=""/>
        <p:cNvGrpSpPr/>
        <p:nvPr/>
      </p:nvGrpSpPr>
      <p:grpSpPr>
        <a:xfrm>
          <a:off x="0" y="0"/>
          <a:ext cx="0" cy="0"/>
          <a:chOff x="0" y="0"/>
          <a:chExt cx="0" cy="0"/>
        </a:xfrm>
      </p:grpSpPr>
      <p:pic>
        <p:nvPicPr>
          <p:cNvPr id="2" name="Image 0" descr="გადაუდებლობა სხვისი სახელით თავის გასაღება შეცვლილი დანიშნულების ადგილი გარანტირებული მოგება საიდუმლო ინფორმაციის მოთხოვნა">    </p:cNvPr>
          <p:cNvPicPr>
            <a:picLocks noChangeAspect="1"/>
          </p:cNvPicPr>
          <p:nvPr/>
        </p:nvPicPr>
        <p:blipFill>
          <a:blip r:embed="rId1"/>
          <a:stretch>
            <a:fillRect/>
          </a:stretch>
        </p:blipFill>
        <p:spPr>
          <a:xfrm>
            <a:off x="342900" y="419252"/>
            <a:ext cx="11506170" cy="586715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171700"/>
            <a:ext cx="5029200" cy="25146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ბიტკოინის შეძენა და</a:t>
            </a:r>
            <a:br/>
            <a:r>
              <a:rPr lang="ka" altLang="en-US" sz="3000" dirty="0">
                <a:solidFill>
                  <a:srgbClr val="422C70"/>
                </a:solidFill>
                <a:latin typeface="IBM Plex Sans Medium" pitchFamily="34" charset="0"/>
                <a:ea typeface="IBM Plex Sans Medium" pitchFamily="34" charset="-122"/>
                <a:cs typeface="IBM Plex Sans Medium" pitchFamily="34" charset="-120"/>
              </a:rPr>
              <a:t>გაცვლა</a:t>
            </a:r>
            <a:endParaRPr lang="ka" sz="3000" dirty="0"/>
          </a:p>
        </p:txBody>
      </p:sp>
      <p:sp>
        <p:nvSpPr>
          <p:cNvPr id="5" name="Text 2"/>
          <p:cNvSpPr/>
          <p:nvPr/>
        </p:nvSpPr>
        <p:spPr>
          <a:xfrm>
            <a:off x="666780" y="1824228"/>
            <a:ext cx="11144250" cy="296357"/>
          </a:xfrm>
          <a:prstGeom prst="rect">
            <a:avLst/>
          </a:prstGeom>
          <a:noFill/>
          <a:ln/>
        </p:spPr>
        <p:txBody>
          <a:bodyPr wrap="square" lIns="0" tIns="0" rIns="0" bIns="0" rtlCol="0" anchor="t"/>
          <a:lstStyle/>
          <a:p>
            <a:pPr algn="l" indent="0" marL="0">
              <a:lnSpc>
                <a:spcPct val="113000"/>
              </a:lnSpc>
              <a:buNone/>
            </a:pPr>
            <a:r>
              <a:rPr lang="ka" altLang="en-US" sz="1730" b="1" dirty="0">
                <a:solidFill>
                  <a:srgbClr val="25252B"/>
                </a:solidFill>
                <a:latin typeface="IBM Plex Sans" pitchFamily="34" charset="0"/>
                <a:ea typeface="IBM Plex Sans" pitchFamily="34" charset="-122"/>
                <a:cs typeface="IBM Plex Sans" pitchFamily="34" charset="-120"/>
              </a:rPr>
              <a:t>ინფორმირებულობა და არა ფინანსური რჩევა</a:t>
            </a:r>
            <a:endParaRPr lang="ka" sz="1730" dirty="0"/>
          </a:p>
        </p:txBody>
      </p:sp>
      <p:sp>
        <p:nvSpPr>
          <p:cNvPr id="6" name="Text 3"/>
          <p:cNvSpPr/>
          <p:nvPr/>
        </p:nvSpPr>
        <p:spPr>
          <a:xfrm>
            <a:off x="666780" y="2339858"/>
            <a:ext cx="5694426" cy="1481602"/>
          </a:xfrm>
          <a:prstGeom prst="rect">
            <a:avLst/>
          </a:prstGeom>
          <a:noFill/>
          <a:ln/>
        </p:spPr>
        <p:txBody>
          <a:bodyPr wrap="square" lIns="0" tIns="0" rIns="0" bIns="0" rtlCol="0" anchor="t"/>
          <a:lstStyle/>
          <a:p>
            <a:pPr algn="l" indent="0" marL="0">
              <a:lnSpc>
                <a:spcPct val="113000"/>
              </a:lnSpc>
              <a:buNone/>
            </a:pPr>
            <a:r>
              <a:rPr lang="ka" altLang="en-US" sz="1730" dirty="0">
                <a:solidFill>
                  <a:srgbClr val="25252B"/>
                </a:solidFill>
                <a:latin typeface="IBM Plex Sans" pitchFamily="34" charset="0"/>
                <a:ea typeface="IBM Plex Sans" pitchFamily="34" charset="-122"/>
                <a:cs typeface="IBM Plex Sans" pitchFamily="34" charset="-120"/>
              </a:rPr>
              <a:t>შეადარეთ სრული ფასი და სპრედი, მომსახურებისა და თანხის გატანის საკომისიოები, გასაღებებზე კონტროლი, პირადობის მონაცემები, ანგარიშსწორება და მოქმედი ადგილობრივი წესები.</a:t>
            </a:r>
            <a:endParaRPr lang="ka" sz="1730" dirty="0"/>
          </a:p>
        </p:txBody>
      </p:sp>
      <p:sp>
        <p:nvSpPr>
          <p:cNvPr id="7" name="Text 4"/>
          <p:cNvSpPr/>
          <p:nvPr/>
        </p:nvSpPr>
        <p:spPr>
          <a:xfrm>
            <a:off x="666780" y="4040825"/>
            <a:ext cx="5694426" cy="2074225"/>
          </a:xfrm>
          <a:prstGeom prst="rect">
            <a:avLst/>
          </a:prstGeom>
          <a:noFill/>
          <a:ln/>
        </p:spPr>
        <p:txBody>
          <a:bodyPr wrap="square" lIns="0" tIns="0" rIns="0" bIns="0" rtlCol="0" anchor="t"/>
          <a:lstStyle/>
          <a:p>
            <a:pPr algn="l" indent="0" marL="0">
              <a:lnSpc>
                <a:spcPct val="113000"/>
              </a:lnSpc>
              <a:buNone/>
            </a:pPr>
            <a:r>
              <a:rPr lang="ka" altLang="en-US" sz="1730" dirty="0">
                <a:solidFill>
                  <a:srgbClr val="25252B"/>
                </a:solidFill>
                <a:latin typeface="IBM Plex Sans" pitchFamily="34" charset="0"/>
                <a:ea typeface="IBM Plex Sans" pitchFamily="34" charset="-122"/>
                <a:cs typeface="IBM Plex Sans" pitchFamily="34" charset="-120"/>
              </a:rPr>
              <a:t>არცერთი გზა ან მომსახურების მიმწოდებელი არ არის თავისთავად საუკეთესო. </a:t>
            </a:r>
            <a:r>
              <a:rPr lang="ka" altLang="en-US" sz="1730" b="1" dirty="0">
                <a:solidFill>
                  <a:srgbClr val="25252B"/>
                </a:solidFill>
                <a:latin typeface="IBM Plex Sans" pitchFamily="34" charset="0"/>
                <a:ea typeface="IBM Plex Sans" pitchFamily="34" charset="-122"/>
                <a:cs typeface="IBM Plex Sans" pitchFamily="34" charset="-120"/>
              </a:rPr>
              <a:t>KYC</a:t>
            </a:r>
            <a:r>
              <a:rPr lang="ka" altLang="en-US" sz="1730" dirty="0">
                <a:solidFill>
                  <a:srgbClr val="25252B"/>
                </a:solidFill>
                <a:latin typeface="IBM Plex Sans" pitchFamily="34" charset="0"/>
                <a:ea typeface="IBM Plex Sans" pitchFamily="34" charset="-122"/>
                <a:cs typeface="IBM Plex Sans" pitchFamily="34" charset="-120"/>
              </a:rPr>
              <a:t> ნიშნავს პირადობის შემოწმებას: მას შეიძლება ჰქონდეს სარგებელი რეგულაციებთან შესაბამისობის ან აღდგენის თვალსაზრისით, თუმცა ახლავს პირადობისა და გადახდის მონაცემებთან დაკავშირებული რისკები.</a:t>
            </a:r>
            <a:endParaRPr lang="ka" sz="173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3</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FFFFF"/>
        </a:solidFill>
      </p:bgPr>
    </p:bg>
    <p:spTree>
      <p:nvGrpSpPr>
        <p:cNvPr id="1" name=""/>
        <p:cNvGrpSpPr/>
        <p:nvPr/>
      </p:nvGrpSpPr>
      <p:grpSpPr>
        <a:xfrm>
          <a:off x="0" y="0"/>
          <a:ext cx="0" cy="0"/>
          <a:chOff x="0" y="0"/>
          <a:chExt cx="0" cy="0"/>
        </a:xfrm>
      </p:grpSpPr>
      <p:pic>
        <p:nvPicPr>
          <p:cNvPr id="2" name="Image 0" descr="ადამიანი, რომელსაც ბიტკოინი სურს გამომუშავება მიიღეთ ანაზღაურება სამუშაოსთვის.პირიდან პირზეგაცვალეთ ნაღდი ფული პირისპირ.ბირჟაშეიძინეთ სერვისის მეშვეობით.ბიტკოინის ბანკომატი შეიძინეთ აპარატით. თვითშენა">    </p:cNvPr>
          <p:cNvPicPr>
            <a:picLocks noChangeAspect="1"/>
          </p:cNvPicPr>
          <p:nvPr/>
        </p:nvPicPr>
        <p:blipFill>
          <a:blip r:embed="rId1"/>
          <a:stretch>
            <a:fillRect/>
          </a:stretch>
        </p:blipFill>
        <p:spPr>
          <a:xfrm>
            <a:off x="342900" y="988192"/>
            <a:ext cx="11506170" cy="472918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FFFFF"/>
        </a:solidFill>
      </p:bgPr>
    </p:bg>
    <p:spTree>
      <p:nvGrpSpPr>
        <p:cNvPr id="1" name=""/>
        <p:cNvGrpSpPr/>
        <p:nvPr/>
      </p:nvGrpSpPr>
      <p:grpSpPr>
        <a:xfrm>
          <a:off x="0" y="0"/>
          <a:ext cx="0" cy="0"/>
          <a:chOff x="0" y="0"/>
          <a:chExt cx="0" cy="0"/>
        </a:xfrm>
      </p:grpSpPr>
      <p:pic>
        <p:nvPicPr>
          <p:cNvPr id="2" name="Image 0" descr="ხარჯებირა ფასი, სპრედი და მომსახურების ან თანხის გატანის საკომისიოები მოქმედებს?შენახვავინ აკონტროლებს ბიტკოინს გაცვლამდე და გაცვლის შემდეგ? ვინაობა და კონფიდენციალურობარა პერსონალური ინფორმაცია გროვდ">    </p:cNvPr>
          <p:cNvPicPr>
            <a:picLocks noChangeAspect="1"/>
          </p:cNvPicPr>
          <p:nvPr/>
        </p:nvPicPr>
        <p:blipFill>
          <a:blip r:embed="rId1"/>
          <a:stretch>
            <a:fillRect/>
          </a:stretch>
        </p:blipFill>
        <p:spPr>
          <a:xfrm>
            <a:off x="847466" y="266730"/>
            <a:ext cx="10497038"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გადახდები ბლოკჩეინზე და ლაითნინგის ქსელში</a:t>
            </a:r>
            <a:endParaRPr lang="ka" sz="3000" dirty="0"/>
          </a:p>
        </p:txBody>
      </p:sp>
      <p:sp>
        <p:nvSpPr>
          <p:cNvPr id="4" name="Text 2"/>
          <p:cNvSpPr/>
          <p:nvPr/>
        </p:nvSpPr>
        <p:spPr>
          <a:xfrm>
            <a:off x="941009" y="1361176"/>
            <a:ext cx="11209355" cy="2545598"/>
          </a:xfrm>
          <a:prstGeom prst="rect">
            <a:avLst/>
          </a:prstGeom>
          <a:noFill/>
          <a:ln/>
        </p:spPr>
        <p:txBody>
          <a:bodyPr wrap="square" lIns="0" tIns="0" rIns="0" bIns="0" rtlCol="0" anchor="t"/>
          <a:lstStyle/>
          <a:p>
            <a:pPr algn="l" marL="165100" indent="-165100">
              <a:lnSpc>
                <a:spcPct val="113000"/>
              </a:lnSpc>
              <a:buSzPct val="100000"/>
              <a:buChar char="•"/>
            </a:pPr>
            <a:r>
              <a:rPr lang="ka" altLang="en-US" sz="1730" b="1" dirty="0">
                <a:solidFill>
                  <a:srgbClr val="422C70"/>
                </a:solidFill>
                <a:latin typeface="IBM Plex Sans" pitchFamily="34" charset="0"/>
                <a:ea typeface="IBM Plex Sans" pitchFamily="34" charset="-122"/>
                <a:cs typeface="IBM Plex Sans" pitchFamily="34" charset="-120"/>
              </a:rPr>
              <a:t>ბლოკჩეინზე:</a:t>
            </a:r>
            <a:r>
              <a:rPr lang="ka" altLang="en-US" sz="1730" dirty="0">
                <a:solidFill>
                  <a:srgbClr val="25252B"/>
                </a:solidFill>
                <a:latin typeface="IBM Plex Sans" pitchFamily="34" charset="0"/>
                <a:ea typeface="IBM Plex Sans" pitchFamily="34" charset="-122"/>
                <a:cs typeface="IBM Plex Sans" pitchFamily="34" charset="-120"/>
              </a:rPr>
              <a:t> ჩანაწერი ბლოკჩეინში; დადასტურებები</a:t>
            </a:r>
            <a:endParaRPr lang="ka" sz="1730" dirty="0"/>
          </a:p>
          <a:p>
            <a:pPr algn="l" marL="165100" indent="-165100">
              <a:lnSpc>
                <a:spcPct val="113000"/>
              </a:lnSpc>
              <a:spcBef>
                <a:spcPts val="340"/>
              </a:spcBef>
              <a:buSzPct val="100000"/>
              <a:buChar char="•"/>
            </a:pPr>
            <a:r>
              <a:rPr lang="ka" altLang="en-US" sz="1730" b="1" dirty="0">
                <a:solidFill>
                  <a:srgbClr val="422C70"/>
                </a:solidFill>
                <a:latin typeface="IBM Plex Sans" pitchFamily="34" charset="0"/>
                <a:ea typeface="IBM Plex Sans" pitchFamily="34" charset="-122"/>
                <a:cs typeface="IBM Plex Sans" pitchFamily="34" charset="-120"/>
              </a:rPr>
              <a:t>ლაითნინგი:</a:t>
            </a:r>
            <a:r>
              <a:rPr lang="ka" altLang="en-US" sz="1730" dirty="0">
                <a:solidFill>
                  <a:srgbClr val="25252B"/>
                </a:solidFill>
                <a:latin typeface="IBM Plex Sans" pitchFamily="34" charset="0"/>
                <a:ea typeface="IBM Plex Sans" pitchFamily="34" charset="-122"/>
                <a:cs typeface="IBM Plex Sans" pitchFamily="34" charset="-120"/>
              </a:rPr>
              <a:t> ბიტკოინის გადახდების ქსელი; ჩვეულებრივ, გადახდა სწრაფად სრულდება ან ვერ ხერხდება</a:t>
            </a:r>
            <a:endParaRPr lang="ka" sz="1730" dirty="0"/>
          </a:p>
          <a:p>
            <a:pPr algn="l" marL="165100" indent="-165100">
              <a:lnSpc>
                <a:spcPct val="113000"/>
              </a:lnSpc>
              <a:spcBef>
                <a:spcPts val="340"/>
              </a:spcBef>
              <a:buSzPct val="100000"/>
              <a:buChar char="•"/>
            </a:pPr>
            <a:r>
              <a:rPr lang="ka" altLang="en-US" sz="1730" dirty="0">
                <a:solidFill>
                  <a:srgbClr val="25252B"/>
                </a:solidFill>
                <a:latin typeface="IBM Plex Sans" pitchFamily="34" charset="0"/>
                <a:ea typeface="IBM Plex Sans" pitchFamily="34" charset="-122"/>
                <a:cs typeface="IBM Plex Sans" pitchFamily="34" charset="-120"/>
              </a:rPr>
              <a:t>მიღების განსხვავებული მოთხოვნები, საკომისიოები, ლიმიტები და შესაძლო შეფერხების წერტილები</a:t>
            </a:r>
            <a:endParaRPr lang="ka" sz="1730" dirty="0"/>
          </a:p>
          <a:p>
            <a:pPr algn="l" marL="165100" indent="-165100">
              <a:lnSpc>
                <a:spcPct val="113000"/>
              </a:lnSpc>
              <a:spcBef>
                <a:spcPts val="340"/>
              </a:spcBef>
              <a:buSzPct val="100000"/>
              <a:buChar char="•"/>
            </a:pPr>
            <a:r>
              <a:rPr lang="ka" altLang="en-US" sz="1730" dirty="0">
                <a:solidFill>
                  <a:srgbClr val="25252B"/>
                </a:solidFill>
                <a:latin typeface="IBM Plex Sans" pitchFamily="34" charset="0"/>
                <a:ea typeface="IBM Plex Sans" pitchFamily="34" charset="-122"/>
                <a:cs typeface="IBM Plex Sans" pitchFamily="34" charset="-120"/>
              </a:rPr>
              <a:t>შეუსაბამეთ მოთხოვნა საფულის მიერ მხარდაჭერილ გადახდის მეთოდს</a:t>
            </a:r>
            <a:endParaRPr lang="ka" sz="1730" dirty="0"/>
          </a:p>
          <a:p>
            <a:pPr algn="l" marL="165100" indent="-165100">
              <a:lnSpc>
                <a:spcPct val="113000"/>
              </a:lnSpc>
              <a:spcBef>
                <a:spcPts val="340"/>
              </a:spcBef>
              <a:buSzPct val="100000"/>
              <a:buChar char="•"/>
            </a:pPr>
            <a:r>
              <a:rPr lang="ka" altLang="en-US" sz="1730" dirty="0">
                <a:solidFill>
                  <a:srgbClr val="25252B"/>
                </a:solidFill>
                <a:latin typeface="IBM Plex Sans" pitchFamily="34" charset="0"/>
                <a:ea typeface="IBM Plex Sans" pitchFamily="34" charset="-122"/>
                <a:cs typeface="IBM Plex Sans" pitchFamily="34" charset="-120"/>
              </a:rPr>
              <a:t>ორივე გზა შეიძლება გულისხმობდეს სახსრების მესამე მხარესთან შენახვას ან სერვისზე დამოკიდებულებას</a:t>
            </a:r>
            <a:endParaRPr lang="ka" sz="1730" dirty="0"/>
          </a:p>
        </p:txBody>
      </p:sp>
      <p:sp>
        <p:nvSpPr>
          <p:cNvPr id="5" name="Text 3"/>
          <p:cNvSpPr/>
          <p:nvPr/>
        </p:nvSpPr>
        <p:spPr>
          <a:xfrm>
            <a:off x="666780" y="4147993"/>
            <a:ext cx="11510010" cy="888980"/>
          </a:xfrm>
          <a:prstGeom prst="rect">
            <a:avLst/>
          </a:prstGeom>
          <a:noFill/>
          <a:ln/>
        </p:spPr>
        <p:txBody>
          <a:bodyPr wrap="square" lIns="0" tIns="0" rIns="0" bIns="0" rtlCol="0" anchor="t"/>
          <a:lstStyle/>
          <a:p>
            <a:pPr algn="l" indent="0" marL="0">
              <a:lnSpc>
                <a:spcPct val="113000"/>
              </a:lnSpc>
              <a:buNone/>
            </a:pPr>
            <a:r>
              <a:rPr lang="ka" altLang="en-US" sz="1730" dirty="0">
                <a:solidFill>
                  <a:srgbClr val="25252B"/>
                </a:solidFill>
                <a:latin typeface="IBM Plex Sans" pitchFamily="34" charset="0"/>
                <a:ea typeface="IBM Plex Sans" pitchFamily="34" charset="-122"/>
                <a:cs typeface="IBM Plex Sans" pitchFamily="34" charset="-120"/>
              </a:rPr>
              <a:t>ლაითნინგი ცალკე მონეტა არ არის. ლაითნინგის საფულე შეიძლება იყოს კასტოდიული ან თვითკასტოდიული; სწრაფი გადახდა არ ადასტურებს, რომ საფულე უფრო დიდი ნაშთების შესანახად შესაფერისია.</a:t>
            </a:r>
            <a:endParaRPr lang="ka" sz="1730" dirty="0"/>
          </a:p>
        </p:txBody>
      </p:sp>
      <p:sp>
        <p:nvSpPr>
          <p:cNvPr id="6" name="Text 4"/>
          <p:cNvSpPr/>
          <p:nvPr/>
        </p:nvSpPr>
        <p:spPr>
          <a:xfrm>
            <a:off x="666780" y="5256337"/>
            <a:ext cx="11510010" cy="888980"/>
          </a:xfrm>
          <a:prstGeom prst="rect">
            <a:avLst/>
          </a:prstGeom>
          <a:noFill/>
          <a:ln/>
        </p:spPr>
        <p:txBody>
          <a:bodyPr wrap="square" lIns="0" tIns="0" rIns="0" bIns="0" rtlCol="0" anchor="t"/>
          <a:lstStyle/>
          <a:p>
            <a:pPr algn="l" indent="0" marL="0">
              <a:lnSpc>
                <a:spcPct val="113000"/>
              </a:lnSpc>
              <a:buNone/>
            </a:pPr>
            <a:r>
              <a:rPr lang="ka" altLang="en-US" sz="1730" dirty="0">
                <a:solidFill>
                  <a:srgbClr val="25252B"/>
                </a:solidFill>
                <a:latin typeface="IBM Plex Sans" pitchFamily="34" charset="0"/>
                <a:ea typeface="IBM Plex Sans" pitchFamily="34" charset="-122"/>
                <a:cs typeface="IBM Plex Sans" pitchFamily="34" charset="-120"/>
              </a:rPr>
              <a:t>ზოგი აპლიკაცია ორივე გზას უჭერს მხარს დამატებითი საკომისიოებით ან დამოკიდებულებებით. არხები, მარშრუტიზაცია და ლიკვიდობა დეტალურად განიხილება გაღრმავებული სწავლების ნაწილში.</a:t>
            </a:r>
            <a:endParaRPr lang="ka" sz="173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3</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84</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პრაქტიკა მხარდაჭერით</a:t>
            </a:r>
            <a:endParaRPr lang="ka" sz="3000" dirty="0"/>
          </a:p>
        </p:txBody>
      </p:sp>
      <p:sp>
        <p:nvSpPr>
          <p:cNvPr id="4" name="Text 2"/>
          <p:cNvSpPr/>
          <p:nvPr/>
        </p:nvSpPr>
        <p:spPr>
          <a:xfrm>
            <a:off x="1002000" y="1375806"/>
            <a:ext cx="11142604" cy="3525469"/>
          </a:xfrm>
          <a:prstGeom prst="rect">
            <a:avLst/>
          </a:prstGeom>
          <a:noFill/>
          <a:ln/>
        </p:spPr>
        <p:txBody>
          <a:bodyPr wrap="square" lIns="0" tIns="0" rIns="0" bIns="0" rtlCol="0" anchor="t"/>
          <a:lstStyle/>
          <a:p>
            <a:pPr algn="l" marL="200660" indent="-200660">
              <a:lnSpc>
                <a:spcPct val="113000"/>
              </a:lnSpc>
              <a:buSzPct val="100000"/>
              <a:buChar char="•"/>
            </a:pPr>
            <a:r>
              <a:rPr lang="ka" altLang="en-US" sz="2110" dirty="0">
                <a:solidFill>
                  <a:srgbClr val="25252B"/>
                </a:solidFill>
                <a:latin typeface="IBM Plex Sans" pitchFamily="34" charset="0"/>
                <a:ea typeface="IBM Plex Sans" pitchFamily="34" charset="-122"/>
                <a:cs typeface="IBM Plex Sans" pitchFamily="34" charset="-120"/>
              </a:rPr>
              <a:t>გახსენით მომზადებული საფულე და გაეცანით მის განყოფილებებს</a:t>
            </a:r>
            <a:endParaRPr lang="ka" sz="2110" dirty="0"/>
          </a:p>
          <a:p>
            <a:pPr algn="l" marL="200660" indent="-200660">
              <a:lnSpc>
                <a:spcPct val="113000"/>
              </a:lnSpc>
              <a:spcBef>
                <a:spcPts val="420"/>
              </a:spcBef>
              <a:buSzPct val="100000"/>
              <a:buChar char="•"/>
            </a:pPr>
            <a:r>
              <a:rPr lang="ka" altLang="en-US" sz="2110" dirty="0">
                <a:solidFill>
                  <a:srgbClr val="25252B"/>
                </a:solidFill>
                <a:latin typeface="IBM Plex Sans" pitchFamily="34" charset="0"/>
                <a:ea typeface="IBM Plex Sans" pitchFamily="34" charset="-122"/>
                <a:cs typeface="IBM Plex Sans" pitchFamily="34" charset="-120"/>
              </a:rPr>
              <a:t>გაიარეთ პირველადი წვდომის დამტკიცებული პროცედურა</a:t>
            </a:r>
            <a:endParaRPr lang="ka" sz="2110" dirty="0"/>
          </a:p>
          <a:p>
            <a:pPr algn="l" marL="200660" indent="-200660">
              <a:lnSpc>
                <a:spcPct val="113000"/>
              </a:lnSpc>
              <a:spcBef>
                <a:spcPts val="420"/>
              </a:spcBef>
              <a:buSzPct val="100000"/>
              <a:buChar char="•"/>
            </a:pPr>
            <a:r>
              <a:rPr lang="ka" altLang="en-US" sz="2110" dirty="0">
                <a:solidFill>
                  <a:srgbClr val="25252B"/>
                </a:solidFill>
                <a:latin typeface="IBM Plex Sans" pitchFamily="34" charset="0"/>
                <a:ea typeface="IBM Plex Sans" pitchFamily="34" charset="-122"/>
                <a:cs typeface="IBM Plex Sans" pitchFamily="34" charset="-120"/>
              </a:rPr>
              <a:t>მოძებნეთ და შეამოწმეთ თანხის მისაღებად საჭირო საჯარო ინფორმაცია</a:t>
            </a:r>
            <a:endParaRPr lang="ka" sz="2110" dirty="0"/>
          </a:p>
          <a:p>
            <a:pPr algn="l" marL="200660" indent="-200660">
              <a:lnSpc>
                <a:spcPct val="113000"/>
              </a:lnSpc>
              <a:spcBef>
                <a:spcPts val="420"/>
              </a:spcBef>
              <a:buSzPct val="100000"/>
              <a:buChar char="•"/>
            </a:pPr>
            <a:r>
              <a:rPr lang="ka" altLang="en-US" sz="2110" dirty="0">
                <a:solidFill>
                  <a:srgbClr val="25252B"/>
                </a:solidFill>
                <a:latin typeface="IBM Plex Sans" pitchFamily="34" charset="0"/>
                <a:ea typeface="IBM Plex Sans" pitchFamily="34" charset="-122"/>
                <a:cs typeface="IBM Plex Sans" pitchFamily="34" charset="-120"/>
              </a:rPr>
              <a:t>მიიღეთ თანხა ან უსაფრთხოდ მოახდინეთ მიღების სიმულაცია; შეამოწმეთ სტატუსი</a:t>
            </a:r>
            <a:endParaRPr lang="ka" sz="2110" dirty="0"/>
          </a:p>
          <a:p>
            <a:pPr algn="l" marL="200660" indent="-200660">
              <a:lnSpc>
                <a:spcPct val="113000"/>
              </a:lnSpc>
              <a:spcBef>
                <a:spcPts val="420"/>
              </a:spcBef>
              <a:buSzPct val="100000"/>
              <a:buChar char="•"/>
            </a:pPr>
            <a:r>
              <a:rPr lang="ka" altLang="en-US" sz="2110" dirty="0">
                <a:solidFill>
                  <a:srgbClr val="25252B"/>
                </a:solidFill>
                <a:latin typeface="IBM Plex Sans" pitchFamily="34" charset="0"/>
                <a:ea typeface="IBM Plex Sans" pitchFamily="34" charset="-122"/>
                <a:cs typeface="IBM Plex Sans" pitchFamily="34" charset="-120"/>
              </a:rPr>
              <a:t>შეასრულეთ თანხის მიღების/გაგზავნის პროცესი ან მოახდინეთ მისი სიმულაცია</a:t>
            </a:r>
            <a:endParaRPr lang="ka" sz="2110" dirty="0"/>
          </a:p>
          <a:p>
            <a:pPr algn="l" marL="200660" indent="-200660">
              <a:lnSpc>
                <a:spcPct val="113000"/>
              </a:lnSpc>
              <a:spcBef>
                <a:spcPts val="420"/>
              </a:spcBef>
              <a:buSzPct val="100000"/>
              <a:buChar char="•"/>
            </a:pPr>
            <a:r>
              <a:rPr lang="ka" altLang="en-US" sz="2110" dirty="0">
                <a:solidFill>
                  <a:srgbClr val="25252B"/>
                </a:solidFill>
                <a:latin typeface="IBM Plex Sans" pitchFamily="34" charset="0"/>
                <a:ea typeface="IBM Plex Sans" pitchFamily="34" charset="-122"/>
                <a:cs typeface="IBM Plex Sans" pitchFamily="34" charset="-120"/>
              </a:rPr>
              <a:t>აჩვენეთ, რომ მზად ხართ საფულის აღსადგენად, საიდუმლო ინფორმაციის გამჟღავნების გარეშე</a:t>
            </a:r>
            <a:endParaRPr lang="ka" sz="2110" dirty="0"/>
          </a:p>
        </p:txBody>
      </p:sp>
      <p:sp>
        <p:nvSpPr>
          <p:cNvPr id="5" name="Text 3"/>
          <p:cNvSpPr/>
          <p:nvPr/>
        </p:nvSpPr>
        <p:spPr>
          <a:xfrm>
            <a:off x="666780" y="5196169"/>
            <a:ext cx="11510010" cy="1085850"/>
          </a:xfrm>
          <a:prstGeom prst="rect">
            <a:avLst/>
          </a:prstGeom>
          <a:noFill/>
          <a:ln/>
        </p:spPr>
        <p:txBody>
          <a:bodyPr wrap="square" lIns="0" tIns="0" rIns="0" bIns="0" rtlCol="0" anchor="t"/>
          <a:lstStyle/>
          <a:p>
            <a:pPr algn="l" indent="0" marL="0">
              <a:lnSpc>
                <a:spcPct val="113000"/>
              </a:lnSpc>
              <a:buNone/>
            </a:pPr>
            <a:r>
              <a:rPr lang="ka" altLang="en-US" sz="2110" dirty="0">
                <a:solidFill>
                  <a:srgbClr val="25252B"/>
                </a:solidFill>
                <a:latin typeface="IBM Plex Sans" pitchFamily="34" charset="0"/>
                <a:ea typeface="IBM Plex Sans" pitchFamily="34" charset="-122"/>
                <a:cs typeface="IBM Plex Sans" pitchFamily="34" charset="-120"/>
              </a:rPr>
              <a:t>გამოიყენეთ შეთანხმებული სასწავლო გარემო. შეუსაბამობის აღმოჩენისას შეჩერდით; საჭიროების შემთხვევაში ითხოვეთ დახმარება და დამატებითი პრაქტიკა.</a:t>
            </a:r>
            <a:endParaRPr lang="ka" sz="21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3</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85</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გამეორება: რას ნიშნავს თვითმეურვეობასთან</a:t>
            </a:r>
            <a:br/>
            <a:r>
              <a:rPr lang="ka" altLang="en-US" sz="3000" dirty="0">
                <a:solidFill>
                  <a:srgbClr val="422C70"/>
                </a:solidFill>
                <a:latin typeface="IBM Plex Sans Medium" pitchFamily="34" charset="0"/>
                <a:ea typeface="IBM Plex Sans Medium" pitchFamily="34" charset="-122"/>
                <a:cs typeface="IBM Plex Sans Medium" pitchFamily="34" charset="-120"/>
              </a:rPr>
              <a:t>დაკავშირებული პასუხისმგებლობა?</a:t>
            </a:r>
            <a:endParaRPr lang="ka" sz="3000" dirty="0"/>
          </a:p>
        </p:txBody>
      </p:sp>
      <p:sp>
        <p:nvSpPr>
          <p:cNvPr id="4" name="Text 2"/>
          <p:cNvSpPr/>
          <p:nvPr/>
        </p:nvSpPr>
        <p:spPr>
          <a:xfrm>
            <a:off x="666780" y="1818102"/>
            <a:ext cx="11510010" cy="279806"/>
          </a:xfrm>
          <a:prstGeom prst="rect">
            <a:avLst/>
          </a:prstGeom>
          <a:noFill/>
          <a:ln/>
        </p:spPr>
        <p:txBody>
          <a:bodyPr wrap="square" lIns="0" tIns="0" rIns="0" bIns="0" rtlCol="0" anchor="t"/>
          <a:lstStyle/>
          <a:p>
            <a:pPr algn="l" indent="0" marL="0">
              <a:lnSpc>
                <a:spcPct val="113000"/>
              </a:lnSpc>
              <a:buNone/>
            </a:pPr>
            <a:r>
              <a:rPr lang="ka" altLang="en-US" sz="1630" b="1" dirty="0">
                <a:solidFill>
                  <a:srgbClr val="25252B"/>
                </a:solidFill>
                <a:latin typeface="IBM Plex Sans" pitchFamily="34" charset="0"/>
                <a:ea typeface="IBM Plex Sans" pitchFamily="34" charset="-122"/>
                <a:cs typeface="IBM Plex Sans" pitchFamily="34" charset="-120"/>
              </a:rPr>
              <a:t>ძირითადი დასკვნები</a:t>
            </a:r>
            <a:endParaRPr lang="ka" sz="1630" dirty="0"/>
          </a:p>
        </p:txBody>
      </p:sp>
      <p:sp>
        <p:nvSpPr>
          <p:cNvPr id="5" name="Text 3"/>
          <p:cNvSpPr/>
          <p:nvPr/>
        </p:nvSpPr>
        <p:spPr>
          <a:xfrm>
            <a:off x="925830" y="2263506"/>
            <a:ext cx="11226089" cy="1844253"/>
          </a:xfrm>
          <a:prstGeom prst="rect">
            <a:avLst/>
          </a:prstGeom>
          <a:noFill/>
          <a:ln/>
        </p:spPr>
        <p:txBody>
          <a:bodyPr wrap="square" lIns="0" tIns="0" rIns="0" bIns="0" rtlCol="0" anchor="t"/>
          <a:lstStyle/>
          <a:p>
            <a:pPr algn="l" marL="154940" indent="-154940">
              <a:lnSpc>
                <a:spcPct val="113000"/>
              </a:lnSpc>
              <a:buSzPct val="100000"/>
              <a:buChar char="•"/>
            </a:pPr>
            <a:r>
              <a:rPr lang="ka" altLang="en-US" sz="1630" dirty="0">
                <a:solidFill>
                  <a:srgbClr val="25252B"/>
                </a:solidFill>
                <a:latin typeface="IBM Plex Sans" pitchFamily="34" charset="0"/>
                <a:ea typeface="IBM Plex Sans" pitchFamily="34" charset="-122"/>
                <a:cs typeface="IBM Plex Sans" pitchFamily="34" charset="-120"/>
              </a:rPr>
              <a:t>საფულე მართავს წვდომას; გასაღებები ხარჯვის უფლებას იძლევა</a:t>
            </a:r>
            <a:endParaRPr lang="ka" sz="1630" dirty="0"/>
          </a:p>
          <a:p>
            <a:pPr algn="l" marL="154940" indent="-154940">
              <a:lnSpc>
                <a:spcPct val="113000"/>
              </a:lnSpc>
              <a:spcBef>
                <a:spcPts val="330"/>
              </a:spcBef>
              <a:buSzPct val="100000"/>
              <a:buChar char="•"/>
            </a:pPr>
            <a:r>
              <a:rPr lang="ka" altLang="en-US" sz="1630" dirty="0">
                <a:solidFill>
                  <a:srgbClr val="25252B"/>
                </a:solidFill>
                <a:latin typeface="IBM Plex Sans" pitchFamily="34" charset="0"/>
                <a:ea typeface="IBM Plex Sans" pitchFamily="34" charset="-122"/>
                <a:cs typeface="IBM Plex Sans" pitchFamily="34" charset="-120"/>
              </a:rPr>
              <a:t>გააზიარეთ მიღებისთვის საჭირო ინფორმაცია; საიდუმლო მონაცემები შეინახეთ ოფლაინ და კონფიდენციალურად</a:t>
            </a:r>
            <a:endParaRPr lang="ka" sz="1630" dirty="0"/>
          </a:p>
          <a:p>
            <a:pPr algn="l" marL="154940" indent="-154940">
              <a:lnSpc>
                <a:spcPct val="113000"/>
              </a:lnSpc>
              <a:spcBef>
                <a:spcPts val="330"/>
              </a:spcBef>
              <a:buSzPct val="100000"/>
              <a:buChar char="•"/>
            </a:pPr>
            <a:r>
              <a:rPr lang="ka" altLang="en-US" sz="1630" dirty="0">
                <a:solidFill>
                  <a:srgbClr val="25252B"/>
                </a:solidFill>
                <a:latin typeface="IBM Plex Sans" pitchFamily="34" charset="0"/>
                <a:ea typeface="IBM Plex Sans" pitchFamily="34" charset="-122"/>
                <a:cs typeface="IBM Plex Sans" pitchFamily="34" charset="-120"/>
              </a:rPr>
              <a:t>გამოავლინეთ შენახვასთან, აღდგენასა და მოწყობილობასთან დაკავშირებული რისკები</a:t>
            </a:r>
            <a:endParaRPr lang="ka" sz="1630" dirty="0"/>
          </a:p>
          <a:p>
            <a:pPr algn="l" marL="154940" indent="-154940">
              <a:lnSpc>
                <a:spcPct val="113000"/>
              </a:lnSpc>
              <a:spcBef>
                <a:spcPts val="330"/>
              </a:spcBef>
              <a:buSzPct val="100000"/>
              <a:buChar char="•"/>
            </a:pPr>
            <a:r>
              <a:rPr lang="ka" altLang="en-US" sz="1630" dirty="0">
                <a:solidFill>
                  <a:srgbClr val="25252B"/>
                </a:solidFill>
                <a:latin typeface="IBM Plex Sans" pitchFamily="34" charset="0"/>
                <a:ea typeface="IBM Plex Sans" pitchFamily="34" charset="-122"/>
                <a:cs typeface="IBM Plex Sans" pitchFamily="34" charset="-120"/>
              </a:rPr>
              <a:t>დადასტურებამდე გადაამოწმეთ; შედეგი თავად შეამოწმეთ</a:t>
            </a:r>
            <a:endParaRPr lang="ka" sz="1630" dirty="0"/>
          </a:p>
          <a:p>
            <a:pPr algn="l" marL="154940" indent="-154940">
              <a:lnSpc>
                <a:spcPct val="113000"/>
              </a:lnSpc>
              <a:spcBef>
                <a:spcPts val="330"/>
              </a:spcBef>
              <a:buSzPct val="100000"/>
              <a:buChar char="•"/>
            </a:pPr>
            <a:r>
              <a:rPr lang="ka" altLang="en-US" sz="1630" dirty="0">
                <a:solidFill>
                  <a:srgbClr val="25252B"/>
                </a:solidFill>
                <a:latin typeface="IBM Plex Sans" pitchFamily="34" charset="0"/>
                <a:ea typeface="IBM Plex Sans" pitchFamily="34" charset="-122"/>
                <a:cs typeface="IBM Plex Sans" pitchFamily="34" charset="-120"/>
              </a:rPr>
              <a:t>ზეწოლის დროს შეჩერდით; სწავლისას დაშვებული შეცდომების ზიანი მცირე შეინარჩუნეთ</a:t>
            </a:r>
            <a:endParaRPr lang="ka" sz="1630" dirty="0"/>
          </a:p>
        </p:txBody>
      </p:sp>
      <p:sp>
        <p:nvSpPr>
          <p:cNvPr id="6" name="Text 4"/>
          <p:cNvSpPr/>
          <p:nvPr/>
        </p:nvSpPr>
        <p:spPr>
          <a:xfrm>
            <a:off x="666780" y="4335628"/>
            <a:ext cx="11510010" cy="559613"/>
          </a:xfrm>
          <a:prstGeom prst="rect">
            <a:avLst/>
          </a:prstGeom>
          <a:noFill/>
          <a:ln/>
        </p:spPr>
        <p:txBody>
          <a:bodyPr wrap="square" lIns="0" tIns="0" rIns="0" bIns="0" rtlCol="0" anchor="t"/>
          <a:lstStyle/>
          <a:p>
            <a:pPr algn="l" indent="0" marL="0">
              <a:lnSpc>
                <a:spcPct val="113000"/>
              </a:lnSpc>
              <a:buNone/>
            </a:pPr>
            <a:r>
              <a:rPr lang="ka" altLang="en-US" sz="1630" dirty="0">
                <a:solidFill>
                  <a:srgbClr val="25252B"/>
                </a:solidFill>
                <a:latin typeface="IBM Plex Sans" pitchFamily="34" charset="0"/>
                <a:ea typeface="IBM Plex Sans" pitchFamily="34" charset="-122"/>
                <a:cs typeface="IBM Plex Sans" pitchFamily="34" charset="-120"/>
              </a:rPr>
              <a:t>მეგობარი მოთხოვნას გიგზავნით, ამავე დროს კი უცნობი მხარდაჭერის სამსახური დაუყოვნებლივ მოქმედებას მოითხოვს. რის შემოწმებას შეძლებდით, სანამ რამეს მოიმოქმედებდით?</a:t>
            </a:r>
            <a:endParaRPr lang="ka" sz="1630" dirty="0"/>
          </a:p>
        </p:txBody>
      </p:sp>
      <p:sp>
        <p:nvSpPr>
          <p:cNvPr id="7" name="Shape 5"/>
          <p:cNvSpPr/>
          <p:nvPr/>
        </p:nvSpPr>
        <p:spPr>
          <a:xfrm>
            <a:off x="666780" y="5102443"/>
            <a:ext cx="10858500" cy="838779"/>
          </a:xfrm>
          <a:prstGeom prst="rect">
            <a:avLst/>
          </a:prstGeom>
          <a:solidFill>
            <a:srgbClr val="F3F3FA"/>
          </a:solidFill>
          <a:ln/>
        </p:spPr>
      </p:sp>
      <p:sp>
        <p:nvSpPr>
          <p:cNvPr id="8" name="Shape 6"/>
          <p:cNvSpPr/>
          <p:nvPr/>
        </p:nvSpPr>
        <p:spPr>
          <a:xfrm>
            <a:off x="666780" y="5102443"/>
            <a:ext cx="57150" cy="838779"/>
          </a:xfrm>
          <a:prstGeom prst="rect">
            <a:avLst/>
          </a:prstGeom>
          <a:solidFill>
            <a:srgbClr val="422C70"/>
          </a:solidFill>
          <a:ln/>
        </p:spPr>
      </p:sp>
      <p:sp>
        <p:nvSpPr>
          <p:cNvPr id="9" name="Text 7"/>
          <p:cNvSpPr/>
          <p:nvPr/>
        </p:nvSpPr>
        <p:spPr>
          <a:xfrm>
            <a:off x="1055492" y="5288981"/>
            <a:ext cx="10746395" cy="465704"/>
          </a:xfrm>
          <a:prstGeom prst="rect">
            <a:avLst/>
          </a:prstGeom>
          <a:noFill/>
          <a:ln/>
        </p:spPr>
        <p:txBody>
          <a:bodyPr wrap="square" lIns="0" tIns="0" rIns="0" bIns="0" rtlCol="0" anchor="t"/>
          <a:lstStyle/>
          <a:p>
            <a:pPr algn="l" indent="0" marL="0">
              <a:lnSpc>
                <a:spcPct val="113000"/>
              </a:lnSpc>
              <a:buNone/>
            </a:pPr>
            <a:r>
              <a:rPr lang="ka" altLang="en-US" sz="1630" b="1" dirty="0">
                <a:solidFill>
                  <a:srgbClr val="422C70"/>
                </a:solidFill>
                <a:latin typeface="IBM Plex Sans" pitchFamily="34" charset="0"/>
                <a:ea typeface="IBM Plex Sans" pitchFamily="34" charset="-122"/>
                <a:cs typeface="IBM Plex Sans" pitchFamily="34" charset="-120"/>
              </a:rPr>
              <a:t>წუთი დაფიქრებისთვის</a:t>
            </a:r>
            <a:endParaRPr lang="ka" sz="1630" dirty="0"/>
          </a:p>
          <a:p>
            <a:pPr algn="l" indent="0" marL="0">
              <a:lnSpc>
                <a:spcPct val="113000"/>
              </a:lnSpc>
              <a:spcBef>
                <a:spcPts val="240"/>
              </a:spcBef>
              <a:buNone/>
            </a:pPr>
            <a:r>
              <a:rPr lang="ka" altLang="en-US" sz="1630" dirty="0">
                <a:solidFill>
                  <a:srgbClr val="25252B"/>
                </a:solidFill>
                <a:latin typeface="IBM Plex Sans" pitchFamily="34" charset="0"/>
                <a:ea typeface="IBM Plex Sans" pitchFamily="34" charset="-122"/>
                <a:cs typeface="IBM Plex Sans" pitchFamily="34" charset="-120"/>
              </a:rPr>
              <a:t>უსაფრთხოების რომელი შემოწმებისთვის შეჩერდებით, სანამ იმოქმედებთ?</a:t>
            </a:r>
            <a:endParaRPr lang="ka" sz="163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3</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135215"/>
            <a:ext cx="11430000" cy="411389"/>
          </a:xfrm>
          <a:prstGeom prst="rect">
            <a:avLst/>
          </a:prstGeom>
          <a:noFill/>
          <a:ln/>
        </p:spPr>
        <p:txBody>
          <a:bodyPr wrap="square" lIns="0" tIns="0" rIns="0" bIns="0" rtlCol="0" anchor="t"/>
          <a:lstStyle/>
          <a:p>
            <a:pPr algn="ctr" indent="0" marL="0">
              <a:lnSpc>
                <a:spcPct val="113000"/>
              </a:lnSpc>
              <a:buNone/>
            </a:pPr>
            <a:r>
              <a:rPr lang="ka" altLang="en-US" sz="2400" dirty="0">
                <a:solidFill>
                  <a:srgbClr val="F7941F"/>
                </a:solidFill>
                <a:latin typeface="IBM Plex Sans Medium" pitchFamily="34" charset="0"/>
                <a:ea typeface="IBM Plex Sans Medium" pitchFamily="34" charset="-122"/>
                <a:cs typeface="IBM Plex Sans Medium" pitchFamily="34" charset="-120"/>
              </a:rPr>
              <a:t>მოდული 4</a:t>
            </a:r>
            <a:endParaRPr lang="ka" sz="2400" dirty="0"/>
          </a:p>
        </p:txBody>
      </p:sp>
      <p:sp>
        <p:nvSpPr>
          <p:cNvPr id="3" name="Text 1"/>
          <p:cNvSpPr/>
          <p:nvPr/>
        </p:nvSpPr>
        <p:spPr>
          <a:xfrm>
            <a:off x="381030" y="2866553"/>
            <a:ext cx="11430000" cy="590520"/>
          </a:xfrm>
          <a:prstGeom prst="rect">
            <a:avLst/>
          </a:prstGeom>
          <a:noFill/>
          <a:ln/>
        </p:spPr>
        <p:txBody>
          <a:bodyPr wrap="square" lIns="0" tIns="0" rIns="0" bIns="0" rtlCol="0" anchor="t"/>
          <a:lstStyle/>
          <a:p>
            <a:pPr algn="ctr" indent="0" marL="0">
              <a:lnSpc>
                <a:spcPct val="83000"/>
              </a:lnSpc>
              <a:buNone/>
            </a:pPr>
            <a:r>
              <a:rPr lang="ka" altLang="en-US" sz="4350" dirty="0">
                <a:solidFill>
                  <a:srgbClr val="FFFFFF"/>
                </a:solidFill>
                <a:latin typeface="IBM Plex Sans Medium" pitchFamily="34" charset="0"/>
                <a:ea typeface="IBM Plex Sans Medium" pitchFamily="34" charset="-122"/>
                <a:cs typeface="IBM Plex Sans Medium" pitchFamily="34" charset="-120"/>
              </a:rPr>
              <a:t>ბიტკოინი თქვენს თემში</a:t>
            </a:r>
            <a:endParaRPr lang="ka" sz="4350" dirty="0"/>
          </a:p>
        </p:txBody>
      </p:sp>
      <p:sp>
        <p:nvSpPr>
          <p:cNvPr id="4" name="Text 2"/>
          <p:cNvSpPr/>
          <p:nvPr/>
        </p:nvSpPr>
        <p:spPr>
          <a:xfrm>
            <a:off x="340980" y="3900007"/>
            <a:ext cx="11510010" cy="822686"/>
          </a:xfrm>
          <a:prstGeom prst="rect">
            <a:avLst/>
          </a:prstGeom>
          <a:noFill/>
          <a:ln/>
        </p:spPr>
        <p:txBody>
          <a:bodyPr wrap="square" lIns="0" tIns="0" rIns="0" bIns="0" rtlCol="0" anchor="t"/>
          <a:lstStyle/>
          <a:p>
            <a:pPr algn="ctr" indent="0" marL="0">
              <a:lnSpc>
                <a:spcPct val="113000"/>
              </a:lnSpc>
              <a:buNone/>
            </a:pPr>
            <a:r>
              <a:rPr lang="ka" altLang="en-US" sz="2400" b="1" dirty="0">
                <a:solidFill>
                  <a:srgbClr val="FFFFFF"/>
                </a:solidFill>
                <a:latin typeface="IBM Plex Sans" pitchFamily="34" charset="0"/>
                <a:ea typeface="IBM Plex Sans" pitchFamily="34" charset="-122"/>
                <a:cs typeface="IBM Plex Sans" pitchFamily="34" charset="-120"/>
              </a:rPr>
              <a:t>დააკავშირეთ:</a:t>
            </a:r>
            <a:r>
              <a:rPr lang="ka" altLang="en-US" sz="2400" dirty="0">
                <a:solidFill>
                  <a:srgbClr val="FFFFFF"/>
                </a:solidFill>
                <a:latin typeface="IBM Plex Sans" pitchFamily="34" charset="0"/>
                <a:ea typeface="IBM Plex Sans" pitchFamily="34" charset="-122"/>
                <a:cs typeface="IBM Plex Sans" pitchFamily="34" charset="-120"/>
              </a:rPr>
              <a:t> როგორ უკავშირდება პრობლემა, გამოსავალი და უსაფრთხო ქმედება ამ თემს?</a:t>
            </a:r>
            <a:endParaRPr lang="k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თქვენი ადგილობრივი მოდული 4</a:t>
            </a:r>
            <a:endParaRPr lang="ka" sz="3000" dirty="0"/>
          </a:p>
        </p:txBody>
      </p:sp>
      <p:pic>
        <p:nvPicPr>
          <p:cNvPr id="4" name="Image 0" descr="დააკავშირეთდაუკავშირეთ ადრე ნასწავლი ადგილობრივ საჭიროებას. შეადარეთშეადარეთ ბიტკოინი ადგილობრივად ხელმისაწვდომ რეალისტურ ალტერნატივას.ივარჯიშეთ უსაფრთხოდსცადეთ კონკრეტული დავალების შესრულება ხელმძღვა">    </p:cNvPr>
          <p:cNvPicPr>
            <a:picLocks noChangeAspect="1"/>
          </p:cNvPicPr>
          <p:nvPr/>
        </p:nvPicPr>
        <p:blipFill>
          <a:blip r:embed="rId1"/>
          <a:stretch>
            <a:fillRect/>
          </a:stretch>
        </p:blipFill>
        <p:spPr>
          <a:xfrm>
            <a:off x="2974177" y="1295430"/>
            <a:ext cx="6243615" cy="1642720"/>
          </a:xfrm>
          <a:prstGeom prst="rect">
            <a:avLst/>
          </a:prstGeom>
        </p:spPr>
      </p:pic>
      <p:sp>
        <p:nvSpPr>
          <p:cNvPr id="5" name="Text 2"/>
          <p:cNvSpPr/>
          <p:nvPr/>
        </p:nvSpPr>
        <p:spPr>
          <a:xfrm>
            <a:off x="666780" y="3090581"/>
            <a:ext cx="11510010" cy="1645463"/>
          </a:xfrm>
          <a:prstGeom prst="rect">
            <a:avLst/>
          </a:prstGeom>
          <a:noFill/>
          <a:ln/>
        </p:spPr>
        <p:txBody>
          <a:bodyPr wrap="square" lIns="0" tIns="0" rIns="0" bIns="0" rtlCol="0" anchor="t"/>
          <a:lstStyle/>
          <a:p>
            <a:pPr algn="l" indent="0" marL="0">
              <a:lnSpc>
                <a:spcPct val="113000"/>
              </a:lnSpc>
              <a:buNone/>
            </a:pPr>
            <a:r>
              <a:rPr lang="ka" altLang="en-US" sz="2400" dirty="0">
                <a:solidFill>
                  <a:srgbClr val="25252B"/>
                </a:solidFill>
                <a:latin typeface="IBM Plex Sans" pitchFamily="34" charset="0"/>
                <a:ea typeface="IBM Plex Sans" pitchFamily="34" charset="-122"/>
                <a:cs typeface="IBM Plex Sans" pitchFamily="34" charset="-120"/>
              </a:rPr>
              <a:t>ჩაწერეთ, რაზე გაამახვილებთ ყურადღებას ადგილობრივ კონტექსტში: პრობლემა ან შესაძლებლობა, ალტერნატივა, უსაფრთხო სცენარი, მთავარი სარგებელი და რისკი და უსაფრთხო შემდეგი ნაბიჯი.</a:t>
            </a:r>
            <a:endParaRPr lang="ka" sz="2400" dirty="0"/>
          </a:p>
        </p:txBody>
      </p:sp>
      <p:sp>
        <p:nvSpPr>
          <p:cNvPr id="6" name="Text 3"/>
          <p:cNvSpPr/>
          <p:nvPr/>
        </p:nvSpPr>
        <p:spPr>
          <a:xfrm>
            <a:off x="666780" y="5040813"/>
            <a:ext cx="11510010" cy="1234074"/>
          </a:xfrm>
          <a:prstGeom prst="rect">
            <a:avLst/>
          </a:prstGeom>
          <a:noFill/>
          <a:ln/>
        </p:spPr>
        <p:txBody>
          <a:bodyPr wrap="square" lIns="0" tIns="0" rIns="0" bIns="0" rtlCol="0" anchor="t"/>
          <a:lstStyle/>
          <a:p>
            <a:pPr algn="l" indent="0" marL="0">
              <a:lnSpc>
                <a:spcPct val="113000"/>
              </a:lnSpc>
              <a:buNone/>
            </a:pPr>
            <a:r>
              <a:rPr lang="ka" altLang="en-US" sz="2400" dirty="0">
                <a:solidFill>
                  <a:srgbClr val="25252B"/>
                </a:solidFill>
                <a:latin typeface="IBM Plex Sans" pitchFamily="34" charset="0"/>
                <a:ea typeface="IBM Plex Sans" pitchFamily="34" charset="-122"/>
                <a:cs typeface="IBM Plex Sans" pitchFamily="34" charset="-120"/>
              </a:rPr>
              <a:t>თქვენგან არ მოელიან, რომ ბიტკოინის გამოყენებას დაიწყებთ ან დაასკვნით, რომ ის საუკეთესოა. ადგილობრივი მაგალითები არ ადასტურებს, რომ ესა თუ ის მეთოდი ყველგან მუშაობს.</a:t>
            </a:r>
            <a:endParaRPr lang="ka"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4</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ვორკშოპები და დემონსტრაციები</a:t>
            </a:r>
            <a:endParaRPr lang="ka" sz="3000" dirty="0"/>
          </a:p>
        </p:txBody>
      </p:sp>
      <p:sp>
        <p:nvSpPr>
          <p:cNvPr id="4" name="Text 2"/>
          <p:cNvSpPr/>
          <p:nvPr/>
        </p:nvSpPr>
        <p:spPr>
          <a:xfrm>
            <a:off x="986729" y="1372240"/>
            <a:ext cx="11159338" cy="1484711"/>
          </a:xfrm>
          <a:prstGeom prst="rect">
            <a:avLst/>
          </a:prstGeom>
          <a:noFill/>
          <a:ln/>
        </p:spPr>
        <p:txBody>
          <a:bodyPr wrap="square" lIns="0" tIns="0" rIns="0" bIns="0" rtlCol="0" anchor="t"/>
          <a:lstStyle/>
          <a:p>
            <a:pPr algn="l" marL="191770" indent="-191770">
              <a:lnSpc>
                <a:spcPct val="113000"/>
              </a:lnSpc>
              <a:buSzPct val="100000"/>
              <a:buChar char="•"/>
            </a:pPr>
            <a:r>
              <a:rPr lang="ka" altLang="en-US" sz="2020" b="1" dirty="0">
                <a:solidFill>
                  <a:srgbClr val="422C70"/>
                </a:solidFill>
                <a:latin typeface="IBM Plex Sans" pitchFamily="34" charset="0"/>
                <a:ea typeface="IBM Plex Sans" pitchFamily="34" charset="-122"/>
                <a:cs typeface="IBM Plex Sans" pitchFamily="34" charset="-120"/>
              </a:rPr>
              <a:t>დემონსტრაცია:</a:t>
            </a:r>
            <a:r>
              <a:rPr lang="ka" altLang="en-US" sz="2020" dirty="0">
                <a:solidFill>
                  <a:srgbClr val="25252B"/>
                </a:solidFill>
                <a:latin typeface="IBM Plex Sans" pitchFamily="34" charset="0"/>
                <a:ea typeface="IBM Plex Sans" pitchFamily="34" charset="-122"/>
                <a:cs typeface="IBM Plex Sans" pitchFamily="34" charset="-120"/>
              </a:rPr>
              <a:t> დააკვირდით პროცესსა და რისკებს</a:t>
            </a:r>
            <a:endParaRPr lang="ka" sz="2020" dirty="0"/>
          </a:p>
          <a:p>
            <a:pPr algn="l" marL="191770" indent="-191770">
              <a:lnSpc>
                <a:spcPct val="113000"/>
              </a:lnSpc>
              <a:spcBef>
                <a:spcPts val="400"/>
              </a:spcBef>
              <a:buSzPct val="100000"/>
              <a:buChar char="•"/>
            </a:pPr>
            <a:r>
              <a:rPr lang="ka" altLang="en-US" sz="2020" b="1" dirty="0">
                <a:solidFill>
                  <a:srgbClr val="422C70"/>
                </a:solidFill>
                <a:latin typeface="IBM Plex Sans" pitchFamily="34" charset="0"/>
                <a:ea typeface="IBM Plex Sans" pitchFamily="34" charset="-122"/>
                <a:cs typeface="IBM Plex Sans" pitchFamily="34" charset="-120"/>
              </a:rPr>
              <a:t>პრაქტიკა:</a:t>
            </a:r>
            <a:r>
              <a:rPr lang="ka" altLang="en-US" sz="2020" dirty="0">
                <a:solidFill>
                  <a:srgbClr val="25252B"/>
                </a:solidFill>
                <a:latin typeface="IBM Plex Sans" pitchFamily="34" charset="0"/>
                <a:ea typeface="IBM Plex Sans" pitchFamily="34" charset="-122"/>
                <a:cs typeface="IBM Plex Sans" pitchFamily="34" charset="-120"/>
              </a:rPr>
              <a:t> მიჰყევით პროცესს უსაფრთხო სასწავლო მასალების გამოყენებით</a:t>
            </a:r>
            <a:endParaRPr lang="ka" sz="2020" dirty="0"/>
          </a:p>
          <a:p>
            <a:pPr algn="l" marL="191770" indent="-191770">
              <a:lnSpc>
                <a:spcPct val="113000"/>
              </a:lnSpc>
              <a:spcBef>
                <a:spcPts val="400"/>
              </a:spcBef>
              <a:buSzPct val="100000"/>
              <a:buChar char="•"/>
            </a:pPr>
            <a:r>
              <a:rPr lang="ka" altLang="en-US" sz="2020" b="1" dirty="0">
                <a:solidFill>
                  <a:srgbClr val="422C70"/>
                </a:solidFill>
                <a:latin typeface="IBM Plex Sans" pitchFamily="34" charset="0"/>
                <a:ea typeface="IBM Plex Sans" pitchFamily="34" charset="-122"/>
                <a:cs typeface="IBM Plex Sans" pitchFamily="34" charset="-120"/>
              </a:rPr>
              <a:t>დამოუკიდებელი შესრულება:</a:t>
            </a:r>
            <a:r>
              <a:rPr lang="ka" altLang="en-US" sz="2020" dirty="0">
                <a:solidFill>
                  <a:srgbClr val="25252B"/>
                </a:solidFill>
                <a:latin typeface="IBM Plex Sans" pitchFamily="34" charset="0"/>
                <a:ea typeface="IBM Plex Sans" pitchFamily="34" charset="-122"/>
                <a:cs typeface="IBM Plex Sans" pitchFamily="34" charset="-120"/>
              </a:rPr>
              <a:t> დამოუკიდებლად შეასრულეთ დავალება ან ახსენით გადაწყვეტილება</a:t>
            </a:r>
            <a:endParaRPr lang="ka" sz="2020" dirty="0"/>
          </a:p>
        </p:txBody>
      </p:sp>
      <p:sp>
        <p:nvSpPr>
          <p:cNvPr id="5" name="Text 3"/>
          <p:cNvSpPr/>
          <p:nvPr/>
        </p:nvSpPr>
        <p:spPr>
          <a:xfrm>
            <a:off x="666780" y="3138495"/>
            <a:ext cx="11510010" cy="1036747"/>
          </a:xfrm>
          <a:prstGeom prst="rect">
            <a:avLst/>
          </a:prstGeom>
          <a:noFill/>
          <a:ln/>
        </p:spPr>
        <p:txBody>
          <a:bodyPr wrap="square" lIns="0" tIns="0" rIns="0" bIns="0" rtlCol="0" anchor="t"/>
          <a:lstStyle/>
          <a:p>
            <a:pPr algn="l" indent="0" marL="0">
              <a:lnSpc>
                <a:spcPct val="113000"/>
              </a:lnSpc>
              <a:buNone/>
            </a:pPr>
            <a:r>
              <a:rPr lang="ka" altLang="en-US" sz="2020" dirty="0">
                <a:solidFill>
                  <a:srgbClr val="25252B"/>
                </a:solidFill>
                <a:latin typeface="IBM Plex Sans" pitchFamily="34" charset="0"/>
                <a:ea typeface="IBM Plex Sans" pitchFamily="34" charset="-122"/>
                <a:cs typeface="IBM Plex Sans" pitchFamily="34" charset="-120"/>
              </a:rPr>
              <a:t>პრაქტიკის დაწყებამდე: შემოწმებული ინსტრუმენტები, აღდგენისა და წარუმატებლობის შემთხვევაში მოქმედების მკაფიო გეგმები, ცნობილი რისკები და მკაფიოდ განსაზღვრული შეჩერების წერტილი.</a:t>
            </a:r>
            <a:endParaRPr lang="ka" sz="2020" dirty="0"/>
          </a:p>
        </p:txBody>
      </p:sp>
      <p:sp>
        <p:nvSpPr>
          <p:cNvPr id="6" name="Text 4"/>
          <p:cNvSpPr/>
          <p:nvPr/>
        </p:nvSpPr>
        <p:spPr>
          <a:xfrm>
            <a:off x="666780" y="4431182"/>
            <a:ext cx="11510010" cy="1727850"/>
          </a:xfrm>
          <a:prstGeom prst="rect">
            <a:avLst/>
          </a:prstGeom>
          <a:noFill/>
          <a:ln/>
        </p:spPr>
        <p:txBody>
          <a:bodyPr wrap="square" lIns="0" tIns="0" rIns="0" bIns="0" rtlCol="0" anchor="t"/>
          <a:lstStyle/>
          <a:p>
            <a:pPr algn="l" indent="0" marL="0">
              <a:lnSpc>
                <a:spcPct val="113000"/>
              </a:lnSpc>
              <a:buNone/>
            </a:pPr>
            <a:r>
              <a:rPr lang="ka" altLang="en-US" sz="2020" dirty="0">
                <a:solidFill>
                  <a:srgbClr val="25252B"/>
                </a:solidFill>
                <a:latin typeface="IBM Plex Sans" pitchFamily="34" charset="0"/>
                <a:ea typeface="IBM Plex Sans" pitchFamily="34" charset="-122"/>
                <a:cs typeface="IBM Plex Sans" pitchFamily="34" charset="-120"/>
              </a:rPr>
              <a:t>არავინ გაძალებთ პროგრამული უზრუნველყოფის დაყენებას ან ფინანსური მონაცემების გამჟღავნებას. ხელმისაწვდომია ინტერნეტის ან ფულადი სახსრების გამოყენების გარეშე მუშაობის ალტერნატივა. რეალურად გამოყენებული ნებისმიერი თანხა იმდენად მცირე უნდა იყოს, რომ მისი სრული დაკარგვა გაკვეთილად დარჩეს და არა კრიზისად.</a:t>
            </a:r>
            <a:endParaRPr lang="ka" sz="20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4</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89</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ბიტკოინის ადგილობრივი ინსტრუმენტები და</a:t>
            </a:r>
            <a:br/>
            <a:r>
              <a:rPr lang="ka" altLang="en-US" sz="3000" dirty="0">
                <a:solidFill>
                  <a:srgbClr val="422C70"/>
                </a:solidFill>
                <a:latin typeface="IBM Plex Sans Medium" pitchFamily="34" charset="0"/>
                <a:ea typeface="IBM Plex Sans Medium" pitchFamily="34" charset="-122"/>
                <a:cs typeface="IBM Plex Sans Medium" pitchFamily="34" charset="-120"/>
              </a:rPr>
              <a:t>რესურსები</a:t>
            </a:r>
            <a:endParaRPr lang="ka" sz="3000" dirty="0"/>
          </a:p>
        </p:txBody>
      </p:sp>
      <p:sp>
        <p:nvSpPr>
          <p:cNvPr id="4" name="Text 2"/>
          <p:cNvSpPr/>
          <p:nvPr/>
        </p:nvSpPr>
        <p:spPr>
          <a:xfrm>
            <a:off x="956188" y="1783812"/>
            <a:ext cx="11192805" cy="2106686"/>
          </a:xfrm>
          <a:prstGeom prst="rect">
            <a:avLst/>
          </a:prstGeom>
          <a:noFill/>
          <a:ln/>
        </p:spPr>
        <p:txBody>
          <a:bodyPr wrap="square" lIns="0" tIns="0" rIns="0" bIns="0" rtlCol="0" anchor="t"/>
          <a:lstStyle/>
          <a:p>
            <a:pPr algn="l" marL="173990" indent="-173990">
              <a:lnSpc>
                <a:spcPct val="113000"/>
              </a:lnSpc>
              <a:buSzPct val="100000"/>
              <a:buChar char="•"/>
            </a:pPr>
            <a:r>
              <a:rPr lang="ka" altLang="en-US" sz="1820" dirty="0">
                <a:solidFill>
                  <a:srgbClr val="25252B"/>
                </a:solidFill>
                <a:latin typeface="IBM Plex Sans" pitchFamily="34" charset="0"/>
                <a:ea typeface="IBM Plex Sans" pitchFamily="34" charset="-122"/>
                <a:cs typeface="IBM Plex Sans" pitchFamily="34" charset="-120"/>
              </a:rPr>
              <a:t>მიზანი და რეალისტური ალტერნატივა</a:t>
            </a:r>
            <a:endParaRPr lang="ka" sz="1820" dirty="0"/>
          </a:p>
          <a:p>
            <a:pPr algn="l" marL="173990" indent="-173990">
              <a:lnSpc>
                <a:spcPct val="113000"/>
              </a:lnSpc>
              <a:spcBef>
                <a:spcPts val="360"/>
              </a:spcBef>
              <a:buSzPct val="100000"/>
              <a:buChar char="•"/>
            </a:pPr>
            <a:r>
              <a:rPr lang="ka" altLang="en-US" sz="1820" dirty="0">
                <a:solidFill>
                  <a:srgbClr val="25252B"/>
                </a:solidFill>
                <a:latin typeface="IBM Plex Sans" pitchFamily="34" charset="0"/>
                <a:ea typeface="IBM Plex Sans" pitchFamily="34" charset="-122"/>
                <a:cs typeface="IBM Plex Sans" pitchFamily="34" charset="-120"/>
              </a:rPr>
              <a:t>გასაღებზე კონტროლი და აღდგენა</a:t>
            </a:r>
            <a:endParaRPr lang="ka" sz="1820" dirty="0"/>
          </a:p>
          <a:p>
            <a:pPr algn="l" marL="173990" indent="-173990">
              <a:lnSpc>
                <a:spcPct val="113000"/>
              </a:lnSpc>
              <a:spcBef>
                <a:spcPts val="360"/>
              </a:spcBef>
              <a:buSzPct val="100000"/>
              <a:buChar char="•"/>
            </a:pPr>
            <a:r>
              <a:rPr lang="ka" altLang="en-US" sz="1820" dirty="0">
                <a:solidFill>
                  <a:srgbClr val="25252B"/>
                </a:solidFill>
                <a:latin typeface="IBM Plex Sans" pitchFamily="34" charset="0"/>
                <a:ea typeface="IBM Plex Sans" pitchFamily="34" charset="-122"/>
                <a:cs typeface="IBM Plex Sans" pitchFamily="34" charset="-120"/>
              </a:rPr>
              <a:t>ავთენტური გამომცემელი, დომენი ან აპლიკაციის ჩანაწერი მაღაზიაში</a:t>
            </a:r>
            <a:endParaRPr lang="ka" sz="1820" dirty="0"/>
          </a:p>
          <a:p>
            <a:pPr algn="l" marL="173990" indent="-173990">
              <a:lnSpc>
                <a:spcPct val="113000"/>
              </a:lnSpc>
              <a:spcBef>
                <a:spcPts val="360"/>
              </a:spcBef>
              <a:buSzPct val="100000"/>
              <a:buChar char="•"/>
            </a:pPr>
            <a:r>
              <a:rPr lang="ka" altLang="en-US" sz="1820" dirty="0">
                <a:solidFill>
                  <a:srgbClr val="25252B"/>
                </a:solidFill>
                <a:latin typeface="IBM Plex Sans" pitchFamily="34" charset="0"/>
                <a:ea typeface="IBM Plex Sans" pitchFamily="34" charset="-122"/>
                <a:cs typeface="IBM Plex Sans" pitchFamily="34" charset="-120"/>
              </a:rPr>
              <a:t>ღია კოდის სტატუსი, შემოწმება და ტექნიკური მოვლა</a:t>
            </a:r>
            <a:endParaRPr lang="ka" sz="1820" dirty="0"/>
          </a:p>
          <a:p>
            <a:pPr algn="l" marL="173990" indent="-173990">
              <a:lnSpc>
                <a:spcPct val="113000"/>
              </a:lnSpc>
              <a:spcBef>
                <a:spcPts val="360"/>
              </a:spcBef>
              <a:buSzPct val="100000"/>
              <a:buChar char="•"/>
            </a:pPr>
            <a:r>
              <a:rPr lang="ka" altLang="en-US" sz="1820" dirty="0">
                <a:solidFill>
                  <a:srgbClr val="25252B"/>
                </a:solidFill>
                <a:latin typeface="IBM Plex Sans" pitchFamily="34" charset="0"/>
                <a:ea typeface="IBM Plex Sans" pitchFamily="34" charset="-122"/>
                <a:cs typeface="IBM Plex Sans" pitchFamily="34" charset="-120"/>
              </a:rPr>
              <a:t>კონფიდენციალურობა, სრული ღირებულება, თავსებადობა და მხარდაჭერა</a:t>
            </a:r>
            <a:endParaRPr lang="ka" sz="1820" dirty="0"/>
          </a:p>
          <a:p>
            <a:pPr algn="l" marL="173990" indent="-173990">
              <a:lnSpc>
                <a:spcPct val="113000"/>
              </a:lnSpc>
              <a:spcBef>
                <a:spcPts val="360"/>
              </a:spcBef>
              <a:buSzPct val="100000"/>
              <a:buChar char="•"/>
            </a:pPr>
            <a:r>
              <a:rPr lang="ka" altLang="en-US" sz="1820" dirty="0">
                <a:solidFill>
                  <a:srgbClr val="25252B"/>
                </a:solidFill>
                <a:latin typeface="IBM Plex Sans" pitchFamily="34" charset="0"/>
                <a:ea typeface="IBM Plex Sans" pitchFamily="34" charset="-122"/>
                <a:cs typeface="IBM Plex Sans" pitchFamily="34" charset="-120"/>
              </a:rPr>
              <a:t>მოქმედი ადგილობრივი წესები და შეზღუდვები</a:t>
            </a:r>
            <a:endParaRPr lang="ka" sz="1820" dirty="0"/>
          </a:p>
        </p:txBody>
      </p:sp>
      <p:sp>
        <p:nvSpPr>
          <p:cNvPr id="5" name="Text 3"/>
          <p:cNvSpPr/>
          <p:nvPr/>
        </p:nvSpPr>
        <p:spPr>
          <a:xfrm>
            <a:off x="666780" y="4145158"/>
            <a:ext cx="11510010" cy="625084"/>
          </a:xfrm>
          <a:prstGeom prst="rect">
            <a:avLst/>
          </a:prstGeom>
          <a:noFill/>
          <a:ln/>
        </p:spPr>
        <p:txBody>
          <a:bodyPr wrap="square" lIns="0" tIns="0" rIns="0" bIns="0" rtlCol="0" anchor="t"/>
          <a:lstStyle/>
          <a:p>
            <a:pPr algn="l" indent="0" marL="0">
              <a:lnSpc>
                <a:spcPct val="113000"/>
              </a:lnSpc>
              <a:buNone/>
            </a:pPr>
            <a:r>
              <a:rPr lang="ka" altLang="en-US" sz="1820" dirty="0">
                <a:solidFill>
                  <a:srgbClr val="25252B"/>
                </a:solidFill>
                <a:latin typeface="IBM Plex Sans" pitchFamily="34" charset="0"/>
                <a:ea typeface="IBM Plex Sans" pitchFamily="34" charset="-122"/>
                <a:cs typeface="IBM Plex Sans" pitchFamily="34" charset="-120"/>
              </a:rPr>
              <a:t>ჩაიწერეთ ინსტრუმენტი/ვერსია, შემოწმების თარიღი, შენახვისა და კონტროლის ფორმა, ძირითადი გამოყენება, სარგებელი, რისკი, აღდგენის მეთოდი და ალტერნატივა.</a:t>
            </a:r>
            <a:endParaRPr lang="ka" sz="1820" dirty="0"/>
          </a:p>
        </p:txBody>
      </p:sp>
      <p:sp>
        <p:nvSpPr>
          <p:cNvPr id="6" name="Text 4"/>
          <p:cNvSpPr/>
          <p:nvPr/>
        </p:nvSpPr>
        <p:spPr>
          <a:xfrm>
            <a:off x="666780" y="5001859"/>
            <a:ext cx="11510010" cy="1250168"/>
          </a:xfrm>
          <a:prstGeom prst="rect">
            <a:avLst/>
          </a:prstGeom>
          <a:noFill/>
          <a:ln/>
        </p:spPr>
        <p:txBody>
          <a:bodyPr wrap="square" lIns="0" tIns="0" rIns="0" bIns="0" rtlCol="0" anchor="t"/>
          <a:lstStyle/>
          <a:p>
            <a:pPr algn="l" indent="0" marL="0">
              <a:lnSpc>
                <a:spcPct val="113000"/>
              </a:lnSpc>
              <a:buNone/>
            </a:pPr>
            <a:r>
              <a:rPr lang="ka" altLang="en-US" sz="1820" dirty="0">
                <a:solidFill>
                  <a:srgbClr val="25252B"/>
                </a:solidFill>
                <a:latin typeface="IBM Plex Sans" pitchFamily="34" charset="0"/>
                <a:ea typeface="IBM Plex Sans" pitchFamily="34" charset="-122"/>
                <a:cs typeface="IBM Plex Sans" pitchFamily="34" charset="-120"/>
              </a:rPr>
              <a:t>დასახელებული ინსტრუმენტები კონკრეტული თარიღისთვის მოყვანილი სასწავლო მაგალითებია და არა რეკომენდაციები ან უსაფრთხოების, ხელმისაწვდომობის, დაბალი ღირებულებისა თუ შესაბამისობის დაპირებები. რეალურ გამოყენებამდე ხელახლა შეამოწმეთ ისინი.</a:t>
            </a:r>
            <a:endParaRPr lang="ka" sz="18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4</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90</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ლაითნინგის გადახდები</a:t>
            </a:r>
            <a:endParaRPr lang="ka" sz="3000" dirty="0"/>
          </a:p>
        </p:txBody>
      </p:sp>
      <p:sp>
        <p:nvSpPr>
          <p:cNvPr id="4" name="Text 2"/>
          <p:cNvSpPr/>
          <p:nvPr/>
        </p:nvSpPr>
        <p:spPr>
          <a:xfrm>
            <a:off x="956188" y="1364742"/>
            <a:ext cx="11192805" cy="2639141"/>
          </a:xfrm>
          <a:prstGeom prst="rect">
            <a:avLst/>
          </a:prstGeom>
          <a:noFill/>
          <a:ln/>
        </p:spPr>
        <p:txBody>
          <a:bodyPr wrap="square" lIns="0" tIns="0" rIns="0" bIns="0" rtlCol="0" anchor="t"/>
          <a:lstStyle/>
          <a:p>
            <a:pPr algn="l" marL="173990" indent="-173990">
              <a:lnSpc>
                <a:spcPct val="113000"/>
              </a:lnSpc>
              <a:buSzPct val="100000"/>
              <a:buChar char="•"/>
            </a:pPr>
            <a:r>
              <a:rPr lang="ka" altLang="en-US" sz="1820" b="1" dirty="0">
                <a:solidFill>
                  <a:srgbClr val="422C70"/>
                </a:solidFill>
                <a:latin typeface="IBM Plex Sans" pitchFamily="34" charset="0"/>
                <a:ea typeface="IBM Plex Sans" pitchFamily="34" charset="-122"/>
                <a:cs typeface="IBM Plex Sans" pitchFamily="34" charset="-120"/>
              </a:rPr>
              <a:t>ინვოისი:</a:t>
            </a:r>
            <a:r>
              <a:rPr lang="ka" altLang="en-US" sz="1820" dirty="0">
                <a:solidFill>
                  <a:srgbClr val="25252B"/>
                </a:solidFill>
                <a:latin typeface="IBM Plex Sans" pitchFamily="34" charset="0"/>
                <a:ea typeface="IBM Plex Sans" pitchFamily="34" charset="-122"/>
                <a:cs typeface="IBM Plex Sans" pitchFamily="34" charset="-120"/>
              </a:rPr>
              <a:t> კონკრეტული გადახდის მოთხოვნა; შეიძლება შეიცავდეს თანხასა და მოქმედების ვადას</a:t>
            </a:r>
            <a:endParaRPr lang="ka" sz="1820" dirty="0"/>
          </a:p>
          <a:p>
            <a:pPr algn="l" marL="173990" indent="-173990">
              <a:lnSpc>
                <a:spcPct val="113000"/>
              </a:lnSpc>
              <a:spcBef>
                <a:spcPts val="360"/>
              </a:spcBef>
              <a:buSzPct val="100000"/>
              <a:buChar char="•"/>
            </a:pPr>
            <a:r>
              <a:rPr lang="ka" altLang="en-US" sz="1820" b="1" dirty="0">
                <a:solidFill>
                  <a:srgbClr val="422C70"/>
                </a:solidFill>
                <a:latin typeface="IBM Plex Sans" pitchFamily="34" charset="0"/>
                <a:ea typeface="IBM Plex Sans" pitchFamily="34" charset="-122"/>
                <a:cs typeface="IBM Plex Sans" pitchFamily="34" charset="-120"/>
              </a:rPr>
              <a:t>ლაითნინგის მისამართი:</a:t>
            </a:r>
            <a:r>
              <a:rPr lang="ka" altLang="en-US" sz="1820" dirty="0">
                <a:solidFill>
                  <a:srgbClr val="25252B"/>
                </a:solidFill>
                <a:latin typeface="IBM Plex Sans" pitchFamily="34" charset="0"/>
                <a:ea typeface="IBM Plex Sans" pitchFamily="34" charset="-122"/>
                <a:cs typeface="IBM Plex Sans" pitchFamily="34" charset="-120"/>
              </a:rPr>
              <a:t> პროვაიდერის მიერ მხარდაჭერილი მარშრუტიზაციის იდენტიფიკატორი, რომელიც ხშირად ელფოსტის მისამართს ჰგავს</a:t>
            </a:r>
            <a:endParaRPr lang="ka" sz="1820" dirty="0"/>
          </a:p>
          <a:p>
            <a:pPr algn="l" marL="173990" indent="-173990">
              <a:lnSpc>
                <a:spcPct val="113000"/>
              </a:lnSpc>
              <a:spcBef>
                <a:spcPts val="360"/>
              </a:spcBef>
              <a:buSzPct val="100000"/>
              <a:buChar char="•"/>
            </a:pPr>
            <a:r>
              <a:rPr lang="ka" altLang="en-US" sz="1820" dirty="0">
                <a:solidFill>
                  <a:srgbClr val="25252B"/>
                </a:solidFill>
                <a:latin typeface="IBM Plex Sans" pitchFamily="34" charset="0"/>
                <a:ea typeface="IBM Plex Sans" pitchFamily="34" charset="-122"/>
                <a:cs typeface="IBM Plex Sans" pitchFamily="34" charset="-120"/>
              </a:rPr>
              <a:t>შეამოწმეთ სახსრების შენახვის პირობები, შევსების გზა, სარეზერვო ასლი, საკომისიოები და ლიმიტები</a:t>
            </a:r>
            <a:endParaRPr lang="ka" sz="1820" dirty="0"/>
          </a:p>
          <a:p>
            <a:pPr algn="l" marL="173990" indent="-173990">
              <a:lnSpc>
                <a:spcPct val="113000"/>
              </a:lnSpc>
              <a:spcBef>
                <a:spcPts val="360"/>
              </a:spcBef>
              <a:buSzPct val="100000"/>
              <a:buChar char="•"/>
            </a:pPr>
            <a:r>
              <a:rPr lang="ka" altLang="en-US" sz="1820" dirty="0">
                <a:solidFill>
                  <a:srgbClr val="25252B"/>
                </a:solidFill>
                <a:latin typeface="IBM Plex Sans" pitchFamily="34" charset="0"/>
                <a:ea typeface="IBM Plex Sans" pitchFamily="34" charset="-122"/>
                <a:cs typeface="IBM Plex Sans" pitchFamily="34" charset="-120"/>
              </a:rPr>
              <a:t>გაარკვიეთ, როგორ ხდება წარუმატებელი გადახდის დამუშავება და მიმღების დადასტურება</a:t>
            </a:r>
            <a:endParaRPr lang="ka" sz="1820" dirty="0"/>
          </a:p>
        </p:txBody>
      </p:sp>
      <p:sp>
        <p:nvSpPr>
          <p:cNvPr id="5" name="Text 3"/>
          <p:cNvSpPr/>
          <p:nvPr/>
        </p:nvSpPr>
        <p:spPr>
          <a:xfrm>
            <a:off x="666780" y="4258544"/>
            <a:ext cx="11510010" cy="625084"/>
          </a:xfrm>
          <a:prstGeom prst="rect">
            <a:avLst/>
          </a:prstGeom>
          <a:noFill/>
          <a:ln/>
        </p:spPr>
        <p:txBody>
          <a:bodyPr wrap="square" lIns="0" tIns="0" rIns="0" bIns="0" rtlCol="0" anchor="t"/>
          <a:lstStyle/>
          <a:p>
            <a:pPr algn="l" indent="0" marL="0">
              <a:lnSpc>
                <a:spcPct val="113000"/>
              </a:lnSpc>
              <a:buNone/>
            </a:pPr>
            <a:r>
              <a:rPr lang="ka" altLang="en-US" sz="1820" dirty="0">
                <a:solidFill>
                  <a:srgbClr val="25252B"/>
                </a:solidFill>
                <a:latin typeface="IBM Plex Sans" pitchFamily="34" charset="0"/>
                <a:ea typeface="IBM Plex Sans" pitchFamily="34" charset="-122"/>
                <a:cs typeface="IBM Plex Sans" pitchFamily="34" charset="-120"/>
              </a:rPr>
              <a:t>ლაითნინგის მისამართი ელფოსტის ანგარიში არ არის; ის დამოკიდებულია მის მხარდამჭერ პროვაიდერზე ან დომენზე. დამტკიცებამდე შეამოწმეთ საბოლოო მოთხოვნა.</a:t>
            </a:r>
            <a:endParaRPr lang="ka" sz="1820" dirty="0"/>
          </a:p>
        </p:txBody>
      </p:sp>
      <p:sp>
        <p:nvSpPr>
          <p:cNvPr id="6" name="Text 4"/>
          <p:cNvSpPr/>
          <p:nvPr/>
        </p:nvSpPr>
        <p:spPr>
          <a:xfrm>
            <a:off x="666780" y="5115245"/>
            <a:ext cx="11510010" cy="625084"/>
          </a:xfrm>
          <a:prstGeom prst="rect">
            <a:avLst/>
          </a:prstGeom>
          <a:noFill/>
          <a:ln/>
        </p:spPr>
        <p:txBody>
          <a:bodyPr wrap="square" lIns="0" tIns="0" rIns="0" bIns="0" rtlCol="0" anchor="t"/>
          <a:lstStyle/>
          <a:p>
            <a:pPr algn="l" indent="0" marL="0">
              <a:lnSpc>
                <a:spcPct val="113000"/>
              </a:lnSpc>
              <a:buNone/>
            </a:pPr>
            <a:r>
              <a:rPr lang="ka" altLang="en-US" sz="1820" dirty="0">
                <a:solidFill>
                  <a:srgbClr val="25252B"/>
                </a:solidFill>
                <a:latin typeface="IBM Plex Sans" pitchFamily="34" charset="0"/>
                <a:ea typeface="IBM Plex Sans" pitchFamily="34" charset="-122"/>
                <a:cs typeface="IBM Plex Sans" pitchFamily="34" charset="-120"/>
              </a:rPr>
              <a:t>მცირე გადახდის წარმატებით შესრულება არ ადასტურებს უფრო დიდი ნაშთების უსაფრთხოებას.</a:t>
            </a:r>
            <a:endParaRPr lang="ka" sz="18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4</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FFFFF"/>
        </a:solidFill>
      </p:bgPr>
    </p:bg>
    <p:spTree>
      <p:nvGrpSpPr>
        <p:cNvPr id="1" name=""/>
        <p:cNvGrpSpPr/>
        <p:nvPr/>
      </p:nvGrpSpPr>
      <p:grpSpPr>
        <a:xfrm>
          <a:off x="0" y="0"/>
          <a:ext cx="0" cy="0"/>
          <a:chOff x="0" y="0"/>
          <a:chExt cx="0" cy="0"/>
        </a:xfrm>
      </p:grpSpPr>
      <p:pic>
        <p:nvPicPr>
          <p:cNvPr id="2" name="Image 0" descr="მიმღები ქმნის გადახდის მოთხოვნასმიმღები ქმნის გადახდის მოთხოვნას თანხის მითითებით.გამგზავნი იხდისგამგზავნი ასკანერებს მოთხოვნას, ამოწმებს თანხას და იხდის. მიმღები იღებს თანხასთანხა რამდენიმე წამში ირი">    </p:cNvPr>
          <p:cNvPicPr>
            <a:picLocks noChangeAspect="1"/>
          </p:cNvPicPr>
          <p:nvPr/>
        </p:nvPicPr>
        <p:blipFill>
          <a:blip r:embed="rId1"/>
          <a:stretch>
            <a:fillRect/>
          </a:stretch>
        </p:blipFill>
        <p:spPr>
          <a:xfrm>
            <a:off x="342900" y="1239195"/>
            <a:ext cx="11506170" cy="422718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FFFFF"/>
        </a:solidFill>
      </p:bgPr>
    </p:bg>
    <p:spTree>
      <p:nvGrpSpPr>
        <p:cNvPr id="1" name=""/>
        <p:cNvGrpSpPr/>
        <p:nvPr/>
      </p:nvGrpSpPr>
      <p:grpSpPr>
        <a:xfrm>
          <a:off x="0" y="0"/>
          <a:ext cx="0" cy="0"/>
          <a:chOff x="0" y="0"/>
          <a:chExt cx="0" cy="0"/>
        </a:xfrm>
      </p:grpSpPr>
      <p:pic>
        <p:nvPicPr>
          <p:cNvPr id="2" name="Image 0" descr="იცოდეთ, თითოეული საფულე კასტოდიურია თუ თვითკასტოდიური. 1შექმენით მოთხოვნამიმღები ქმნის გადახდის მოთხოვნას.2დაასკანერეთ მოთხოვნაგამგზავნი ასკანერებს ან აკოპირებს მას.3გადაამოწმეთ დეტალებიშეამოწმეთ მიმღ">    </p:cNvPr>
          <p:cNvPicPr>
            <a:picLocks noChangeAspect="1"/>
          </p:cNvPicPr>
          <p:nvPr/>
        </p:nvPicPr>
        <p:blipFill>
          <a:blip r:embed="rId1"/>
          <a:stretch>
            <a:fillRect/>
          </a:stretch>
        </p:blipFill>
        <p:spPr>
          <a:xfrm>
            <a:off x="342900" y="288950"/>
            <a:ext cx="11506170" cy="612766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93</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ლაითნინგ-გადახდა მითითებების მიხედვით</a:t>
            </a:r>
            <a:endParaRPr lang="ka" sz="3000" dirty="0"/>
          </a:p>
        </p:txBody>
      </p:sp>
      <p:sp>
        <p:nvSpPr>
          <p:cNvPr id="4" name="Text 2"/>
          <p:cNvSpPr/>
          <p:nvPr/>
        </p:nvSpPr>
        <p:spPr>
          <a:xfrm>
            <a:off x="1017179" y="1379464"/>
            <a:ext cx="11125871" cy="3307568"/>
          </a:xfrm>
          <a:prstGeom prst="rect">
            <a:avLst/>
          </a:prstGeom>
          <a:noFill/>
          <a:ln/>
        </p:spPr>
        <p:txBody>
          <a:bodyPr wrap="square" lIns="0" tIns="0" rIns="0" bIns="0" rtlCol="0" anchor="t"/>
          <a:lstStyle/>
          <a:p>
            <a:pPr algn="l" marL="210820" indent="-210820">
              <a:lnSpc>
                <a:spcPct val="113000"/>
              </a:lnSpc>
              <a:buSzPct val="100000"/>
              <a:buFont typeface="+mj-lt"/>
              <a:buAutoNum type="arabicPeriod" startAt="1"/>
            </a:pPr>
            <a:r>
              <a:rPr lang="ka" altLang="en-US" sz="2210" dirty="0">
                <a:solidFill>
                  <a:srgbClr val="25252B"/>
                </a:solidFill>
                <a:latin typeface="IBM Plex Sans" pitchFamily="34" charset="0"/>
                <a:ea typeface="IBM Plex Sans" pitchFamily="34" charset="-122"/>
                <a:cs typeface="IBM Plex Sans" pitchFamily="34" charset="-120"/>
              </a:rPr>
              <a:t>მიმღები ქმნის სწორ მოთხოვნას.</a:t>
            </a:r>
            <a:endParaRPr lang="ka" sz="2210" dirty="0"/>
          </a:p>
          <a:p>
            <a:pPr algn="l" marL="210820" indent="-210820">
              <a:lnSpc>
                <a:spcPct val="113000"/>
              </a:lnSpc>
              <a:spcBef>
                <a:spcPts val="440"/>
              </a:spcBef>
              <a:buSzPct val="100000"/>
              <a:buFont typeface="+mj-lt"/>
              <a:buAutoNum type="arabicPeriod" startAt="1"/>
            </a:pPr>
            <a:r>
              <a:rPr lang="ka" altLang="en-US" sz="2210" dirty="0">
                <a:solidFill>
                  <a:srgbClr val="25252B"/>
                </a:solidFill>
                <a:latin typeface="IBM Plex Sans" pitchFamily="34" charset="0"/>
                <a:ea typeface="IBM Plex Sans" pitchFamily="34" charset="-122"/>
                <a:cs typeface="IBM Plex Sans" pitchFamily="34" charset="-120"/>
              </a:rPr>
              <a:t>გამგზავნი ასკანერებს ან აკოპირებს მას.</a:t>
            </a:r>
            <a:endParaRPr lang="ka" sz="2210" dirty="0"/>
          </a:p>
          <a:p>
            <a:pPr algn="l" marL="210820" indent="-210820">
              <a:lnSpc>
                <a:spcPct val="113000"/>
              </a:lnSpc>
              <a:spcBef>
                <a:spcPts val="440"/>
              </a:spcBef>
              <a:buSzPct val="100000"/>
              <a:buFont typeface="+mj-lt"/>
              <a:buAutoNum type="arabicPeriod" startAt="1"/>
            </a:pPr>
            <a:r>
              <a:rPr lang="ka" altLang="en-US" sz="2210" dirty="0">
                <a:solidFill>
                  <a:srgbClr val="25252B"/>
                </a:solidFill>
                <a:latin typeface="IBM Plex Sans" pitchFamily="34" charset="0"/>
                <a:ea typeface="IBM Plex Sans" pitchFamily="34" charset="-122"/>
                <a:cs typeface="IBM Plex Sans" pitchFamily="34" charset="-120"/>
              </a:rPr>
              <a:t>შეამოწმეთ მიმღები, თანხა, ერთეული, საკომისიო და მოქმედების ვადა, თუ ის მითითებულია.</a:t>
            </a:r>
            <a:endParaRPr lang="ka" sz="2210" dirty="0"/>
          </a:p>
          <a:p>
            <a:pPr algn="l" marL="210820" indent="-210820">
              <a:lnSpc>
                <a:spcPct val="113000"/>
              </a:lnSpc>
              <a:spcBef>
                <a:spcPts val="440"/>
              </a:spcBef>
              <a:buSzPct val="100000"/>
              <a:buFont typeface="+mj-lt"/>
              <a:buAutoNum type="arabicPeriod" startAt="1"/>
            </a:pPr>
            <a:r>
              <a:rPr lang="ka" altLang="en-US" sz="2210" dirty="0">
                <a:solidFill>
                  <a:srgbClr val="25252B"/>
                </a:solidFill>
                <a:latin typeface="IBM Plex Sans" pitchFamily="34" charset="0"/>
                <a:ea typeface="IBM Plex Sans" pitchFamily="34" charset="-122"/>
                <a:cs typeface="IBM Plex Sans" pitchFamily="34" charset="-120"/>
              </a:rPr>
              <a:t>დაადასტურეთ მხოლოდ მაშინ, როცა დეტალები ემთხვევა.</a:t>
            </a:r>
            <a:endParaRPr lang="ka" sz="2210" dirty="0"/>
          </a:p>
          <a:p>
            <a:pPr algn="l" marL="210820" indent="-210820">
              <a:lnSpc>
                <a:spcPct val="113000"/>
              </a:lnSpc>
              <a:spcBef>
                <a:spcPts val="440"/>
              </a:spcBef>
              <a:buSzPct val="100000"/>
              <a:buFont typeface="+mj-lt"/>
              <a:buAutoNum type="arabicPeriod" startAt="1"/>
            </a:pPr>
            <a:r>
              <a:rPr lang="ka" altLang="en-US" sz="2210" dirty="0">
                <a:solidFill>
                  <a:srgbClr val="25252B"/>
                </a:solidFill>
                <a:latin typeface="IBM Plex Sans" pitchFamily="34" charset="0"/>
                <a:ea typeface="IBM Plex Sans" pitchFamily="34" charset="-122"/>
                <a:cs typeface="IBM Plex Sans" pitchFamily="34" charset="-120"/>
              </a:rPr>
              <a:t>ორივე მხარე ამოწმებს შედეგს საკუთარ საფულეში.</a:t>
            </a:r>
            <a:endParaRPr lang="ka" sz="2210" dirty="0"/>
          </a:p>
          <a:p>
            <a:pPr algn="l" marL="210820" indent="-210820">
              <a:lnSpc>
                <a:spcPct val="113000"/>
              </a:lnSpc>
              <a:spcBef>
                <a:spcPts val="440"/>
              </a:spcBef>
              <a:buSzPct val="100000"/>
              <a:buFont typeface="+mj-lt"/>
              <a:buAutoNum type="arabicPeriod" startAt="1"/>
            </a:pPr>
            <a:r>
              <a:rPr lang="ka" altLang="en-US" sz="2210" dirty="0">
                <a:solidFill>
                  <a:srgbClr val="25252B"/>
                </a:solidFill>
                <a:latin typeface="IBM Plex Sans" pitchFamily="34" charset="0"/>
                <a:ea typeface="IBM Plex Sans" pitchFamily="34" charset="-122"/>
                <a:cs typeface="IBM Plex Sans" pitchFamily="34" charset="-120"/>
              </a:rPr>
              <a:t>განმარტეთ სახსრების შენახვასა და წარუმატებლობასთან დაკავშირებული რისკები.</a:t>
            </a:r>
            <a:endParaRPr lang="ka" sz="2210" dirty="0"/>
          </a:p>
        </p:txBody>
      </p:sp>
      <p:sp>
        <p:nvSpPr>
          <p:cNvPr id="5" name="Text 3"/>
          <p:cNvSpPr/>
          <p:nvPr/>
        </p:nvSpPr>
        <p:spPr>
          <a:xfrm>
            <a:off x="666780" y="4995459"/>
            <a:ext cx="11510010" cy="1135410"/>
          </a:xfrm>
          <a:prstGeom prst="rect">
            <a:avLst/>
          </a:prstGeom>
          <a:noFill/>
          <a:ln/>
        </p:spPr>
        <p:txBody>
          <a:bodyPr wrap="square" lIns="0" tIns="0" rIns="0" bIns="0" rtlCol="0" anchor="t"/>
          <a:lstStyle/>
          <a:p>
            <a:pPr algn="l" indent="0" marL="0">
              <a:lnSpc>
                <a:spcPct val="113000"/>
              </a:lnSpc>
              <a:buNone/>
            </a:pPr>
            <a:r>
              <a:rPr lang="ka" altLang="en-US" sz="2210" dirty="0">
                <a:solidFill>
                  <a:srgbClr val="25252B"/>
                </a:solidFill>
                <a:latin typeface="IBM Plex Sans" pitchFamily="34" charset="0"/>
                <a:ea typeface="IBM Plex Sans" pitchFamily="34" charset="-122"/>
                <a:cs typeface="IBM Plex Sans" pitchFamily="34" charset="-120"/>
              </a:rPr>
              <a:t>გამოიყენეთ წინასწარ მომზადებული ან დამტკიცებული დაბალი რისკის მქონე პრაქტიკული სავარჯიშო. შეჩერდით, თუ შედეგი გეგმას არ შეესაბამება; შემდგომ მოქმედებამდე გადაამოწმეთ.</a:t>
            </a:r>
            <a:endParaRPr lang="ka" sz="22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4</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ბიტკოინის გამოყენება ყოველდღიურ ცხოვრებაში</a:t>
            </a:r>
            <a:endParaRPr lang="ka" sz="3000" dirty="0"/>
          </a:p>
        </p:txBody>
      </p:sp>
      <p:sp>
        <p:nvSpPr>
          <p:cNvPr id="4" name="Text 2"/>
          <p:cNvSpPr/>
          <p:nvPr/>
        </p:nvSpPr>
        <p:spPr>
          <a:xfrm>
            <a:off x="986729" y="1372240"/>
            <a:ext cx="11159338" cy="3366181"/>
          </a:xfrm>
          <a:prstGeom prst="rect">
            <a:avLst/>
          </a:prstGeom>
          <a:noFill/>
          <a:ln/>
        </p:spPr>
        <p:txBody>
          <a:bodyPr wrap="square" lIns="0" tIns="0" rIns="0" bIns="0" rtlCol="0" anchor="t"/>
          <a:lstStyle/>
          <a:p>
            <a:pPr algn="l" marL="191770" indent="-191770">
              <a:lnSpc>
                <a:spcPct val="113000"/>
              </a:lnSpc>
              <a:buSzPct val="100000"/>
              <a:buChar char="•"/>
            </a:pPr>
            <a:r>
              <a:rPr lang="ka" altLang="en-US" sz="2020" b="1" dirty="0">
                <a:solidFill>
                  <a:srgbClr val="422C70"/>
                </a:solidFill>
                <a:latin typeface="IBM Plex Sans" pitchFamily="34" charset="0"/>
                <a:ea typeface="IBM Plex Sans" pitchFamily="34" charset="-122"/>
                <a:cs typeface="IBM Plex Sans" pitchFamily="34" charset="-120"/>
              </a:rPr>
              <a:t>შემოსავლის მიღება:</a:t>
            </a:r>
            <a:r>
              <a:rPr lang="ka" altLang="en-US" sz="2020" dirty="0">
                <a:solidFill>
                  <a:srgbClr val="25252B"/>
                </a:solidFill>
                <a:latin typeface="IBM Plex Sans" pitchFamily="34" charset="0"/>
                <a:ea typeface="IBM Plex Sans" pitchFamily="34" charset="-122"/>
                <a:cs typeface="IBM Plex Sans" pitchFamily="34" charset="-120"/>
              </a:rPr>
              <a:t> ფასის განსაზღვრა, დროის შერჩევა, ფასის მერყეობა, აღრიცხვა და სახსრების შენახვა</a:t>
            </a:r>
            <a:endParaRPr lang="ka" sz="2020" dirty="0"/>
          </a:p>
          <a:p>
            <a:pPr algn="l" marL="191770" indent="-191770">
              <a:lnSpc>
                <a:spcPct val="113000"/>
              </a:lnSpc>
              <a:spcBef>
                <a:spcPts val="400"/>
              </a:spcBef>
              <a:buSzPct val="100000"/>
              <a:buChar char="•"/>
            </a:pPr>
            <a:r>
              <a:rPr lang="ka" altLang="en-US" sz="2020" b="1" dirty="0">
                <a:solidFill>
                  <a:srgbClr val="422C70"/>
                </a:solidFill>
                <a:latin typeface="IBM Plex Sans" pitchFamily="34" charset="0"/>
                <a:ea typeface="IBM Plex Sans" pitchFamily="34" charset="-122"/>
                <a:cs typeface="IBM Plex Sans" pitchFamily="34" charset="-120"/>
              </a:rPr>
              <a:t>დაზოგვა:</a:t>
            </a:r>
            <a:r>
              <a:rPr lang="ka" altLang="en-US" sz="2020" dirty="0">
                <a:solidFill>
                  <a:srgbClr val="25252B"/>
                </a:solidFill>
                <a:latin typeface="IBM Plex Sans" pitchFamily="34" charset="0"/>
                <a:ea typeface="IBM Plex Sans" pitchFamily="34" charset="-122"/>
                <a:cs typeface="IBM Plex Sans" pitchFamily="34" charset="-120"/>
              </a:rPr>
              <a:t> მომავალში გამოყენება; ფასი შეიძლება მკვეთრად დაეცეს</a:t>
            </a:r>
            <a:endParaRPr lang="ka" sz="2020" dirty="0"/>
          </a:p>
          <a:p>
            <a:pPr algn="l" marL="191770" indent="-191770">
              <a:lnSpc>
                <a:spcPct val="113000"/>
              </a:lnSpc>
              <a:spcBef>
                <a:spcPts val="400"/>
              </a:spcBef>
              <a:buSzPct val="100000"/>
              <a:buChar char="•"/>
            </a:pPr>
            <a:r>
              <a:rPr lang="ka" altLang="en-US" sz="2020" b="1" dirty="0">
                <a:solidFill>
                  <a:srgbClr val="422C70"/>
                </a:solidFill>
                <a:latin typeface="IBM Plex Sans" pitchFamily="34" charset="0"/>
                <a:ea typeface="IBM Plex Sans" pitchFamily="34" charset="-122"/>
                <a:cs typeface="IBM Plex Sans" pitchFamily="34" charset="-120"/>
              </a:rPr>
              <a:t>მიღება და გაგზავნა:</a:t>
            </a:r>
            <a:r>
              <a:rPr lang="ka" altLang="en-US" sz="2020" dirty="0">
                <a:solidFill>
                  <a:srgbClr val="25252B"/>
                </a:solidFill>
                <a:latin typeface="IBM Plex Sans" pitchFamily="34" charset="0"/>
                <a:ea typeface="IBM Plex Sans" pitchFamily="34" charset="-122"/>
                <a:cs typeface="IBM Plex Sans" pitchFamily="34" charset="-120"/>
              </a:rPr>
              <a:t> სწორი მოთხოვნა, ანგარიშსწორება, მარშრუტი და საკომისიოები</a:t>
            </a:r>
            <a:endParaRPr lang="ka" sz="2020" dirty="0"/>
          </a:p>
          <a:p>
            <a:pPr algn="l" marL="191770" indent="-191770">
              <a:lnSpc>
                <a:spcPct val="113000"/>
              </a:lnSpc>
              <a:spcBef>
                <a:spcPts val="400"/>
              </a:spcBef>
              <a:buSzPct val="100000"/>
              <a:buChar char="•"/>
            </a:pPr>
            <a:r>
              <a:rPr lang="ka" altLang="en-US" sz="2020" b="1" dirty="0">
                <a:solidFill>
                  <a:srgbClr val="422C70"/>
                </a:solidFill>
                <a:latin typeface="IBM Plex Sans" pitchFamily="34" charset="0"/>
                <a:ea typeface="IBM Plex Sans" pitchFamily="34" charset="-122"/>
                <a:cs typeface="IBM Plex Sans" pitchFamily="34" charset="-120"/>
              </a:rPr>
              <a:t>ხარჯვა:</a:t>
            </a:r>
            <a:r>
              <a:rPr lang="ka" altLang="en-US" sz="2020" dirty="0">
                <a:solidFill>
                  <a:srgbClr val="25252B"/>
                </a:solidFill>
                <a:latin typeface="IBM Plex Sans" pitchFamily="34" charset="0"/>
                <a:ea typeface="IBM Plex Sans" pitchFamily="34" charset="-122"/>
                <a:cs typeface="IBM Plex Sans" pitchFamily="34" charset="-120"/>
              </a:rPr>
              <a:t> გაცვლითი კურსი, მოვაჭრის პოლიტიკა და საგადასახადო შედეგები</a:t>
            </a:r>
            <a:endParaRPr lang="ka" sz="2020" dirty="0"/>
          </a:p>
          <a:p>
            <a:pPr algn="l" marL="191770" indent="-191770">
              <a:lnSpc>
                <a:spcPct val="113000"/>
              </a:lnSpc>
              <a:spcBef>
                <a:spcPts val="400"/>
              </a:spcBef>
              <a:buSzPct val="100000"/>
              <a:buChar char="•"/>
            </a:pPr>
            <a:r>
              <a:rPr lang="ka" altLang="en-US" sz="2020" b="1" dirty="0">
                <a:solidFill>
                  <a:srgbClr val="422C70"/>
                </a:solidFill>
                <a:latin typeface="IBM Plex Sans" pitchFamily="34" charset="0"/>
                <a:ea typeface="IBM Plex Sans" pitchFamily="34" charset="-122"/>
                <a:cs typeface="IBM Plex Sans" pitchFamily="34" charset="-120"/>
              </a:rPr>
              <a:t>ფასის განსაზღვრა და აღრიცხვა:</a:t>
            </a:r>
            <a:r>
              <a:rPr lang="ka" altLang="en-US" sz="2020" dirty="0">
                <a:solidFill>
                  <a:srgbClr val="25252B"/>
                </a:solidFill>
                <a:latin typeface="IBM Plex Sans" pitchFamily="34" charset="0"/>
                <a:ea typeface="IBM Plex Sans" pitchFamily="34" charset="-122"/>
                <a:cs typeface="IBM Plex Sans" pitchFamily="34" charset="-120"/>
              </a:rPr>
              <a:t> BTC/სატოში; ფიატურ ვალუტაში აღრიცხვა შესაძლოა კვლავ საჭირო იყოს</a:t>
            </a:r>
            <a:endParaRPr lang="ka" sz="2020" dirty="0"/>
          </a:p>
          <a:p>
            <a:pPr algn="l" marL="191770" indent="-191770">
              <a:lnSpc>
                <a:spcPct val="113000"/>
              </a:lnSpc>
              <a:spcBef>
                <a:spcPts val="400"/>
              </a:spcBef>
              <a:buSzPct val="100000"/>
              <a:buChar char="•"/>
            </a:pPr>
            <a:r>
              <a:rPr lang="ka" altLang="en-US" sz="2020" b="1" dirty="0">
                <a:solidFill>
                  <a:srgbClr val="422C70"/>
                </a:solidFill>
                <a:latin typeface="IBM Plex Sans" pitchFamily="34" charset="0"/>
                <a:ea typeface="IBM Plex Sans" pitchFamily="34" charset="-122"/>
                <a:cs typeface="IBM Plex Sans" pitchFamily="34" charset="-120"/>
              </a:rPr>
              <a:t>შემოწირულობის გაღება:</a:t>
            </a:r>
            <a:r>
              <a:rPr lang="ka" altLang="en-US" sz="2020" dirty="0">
                <a:solidFill>
                  <a:srgbClr val="25252B"/>
                </a:solidFill>
                <a:latin typeface="IBM Plex Sans" pitchFamily="34" charset="0"/>
                <a:ea typeface="IBM Plex Sans" pitchFamily="34" charset="-122"/>
                <a:cs typeface="IBM Plex Sans" pitchFamily="34" charset="-120"/>
              </a:rPr>
              <a:t> გადაამოწმეთ ნამდვილი მიმღების მოთხოვნა</a:t>
            </a:r>
            <a:endParaRPr lang="ka" sz="2020" dirty="0"/>
          </a:p>
        </p:txBody>
      </p:sp>
      <p:sp>
        <p:nvSpPr>
          <p:cNvPr id="5" name="Text 3"/>
          <p:cNvSpPr/>
          <p:nvPr/>
        </p:nvSpPr>
        <p:spPr>
          <a:xfrm>
            <a:off x="666780" y="5019965"/>
            <a:ext cx="11510010" cy="691195"/>
          </a:xfrm>
          <a:prstGeom prst="rect">
            <a:avLst/>
          </a:prstGeom>
          <a:noFill/>
          <a:ln/>
        </p:spPr>
        <p:txBody>
          <a:bodyPr wrap="square" lIns="0" tIns="0" rIns="0" bIns="0" rtlCol="0" anchor="t"/>
          <a:lstStyle/>
          <a:p>
            <a:pPr algn="l" indent="0" marL="0">
              <a:lnSpc>
                <a:spcPct val="113000"/>
              </a:lnSpc>
              <a:buNone/>
            </a:pPr>
            <a:r>
              <a:rPr lang="ka" altLang="en-US" sz="2020" dirty="0">
                <a:solidFill>
                  <a:srgbClr val="25252B"/>
                </a:solidFill>
                <a:latin typeface="IBM Plex Sans" pitchFamily="34" charset="0"/>
                <a:ea typeface="IBM Plex Sans" pitchFamily="34" charset="-122"/>
                <a:cs typeface="IBM Plex Sans" pitchFamily="34" charset="-120"/>
              </a:rPr>
              <a:t>რა პრობლემა გვარდება? სჯობს თუ არა ბიტკოინი ამ შემთხვევაში ხელმისაწვდომ ალტერნატივას? რა ახალი რისკი ან პასუხისმგებლობა ჩნდება?</a:t>
            </a:r>
            <a:endParaRPr lang="ka" sz="202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4</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ადგილობრივად ხარჯვა და</a:t>
            </a:r>
            <a:br/>
            <a:r>
              <a:rPr lang="ka" altLang="en-US" sz="3000" dirty="0">
                <a:solidFill>
                  <a:srgbClr val="422C70"/>
                </a:solidFill>
                <a:latin typeface="IBM Plex Sans Medium" pitchFamily="34" charset="0"/>
                <a:ea typeface="IBM Plex Sans Medium" pitchFamily="34" charset="-122"/>
                <a:cs typeface="IBM Plex Sans Medium" pitchFamily="34" charset="-120"/>
              </a:rPr>
              <a:t>მიღება</a:t>
            </a:r>
            <a:endParaRPr lang="ka" sz="3000" dirty="0"/>
          </a:p>
        </p:txBody>
      </p:sp>
      <p:sp>
        <p:nvSpPr>
          <p:cNvPr id="5" name="Text 2"/>
          <p:cNvSpPr/>
          <p:nvPr/>
        </p:nvSpPr>
        <p:spPr>
          <a:xfrm>
            <a:off x="666780" y="1836390"/>
            <a:ext cx="11144250" cy="329093"/>
          </a:xfrm>
          <a:prstGeom prst="rect">
            <a:avLst/>
          </a:prstGeom>
          <a:noFill/>
          <a:ln/>
        </p:spPr>
        <p:txBody>
          <a:bodyPr wrap="square" lIns="0" tIns="0" rIns="0" bIns="0" rtlCol="0" anchor="t"/>
          <a:lstStyle/>
          <a:p>
            <a:pPr algn="l" indent="0" marL="0">
              <a:lnSpc>
                <a:spcPct val="113000"/>
              </a:lnSpc>
              <a:buNone/>
            </a:pPr>
            <a:r>
              <a:rPr lang="ka" altLang="en-US" sz="1920" b="1" dirty="0">
                <a:solidFill>
                  <a:srgbClr val="25252B"/>
                </a:solidFill>
                <a:latin typeface="IBM Plex Sans" pitchFamily="34" charset="0"/>
                <a:ea typeface="IBM Plex Sans" pitchFamily="34" charset="-122"/>
                <a:cs typeface="IBM Plex Sans" pitchFamily="34" charset="-120"/>
              </a:rPr>
              <a:t>მცირე შენაძენი</a:t>
            </a:r>
            <a:endParaRPr lang="ka" sz="1920" dirty="0"/>
          </a:p>
        </p:txBody>
      </p:sp>
      <p:sp>
        <p:nvSpPr>
          <p:cNvPr id="6" name="Text 3"/>
          <p:cNvSpPr/>
          <p:nvPr/>
        </p:nvSpPr>
        <p:spPr>
          <a:xfrm>
            <a:off x="971459" y="2360432"/>
            <a:ext cx="6006694" cy="2071665"/>
          </a:xfrm>
          <a:prstGeom prst="rect">
            <a:avLst/>
          </a:prstGeom>
          <a:noFill/>
          <a:ln/>
        </p:spPr>
        <p:txBody>
          <a:bodyPr wrap="square" lIns="0" tIns="0" rIns="0" bIns="0" rtlCol="0" anchor="t"/>
          <a:lstStyle/>
          <a:p>
            <a:pPr algn="l" marL="182880" indent="-182880">
              <a:lnSpc>
                <a:spcPct val="113000"/>
              </a:lnSpc>
              <a:buSzPct val="100000"/>
              <a:buChar char="•"/>
            </a:pPr>
            <a:r>
              <a:rPr lang="ka" altLang="en-US" sz="1920" dirty="0">
                <a:solidFill>
                  <a:srgbClr val="25252B"/>
                </a:solidFill>
                <a:latin typeface="IBM Plex Sans" pitchFamily="34" charset="0"/>
                <a:ea typeface="IBM Plex Sans" pitchFamily="34" charset="-122"/>
                <a:cs typeface="IBM Plex Sans" pitchFamily="34" charset="-120"/>
              </a:rPr>
              <a:t>რომელი გზა გამოდგება მცირე, სწრაფი გადახდისთვის?</a:t>
            </a:r>
            <a:endParaRPr lang="ka" sz="1920" dirty="0"/>
          </a:p>
          <a:p>
            <a:pPr algn="l" marL="182880" indent="-182880">
              <a:lnSpc>
                <a:spcPct val="113000"/>
              </a:lnSpc>
              <a:spcBef>
                <a:spcPts val="380"/>
              </a:spcBef>
              <a:buSzPct val="100000"/>
              <a:buChar char="•"/>
            </a:pPr>
            <a:r>
              <a:rPr lang="ka" altLang="en-US" sz="1920" dirty="0">
                <a:solidFill>
                  <a:srgbClr val="25252B"/>
                </a:solidFill>
                <a:latin typeface="IBM Plex Sans" pitchFamily="34" charset="0"/>
                <a:ea typeface="IBM Plex Sans" pitchFamily="34" charset="-122"/>
                <a:cs typeface="IBM Plex Sans" pitchFamily="34" charset="-120"/>
              </a:rPr>
              <a:t>ვინ ითხოვს გადახდას; ვინ ამოწმებს თანხასა და ერთეულს?</a:t>
            </a:r>
            <a:endParaRPr lang="ka" sz="1920" dirty="0"/>
          </a:p>
          <a:p>
            <a:pPr algn="l" marL="182880" indent="-182880">
              <a:lnSpc>
                <a:spcPct val="113000"/>
              </a:lnSpc>
              <a:spcBef>
                <a:spcPts val="380"/>
              </a:spcBef>
              <a:buSzPct val="100000"/>
              <a:buChar char="•"/>
            </a:pPr>
            <a:r>
              <a:rPr lang="ka" altLang="en-US" sz="1920" dirty="0">
                <a:solidFill>
                  <a:srgbClr val="25252B"/>
                </a:solidFill>
                <a:latin typeface="IBM Plex Sans" pitchFamily="34" charset="0"/>
                <a:ea typeface="IBM Plex Sans" pitchFamily="34" charset="-122"/>
                <a:cs typeface="IBM Plex Sans" pitchFamily="34" charset="-120"/>
              </a:rPr>
              <a:t>რა ხდება, თუ „გაგზავნილი“ და „მიღებული“ ერთმანეთს არ ემთხვევა?</a:t>
            </a:r>
            <a:endParaRPr lang="ka" sz="1920" dirty="0"/>
          </a:p>
        </p:txBody>
      </p:sp>
      <p:sp>
        <p:nvSpPr>
          <p:cNvPr id="7" name="Text 4"/>
          <p:cNvSpPr/>
          <p:nvPr/>
        </p:nvSpPr>
        <p:spPr>
          <a:xfrm>
            <a:off x="666780" y="4700290"/>
            <a:ext cx="11144250" cy="329093"/>
          </a:xfrm>
          <a:prstGeom prst="rect">
            <a:avLst/>
          </a:prstGeom>
          <a:noFill/>
          <a:ln/>
        </p:spPr>
        <p:txBody>
          <a:bodyPr wrap="square" lIns="0" tIns="0" rIns="0" bIns="0" rtlCol="0" anchor="t"/>
          <a:lstStyle/>
          <a:p>
            <a:pPr algn="l" indent="0" marL="0">
              <a:lnSpc>
                <a:spcPct val="113000"/>
              </a:lnSpc>
              <a:buNone/>
            </a:pPr>
            <a:r>
              <a:rPr lang="ka" altLang="en-US" sz="1920" b="1" dirty="0">
                <a:solidFill>
                  <a:srgbClr val="25252B"/>
                </a:solidFill>
                <a:latin typeface="IBM Plex Sans" pitchFamily="34" charset="0"/>
                <a:ea typeface="IBM Plex Sans" pitchFamily="34" charset="-122"/>
                <a:cs typeface="IBM Plex Sans" pitchFamily="34" charset="-120"/>
              </a:rPr>
              <a:t>სამუშაოს ანაზღაურება</a:t>
            </a:r>
            <a:endParaRPr lang="ka" sz="1920" dirty="0"/>
          </a:p>
        </p:txBody>
      </p:sp>
      <p:sp>
        <p:nvSpPr>
          <p:cNvPr id="8" name="Text 5"/>
          <p:cNvSpPr/>
          <p:nvPr/>
        </p:nvSpPr>
        <p:spPr>
          <a:xfrm>
            <a:off x="971459" y="5224333"/>
            <a:ext cx="6006694" cy="1035832"/>
          </a:xfrm>
          <a:prstGeom prst="rect">
            <a:avLst/>
          </a:prstGeom>
          <a:noFill/>
          <a:ln/>
        </p:spPr>
        <p:txBody>
          <a:bodyPr wrap="square" lIns="0" tIns="0" rIns="0" bIns="0" rtlCol="0" anchor="t"/>
          <a:lstStyle/>
          <a:p>
            <a:pPr algn="l" marL="182880" indent="-182880">
              <a:lnSpc>
                <a:spcPct val="113000"/>
              </a:lnSpc>
              <a:buSzPct val="100000"/>
              <a:buChar char="•"/>
            </a:pPr>
            <a:r>
              <a:rPr lang="ka" altLang="en-US" sz="1920" dirty="0">
                <a:solidFill>
                  <a:srgbClr val="25252B"/>
                </a:solidFill>
                <a:latin typeface="IBM Plex Sans" pitchFamily="34" charset="0"/>
                <a:ea typeface="IBM Plex Sans" pitchFamily="34" charset="-122"/>
                <a:cs typeface="IBM Plex Sans" pitchFamily="34" charset="-120"/>
              </a:rPr>
              <a:t>ფასის ერთეული, კურსის განსაზღვრის დრო, ვინ იხდის საკომისიოს?</a:t>
            </a:r>
            <a:endParaRPr lang="ka" sz="1920" dirty="0"/>
          </a:p>
          <a:p>
            <a:pPr algn="l" marL="182880" indent="-182880">
              <a:lnSpc>
                <a:spcPct val="113000"/>
              </a:lnSpc>
              <a:spcBef>
                <a:spcPts val="380"/>
              </a:spcBef>
              <a:buSzPct val="100000"/>
              <a:buChar char="•"/>
            </a:pPr>
            <a:r>
              <a:rPr lang="ka" altLang="en-US" sz="1920" dirty="0">
                <a:solidFill>
                  <a:srgbClr val="25252B"/>
                </a:solidFill>
                <a:latin typeface="IBM Plex Sans" pitchFamily="34" charset="0"/>
                <a:ea typeface="IBM Plex Sans" pitchFamily="34" charset="-122"/>
                <a:cs typeface="IBM Plex Sans" pitchFamily="34" charset="-120"/>
              </a:rPr>
              <a:t>შენახვა, აღრიცხვა, უსაფრთხო მართვა?</a:t>
            </a:r>
            <a:endParaRPr lang="ka" sz="19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4</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bg>
      <p:bgPr>
        <a:solidFill>
          <a:srgbClr val="FFFFFF"/>
        </a:solidFill>
      </p:bgPr>
    </p:bg>
    <p:spTree>
      <p:nvGrpSpPr>
        <p:cNvPr id="1" name=""/>
        <p:cNvGrpSpPr/>
        <p:nvPr/>
      </p:nvGrpSpPr>
      <p:grpSpPr>
        <a:xfrm>
          <a:off x="0" y="0"/>
          <a:ext cx="0" cy="0"/>
          <a:chOff x="0" y="0"/>
          <a:chExt cx="0" cy="0"/>
        </a:xfrm>
      </p:grpSpPr>
      <p:pic>
        <p:nvPicPr>
          <p:cNvPr id="2" name="Image 0" descr="მომხმარებელი შეკვეთას აკეთებსმომხმარებელი ყავას ითხოვს. მიმტანი ანგარიშს წარადგენსმიმტანი გადახდის მოთხოვნას ქმნის. მომხმარებელი იხდისმომხმარებელი ბიტკოინით იხდის. მიმტანი ყავას აწვდისმომხმარებელი ყავ">    </p:cNvPr>
          <p:cNvPicPr>
            <a:picLocks noChangeAspect="1"/>
          </p:cNvPicPr>
          <p:nvPr/>
        </p:nvPicPr>
        <p:blipFill>
          <a:blip r:embed="rId1"/>
          <a:stretch>
            <a:fillRect/>
          </a:stretch>
        </p:blipFill>
        <p:spPr>
          <a:xfrm>
            <a:off x="342900" y="1274582"/>
            <a:ext cx="11506170" cy="415640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97</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ადგილობრივი გადარიცხვები, თანხის დაბრუნება და</a:t>
            </a:r>
            <a:br/>
            <a:r>
              <a:rPr lang="ka" altLang="en-US" sz="3000" dirty="0">
                <a:solidFill>
                  <a:srgbClr val="422C70"/>
                </a:solidFill>
                <a:latin typeface="IBM Plex Sans Medium" pitchFamily="34" charset="0"/>
                <a:ea typeface="IBM Plex Sans Medium" pitchFamily="34" charset="-122"/>
                <a:cs typeface="IBM Plex Sans Medium" pitchFamily="34" charset="-120"/>
              </a:rPr>
              <a:t>შემოწირულობები</a:t>
            </a:r>
            <a:endParaRPr lang="ka" sz="3000" dirty="0"/>
          </a:p>
        </p:txBody>
      </p:sp>
      <p:sp>
        <p:nvSpPr>
          <p:cNvPr id="4" name="Text 2"/>
          <p:cNvSpPr/>
          <p:nvPr/>
        </p:nvSpPr>
        <p:spPr>
          <a:xfrm>
            <a:off x="1017179" y="1798625"/>
            <a:ext cx="11125871" cy="4331056"/>
          </a:xfrm>
          <a:prstGeom prst="rect">
            <a:avLst/>
          </a:prstGeom>
          <a:noFill/>
          <a:ln/>
        </p:spPr>
        <p:txBody>
          <a:bodyPr wrap="square" lIns="0" tIns="0" rIns="0" bIns="0" rtlCol="0" anchor="t"/>
          <a:lstStyle/>
          <a:p>
            <a:pPr algn="l" marL="210820" indent="-210820">
              <a:lnSpc>
                <a:spcPct val="113000"/>
              </a:lnSpc>
              <a:buSzPct val="100000"/>
              <a:buChar char="•"/>
            </a:pPr>
            <a:r>
              <a:rPr lang="ka" altLang="en-US" sz="2210" b="1" dirty="0">
                <a:solidFill>
                  <a:srgbClr val="422C70"/>
                </a:solidFill>
                <a:latin typeface="IBM Plex Sans" pitchFamily="34" charset="0"/>
                <a:ea typeface="IBM Plex Sans" pitchFamily="34" charset="-122"/>
                <a:cs typeface="IBM Plex Sans" pitchFamily="34" charset="-120"/>
              </a:rPr>
              <a:t>ოჯახისთვის თანხის გადარიცხვა:</a:t>
            </a:r>
            <a:r>
              <a:rPr lang="ka" altLang="en-US" sz="2210" dirty="0">
                <a:solidFill>
                  <a:srgbClr val="25252B"/>
                </a:solidFill>
                <a:latin typeface="IBM Plex Sans" pitchFamily="34" charset="0"/>
                <a:ea typeface="IBM Plex Sans" pitchFamily="34" charset="-122"/>
                <a:cs typeface="IBM Plex Sans" pitchFamily="34" charset="-120"/>
              </a:rPr>
              <a:t> შეადარეთ გადარიცხვის სრული მარშრუტი, ჯამური ხარჯი, შეფერხებები, სახსრების შენახვისა და კონტროლის პირობები და მიმღების სურვილები</a:t>
            </a:r>
            <a:endParaRPr lang="ka" sz="2210" dirty="0"/>
          </a:p>
          <a:p>
            <a:pPr algn="l" marL="210820" indent="-210820">
              <a:lnSpc>
                <a:spcPct val="113000"/>
              </a:lnSpc>
              <a:spcBef>
                <a:spcPts val="440"/>
              </a:spcBef>
              <a:buSzPct val="100000"/>
              <a:buChar char="•"/>
            </a:pPr>
            <a:r>
              <a:rPr lang="ka" altLang="en-US" sz="2210" b="1" dirty="0">
                <a:solidFill>
                  <a:srgbClr val="422C70"/>
                </a:solidFill>
                <a:latin typeface="IBM Plex Sans" pitchFamily="34" charset="0"/>
                <a:ea typeface="IBM Plex Sans" pitchFamily="34" charset="-122"/>
                <a:cs typeface="IBM Plex Sans" pitchFamily="34" charset="-120"/>
              </a:rPr>
              <a:t>თანხის დაბრუნება:</a:t>
            </a:r>
            <a:r>
              <a:rPr lang="ka" altLang="en-US" sz="2210" dirty="0">
                <a:solidFill>
                  <a:srgbClr val="25252B"/>
                </a:solidFill>
                <a:latin typeface="IBM Plex Sans" pitchFamily="34" charset="0"/>
                <a:ea typeface="IBM Plex Sans" pitchFamily="34" charset="-122"/>
                <a:cs typeface="IBM Plex Sans" pitchFamily="34" charset="-120"/>
              </a:rPr>
              <a:t> გადაამოწმეთ მომხმარებლის მოთხოვნა; გამოიყენეთ თანხის დასაბრუნებლად ახალი მისამართი; შეათანხმეთ საკომისიოები და ჩანაწერები</a:t>
            </a:r>
            <a:endParaRPr lang="ka" sz="2210" dirty="0"/>
          </a:p>
          <a:p>
            <a:pPr algn="l" marL="210820" indent="-210820">
              <a:lnSpc>
                <a:spcPct val="113000"/>
              </a:lnSpc>
              <a:spcBef>
                <a:spcPts val="440"/>
              </a:spcBef>
              <a:buSzPct val="100000"/>
              <a:buChar char="•"/>
            </a:pPr>
            <a:r>
              <a:rPr lang="ka" altLang="en-US" sz="2210" b="1" dirty="0">
                <a:solidFill>
                  <a:srgbClr val="422C70"/>
                </a:solidFill>
                <a:latin typeface="IBM Plex Sans" pitchFamily="34" charset="0"/>
                <a:ea typeface="IBM Plex Sans" pitchFamily="34" charset="-122"/>
                <a:cs typeface="IBM Plex Sans" pitchFamily="34" charset="-120"/>
              </a:rPr>
              <a:t>შემოწირულობა თემისთვის:</a:t>
            </a:r>
            <a:r>
              <a:rPr lang="ka" altLang="en-US" sz="2210" dirty="0">
                <a:solidFill>
                  <a:srgbClr val="25252B"/>
                </a:solidFill>
                <a:latin typeface="IBM Plex Sans" pitchFamily="34" charset="0"/>
                <a:ea typeface="IBM Plex Sans" pitchFamily="34" charset="-122"/>
                <a:cs typeface="IBM Plex Sans" pitchFamily="34" charset="-120"/>
              </a:rPr>
              <a:t> გადაამოწმეთ მოთხოვნა; დაადგინეთ, ვინ აკონტროლებს გასაღებსა და სარეზერვო ასლს და როგორია გადახდის მარშრუტი</a:t>
            </a:r>
            <a:endParaRPr lang="ka" sz="2210" dirty="0"/>
          </a:p>
          <a:p>
            <a:pPr algn="l" marL="210820" indent="-210820">
              <a:lnSpc>
                <a:spcPct val="113000"/>
              </a:lnSpc>
              <a:spcBef>
                <a:spcPts val="440"/>
              </a:spcBef>
              <a:buSzPct val="100000"/>
              <a:buChar char="•"/>
            </a:pPr>
            <a:r>
              <a:rPr lang="ka" altLang="en-US" sz="2210" dirty="0">
                <a:solidFill>
                  <a:srgbClr val="25252B"/>
                </a:solidFill>
                <a:latin typeface="IBM Plex Sans" pitchFamily="34" charset="0"/>
                <a:ea typeface="IBM Plex Sans" pitchFamily="34" charset="-122"/>
                <a:cs typeface="IBM Plex Sans" pitchFamily="34" charset="-120"/>
              </a:rPr>
              <a:t>დააბალანსეთ გამჭვირვალობა და შემომწირველის კონფიდენციალურობა; შეამოწმეთ სავალდებულო ჩანაწერები</a:t>
            </a:r>
            <a:endParaRPr lang="ka" sz="221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4</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98</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ადგილობრივი შეძენისა და განაღდების გზები</a:t>
            </a:r>
            <a:endParaRPr lang="ka" sz="3000" dirty="0"/>
          </a:p>
        </p:txBody>
      </p:sp>
      <p:sp>
        <p:nvSpPr>
          <p:cNvPr id="4" name="Text 2"/>
          <p:cNvSpPr/>
          <p:nvPr/>
        </p:nvSpPr>
        <p:spPr>
          <a:xfrm>
            <a:off x="971459" y="1368491"/>
            <a:ext cx="11176071" cy="3156234"/>
          </a:xfrm>
          <a:prstGeom prst="rect">
            <a:avLst/>
          </a:prstGeom>
          <a:noFill/>
          <a:ln/>
        </p:spPr>
        <p:txBody>
          <a:bodyPr wrap="square" lIns="0" tIns="0" rIns="0" bIns="0" rtlCol="0" anchor="t"/>
          <a:lstStyle/>
          <a:p>
            <a:pPr algn="l" marL="182880" indent="-182880">
              <a:lnSpc>
                <a:spcPct val="113000"/>
              </a:lnSpc>
              <a:buSzPct val="100000"/>
              <a:buChar char="•"/>
            </a:pPr>
            <a:r>
              <a:rPr lang="ka" altLang="en-US" sz="1920" b="1" dirty="0">
                <a:solidFill>
                  <a:srgbClr val="422C70"/>
                </a:solidFill>
                <a:latin typeface="IBM Plex Sans" pitchFamily="34" charset="0"/>
                <a:ea typeface="IBM Plex Sans" pitchFamily="34" charset="-122"/>
                <a:cs typeface="IBM Plex Sans" pitchFamily="34" charset="-120"/>
              </a:rPr>
              <a:t>ბიტკოინზე გადასვლა:</a:t>
            </a:r>
            <a:r>
              <a:rPr lang="ka" altLang="en-US" sz="1920" dirty="0">
                <a:solidFill>
                  <a:srgbClr val="25252B"/>
                </a:solidFill>
                <a:latin typeface="IBM Plex Sans" pitchFamily="34" charset="0"/>
                <a:ea typeface="IBM Plex Sans" pitchFamily="34" charset="-122"/>
                <a:cs typeface="IBM Plex Sans" pitchFamily="34" charset="-120"/>
              </a:rPr>
              <a:t> ადგილობრივი ფული, შრომა ან აქტივები → ბიტკოინი</a:t>
            </a:r>
            <a:endParaRPr lang="ka" sz="1920" dirty="0"/>
          </a:p>
          <a:p>
            <a:pPr algn="l" marL="182880" indent="-182880">
              <a:lnSpc>
                <a:spcPct val="113000"/>
              </a:lnSpc>
              <a:spcBef>
                <a:spcPts val="380"/>
              </a:spcBef>
              <a:buSzPct val="100000"/>
              <a:buChar char="•"/>
            </a:pPr>
            <a:r>
              <a:rPr lang="ka" altLang="en-US" sz="1920" b="1" dirty="0">
                <a:solidFill>
                  <a:srgbClr val="422C70"/>
                </a:solidFill>
                <a:latin typeface="IBM Plex Sans" pitchFamily="34" charset="0"/>
                <a:ea typeface="IBM Plex Sans" pitchFamily="34" charset="-122"/>
                <a:cs typeface="IBM Plex Sans" pitchFamily="34" charset="-120"/>
              </a:rPr>
              <a:t>ბიტკოინიდან გამოსვლა:</a:t>
            </a:r>
            <a:r>
              <a:rPr lang="ka" altLang="en-US" sz="1920" dirty="0">
                <a:solidFill>
                  <a:srgbClr val="25252B"/>
                </a:solidFill>
                <a:latin typeface="IBM Plex Sans" pitchFamily="34" charset="0"/>
                <a:ea typeface="IBM Plex Sans" pitchFamily="34" charset="-122"/>
                <a:cs typeface="IBM Plex Sans" pitchFamily="34" charset="-120"/>
              </a:rPr>
              <a:t> ბიტკოინი → ადგილობრივი ფული, საქონელი ან მომსახურება</a:t>
            </a:r>
            <a:endParaRPr lang="ka" sz="1920" dirty="0"/>
          </a:p>
          <a:p>
            <a:pPr algn="l" marL="182880" indent="-182880">
              <a:lnSpc>
                <a:spcPct val="113000"/>
              </a:lnSpc>
              <a:spcBef>
                <a:spcPts val="380"/>
              </a:spcBef>
              <a:buSzPct val="100000"/>
              <a:buChar char="•"/>
            </a:pPr>
            <a:r>
              <a:rPr lang="ka" altLang="en-US" sz="1920" dirty="0">
                <a:solidFill>
                  <a:srgbClr val="25252B"/>
                </a:solidFill>
                <a:latin typeface="IBM Plex Sans" pitchFamily="34" charset="0"/>
                <a:ea typeface="IBM Plex Sans" pitchFamily="34" charset="-122"/>
                <a:cs typeface="IBM Plex Sans" pitchFamily="34" charset="-120"/>
              </a:rPr>
              <a:t>შეადარეთ ორი ადგილობრივი გზა არსებულ ვარიანტს, რომელიც ბიტკოინს არ იყენებს</a:t>
            </a:r>
            <a:endParaRPr lang="ka" sz="1920" dirty="0"/>
          </a:p>
          <a:p>
            <a:pPr algn="l" marL="182880" indent="-182880">
              <a:lnSpc>
                <a:spcPct val="113000"/>
              </a:lnSpc>
              <a:spcBef>
                <a:spcPts val="380"/>
              </a:spcBef>
              <a:buSzPct val="100000"/>
              <a:buChar char="•"/>
            </a:pPr>
            <a:r>
              <a:rPr lang="ka" altLang="en-US" sz="1920" dirty="0">
                <a:solidFill>
                  <a:srgbClr val="25252B"/>
                </a:solidFill>
                <a:latin typeface="IBM Plex Sans" pitchFamily="34" charset="0"/>
                <a:ea typeface="IBM Plex Sans" pitchFamily="34" charset="-122"/>
                <a:cs typeface="IBM Plex Sans" pitchFamily="34" charset="-120"/>
              </a:rPr>
              <a:t>ჯამურად მიღებული თანხა, დრო, სახსრების მეურვეობა, კონფიდენციალურობა, ტრანზაქციის გაუქმების რისკი და შესაძლო შეფერხების წერტილები</a:t>
            </a:r>
            <a:endParaRPr lang="ka" sz="1920" dirty="0"/>
          </a:p>
          <a:p>
            <a:pPr algn="l" marL="182880" indent="-182880">
              <a:lnSpc>
                <a:spcPct val="113000"/>
              </a:lnSpc>
              <a:spcBef>
                <a:spcPts val="380"/>
              </a:spcBef>
              <a:buSzPct val="100000"/>
              <a:buChar char="•"/>
            </a:pPr>
            <a:r>
              <a:rPr lang="ka" altLang="en-US" sz="1920" dirty="0">
                <a:solidFill>
                  <a:srgbClr val="25252B"/>
                </a:solidFill>
                <a:latin typeface="IBM Plex Sans" pitchFamily="34" charset="0"/>
                <a:ea typeface="IBM Plex Sans" pitchFamily="34" charset="-122"/>
                <a:cs typeface="IBM Plex Sans" pitchFamily="34" charset="-120"/>
              </a:rPr>
              <a:t>შეამოწმეთ თანხის გატანა თქვენ მიერ კონტროლირებად გასაღებებზე; შიდა ბალანსი შესაძლოა მხოლოდ მოთხოვნის უფლებას წარმოადგენდეს</a:t>
            </a:r>
            <a:endParaRPr lang="ka" sz="1920" dirty="0"/>
          </a:p>
        </p:txBody>
      </p:sp>
      <p:sp>
        <p:nvSpPr>
          <p:cNvPr id="5" name="Text 3"/>
          <p:cNvSpPr/>
          <p:nvPr/>
        </p:nvSpPr>
        <p:spPr>
          <a:xfrm>
            <a:off x="666780" y="4792828"/>
            <a:ext cx="11510010" cy="1316279"/>
          </a:xfrm>
          <a:prstGeom prst="rect">
            <a:avLst/>
          </a:prstGeom>
          <a:noFill/>
          <a:ln/>
        </p:spPr>
        <p:txBody>
          <a:bodyPr wrap="square" lIns="0" tIns="0" rIns="0" bIns="0" rtlCol="0" anchor="t"/>
          <a:lstStyle/>
          <a:p>
            <a:pPr algn="l" indent="0" marL="0">
              <a:lnSpc>
                <a:spcPct val="113000"/>
              </a:lnSpc>
              <a:buNone/>
            </a:pPr>
            <a:r>
              <a:rPr lang="ka" altLang="en-US" sz="1920" dirty="0">
                <a:solidFill>
                  <a:srgbClr val="25252B"/>
                </a:solidFill>
                <a:latin typeface="IBM Plex Sans" pitchFamily="34" charset="0"/>
                <a:ea typeface="IBM Plex Sans" pitchFamily="34" charset="-122"/>
                <a:cs typeface="IBM Plex Sans" pitchFamily="34" charset="-120"/>
              </a:rPr>
              <a:t>პირისპირ გაცვლისთვის შეარჩიეთ შესაფერისი საჯარო ადგილი, მოერიდეთ ზედმეტი ნაღდი ფულის ტარებას, საჭიროების შემთხვევაში თან წაიყვანეთ სანდო პირი, წასვლამდე გადაამოწმეთ გადახდა და დაიცავით ადგილობრივი კანონმდებლობა. არ გაამჟღავნოთ თქვენი სახსრების ოდენობა ან მათი შენახვის დეტალები.</a:t>
            </a:r>
            <a:endParaRPr lang="ka" sz="192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4</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99</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KYC-ისა და No-KYC-ის უპირატესობები და</a:t>
            </a:r>
            <a:br/>
            <a:r>
              <a:rPr lang="ka" altLang="en-US" sz="3000" dirty="0">
                <a:solidFill>
                  <a:srgbClr val="422C70"/>
                </a:solidFill>
                <a:latin typeface="IBM Plex Sans Medium" pitchFamily="34" charset="0"/>
                <a:ea typeface="IBM Plex Sans Medium" pitchFamily="34" charset="-122"/>
                <a:cs typeface="IBM Plex Sans Medium" pitchFamily="34" charset="-120"/>
              </a:rPr>
              <a:t>ნაკლოვანებები</a:t>
            </a:r>
            <a:endParaRPr lang="ka" sz="3000" dirty="0"/>
          </a:p>
        </p:txBody>
      </p:sp>
      <p:sp>
        <p:nvSpPr>
          <p:cNvPr id="4" name="Text 2"/>
          <p:cNvSpPr/>
          <p:nvPr/>
        </p:nvSpPr>
        <p:spPr>
          <a:xfrm>
            <a:off x="956188" y="1783812"/>
            <a:ext cx="11192805" cy="2326599"/>
          </a:xfrm>
          <a:prstGeom prst="rect">
            <a:avLst/>
          </a:prstGeom>
          <a:noFill/>
          <a:ln/>
        </p:spPr>
        <p:txBody>
          <a:bodyPr wrap="square" lIns="0" tIns="0" rIns="0" bIns="0" rtlCol="0" anchor="t"/>
          <a:lstStyle/>
          <a:p>
            <a:pPr algn="l" marL="173990" indent="-173990">
              <a:lnSpc>
                <a:spcPct val="113000"/>
              </a:lnSpc>
              <a:buSzPct val="100000"/>
              <a:buChar char="•"/>
            </a:pPr>
            <a:r>
              <a:rPr lang="ka" altLang="en-US" sz="1820" b="1" dirty="0">
                <a:solidFill>
                  <a:srgbClr val="422C70"/>
                </a:solidFill>
                <a:latin typeface="IBM Plex Sans" pitchFamily="34" charset="0"/>
                <a:ea typeface="IBM Plex Sans" pitchFamily="34" charset="-122"/>
                <a:cs typeface="IBM Plex Sans" pitchFamily="34" charset="-120"/>
              </a:rPr>
              <a:t>KYC:</a:t>
            </a:r>
            <a:r>
              <a:rPr lang="ka" altLang="en-US" sz="1820" dirty="0">
                <a:solidFill>
                  <a:srgbClr val="25252B"/>
                </a:solidFill>
                <a:latin typeface="IBM Plex Sans" pitchFamily="34" charset="0"/>
                <a:ea typeface="IBM Plex Sans" pitchFamily="34" charset="-122"/>
                <a:cs typeface="IBM Plex Sans" pitchFamily="34" charset="-120"/>
              </a:rPr>
              <a:t> ვინაობის შემოწმება; შესაძლო სარგებელი საბანკო მომსახურებაზე წვდომის, ლიმიტების, მოთხოვნებთან შესაბამისობის ან აღდგენის კუთხით</a:t>
            </a:r>
            <a:endParaRPr lang="ka" sz="1820" dirty="0"/>
          </a:p>
          <a:p>
            <a:pPr algn="l" marL="173990" indent="-173990">
              <a:lnSpc>
                <a:spcPct val="113000"/>
              </a:lnSpc>
              <a:spcBef>
                <a:spcPts val="360"/>
              </a:spcBef>
              <a:buSzPct val="100000"/>
              <a:buChar char="•"/>
            </a:pPr>
            <a:r>
              <a:rPr lang="ka" altLang="en-US" sz="1820" b="1" dirty="0">
                <a:solidFill>
                  <a:srgbClr val="422C70"/>
                </a:solidFill>
                <a:latin typeface="IBM Plex Sans" pitchFamily="34" charset="0"/>
                <a:ea typeface="IBM Plex Sans" pitchFamily="34" charset="-122"/>
                <a:cs typeface="IBM Plex Sans" pitchFamily="34" charset="-120"/>
              </a:rPr>
              <a:t>მონაცემებთან დაკავშირებული რისკი:</a:t>
            </a:r>
            <a:r>
              <a:rPr lang="ka" altLang="en-US" sz="1820" dirty="0">
                <a:solidFill>
                  <a:srgbClr val="25252B"/>
                </a:solidFill>
                <a:latin typeface="IBM Plex Sans" pitchFamily="34" charset="0"/>
                <a:ea typeface="IBM Plex Sans" pitchFamily="34" charset="-122"/>
                <a:cs typeface="IBM Plex Sans" pitchFamily="34" charset="-120"/>
              </a:rPr>
              <a:t> ვინაობასა და გადახდებს შორის ხანგრძლივი კავშირები, მონაცემთა გაჟონვა, არასათანადო გამოყენება ან შეზღუდვები</a:t>
            </a:r>
            <a:endParaRPr lang="ka" sz="1820" dirty="0"/>
          </a:p>
          <a:p>
            <a:pPr algn="l" marL="173990" indent="-173990">
              <a:lnSpc>
                <a:spcPct val="113000"/>
              </a:lnSpc>
              <a:spcBef>
                <a:spcPts val="360"/>
              </a:spcBef>
              <a:buSzPct val="100000"/>
              <a:buChar char="•"/>
            </a:pPr>
            <a:r>
              <a:rPr lang="ka" altLang="en-US" sz="1820" b="1" dirty="0">
                <a:solidFill>
                  <a:srgbClr val="422C70"/>
                </a:solidFill>
                <a:latin typeface="IBM Plex Sans" pitchFamily="34" charset="0"/>
                <a:ea typeface="IBM Plex Sans" pitchFamily="34" charset="-122"/>
                <a:cs typeface="IBM Plex Sans" pitchFamily="34" charset="-120"/>
              </a:rPr>
              <a:t>KYC-ის გარეშე:</a:t>
            </a:r>
            <a:r>
              <a:rPr lang="ka" altLang="en-US" sz="1820" dirty="0">
                <a:solidFill>
                  <a:srgbClr val="25252B"/>
                </a:solidFill>
                <a:latin typeface="IBM Plex Sans" pitchFamily="34" charset="0"/>
                <a:ea typeface="IBM Plex Sans" pitchFamily="34" charset="-122"/>
                <a:cs typeface="IBM Plex Sans" pitchFamily="34" charset="-120"/>
              </a:rPr>
              <a:t> შესაძლოა, ნაკლები საიდენტიფიკაციო მონაცემი შეგროვდეს</a:t>
            </a:r>
            <a:endParaRPr lang="ka" sz="1820" dirty="0"/>
          </a:p>
          <a:p>
            <a:pPr algn="l" marL="173990" indent="-173990">
              <a:lnSpc>
                <a:spcPct val="113000"/>
              </a:lnSpc>
              <a:spcBef>
                <a:spcPts val="360"/>
              </a:spcBef>
              <a:buSzPct val="100000"/>
              <a:buChar char="•"/>
            </a:pPr>
            <a:r>
              <a:rPr lang="ka" altLang="en-US" sz="1820" dirty="0">
                <a:solidFill>
                  <a:srgbClr val="25252B"/>
                </a:solidFill>
                <a:latin typeface="IBM Plex Sans" pitchFamily="34" charset="0"/>
                <a:ea typeface="IBM Plex Sans" pitchFamily="34" charset="-122"/>
                <a:cs typeface="IBM Plex Sans" pitchFamily="34" charset="-120"/>
              </a:rPr>
              <a:t>შესაძლოა უფრო მაღალი ფასები, ნაკლები ლიკვიდურობა, ნაკლები მხარდაჭერა, თაღლითობა ან სამართლებრივი შეზღუდვები</a:t>
            </a:r>
            <a:endParaRPr lang="ka" sz="1820" dirty="0"/>
          </a:p>
        </p:txBody>
      </p:sp>
      <p:sp>
        <p:nvSpPr>
          <p:cNvPr id="5" name="Text 3"/>
          <p:cNvSpPr/>
          <p:nvPr/>
        </p:nvSpPr>
        <p:spPr>
          <a:xfrm>
            <a:off x="666780" y="4365163"/>
            <a:ext cx="11510010" cy="1250168"/>
          </a:xfrm>
          <a:prstGeom prst="rect">
            <a:avLst/>
          </a:prstGeom>
          <a:noFill/>
          <a:ln/>
        </p:spPr>
        <p:txBody>
          <a:bodyPr wrap="square" lIns="0" tIns="0" rIns="0" bIns="0" rtlCol="0" anchor="t"/>
          <a:lstStyle/>
          <a:p>
            <a:pPr algn="l" indent="0" marL="0">
              <a:lnSpc>
                <a:spcPct val="113000"/>
              </a:lnSpc>
              <a:buNone/>
            </a:pPr>
            <a:r>
              <a:rPr lang="ka" altLang="en-US" sz="1820" dirty="0">
                <a:solidFill>
                  <a:srgbClr val="25252B"/>
                </a:solidFill>
                <a:latin typeface="IBM Plex Sans" pitchFamily="34" charset="0"/>
                <a:ea typeface="IBM Plex Sans" pitchFamily="34" charset="-122"/>
                <a:cs typeface="IBM Plex Sans" pitchFamily="34" charset="-120"/>
              </a:rPr>
              <a:t>არცერთი აღნიშვნა თავისთავად არ ნიშნავს საუკეთესო არჩევანს. კონფიდენციალურობის დასაცავად ნუ დაარღვევთ ადგილობრივ კანონმდებლობას და ნუ ჩაიგდებთ თავს ფიზიკურ საფრთხეში; გაურკვევლობის შემთხვევაში მიმართეთ კვალიფიციურ ადგილობრივ სპეციალისტს მიმდინარე ვითარების შესაბამისი რჩევისთვის.</a:t>
            </a:r>
            <a:endParaRPr lang="ka" sz="182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4</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ცირკულარული ეკონომიკები</a:t>
            </a:r>
            <a:endParaRPr lang="ka" sz="3000" dirty="0"/>
          </a:p>
        </p:txBody>
      </p:sp>
      <p:sp>
        <p:nvSpPr>
          <p:cNvPr id="4" name="Text 2"/>
          <p:cNvSpPr/>
          <p:nvPr/>
        </p:nvSpPr>
        <p:spPr>
          <a:xfrm>
            <a:off x="666780" y="1411194"/>
            <a:ext cx="11510010" cy="625084"/>
          </a:xfrm>
          <a:prstGeom prst="rect">
            <a:avLst/>
          </a:prstGeom>
          <a:noFill/>
          <a:ln/>
        </p:spPr>
        <p:txBody>
          <a:bodyPr wrap="square" lIns="0" tIns="0" rIns="0" bIns="0" rtlCol="0" anchor="t"/>
          <a:lstStyle/>
          <a:p>
            <a:pPr algn="l" indent="0" marL="0">
              <a:lnSpc>
                <a:spcPct val="113000"/>
              </a:lnSpc>
              <a:buNone/>
            </a:pPr>
            <a:r>
              <a:rPr lang="ka" altLang="en-US" sz="1820" dirty="0">
                <a:solidFill>
                  <a:srgbClr val="25252B"/>
                </a:solidFill>
                <a:latin typeface="IBM Plex Sans" pitchFamily="34" charset="0"/>
                <a:ea typeface="IBM Plex Sans" pitchFamily="34" charset="-122"/>
                <a:cs typeface="IBM Plex Sans" pitchFamily="34" charset="-120"/>
              </a:rPr>
              <a:t>ბიტკოინის წრიული ეკონომიკა აერთიანებს ადამიანებს, რომლებიც თემის ფარგლებში ნებაყოფლობით გამოიმუშავებენ, ხარჯავენ, ზოგავენ და ცვლიან ბიტკოინს.</a:t>
            </a:r>
            <a:endParaRPr lang="ka" sz="1820" dirty="0"/>
          </a:p>
        </p:txBody>
      </p:sp>
      <p:sp>
        <p:nvSpPr>
          <p:cNvPr id="5" name="Text 3"/>
          <p:cNvSpPr/>
          <p:nvPr/>
        </p:nvSpPr>
        <p:spPr>
          <a:xfrm>
            <a:off x="956188" y="2221443"/>
            <a:ext cx="11192805" cy="1747876"/>
          </a:xfrm>
          <a:prstGeom prst="rect">
            <a:avLst/>
          </a:prstGeom>
          <a:noFill/>
          <a:ln/>
        </p:spPr>
        <p:txBody>
          <a:bodyPr wrap="square" lIns="0" tIns="0" rIns="0" bIns="0" rtlCol="0" anchor="t"/>
          <a:lstStyle/>
          <a:p>
            <a:pPr algn="l" marL="173990" indent="-173990">
              <a:lnSpc>
                <a:spcPct val="113000"/>
              </a:lnSpc>
              <a:buSzPct val="100000"/>
              <a:buChar char="•"/>
            </a:pPr>
            <a:r>
              <a:rPr lang="ka" altLang="en-US" sz="1820" dirty="0">
                <a:solidFill>
                  <a:srgbClr val="25252B"/>
                </a:solidFill>
                <a:latin typeface="IBM Plex Sans" pitchFamily="34" charset="0"/>
                <a:ea typeface="IBM Plex Sans" pitchFamily="34" charset="-122"/>
                <a:cs typeface="IBM Plex Sans" pitchFamily="34" charset="-120"/>
              </a:rPr>
              <a:t>მუშაკები → მომხმარებლები → მოვაჭრეები → მომწოდებლები</a:t>
            </a:r>
            <a:endParaRPr lang="ka" sz="1820" dirty="0"/>
          </a:p>
          <a:p>
            <a:pPr algn="l" marL="173990" indent="-173990">
              <a:lnSpc>
                <a:spcPct val="113000"/>
              </a:lnSpc>
              <a:spcBef>
                <a:spcPts val="360"/>
              </a:spcBef>
              <a:buSzPct val="100000"/>
              <a:buChar char="•"/>
            </a:pPr>
            <a:r>
              <a:rPr lang="ka" altLang="en-US" sz="1820" dirty="0">
                <a:solidFill>
                  <a:srgbClr val="25252B"/>
                </a:solidFill>
                <a:latin typeface="IBM Plex Sans" pitchFamily="34" charset="0"/>
                <a:ea typeface="IBM Plex Sans" pitchFamily="34" charset="-122"/>
                <a:cs typeface="IBM Plex Sans" pitchFamily="34" charset="-120"/>
              </a:rPr>
              <a:t>სად ბრუნავს ღირებულება ან სად გარდაიქმნება ის ფიატურ ფულად?</a:t>
            </a:r>
            <a:endParaRPr lang="ka" sz="1820" dirty="0"/>
          </a:p>
          <a:p>
            <a:pPr algn="l" marL="173990" indent="-173990">
              <a:lnSpc>
                <a:spcPct val="113000"/>
              </a:lnSpc>
              <a:spcBef>
                <a:spcPts val="360"/>
              </a:spcBef>
              <a:buSzPct val="100000"/>
              <a:buChar char="•"/>
            </a:pPr>
            <a:r>
              <a:rPr lang="ka" altLang="en-US" sz="1820" dirty="0">
                <a:solidFill>
                  <a:srgbClr val="25252B"/>
                </a:solidFill>
                <a:latin typeface="IBM Plex Sans" pitchFamily="34" charset="0"/>
                <a:ea typeface="IBM Plex Sans" pitchFamily="34" charset="-122"/>
                <a:cs typeface="IBM Plex Sans" pitchFamily="34" charset="-120"/>
              </a:rPr>
              <a:t>ვინ უზრუნველყოფს სწავლებასა და ტექნიკურ მხარდაჭერას?</a:t>
            </a:r>
            <a:endParaRPr lang="ka" sz="1820" dirty="0"/>
          </a:p>
          <a:p>
            <a:pPr algn="l" marL="173990" indent="-173990">
              <a:lnSpc>
                <a:spcPct val="113000"/>
              </a:lnSpc>
              <a:spcBef>
                <a:spcPts val="360"/>
              </a:spcBef>
              <a:buSzPct val="100000"/>
              <a:buChar char="•"/>
            </a:pPr>
            <a:r>
              <a:rPr lang="ka" altLang="en-US" sz="1820" dirty="0">
                <a:solidFill>
                  <a:srgbClr val="25252B"/>
                </a:solidFill>
                <a:latin typeface="IBM Plex Sans" pitchFamily="34" charset="0"/>
                <a:ea typeface="IBM Plex Sans" pitchFamily="34" charset="-122"/>
                <a:cs typeface="IBM Plex Sans" pitchFamily="34" charset="-120"/>
              </a:rPr>
              <a:t>რა ხდება, თუ ქსელთან კავშირი წყდება?</a:t>
            </a:r>
            <a:endParaRPr lang="ka" sz="1820" dirty="0"/>
          </a:p>
          <a:p>
            <a:pPr algn="l" marL="173990" indent="-173990">
              <a:lnSpc>
                <a:spcPct val="113000"/>
              </a:lnSpc>
              <a:spcBef>
                <a:spcPts val="360"/>
              </a:spcBef>
              <a:buSzPct val="100000"/>
              <a:buChar char="•"/>
            </a:pPr>
            <a:r>
              <a:rPr lang="ka" altLang="en-US" sz="1820" dirty="0">
                <a:solidFill>
                  <a:srgbClr val="25252B"/>
                </a:solidFill>
                <a:latin typeface="IBM Plex Sans" pitchFamily="34" charset="0"/>
                <a:ea typeface="IBM Plex Sans" pitchFamily="34" charset="-122"/>
                <a:cs typeface="IBM Plex Sans" pitchFamily="34" charset="-120"/>
              </a:rPr>
              <a:t>ვინ იღებს საკუთარ თავზე აქტივების შენახვისა და ფასის ცვლილების რისკებს?</a:t>
            </a:r>
            <a:endParaRPr lang="ka" sz="1820" dirty="0"/>
          </a:p>
        </p:txBody>
      </p:sp>
      <p:sp>
        <p:nvSpPr>
          <p:cNvPr id="6" name="Text 4"/>
          <p:cNvSpPr/>
          <p:nvPr/>
        </p:nvSpPr>
        <p:spPr>
          <a:xfrm>
            <a:off x="666780" y="4223888"/>
            <a:ext cx="11510010" cy="1250168"/>
          </a:xfrm>
          <a:prstGeom prst="rect">
            <a:avLst/>
          </a:prstGeom>
          <a:noFill/>
          <a:ln/>
        </p:spPr>
        <p:txBody>
          <a:bodyPr wrap="square" lIns="0" tIns="0" rIns="0" bIns="0" rtlCol="0" anchor="t"/>
          <a:lstStyle/>
          <a:p>
            <a:pPr algn="l" indent="0" marL="0">
              <a:lnSpc>
                <a:spcPct val="113000"/>
              </a:lnSpc>
              <a:buNone/>
            </a:pPr>
            <a:r>
              <a:rPr lang="ka" altLang="en-US" sz="1820" dirty="0">
                <a:solidFill>
                  <a:srgbClr val="25252B"/>
                </a:solidFill>
                <a:latin typeface="IBM Plex Sans" pitchFamily="34" charset="0"/>
                <a:ea typeface="IBM Plex Sans" pitchFamily="34" charset="-122"/>
                <a:cs typeface="IBM Plex Sans" pitchFamily="34" charset="-120"/>
              </a:rPr>
              <a:t>დანერგვის მაჩვენებლები თავისთავად სარგებლიანობას არ ადასტურებს. სუსტმა მოთხოვნამ, არასათანადო ინსტრუმენტებმა, განათლების ან უსაფრთხოების ნაკლებობამ შეიძლება ეს წრიული მიმოქცევა დაარღვიოს; მოერიდეთ უფასო დარიგებებზე ან ერთ ორგანიზატორზე დამოკიდებულებას, რომელიც ყველა გადახდას ამუშავებს.</a:t>
            </a:r>
            <a:endParaRPr lang="ka" sz="18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4</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101</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4</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102</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bg>
      <p:bgPr>
        <a:solidFill>
          <a:srgbClr val="FFFFFF"/>
        </a:solidFill>
      </p:bgPr>
    </p:bg>
    <p:spTree>
      <p:nvGrpSpPr>
        <p:cNvPr id="1" name=""/>
        <p:cNvGrpSpPr/>
        <p:nvPr/>
      </p:nvGrpSpPr>
      <p:grpSpPr>
        <a:xfrm>
          <a:off x="0" y="0"/>
          <a:ext cx="0" cy="0"/>
          <a:chOff x="0" y="0"/>
          <a:chExt cx="0" cy="0"/>
        </a:xfrm>
      </p:grpSpPr>
      <p:pic>
        <p:nvPicPr>
          <p:cNvPr id="2" name="Image 0" descr="მომხმარებელიმომხმარებელი მოვაჭრეს საქონლის საფასურს ბიტკოინით უხდის. მოვაჭრემოვაჭრე მომსახურების მიმწოდებელს მომსახურების საფასურს ბიტკოინით უხდის.მომსახურების მიმწოდებელიმომსახურების მიმწოდებელი მუშა">    </p:cNvPr>
          <p:cNvPicPr>
            <a:picLocks noChangeAspect="1"/>
          </p:cNvPicPr>
          <p:nvPr/>
        </p:nvPicPr>
        <p:blipFill>
          <a:blip r:embed="rId1"/>
          <a:stretch>
            <a:fillRect/>
          </a:stretch>
        </p:blipFill>
        <p:spPr>
          <a:xfrm>
            <a:off x="2416942" y="266730"/>
            <a:ext cx="7358085"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103</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გამოყენების მაგალითები მოვაჭრეებისთვის ან</a:t>
            </a:r>
            <a:br/>
            <a:r>
              <a:rPr lang="ka" altLang="en-US" sz="3000" dirty="0">
                <a:solidFill>
                  <a:srgbClr val="422C70"/>
                </a:solidFill>
                <a:latin typeface="IBM Plex Sans Medium" pitchFamily="34" charset="0"/>
                <a:ea typeface="IBM Plex Sans Medium" pitchFamily="34" charset="-122"/>
                <a:cs typeface="IBM Plex Sans Medium" pitchFamily="34" charset="-120"/>
              </a:rPr>
              <a:t>თემებისთვის</a:t>
            </a:r>
            <a:endParaRPr lang="ka" sz="3000" dirty="0"/>
          </a:p>
        </p:txBody>
      </p:sp>
      <p:sp>
        <p:nvSpPr>
          <p:cNvPr id="4" name="Text 2"/>
          <p:cNvSpPr/>
          <p:nvPr/>
        </p:nvSpPr>
        <p:spPr>
          <a:xfrm>
            <a:off x="1017179" y="1798625"/>
            <a:ext cx="11125871" cy="2494666"/>
          </a:xfrm>
          <a:prstGeom prst="rect">
            <a:avLst/>
          </a:prstGeom>
          <a:noFill/>
          <a:ln/>
        </p:spPr>
        <p:txBody>
          <a:bodyPr wrap="square" lIns="0" tIns="0" rIns="0" bIns="0" rtlCol="0" anchor="t"/>
          <a:lstStyle/>
          <a:p>
            <a:pPr algn="l" marL="210820" indent="-210820">
              <a:lnSpc>
                <a:spcPct val="113000"/>
              </a:lnSpc>
              <a:buSzPct val="100000"/>
              <a:buChar char="•"/>
            </a:pPr>
            <a:r>
              <a:rPr lang="ka" altLang="en-US" sz="2210" dirty="0">
                <a:solidFill>
                  <a:srgbClr val="25252B"/>
                </a:solidFill>
                <a:latin typeface="IBM Plex Sans" pitchFamily="34" charset="0"/>
                <a:ea typeface="IBM Plex Sans" pitchFamily="34" charset="-122"/>
                <a:cs typeface="IBM Plex Sans" pitchFamily="34" charset="-120"/>
              </a:rPr>
              <a:t>ფასის განსაზღვრის ერთეული და გადახდის მეთოდი</a:t>
            </a:r>
            <a:endParaRPr lang="ka" sz="2210" dirty="0"/>
          </a:p>
          <a:p>
            <a:pPr algn="l" marL="210820" indent="-210820">
              <a:lnSpc>
                <a:spcPct val="113000"/>
              </a:lnSpc>
              <a:spcBef>
                <a:spcPts val="440"/>
              </a:spcBef>
              <a:buSzPct val="100000"/>
              <a:buChar char="•"/>
            </a:pPr>
            <a:r>
              <a:rPr lang="ka" altLang="en-US" sz="2210" dirty="0">
                <a:solidFill>
                  <a:srgbClr val="25252B"/>
                </a:solidFill>
                <a:latin typeface="IBM Plex Sans" pitchFamily="34" charset="0"/>
                <a:ea typeface="IBM Plex Sans" pitchFamily="34" charset="-122"/>
                <a:cs typeface="IBM Plex Sans" pitchFamily="34" charset="-120"/>
              </a:rPr>
              <a:t>გასაღებების კონტროლი, თანამშრომელთა წვდომა, მოწყობილობების უსაფრთხოება და სარეზერვო ასლები</a:t>
            </a:r>
            <a:endParaRPr lang="ka" sz="2210" dirty="0"/>
          </a:p>
          <a:p>
            <a:pPr algn="l" marL="210820" indent="-210820">
              <a:lnSpc>
                <a:spcPct val="113000"/>
              </a:lnSpc>
              <a:spcBef>
                <a:spcPts val="440"/>
              </a:spcBef>
              <a:buSzPct val="100000"/>
              <a:buChar char="•"/>
            </a:pPr>
            <a:r>
              <a:rPr lang="ka" altLang="en-US" sz="2210" dirty="0">
                <a:solidFill>
                  <a:srgbClr val="25252B"/>
                </a:solidFill>
                <a:latin typeface="IBM Plex Sans" pitchFamily="34" charset="0"/>
                <a:ea typeface="IBM Plex Sans" pitchFamily="34" charset="-122"/>
                <a:cs typeface="IBM Plex Sans" pitchFamily="34" charset="-120"/>
              </a:rPr>
              <a:t>დადასტურება, ქვითრები, თანხის დაბრუნება და შეცდომები</a:t>
            </a:r>
            <a:endParaRPr lang="ka" sz="2210" dirty="0"/>
          </a:p>
          <a:p>
            <a:pPr algn="l" marL="210820" indent="-210820">
              <a:lnSpc>
                <a:spcPct val="113000"/>
              </a:lnSpc>
              <a:spcBef>
                <a:spcPts val="440"/>
              </a:spcBef>
              <a:buSzPct val="100000"/>
              <a:buChar char="•"/>
            </a:pPr>
            <a:r>
              <a:rPr lang="ka" altLang="en-US" sz="2210" dirty="0">
                <a:solidFill>
                  <a:srgbClr val="25252B"/>
                </a:solidFill>
                <a:latin typeface="IBM Plex Sans" pitchFamily="34" charset="0"/>
                <a:ea typeface="IBM Plex Sans" pitchFamily="34" charset="-122"/>
                <a:cs typeface="IBM Plex Sans" pitchFamily="34" charset="-120"/>
              </a:rPr>
              <a:t>კონვერტაცია, აღრიცხვა, გადასახადები და მხარდაჭერა</a:t>
            </a:r>
            <a:endParaRPr lang="ka" sz="2210" dirty="0"/>
          </a:p>
          <a:p>
            <a:pPr algn="l" marL="210820" indent="-210820">
              <a:lnSpc>
                <a:spcPct val="113000"/>
              </a:lnSpc>
              <a:spcBef>
                <a:spcPts val="440"/>
              </a:spcBef>
              <a:buSzPct val="100000"/>
              <a:buChar char="•"/>
            </a:pPr>
            <a:r>
              <a:rPr lang="ka" altLang="en-US" sz="2210" dirty="0">
                <a:solidFill>
                  <a:srgbClr val="25252B"/>
                </a:solidFill>
                <a:latin typeface="IBM Plex Sans" pitchFamily="34" charset="0"/>
                <a:ea typeface="IBM Plex Sans" pitchFamily="34" charset="-122"/>
                <a:cs typeface="IBM Plex Sans" pitchFamily="34" charset="-120"/>
              </a:rPr>
              <a:t>სამოქმედო გეგმა საფულის ან ქსელის შეფერხების შემთხვევაში</a:t>
            </a:r>
            <a:endParaRPr lang="ka" sz="2210" dirty="0"/>
          </a:p>
        </p:txBody>
      </p:sp>
      <p:sp>
        <p:nvSpPr>
          <p:cNvPr id="5" name="Text 3"/>
          <p:cNvSpPr/>
          <p:nvPr/>
        </p:nvSpPr>
        <p:spPr>
          <a:xfrm>
            <a:off x="666780" y="4601627"/>
            <a:ext cx="11510010" cy="1513881"/>
          </a:xfrm>
          <a:prstGeom prst="rect">
            <a:avLst/>
          </a:prstGeom>
          <a:noFill/>
          <a:ln/>
        </p:spPr>
        <p:txBody>
          <a:bodyPr wrap="square" lIns="0" tIns="0" rIns="0" bIns="0" rtlCol="0" anchor="t"/>
          <a:lstStyle/>
          <a:p>
            <a:pPr algn="l" indent="0" marL="0">
              <a:lnSpc>
                <a:spcPct val="113000"/>
              </a:lnSpc>
              <a:buNone/>
            </a:pPr>
            <a:r>
              <a:rPr lang="ka" altLang="en-US" sz="2210" dirty="0">
                <a:solidFill>
                  <a:srgbClr val="25252B"/>
                </a:solidFill>
                <a:latin typeface="IBM Plex Sans" pitchFamily="34" charset="0"/>
                <a:ea typeface="IBM Plex Sans" pitchFamily="34" charset="-122"/>
                <a:cs typeface="IBM Plex Sans" pitchFamily="34" charset="-120"/>
              </a:rPr>
              <a:t>ორგანიზატორი, რომელიც საერთო სახსრებს ინახავს, არის მათი მეურვე და ნდობის საყრდენი. საერთო სახსრებს სჭირდება გამჭვირვალე წესები, აღრიცხვა, წვდომის კონტროლი და, საჭიროების შემთხვევაში, სამართლებრივი შეფასება.</a:t>
            </a:r>
            <a:endParaRPr lang="ka" sz="22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4</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ადგილობრივი რესურსების რუკები და</a:t>
            </a:r>
            <a:br/>
            <a:r>
              <a:rPr lang="ka" altLang="en-US" sz="3000" dirty="0">
                <a:solidFill>
                  <a:srgbClr val="422C70"/>
                </a:solidFill>
                <a:latin typeface="IBM Plex Sans Medium" pitchFamily="34" charset="0"/>
                <a:ea typeface="IBM Plex Sans Medium" pitchFamily="34" charset="-122"/>
                <a:cs typeface="IBM Plex Sans Medium" pitchFamily="34" charset="-120"/>
              </a:rPr>
              <a:t>თემის გაცნობა</a:t>
            </a:r>
            <a:endParaRPr lang="ka" sz="3000" dirty="0"/>
          </a:p>
        </p:txBody>
      </p:sp>
      <p:pic>
        <p:nvPicPr>
          <p:cNvPr id="4" name="Image 0" descr="QR code">    </p:cNvPr>
          <p:cNvPicPr>
            <a:picLocks noChangeAspect="1"/>
          </p:cNvPicPr>
          <p:nvPr/>
        </p:nvPicPr>
        <p:blipFill>
          <a:blip r:embed="rId1"/>
          <a:stretch>
            <a:fillRect/>
          </a:stretch>
        </p:blipFill>
        <p:spPr>
          <a:xfrm>
            <a:off x="9429750" y="1714500"/>
            <a:ext cx="2095530" cy="4435937"/>
          </a:xfrm>
          <a:prstGeom prst="rect">
            <a:avLst/>
          </a:prstGeom>
        </p:spPr>
      </p:pic>
      <p:sp>
        <p:nvSpPr>
          <p:cNvPr id="5" name="Text 2"/>
          <p:cNvSpPr/>
          <p:nvPr/>
        </p:nvSpPr>
        <p:spPr>
          <a:xfrm>
            <a:off x="971459" y="1787561"/>
            <a:ext cx="8644646" cy="2449403"/>
          </a:xfrm>
          <a:prstGeom prst="rect">
            <a:avLst/>
          </a:prstGeom>
          <a:noFill/>
          <a:ln/>
        </p:spPr>
        <p:txBody>
          <a:bodyPr wrap="square" lIns="0" tIns="0" rIns="0" bIns="0" rtlCol="0" anchor="t"/>
          <a:lstStyle/>
          <a:p>
            <a:pPr algn="l" marL="182880" indent="-182880">
              <a:lnSpc>
                <a:spcPct val="113000"/>
              </a:lnSpc>
              <a:buSzPct val="100000"/>
              <a:buChar char="•"/>
            </a:pPr>
            <a:r>
              <a:rPr lang="ka" altLang="en-US" sz="1920" dirty="0">
                <a:solidFill>
                  <a:srgbClr val="25252B"/>
                </a:solidFill>
                <a:latin typeface="IBM Plex Sans" pitchFamily="34" charset="0"/>
                <a:ea typeface="IBM Plex Sans" pitchFamily="34" charset="-122"/>
                <a:cs typeface="IBM Plex Sans" pitchFamily="34" charset="-120"/>
              </a:rPr>
              <a:t>მოიძიეთ მოვაჭრეები, პედაგოგები, შეხვედრები და სათემო რესურსები</a:t>
            </a:r>
            <a:endParaRPr lang="ka" sz="1920" dirty="0"/>
          </a:p>
          <a:p>
            <a:pPr algn="l" marL="182880" indent="-182880">
              <a:lnSpc>
                <a:spcPct val="113000"/>
              </a:lnSpc>
              <a:spcBef>
                <a:spcPts val="380"/>
              </a:spcBef>
              <a:buSzPct val="100000"/>
              <a:buChar char="•"/>
            </a:pPr>
            <a:r>
              <a:rPr lang="ka" altLang="en-US" sz="1920" dirty="0">
                <a:solidFill>
                  <a:srgbClr val="25252B"/>
                </a:solidFill>
                <a:latin typeface="IBM Plex Sans" pitchFamily="34" charset="0"/>
                <a:ea typeface="IBM Plex Sans" pitchFamily="34" charset="-122"/>
                <a:cs typeface="IBM Plex Sans" pitchFamily="34" charset="-120"/>
              </a:rPr>
              <a:t>შეამოწმეთ თარიღი; ინფორმაცია დამოუკიდებლად გადაამოწმეთ</a:t>
            </a:r>
            <a:endParaRPr lang="ka" sz="1920" dirty="0"/>
          </a:p>
          <a:p>
            <a:pPr algn="l" marL="182880" indent="-182880">
              <a:lnSpc>
                <a:spcPct val="113000"/>
              </a:lnSpc>
              <a:spcBef>
                <a:spcPts val="380"/>
              </a:spcBef>
              <a:buSzPct val="100000"/>
              <a:buChar char="•"/>
            </a:pPr>
            <a:r>
              <a:rPr lang="ka" altLang="en-US" sz="1920" dirty="0">
                <a:solidFill>
                  <a:srgbClr val="25252B"/>
                </a:solidFill>
                <a:latin typeface="IBM Plex Sans" pitchFamily="34" charset="0"/>
                <a:ea typeface="IBM Plex Sans" pitchFamily="34" charset="-122"/>
                <a:cs typeface="IBM Plex Sans" pitchFamily="34" charset="-120"/>
              </a:rPr>
              <a:t>თან იქონიეთ გადახდის ან მონაწილეობის ალტერნატიული საშუალება</a:t>
            </a:r>
            <a:endParaRPr lang="ka" sz="1920" dirty="0"/>
          </a:p>
          <a:p>
            <a:pPr algn="l" marL="182880" indent="-182880">
              <a:lnSpc>
                <a:spcPct val="113000"/>
              </a:lnSpc>
              <a:spcBef>
                <a:spcPts val="380"/>
              </a:spcBef>
              <a:buSzPct val="100000"/>
              <a:buChar char="•"/>
            </a:pPr>
            <a:r>
              <a:rPr lang="ka" altLang="en-US" sz="1920" dirty="0">
                <a:solidFill>
                  <a:srgbClr val="25252B"/>
                </a:solidFill>
                <a:latin typeface="IBM Plex Sans" pitchFamily="34" charset="0"/>
                <a:ea typeface="IBM Plex Sans" pitchFamily="34" charset="-122"/>
                <a:cs typeface="IBM Plex Sans" pitchFamily="34" charset="-120"/>
              </a:rPr>
              <a:t>თემის წევრობა სანდოობის მტკიცებულება არ არის</a:t>
            </a:r>
            <a:endParaRPr lang="ka" sz="1920" dirty="0"/>
          </a:p>
        </p:txBody>
      </p:sp>
      <p:sp>
        <p:nvSpPr>
          <p:cNvPr id="6" name="Text 3"/>
          <p:cNvSpPr/>
          <p:nvPr/>
        </p:nvSpPr>
        <p:spPr>
          <a:xfrm>
            <a:off x="666780" y="4505157"/>
            <a:ext cx="8978585" cy="1645280"/>
          </a:xfrm>
          <a:prstGeom prst="rect">
            <a:avLst/>
          </a:prstGeom>
          <a:noFill/>
          <a:ln/>
        </p:spPr>
        <p:txBody>
          <a:bodyPr wrap="square" lIns="0" tIns="0" rIns="0" bIns="0" rtlCol="0" anchor="t"/>
          <a:lstStyle/>
          <a:p>
            <a:pPr algn="l" indent="0" marL="0">
              <a:lnSpc>
                <a:spcPct val="113000"/>
              </a:lnSpc>
              <a:buNone/>
            </a:pPr>
            <a:r>
              <a:rPr lang="ka" altLang="en-US" sz="1920" dirty="0">
                <a:solidFill>
                  <a:srgbClr val="25252B"/>
                </a:solidFill>
                <a:latin typeface="IBM Plex Sans" pitchFamily="34" charset="0"/>
                <a:ea typeface="IBM Plex Sans" pitchFamily="34" charset="-122"/>
                <a:cs typeface="IBM Plex Sans" pitchFamily="34" charset="-120"/>
              </a:rPr>
              <a:t>შეხვედრაზე არასოდეს გაამჟღავნოთ აღდგენის სიტყვები, ბალანსები, საცხოვრებელი მისამართები ან უსაფრთხოების ზომები. სიფრთხილე გამოიჩინეთ ინვესტიციების მართვის, კერძო გაცვლის შეთავაზებების, გადაუდებელი დახმარებისა და გარანტირებული მოგების მიმართ.</a:t>
            </a:r>
            <a:endParaRPr lang="ka"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4</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გამეორება: დაუკავშირეთ ეს თქვენს თემს</a:t>
            </a:r>
            <a:endParaRPr lang="ka" sz="3000" dirty="0"/>
          </a:p>
        </p:txBody>
      </p:sp>
      <p:sp>
        <p:nvSpPr>
          <p:cNvPr id="4" name="Text 2"/>
          <p:cNvSpPr/>
          <p:nvPr/>
        </p:nvSpPr>
        <p:spPr>
          <a:xfrm>
            <a:off x="666780" y="1429482"/>
            <a:ext cx="11510010" cy="723930"/>
          </a:xfrm>
          <a:prstGeom prst="rect">
            <a:avLst/>
          </a:prstGeom>
          <a:noFill/>
          <a:ln/>
        </p:spPr>
        <p:txBody>
          <a:bodyPr wrap="square" lIns="0" tIns="0" rIns="0" bIns="0" rtlCol="0" anchor="t"/>
          <a:lstStyle/>
          <a:p>
            <a:pPr algn="l" indent="0" marL="0">
              <a:lnSpc>
                <a:spcPct val="113000"/>
              </a:lnSpc>
              <a:buNone/>
            </a:pPr>
            <a:r>
              <a:rPr lang="ka" altLang="en-US" sz="2110" dirty="0">
                <a:solidFill>
                  <a:srgbClr val="25252B"/>
                </a:solidFill>
                <a:latin typeface="IBM Plex Sans" pitchFamily="34" charset="0"/>
                <a:ea typeface="IBM Plex Sans" pitchFamily="34" charset="-122"/>
                <a:cs typeface="IBM Plex Sans" pitchFamily="34" charset="-120"/>
              </a:rPr>
              <a:t>შეასრულეთ ინდივიდუალურად, შემდეგ შეადარეთ თქვენი მსჯელობა ჯგუფის წევრების მსჯელობას.</a:t>
            </a:r>
            <a:endParaRPr lang="ka" sz="2110" dirty="0"/>
          </a:p>
        </p:txBody>
      </p:sp>
      <p:sp>
        <p:nvSpPr>
          <p:cNvPr id="5" name="Text 3"/>
          <p:cNvSpPr/>
          <p:nvPr/>
        </p:nvSpPr>
        <p:spPr>
          <a:xfrm>
            <a:off x="1002000" y="2367839"/>
            <a:ext cx="11142604" cy="3525469"/>
          </a:xfrm>
          <a:prstGeom prst="rect">
            <a:avLst/>
          </a:prstGeom>
          <a:noFill/>
          <a:ln/>
        </p:spPr>
        <p:txBody>
          <a:bodyPr wrap="square" lIns="0" tIns="0" rIns="0" bIns="0" rtlCol="0" anchor="t"/>
          <a:lstStyle/>
          <a:p>
            <a:pPr algn="l" marL="200660" indent="-200660">
              <a:lnSpc>
                <a:spcPct val="113000"/>
              </a:lnSpc>
              <a:buSzPct val="100000"/>
              <a:buChar char="•"/>
            </a:pPr>
            <a:r>
              <a:rPr lang="ka" altLang="en-US" sz="2110" dirty="0">
                <a:solidFill>
                  <a:srgbClr val="25252B"/>
                </a:solidFill>
                <a:latin typeface="IBM Plex Sans" pitchFamily="34" charset="0"/>
                <a:ea typeface="IBM Plex Sans" pitchFamily="34" charset="-122"/>
                <a:cs typeface="IBM Plex Sans" pitchFamily="34" charset="-120"/>
              </a:rPr>
              <a:t>რომელ ადგილობრივ საჭიროებასა და ფულის ფუნქციას ეხებოდა საქმე?</a:t>
            </a:r>
            <a:endParaRPr lang="ka" sz="2110" dirty="0"/>
          </a:p>
          <a:p>
            <a:pPr algn="l" marL="200660" indent="-200660">
              <a:lnSpc>
                <a:spcPct val="113000"/>
              </a:lnSpc>
              <a:spcBef>
                <a:spcPts val="420"/>
              </a:spcBef>
              <a:buSzPct val="100000"/>
              <a:buChar char="•"/>
            </a:pPr>
            <a:r>
              <a:rPr lang="ka" altLang="en-US" sz="2110" dirty="0">
                <a:solidFill>
                  <a:srgbClr val="25252B"/>
                </a:solidFill>
                <a:latin typeface="IBM Plex Sans" pitchFamily="34" charset="0"/>
                <a:ea typeface="IBM Plex Sans" pitchFamily="34" charset="-122"/>
                <a:cs typeface="IBM Plex Sans" pitchFamily="34" charset="-120"/>
              </a:rPr>
              <a:t>რომელ რეალისტურ ალტერნატივას შეადარეთ?</a:t>
            </a:r>
            <a:endParaRPr lang="ka" sz="2110" dirty="0"/>
          </a:p>
          <a:p>
            <a:pPr algn="l" marL="200660" indent="-200660">
              <a:lnSpc>
                <a:spcPct val="113000"/>
              </a:lnSpc>
              <a:spcBef>
                <a:spcPts val="420"/>
              </a:spcBef>
              <a:buSzPct val="100000"/>
              <a:buChar char="•"/>
            </a:pPr>
            <a:r>
              <a:rPr lang="ka" altLang="en-US" sz="2110" dirty="0">
                <a:solidFill>
                  <a:srgbClr val="25252B"/>
                </a:solidFill>
                <a:latin typeface="IBM Plex Sans" pitchFamily="34" charset="0"/>
                <a:ea typeface="IBM Plex Sans" pitchFamily="34" charset="-122"/>
                <a:cs typeface="IBM Plex Sans" pitchFamily="34" charset="-120"/>
              </a:rPr>
              <a:t>ბლოკჩეინზე, ლაითნინგში თუ ორივეში? ვინ აკონტროლებდა გასაღებებს?</a:t>
            </a:r>
            <a:endParaRPr lang="ka" sz="2110" dirty="0"/>
          </a:p>
          <a:p>
            <a:pPr algn="l" marL="200660" indent="-200660">
              <a:lnSpc>
                <a:spcPct val="113000"/>
              </a:lnSpc>
              <a:spcBef>
                <a:spcPts val="420"/>
              </a:spcBef>
              <a:buSzPct val="100000"/>
              <a:buChar char="•"/>
            </a:pPr>
            <a:r>
              <a:rPr lang="ka" altLang="en-US" sz="2110" dirty="0">
                <a:solidFill>
                  <a:srgbClr val="25252B"/>
                </a:solidFill>
                <a:latin typeface="IBM Plex Sans" pitchFamily="34" charset="0"/>
                <a:ea typeface="IBM Plex Sans" pitchFamily="34" charset="-122"/>
                <a:cs typeface="IBM Plex Sans" pitchFamily="34" charset="-120"/>
              </a:rPr>
              <a:t>რა იყო ყველაზე დიდი სარგებელი, ყველაზე სერიოზული რისკი და შესაძლო წარუმატებლობა?</a:t>
            </a:r>
            <a:endParaRPr lang="ka" sz="2110" dirty="0"/>
          </a:p>
          <a:p>
            <a:pPr algn="l" marL="200660" indent="-200660">
              <a:lnSpc>
                <a:spcPct val="113000"/>
              </a:lnSpc>
              <a:spcBef>
                <a:spcPts val="420"/>
              </a:spcBef>
              <a:buSzPct val="100000"/>
              <a:buChar char="•"/>
            </a:pPr>
            <a:r>
              <a:rPr lang="ka" altLang="en-US" sz="2110" dirty="0">
                <a:solidFill>
                  <a:srgbClr val="25252B"/>
                </a:solidFill>
                <a:latin typeface="IBM Plex Sans" pitchFamily="34" charset="0"/>
                <a:ea typeface="IBM Plex Sans" pitchFamily="34" charset="-122"/>
                <a:cs typeface="IBM Plex Sans" pitchFamily="34" charset="-120"/>
              </a:rPr>
              <a:t>როგორ იმოქმედა კანონმდებლობამ, ინფრასტრუქტურამ, ენამ ან კულტურამ შედეგზე?</a:t>
            </a:r>
            <a:endParaRPr lang="ka" sz="2110" dirty="0"/>
          </a:p>
          <a:p>
            <a:pPr algn="l" marL="200660" indent="-200660">
              <a:lnSpc>
                <a:spcPct val="113000"/>
              </a:lnSpc>
              <a:spcBef>
                <a:spcPts val="420"/>
              </a:spcBef>
              <a:buSzPct val="100000"/>
              <a:buChar char="•"/>
            </a:pPr>
            <a:r>
              <a:rPr lang="ka" altLang="en-US" sz="2110" dirty="0">
                <a:solidFill>
                  <a:srgbClr val="25252B"/>
                </a:solidFill>
                <a:latin typeface="IBM Plex Sans" pitchFamily="34" charset="0"/>
                <a:ea typeface="IBM Plex Sans" pitchFamily="34" charset="-122"/>
                <a:cs typeface="IBM Plex Sans" pitchFamily="34" charset="-120"/>
              </a:rPr>
              <a:t>რა მტკიცებულებები ამყარებს პასუხისმგებლიან შემდგომ ნაბიჯს, თუ ასეთი ნაბიჯი საერთოდ მიზანშეწონილია?</a:t>
            </a:r>
            <a:endParaRPr lang="ka" sz="21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4</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106</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ძირითადი დასკვნები და წუთი დაფიქრებისთვის</a:t>
            </a:r>
            <a:endParaRPr lang="ka" sz="3000" dirty="0"/>
          </a:p>
        </p:txBody>
      </p:sp>
      <p:sp>
        <p:nvSpPr>
          <p:cNvPr id="4" name="Text 2"/>
          <p:cNvSpPr/>
          <p:nvPr/>
        </p:nvSpPr>
        <p:spPr>
          <a:xfrm>
            <a:off x="986729" y="1372240"/>
            <a:ext cx="11159338" cy="2623871"/>
          </a:xfrm>
          <a:prstGeom prst="rect">
            <a:avLst/>
          </a:prstGeom>
          <a:noFill/>
          <a:ln/>
        </p:spPr>
        <p:txBody>
          <a:bodyPr wrap="square" lIns="0" tIns="0" rIns="0" bIns="0" rtlCol="0" anchor="t"/>
          <a:lstStyle/>
          <a:p>
            <a:pPr algn="l" marL="191770" indent="-191770">
              <a:lnSpc>
                <a:spcPct val="113000"/>
              </a:lnSpc>
              <a:buSzPct val="100000"/>
              <a:buChar char="•"/>
            </a:pPr>
            <a:r>
              <a:rPr lang="ka" altLang="en-US" sz="2020" dirty="0">
                <a:solidFill>
                  <a:srgbClr val="25252B"/>
                </a:solidFill>
                <a:latin typeface="IBM Plex Sans" pitchFamily="34" charset="0"/>
                <a:ea typeface="IBM Plex Sans" pitchFamily="34" charset="-122"/>
                <a:cs typeface="IBM Plex Sans" pitchFamily="34" charset="-120"/>
              </a:rPr>
              <a:t>დაიწყეთ ადგილობრივი საჭიროებითა და რეალისტური ალტერნატივით</a:t>
            </a:r>
            <a:endParaRPr lang="ka" sz="2020" dirty="0"/>
          </a:p>
          <a:p>
            <a:pPr algn="l" marL="191770" indent="-191770">
              <a:lnSpc>
                <a:spcPct val="113000"/>
              </a:lnSpc>
              <a:spcBef>
                <a:spcPts val="400"/>
              </a:spcBef>
              <a:buSzPct val="100000"/>
              <a:buChar char="•"/>
            </a:pPr>
            <a:r>
              <a:rPr lang="ka" altLang="en-US" sz="2020" dirty="0">
                <a:solidFill>
                  <a:srgbClr val="25252B"/>
                </a:solidFill>
                <a:latin typeface="IBM Plex Sans" pitchFamily="34" charset="0"/>
                <a:ea typeface="IBM Plex Sans" pitchFamily="34" charset="-122"/>
                <a:cs typeface="IBM Plex Sans" pitchFamily="34" charset="-120"/>
              </a:rPr>
              <a:t>დააკვირდით, უსაფრთხოდ ივარჯიშეთ, შემდეგ ახსენით ან აჩვენეთ</a:t>
            </a:r>
            <a:endParaRPr lang="ka" sz="2020" dirty="0"/>
          </a:p>
          <a:p>
            <a:pPr algn="l" marL="191770" indent="-191770">
              <a:lnSpc>
                <a:spcPct val="113000"/>
              </a:lnSpc>
              <a:spcBef>
                <a:spcPts val="400"/>
              </a:spcBef>
              <a:buSzPct val="100000"/>
              <a:buChar char="•"/>
            </a:pPr>
            <a:r>
              <a:rPr lang="ka" altLang="en-US" sz="2020" dirty="0">
                <a:solidFill>
                  <a:srgbClr val="25252B"/>
                </a:solidFill>
                <a:latin typeface="IBM Plex Sans" pitchFamily="34" charset="0"/>
                <a:ea typeface="IBM Plex Sans" pitchFamily="34" charset="-122"/>
                <a:cs typeface="IBM Plex Sans" pitchFamily="34" charset="-120"/>
              </a:rPr>
              <a:t>გადაამოწმეთ ინსტრუმენტები, სახსრების შენახვისა და კონტროლის პირობები, ხარჯები, კონფიდენციალურობა და მოქმედი ადგილობრივი წესები</a:t>
            </a:r>
            <a:endParaRPr lang="ka" sz="2020" dirty="0"/>
          </a:p>
          <a:p>
            <a:pPr algn="l" marL="191770" indent="-191770">
              <a:lnSpc>
                <a:spcPct val="113000"/>
              </a:lnSpc>
              <a:spcBef>
                <a:spcPts val="400"/>
              </a:spcBef>
              <a:buSzPct val="100000"/>
              <a:buChar char="•"/>
            </a:pPr>
            <a:r>
              <a:rPr lang="ka" altLang="en-US" sz="2020" dirty="0">
                <a:solidFill>
                  <a:srgbClr val="25252B"/>
                </a:solidFill>
                <a:latin typeface="IBM Plex Sans" pitchFamily="34" charset="0"/>
                <a:ea typeface="IBM Plex Sans" pitchFamily="34" charset="-122"/>
                <a:cs typeface="IBM Plex Sans" pitchFamily="34" charset="-120"/>
              </a:rPr>
              <a:t>დაადასტურეთ გადახდის მეთოდი და შედეგი; წინასწარ დაგეგმეთ, როგორ იმოქმედებთ წარუმატებლობის შემთხვევაში</a:t>
            </a:r>
            <a:endParaRPr lang="ka" sz="2020" dirty="0"/>
          </a:p>
          <a:p>
            <a:pPr algn="l" marL="191770" indent="-191770">
              <a:lnSpc>
                <a:spcPct val="113000"/>
              </a:lnSpc>
              <a:spcBef>
                <a:spcPts val="400"/>
              </a:spcBef>
              <a:buSzPct val="100000"/>
              <a:buChar char="•"/>
            </a:pPr>
            <a:r>
              <a:rPr lang="ka" altLang="en-US" sz="2020" dirty="0">
                <a:solidFill>
                  <a:srgbClr val="25252B"/>
                </a:solidFill>
                <a:latin typeface="IBM Plex Sans" pitchFamily="34" charset="0"/>
                <a:ea typeface="IBM Plex Sans" pitchFamily="34" charset="-122"/>
                <a:cs typeface="IBM Plex Sans" pitchFamily="34" charset="-120"/>
              </a:rPr>
              <a:t>თემის სასარგებლო მონაწილეობა ნებაყოფლობითია და ადამიანებს იცავს</a:t>
            </a:r>
            <a:endParaRPr lang="ka" sz="2020" dirty="0"/>
          </a:p>
        </p:txBody>
      </p:sp>
      <p:sp>
        <p:nvSpPr>
          <p:cNvPr id="5" name="Shape 3"/>
          <p:cNvSpPr/>
          <p:nvPr/>
        </p:nvSpPr>
        <p:spPr>
          <a:xfrm>
            <a:off x="666780" y="4277655"/>
            <a:ext cx="10858500" cy="1382298"/>
          </a:xfrm>
          <a:prstGeom prst="rect">
            <a:avLst/>
          </a:prstGeom>
          <a:solidFill>
            <a:srgbClr val="F3F3FA"/>
          </a:solidFill>
          <a:ln/>
        </p:spPr>
      </p:sp>
      <p:sp>
        <p:nvSpPr>
          <p:cNvPr id="6" name="Shape 4"/>
          <p:cNvSpPr/>
          <p:nvPr/>
        </p:nvSpPr>
        <p:spPr>
          <a:xfrm>
            <a:off x="666780" y="4277655"/>
            <a:ext cx="57150" cy="1382298"/>
          </a:xfrm>
          <a:prstGeom prst="rect">
            <a:avLst/>
          </a:prstGeom>
          <a:solidFill>
            <a:srgbClr val="422C70"/>
          </a:solidFill>
          <a:ln/>
        </p:spPr>
      </p:sp>
      <p:sp>
        <p:nvSpPr>
          <p:cNvPr id="7" name="Text 5"/>
          <p:cNvSpPr/>
          <p:nvPr/>
        </p:nvSpPr>
        <p:spPr>
          <a:xfrm>
            <a:off x="1133582" y="4508083"/>
            <a:ext cx="10580980" cy="921441"/>
          </a:xfrm>
          <a:prstGeom prst="rect">
            <a:avLst/>
          </a:prstGeom>
          <a:noFill/>
          <a:ln/>
        </p:spPr>
        <p:txBody>
          <a:bodyPr wrap="square" lIns="0" tIns="0" rIns="0" bIns="0" rtlCol="0" anchor="t"/>
          <a:lstStyle/>
          <a:p>
            <a:pPr algn="l" indent="0" marL="0">
              <a:lnSpc>
                <a:spcPct val="113000"/>
              </a:lnSpc>
              <a:buNone/>
            </a:pPr>
            <a:r>
              <a:rPr lang="ka" altLang="en-US" sz="2020" b="1" dirty="0">
                <a:solidFill>
                  <a:srgbClr val="422C70"/>
                </a:solidFill>
                <a:latin typeface="IBM Plex Sans" pitchFamily="34" charset="0"/>
                <a:ea typeface="IBM Plex Sans" pitchFamily="34" charset="-122"/>
                <a:cs typeface="IBM Plex Sans" pitchFamily="34" charset="-120"/>
              </a:rPr>
              <a:t>წუთი დაფიქრებისთვის</a:t>
            </a:r>
            <a:endParaRPr lang="ka" sz="2020" dirty="0"/>
          </a:p>
          <a:p>
            <a:pPr algn="l" indent="0" marL="0">
              <a:lnSpc>
                <a:spcPct val="113000"/>
              </a:lnSpc>
              <a:spcBef>
                <a:spcPts val="300"/>
              </a:spcBef>
              <a:buNone/>
            </a:pPr>
            <a:r>
              <a:rPr lang="ka" altLang="en-US" sz="2020" dirty="0">
                <a:solidFill>
                  <a:srgbClr val="25252B"/>
                </a:solidFill>
                <a:latin typeface="IBM Plex Sans" pitchFamily="34" charset="0"/>
                <a:ea typeface="IBM Plex Sans" pitchFamily="34" charset="-122"/>
                <a:cs typeface="IBM Plex Sans" pitchFamily="34" charset="-120"/>
              </a:rPr>
              <a:t>რა კითხვას დასვამდით, სანამ გადაწყვეტდით, შეესაბამება თუ არა ბიტკოინზე დაფუძნებული მიდგომა ადგილობრივ საჭიროებას?</a:t>
            </a:r>
            <a:endParaRPr lang="ka" sz="20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დიპლომი · მოდული 4</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107</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108</Slides>
  <Notes>108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108</vt:i4>
      </vt:variant>
    </vt:vector>
  </HeadingPairs>
  <TitlesOfParts>
    <vt:vector size="11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ბიტკოინის დიპლომი</dc:title>
  <dc:subject>Open educational slides (Creative Commons). Adapt them freely.</dc:subject>
  <dc:creator>My First Bitcoin</dc:creator>
  <cp:lastModifiedBy>My First Bitcoin</cp:lastModifiedBy>
  <cp:revision>1</cp:revision>
  <dcterms:created xsi:type="dcterms:W3CDTF">2026-10-22T20:32:24Z</dcterms:created>
  <dcterms:modified xsi:type="dcterms:W3CDTF">2026-10-22T20:32:24Z</dcterms:modified>
</cp:coreProperties>
</file>