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My First Bitcoin, Introduction to Bitcoin, Guide for Beginners, edition 26.10. Dem adapt am under Creative Commons Attribution-ShareAlike 4.0 International; this slide deck dey use the same license. This slide deck na teaching aid wey educator go lead, and e follow the six questions wey dey inside the guide. Make una adjust the examples, the pace, and how una go present am to suit una community, but make una keep the meaning and the safety messages. E no mean say any fixed time dey for the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 di picture: everybody around us dey use money without asking any question about am. Ask di group when be di last time wey dem think about where money dey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una give learners small time to write. Make una no ask anybody to share their personal money matter. These answers go show again for the "Wetin Go Happen Next?" slide wey get the main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una keep this difference in mind throughout the whole session. Anytime any claim come up, make una ask: we fit check am, or e need clear standards to judge am and evidence to back am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di example wey dey di guide: una dey plant rice and una need shoes, but di shoemaker want cooking oil, no be rice. Economists dey call dis di way wetin two people want must match wetin each one 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di example wey dey di guide: una dey plant rice and una need shoes, but di shoemaker want cooking oil, no be rice. Economists dey call dis di way wetin two people want must match wetin each one 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Banknote na just piece of paper. Money dey solve di problem of trade-by-barter by separating selling from buying: una fit sell una rice to one person, come buy shoes from another person. Na this dey make money different from trade-by-barter.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Price inflation na when the general price level of goods and services dey continue to rise. The other side na purchasing power: how much goods and services one unit of money fit buy. If the price of one basket of basic goods rise from 100 units of currency to 110, the same 100 units no go fit buy the full basket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Price inflation na when the general price level of goods and services dey continue to rise. The other side na purchasing power: how much goods and services one unit of money fit buy. If the price of one basket of basic goods rise from 100 units of currency to 110, the same 100 units no go fit buy the full basket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Economists dey debate how much each cause matter. Make una focus on the one cause wey be deliberate decision, no be something wey happen by chance.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 one dey work without any device or internet. Make una compare answers across di group, and remind learners say di price of just one thing no be di full measure of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Bitcoin come, to send money online always depend on organization wey people trust: bank or payment company wey dey keep record of transactions, approve accounts, and fit delay, block, or reverse payment. Digital information easy to copy: if person fit spend one digital coin twice, e no go fit work as money. Na this be the problem of spending the same money twice. Satoshi Nakamoto na one person or group wey dey use that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Decentralized no mean say everybody get equal power to influence things. E mean say no single participant fit change the ledger or the money rules for everybody.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 dey release new bitcoin according to timetable wey everybody fit see, and independent computers wey dem dey call nodes dey reject any block wey break that rule. Anybody fit trust the limit because anybody fit check am. E no be law of nature: e dey hold because people wey dey take part continue to enforce am. Supply wey get limit no guarantee say price go rise; price depend on demand as well as supply.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get 100,000 sats and to get 0.001 bitcoin na the same amount. Make una explain why e no correct to think say ordinary person no fit afford Bitcoin just because one bitcoin cost plenty.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wey dey use bitcoin dey send am, receive am, and keep am; nodes dey check every transaction and block to make sure say dem follow the rules; miners dey compete to add new block to the record about every ten minutes. That record, wey dem dey call blockchain, dey open for everybody to see, and to rewrite am go cost plenty well-well. Small note about spelling: Bitcoin wey start with capital B usually mean the network or the system; bitcoin wey start with small b mean the money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wey dey use bitcoin dey send am, receive am, and keep am; nodes dey check every transaction and block to make sure say dem follow the rules; miners dey compete to add new block to the record about every ten minutes. That record, wey dem dey call blockchain, dey open for everybody to see, and to rewrite am go cost plenty well-well. Small note about spelling: Bitcoin wey start with capital B usually mean the network or the system; bitcoin wey start with small b mean the money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wallet na tool, wey most times be app, wey dey allow una receive, check, and send bitcoin. Una bitcoin no dey stored inside una phone: na for blockchain dem record am. Di wallet dey manage di keys wey una fit use prove say di bitcoin na una own and give permission for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Seed phrase no be only backup: na wetin dey give full access. Abeg, write am correctly for paper when una create di wallet; keep am offline, keep am private, and put am for where e no go lost or spoil. No ever snap am, send am by email, save am for cloud notes, send am for message, or type am inside any website. Di words wey dem show na only example; no ever show or collect anybody real seed phrase.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no dey recommend any particular wallet. Tools, fees, and who own dem dey change, and wetin fit one community fit no fit another. Make una direct learners to one teacher for their area wey dem fit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83490" y="571500"/>
            <a:ext cx="1341699" cy="272400"/>
          </a:xfrm>
          <a:prstGeom prst="rect">
            <a:avLst/>
          </a:prstGeom>
          <a:noFill/>
          <a:ln/>
        </p:spPr>
        <p:txBody>
          <a:bodyPr wrap="square" lIns="0" tIns="0" rIns="0" bIns="0" rtlCol="0" anchor="t"/>
          <a:lstStyle/>
          <a:p>
            <a:pPr algn="r" indent="0" marL="0">
              <a:lnSpc>
                <a:spcPct val="108000"/>
              </a:lnSpc>
              <a:buNone/>
            </a:pPr>
            <a:r>
              <a:rPr lang="pcm" altLang="en-US" sz="1650" dirty="0">
                <a:solidFill>
                  <a:srgbClr val="FFFFFF"/>
                </a:solidFill>
                <a:latin typeface="IBM Plex Sans" pitchFamily="34" charset="0"/>
                <a:ea typeface="IBM Plex Sans" pitchFamily="34" charset="-122"/>
                <a:cs typeface="IBM Plex Sans" pitchFamily="34" charset="-120"/>
              </a:rPr>
              <a:t>Edition 26.10</a:t>
            </a:r>
            <a:endParaRPr lang="pcm" sz="1650" dirty="0"/>
          </a:p>
        </p:txBody>
      </p:sp>
      <p:sp>
        <p:nvSpPr>
          <p:cNvPr id="3" name="Text 1"/>
          <p:cNvSpPr/>
          <p:nvPr/>
        </p:nvSpPr>
        <p:spPr>
          <a:xfrm>
            <a:off x="666780" y="1962120"/>
            <a:ext cx="11144250" cy="2880269"/>
          </a:xfrm>
          <a:prstGeom prst="rect">
            <a:avLst/>
          </a:prstGeom>
          <a:noFill/>
          <a:ln/>
        </p:spPr>
        <p:txBody>
          <a:bodyPr wrap="square" lIns="0" tIns="0" rIns="0" bIns="0" rtlCol="0" anchor="t"/>
          <a:lstStyle/>
          <a:p>
            <a:pPr algn="l" indent="0" marL="0">
              <a:lnSpc>
                <a:spcPct val="88000"/>
              </a:lnSpc>
              <a:buNone/>
            </a:pPr>
            <a:r>
              <a:rPr lang="pcm" altLang="en-US" sz="7200" dirty="0">
                <a:solidFill>
                  <a:srgbClr val="FFFFFF"/>
                </a:solidFill>
                <a:latin typeface="IBM Plex Sans Medium" pitchFamily="34" charset="0"/>
                <a:ea typeface="IBM Plex Sans Medium" pitchFamily="34" charset="-122"/>
                <a:cs typeface="IBM Plex Sans Medium" pitchFamily="34" charset="-120"/>
              </a:rPr>
              <a:t>Make</a:t>
            </a:r>
            <a:br/>
            <a:r>
              <a:rPr lang="pcm" altLang="en-US" sz="7200" dirty="0">
                <a:solidFill>
                  <a:srgbClr val="FFFFFF"/>
                </a:solidFill>
                <a:latin typeface="IBM Plex Sans Medium" pitchFamily="34" charset="0"/>
                <a:ea typeface="IBM Plex Sans Medium" pitchFamily="34" charset="-122"/>
                <a:cs typeface="IBM Plex Sans Medium" pitchFamily="34" charset="-120"/>
              </a:rPr>
              <a:t>We Sabi</a:t>
            </a:r>
            <a:br/>
            <a:r>
              <a:rPr lang="pcm" altLang="en-US" sz="7200" dirty="0">
                <a:solidFill>
                  <a:srgbClr val="FFFFFF"/>
                </a:solidFill>
                <a:latin typeface="IBM Plex Sans Medium" pitchFamily="34" charset="0"/>
                <a:ea typeface="IBM Plex Sans Medium" pitchFamily="34" charset="-122"/>
                <a:cs typeface="IBM Plex Sans Medium" pitchFamily="34" charset="-120"/>
              </a:rPr>
              <a:t>Bitcoin</a:t>
            </a:r>
            <a:endParaRPr lang="pcm"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pcm" altLang="en-US" sz="2400" dirty="0">
                <a:solidFill>
                  <a:srgbClr val="FFFFFF"/>
                </a:solidFill>
                <a:latin typeface="IBM Plex Sans" pitchFamily="34" charset="0"/>
                <a:ea typeface="IBM Plex Sans" pitchFamily="34" charset="-122"/>
                <a:cs typeface="IBM Plex Sans" pitchFamily="34" charset="-120"/>
              </a:rPr>
              <a:t>Guide for Person Wey Just Dey Start</a:t>
            </a:r>
            <a:endParaRPr lang="pcm"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pcm" altLang="en-US" sz="4350" dirty="0">
                <a:solidFill>
                  <a:srgbClr val="FFFFFF"/>
                </a:solidFill>
                <a:latin typeface="IBM Plex Sans Medium" pitchFamily="34" charset="0"/>
                <a:ea typeface="IBM Plex Sans Medium" pitchFamily="34" charset="-122"/>
                <a:cs typeface="IBM Plex Sans Medium" pitchFamily="34" charset="-120"/>
              </a:rPr>
              <a:t>Why Money Dey Important?</a:t>
            </a:r>
            <a:endParaRPr lang="pcm"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pcm" altLang="en-US" sz="2400" dirty="0">
                <a:solidFill>
                  <a:srgbClr val="FFFFFF"/>
                </a:solidFill>
                <a:latin typeface="IBM Plex Sans" pitchFamily="34" charset="0"/>
                <a:ea typeface="IBM Plex Sans" pitchFamily="34" charset="-122"/>
                <a:cs typeface="IBM Plex Sans" pitchFamily="34" charset="-120"/>
              </a:rPr>
              <a:t>We dey use money every day, but we no dey too ask how e dey work.</a:t>
            </a:r>
            <a:endParaRPr lang="pc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Most People No Dey Ever Take</a:t>
            </a:r>
            <a:br/>
            <a:r>
              <a:rPr lang="pcm" altLang="en-US" sz="3000" dirty="0">
                <a:solidFill>
                  <a:srgbClr val="422C70"/>
                </a:solidFill>
                <a:latin typeface="IBM Plex Sans Medium" pitchFamily="34" charset="0"/>
                <a:ea typeface="IBM Plex Sans Medium" pitchFamily="34" charset="-122"/>
                <a:cs typeface="IBM Plex Sans Medium" pitchFamily="34" charset="-120"/>
              </a:rPr>
              <a:t>Time Think About Money</a:t>
            </a:r>
            <a:endParaRPr lang="pcm"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No be to dey earn am, no be to dey spend am, but to dey think about wetin e be and how e dey work.</a:t>
            </a:r>
            <a:endParaRPr lang="pcm"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Why Money Dey Important?</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Five Questions to Take Start</a:t>
            </a:r>
            <a:endParaRPr lang="pcm" sz="3000" dirty="0"/>
          </a:p>
        </p:txBody>
      </p:sp>
      <p:sp>
        <p:nvSpPr>
          <p:cNvPr id="5" name="Text 2"/>
          <p:cNvSpPr/>
          <p:nvPr/>
        </p:nvSpPr>
        <p:spPr>
          <a:xfrm>
            <a:off x="1017179" y="1379464"/>
            <a:ext cx="5956493" cy="2873136"/>
          </a:xfrm>
          <a:prstGeom prst="rect">
            <a:avLst/>
          </a:prstGeom>
          <a:noFill/>
          <a:ln/>
        </p:spPr>
        <p:txBody>
          <a:bodyPr wrap="square" lIns="0" tIns="0" rIns="0" bIns="0" rtlCol="0" anchor="t"/>
          <a:lstStyle/>
          <a:p>
            <a:pPr algn="l" marL="210820" indent="-210820">
              <a:lnSpc>
                <a:spcPct val="113000"/>
              </a:lnSpc>
              <a:buSzPct val="100000"/>
              <a:buChar char="•"/>
            </a:pPr>
            <a:r>
              <a:rPr lang="pcm" altLang="en-US" sz="2210" dirty="0">
                <a:solidFill>
                  <a:srgbClr val="25252B"/>
                </a:solidFill>
                <a:latin typeface="IBM Plex Sans" pitchFamily="34" charset="0"/>
                <a:ea typeface="IBM Plex Sans" pitchFamily="34" charset="-122"/>
                <a:cs typeface="IBM Plex Sans" pitchFamily="34" charset="-120"/>
              </a:rPr>
              <a:t>Why people need money?</a:t>
            </a:r>
            <a:endParaRPr lang="pcm" sz="2210" dirty="0"/>
          </a:p>
          <a:p>
            <a:pPr algn="l" marL="210820" indent="-210820">
              <a:lnSpc>
                <a:spcPct val="113000"/>
              </a:lnSpc>
              <a:spcBef>
                <a:spcPts val="440"/>
              </a:spcBef>
              <a:buSzPct val="100000"/>
              <a:buChar char="•"/>
            </a:pPr>
            <a:r>
              <a:rPr lang="pcm" altLang="en-US" sz="2210" dirty="0">
                <a:solidFill>
                  <a:srgbClr val="25252B"/>
                </a:solidFill>
                <a:latin typeface="IBM Plex Sans" pitchFamily="34" charset="0"/>
                <a:ea typeface="IBM Plex Sans" pitchFamily="34" charset="-122"/>
                <a:cs typeface="IBM Plex Sans" pitchFamily="34" charset="-120"/>
              </a:rPr>
              <a:t>Wetin dey make something be money?</a:t>
            </a:r>
            <a:endParaRPr lang="pcm" sz="2210" dirty="0"/>
          </a:p>
          <a:p>
            <a:pPr algn="l" marL="210820" indent="-210820">
              <a:lnSpc>
                <a:spcPct val="113000"/>
              </a:lnSpc>
              <a:spcBef>
                <a:spcPts val="440"/>
              </a:spcBef>
              <a:buSzPct val="100000"/>
              <a:buChar char="•"/>
            </a:pPr>
            <a:r>
              <a:rPr lang="pcm" altLang="en-US" sz="2210" dirty="0">
                <a:solidFill>
                  <a:srgbClr val="25252B"/>
                </a:solidFill>
                <a:latin typeface="IBM Plex Sans" pitchFamily="34" charset="0"/>
                <a:ea typeface="IBM Plex Sans" pitchFamily="34" charset="-122"/>
                <a:cs typeface="IBM Plex Sans" pitchFamily="34" charset="-120"/>
              </a:rPr>
              <a:t>Who fit create or control the money wey you dey use?</a:t>
            </a:r>
            <a:endParaRPr lang="pcm" sz="2210" dirty="0"/>
          </a:p>
          <a:p>
            <a:pPr algn="l" marL="210820" indent="-210820">
              <a:lnSpc>
                <a:spcPct val="113000"/>
              </a:lnSpc>
              <a:spcBef>
                <a:spcPts val="440"/>
              </a:spcBef>
              <a:buSzPct val="100000"/>
              <a:buChar char="•"/>
            </a:pPr>
            <a:r>
              <a:rPr lang="pcm" altLang="en-US" sz="2210" dirty="0">
                <a:solidFill>
                  <a:srgbClr val="25252B"/>
                </a:solidFill>
                <a:latin typeface="IBM Plex Sans" pitchFamily="34" charset="0"/>
                <a:ea typeface="IBM Plex Sans" pitchFamily="34" charset="-122"/>
                <a:cs typeface="IBM Plex Sans" pitchFamily="34" charset="-120"/>
              </a:rPr>
              <a:t>Why the money wey you dey use get value?</a:t>
            </a:r>
            <a:endParaRPr lang="pcm" sz="2210" dirty="0"/>
          </a:p>
          <a:p>
            <a:pPr algn="l" marL="210820" indent="-210820">
              <a:lnSpc>
                <a:spcPct val="113000"/>
              </a:lnSpc>
              <a:spcBef>
                <a:spcPts val="440"/>
              </a:spcBef>
              <a:buSzPct val="100000"/>
              <a:buChar char="•"/>
            </a:pPr>
            <a:r>
              <a:rPr lang="pcm" altLang="en-US" sz="2210" dirty="0">
                <a:solidFill>
                  <a:srgbClr val="25252B"/>
                </a:solidFill>
                <a:latin typeface="IBM Plex Sans" pitchFamily="34" charset="0"/>
                <a:ea typeface="IBM Plex Sans" pitchFamily="34" charset="-122"/>
                <a:cs typeface="IBM Plex Sans" pitchFamily="34" charset="-120"/>
              </a:rPr>
              <a:t>Your money still fit buy the same quantity of things as before?</a:t>
            </a:r>
            <a:endParaRPr lang="pcm" sz="2210" dirty="0"/>
          </a:p>
        </p:txBody>
      </p:sp>
      <p:sp>
        <p:nvSpPr>
          <p:cNvPr id="6" name="Shape 3"/>
          <p:cNvSpPr/>
          <p:nvPr/>
        </p:nvSpPr>
        <p:spPr>
          <a:xfrm>
            <a:off x="666780" y="4561027"/>
            <a:ext cx="5981730" cy="1513423"/>
          </a:xfrm>
          <a:prstGeom prst="rect">
            <a:avLst/>
          </a:prstGeom>
          <a:solidFill>
            <a:srgbClr val="F3F3FA"/>
          </a:solidFill>
          <a:ln/>
        </p:spPr>
      </p:sp>
      <p:sp>
        <p:nvSpPr>
          <p:cNvPr id="7" name="Shape 4"/>
          <p:cNvSpPr/>
          <p:nvPr/>
        </p:nvSpPr>
        <p:spPr>
          <a:xfrm>
            <a:off x="666780" y="4561027"/>
            <a:ext cx="57150" cy="1513423"/>
          </a:xfrm>
          <a:prstGeom prst="rect">
            <a:avLst/>
          </a:prstGeom>
          <a:solidFill>
            <a:srgbClr val="422C70"/>
          </a:solidFill>
          <a:ln/>
        </p:spPr>
      </p:sp>
      <p:sp>
        <p:nvSpPr>
          <p:cNvPr id="8" name="Text 5"/>
          <p:cNvSpPr/>
          <p:nvPr/>
        </p:nvSpPr>
        <p:spPr>
          <a:xfrm>
            <a:off x="1172535" y="4813402"/>
            <a:ext cx="5328849" cy="1008675"/>
          </a:xfrm>
          <a:prstGeom prst="rect">
            <a:avLst/>
          </a:prstGeom>
          <a:noFill/>
          <a:ln/>
        </p:spPr>
        <p:txBody>
          <a:bodyPr wrap="square" lIns="0" tIns="0" rIns="0" bIns="0" rtlCol="0" anchor="t"/>
          <a:lstStyle/>
          <a:p>
            <a:pPr algn="l" indent="0" marL="0">
              <a:lnSpc>
                <a:spcPct val="113000"/>
              </a:lnSpc>
              <a:buNone/>
            </a:pPr>
            <a:r>
              <a:rPr lang="pcm" altLang="en-US" sz="2210" b="1" dirty="0">
                <a:solidFill>
                  <a:srgbClr val="422C70"/>
                </a:solidFill>
                <a:latin typeface="IBM Plex Sans" pitchFamily="34" charset="0"/>
                <a:ea typeface="IBM Plex Sans" pitchFamily="34" charset="-122"/>
                <a:cs typeface="IBM Plex Sans" pitchFamily="34" charset="-120"/>
              </a:rPr>
              <a:t>Keep your answers</a:t>
            </a:r>
            <a:endParaRPr lang="pcm" sz="2210" dirty="0"/>
          </a:p>
          <a:p>
            <a:pPr algn="l" indent="0" marL="0">
              <a:lnSpc>
                <a:spcPct val="113000"/>
              </a:lnSpc>
              <a:spcBef>
                <a:spcPts val="330"/>
              </a:spcBef>
              <a:buNone/>
            </a:pPr>
            <a:r>
              <a:rPr lang="pcm" altLang="en-US" sz="2210" dirty="0">
                <a:solidFill>
                  <a:srgbClr val="25252B"/>
                </a:solidFill>
                <a:latin typeface="IBM Plex Sans" pitchFamily="34" charset="0"/>
                <a:ea typeface="IBM Plex Sans" pitchFamily="34" charset="-122"/>
                <a:cs typeface="IBM Plex Sans" pitchFamily="34" charset="-120"/>
              </a:rPr>
              <a:t>Write short answer for each question. You go come back to dem for the end.</a:t>
            </a:r>
            <a:endParaRPr lang="pcm"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Why Money Dey Important?</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Na Fact Abi Na Opinion?</a:t>
            </a:r>
            <a:endParaRPr lang="pcm" sz="3000" dirty="0"/>
          </a:p>
        </p:txBody>
      </p:sp>
      <p:sp>
        <p:nvSpPr>
          <p:cNvPr id="5" name="Text 2"/>
          <p:cNvSpPr/>
          <p:nvPr/>
        </p:nvSpPr>
        <p:spPr>
          <a:xfrm>
            <a:off x="1047720" y="1386779"/>
            <a:ext cx="5923026" cy="2529048"/>
          </a:xfrm>
          <a:prstGeom prst="rect">
            <a:avLst/>
          </a:prstGeom>
          <a:noFill/>
          <a:ln/>
        </p:spPr>
        <p:txBody>
          <a:bodyPr wrap="square" lIns="0" tIns="0" rIns="0" bIns="0" rtlCol="0" anchor="t"/>
          <a:lstStyle/>
          <a:p>
            <a:pPr algn="l" marL="228600" indent="-228600">
              <a:lnSpc>
                <a:spcPct val="113000"/>
              </a:lnSpc>
              <a:buSzPct val="100000"/>
              <a:buChar char="•"/>
            </a:pPr>
            <a:r>
              <a:rPr lang="pcm" altLang="en-US" sz="2400" b="1" dirty="0">
                <a:solidFill>
                  <a:srgbClr val="422C70"/>
                </a:solidFill>
                <a:latin typeface="IBM Plex Sans" pitchFamily="34" charset="0"/>
                <a:ea typeface="IBM Plex Sans" pitchFamily="34" charset="-122"/>
                <a:cs typeface="IBM Plex Sans" pitchFamily="34" charset="-120"/>
              </a:rPr>
              <a:t>Fact:</a:t>
            </a:r>
            <a:r>
              <a:rPr lang="pcm" altLang="en-US" sz="2400" dirty="0">
                <a:solidFill>
                  <a:srgbClr val="25252B"/>
                </a:solidFill>
                <a:latin typeface="IBM Plex Sans" pitchFamily="34" charset="0"/>
                <a:ea typeface="IBM Plex Sans" pitchFamily="34" charset="-122"/>
                <a:cs typeface="IBM Plex Sans" pitchFamily="34" charset="-120"/>
              </a:rPr>
              <a:t> "Dem dey accept this money note to pay tax." Person fit check am.</a:t>
            </a:r>
            <a:endParaRPr lang="pcm" sz="2400" dirty="0"/>
          </a:p>
          <a:p>
            <a:pPr algn="l" marL="228600" indent="-228600">
              <a:lnSpc>
                <a:spcPct val="113000"/>
              </a:lnSpc>
              <a:spcBef>
                <a:spcPts val="480"/>
              </a:spcBef>
              <a:buSzPct val="100000"/>
              <a:buChar char="•"/>
            </a:pPr>
            <a:r>
              <a:rPr lang="pcm" altLang="en-US" sz="2400" b="1" dirty="0">
                <a:solidFill>
                  <a:srgbClr val="422C70"/>
                </a:solidFill>
                <a:latin typeface="IBM Plex Sans" pitchFamily="34" charset="0"/>
                <a:ea typeface="IBM Plex Sans" pitchFamily="34" charset="-122"/>
                <a:cs typeface="IBM Plex Sans" pitchFamily="34" charset="-120"/>
              </a:rPr>
              <a:t>Wetin person think:</a:t>
            </a:r>
            <a:r>
              <a:rPr lang="pcm" altLang="en-US" sz="2400" dirty="0">
                <a:solidFill>
                  <a:srgbClr val="25252B"/>
                </a:solidFill>
                <a:latin typeface="IBM Plex Sans" pitchFamily="34" charset="0"/>
                <a:ea typeface="IBM Plex Sans" pitchFamily="34" charset="-122"/>
                <a:cs typeface="IBM Plex Sans" pitchFamily="34" charset="-120"/>
              </a:rPr>
              <a:t> "Na this kind money good pass." E need standard wey dem go use judge am and evidence.</a:t>
            </a:r>
            <a:endParaRPr lang="pcm" sz="2400" dirty="0"/>
          </a:p>
        </p:txBody>
      </p:sp>
      <p:sp>
        <p:nvSpPr>
          <p:cNvPr id="6" name="Text 3"/>
          <p:cNvSpPr/>
          <p:nvPr/>
        </p:nvSpPr>
        <p:spPr>
          <a:xfrm>
            <a:off x="666780" y="4250954"/>
            <a:ext cx="6340632" cy="1645463"/>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This guide na only to teach person. E no dey give advice about money matter, investment, law, or tax, and e no dey tell una to buy, sell, or keep anything.</a:t>
            </a:r>
            <a:endParaRPr lang="pcm"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Why Money Dey Important?</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pcm" altLang="en-US" sz="4350" dirty="0">
                <a:solidFill>
                  <a:srgbClr val="FFFFFF"/>
                </a:solidFill>
                <a:latin typeface="IBM Plex Sans Medium" pitchFamily="34" charset="0"/>
                <a:ea typeface="IBM Plex Sans Medium" pitchFamily="34" charset="-122"/>
                <a:cs typeface="IBM Plex Sans Medium" pitchFamily="34" charset="-120"/>
              </a:rPr>
              <a:t>Wetin Be Money?</a:t>
            </a:r>
            <a:endParaRPr lang="pcm"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pcm" altLang="en-US" sz="2400" dirty="0">
                <a:solidFill>
                  <a:srgbClr val="FFFFFF"/>
                </a:solidFill>
                <a:latin typeface="IBM Plex Sans" pitchFamily="34" charset="0"/>
                <a:ea typeface="IBM Plex Sans" pitchFamily="34" charset="-122"/>
                <a:cs typeface="IBM Plex Sans" pitchFamily="34" charset="-120"/>
              </a:rPr>
              <a:t>Money na tool wey people dey use take exchange things.</a:t>
            </a:r>
            <a:endParaRPr lang="pc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Trade by Barter and Wen Two People Want Wetin Each Other</a:t>
            </a:r>
            <a:br/>
            <a:r>
              <a:rPr lang="pcm" altLang="en-US" sz="3000" dirty="0">
                <a:solidFill>
                  <a:srgbClr val="422C70"/>
                </a:solidFill>
                <a:latin typeface="IBM Plex Sans Medium" pitchFamily="34" charset="0"/>
                <a:ea typeface="IBM Plex Sans Medium" pitchFamily="34" charset="-122"/>
                <a:cs typeface="IBM Plex Sans Medium" pitchFamily="34" charset="-120"/>
              </a:rPr>
              <a:t>Get</a:t>
            </a:r>
            <a:endParaRPr lang="pcm"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The two people must want wetin the other person get, for the same time and for quantity wey suit both of dem.</a:t>
            </a:r>
            <a:endParaRPr lang="pcm"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Trade by Barter and Wen Two People Want Wetin Each Other</a:t>
            </a:r>
            <a:br/>
            <a:r>
              <a:rPr lang="pcm" altLang="en-US" sz="3000" dirty="0">
                <a:solidFill>
                  <a:srgbClr val="422C70"/>
                </a:solidFill>
                <a:latin typeface="IBM Plex Sans Medium" pitchFamily="34" charset="0"/>
                <a:ea typeface="IBM Plex Sans Medium" pitchFamily="34" charset="-122"/>
                <a:cs typeface="IBM Plex Sans Medium" pitchFamily="34" charset="-120"/>
              </a:rPr>
              <a:t>Get</a:t>
            </a:r>
            <a:endParaRPr lang="pcm"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Di two people must want wetin di other person get, for di same time and for di right quantity.</a:t>
            </a:r>
            <a:endParaRPr lang="pcm" sz="2400" dirty="0"/>
          </a:p>
        </p:txBody>
      </p:sp>
      <p:pic>
        <p:nvPicPr>
          <p:cNvPr id="5" name="Image 0" descr="Amina Get: rice Want: shoesWith LuisLuis no want rice.Luis Get: shoesWant: oilWith MeiMei no want shoes.MeiGet: oilWant: repair workWith AminaAmina no fit do repair work.">    </p:cNvPr>
          <p:cNvPicPr>
            <a:picLocks noChangeAspect="1"/>
          </p:cNvPicPr>
          <p:nvPr/>
        </p:nvPicPr>
        <p:blipFill>
          <a:blip r:embed="rId1"/>
          <a:stretch>
            <a:fillRect/>
          </a:stretch>
        </p:blipFill>
        <p:spPr>
          <a:xfrm>
            <a:off x="2078248" y="2842047"/>
            <a:ext cx="8035199" cy="339800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Money Na Tool for Exchange</a:t>
            </a:r>
            <a:endParaRPr lang="pcm"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Nobody want money just to get am. Money dey useful because other people dey accept am, as dem dey expect say other people go accept am later.</a:t>
            </a:r>
            <a:endParaRPr lang="pcm"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Three Things Wey Money Dey Do</a:t>
            </a:r>
            <a:endParaRPr lang="pcm"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pcm" altLang="en-US" sz="2400" b="1" dirty="0">
                <a:solidFill>
                  <a:srgbClr val="422C70"/>
                </a:solidFill>
                <a:latin typeface="IBM Plex Sans" pitchFamily="34" charset="0"/>
                <a:ea typeface="IBM Plex Sans" pitchFamily="34" charset="-122"/>
                <a:cs typeface="IBM Plex Sans" pitchFamily="34" charset="-120"/>
              </a:rPr>
              <a:t>Wetin dem dey use do exchange:</a:t>
            </a:r>
            <a:r>
              <a:rPr lang="pcm" altLang="en-US" sz="2400" dirty="0">
                <a:solidFill>
                  <a:srgbClr val="25252B"/>
                </a:solidFill>
                <a:latin typeface="IBM Plex Sans" pitchFamily="34" charset="0"/>
                <a:ea typeface="IBM Plex Sans" pitchFamily="34" charset="-122"/>
                <a:cs typeface="IBM Plex Sans" pitchFamily="34" charset="-120"/>
              </a:rPr>
              <a:t> people dey accept am as payment</a:t>
            </a:r>
            <a:endParaRPr lang="pcm" sz="2400" dirty="0"/>
          </a:p>
          <a:p>
            <a:pPr algn="l" marL="228600" indent="-228600">
              <a:lnSpc>
                <a:spcPct val="113000"/>
              </a:lnSpc>
              <a:spcBef>
                <a:spcPts val="480"/>
              </a:spcBef>
              <a:buSzPct val="100000"/>
              <a:buChar char="•"/>
            </a:pPr>
            <a:r>
              <a:rPr lang="pcm" altLang="en-US" sz="2400" b="1" dirty="0">
                <a:solidFill>
                  <a:srgbClr val="422C70"/>
                </a:solidFill>
                <a:latin typeface="IBM Plex Sans" pitchFamily="34" charset="0"/>
                <a:ea typeface="IBM Plex Sans" pitchFamily="34" charset="-122"/>
                <a:cs typeface="IBM Plex Sans" pitchFamily="34" charset="-120"/>
              </a:rPr>
              <a:t>Wetin dem dey use measure price:</a:t>
            </a:r>
            <a:r>
              <a:rPr lang="pcm" altLang="en-US" sz="2400" dirty="0">
                <a:solidFill>
                  <a:srgbClr val="25252B"/>
                </a:solidFill>
                <a:latin typeface="IBM Plex Sans" pitchFamily="34" charset="0"/>
                <a:ea typeface="IBM Plex Sans" pitchFamily="34" charset="-122"/>
                <a:cs typeface="IBM Plex Sans" pitchFamily="34" charset="-120"/>
              </a:rPr>
              <a:t> dem dey use am state price</a:t>
            </a:r>
            <a:endParaRPr lang="pcm" sz="2400" dirty="0"/>
          </a:p>
          <a:p>
            <a:pPr algn="l" marL="228600" indent="-228600">
              <a:lnSpc>
                <a:spcPct val="113000"/>
              </a:lnSpc>
              <a:spcBef>
                <a:spcPts val="480"/>
              </a:spcBef>
              <a:buSzPct val="100000"/>
              <a:buChar char="•"/>
            </a:pPr>
            <a:r>
              <a:rPr lang="pcm" altLang="en-US" sz="2400" b="1" dirty="0">
                <a:solidFill>
                  <a:srgbClr val="422C70"/>
                </a:solidFill>
                <a:latin typeface="IBM Plex Sans" pitchFamily="34" charset="0"/>
                <a:ea typeface="IBM Plex Sans" pitchFamily="34" charset="-122"/>
                <a:cs typeface="IBM Plex Sans" pitchFamily="34" charset="-120"/>
              </a:rPr>
              <a:t>Wetin dey preserve value:</a:t>
            </a:r>
            <a:r>
              <a:rPr lang="pcm" altLang="en-US" sz="2400" dirty="0">
                <a:solidFill>
                  <a:srgbClr val="25252B"/>
                </a:solidFill>
                <a:latin typeface="IBM Plex Sans" pitchFamily="34" charset="0"/>
                <a:ea typeface="IBM Plex Sans" pitchFamily="34" charset="-122"/>
                <a:cs typeface="IBM Plex Sans" pitchFamily="34" charset="-120"/>
              </a:rPr>
              <a:t> e dey carry value from today enter future</a:t>
            </a:r>
            <a:endParaRPr lang="pcm"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No money dey preserve value perfectly, but some kind money dey lose their power to buy things more slowly than others.</a:t>
            </a:r>
            <a:endParaRPr lang="pcm"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From Shell Dem Go Reach</a:t>
            </a:r>
            <a:br/>
            <a:r>
              <a:rPr lang="pcm" altLang="en-US" sz="3000" dirty="0">
                <a:solidFill>
                  <a:srgbClr val="422C70"/>
                </a:solidFill>
                <a:latin typeface="IBM Plex Sans Medium" pitchFamily="34" charset="0"/>
                <a:ea typeface="IBM Plex Sans Medium" pitchFamily="34" charset="-122"/>
                <a:cs typeface="IBM Plex Sans Medium" pitchFamily="34" charset="-120"/>
              </a:rPr>
              <a:t>Paper</a:t>
            </a:r>
            <a:endParaRPr lang="pcm" sz="3000" dirty="0"/>
          </a:p>
        </p:txBody>
      </p:sp>
      <p:sp>
        <p:nvSpPr>
          <p:cNvPr id="5" name="Text 2"/>
          <p:cNvSpPr/>
          <p:nvPr/>
        </p:nvSpPr>
        <p:spPr>
          <a:xfrm>
            <a:off x="986729" y="1791310"/>
            <a:ext cx="5343754" cy="3263768"/>
          </a:xfrm>
          <a:prstGeom prst="rect">
            <a:avLst/>
          </a:prstGeom>
          <a:noFill/>
          <a:ln/>
        </p:spPr>
        <p:txBody>
          <a:bodyPr wrap="square" lIns="0" tIns="0" rIns="0" bIns="0" rtlCol="0" anchor="t"/>
          <a:lstStyle/>
          <a:p>
            <a:pPr algn="l" marL="191770" indent="-191770">
              <a:lnSpc>
                <a:spcPct val="113000"/>
              </a:lnSpc>
              <a:buSzPct val="100000"/>
              <a:buChar char="•"/>
            </a:pPr>
            <a:r>
              <a:rPr lang="pcm" altLang="en-US" sz="2020" dirty="0">
                <a:solidFill>
                  <a:srgbClr val="25252B"/>
                </a:solidFill>
                <a:latin typeface="IBM Plex Sans" pitchFamily="34" charset="0"/>
                <a:ea typeface="IBM Plex Sans" pitchFamily="34" charset="-122"/>
                <a:cs typeface="IBM Plex Sans" pitchFamily="34" charset="-120"/>
              </a:rPr>
              <a:t>Kauri, salt, beads, farm animals, kopa, silva, gold</a:t>
            </a:r>
            <a:endParaRPr lang="pcm" sz="2020" dirty="0"/>
          </a:p>
          <a:p>
            <a:pPr algn="l" marL="191770" indent="-191770">
              <a:lnSpc>
                <a:spcPct val="113000"/>
              </a:lnSpc>
              <a:spcBef>
                <a:spcPts val="400"/>
              </a:spcBef>
              <a:buSzPct val="100000"/>
              <a:buChar char="•"/>
            </a:pPr>
            <a:r>
              <a:rPr lang="pcm" altLang="en-US" sz="2020" dirty="0">
                <a:solidFill>
                  <a:srgbClr val="25252B"/>
                </a:solidFill>
                <a:latin typeface="IBM Plex Sans" pitchFamily="34" charset="0"/>
                <a:ea typeface="IBM Plex Sans" pitchFamily="34" charset="-122"/>
                <a:cs typeface="IBM Plex Sans" pitchFamily="34" charset="-120"/>
              </a:rPr>
              <a:t>Metals wey get high value: dem no plenty, dem dey last, people for plenty places dey accept dem</a:t>
            </a:r>
            <a:endParaRPr lang="pcm" sz="2020" dirty="0"/>
          </a:p>
          <a:p>
            <a:pPr algn="l" marL="191770" indent="-191770">
              <a:lnSpc>
                <a:spcPct val="113000"/>
              </a:lnSpc>
              <a:spcBef>
                <a:spcPts val="400"/>
              </a:spcBef>
              <a:buSzPct val="100000"/>
              <a:buChar char="•"/>
            </a:pPr>
            <a:r>
              <a:rPr lang="pcm" altLang="en-US" sz="2020" dirty="0">
                <a:solidFill>
                  <a:srgbClr val="25252B"/>
                </a:solidFill>
                <a:latin typeface="IBM Plex Sans" pitchFamily="34" charset="0"/>
                <a:ea typeface="IBM Plex Sans" pitchFamily="34" charset="-122"/>
                <a:cs typeface="IBM Plex Sans" pitchFamily="34" charset="-120"/>
              </a:rPr>
              <a:t>Paper wey give person right to collect the amount of metal wey dem write for am</a:t>
            </a:r>
            <a:endParaRPr lang="pcm" sz="2020" dirty="0"/>
          </a:p>
          <a:p>
            <a:pPr algn="l" marL="191770" indent="-191770">
              <a:lnSpc>
                <a:spcPct val="113000"/>
              </a:lnSpc>
              <a:spcBef>
                <a:spcPts val="400"/>
              </a:spcBef>
              <a:buSzPct val="100000"/>
              <a:buChar char="•"/>
            </a:pPr>
            <a:r>
              <a:rPr lang="pcm" altLang="en-US" sz="2020" dirty="0">
                <a:solidFill>
                  <a:srgbClr val="25252B"/>
                </a:solidFill>
                <a:latin typeface="IBM Plex Sans" pitchFamily="34" charset="0"/>
                <a:ea typeface="IBM Plex Sans" pitchFamily="34" charset="-122"/>
                <a:cs typeface="IBM Plex Sans" pitchFamily="34" charset="-120"/>
              </a:rPr>
              <a:t>Gold standards: system wey law tie one unit of currency to gold</a:t>
            </a:r>
            <a:endParaRPr lang="pcm" sz="2020" dirty="0"/>
          </a:p>
        </p:txBody>
      </p:sp>
      <p:sp>
        <p:nvSpPr>
          <p:cNvPr id="6" name="Text 3"/>
          <p:cNvSpPr/>
          <p:nvPr/>
        </p:nvSpPr>
        <p:spPr>
          <a:xfrm>
            <a:off x="666780" y="5336713"/>
            <a:ext cx="5694426" cy="691195"/>
          </a:xfrm>
          <a:prstGeom prst="rect">
            <a:avLst/>
          </a:prstGeom>
          <a:noFill/>
          <a:ln/>
        </p:spPr>
        <p:txBody>
          <a:bodyPr wrap="square" lIns="0" tIns="0" rIns="0" bIns="0" rtlCol="0" anchor="t"/>
          <a:lstStyle/>
          <a:p>
            <a:pPr algn="l" indent="0" marL="0">
              <a:lnSpc>
                <a:spcPct val="113000"/>
              </a:lnSpc>
              <a:buNone/>
            </a:pPr>
            <a:r>
              <a:rPr lang="pcm" altLang="en-US" sz="2020" dirty="0">
                <a:solidFill>
                  <a:srgbClr val="25252B"/>
                </a:solidFill>
                <a:latin typeface="IBM Plex Sans" pitchFamily="34" charset="0"/>
                <a:ea typeface="IBM Plex Sans" pitchFamily="34" charset="-122"/>
                <a:cs typeface="IBM Plex Sans" pitchFamily="34" charset="-120"/>
              </a:rPr>
              <a:t>The rules no be the same for every place and every time.</a:t>
            </a:r>
            <a:endParaRPr lang="pcm"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Fiat Moni</a:t>
            </a:r>
            <a:endParaRPr lang="pcm"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1971: United States stop the official arrangement wey allow foreign governments and central banks exchange dollars for gold</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Today, most countries their currencies na fiat money: government authorise how dem dey issue am, but person no fit exchange am for gold or any other commodity</a:t>
            </a:r>
            <a:endParaRPr lang="pcm" sz="2400" dirty="0"/>
          </a:p>
          <a:p>
            <a:pPr algn="l" marL="228600" indent="-228600">
              <a:lnSpc>
                <a:spcPct val="113000"/>
              </a:lnSpc>
              <a:spcBef>
                <a:spcPts val="480"/>
              </a:spcBef>
              <a:buSzPct val="100000"/>
              <a:buChar char="•"/>
            </a:pPr>
            <a:r>
              <a:rPr lang="pcm" altLang="en-US" sz="2400" i="1" dirty="0">
                <a:solidFill>
                  <a:srgbClr val="25252B"/>
                </a:solidFill>
                <a:latin typeface="IBM Plex Sans" pitchFamily="34" charset="0"/>
                <a:ea typeface="IBM Plex Sans" pitchFamily="34" charset="-122"/>
                <a:cs typeface="IBM Plex Sans" pitchFamily="34" charset="-120"/>
              </a:rPr>
              <a:t>Fiat</a:t>
            </a:r>
            <a:r>
              <a:rPr lang="pcm" altLang="en-US" sz="2400" dirty="0">
                <a:solidFill>
                  <a:srgbClr val="25252B"/>
                </a:solidFill>
                <a:latin typeface="IBM Plex Sans" pitchFamily="34" charset="0"/>
                <a:ea typeface="IBM Plex Sans" pitchFamily="34" charset="-122"/>
                <a:cs typeface="IBM Plex Sans" pitchFamily="34" charset="-120"/>
              </a:rPr>
              <a:t> na Latin for "make e happen", wey people often understand as "by government order"</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People accept am because people, businesses, banks, and governments dey use am; laws make am money wey dem recognise for payment and require people to use am pay tax</a:t>
            </a:r>
            <a:endParaRPr lang="pcm"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pcm" altLang="en-US" sz="4350" dirty="0">
                <a:solidFill>
                  <a:srgbClr val="FFFFFF"/>
                </a:solidFill>
                <a:latin typeface="IBM Plex Sans Medium" pitchFamily="34" charset="0"/>
                <a:ea typeface="IBM Plex Sans Medium" pitchFamily="34" charset="-122"/>
                <a:cs typeface="IBM Plex Sans Medium" pitchFamily="34" charset="-120"/>
              </a:rPr>
              <a:t>We don move from money wey</a:t>
            </a:r>
            <a:br/>
            <a:r>
              <a:rPr lang="pcm" altLang="en-US" sz="4350" dirty="0">
                <a:solidFill>
                  <a:srgbClr val="FFFFFF"/>
                </a:solidFill>
                <a:latin typeface="IBM Plex Sans Medium" pitchFamily="34" charset="0"/>
                <a:ea typeface="IBM Plex Sans Medium" pitchFamily="34" charset="-122"/>
                <a:cs typeface="IBM Plex Sans Medium" pitchFamily="34" charset="-120"/>
              </a:rPr>
              <a:t>something dey back am, to</a:t>
            </a:r>
            <a:br/>
            <a:r>
              <a:rPr lang="pcm" altLang="en-US" sz="4350" dirty="0">
                <a:solidFill>
                  <a:srgbClr val="FFFFFF"/>
                </a:solidFill>
                <a:latin typeface="IBM Plex Sans Medium" pitchFamily="34" charset="0"/>
                <a:ea typeface="IBM Plex Sans Medium" pitchFamily="34" charset="-122"/>
                <a:cs typeface="IBM Plex Sans Medium" pitchFamily="34" charset="-120"/>
              </a:rPr>
              <a:t>money wey trust wey we get for</a:t>
            </a:r>
            <a:br/>
            <a:r>
              <a:rPr lang="pcm" altLang="en-US" sz="4350" dirty="0">
                <a:solidFill>
                  <a:srgbClr val="FFFFFF"/>
                </a:solidFill>
                <a:latin typeface="IBM Plex Sans Medium" pitchFamily="34" charset="0"/>
                <a:ea typeface="IBM Plex Sans Medium" pitchFamily="34" charset="-122"/>
                <a:cs typeface="IBM Plex Sans Medium" pitchFamily="34" charset="-120"/>
              </a:rPr>
              <a:t>somebody dey back am.</a:t>
            </a:r>
            <a:endParaRPr lang="pcm"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C0C0D0"/>
                </a:solidFill>
                <a:latin typeface="IBM Plex Sans" pitchFamily="34" charset="0"/>
                <a:ea typeface="IBM Plex Sans" pitchFamily="34" charset="-122"/>
                <a:cs typeface="IBM Plex Sans" pitchFamily="34" charset="-120"/>
              </a:rPr>
              <a:t>Make We Sabi Bitcoin · Wetin Be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pcm" altLang="en-US" sz="4350" dirty="0">
                <a:solidFill>
                  <a:srgbClr val="FFFFFF"/>
                </a:solidFill>
                <a:latin typeface="IBM Plex Sans Medium" pitchFamily="34" charset="0"/>
                <a:ea typeface="IBM Plex Sans Medium" pitchFamily="34" charset="-122"/>
                <a:cs typeface="IBM Plex Sans Medium" pitchFamily="34" charset="-120"/>
              </a:rPr>
              <a:t>Wetin Dey Wrong With Our Money?</a:t>
            </a:r>
            <a:endParaRPr lang="pcm"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pcm" altLang="en-US" sz="2400" dirty="0">
                <a:solidFill>
                  <a:srgbClr val="FFFFFF"/>
                </a:solidFill>
                <a:latin typeface="IBM Plex Sans" pitchFamily="34" charset="0"/>
                <a:ea typeface="IBM Plex Sans" pitchFamily="34" charset="-122"/>
                <a:cs typeface="IBM Plex Sans" pitchFamily="34" charset="-120"/>
              </a:rPr>
              <a:t>When people hear the word inflation, wetin dem dey usually think na say price of things dey go up.</a:t>
            </a:r>
            <a:endParaRPr lang="pc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As Prices Dey Rise and Wetin Money Fit Buy</a:t>
            </a:r>
            <a:endParaRPr lang="pcm" sz="3000" dirty="0"/>
          </a:p>
        </p:txBody>
      </p:sp>
      <p:pic>
        <p:nvPicPr>
          <p:cNvPr id="4" name="Image 0" descr="Before You hold 100 unit. The basket cost 100. You fit buy everything for the basket.Price levelE low passWetin money fit buyE plenty passAfter price don rise You still hold 100 unit. The same basket ">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Dey Wrong With Our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As Prices Dey Rise and Wetin Money Fit Buy</a:t>
            </a:r>
            <a:endParaRPr lang="pcm"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Dey Wrong With Our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Plenty Reasons, One Choice</a:t>
            </a:r>
            <a:endParaRPr lang="pcm"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Increase for money and credit</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Supply wey no dey flow well and changes for demand</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Currency wey dey lose value, taxes, cost to produce things</a:t>
            </a:r>
            <a:endParaRPr lang="pcm"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One cause na deliberate choice, no be accident: for fiat system, small number of institutions fit increase di amount of money and credit wey dey available and change di rules wey dey guide am.</a:t>
            </a:r>
            <a:endParaRPr lang="pcm"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Dey Wrong With Our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How E Scarce and Wetin E Worth</a:t>
            </a:r>
            <a:endParaRPr lang="pcm"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Di original Mona Lisa get value pass any copy: na only one dey</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Scarcity alone no dey make something get value, but when people want something, how much of am dey available matter</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When di amount of money wey dey available dey increase faster than di things wey e fit buy, each unit of di money dey tend to buy less</a:t>
            </a:r>
            <a:endParaRPr lang="pcm"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Dey Wrong With Our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Inflation No Dey Affect Everybody the Same Way</a:t>
            </a:r>
            <a:endParaRPr lang="pcm"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Cash and money wey person save fit lose power to buy things</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People wey own assets wey dia price dey rise fit get some protection</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Wages and prices dey change at different speeds</a:t>
            </a:r>
            <a:endParaRPr lang="pcm"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Money wey dey your bank account different from cash wey dey your hand: na promise wey the bank make to pay you. Most times, the bank dey keep that promise, but e depend on the bank and the rules wey dey guide am.</a:t>
            </a:r>
            <a:endParaRPr lang="pc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Dey Wrong With Our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Try Am: Check Wetin Your Money Fit Buy</a:t>
            </a:r>
            <a:endParaRPr lang="pcm"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pcm" altLang="en-US" sz="2400" dirty="0">
                <a:solidFill>
                  <a:srgbClr val="25252B"/>
                </a:solidFill>
                <a:latin typeface="IBM Plex Sans" pitchFamily="34" charset="0"/>
                <a:ea typeface="IBM Plex Sans" pitchFamily="34" charset="-122"/>
                <a:cs typeface="IBM Plex Sans" pitchFamily="34" charset="-120"/>
              </a:rPr>
              <a:t>Abeg, choose one everyday thing: bread, transport, or credit for phone</a:t>
            </a:r>
            <a:endParaRPr lang="pcm" sz="2400" dirty="0"/>
          </a:p>
          <a:p>
            <a:pPr algn="l" marL="228600" indent="-228600">
              <a:lnSpc>
                <a:spcPct val="113000"/>
              </a:lnSpc>
              <a:spcBef>
                <a:spcPts val="480"/>
              </a:spcBef>
              <a:buSzPct val="100000"/>
              <a:buFont typeface="+mj-lt"/>
              <a:buAutoNum type="arabicPeriod" startAt="1"/>
            </a:pPr>
            <a:r>
              <a:rPr lang="pcm" altLang="en-US" sz="2400" dirty="0">
                <a:solidFill>
                  <a:srgbClr val="25252B"/>
                </a:solidFill>
                <a:latin typeface="IBM Plex Sans" pitchFamily="34" charset="0"/>
                <a:ea typeface="IBM Plex Sans" pitchFamily="34" charset="-122"/>
                <a:cs typeface="IBM Plex Sans" pitchFamily="34" charset="-120"/>
              </a:rPr>
              <a:t>Abeg, write down how much e cost today</a:t>
            </a:r>
            <a:endParaRPr lang="pcm" sz="2400" dirty="0"/>
          </a:p>
          <a:p>
            <a:pPr algn="l" marL="228600" indent="-228600">
              <a:lnSpc>
                <a:spcPct val="113000"/>
              </a:lnSpc>
              <a:spcBef>
                <a:spcPts val="480"/>
              </a:spcBef>
              <a:buSzPct val="100000"/>
              <a:buFont typeface="+mj-lt"/>
              <a:buAutoNum type="arabicPeriod" startAt="1"/>
            </a:pPr>
            <a:r>
              <a:rPr lang="pcm" altLang="en-US" sz="2400" dirty="0">
                <a:solidFill>
                  <a:srgbClr val="25252B"/>
                </a:solidFill>
                <a:latin typeface="IBM Plex Sans" pitchFamily="34" charset="0"/>
                <a:ea typeface="IBM Plex Sans" pitchFamily="34" charset="-122"/>
                <a:cs typeface="IBM Plex Sans" pitchFamily="34" charset="-120"/>
              </a:rPr>
              <a:t>Abeg, ask person how much e cost some years ago, and check record wey person fit trust if una fit</a:t>
            </a:r>
            <a:endParaRPr lang="pcm" sz="2400" dirty="0"/>
          </a:p>
          <a:p>
            <a:pPr algn="l" marL="228600" indent="-228600">
              <a:lnSpc>
                <a:spcPct val="113000"/>
              </a:lnSpc>
              <a:spcBef>
                <a:spcPts val="480"/>
              </a:spcBef>
              <a:buSzPct val="100000"/>
              <a:buFont typeface="+mj-lt"/>
              <a:buAutoNum type="arabicPeriod" startAt="1"/>
            </a:pPr>
            <a:r>
              <a:rPr lang="pcm" altLang="en-US" sz="2400" dirty="0">
                <a:solidFill>
                  <a:srgbClr val="25252B"/>
                </a:solidFill>
                <a:latin typeface="IBM Plex Sans" pitchFamily="34" charset="0"/>
                <a:ea typeface="IBM Plex Sans" pitchFamily="34" charset="-122"/>
                <a:cs typeface="IBM Plex Sans" pitchFamily="34" charset="-120"/>
              </a:rPr>
              <a:t>Money wey people dey earn increase at the same rate? Wetin else fit explain the change?</a:t>
            </a:r>
            <a:endParaRPr lang="pcm"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Dey Wrong With Our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Fiat Money Dey Work, But E Get Risk</a:t>
            </a:r>
            <a:endParaRPr lang="pcm"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Payment wey easy, credit wey fit adjust, tools to take handle crisis</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But the amount wey dey available and the rules fit change, and people wey dey use am no get much say</a:t>
            </a:r>
            <a:endParaRPr lang="pcm"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Na why people dey look for other options, and na why dem create Bitcoin.</a:t>
            </a:r>
            <a:endParaRPr lang="pcm"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Dey Wrong With Our Money?</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29817" cy="590520"/>
          </a:xfrm>
          <a:prstGeom prst="rect">
            <a:avLst/>
          </a:prstGeom>
          <a:noFill/>
          <a:ln/>
        </p:spPr>
        <p:txBody>
          <a:bodyPr wrap="square" lIns="0" tIns="0" rIns="0" bIns="0" rtlCol="0" anchor="t"/>
          <a:lstStyle/>
          <a:p>
            <a:pPr algn="ctr" indent="0" marL="0">
              <a:lnSpc>
                <a:spcPct val="83000"/>
              </a:lnSpc>
              <a:buNone/>
            </a:pPr>
            <a:r>
              <a:rPr lang="pcm" altLang="en-US" sz="4350" dirty="0">
                <a:solidFill>
                  <a:srgbClr val="FFFFFF"/>
                </a:solidFill>
                <a:latin typeface="IBM Plex Sans Medium" pitchFamily="34" charset="0"/>
                <a:ea typeface="IBM Plex Sans Medium" pitchFamily="34" charset="-122"/>
                <a:cs typeface="IBM Plex Sans Medium" pitchFamily="34" charset="-120"/>
              </a:rPr>
              <a:t>Wetin be Bitcoin?</a:t>
            </a:r>
            <a:endParaRPr lang="pcm"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pcm" altLang="en-US" sz="2400" dirty="0">
                <a:solidFill>
                  <a:srgbClr val="FFFFFF"/>
                </a:solidFill>
                <a:latin typeface="IBM Plex Sans" pitchFamily="34" charset="0"/>
                <a:ea typeface="IBM Plex Sans" pitchFamily="34" charset="-122"/>
                <a:cs typeface="IBM Plex Sans" pitchFamily="34" charset="-120"/>
              </a:rPr>
              <a:t>Digital money wey no get one central body wey dey control am, wey get limit for the total amount wey fit dey, and wey person fit send directly to another person without bank permission.</a:t>
            </a:r>
            <a:endParaRPr lang="pc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Di Problem of Spending di Same Money Two Times</a:t>
            </a:r>
            <a:endParaRPr lang="pcm"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cm" altLang="en-US" sz="2400" b="1" dirty="0">
                <a:solidFill>
                  <a:srgbClr val="422C70"/>
                </a:solidFill>
                <a:latin typeface="IBM Plex Sans" pitchFamily="34" charset="0"/>
                <a:ea typeface="IBM Plex Sans" pitchFamily="34" charset="-122"/>
                <a:cs typeface="IBM Plex Sans" pitchFamily="34" charset="-120"/>
              </a:rPr>
              <a:t>31 October 2008:</a:t>
            </a:r>
            <a:r>
              <a:rPr lang="pcm" altLang="en-US" sz="2400" dirty="0">
                <a:solidFill>
                  <a:srgbClr val="25252B"/>
                </a:solidFill>
                <a:latin typeface="IBM Plex Sans" pitchFamily="34" charset="0"/>
                <a:ea typeface="IBM Plex Sans" pitchFamily="34" charset="-122"/>
                <a:cs typeface="IBM Plex Sans" pitchFamily="34" charset="-120"/>
              </a:rPr>
              <a:t> Satoshi Nakamoto publish </a:t>
            </a:r>
            <a:r>
              <a:rPr lang="pcm" altLang="en-US" sz="2400" i="1" dirty="0">
                <a:solidFill>
                  <a:srgbClr val="25252B"/>
                </a:solidFill>
                <a:latin typeface="IBM Plex Sans" pitchFamily="34" charset="0"/>
                <a:ea typeface="IBM Plex Sans" pitchFamily="34" charset="-122"/>
                <a:cs typeface="IBM Plex Sans" pitchFamily="34" charset="-120"/>
              </a:rPr>
              <a:t>Bitcoin: Elektronik Cash Sistem Wey Dey Work From Person to Person</a:t>
            </a:r>
            <a:r>
              <a:rPr lang="pcm" altLang="en-US" sz="2400" dirty="0">
                <a:solidFill>
                  <a:srgbClr val="25252B"/>
                </a:solidFill>
                <a:latin typeface="IBM Plex Sans" pitchFamily="34" charset="0"/>
                <a:ea typeface="IBM Plex Sans" pitchFamily="34" charset="-122"/>
                <a:cs typeface="IBM Plex Sans" pitchFamily="34" charset="-120"/>
              </a:rPr>
              <a:t>. </a:t>
            </a:r>
            <a:r>
              <a:rPr lang="pcm" altLang="en-US" sz="2400" b="1" dirty="0">
                <a:solidFill>
                  <a:srgbClr val="25252B"/>
                </a:solidFill>
                <a:latin typeface="IBM Plex Sans" pitchFamily="34" charset="0"/>
                <a:ea typeface="IBM Plex Sans" pitchFamily="34" charset="-122"/>
                <a:cs typeface="IBM Plex Sans" pitchFamily="34" charset="-120"/>
              </a:rPr>
              <a:t>January 2009:</a:t>
            </a:r>
            <a:r>
              <a:rPr lang="pcm" altLang="en-US" sz="2400" dirty="0">
                <a:solidFill>
                  <a:srgbClr val="25252B"/>
                </a:solidFill>
                <a:latin typeface="IBM Plex Sans" pitchFamily="34" charset="0"/>
                <a:ea typeface="IBM Plex Sans" pitchFamily="34" charset="-122"/>
                <a:cs typeface="IBM Plex Sans" pitchFamily="34" charset="-120"/>
              </a:rPr>
              <a:t> di network start.</a:t>
            </a:r>
            <a:endParaRPr lang="pcm" sz="2400" dirty="0"/>
          </a:p>
        </p:txBody>
      </p:sp>
      <p:pic>
        <p:nvPicPr>
          <p:cNvPr id="5" name="Image 0" descr="Kompani wey dey handle payment Person wey dey send moni dey ask di kompaniDi kompani dey keep di rekod buk and give approval Person wey suppose receive moni go get am if di kompani allow amE depend on">    </p:cNvPr>
          <p:cNvPicPr>
            <a:picLocks noChangeAspect="1"/>
          </p:cNvPicPr>
          <p:nvPr/>
        </p:nvPicPr>
        <p:blipFill>
          <a:blip r:embed="rId1"/>
          <a:stretch>
            <a:fillRect/>
          </a:stretch>
        </p:blipFill>
        <p:spPr>
          <a:xfrm>
            <a:off x="3598530" y="2422886"/>
            <a:ext cx="4994819" cy="378013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No Central Control · Supply Get Limit · Person to Person</a:t>
            </a:r>
            <a:endParaRPr lang="pcm"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pcm" altLang="en-US" sz="2400" b="1" dirty="0">
                <a:solidFill>
                  <a:srgbClr val="422C70"/>
                </a:solidFill>
                <a:latin typeface="IBM Plex Sans" pitchFamily="34" charset="0"/>
                <a:ea typeface="IBM Plex Sans" pitchFamily="34" charset="-122"/>
                <a:cs typeface="IBM Plex Sans" pitchFamily="34" charset="-120"/>
              </a:rPr>
              <a:t>E no get central control:</a:t>
            </a:r>
            <a:r>
              <a:rPr lang="pcm" altLang="en-US" sz="2400" dirty="0">
                <a:solidFill>
                  <a:srgbClr val="25252B"/>
                </a:solidFill>
                <a:latin typeface="IBM Plex Sans" pitchFamily="34" charset="0"/>
                <a:ea typeface="IBM Plex Sans" pitchFamily="34" charset="-122"/>
                <a:cs typeface="IBM Plex Sans" pitchFamily="34" charset="-120"/>
              </a:rPr>
              <a:t> no central office dey open account, change account balance, or approve who fit join</a:t>
            </a:r>
            <a:endParaRPr lang="pcm" sz="2400" dirty="0"/>
          </a:p>
          <a:p>
            <a:pPr algn="l" marL="228600" indent="-228600">
              <a:lnSpc>
                <a:spcPct val="113000"/>
              </a:lnSpc>
              <a:spcBef>
                <a:spcPts val="480"/>
              </a:spcBef>
              <a:buSzPct val="100000"/>
              <a:buChar char="•"/>
            </a:pPr>
            <a:r>
              <a:rPr lang="pcm" altLang="en-US" sz="2400" b="1" dirty="0">
                <a:solidFill>
                  <a:srgbClr val="422C70"/>
                </a:solidFill>
                <a:latin typeface="IBM Plex Sans" pitchFamily="34" charset="0"/>
                <a:ea typeface="IBM Plex Sans" pitchFamily="34" charset="-122"/>
                <a:cs typeface="IBM Plex Sans" pitchFamily="34" charset="-120"/>
              </a:rPr>
              <a:t>Supply get limit:</a:t>
            </a:r>
            <a:r>
              <a:rPr lang="pcm" altLang="en-US" sz="2400" dirty="0">
                <a:solidFill>
                  <a:srgbClr val="25252B"/>
                </a:solidFill>
                <a:latin typeface="IBM Plex Sans" pitchFamily="34" charset="0"/>
                <a:ea typeface="IBM Plex Sans" pitchFamily="34" charset="-122"/>
                <a:cs typeface="IBM Plex Sans" pitchFamily="34" charset="-120"/>
              </a:rPr>
              <a:t> bitcoin no go ever pass 21 million</a:t>
            </a:r>
            <a:endParaRPr lang="pcm" sz="2400" dirty="0"/>
          </a:p>
          <a:p>
            <a:pPr algn="l" marL="228600" indent="-228600">
              <a:lnSpc>
                <a:spcPct val="113000"/>
              </a:lnSpc>
              <a:spcBef>
                <a:spcPts val="480"/>
              </a:spcBef>
              <a:buSzPct val="100000"/>
              <a:buChar char="•"/>
            </a:pPr>
            <a:r>
              <a:rPr lang="pcm" altLang="en-US" sz="2400" b="1" dirty="0">
                <a:solidFill>
                  <a:srgbClr val="422C70"/>
                </a:solidFill>
                <a:latin typeface="IBM Plex Sans" pitchFamily="34" charset="0"/>
                <a:ea typeface="IBM Plex Sans" pitchFamily="34" charset="-122"/>
                <a:cs typeface="IBM Plex Sans" pitchFamily="34" charset="-120"/>
              </a:rPr>
              <a:t>Person to person:</a:t>
            </a:r>
            <a:r>
              <a:rPr lang="pcm" altLang="en-US" sz="2400" dirty="0">
                <a:solidFill>
                  <a:srgbClr val="25252B"/>
                </a:solidFill>
                <a:latin typeface="IBM Plex Sans" pitchFamily="34" charset="0"/>
                <a:ea typeface="IBM Plex Sans" pitchFamily="34" charset="-122"/>
                <a:cs typeface="IBM Plex Sans" pitchFamily="34" charset="-120"/>
              </a:rPr>
              <a:t> send to anybody, anywhere, without asking permission from any central authority</a:t>
            </a:r>
            <a:endParaRPr lang="pcm"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No company fit freeze bitcoin wey una dey control by unaself. The other side of that freedom na responsibility: normally, nobody fit reverse transaction wey follow the rules, and no help desk dey for the network.</a:t>
            </a:r>
            <a:endParaRPr lang="pc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Limit Wey Anybody Fit Check</a:t>
            </a:r>
            <a:endParaRPr lang="pcm" sz="3000" dirty="0"/>
          </a:p>
        </p:txBody>
      </p:sp>
      <p:pic>
        <p:nvPicPr>
          <p:cNvPr id="4" name="Image 0" descr="Wetin dem claim about di total supply Di body wey dey issue am put supply limit for im website. Na only di database of di body wey dey issue am record di limit. Nobody outside di body wey dey issue am">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You No Need One Full Bitcoin</a:t>
            </a:r>
            <a:endParaRPr lang="pcm"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One bitcoin fit divide into 100,000,000 smaller units wey dem dey call satoshis, or sats.</a:t>
            </a:r>
            <a:endParaRPr lang="pcm" sz="2400" dirty="0"/>
          </a:p>
        </p:txBody>
      </p:sp>
      <p:pic>
        <p:nvPicPr>
          <p:cNvPr id="5" name="Image 0" descr="Bitcoin (BTC)10.10.010.0010.00000001Satoshis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Who Dey Make Bitcoin Dey Work?</a:t>
            </a:r>
            <a:endParaRPr lang="pcm" sz="3000" dirty="0"/>
          </a:p>
        </p:txBody>
      </p:sp>
      <p:pic>
        <p:nvPicPr>
          <p:cNvPr id="4" name="Image 0" descr="Pesin wey dey use amPesin wey dey use am dey receive, keep and send bitcoin. NodeNode dey check di rules by itself and dey pass correct data go other nodes. Pesin wey dey minePesin wey dey mine dey bu">    </p:cNvPr>
          <p:cNvPicPr>
            <a:picLocks noChangeAspect="1"/>
          </p:cNvPicPr>
          <p:nvPr/>
        </p:nvPicPr>
        <p:blipFill>
          <a:blip r:embed="rId1"/>
          <a:stretch>
            <a:fillRect/>
          </a:stretch>
        </p:blipFill>
        <p:spPr>
          <a:xfrm>
            <a:off x="2030608" y="1295430"/>
            <a:ext cx="8130479" cy="498366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Who Dey Make Bitcoin Dey Work?</a:t>
            </a:r>
            <a:endParaRPr lang="pcm"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Bitcoin Get Im Own Advantages and Disadvantages</a:t>
            </a:r>
            <a:endParaRPr lang="pcm"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Im price fit change sharp sharp</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Most times, mistake wey happen no fit reverse</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For plenty places, people wey dey accept am still no plenty</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To use am safely, person need learn some things</a:t>
            </a:r>
            <a:endParaRPr lang="pcm"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Bitcoin dey replace some trust wey people get for institutions with checking to confirm things and taking responsibility by yourself. E no remove risk.</a:t>
            </a:r>
            <a:endParaRPr lang="pc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pcm" altLang="en-US" sz="4350" dirty="0">
                <a:solidFill>
                  <a:srgbClr val="FFFFFF"/>
                </a:solidFill>
                <a:latin typeface="IBM Plex Sans Medium" pitchFamily="34" charset="0"/>
                <a:ea typeface="IBM Plex Sans Medium" pitchFamily="34" charset="-122"/>
                <a:cs typeface="IBM Plex Sans Medium" pitchFamily="34" charset="-120"/>
              </a:rPr>
              <a:t>How You Go Take Use Bitcoin?</a:t>
            </a:r>
            <a:endParaRPr lang="pcm"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pcm" altLang="en-US" sz="2400" dirty="0">
                <a:solidFill>
                  <a:srgbClr val="FFFFFF"/>
                </a:solidFill>
                <a:latin typeface="IBM Plex Sans" pitchFamily="34" charset="0"/>
                <a:ea typeface="IBM Plex Sans" pitchFamily="34" charset="-122"/>
                <a:cs typeface="IBM Plex Sans" pitchFamily="34" charset="-120"/>
              </a:rPr>
              <a:t>Di first question about any wallet na: who dey control di keys?</a:t>
            </a:r>
            <a:endParaRPr lang="pc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Wallet Dey Manage Key Dem</a:t>
            </a:r>
            <a:endParaRPr lang="pcm" sz="3000" dirty="0"/>
          </a:p>
        </p:txBody>
      </p:sp>
      <p:pic>
        <p:nvPicPr>
          <p:cNvPr id="4" name="Image 0" descr="Una wallet dey hold di keys Receive Share address wey una go use receiveSend Sign with una key Di bitcoin dey remain for di ledger wey everybody dey share">    </p:cNvPr>
          <p:cNvPicPr>
            <a:picLocks noChangeAspect="1"/>
          </p:cNvPicPr>
          <p:nvPr/>
        </p:nvPicPr>
        <p:blipFill>
          <a:blip r:embed="rId1"/>
          <a:stretch>
            <a:fillRect/>
          </a:stretch>
        </p:blipFill>
        <p:spPr>
          <a:xfrm>
            <a:off x="1472093" y="1295430"/>
            <a:ext cx="9247693" cy="495824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How You Go Take Use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Na Who Really Dey Hold Your Bitcoin?</a:t>
            </a:r>
            <a:endParaRPr lang="pcm"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pcm" altLang="en-US" sz="2400" b="1" dirty="0">
                <a:solidFill>
                  <a:srgbClr val="422C70"/>
                </a:solidFill>
                <a:latin typeface="IBM Plex Sans" pitchFamily="34" charset="0"/>
                <a:ea typeface="IBM Plex Sans" pitchFamily="34" charset="-122"/>
                <a:cs typeface="IBM Plex Sans" pitchFamily="34" charset="-120"/>
              </a:rPr>
              <a:t>Una dey keep am by unaself:</a:t>
            </a:r>
            <a:r>
              <a:rPr lang="pcm" altLang="en-US" sz="2400" dirty="0">
                <a:solidFill>
                  <a:srgbClr val="25252B"/>
                </a:solidFill>
                <a:latin typeface="IBM Plex Sans" pitchFamily="34" charset="0"/>
                <a:ea typeface="IBM Plex Sans" pitchFamily="34" charset="-122"/>
                <a:cs typeface="IBM Plex Sans" pitchFamily="34" charset="-120"/>
              </a:rPr>
              <a:t> na una dey control di key dem</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Nobody fit recover una bitcoin for una if una lose di recovery word dem and di device</a:t>
            </a:r>
            <a:endParaRPr lang="pcm" sz="2400" dirty="0"/>
          </a:p>
          <a:p>
            <a:pPr algn="l" marL="228600" indent="-228600">
              <a:lnSpc>
                <a:spcPct val="113000"/>
              </a:lnSpc>
              <a:spcBef>
                <a:spcPts val="480"/>
              </a:spcBef>
              <a:buSzPct val="100000"/>
              <a:buChar char="•"/>
            </a:pPr>
            <a:r>
              <a:rPr lang="pcm" altLang="en-US" sz="2400" b="1" dirty="0">
                <a:solidFill>
                  <a:srgbClr val="422C70"/>
                </a:solidFill>
                <a:latin typeface="IBM Plex Sans" pitchFamily="34" charset="0"/>
                <a:ea typeface="IBM Plex Sans" pitchFamily="34" charset="-122"/>
                <a:cs typeface="IBM Plex Sans" pitchFamily="34" charset="-120"/>
              </a:rPr>
              <a:t>Company dey keep am for una:</a:t>
            </a:r>
            <a:r>
              <a:rPr lang="pcm" altLang="en-US" sz="2400" dirty="0">
                <a:solidFill>
                  <a:srgbClr val="25252B"/>
                </a:solidFill>
                <a:latin typeface="IBM Plex Sans" pitchFamily="34" charset="0"/>
                <a:ea typeface="IBM Plex Sans" pitchFamily="34" charset="-122"/>
                <a:cs typeface="IBM Plex Sans" pitchFamily="34" charset="-120"/>
              </a:rPr>
              <a:t> one company dey hold di key dem, small like bank</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Di balance wey una get na di company promise to pay una; e fit limit how much una fit withdraw, freeze account, suffer hacker attack, or close down</a:t>
            </a:r>
            <a:endParaRPr lang="pcm"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To choose who go keep una bitcoin no be test of una value. Wetin matter na to know which kind una dey use and wetin una dey put trust for.</a:t>
            </a:r>
            <a:endParaRPr lang="pc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How You Go Take Use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Your Seed Phrase Na Full</a:t>
            </a:r>
            <a:br/>
            <a:r>
              <a:rPr lang="pcm" altLang="en-US" sz="3000" dirty="0">
                <a:solidFill>
                  <a:srgbClr val="422C70"/>
                </a:solidFill>
                <a:latin typeface="IBM Plex Sans Medium" pitchFamily="34" charset="0"/>
                <a:ea typeface="IBM Plex Sans Medium" pitchFamily="34" charset="-122"/>
                <a:cs typeface="IBM Plex Sans Medium" pitchFamily="34" charset="-120"/>
              </a:rPr>
              <a:t>Access</a:t>
            </a:r>
            <a:endParaRPr lang="pcm"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pcm" altLang="en-US" sz="2400" dirty="0">
                <a:solidFill>
                  <a:srgbClr val="25252B"/>
                </a:solidFill>
                <a:latin typeface="IBM Plex Sans" pitchFamily="34" charset="0"/>
                <a:ea typeface="IBM Plex Sans" pitchFamily="34" charset="-122"/>
                <a:cs typeface="IBM Plex Sans" pitchFamily="34" charset="-120"/>
              </a:rPr>
              <a:t>List of words wey dey arranged in order, wey often be 12 or 24 words, wey fit recreate your keys. Anybody wey get am fit take your bitcoin.</a:t>
            </a:r>
            <a:endParaRPr lang="pcm" sz="2400" dirty="0"/>
          </a:p>
        </p:txBody>
      </p:sp>
      <p:pic>
        <p:nvPicPr>
          <p:cNvPr id="6" name="Image 1" descr="Na sample only1. civil2. switch3. plunge4. stadium5. live6. wedding7. foster8. dice9. giraffe10. you11. foil12. cinnamon">    </p:cNvPr>
          <p:cNvPicPr>
            <a:picLocks noChangeAspect="1"/>
          </p:cNvPicPr>
          <p:nvPr/>
        </p:nvPicPr>
        <p:blipFill>
          <a:blip r:embed="rId2"/>
          <a:stretch>
            <a:fillRect/>
          </a:stretch>
        </p:blipFill>
        <p:spPr>
          <a:xfrm>
            <a:off x="1283452" y="3664732"/>
            <a:ext cx="4138574" cy="251057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How You Go Take Use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pcm" altLang="en-US" sz="4350" dirty="0">
                <a:solidFill>
                  <a:srgbClr val="FFFFFF"/>
                </a:solidFill>
                <a:latin typeface="IBM Plex Sans Medium" pitchFamily="34" charset="0"/>
                <a:ea typeface="IBM Plex Sans Medium" pitchFamily="34" charset="-122"/>
                <a:cs typeface="IBM Plex Sans Medium" pitchFamily="34" charset="-120"/>
              </a:rPr>
              <a:t>If di keys no be your own, di</a:t>
            </a:r>
            <a:br/>
            <a:r>
              <a:rPr lang="pcm" altLang="en-US" sz="4350" dirty="0">
                <a:solidFill>
                  <a:srgbClr val="FFFFFF"/>
                </a:solidFill>
                <a:latin typeface="IBM Plex Sans Medium" pitchFamily="34" charset="0"/>
                <a:ea typeface="IBM Plex Sans Medium" pitchFamily="34" charset="-122"/>
                <a:cs typeface="IBM Plex Sans Medium" pitchFamily="34" charset="-120"/>
              </a:rPr>
              <a:t>coins no be your own.</a:t>
            </a:r>
            <a:endParaRPr lang="pcm"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C0C0D0"/>
                </a:solidFill>
                <a:latin typeface="IBM Plex Sans" pitchFamily="34" charset="0"/>
                <a:ea typeface="IBM Plex Sans" pitchFamily="34" charset="-122"/>
                <a:cs typeface="IBM Plex Sans" pitchFamily="34" charset="-120"/>
              </a:rPr>
              <a:t>Make We Sabi Bitcoin · How You Go Take Use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Before Una Use Any Wallet</a:t>
            </a:r>
            <a:endParaRPr lang="pcm" sz="3000" dirty="0"/>
          </a:p>
        </p:txBody>
      </p:sp>
      <p:sp>
        <p:nvSpPr>
          <p:cNvPr id="5" name="Text 2"/>
          <p:cNvSpPr/>
          <p:nvPr/>
        </p:nvSpPr>
        <p:spPr>
          <a:xfrm>
            <a:off x="986729" y="1372240"/>
            <a:ext cx="5989960" cy="4748479"/>
          </a:xfrm>
          <a:prstGeom prst="rect">
            <a:avLst/>
          </a:prstGeom>
          <a:noFill/>
          <a:ln/>
        </p:spPr>
        <p:txBody>
          <a:bodyPr wrap="square" lIns="0" tIns="0" rIns="0" bIns="0" rtlCol="0" anchor="t"/>
          <a:lstStyle/>
          <a:p>
            <a:pPr algn="l" marL="191770" indent="-191770">
              <a:lnSpc>
                <a:spcPct val="113000"/>
              </a:lnSpc>
              <a:buSzPct val="100000"/>
              <a:buChar char="•"/>
            </a:pPr>
            <a:r>
              <a:rPr lang="pcm" altLang="en-US" sz="2020" b="1" dirty="0">
                <a:solidFill>
                  <a:srgbClr val="422C70"/>
                </a:solidFill>
                <a:latin typeface="IBM Plex Sans" pitchFamily="34" charset="0"/>
                <a:ea typeface="IBM Plex Sans" pitchFamily="34" charset="-122"/>
                <a:cs typeface="IBM Plex Sans" pitchFamily="34" charset="-120"/>
              </a:rPr>
              <a:t>Keys:</a:t>
            </a:r>
            <a:r>
              <a:rPr lang="pcm" altLang="en-US" sz="2020" dirty="0">
                <a:solidFill>
                  <a:srgbClr val="25252B"/>
                </a:solidFill>
                <a:latin typeface="IBM Plex Sans" pitchFamily="34" charset="0"/>
                <a:ea typeface="IBM Plex Sans" pitchFamily="34" charset="-122"/>
                <a:cs typeface="IBM Plex Sans" pitchFamily="34" charset="-120"/>
              </a:rPr>
              <a:t> na una dey control dem, abi na company?</a:t>
            </a:r>
            <a:endParaRPr lang="pcm" sz="2020" dirty="0"/>
          </a:p>
          <a:p>
            <a:pPr algn="l" marL="191770" indent="-191770">
              <a:lnSpc>
                <a:spcPct val="113000"/>
              </a:lnSpc>
              <a:spcBef>
                <a:spcPts val="400"/>
              </a:spcBef>
              <a:buSzPct val="100000"/>
              <a:buChar char="•"/>
            </a:pPr>
            <a:r>
              <a:rPr lang="pcm" altLang="en-US" sz="2020" b="1" dirty="0">
                <a:solidFill>
                  <a:srgbClr val="422C70"/>
                </a:solidFill>
                <a:latin typeface="IBM Plex Sans" pitchFamily="34" charset="0"/>
                <a:ea typeface="IBM Plex Sans" pitchFamily="34" charset="-122"/>
                <a:cs typeface="IBM Plex Sans" pitchFamily="34" charset="-120"/>
              </a:rPr>
              <a:t>Recovery:</a:t>
            </a:r>
            <a:r>
              <a:rPr lang="pcm" altLang="en-US" sz="2020" dirty="0">
                <a:solidFill>
                  <a:srgbClr val="25252B"/>
                </a:solidFill>
                <a:latin typeface="IBM Plex Sans" pitchFamily="34" charset="0"/>
                <a:ea typeface="IBM Plex Sans" pitchFamily="34" charset="-122"/>
                <a:cs typeface="IBM Plex Sans" pitchFamily="34" charset="-120"/>
              </a:rPr>
              <a:t> wetin go happen if una phone lost or di company disappear?</a:t>
            </a:r>
            <a:endParaRPr lang="pcm" sz="2020" dirty="0"/>
          </a:p>
          <a:p>
            <a:pPr algn="l" marL="191770" indent="-191770">
              <a:lnSpc>
                <a:spcPct val="113000"/>
              </a:lnSpc>
              <a:spcBef>
                <a:spcPts val="400"/>
              </a:spcBef>
              <a:buSzPct val="100000"/>
              <a:buChar char="•"/>
            </a:pPr>
            <a:r>
              <a:rPr lang="pcm" altLang="en-US" sz="2020" b="1" dirty="0">
                <a:solidFill>
                  <a:srgbClr val="422C70"/>
                </a:solidFill>
                <a:latin typeface="IBM Plex Sans" pitchFamily="34" charset="0"/>
                <a:ea typeface="IBM Plex Sans" pitchFamily="34" charset="-122"/>
                <a:cs typeface="IBM Plex Sans" pitchFamily="34" charset="-120"/>
              </a:rPr>
              <a:t>Where e come from:</a:t>
            </a:r>
            <a:r>
              <a:rPr lang="pcm" altLang="en-US" sz="2020" dirty="0">
                <a:solidFill>
                  <a:srgbClr val="25252B"/>
                </a:solidFill>
                <a:latin typeface="IBM Plex Sans" pitchFamily="34" charset="0"/>
                <a:ea typeface="IBM Plex Sans" pitchFamily="34" charset="-122"/>
                <a:cs typeface="IBM Plex Sans" pitchFamily="34" charset="-120"/>
              </a:rPr>
              <a:t> na di official website or di app wey dey app store, no be link wey person send una?</a:t>
            </a:r>
            <a:endParaRPr lang="pcm" sz="2020" dirty="0"/>
          </a:p>
          <a:p>
            <a:pPr algn="l" marL="191770" indent="-191770">
              <a:lnSpc>
                <a:spcPct val="113000"/>
              </a:lnSpc>
              <a:spcBef>
                <a:spcPts val="400"/>
              </a:spcBef>
              <a:buSzPct val="100000"/>
              <a:buChar char="•"/>
            </a:pPr>
            <a:r>
              <a:rPr lang="pcm" altLang="en-US" sz="2020" b="1" dirty="0">
                <a:solidFill>
                  <a:srgbClr val="422C70"/>
                </a:solidFill>
                <a:latin typeface="IBM Plex Sans" pitchFamily="34" charset="0"/>
                <a:ea typeface="IBM Plex Sans" pitchFamily="34" charset="-122"/>
                <a:cs typeface="IBM Plex Sans" pitchFamily="34" charset="-120"/>
              </a:rPr>
              <a:t>Code:</a:t>
            </a:r>
            <a:r>
              <a:rPr lang="pcm" altLang="en-US" sz="2020" dirty="0">
                <a:solidFill>
                  <a:srgbClr val="25252B"/>
                </a:solidFill>
                <a:latin typeface="IBM Plex Sans" pitchFamily="34" charset="0"/>
                <a:ea typeface="IBM Plex Sans" pitchFamily="34" charset="-122"/>
                <a:cs typeface="IBM Plex Sans" pitchFamily="34" charset="-120"/>
              </a:rPr>
              <a:t> e dey open for everybody to check, and dem still dey maintain am well? (Dis one alone no prove say e safe.)</a:t>
            </a:r>
            <a:endParaRPr lang="pcm" sz="2020" dirty="0"/>
          </a:p>
          <a:p>
            <a:pPr algn="l" marL="191770" indent="-191770">
              <a:lnSpc>
                <a:spcPct val="113000"/>
              </a:lnSpc>
              <a:spcBef>
                <a:spcPts val="400"/>
              </a:spcBef>
              <a:buSzPct val="100000"/>
              <a:buChar char="•"/>
            </a:pPr>
            <a:r>
              <a:rPr lang="pcm" altLang="en-US" sz="2020" b="1" dirty="0">
                <a:solidFill>
                  <a:srgbClr val="422C70"/>
                </a:solidFill>
                <a:latin typeface="IBM Plex Sans" pitchFamily="34" charset="0"/>
                <a:ea typeface="IBM Plex Sans" pitchFamily="34" charset="-122"/>
                <a:cs typeface="IBM Plex Sans" pitchFamily="34" charset="-120"/>
              </a:rPr>
              <a:t>Charges:</a:t>
            </a:r>
            <a:r>
              <a:rPr lang="pcm" altLang="en-US" sz="2020" dirty="0">
                <a:solidFill>
                  <a:srgbClr val="25252B"/>
                </a:solidFill>
                <a:latin typeface="IBM Plex Sans" pitchFamily="34" charset="0"/>
                <a:ea typeface="IBM Plex Sans" pitchFamily="34" charset="-122"/>
                <a:cs typeface="IBM Plex Sans" pitchFamily="34" charset="-120"/>
              </a:rPr>
              <a:t> how much dem dey charge to send, receive, or withdraw?</a:t>
            </a:r>
            <a:endParaRPr lang="pcm" sz="2020" dirty="0"/>
          </a:p>
          <a:p>
            <a:pPr algn="l" marL="191770" indent="-191770">
              <a:lnSpc>
                <a:spcPct val="113000"/>
              </a:lnSpc>
              <a:spcBef>
                <a:spcPts val="400"/>
              </a:spcBef>
              <a:buSzPct val="100000"/>
              <a:buChar char="•"/>
            </a:pPr>
            <a:r>
              <a:rPr lang="pcm" altLang="en-US" sz="2020" b="1" dirty="0">
                <a:solidFill>
                  <a:srgbClr val="422C70"/>
                </a:solidFill>
                <a:latin typeface="IBM Plex Sans" pitchFamily="34" charset="0"/>
                <a:ea typeface="IBM Plex Sans" pitchFamily="34" charset="-122"/>
                <a:cs typeface="IBM Plex Sans" pitchFamily="34" charset="-120"/>
              </a:rPr>
              <a:t>Payments:</a:t>
            </a:r>
            <a:r>
              <a:rPr lang="pcm" altLang="en-US" sz="2020" dirty="0">
                <a:solidFill>
                  <a:srgbClr val="25252B"/>
                </a:solidFill>
                <a:latin typeface="IBM Plex Sans" pitchFamily="34" charset="0"/>
                <a:ea typeface="IBM Plex Sans" pitchFamily="34" charset="-122"/>
                <a:cs typeface="IBM Plex Sans" pitchFamily="34" charset="-120"/>
              </a:rPr>
              <a:t> na for blockchain, Lightning, abi both?</a:t>
            </a:r>
            <a:endParaRPr lang="pcm"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How You Go Take Use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For Blockchain and Lightning</a:t>
            </a:r>
            <a:endParaRPr lang="pcm"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pcm" altLang="en-US" sz="2400" b="1" dirty="0">
                <a:solidFill>
                  <a:srgbClr val="422C70"/>
                </a:solidFill>
                <a:latin typeface="IBM Plex Sans" pitchFamily="34" charset="0"/>
                <a:ea typeface="IBM Plex Sans" pitchFamily="34" charset="-122"/>
                <a:cs typeface="IBM Plex Sans" pitchFamily="34" charset="-120"/>
              </a:rPr>
              <a:t>On-chain:</a:t>
            </a:r>
            <a:r>
              <a:rPr lang="pcm" altLang="en-US" sz="2400" dirty="0">
                <a:solidFill>
                  <a:srgbClr val="25252B"/>
                </a:solidFill>
                <a:latin typeface="IBM Plex Sans" pitchFamily="34" charset="0"/>
                <a:ea typeface="IBM Plex Sans" pitchFamily="34" charset="-122"/>
                <a:cs typeface="IBM Plex Sans" pitchFamily="34" charset="-120"/>
              </a:rPr>
              <a:t> dem record am directly inside di blockchain</a:t>
            </a:r>
            <a:endParaRPr lang="pcm" sz="2400" dirty="0"/>
          </a:p>
          <a:p>
            <a:pPr algn="l" marL="228600" indent="-228600">
              <a:lnSpc>
                <a:spcPct val="113000"/>
              </a:lnSpc>
              <a:spcBef>
                <a:spcPts val="480"/>
              </a:spcBef>
              <a:buSzPct val="100000"/>
              <a:buChar char="•"/>
            </a:pPr>
            <a:r>
              <a:rPr lang="pcm" altLang="en-US" sz="2400" b="1" dirty="0">
                <a:solidFill>
                  <a:srgbClr val="422C70"/>
                </a:solidFill>
                <a:latin typeface="IBM Plex Sans" pitchFamily="34" charset="0"/>
                <a:ea typeface="IBM Plex Sans" pitchFamily="34" charset="-122"/>
                <a:cs typeface="IBM Plex Sans" pitchFamily="34" charset="-120"/>
              </a:rPr>
              <a:t>Lightning:</a:t>
            </a:r>
            <a:r>
              <a:rPr lang="pcm" altLang="en-US" sz="2400" dirty="0">
                <a:solidFill>
                  <a:srgbClr val="25252B"/>
                </a:solidFill>
                <a:latin typeface="IBM Plex Sans" pitchFamily="34" charset="0"/>
                <a:ea typeface="IBM Plex Sans" pitchFamily="34" charset="-122"/>
                <a:cs typeface="IBM Plex Sans" pitchFamily="34" charset="-120"/>
              </a:rPr>
              <a:t> na payment network wey dem build on top Bitcoin for small payments wey dey happen fast and often, like to buy coffee</a:t>
            </a:r>
            <a:endParaRPr lang="pcm" sz="2400" dirty="0"/>
          </a:p>
          <a:p>
            <a:pPr algn="l" marL="228600" indent="-228600">
              <a:lnSpc>
                <a:spcPct val="113000"/>
              </a:lnSpc>
              <a:spcBef>
                <a:spcPts val="480"/>
              </a:spcBef>
              <a:buSzPct val="100000"/>
              <a:buChar char="•"/>
            </a:pPr>
            <a:r>
              <a:rPr lang="pcm" altLang="en-US" sz="2400" dirty="0">
                <a:solidFill>
                  <a:srgbClr val="25252B"/>
                </a:solidFill>
                <a:latin typeface="IBM Plex Sans" pitchFamily="34" charset="0"/>
                <a:ea typeface="IBM Plex Sans" pitchFamily="34" charset="-122"/>
                <a:cs typeface="IBM Plex Sans" pitchFamily="34" charset="-120"/>
              </a:rPr>
              <a:t>Lightning wallet fit also be one wey another person dey keep di keys, or one wey di owner dey keep di keys by demself</a:t>
            </a:r>
            <a:endParaRPr lang="pcm" sz="2400" dirty="0"/>
          </a:p>
        </p:txBody>
      </p:sp>
      <p:pic>
        <p:nvPicPr>
          <p:cNvPr id="5" name="Image 0" descr="For blockchainDem dey record am straight for Bitcoin blockchainLightningPayment network wey dem build on top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How You Go Take Use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Three Rules as Una Dey Learn</a:t>
            </a:r>
            <a:endParaRPr lang="pcm"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pcm" altLang="en-US" sz="2400" b="1" dirty="0">
                <a:solidFill>
                  <a:srgbClr val="25252B"/>
                </a:solidFill>
                <a:latin typeface="IBM Plex Sans" pitchFamily="34" charset="0"/>
                <a:ea typeface="IBM Plex Sans" pitchFamily="34" charset="-122"/>
                <a:cs typeface="IBM Plex Sans" pitchFamily="34" charset="-120"/>
              </a:rPr>
              <a:t>Learn first.</a:t>
            </a:r>
            <a:r>
              <a:rPr lang="pcm" altLang="en-US" sz="2400" dirty="0">
                <a:solidFill>
                  <a:srgbClr val="25252B"/>
                </a:solidFill>
                <a:latin typeface="IBM Plex Sans" pitchFamily="34" charset="0"/>
                <a:ea typeface="IBM Plex Sans" pitchFamily="34" charset="-122"/>
                <a:cs typeface="IBM Plex Sans" pitchFamily="34" charset="-120"/>
              </a:rPr>
              <a:t> No take action because of excitement, fear, or pressure.</a:t>
            </a:r>
            <a:endParaRPr lang="pcm" sz="2400" dirty="0"/>
          </a:p>
          <a:p>
            <a:pPr algn="l" marL="228600" indent="-228600">
              <a:lnSpc>
                <a:spcPct val="113000"/>
              </a:lnSpc>
              <a:spcBef>
                <a:spcPts val="480"/>
              </a:spcBef>
              <a:buSzPct val="100000"/>
              <a:buChar char="•"/>
            </a:pPr>
            <a:r>
              <a:rPr lang="pcm" altLang="en-US" sz="2400" b="1" dirty="0">
                <a:solidFill>
                  <a:srgbClr val="25252B"/>
                </a:solidFill>
                <a:latin typeface="IBM Plex Sans" pitchFamily="34" charset="0"/>
                <a:ea typeface="IBM Plex Sans" pitchFamily="34" charset="-122"/>
                <a:cs typeface="IBM Plex Sans" pitchFamily="34" charset="-120"/>
              </a:rPr>
              <a:t>Start small.</a:t>
            </a:r>
            <a:r>
              <a:rPr lang="pcm" altLang="en-US" sz="2400" dirty="0">
                <a:solidFill>
                  <a:srgbClr val="25252B"/>
                </a:solidFill>
                <a:latin typeface="IBM Plex Sans" pitchFamily="34" charset="0"/>
                <a:ea typeface="IBM Plex Sans" pitchFamily="34" charset="-122"/>
                <a:cs typeface="IBM Plex Sans" pitchFamily="34" charset="-120"/>
              </a:rPr>
              <a:t> Use amount wey una fit afford to lose take try tools wey una never sabi.</a:t>
            </a:r>
            <a:endParaRPr lang="pcm" sz="2400" dirty="0"/>
          </a:p>
          <a:p>
            <a:pPr algn="l" marL="228600" indent="-228600">
              <a:lnSpc>
                <a:spcPct val="113000"/>
              </a:lnSpc>
              <a:spcBef>
                <a:spcPts val="480"/>
              </a:spcBef>
              <a:buSzPct val="100000"/>
              <a:buChar char="•"/>
            </a:pPr>
            <a:r>
              <a:rPr lang="pcm" altLang="en-US" sz="2400" b="1" dirty="0">
                <a:solidFill>
                  <a:srgbClr val="25252B"/>
                </a:solidFill>
                <a:latin typeface="IBM Plex Sans" pitchFamily="34" charset="0"/>
                <a:ea typeface="IBM Plex Sans" pitchFamily="34" charset="-122"/>
                <a:cs typeface="IBM Plex Sans" pitchFamily="34" charset="-120"/>
              </a:rPr>
              <a:t>No Just Trust, Verify.</a:t>
            </a:r>
            <a:r>
              <a:rPr lang="pcm" altLang="en-US" sz="2400" dirty="0">
                <a:solidFill>
                  <a:srgbClr val="25252B"/>
                </a:solidFill>
                <a:latin typeface="IBM Plex Sans" pitchFamily="34" charset="0"/>
                <a:ea typeface="IBM Plex Sans" pitchFamily="34" charset="-122"/>
                <a:cs typeface="IBM Plex Sans" pitchFamily="34" charset="-120"/>
              </a:rPr>
              <a:t> Check the person, the payment method, the address, and the amount.</a:t>
            </a:r>
            <a:endParaRPr lang="pcm" sz="2400" dirty="0"/>
          </a:p>
        </p:txBody>
      </p:sp>
      <p:sp>
        <p:nvSpPr>
          <p:cNvPr id="5" name="Shape 3"/>
          <p:cNvSpPr/>
          <p:nvPr/>
        </p:nvSpPr>
        <p:spPr>
          <a:xfrm>
            <a:off x="666780" y="3900465"/>
            <a:ext cx="10858500" cy="2056668"/>
          </a:xfrm>
          <a:prstGeom prst="rect">
            <a:avLst/>
          </a:prstGeom>
          <a:solidFill>
            <a:srgbClr val="F3F3FA"/>
          </a:solidFill>
          <a:ln/>
        </p:spPr>
      </p:sp>
      <p:sp>
        <p:nvSpPr>
          <p:cNvPr id="6" name="Shape 4"/>
          <p:cNvSpPr/>
          <p:nvPr/>
        </p:nvSpPr>
        <p:spPr>
          <a:xfrm>
            <a:off x="666780" y="3900465"/>
            <a:ext cx="57150" cy="2056668"/>
          </a:xfrm>
          <a:prstGeom prst="rect">
            <a:avLst/>
          </a:prstGeom>
          <a:solidFill>
            <a:srgbClr val="422C70"/>
          </a:solidFill>
          <a:ln/>
        </p:spPr>
      </p:sp>
      <p:sp>
        <p:nvSpPr>
          <p:cNvPr id="7" name="Text 5"/>
          <p:cNvSpPr/>
          <p:nvPr/>
        </p:nvSpPr>
        <p:spPr>
          <a:xfrm>
            <a:off x="1211580" y="4174785"/>
            <a:ext cx="10415565" cy="1508028"/>
          </a:xfrm>
          <a:prstGeom prst="rect">
            <a:avLst/>
          </a:prstGeom>
          <a:noFill/>
          <a:ln/>
        </p:spPr>
        <p:txBody>
          <a:bodyPr wrap="square" lIns="0" tIns="0" rIns="0" bIns="0" rtlCol="0" anchor="t"/>
          <a:lstStyle/>
          <a:p>
            <a:pPr algn="l" indent="0" marL="0">
              <a:lnSpc>
                <a:spcPct val="113000"/>
              </a:lnSpc>
              <a:buNone/>
            </a:pPr>
            <a:r>
              <a:rPr lang="pcm" altLang="en-US" sz="2400" b="1" dirty="0">
                <a:solidFill>
                  <a:srgbClr val="422C70"/>
                </a:solidFill>
                <a:latin typeface="IBM Plex Sans" pitchFamily="34" charset="0"/>
                <a:ea typeface="IBM Plex Sans" pitchFamily="34" charset="-122"/>
                <a:cs typeface="IBM Plex Sans" pitchFamily="34" charset="-120"/>
              </a:rPr>
              <a:t>Share information for receiving payment, no ever share secrets</a:t>
            </a:r>
            <a:endParaRPr lang="pcm" sz="2400" dirty="0"/>
          </a:p>
          <a:p>
            <a:pPr algn="l" indent="0" marL="0">
              <a:lnSpc>
                <a:spcPct val="113000"/>
              </a:lnSpc>
              <a:spcBef>
                <a:spcPts val="360"/>
              </a:spcBef>
              <a:buNone/>
            </a:pPr>
            <a:r>
              <a:rPr lang="pcm" altLang="en-US" sz="2400" dirty="0">
                <a:solidFill>
                  <a:srgbClr val="25252B"/>
                </a:solidFill>
                <a:latin typeface="IBM Plex Sans" pitchFamily="34" charset="0"/>
                <a:ea typeface="IBM Plex Sans" pitchFamily="34" charset="-122"/>
                <a:cs typeface="IBM Plex Sans" pitchFamily="34" charset="-120"/>
              </a:rPr>
              <a:t>Una fit share address or payment request. Una no suppose ever share seed phrase or private key. No genuine teacher, wallet company, or support worker go ever ask una for am.</a:t>
            </a:r>
            <a:endParaRPr lang="pcm"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How You Go Take Use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Stop, No Share Anything, No</a:t>
            </a:r>
            <a:br/>
            <a:r>
              <a:rPr lang="pcm" altLang="en-US" sz="3000" dirty="0">
                <a:solidFill>
                  <a:srgbClr val="422C70"/>
                </a:solidFill>
                <a:latin typeface="IBM Plex Sans Medium" pitchFamily="34" charset="0"/>
                <a:ea typeface="IBM Plex Sans Medium" pitchFamily="34" charset="-122"/>
                <a:cs typeface="IBM Plex Sans Medium" pitchFamily="34" charset="-120"/>
              </a:rPr>
              <a:t>Send Anything</a:t>
            </a:r>
            <a:endParaRPr lang="pcm" sz="3000" dirty="0"/>
          </a:p>
        </p:txBody>
      </p:sp>
      <p:sp>
        <p:nvSpPr>
          <p:cNvPr id="5" name="Text 2"/>
          <p:cNvSpPr/>
          <p:nvPr/>
        </p:nvSpPr>
        <p:spPr>
          <a:xfrm>
            <a:off x="666780" y="1848551"/>
            <a:ext cx="5694426" cy="2533620"/>
          </a:xfrm>
          <a:prstGeom prst="rect">
            <a:avLst/>
          </a:prstGeom>
          <a:noFill/>
          <a:ln/>
        </p:spPr>
        <p:txBody>
          <a:bodyPr wrap="square" lIns="0" tIns="0" rIns="0" bIns="0" rtlCol="0" anchor="t"/>
          <a:lstStyle/>
          <a:p>
            <a:pPr algn="l" indent="0" marL="0">
              <a:lnSpc>
                <a:spcPct val="113000"/>
              </a:lnSpc>
              <a:buNone/>
            </a:pPr>
            <a:r>
              <a:rPr lang="pcm" altLang="en-US" sz="2110" dirty="0">
                <a:solidFill>
                  <a:srgbClr val="25252B"/>
                </a:solidFill>
                <a:latin typeface="IBM Plex Sans" pitchFamily="34" charset="0"/>
                <a:ea typeface="IBM Plex Sans" pitchFamily="34" charset="-122"/>
                <a:cs typeface="IBM Plex Sans" pitchFamily="34" charset="-120"/>
              </a:rPr>
              <a:t>Make una stop if person dey rush una or tell una to keep am secret, promise say una go surely make profit, ask una to send bitcoin first, or ask for una seed phrase. Make una pause. No share anything. No send anything. Then confirm am through source wey una already know.</a:t>
            </a:r>
            <a:endParaRPr lang="pcm" sz="2110" dirty="0"/>
          </a:p>
        </p:txBody>
      </p:sp>
      <p:pic>
        <p:nvPicPr>
          <p:cNvPr id="6" name="Image 1" descr="Rush-rush To pretend say na another person Destination wey dem don change Profit wey dem guarantee To ask for secret information">    </p:cNvPr>
          <p:cNvPicPr>
            <a:picLocks noChangeAspect="1"/>
          </p:cNvPicPr>
          <p:nvPr/>
        </p:nvPicPr>
        <p:blipFill>
          <a:blip r:embed="rId2"/>
          <a:stretch>
            <a:fillRect/>
          </a:stretch>
        </p:blipFill>
        <p:spPr>
          <a:xfrm>
            <a:off x="1338224" y="4516313"/>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How You Go Take Use Bitcoin?</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pcm" altLang="en-US" sz="4350" dirty="0">
                <a:solidFill>
                  <a:srgbClr val="FFFFFF"/>
                </a:solidFill>
                <a:latin typeface="IBM Plex Sans Medium" pitchFamily="34" charset="0"/>
                <a:ea typeface="IBM Plex Sans Medium" pitchFamily="34" charset="-122"/>
                <a:cs typeface="IBM Plex Sans Medium" pitchFamily="34" charset="-120"/>
              </a:rPr>
              <a:t>Wetin Be Next?</a:t>
            </a:r>
            <a:endParaRPr lang="pcm"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pcm" altLang="en-US" sz="2400" dirty="0">
                <a:solidFill>
                  <a:srgbClr val="FFFFFF"/>
                </a:solidFill>
                <a:latin typeface="IBM Plex Sans" pitchFamily="34" charset="0"/>
                <a:ea typeface="IBM Plex Sans" pitchFamily="34" charset="-122"/>
                <a:cs typeface="IBM Plex Sans" pitchFamily="34" charset="-120"/>
              </a:rPr>
              <a:t>Na just the beginning be this.</a:t>
            </a:r>
            <a:endParaRPr lang="pc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Four Main Points to Hold for Mind</a:t>
            </a:r>
            <a:endParaRPr lang="pcm" sz="3000" dirty="0"/>
          </a:p>
        </p:txBody>
      </p:sp>
      <p:sp>
        <p:nvSpPr>
          <p:cNvPr id="4" name="Text 2"/>
          <p:cNvSpPr/>
          <p:nvPr/>
        </p:nvSpPr>
        <p:spPr>
          <a:xfrm>
            <a:off x="1002000" y="1375806"/>
            <a:ext cx="11142604" cy="2694371"/>
          </a:xfrm>
          <a:prstGeom prst="rect">
            <a:avLst/>
          </a:prstGeom>
          <a:noFill/>
          <a:ln/>
        </p:spPr>
        <p:txBody>
          <a:bodyPr wrap="square" lIns="0" tIns="0" rIns="0" bIns="0" rtlCol="0" anchor="t"/>
          <a:lstStyle/>
          <a:p>
            <a:pPr algn="l" marL="200660" indent="-200660">
              <a:lnSpc>
                <a:spcPct val="113000"/>
              </a:lnSpc>
              <a:buSzPct val="100000"/>
              <a:buChar char="•"/>
            </a:pPr>
            <a:r>
              <a:rPr lang="pcm" altLang="en-US" sz="2110" b="1" dirty="0">
                <a:solidFill>
                  <a:srgbClr val="25252B"/>
                </a:solidFill>
                <a:latin typeface="IBM Plex Sans" pitchFamily="34" charset="0"/>
                <a:ea typeface="IBM Plex Sans" pitchFamily="34" charset="-122"/>
                <a:cs typeface="IBM Plex Sans" pitchFamily="34" charset="-120"/>
              </a:rPr>
              <a:t>Money dey depend on rules and trust.</a:t>
            </a:r>
            <a:r>
              <a:rPr lang="pcm" altLang="en-US" sz="2110" dirty="0">
                <a:solidFill>
                  <a:srgbClr val="25252B"/>
                </a:solidFill>
                <a:latin typeface="IBM Plex Sans" pitchFamily="34" charset="0"/>
                <a:ea typeface="IBM Plex Sans" pitchFamily="34" charset="-122"/>
                <a:cs typeface="IBM Plex Sans" pitchFamily="34" charset="-120"/>
              </a:rPr>
              <a:t> Na small number of institutions dey set the amount of fiat money wey go dey and the rules.</a:t>
            </a:r>
            <a:endParaRPr lang="pcm" sz="2110" dirty="0"/>
          </a:p>
          <a:p>
            <a:pPr algn="l" marL="200660" indent="-200660">
              <a:lnSpc>
                <a:spcPct val="113000"/>
              </a:lnSpc>
              <a:spcBef>
                <a:spcPts val="420"/>
              </a:spcBef>
              <a:buSzPct val="100000"/>
              <a:buChar char="•"/>
            </a:pPr>
            <a:r>
              <a:rPr lang="pcm" altLang="en-US" sz="2110" b="1" dirty="0">
                <a:solidFill>
                  <a:srgbClr val="25252B"/>
                </a:solidFill>
                <a:latin typeface="IBM Plex Sans" pitchFamily="34" charset="0"/>
                <a:ea typeface="IBM Plex Sans" pitchFamily="34" charset="-122"/>
                <a:cs typeface="IBM Plex Sans" pitchFamily="34" charset="-120"/>
              </a:rPr>
              <a:t>Bitcoin get different rules.</a:t>
            </a:r>
            <a:r>
              <a:rPr lang="pcm" altLang="en-US" sz="2110" dirty="0">
                <a:solidFill>
                  <a:srgbClr val="25252B"/>
                </a:solidFill>
                <a:latin typeface="IBM Plex Sans" pitchFamily="34" charset="0"/>
                <a:ea typeface="IBM Plex Sans" pitchFamily="34" charset="-122"/>
                <a:cs typeface="IBM Plex Sans" pitchFamily="34" charset="-120"/>
              </a:rPr>
              <a:t> The amount wey go dey get limit and dey open for everybody to see, anybody fit use am, and una fit check am instead of just to trust am.</a:t>
            </a:r>
            <a:endParaRPr lang="pcm" sz="2110" dirty="0"/>
          </a:p>
          <a:p>
            <a:pPr algn="l" marL="200660" indent="-200660">
              <a:lnSpc>
                <a:spcPct val="113000"/>
              </a:lnSpc>
              <a:spcBef>
                <a:spcPts val="420"/>
              </a:spcBef>
              <a:buSzPct val="100000"/>
              <a:buChar char="•"/>
            </a:pPr>
            <a:r>
              <a:rPr lang="pcm" altLang="en-US" sz="2110" b="1" dirty="0">
                <a:solidFill>
                  <a:srgbClr val="25252B"/>
                </a:solidFill>
                <a:latin typeface="IBM Plex Sans" pitchFamily="34" charset="0"/>
                <a:ea typeface="IBM Plex Sans" pitchFamily="34" charset="-122"/>
                <a:cs typeface="IBM Plex Sans" pitchFamily="34" charset="-120"/>
              </a:rPr>
              <a:t>Safety na first.</a:t>
            </a:r>
            <a:r>
              <a:rPr lang="pcm" altLang="en-US" sz="2110" dirty="0">
                <a:solidFill>
                  <a:srgbClr val="25252B"/>
                </a:solidFill>
                <a:latin typeface="IBM Plex Sans" pitchFamily="34" charset="0"/>
                <a:ea typeface="IBM Plex Sans" pitchFamily="34" charset="-122"/>
                <a:cs typeface="IBM Plex Sans" pitchFamily="34" charset="-120"/>
              </a:rPr>
              <a:t> Make una learn first, start small, check everything well, and no ever share una seed phrase.</a:t>
            </a:r>
            <a:endParaRPr lang="pcm" sz="2110" dirty="0"/>
          </a:p>
          <a:p>
            <a:pPr algn="l" marL="200660" indent="-200660">
              <a:lnSpc>
                <a:spcPct val="113000"/>
              </a:lnSpc>
              <a:spcBef>
                <a:spcPts val="420"/>
              </a:spcBef>
              <a:buSzPct val="100000"/>
              <a:buChar char="•"/>
            </a:pPr>
            <a:r>
              <a:rPr lang="pcm" altLang="en-US" sz="2110" b="1" dirty="0">
                <a:solidFill>
                  <a:srgbClr val="25252B"/>
                </a:solidFill>
                <a:latin typeface="IBM Plex Sans" pitchFamily="34" charset="0"/>
                <a:ea typeface="IBM Plex Sans" pitchFamily="34" charset="-122"/>
                <a:cs typeface="IBM Plex Sans" pitchFamily="34" charset="-120"/>
              </a:rPr>
              <a:t>Na just the beginning be this.</a:t>
            </a:r>
            <a:r>
              <a:rPr lang="pcm" altLang="en-US" sz="2110" dirty="0">
                <a:solidFill>
                  <a:srgbClr val="25252B"/>
                </a:solidFill>
                <a:latin typeface="IBM Plex Sans" pitchFamily="34" charset="0"/>
                <a:ea typeface="IBM Plex Sans" pitchFamily="34" charset="-122"/>
                <a:cs typeface="IBM Plex Sans" pitchFamily="34" charset="-120"/>
              </a:rPr>
              <a:t> Just one safe next step don do.</a:t>
            </a:r>
            <a:endParaRPr lang="pcm" sz="2110" dirty="0"/>
          </a:p>
        </p:txBody>
      </p:sp>
      <p:sp>
        <p:nvSpPr>
          <p:cNvPr id="5" name="Shape 3"/>
          <p:cNvSpPr/>
          <p:nvPr/>
        </p:nvSpPr>
        <p:spPr>
          <a:xfrm>
            <a:off x="666780" y="4365163"/>
            <a:ext cx="10858500" cy="1085850"/>
          </a:xfrm>
          <a:prstGeom prst="rect">
            <a:avLst/>
          </a:prstGeom>
          <a:solidFill>
            <a:srgbClr val="F3F3FA"/>
          </a:solidFill>
          <a:ln/>
        </p:spPr>
      </p:sp>
      <p:sp>
        <p:nvSpPr>
          <p:cNvPr id="6" name="Shape 4"/>
          <p:cNvSpPr/>
          <p:nvPr/>
        </p:nvSpPr>
        <p:spPr>
          <a:xfrm>
            <a:off x="666780" y="4365163"/>
            <a:ext cx="57150" cy="1085850"/>
          </a:xfrm>
          <a:prstGeom prst="rect">
            <a:avLst/>
          </a:prstGeom>
          <a:solidFill>
            <a:srgbClr val="422C70"/>
          </a:solidFill>
          <a:ln/>
        </p:spPr>
      </p:sp>
      <p:sp>
        <p:nvSpPr>
          <p:cNvPr id="7" name="Text 5"/>
          <p:cNvSpPr/>
          <p:nvPr/>
        </p:nvSpPr>
        <p:spPr>
          <a:xfrm>
            <a:off x="1153058" y="4606564"/>
            <a:ext cx="10539649" cy="603047"/>
          </a:xfrm>
          <a:prstGeom prst="rect">
            <a:avLst/>
          </a:prstGeom>
          <a:noFill/>
          <a:ln/>
        </p:spPr>
        <p:txBody>
          <a:bodyPr wrap="square" lIns="0" tIns="0" rIns="0" bIns="0" rtlCol="0" anchor="t"/>
          <a:lstStyle/>
          <a:p>
            <a:pPr algn="l" indent="0" marL="0">
              <a:lnSpc>
                <a:spcPct val="113000"/>
              </a:lnSpc>
              <a:buNone/>
            </a:pPr>
            <a:r>
              <a:rPr lang="pcm" altLang="en-US" sz="2110" b="1" dirty="0">
                <a:solidFill>
                  <a:srgbClr val="422C70"/>
                </a:solidFill>
                <a:latin typeface="IBM Plex Sans" pitchFamily="34" charset="0"/>
                <a:ea typeface="IBM Plex Sans" pitchFamily="34" charset="-122"/>
                <a:cs typeface="IBM Plex Sans" pitchFamily="34" charset="-120"/>
              </a:rPr>
              <a:t>Small time to think am well</a:t>
            </a:r>
            <a:endParaRPr lang="pcm" sz="2110" dirty="0"/>
          </a:p>
          <a:p>
            <a:pPr algn="l" indent="0" marL="0">
              <a:lnSpc>
                <a:spcPct val="113000"/>
              </a:lnSpc>
              <a:spcBef>
                <a:spcPts val="320"/>
              </a:spcBef>
              <a:buNone/>
            </a:pPr>
            <a:r>
              <a:rPr lang="pcm" altLang="en-US" sz="2110" dirty="0">
                <a:solidFill>
                  <a:srgbClr val="25252B"/>
                </a:solidFill>
                <a:latin typeface="IBM Plex Sans" pitchFamily="34" charset="0"/>
                <a:ea typeface="IBM Plex Sans" pitchFamily="34" charset="-122"/>
                <a:cs typeface="IBM Plex Sans" pitchFamily="34" charset="-120"/>
              </a:rPr>
              <a:t>Make una go back to the five questions for the beginning. Wetin una go answer now?</a:t>
            </a:r>
            <a:endParaRPr lang="pcm"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Next?</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cm" altLang="en-US" sz="3000" dirty="0">
                <a:solidFill>
                  <a:srgbClr val="422C70"/>
                </a:solidFill>
                <a:latin typeface="IBM Plex Sans Medium" pitchFamily="34" charset="0"/>
                <a:ea typeface="IBM Plex Sans Medium" pitchFamily="34" charset="-122"/>
                <a:cs typeface="IBM Plex Sans Medium" pitchFamily="34" charset="-120"/>
              </a:rPr>
              <a:t>Di Bitcoin Diploma</a:t>
            </a:r>
            <a:endParaRPr lang="pcm"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pcm" altLang="en-US" sz="2020" dirty="0">
                <a:solidFill>
                  <a:srgbClr val="25252B"/>
                </a:solidFill>
                <a:latin typeface="IBM Plex Sans" pitchFamily="34" charset="0"/>
                <a:ea typeface="IBM Plex Sans" pitchFamily="34" charset="-122"/>
                <a:cs typeface="IBM Plex Sans" pitchFamily="34" charset="-120"/>
              </a:rPr>
              <a:t>Di next step. Di four modules wey e get go carry una go further:</a:t>
            </a:r>
            <a:endParaRPr lang="pcm"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pcm" altLang="en-US" sz="2020" dirty="0">
                <a:solidFill>
                  <a:srgbClr val="25252B"/>
                </a:solidFill>
                <a:latin typeface="IBM Plex Sans" pitchFamily="34" charset="0"/>
                <a:ea typeface="IBM Plex Sans" pitchFamily="34" charset="-122"/>
                <a:cs typeface="IBM Plex Sans" pitchFamily="34" charset="-120"/>
              </a:rPr>
              <a:t>To understand money</a:t>
            </a:r>
            <a:endParaRPr lang="pcm" sz="2020" dirty="0"/>
          </a:p>
          <a:p>
            <a:pPr algn="l" marL="191770" indent="-191770">
              <a:lnSpc>
                <a:spcPct val="113000"/>
              </a:lnSpc>
              <a:spcBef>
                <a:spcPts val="400"/>
              </a:spcBef>
              <a:buSzPct val="100000"/>
              <a:buChar char="•"/>
            </a:pPr>
            <a:r>
              <a:rPr lang="pcm" altLang="en-US" sz="2020" dirty="0">
                <a:solidFill>
                  <a:srgbClr val="25252B"/>
                </a:solidFill>
                <a:latin typeface="IBM Plex Sans" pitchFamily="34" charset="0"/>
                <a:ea typeface="IBM Plex Sans" pitchFamily="34" charset="-122"/>
                <a:cs typeface="IBM Plex Sans" pitchFamily="34" charset="-120"/>
              </a:rPr>
              <a:t>How Bitcoin dey work</a:t>
            </a:r>
            <a:endParaRPr lang="pcm" sz="2020" dirty="0"/>
          </a:p>
          <a:p>
            <a:pPr algn="l" marL="191770" indent="-191770">
              <a:lnSpc>
                <a:spcPct val="113000"/>
              </a:lnSpc>
              <a:spcBef>
                <a:spcPts val="400"/>
              </a:spcBef>
              <a:buSzPct val="100000"/>
              <a:buChar char="•"/>
            </a:pPr>
            <a:r>
              <a:rPr lang="pcm" altLang="en-US" sz="2020" dirty="0">
                <a:solidFill>
                  <a:srgbClr val="25252B"/>
                </a:solidFill>
                <a:latin typeface="IBM Plex Sans" pitchFamily="34" charset="0"/>
                <a:ea typeface="IBM Plex Sans" pitchFamily="34" charset="-122"/>
                <a:cs typeface="IBM Plex Sans" pitchFamily="34" charset="-120"/>
              </a:rPr>
              <a:t>To use Bitcoin in safe way</a:t>
            </a:r>
            <a:endParaRPr lang="pcm" sz="2020" dirty="0"/>
          </a:p>
          <a:p>
            <a:pPr algn="l" marL="191770" indent="-191770">
              <a:lnSpc>
                <a:spcPct val="113000"/>
              </a:lnSpc>
              <a:spcBef>
                <a:spcPts val="400"/>
              </a:spcBef>
              <a:buSzPct val="100000"/>
              <a:buChar char="•"/>
            </a:pPr>
            <a:r>
              <a:rPr lang="pcm" altLang="en-US" sz="2020" dirty="0">
                <a:solidFill>
                  <a:srgbClr val="25252B"/>
                </a:solidFill>
                <a:latin typeface="IBM Plex Sans" pitchFamily="34" charset="0"/>
                <a:ea typeface="IBM Plex Sans" pitchFamily="34" charset="-122"/>
                <a:cs typeface="IBM Plex Sans" pitchFamily="34" charset="-120"/>
              </a:rPr>
              <a:t>Bitcoin for una community</a:t>
            </a:r>
            <a:endParaRPr lang="pcm"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pcm" altLang="en-US" sz="2020" dirty="0">
                <a:solidFill>
                  <a:srgbClr val="25252B"/>
                </a:solidFill>
                <a:latin typeface="IBM Plex Sans" pitchFamily="34" charset="0"/>
                <a:ea typeface="IBM Plex Sans" pitchFamily="34" charset="-122"/>
                <a:cs typeface="IBM Plex Sans" pitchFamily="34" charset="-120"/>
              </a:rPr>
              <a:t>Make una continue to dey find out new things, dey ask questions, and learn more for </a:t>
            </a:r>
            <a:r>
              <a:rPr lang="pcm"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pcm" altLang="en-US" sz="2020" dirty="0">
                <a:solidFill>
                  <a:srgbClr val="25252B"/>
                </a:solidFill>
                <a:latin typeface="IBM Plex Sans" pitchFamily="34" charset="0"/>
                <a:ea typeface="IBM Plex Sans" pitchFamily="34" charset="-122"/>
                <a:cs typeface="IBM Plex Sans" pitchFamily="34" charset="-120"/>
              </a:rPr>
              <a:t>.</a:t>
            </a:r>
            <a:endParaRPr lang="pcm"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pcm" altLang="en-US" sz="2020" dirty="0">
                <a:solidFill>
                  <a:srgbClr val="25252B"/>
                </a:solidFill>
                <a:latin typeface="IBM Plex Sans" pitchFamily="34" charset="0"/>
                <a:ea typeface="IBM Plex Sans" pitchFamily="34" charset="-122"/>
                <a:cs typeface="IBM Plex Sans" pitchFamily="34" charset="-120"/>
              </a:rPr>
              <a:t>We dey look forward to see una for our next group of learners.</a:t>
            </a:r>
            <a:endParaRPr lang="pcm"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cm" altLang="en-US" sz="1200" dirty="0">
                <a:solidFill>
                  <a:srgbClr val="6C6C7D"/>
                </a:solidFill>
                <a:latin typeface="IBM Plex Sans" pitchFamily="34" charset="0"/>
                <a:ea typeface="IBM Plex Sans" pitchFamily="34" charset="-122"/>
                <a:cs typeface="IBM Plex Sans" pitchFamily="34" charset="-120"/>
              </a:rPr>
              <a:t>Make We Sabi Bitcoin · Wetin Be Next?</a:t>
            </a:r>
            <a:endParaRPr lang="pc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 We Sabi Bitcoin</dc:title>
  <dc:subject>Open educational slides (Creative Commons). Adapt them freely.</dc:subject>
  <dc:creator>My First Bitcoin</dc:creator>
  <cp:lastModifiedBy>My First Bitcoin</cp:lastModifiedBy>
  <cp:revision>1</cp:revision>
  <dcterms:created xsi:type="dcterms:W3CDTF">2026-10-22T19:45:11Z</dcterms:created>
  <dcterms:modified xsi:type="dcterms:W3CDTF">2026-10-22T19:45:11Z</dcterms:modified>
</cp:coreProperties>
</file>