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Sɔtɛn: My First Bitcoin, Bitcoin sín nukɔnxó, Alɔwéma na mɛ e lɛ́ bló jɛ nù lɛ́, tɔn 26.10. Wɔ ɖyɔɖyɔ lɛ́ ɖe é jí ɖo Creative Commons Attribution-ShareAlike 4.0 International sín gbɛɖiɖe glɔ́; nùɖèxlɛ́ wéma élɔ́ lɛ́ zán gbɛɖiɖe ɖokpo ɔ́. Nùɖèxlɛ́ wéma élɔ́ lɛ́ nyí alɔgɔ́ na mɛplɔntɔ́ ɖo nùplɔ́n mɛ, bo jɛ alɔwéma ɔ́ sín kanbyɔ́ ayizɛn lɛ́ jí. Mi ɖyɔ kpɔ́ɖéwú lɛ́, nùplɔ́n ɔ́ sín vivɛ́ kpo nùɖèxlɛ́ sín ali kpo ɖo mi sín mɛgbɛ́ ɔ́ nu, bo hɛn gɔnmɛ ɔ́ kpo xó e ɖò hwlɛngán sín mɛ ɔ́ lɛ́ kpo. Wéma élɔ́ lɛ́ ma ɖo hwenu ɖe ɖó na nùplɔ́n ɖokpo ɖokpo ɔ́ 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jɛ nukɔn mɛ kpo nɔnɔmɛ ɔ kpo: mɛ bǐ ɖě ɖo mǐ xlã lɛ nɔ zán akwɛ, bo ma nɔ byɔ nu ɖé ɖo e ji ǎ. Mi byɔ gbɛtɔ ɖě lɛ ɖo gbɛkɔ́ ɔ mɛ ɔ hwenu ɖe mɛ ye ɖɔ xomɛ gudo tɔn ɖo fi ɖě akwɛ nɔ wá sín ɔ 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na nùplɔnvì lɛ mìnítì ɖé bɔ yé ni wlán nú. Mi biɔ mɛɖé ɖɔ é ni ɖɔ éɖésú tɔn akwɛ xó lɛ ǎ. Nǔɖóhùn énɛ lɛ ná lɛ́kɔ wá nùxlɛwémá “Etɛ́ wɛ ná wá egodo?” tɔn jí, fí nǔ titengbe ɖě e ɖó ná ɖrɛn lɛ 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 hɛn vovototo enɛ ɖo ayi mɛ ɖo nukplɔnmɛ ɔ bǐ mɛ. Eyin mɛɖe ɖɔ nǔ ɖe, mi kanse ɖɔ: mí sọgan kpɔn bó nywɛ ɖɔ nǔ ɔ wɛ à, alǒ é biɔ nǔɖoɖo kpó kunnu kpó?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Mì zán kpɔɖéŋu e ɖo anɔkplɔwé ɔ mɛ ɔ: mì nɔ sun lɛsi, bo ɖo afɔkpá hudo, ṣùgbọ́n afɔkpátɔ ɔ jlo núɖuɖu ɖaɖa sín amì, e ma jlo lɛsi ă. Ékɔnomi sín núnywántɔ lɛ nɔ ylɔ énɛ ɖɔ mɛ awe sín nujlɔ lɛ tɔn kpékpé.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Mì zán kpɔɖéŋu e ɖo anɔkplɔwé ɔ mɛ ɔ: mì nɔ sun lɛsi, bo ɖo afɔkpá hudo, ṣùgbọ́n afɔkpátɔ ɔ jlo núɖuɖu ɖaɖa sín amì, e ma jlo lɛsi ă. Ékɔnomi sín núnywántɔ lɛ nɔ ylɔ énɛ ɖɔ mɛ awe sín nujlɔ lɛ tɔn kpékpé.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Akwɛwema nyí wema kpo ɖé gé. Akwɛ nɔ ɖè nǔɖɔnu sín kuxu kpó gbɔn nusisa kplán ɖo nuxixɔ wu dali: mì nɔ sa lɛsi mìtɔn na mɛ ɖokpo bo nɔ xɔ afɔkpa ɖo mɛ ɖevo si. Enɛ wɛ nɔ klán akwɛ ɖo nǔɖɔnu wu.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Axɔ bibɛ ji wɛ nyi nǔ lẹ sín axɔ lẹ bí sɔ yi aga bo nɔ zɔn. Nǔ e ɖevo wɛ nyi akwɛ sín nǔxɔ huhlɔn: nǔ nɛnɛ akwɛ ɖokpo sixu xɔ. Nɛ nǔ ɖe mɛɖé ma sixu gbɛ nǔ o lẹ sín agbàn ɖokpo sín axɔ sɔ sɔn akwɛ 100 jɛ akwɛ 110, akwɛ 100 ɖokpo enɛ ma sixu xɔ agbàn ɔ mɛ nǔ lẹ bí ba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Axɔ bibɛ ji wɛ nyi nǔ lẹ sín axɔ lẹ bí sɔ yi aga bo nɔ zɔn. Nǔ e ɖevo wɛ nyi akwɛ sín nǔxɔ huhlɔn: nǔ nɛnɛ akwɛ ɖokpo sixu xɔ. Nɛ nǔ ɖe mɛɖé ma sixu gbɛ nǔ o lẹ sín agbàn ɖokpo sín axɔ sɔ sɔn akwɛ 100 jɛ akwɛ 110, akwɛ 100 ɖokpo enɛ ma sixu xɔ agbàn ɔ mɛ nǔ lẹ bí ba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Akwɛzínzán nywántɔ lɛ ɖɔ xó ɖe hwɛgbé ɖokpo ɖokpo sín ɖɔkpɔ jí. Mi yí ayi ɖo hwɛgbé ɖokpo e nyí nǔ e wo ɖo ayi ɖo é jí, e ma nyí nǔ e jɔ ɖokpoɖokpo 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Enɛ nɔ wazɔ ma do zɔwɔnu ɖe alo ɛntɛnɛti ji. Mi do nukplɔvi lɛ tɔn nuɖoɖo lɛ kplé ye ɖokpo ɖokpo to gbɛ́ ɖokpo mɛ, bo flín ye ɖɔ axɔ ɖokpo kpo ma sixu ɖe axɔkɔ tɔn agbasa ɖokpo lɛpo xlɛ 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Jɛ Bitcoin wá nukɔn ɔ, akwɛ sísɛ́ ɖo intɛnɛt ji nɔ sɔ́ ɖé kplékplé ɖe mɛ ɖo jidide go: banki alo akwɛ fɛnukún kplékplé ɖe ɖe nɔ hɛn akwɛ xwléwémà ɖó, nɔ na alɔ akwɛɖotɛn lɛ, bo sixu zɛ́ akwɛ fɛnukún do, glɔ́ ɛ alo lɛ́ ɛ kɔ̀. Nywɛn ɖe ɖo ɔdinatɛ ji ɔ, é bɔawú nado wà kɔpi etɔn: nɛ akwɛ dijital ɖokpo sixu yin yiyizan azɔn we ɔ, é ma sixu wazɔn ɖɔ akwɛ ɖɔhun ă. Enɛ wɛ nyí akwɛ ɖokpo yiyizan azɔn we tɔn nyagbe ɔ. Satoshi Nakamoto nyí mɛ ɖokpo alo mɛgbé ɖe ɖe to nyikɔ enɛ zan.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Acɛ tɔn mimá ma ɖɔ mɛ ɖokpo ɖokpo ɖó hlɔnhlɔn sɔgbe ă. É ɖɔ mɛɖekpɔ ɖokpo kpo ma sixu lilɛ agbalɛ ɖe ji wo wlan akwɛ tɔn nǔlɛ ɖo ɔ alo akwɛ tɔn sɛnlɛ na mɛ bǐ 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yɔyɔ lɛ nɔ tɔn ɖo hwenuɖoɖo ɖe e mɛ ɖe sia ɖe sọgan mɔ ɔ ji, bo ɔdinatɛ e nɔ wazɔn ɖokpoɖokpo, e ye nɔ yɔ ɖɔ nodes lɛ, nɔ gbɛ blɔkù ɖe sia ɖe e ma ɖo sɛ́n enɛ ji ɔ. Mɛ sọgan ɖo jidide ɖe dogbó enɛ ji, ɖó mɛ ɖe sia ɖe sọgan kpɔn ɛn ɖa. E ma nyi xɛxɛ ɔ tɔn sɛ́n ɖé ă: e nɔ te ɖó mɛ e ɖo azɔ́n ɔ mɛ lɛ nɔ zɔn bɔ ye ni ɖo e ji. Bitcoin sɔsɔ e ɖo dogbó ɔ ma ɖe xlɛ ɖɔ axɔ ɔ na sù ă; axɔ ɔ nɔ sin alɔ ɖe nǔ e mɛ lɛ jlo na xɔ ɔ kpo nǔ e te na sà ɔ kpo 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Sats 100 000 ɖiɖó kpo bitcoin 0,001 ɖiɖó kpo nyí akwɛ susu ɖokpo ɔ. Mì ɖe linlin vò e ɖɔ mɛ sixu ɖó Bitcoin ă ɖo bitcoin ɖokpo axɔ sù wutu ɔ ɖò mɛ tá.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Nǔzántɔ́ lɛ nɔ sɛ́ bitcoin, nɔ xɔ́ ɛ bo nɔ hɛn ɛ; nɔdu lɛ nɔ kpɔ́n akwɛ sísɛ́ ɖokpo ɖokpo kpó blɔku ɖokpo ɖokpo kpó ɖɔ yě sɔgbe kpɔ́n ɖo sɛ́n lɛ wu; blɔku ɖotɔ́ lɛ nɔ ɖò wezun mɛ ɖɔ yě ni kún blɔku yɔyɔ́ ɖe ɖó nǔwlánmɛ ɔ ji, ɖò miniti wǒ ɖevo ɖevo mɛ. Nǔwlánmɛ enɛ, blɔku lɛ sin jɛgɛ ɔ, ɖò gbɛtɔ́ bǐ nukɔn, bo nɔ bíɔ akwɛ susu taun nú e na sɛ́ ɛ bo wlǎn ɛ ɖò yɔyɔ́ mɛ. Nǔ ɖe ɖò nyǐkɔ́ ɔ sin nǔwlánmɛ wu: Bitcoin e yě wlǎn kpo B ɖaxó kpó ɔ nɔ ɖɔ asɔ́ ɔ loo alɔ ɖoɖo ɔ wu nú gǎn susu; bitcoin e yě wlǎn kpo b víví kpó ɔ nɔ ɖɔ akwɛ ɔ ɖésú wu.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Nǔzántɔ́ lɛ nɔ sɛ́ bitcoin, nɔ xɔ́ ɛ bo nɔ hɛn ɛ; nɔdu lɛ nɔ kpɔ́n akwɛ sísɛ́ ɖokpo ɖokpo kpó blɔku ɖokpo ɖokpo kpó ɖɔ yě sɔgbe kpɔ́n ɖo sɛ́n lɛ wu; blɔku ɖotɔ́ lɛ nɔ ɖò wezun mɛ ɖɔ yě ni kún blɔku yɔyɔ́ ɖe ɖó nǔwlánmɛ ɔ ji, ɖò miniti wǒ ɖevo ɖevo mɛ. Nǔwlánmɛ enɛ, blɔku lɛ sin jɛgɛ ɔ, ɖò gbɛtɔ́ bǐ nukɔn, bo nɔ bíɔ akwɛ susu taun nú e na sɛ́ ɛ bo wlǎn ɛ ɖò yɔyɔ́ mɛ. Nǔ ɖe ɖò nyǐkɔ́ ɔ sin nǔwlánmɛ wu: Bitcoin e yě wlǎn kpo B ɖaxó kpó ɔ nɔ ɖɔ asɔ́ ɔ loo alɔ ɖoɖo ɔ wu nú gǎn susu; bitcoin e yě wlǎn kpo b víví kpó ɔ nɔ ɖɔ akwɛ ɔ ɖésú wu.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akwɛzɛn nyí nǔzán ɖé, é nɔ nyí aplikasiyɔn gbɔ̀n, é nɔ ná mì mɔ̀n ɖó xɔ bitcoin, kpɔn ɛ̀, bo sɛ́ ɛ̀. Mì sín bitcoin ɖò mì sín tɛlifɔnu mɛ ǎ: é wɛ ɖò blockchain jí. Akwɛzɛn ɔ nɔ kpé sáfú lɛ jí, sáfú enɛ lɛ wɛ nɔ ná mì mɔ̀n ɖó ɖɔ bitcoin ɔ nyí mì tɔ́n bo ɖe akwɛsúsú gbè.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Xógbè núkun tɔn ɔ (seed phrase) nyí nǔ ɖe e nɔ zán nado lɛ́ akwɛzɛn ɔ do kpoɖé gé ă: é nɔ na mǐ mɔ hɔn akwɛzɛn ɔ tɔn bí. Hwenu ɖe mǐ to akwɛzɛn ɔ wá ɔ, mi wlan xó lɛ do wémà jí ganjí; mi hɛn yé ɖò ɛntɛnɛti godo, bo hɛn yé ɖò wúnú, ɖò fí ɖe yé ma ná bú alo gblé ă. Mi má ɖé foto yetɔn gbede ă, mi má sɔ yé sɛ́ ɖò imɛli mɛ ă, mi má hɛn yé ɖò nǔwiwlan tɔn ɖò cloud mɛ ă, mi má sɔ yé sɛ́ ɖò wɛnsagun mɛ ă, bo má wlan yé do ɛntɛnɛti tɛn ɖokpo jí ă. Xó ɖe e ɖé lɛ ɔ nyí kpɔ́nɖéwú gé; mi má ɖé xógbè núkun tɔn nugbo xlɛ́ gbede ă, bo má bẹ́ ɛ́ 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nɔ ɖɔ na mɛ ɖɔ é ni zán akwɛzɛ ɖé tɔ̀n ɖokpo ă. Nǔzánwá lɛ, akwɛ he mɛ nɔ sú lɛ kpo étɔn tɔ́ lɛ kpo nɔ jló, bo nǔ he nyɔ́ na gbɛtɔ́ hán ɖé sixú má nyɔ́ na ɖevo ă. Mi xlɛ nǔkplɔnmɛtɔ́ ɖé he mɛ sixú ɖo jidide ɖe e jí ɖo nɔtɛn ɔ mɛ nǔkplɔnvǐ lɛ.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73959" y="571500"/>
            <a:ext cx="1151321" cy="272400"/>
          </a:xfrm>
          <a:prstGeom prst="rect">
            <a:avLst/>
          </a:prstGeom>
          <a:noFill/>
          <a:ln/>
        </p:spPr>
        <p:txBody>
          <a:bodyPr wrap="square" lIns="0" tIns="0" rIns="0" bIns="0" rtlCol="0" anchor="t"/>
          <a:lstStyle/>
          <a:p>
            <a:pPr algn="r" indent="0" marL="0">
              <a:lnSpc>
                <a:spcPct val="108000"/>
              </a:lnSpc>
              <a:buNone/>
            </a:pPr>
            <a:r>
              <a:rPr lang="fon" altLang="en-US" sz="1650" dirty="0">
                <a:solidFill>
                  <a:srgbClr val="FFFFFF"/>
                </a:solidFill>
                <a:latin typeface="IBM Plex Sans" pitchFamily="34" charset="0"/>
                <a:ea typeface="IBM Plex Sans" pitchFamily="34" charset="-122"/>
                <a:cs typeface="IBM Plex Sans" pitchFamily="34" charset="-120"/>
              </a:rPr>
              <a:t>Títán 26.10</a:t>
            </a:r>
            <a:endParaRPr lang="fon"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fon" altLang="en-US" sz="7200" dirty="0">
                <a:solidFill>
                  <a:srgbClr val="FFFFFF"/>
                </a:solidFill>
                <a:latin typeface="IBM Plex Sans Medium" pitchFamily="34" charset="0"/>
                <a:ea typeface="IBM Plex Sans Medium" pitchFamily="34" charset="-122"/>
                <a:cs typeface="IBM Plex Sans Medium" pitchFamily="34" charset="-120"/>
              </a:rPr>
              <a:t>Bitcoin</a:t>
            </a:r>
            <a:br/>
            <a:r>
              <a:rPr lang="fon" altLang="en-US" sz="7200" dirty="0">
                <a:solidFill>
                  <a:srgbClr val="FFFFFF"/>
                </a:solidFill>
                <a:latin typeface="IBM Plex Sans Medium" pitchFamily="34" charset="0"/>
                <a:ea typeface="IBM Plex Sans Medium" pitchFamily="34" charset="-122"/>
                <a:cs typeface="IBM Plex Sans Medium" pitchFamily="34" charset="-120"/>
              </a:rPr>
              <a:t>sín nukɔntɔn</a:t>
            </a:r>
            <a:endParaRPr lang="fon"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fon" altLang="en-US" sz="2400" dirty="0">
                <a:solidFill>
                  <a:srgbClr val="FFFFFF"/>
                </a:solidFill>
                <a:latin typeface="IBM Plex Sans" pitchFamily="34" charset="0"/>
                <a:ea typeface="IBM Plex Sans" pitchFamily="34" charset="-122"/>
                <a:cs typeface="IBM Plex Sans" pitchFamily="34" charset="-120"/>
              </a:rPr>
              <a:t>Nùkplɔnmɛ nú nùjɛ̀mɛtɔ́</a:t>
            </a:r>
            <a:endParaRPr lang="fo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Etɛwutu akwɛ ɖo nujɔnu?</a:t>
            </a:r>
            <a:endParaRPr lang="fo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Mí nɔ zán akwɛ azǎ ɖesiaɖe, amɔ̌ hwenu vude poun wɛ mí nɔ kanbyɔ ɖɔ é nɔ wà azɔ̌ gbɔn nɛ̌.</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Gbɛtɔ akpa gã ma nɔ nɔte bo</a:t>
            </a:r>
            <a:br/>
            <a:r>
              <a:rPr lang="fon" altLang="en-US" sz="3000" dirty="0">
                <a:solidFill>
                  <a:srgbClr val="422C70"/>
                </a:solidFill>
                <a:latin typeface="IBM Plex Sans Medium" pitchFamily="34" charset="0"/>
                <a:ea typeface="IBM Plex Sans Medium" pitchFamily="34" charset="-122"/>
                <a:cs typeface="IBM Plex Sans Medium" pitchFamily="34" charset="-120"/>
              </a:rPr>
              <a:t>ɖɔ tamɛ ɖo akwɛ ji gbede</a:t>
            </a:r>
            <a:endParaRPr lang="fon"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E ma yin nado jɛ ɛ ă, e ma yin nado zán ɛ ă, amɔ nado lin nu e e yin kpo lee e nọ wazɔ gbɔn kpo ji.</a:t>
            </a:r>
            <a:endParaRPr lang="fon"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Etɛwutu akwɛ ɖo nujɔnu?</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Kanbiɔ atɔ́ɔn nado bɛ́</a:t>
            </a:r>
            <a:endParaRPr lang="fon"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fon" altLang="en-US" sz="2300" dirty="0">
                <a:solidFill>
                  <a:srgbClr val="25252B"/>
                </a:solidFill>
                <a:latin typeface="IBM Plex Sans" pitchFamily="34" charset="0"/>
                <a:ea typeface="IBM Plex Sans" pitchFamily="34" charset="-122"/>
                <a:cs typeface="IBM Plex Sans" pitchFamily="34" charset="-120"/>
              </a:rPr>
              <a:t>Etɛwutu gbɛtɔ lɛ ɖo akwɛ hudo?</a:t>
            </a:r>
            <a:endParaRPr lang="fon" sz="2300" dirty="0"/>
          </a:p>
          <a:p>
            <a:pPr algn="l" marL="219710" indent="-219710">
              <a:lnSpc>
                <a:spcPct val="113000"/>
              </a:lnSpc>
              <a:spcBef>
                <a:spcPts val="460"/>
              </a:spcBef>
              <a:buSzPct val="100000"/>
              <a:buChar char="•"/>
            </a:pPr>
            <a:r>
              <a:rPr lang="fon" altLang="en-US" sz="2300" dirty="0">
                <a:solidFill>
                  <a:srgbClr val="25252B"/>
                </a:solidFill>
                <a:latin typeface="IBM Plex Sans" pitchFamily="34" charset="0"/>
                <a:ea typeface="IBM Plex Sans" pitchFamily="34" charset="-122"/>
                <a:cs typeface="IBM Plex Sans" pitchFamily="34" charset="-120"/>
              </a:rPr>
              <a:t>Etɛ wɛ nɔ zɔ́n bɔ nǔ ɖe nɔ zú akwɛ?</a:t>
            </a:r>
            <a:endParaRPr lang="fon" sz="2300" dirty="0"/>
          </a:p>
          <a:p>
            <a:pPr algn="l" marL="219710" indent="-219710">
              <a:lnSpc>
                <a:spcPct val="113000"/>
              </a:lnSpc>
              <a:spcBef>
                <a:spcPts val="460"/>
              </a:spcBef>
              <a:buSzPct val="100000"/>
              <a:buChar char="•"/>
            </a:pPr>
            <a:r>
              <a:rPr lang="fon" altLang="en-US" sz="2300" dirty="0">
                <a:solidFill>
                  <a:srgbClr val="25252B"/>
                </a:solidFill>
                <a:latin typeface="IBM Plex Sans" pitchFamily="34" charset="0"/>
                <a:ea typeface="IBM Plex Sans" pitchFamily="34" charset="-122"/>
                <a:cs typeface="IBM Plex Sans" pitchFamily="34" charset="-120"/>
              </a:rPr>
              <a:t>Mɛnu wɛ sixu wà akwɛ he mì nɔ zán ɔ alo ɖu e ji?</a:t>
            </a:r>
            <a:endParaRPr lang="fon" sz="2300" dirty="0"/>
          </a:p>
          <a:p>
            <a:pPr algn="l" marL="219710" indent="-219710">
              <a:lnSpc>
                <a:spcPct val="113000"/>
              </a:lnSpc>
              <a:spcBef>
                <a:spcPts val="460"/>
              </a:spcBef>
              <a:buSzPct val="100000"/>
              <a:buChar char="•"/>
            </a:pPr>
            <a:r>
              <a:rPr lang="fon" altLang="en-US" sz="2300" dirty="0">
                <a:solidFill>
                  <a:srgbClr val="25252B"/>
                </a:solidFill>
                <a:latin typeface="IBM Plex Sans" pitchFamily="34" charset="0"/>
                <a:ea typeface="IBM Plex Sans" pitchFamily="34" charset="-122"/>
                <a:cs typeface="IBM Plex Sans" pitchFamily="34" charset="-120"/>
              </a:rPr>
              <a:t>Etɛwutu akwɛ he mì nɔ zán ɔ ɖo axɔ?</a:t>
            </a:r>
            <a:endParaRPr lang="fon" sz="2300" dirty="0"/>
          </a:p>
          <a:p>
            <a:pPr algn="l" marL="219710" indent="-219710">
              <a:lnSpc>
                <a:spcPct val="113000"/>
              </a:lnSpc>
              <a:spcBef>
                <a:spcPts val="460"/>
              </a:spcBef>
              <a:buSzPct val="100000"/>
              <a:buChar char="•"/>
            </a:pPr>
            <a:r>
              <a:rPr lang="fon" altLang="en-US" sz="2300" dirty="0">
                <a:solidFill>
                  <a:srgbClr val="25252B"/>
                </a:solidFill>
                <a:latin typeface="IBM Plex Sans" pitchFamily="34" charset="0"/>
                <a:ea typeface="IBM Plex Sans" pitchFamily="34" charset="-122"/>
                <a:cs typeface="IBM Plex Sans" pitchFamily="34" charset="-120"/>
              </a:rPr>
              <a:t>Akwɛ mìtɔn nɔ xɔ nǔ sɔ ɖokpo taɖi nukɔn a?</a:t>
            </a:r>
            <a:endParaRPr lang="fon"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fon" altLang="en-US" sz="2300" b="1" dirty="0">
                <a:solidFill>
                  <a:srgbClr val="422C70"/>
                </a:solidFill>
                <a:latin typeface="IBM Plex Sans" pitchFamily="34" charset="0"/>
                <a:ea typeface="IBM Plex Sans" pitchFamily="34" charset="-122"/>
                <a:cs typeface="IBM Plex Sans" pitchFamily="34" charset="-120"/>
              </a:rPr>
              <a:t>Mì hɛn ɖɔhùn mìtɔn lɛ ɖó</a:t>
            </a:r>
            <a:endParaRPr lang="fon" sz="2300" dirty="0"/>
          </a:p>
          <a:p>
            <a:pPr algn="l" indent="0" marL="0">
              <a:lnSpc>
                <a:spcPct val="113000"/>
              </a:lnSpc>
              <a:spcBef>
                <a:spcPts val="340"/>
              </a:spcBef>
              <a:buNone/>
            </a:pPr>
            <a:r>
              <a:rPr lang="fon" altLang="en-US" sz="2300" dirty="0">
                <a:solidFill>
                  <a:srgbClr val="25252B"/>
                </a:solidFill>
                <a:latin typeface="IBM Plex Sans" pitchFamily="34" charset="0"/>
                <a:ea typeface="IBM Plex Sans" pitchFamily="34" charset="-122"/>
                <a:cs typeface="IBM Plex Sans" pitchFamily="34" charset="-120"/>
              </a:rPr>
              <a:t>Mì wlan ɖɔhùn kpɛvi ɖe na kanbiɔ ɖesiaɖe. Mì na lɛ́kɔ wá yé ji to nukɔtɔn.</a:t>
            </a:r>
            <a:endParaRPr lang="fon"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Etɛwutu akwɛ ɖo nujɔnu?</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Nùgbó alǒ linlin?</a:t>
            </a:r>
            <a:endParaRPr lang="fon"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Nǔgbó:</a:t>
            </a:r>
            <a:r>
              <a:rPr lang="fon" altLang="en-US" sz="2400" dirty="0">
                <a:solidFill>
                  <a:srgbClr val="25252B"/>
                </a:solidFill>
                <a:latin typeface="IBM Plex Sans" pitchFamily="34" charset="0"/>
                <a:ea typeface="IBM Plex Sans" pitchFamily="34" charset="-122"/>
                <a:cs typeface="IBM Plex Sans" pitchFamily="34" charset="-120"/>
              </a:rPr>
              <a:t> "Wɔ nɔ yí akwɛ́wémà élɔ́ ná kpɔ́nnu sísú." Mǐ sixú kpɔn ɛ́ ɖò.</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Línlín:</a:t>
            </a:r>
            <a:r>
              <a:rPr lang="fon" altLang="en-US" sz="2400" dirty="0">
                <a:solidFill>
                  <a:srgbClr val="25252B"/>
                </a:solidFill>
                <a:latin typeface="IBM Plex Sans" pitchFamily="34" charset="0"/>
                <a:ea typeface="IBM Plex Sans" pitchFamily="34" charset="-122"/>
                <a:cs typeface="IBM Plex Sans" pitchFamily="34" charset="-120"/>
              </a:rPr>
              <a:t> "Élɔ́ wɛ nyí akwɛ́ sín ɖòɖò ɖagbe hugǎ." É byɔ́ nǔɖosínmɛ́ lɛ́ kpó ɖěwǔ lɛ́ kpó.</a:t>
            </a:r>
            <a:endParaRPr lang="fon"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Wémà àlɔdótɔ́ élɔ́ nyí nú nǔkplɔ́nkplɔn ɖokpó gé. É nɔ ná àɖà ɖò akwɛ́, akwɛ́ ɖíɖó nú àlɛ̀, sɛ́n àlǒ kpɔ́nnu jí ǎ, bó nɔ ɖɔ ná mǐ ɖɔ mǐ ní xɔ̀ nǔ ɖé, sà nǔ ɖé àlǒ hɛn nǔ ɖé ɖó ǎ.</a:t>
            </a:r>
            <a:endParaRPr lang="fo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Etɛwutu akwɛ ɖo nujɔnu?</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Etɛ wɛ nyí akwɛ?</a:t>
            </a:r>
            <a:endParaRPr lang="fo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Akwɛ nyi nǔzán ɖe na nǔɖyɔɖyɔ.</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Nu ɖyɔɖyɔ kpo mɛ awe tɔn nujlɔ lẹ kpe ɖo hwenu ɖokpo mɛ</a:t>
            </a:r>
            <a:br/>
            <a:r>
              <a:rPr lang="fon" altLang="en-US" sz="3000" dirty="0">
                <a:solidFill>
                  <a:srgbClr val="422C70"/>
                </a:solidFill>
                <a:latin typeface="IBM Plex Sans Medium" pitchFamily="34" charset="0"/>
                <a:ea typeface="IBM Plex Sans Medium" pitchFamily="34" charset="-122"/>
                <a:cs typeface="IBM Plex Sans Medium" pitchFamily="34" charset="-120"/>
              </a:rPr>
              <a:t>kpo</a:t>
            </a:r>
            <a:endParaRPr lang="fo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Mɛ awe lɛ ɖokpo ɖokpo ɖo na jló nú ɖe mɛ ɖevo ɔ ɖó ɔ, hwenu ɖokpo mɛ bo nyí nú sísɔ́ ɖe sɔgbe ɔ mɛ.</a:t>
            </a:r>
            <a:endParaRPr lang="fon"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Nu ɖyɔɖyɔ kpo mɛ awe tɔn nujlɔ lẹ kpe ɖo hwenu ɖokpo mɛ</a:t>
            </a:r>
            <a:br/>
            <a:r>
              <a:rPr lang="fon" altLang="en-US" sz="3000" dirty="0">
                <a:solidFill>
                  <a:srgbClr val="422C70"/>
                </a:solidFill>
                <a:latin typeface="IBM Plex Sans Medium" pitchFamily="34" charset="0"/>
                <a:ea typeface="IBM Plex Sans Medium" pitchFamily="34" charset="-122"/>
                <a:cs typeface="IBM Plex Sans Medium" pitchFamily="34" charset="-120"/>
              </a:rPr>
              <a:t>kpo</a:t>
            </a:r>
            <a:endParaRPr lang="fon"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Mɛ awe lɛ ɖo na jló nú ɖe mɛ ɖévo ɔ ɖó, hwenu ɖokpo ɔ mɛ, bo nyí agbɔ ɖe e jɛ ɔ mɛ.</a:t>
            </a:r>
            <a:endParaRPr lang="fon" sz="2400" dirty="0"/>
          </a:p>
        </p:txBody>
      </p:sp>
      <p:pic>
        <p:nvPicPr>
          <p:cNvPr id="5" name="Image 0" descr="Amina Ɖó: lɛsi Jló: afɔkpaKpó Luis kpóLuis ma jló lɛsi ǎ.Luis Ɖó: afɔkpaJló: amiKpó Mei kpóMei ma jló afɔkpa ǎ.MeiƉó: amiJló: nu ɖiɖɔKpó Amina kpóAmina ma sixu ɖɔ nu ǎ.">    </p:cNvPr>
          <p:cNvPicPr>
            <a:picLocks noChangeAspect="1"/>
          </p:cNvPicPr>
          <p:nvPr/>
        </p:nvPicPr>
        <p:blipFill>
          <a:blip r:embed="rId1"/>
          <a:stretch>
            <a:fillRect/>
          </a:stretch>
        </p:blipFill>
        <p:spPr>
          <a:xfrm>
            <a:off x="1209660" y="2842047"/>
            <a:ext cx="9772650" cy="340175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 nyi azɔwanu ɖe na nǔɖɔɖɔ</a:t>
            </a:r>
            <a:endParaRPr lang="fo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Mɛɖé jló akwɛ ɖó akwɛ ɖokpó wutu ǎ. É ɖò nú wà ɖó mɛɖévo lɛ nọ xɔ ɛ̀, bo ɖò nukún ɖɔ mɛɖévo lɛ ná xɔ ɛ̀ sɔ́.</a:t>
            </a:r>
            <a:endParaRPr lang="fon"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Nǔ atɔn ɖě akwɛ nɔ wà</a:t>
            </a:r>
            <a:endParaRPr lang="fon"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Nǔ ɖyɔɖyɔ mɔnu:</a:t>
            </a:r>
            <a:r>
              <a:rPr lang="fon" altLang="en-US" sz="2400" dirty="0">
                <a:solidFill>
                  <a:srgbClr val="25252B"/>
                </a:solidFill>
                <a:latin typeface="IBM Plex Sans" pitchFamily="34" charset="0"/>
                <a:ea typeface="IBM Plex Sans" pitchFamily="34" charset="-122"/>
                <a:cs typeface="IBM Plex Sans" pitchFamily="34" charset="-120"/>
              </a:rPr>
              <a:t> gbɛtɔ lɛ nɔ yí i ɖo nuxɔxɔ mɛ</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Akwɛ xlɛxlɛ ɖoɖo:</a:t>
            </a:r>
            <a:r>
              <a:rPr lang="fon" altLang="en-US" sz="2400" dirty="0">
                <a:solidFill>
                  <a:srgbClr val="25252B"/>
                </a:solidFill>
                <a:latin typeface="IBM Plex Sans" pitchFamily="34" charset="0"/>
                <a:ea typeface="IBM Plex Sans" pitchFamily="34" charset="-122"/>
                <a:cs typeface="IBM Plex Sans" pitchFamily="34" charset="-120"/>
              </a:rPr>
              <a:t> ye nɔ ɖɔ nǔ lɛ tɔn axɔ ɖo e mɛ</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Axɔ hɛnhɛn mɔnu:</a:t>
            </a:r>
            <a:r>
              <a:rPr lang="fon" altLang="en-US" sz="2400" dirty="0">
                <a:solidFill>
                  <a:srgbClr val="25252B"/>
                </a:solidFill>
                <a:latin typeface="IBM Plex Sans" pitchFamily="34" charset="0"/>
                <a:ea typeface="IBM Plex Sans" pitchFamily="34" charset="-122"/>
                <a:cs typeface="IBM Plex Sans" pitchFamily="34" charset="-120"/>
              </a:rPr>
              <a:t> e nɔ sɔ axɔ sín egbe yi sɔgodo</a:t>
            </a:r>
            <a:endParaRPr lang="fon"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Akwɛ ɖé ɖé ma nɔ hɛn axɔ tɔn mlɛ́nmlɛ́n ă, amɔ̌ akwɛ ɖé lɛ nɔ bu nuxɔxɔ huhlɔn yetɔn blɛwu hú ɖevo lɛ.</a:t>
            </a:r>
            <a:endParaRPr lang="fo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Sín akwɛ yi wémà</a:t>
            </a:r>
            <a:endParaRPr lang="fon"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Akwɛ, jɛ, jɛkun, kanlin, gan vɔvɔ, gan wɛwɛ, sika</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Gan xɔasi lɛ: e ma sù ǎ, e nọ tɛ hwenu didɛ, mɛ susu nọ yigbe na e</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Wema he nọ na jlo mɛ nado yí gan susu he a ɖe ɖohia ɖɔ e na yí</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Sika sin sɛn lɛ: akwɛ ɖokpo he sɛn blá ɖo sika wu</a:t>
            </a:r>
            <a:endParaRPr lang="fon"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Sɛn lɛ ma ɖo ɖokpo ǎ; e nọ jɛ fí lɛ kpo hwenu lɛ kpo ji.</a:t>
            </a:r>
            <a:endParaRPr lang="fo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 fiat</a:t>
            </a:r>
            <a:endParaRPr lang="fon"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1971: États-Unis do ɖɔla lilɛ sika na tomɛ ɖevo lɛ tɔɖukplɔ lɛ kpodo banki titomɛ tɔn lɛ te</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Egbe ɔ, to lɛ tɔn akwɛ susu nyi akwɛ fiat: toɖukplɔ tɔn acɛ glɔ wɛ e ɖo wá, mɛ sixu lɛ ɛ sika alo nu ɖevo ɖe ǎ</a:t>
            </a:r>
            <a:endParaRPr lang="fon" sz="2400" dirty="0"/>
          </a:p>
          <a:p>
            <a:pPr algn="l" marL="228600" indent="-228600">
              <a:lnSpc>
                <a:spcPct val="113000"/>
              </a:lnSpc>
              <a:spcBef>
                <a:spcPts val="480"/>
              </a:spcBef>
              <a:buSzPct val="100000"/>
              <a:buChar char="•"/>
            </a:pPr>
            <a:r>
              <a:rPr lang="fon" altLang="en-US" sz="2400" i="1" dirty="0">
                <a:solidFill>
                  <a:srgbClr val="25252B"/>
                </a:solidFill>
                <a:latin typeface="IBM Plex Sans" pitchFamily="34" charset="0"/>
                <a:ea typeface="IBM Plex Sans" pitchFamily="34" charset="-122"/>
                <a:cs typeface="IBM Plex Sans" pitchFamily="34" charset="-120"/>
              </a:rPr>
              <a:t>Fiat</a:t>
            </a:r>
            <a:r>
              <a:rPr lang="fon" altLang="en-US" sz="2400" dirty="0">
                <a:solidFill>
                  <a:srgbClr val="25252B"/>
                </a:solidFill>
                <a:latin typeface="IBM Plex Sans" pitchFamily="34" charset="0"/>
                <a:ea typeface="IBM Plex Sans" pitchFamily="34" charset="-122"/>
                <a:cs typeface="IBM Plex Sans" pitchFamily="34" charset="-120"/>
              </a:rPr>
              <a:t> nyi Latingbè bo ɖɔ "e ni nyi wiwà", bo nọ nyi sinsɛ́n ɖɔ "gbɛɖide dali"</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Mɛ lɛ kplɔn ɛ ɖo mɛ lɛ, azɔwàtɛn lɛ, banki lɛ kpodo toɖukplɔ lɛ nọ zan ɛ wutu; sɛn lɛ na alɔɖeɖo akwɛ enɛ zan na axɔsu bo biɔ ɖɔ mɛ ni zan ɛ su akwɛ na to</a:t>
            </a:r>
            <a:endParaRPr lang="fo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Mí gosin akwɛ ɖě ɖo nǔɖé ji, bɔ yi</a:t>
            </a:r>
            <a:br/>
            <a:r>
              <a:rPr lang="fon" altLang="en-US" sz="4350" dirty="0">
                <a:solidFill>
                  <a:srgbClr val="FFFFFF"/>
                </a:solidFill>
                <a:latin typeface="IBM Plex Sans Medium" pitchFamily="34" charset="0"/>
                <a:ea typeface="IBM Plex Sans Medium" pitchFamily="34" charset="-122"/>
                <a:cs typeface="IBM Plex Sans Medium" pitchFamily="34" charset="-120"/>
              </a:rPr>
              <a:t>akwɛ ɖě ɖo nùɖiɖi mɛɖé tɔn ji.</a:t>
            </a:r>
            <a:endParaRPr lang="fo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C0C0D0"/>
                </a:solidFill>
                <a:latin typeface="IBM Plex Sans" pitchFamily="34" charset="0"/>
                <a:ea typeface="IBM Plex Sans" pitchFamily="34" charset="-122"/>
                <a:cs typeface="IBM Plex Sans" pitchFamily="34" charset="-120"/>
              </a:rPr>
              <a:t>Bitcoin sín nukɔntɔn · Etɛ wɛ nyí akwɛ?</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Etɛ wɛ nyɔ́ ɖò akwɛ mítɔn mɛ ǎ?</a:t>
            </a:r>
            <a:endParaRPr lang="fo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Ne mɛ lɛ sè xó « akwɛ huhlɔn ɖiɖi » ɔ, e nɔ lin ɖɔ nǔ lɛ axɔ nɔ yi aga.</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Nǔ sín axɔ yíyí agá kpó nǔxɔ huhlɔn kpó</a:t>
            </a:r>
            <a:endParaRPr lang="fon" sz="3000" dirty="0"/>
          </a:p>
        </p:txBody>
      </p:sp>
      <p:pic>
        <p:nvPicPr>
          <p:cNvPr id="4" name="Image 0" descr="Nukɔn Mi si akwɛ akpa 100 ɖe. Agban ɔ sin axɔ wɛ 100. Mi sixu xɔ agban ɔ bǐ.Axɔ sin dogbóÉ hweNuxɔ sɛ́nhlɔnÉ sùAxɔ lẹ yi aga godo Mi si akwɛ akpa 100 ɖe kaka. Agban ɖokpo ɔ sin axɔ wɛ 110. Mi ma sixu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Nǔ sín axɔ yíyí agá kpó nǔxɔ huhlɔn kpó</a:t>
            </a:r>
            <a:endParaRPr lang="fo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Hwɛɖó susu, nǔɖéɖé ɖokpo</a:t>
            </a:r>
            <a:endParaRPr lang="fon"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Akwɛ kpo axɔ kpo sin susu jijɛ</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Nǔnina sin takpɔ kpo nǔbyɔbyɔ sin lilɛ kpo</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Akwɛ ɖe ɖò huhlɔn bu, akwɛ ɖe mɛ ná acɛkpikpa, nǔwiwa sin akwɛ</a:t>
            </a:r>
            <a:endParaRPr lang="fon"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E wutu ɖokpo nyi nǔ ɖe mɛ ɖé, e ma nyi nǔ ɖe jɛ ɖokpo ă: ɖo akwɛ fiat sin ɖoɖo mɛ, azɔxɔ vude sɔgan na akwɛ kpo axɔ kpo sin susu ni jɛ bo lilɛ e sin sɛn lɛ.</a:t>
            </a:r>
            <a:endParaRPr lang="fon"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Nǔvɛ̌ kpó axɔ́ kpó</a:t>
            </a:r>
            <a:endParaRPr lang="fo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Mona Lisa jɛtɛ ɔ ɖò axɔ wu e tɔn nuɖiɖe ɖe bǐ: eɖe kpo wɛ ɖò</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Nu ɖé ma sù ɔ, enɛ kɛɖɛ wɛ nɔ ná axɔ nuu ă, amɔ, ne mɛ lɛ jló nu ɖé ɔ, nu enɛ ɖé ɖò ɔ tɔn sɔsɔ ɖò nujɔnu</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Ne akwɛ ɖé ɖò ɔ sɔ ɖéji ɖò awusinyɛn wu nu ɖé e sixu xɔ lɛ ɔ, akwɛ ɖokpo ɖokpo nɔ xɔ nu vude wu nukɔnmɛ</a:t>
            </a:r>
            <a:endParaRPr lang="fo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 sín hlɔnhlɔn ɖiɖe má wà nǔ ɖokpo na gbɛtɔ lɛ bǐ ă</a:t>
            </a:r>
            <a:endParaRPr lang="fon"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Akwɛ he ɖo alɔ mɛ kpodo akwɛ ɖiɖo kpo sixu bu nu xɔ sín huhlɔn</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Nu he axɔ ɖo sisù ji lɛ tɔ lɛ sixu mọ hwlɛngán to akwɛ sín huhlɔn bubu nukɔn, to akpa ɖe mɛ</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Azɔxɔ kpodo axɔ lɛ kpo ma nọ jlaɖo to afɔɖéɖé ɖokpo ji ǎ</a:t>
            </a:r>
            <a:endParaRPr lang="fon"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Akwɛ he ɖo mi sin kɔnti banki tɔn mɛ gbɔnvo na akwɛ he ɖo mi sin alɔ mɛ: banki sin alɛnu ɖe wɛ e nyi, ɖɔ emi na su akwɛ mi. Alɛnu enɛ nọ yin vivasudo to whe susu nu, amɔ̌ e sin nu ɖo banki ɔ kpodo sɛ́n he ɖo e ji lɛ kpo ji.</a:t>
            </a:r>
            <a:endParaRPr lang="fo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Mi tɛ́n ɛ̀ kpɔn: Nu xɔ sín huhlɔn kpɔ́npɔ́n</a:t>
            </a:r>
            <a:endParaRPr lang="fo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fon" altLang="en-US" sz="2400" dirty="0">
                <a:solidFill>
                  <a:srgbClr val="25252B"/>
                </a:solidFill>
                <a:latin typeface="IBM Plex Sans" pitchFamily="34" charset="0"/>
                <a:ea typeface="IBM Plex Sans" pitchFamily="34" charset="-122"/>
                <a:cs typeface="IBM Plex Sans" pitchFamily="34" charset="-120"/>
              </a:rPr>
              <a:t>Mi ɖe nǔ ɖokpo ɖe mǐ nɔ zan gbè ɖé gbè: akpɔn, mɔzɔnzɔn alo tɛlifɔnu ji akwɛ</a:t>
            </a:r>
            <a:endParaRPr lang="fon" sz="2400" dirty="0"/>
          </a:p>
          <a:p>
            <a:pPr algn="l" marL="228600" indent="-228600">
              <a:lnSpc>
                <a:spcPct val="113000"/>
              </a:lnSpc>
              <a:spcBef>
                <a:spcPts val="480"/>
              </a:spcBef>
              <a:buSzPct val="100000"/>
              <a:buFont typeface="+mj-lt"/>
              <a:buAutoNum type="arabicPeriod" startAt="1"/>
            </a:pPr>
            <a:r>
              <a:rPr lang="fon" altLang="en-US" sz="2400" dirty="0">
                <a:solidFill>
                  <a:srgbClr val="25252B"/>
                </a:solidFill>
                <a:latin typeface="IBM Plex Sans" pitchFamily="34" charset="0"/>
                <a:ea typeface="IBM Plex Sans" pitchFamily="34" charset="-122"/>
                <a:cs typeface="IBM Plex Sans" pitchFamily="34" charset="-120"/>
              </a:rPr>
              <a:t>Mi wlan axɔ etɔn egbe tɔn ɖo</a:t>
            </a:r>
            <a:endParaRPr lang="fon" sz="2400" dirty="0"/>
          </a:p>
          <a:p>
            <a:pPr algn="l" marL="228600" indent="-228600">
              <a:lnSpc>
                <a:spcPct val="113000"/>
              </a:lnSpc>
              <a:spcBef>
                <a:spcPts val="480"/>
              </a:spcBef>
              <a:buSzPct val="100000"/>
              <a:buFont typeface="+mj-lt"/>
              <a:buAutoNum type="arabicPeriod" startAt="1"/>
            </a:pPr>
            <a:r>
              <a:rPr lang="fon" altLang="en-US" sz="2400" dirty="0">
                <a:solidFill>
                  <a:srgbClr val="25252B"/>
                </a:solidFill>
                <a:latin typeface="IBM Plex Sans" pitchFamily="34" charset="0"/>
                <a:ea typeface="IBM Plex Sans" pitchFamily="34" charset="-122"/>
                <a:cs typeface="IBM Plex Sans" pitchFamily="34" charset="-120"/>
              </a:rPr>
              <a:t>Mi biɔ mɛɖé axɔ ɖe é ɖo xwè susu die wayi, bo kpɔn wémà ɖe ji mɛ sixu ɖo gan ɖo, nɛ mi sixu</a:t>
            </a:r>
            <a:endParaRPr lang="fon" sz="2400" dirty="0"/>
          </a:p>
          <a:p>
            <a:pPr algn="l" marL="228600" indent="-228600">
              <a:lnSpc>
                <a:spcPct val="113000"/>
              </a:lnSpc>
              <a:spcBef>
                <a:spcPts val="480"/>
              </a:spcBef>
              <a:buSzPct val="100000"/>
              <a:buFont typeface="+mj-lt"/>
              <a:buAutoNum type="arabicPeriod" startAt="1"/>
            </a:pPr>
            <a:r>
              <a:rPr lang="fon" altLang="en-US" sz="2400" dirty="0">
                <a:solidFill>
                  <a:srgbClr val="25252B"/>
                </a:solidFill>
                <a:latin typeface="IBM Plex Sans" pitchFamily="34" charset="0"/>
                <a:ea typeface="IBM Plex Sans" pitchFamily="34" charset="-122"/>
                <a:cs typeface="IBM Plex Sans" pitchFamily="34" charset="-120"/>
              </a:rPr>
              <a:t>Akwɛ ɖe mɛ nɔ mɔ lɛ sɔ yi aga ɖɔhun wɛ a? Nǔ ɖevo tɛ sixu na jla vɔvɔ enɛ mɛ?</a:t>
            </a:r>
            <a:endParaRPr lang="fon"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 fiat nɔ wazɔ, àmɔ nugbajɛ lɛ tin</a:t>
            </a:r>
            <a:endParaRPr lang="fon"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Akwɛ súsú ɖe bǐbɔ mɛ, akwɛ ɖiɖa ɖe e sixu ɖyɔ do nǔ ɖe mɛ, azɔwanu lɛ nú xaxa lɛ jijo</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Amɔ̌ akwɛ ɔ sin sɔha kpo sɛn etɔn lɛ kpo sixu ɖyɔ, bɔ mɛ ɖe lɛ e nɔ yí i zan ɔ sin gbè ɖo sɛn kpɛɖé gé</a:t>
            </a:r>
            <a:endParaRPr lang="fon"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É wutu wɛ mɛ lɛ nɔ ba nǔ ɖevo lɛ, bɔ é wutu wɛ a ɖá Bitcoin ɖo.</a:t>
            </a:r>
            <a:endParaRPr lang="fon"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nyɔ́ ɖò akwɛ mítɔn mɛ ǎ?</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Etɛ wɛ Bitcoin nyi?</a:t>
            </a:r>
            <a:endParaRPr lang="fon"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Akwɛ numɛrik tɔn ɖe acɛ ɖokpo ma ɖo ji, sɔha etɔn ɖo dogbó, bo sixu yin sɛ́ sɔ mɛ ɖe gbɔ yi mɛ ɖe gbɔ ma biɔ banki si gbè ɖé.</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 ɖokpo zán azɔ́n we tɔn nùhahun</a:t>
            </a:r>
            <a:endParaRPr lang="fon"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fon" altLang="en-US" sz="2400" b="1" dirty="0">
                <a:solidFill>
                  <a:srgbClr val="422C70"/>
                </a:solidFill>
                <a:latin typeface="IBM Plex Sans" pitchFamily="34" charset="0"/>
                <a:ea typeface="IBM Plex Sans" pitchFamily="34" charset="-122"/>
                <a:cs typeface="IBM Plex Sans" pitchFamily="34" charset="-120"/>
              </a:rPr>
              <a:t>31 Kɔnyasun 2008:</a:t>
            </a:r>
            <a:r>
              <a:rPr lang="fon" altLang="en-US" sz="2400" dirty="0">
                <a:solidFill>
                  <a:srgbClr val="25252B"/>
                </a:solidFill>
                <a:latin typeface="IBM Plex Sans" pitchFamily="34" charset="0"/>
                <a:ea typeface="IBM Plex Sans" pitchFamily="34" charset="-122"/>
                <a:cs typeface="IBM Plex Sans" pitchFamily="34" charset="-120"/>
              </a:rPr>
              <a:t> Satoshi Nakamoto ɖe wema tɔn: </a:t>
            </a:r>
            <a:r>
              <a:rPr lang="fon" altLang="en-US" sz="2400" i="1" dirty="0">
                <a:solidFill>
                  <a:srgbClr val="25252B"/>
                </a:solidFill>
                <a:latin typeface="IBM Plex Sans" pitchFamily="34" charset="0"/>
                <a:ea typeface="IBM Plex Sans" pitchFamily="34" charset="-122"/>
                <a:cs typeface="IBM Plex Sans" pitchFamily="34" charset="-120"/>
              </a:rPr>
              <a:t>Bitcoin: Akwɛ lɛtrɔniki ɖoɖo ɖe bɔ mɛ ɖokpo nọ sɔ akwɛ ɖo mɛ ɖokpo mɛ tlɔlɔ</a:t>
            </a:r>
            <a:r>
              <a:rPr lang="fon" altLang="en-US" sz="2400" dirty="0">
                <a:solidFill>
                  <a:srgbClr val="25252B"/>
                </a:solidFill>
                <a:latin typeface="IBM Plex Sans" pitchFamily="34" charset="0"/>
                <a:ea typeface="IBM Plex Sans" pitchFamily="34" charset="-122"/>
                <a:cs typeface="IBM Plex Sans" pitchFamily="34" charset="-120"/>
              </a:rPr>
              <a:t>. </a:t>
            </a:r>
            <a:r>
              <a:rPr lang="fon" altLang="en-US" sz="2400" b="1" dirty="0">
                <a:solidFill>
                  <a:srgbClr val="25252B"/>
                </a:solidFill>
                <a:latin typeface="IBM Plex Sans" pitchFamily="34" charset="0"/>
                <a:ea typeface="IBM Plex Sans" pitchFamily="34" charset="-122"/>
                <a:cs typeface="IBM Plex Sans" pitchFamily="34" charset="-120"/>
              </a:rPr>
              <a:t>Alunsun 2009:</a:t>
            </a:r>
            <a:r>
              <a:rPr lang="fon" altLang="en-US" sz="2400" dirty="0">
                <a:solidFill>
                  <a:srgbClr val="25252B"/>
                </a:solidFill>
                <a:latin typeface="IBM Plex Sans" pitchFamily="34" charset="0"/>
                <a:ea typeface="IBM Plex Sans" pitchFamily="34" charset="-122"/>
                <a:cs typeface="IBM Plex Sans" pitchFamily="34" charset="-120"/>
              </a:rPr>
              <a:t> kàn lɔ jɛ azɔn wa ji.</a:t>
            </a:r>
            <a:endParaRPr lang="fon" sz="2400" dirty="0"/>
          </a:p>
        </p:txBody>
      </p:sp>
      <p:pic>
        <p:nvPicPr>
          <p:cNvPr id="5" name="Image 0" descr="Akwɛ susú sín azɔ́nxɔ Akwɛ sɛtɔ nɔ byɔ azɔ́nxɔ ɔAzɔ́nxɔ ɔ nɔ hɛn akwɛ sín wémà ɔ go bo nɔ ɖe mɔ Akwɛ xɔtɔ nɔ xɔ akwɛ ɔ nɛ azɔ́nxɔ ɔ ɖe mɔE sinAzɔ́nxɔ ɖokpo e mɛ nɔ ɖo jidide ɖe ji bo nɔ hɛn akwɛ sín w">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Acɛ ɖo mɛ susu si · Sɔha ɖo dogbo · Sín mɛɖé dè yì mɛɖé dè</a:t>
            </a:r>
            <a:endParaRPr lang="fo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Acɛ ɖo mɛɖokpo si a:</a:t>
            </a:r>
            <a:r>
              <a:rPr lang="fon" altLang="en-US" sz="2400" dirty="0">
                <a:solidFill>
                  <a:srgbClr val="25252B"/>
                </a:solidFill>
                <a:latin typeface="IBM Plex Sans" pitchFamily="34" charset="0"/>
                <a:ea typeface="IBM Plex Sans" pitchFamily="34" charset="-122"/>
                <a:cs typeface="IBM Plex Sans" pitchFamily="34" charset="-120"/>
              </a:rPr>
              <a:t> azɔ̌mɛxwé titonu ɖé ɖo bɔ ná hùn akɔnti lɛ, ná trɔ akwɛ sɔha ɖo akɔnti lɛ mɛ, alo ná na gbè mɛ e ná bɔ wú lɛ a</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Sɔha ɖo dogbó:</a:t>
            </a:r>
            <a:r>
              <a:rPr lang="fon" altLang="en-US" sz="2400" dirty="0">
                <a:solidFill>
                  <a:srgbClr val="25252B"/>
                </a:solidFill>
                <a:latin typeface="IBM Plex Sans" pitchFamily="34" charset="0"/>
                <a:ea typeface="IBM Plex Sans" pitchFamily="34" charset="-122"/>
                <a:cs typeface="IBM Plex Sans" pitchFamily="34" charset="-120"/>
              </a:rPr>
              <a:t> bitcoin sɔha ná hú miliyɔn 21 gbede a</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Sín mɛ ɖé dè yì mɛ ɖé dè:</a:t>
            </a:r>
            <a:r>
              <a:rPr lang="fon" altLang="en-US" sz="2400" dirty="0">
                <a:solidFill>
                  <a:srgbClr val="25252B"/>
                </a:solidFill>
                <a:latin typeface="IBM Plex Sans" pitchFamily="34" charset="0"/>
                <a:ea typeface="IBM Plex Sans" pitchFamily="34" charset="-122"/>
                <a:cs typeface="IBM Plex Sans" pitchFamily="34" charset="-120"/>
              </a:rPr>
              <a:t> mi sɛ́ ɛ ɖó mɛ ɖe kpékpé, ɖo fí ɖe kpékpé, bo má byɔ gbè acɛ titonu ɖé dè</a:t>
            </a:r>
            <a:endParaRPr lang="fon"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Azɔ̌mɛ ɖé sixu glá bitcoin e mi ɖésu mi ɖo acɛ ɖé jí ɔ a. Nù e jɛ nùɖéɖésú enɛ jí ɔ wɛ nù e mi ɖo na kpɔ́ ɔ: ɖo hwenu susɔ mɛ, akwɛsísɛ́ e sɔgbe ɔ, mɛ sixu lɛ́ ɛ a, bo alɔɖónamɛtɛn ɖé ɖo na linlinzɔ́n enɛ a.</a:t>
            </a:r>
            <a:endParaRPr lang="fo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Dogbó ɖe mɛ ɖe sia ɖe sɔgan ɖɔkpɔn</a:t>
            </a:r>
            <a:endParaRPr lang="fon" sz="3000" dirty="0"/>
          </a:p>
        </p:txBody>
      </p:sp>
      <p:pic>
        <p:nvPicPr>
          <p:cNvPr id="4" name="Image 0" descr="Xóɖiɖɔ ɖe akwɛ sin sɔha ji Mɛ e nɔ ɖe akwɛ tɔn ɔ nɔ ɖɔ dogbó ɖokpo ɖo ɛntɛnɛti ji wɛxwé tɔn. E ɖo mɛ e nɔ ɖe akwɛ tɔn ɔ sin nusisɔnu xɔ ɖokpo kpo wɛ. Mɛɖe ɖebu ɖo gudo na mɛ e nɔ ɖe akwɛ tɔn ɔ sixu do">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Mi ma ɖo Bitcoin ɖokpo blǐ hudo ă</a:t>
            </a:r>
            <a:endParaRPr lang="fon"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Wo nọ má bitcoin ɖokpo ɖo akpa víví 100 000 000 mɛ, ɖe wo nọ yɔ ɖɔ satoshis, alo sats.</a:t>
            </a:r>
            <a:endParaRPr lang="fon" sz="2400" dirty="0"/>
          </a:p>
        </p:txBody>
      </p:sp>
      <p:pic>
        <p:nvPicPr>
          <p:cNvPr id="5" name="Image 0" descr="Bitcoin (BTC)10,10,010,0010,00000001Satoshi lɛ́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Mɛnu wɛ nɔ zɔn bɔ Bitcoin nɔ wà azɔ́n?</a:t>
            </a:r>
            <a:endParaRPr lang="fon" sz="3000" dirty="0"/>
          </a:p>
        </p:txBody>
      </p:sp>
      <p:pic>
        <p:nvPicPr>
          <p:cNvPr id="4" name="Image 0" descr="NuzantɔNuzantɔ nọ xɔ bitcoin, bo nọ hɛn ɛn bo nọ sɛ ɛ ɖo mɛ. NɔduNɔdu nọ kpɔn sɛn lɛ ɖokpo na eɖe bo nọ sɛ nyatakɛn he sɔgbe lɛ ɖo nɔdu ɖevo lɛ. Blɔku ɖotɔBlɔku ɖotɔ nọ ɖo blɔku he e na ɖo nukɔn lɛ bo">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Mɛnu wɛ nɔ zɔn bɔ Bitcoin nɔ wà azɔ́n?</a:t>
            </a:r>
            <a:endParaRPr lang="fon"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Bitcoin ɖò nǔ dagbe kpó nǔ nyanya kpó</a:t>
            </a:r>
            <a:endParaRPr lang="fon"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Axɔ tɔn sixu trɔ vɔ̌vɔ̌</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Axwá susu mɛ, vodada lɛ nɔ te bɔ mɛ ma sixu ɖɔ lɛ gbɔ ǎ</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Fí susu, mɛ lɛ ma ɖá nɔ yí i gbè ɖo gbesisɔ ǎ</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Nado zán ɛn bo sú nùvɔ̌ gbɔ, é biɔ nùkplɔ́n ɖé</a:t>
            </a:r>
            <a:endParaRPr lang="fon"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Bitcoin nɔ yí nǔ ɖíɖókpɔ́n kpó mɛ ɖokpo ɖokpo sín azɔ̌ kpó ɖɔ mɛ ɖiɖi ɖe titobasá lɛ jí sín akpá ɖé gbɔ. É ma nɔ sɔ nùvɔ̌ ɖò ǎ.</a:t>
            </a:r>
            <a:endParaRPr lang="fo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Bitcoin nyi?</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Mi nɔ zan Bitcoin gbɔn?</a:t>
            </a:r>
            <a:endParaRPr lang="fon"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Kanbyɔ tintan ɖe akwɛkpá ɖesiaɖe ji: mɛnu wɛ ɖo safu lɛ ji?</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Akwɛzɛn nɔ kpɔn safi lɛ jí</a:t>
            </a:r>
            <a:endParaRPr lang="fon" sz="3000" dirty="0"/>
          </a:p>
        </p:txBody>
      </p:sp>
      <p:pic>
        <p:nvPicPr>
          <p:cNvPr id="4" name="Image 0" descr="Akwɛzɔ mìtɔn ɔ ɖo safui lɛ Xɔ Mì má adrɛsi xɔxɔ tɔnSɛ́ Mì do alɔnu kpo safui mìtɔn kpo bitcoin ɔ nɔ akwɛgbalɛ ɖe wo má ɔ ji">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Mɛnu wɛ Bitcoin mìtɔn ɖo si nugbonugbo?</a:t>
            </a:r>
            <a:endParaRPr lang="fon"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Mìɖéɖé sín nǔjǐkpɔkpɔ:</a:t>
            </a:r>
            <a:r>
              <a:rPr lang="fon" altLang="en-US" sz="2400" dirty="0">
                <a:solidFill>
                  <a:srgbClr val="25252B"/>
                </a:solidFill>
                <a:latin typeface="IBM Plex Sans" pitchFamily="34" charset="0"/>
                <a:ea typeface="IBM Plex Sans" pitchFamily="34" charset="-122"/>
                <a:cs typeface="IBM Plex Sans" pitchFamily="34" charset="-120"/>
              </a:rPr>
              <a:t> mìɖéɖé wɛ nɔ ɖu safui lɛ jí</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Mɛɖé kpó ma sixu mɔ mì sín bitcoin lɛ wá na mì ǎ, nú mì bu gbesọ nǔgɔmɔ tɔn lɛ kpó mɔ̃ɖiɖɛ ɔ kpó</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Mɛɖevo sín nǔjǐkpɔkpɔ:</a:t>
            </a:r>
            <a:r>
              <a:rPr lang="fon" altLang="en-US" sz="2400" dirty="0">
                <a:solidFill>
                  <a:srgbClr val="25252B"/>
                </a:solidFill>
                <a:latin typeface="IBM Plex Sans" pitchFamily="34" charset="0"/>
                <a:ea typeface="IBM Plex Sans" pitchFamily="34" charset="-122"/>
                <a:cs typeface="IBM Plex Sans" pitchFamily="34" charset="-120"/>
              </a:rPr>
              <a:t> azɔxɔ ɖokpo wɛ nɔ hɛn safui lɛ, é ɖi akɔwéxɔ vude</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Axɔ́ ɖe ɔ̀n mì sín akɔnta mɛ ɔ, azɔxɔ ɔ sín alɛn ɖiɖe ɖɔ émì ná sú axɔ́ ɔ wɛ; é sixu ɖo dogbó na akwɛ ɖiɖe, é sixu glá akɔnta ɔ, mɛ sixu gbà é sín ɔdinatɛ agban ɔ, aló é sixu sú</a:t>
            </a:r>
            <a:endParaRPr lang="fon"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Nǔjǐkpɔkpɔ sín alɔ ɖokpo tito ma nyí mì sín nuhùhù sín tɛnkpɔ́n ǎ. Nǔ ɖe nyí nujɔnu ɔ wɛ ɖɔ mì ní nyɔ alɔ ɖe mì ɖò zán ɔ, bo nyɔ nǔ ɖe jí mì ɖo jidide ɖo ɔ.</a:t>
            </a:r>
            <a:endParaRPr lang="fon"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Mi sin nukun-gbexɔ nọ na mi</a:t>
            </a:r>
            <a:br/>
            <a:r>
              <a:rPr lang="fon" altLang="en-US" sz="3000" dirty="0">
                <a:solidFill>
                  <a:srgbClr val="422C70"/>
                </a:solidFill>
                <a:latin typeface="IBM Plex Sans Medium" pitchFamily="34" charset="0"/>
                <a:ea typeface="IBM Plex Sans Medium" pitchFamily="34" charset="-122"/>
                <a:cs typeface="IBM Plex Sans Medium" pitchFamily="34" charset="-120"/>
              </a:rPr>
              <a:t>acɛ blibó</a:t>
            </a:r>
            <a:endParaRPr lang="fon"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fon" altLang="en-US" sz="2400" dirty="0">
                <a:solidFill>
                  <a:srgbClr val="25252B"/>
                </a:solidFill>
                <a:latin typeface="IBM Plex Sans" pitchFamily="34" charset="0"/>
                <a:ea typeface="IBM Plex Sans" pitchFamily="34" charset="-122"/>
                <a:cs typeface="IBM Plex Sans" pitchFamily="34" charset="-120"/>
              </a:rPr>
              <a:t>Xó lɛ sin tito de, e nọ nyi 12 alo 24 hwenu susu ɔ, e sixu wà mi sin safu lɛ vo. Mɛ ɖeɖe e ɖo e ɔ sixu sɔ mi sin bitcoin.</a:t>
            </a:r>
            <a:endParaRPr lang="fon" sz="2400" dirty="0"/>
          </a:p>
        </p:txBody>
      </p:sp>
      <p:pic>
        <p:nvPicPr>
          <p:cNvPr id="6" name="Image 1" descr="Kpɔɖéɖé kpo wɛ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Sáfú lɛ́ nyí mìtɔn ă, akwɛ́ lɛ́ nyí</a:t>
            </a:r>
            <a:br/>
            <a:r>
              <a:rPr lang="fon" altLang="en-US" sz="4350" dirty="0">
                <a:solidFill>
                  <a:srgbClr val="FFFFFF"/>
                </a:solidFill>
                <a:latin typeface="IBM Plex Sans Medium" pitchFamily="34" charset="0"/>
                <a:ea typeface="IBM Plex Sans Medium" pitchFamily="34" charset="-122"/>
                <a:cs typeface="IBM Plex Sans Medium" pitchFamily="34" charset="-120"/>
              </a:rPr>
              <a:t>mìtɔn ă.</a:t>
            </a:r>
            <a:endParaRPr lang="fon"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C0C0D0"/>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Có mì ní zán akwɛ́sakpó ɖé dó</a:t>
            </a:r>
            <a:endParaRPr lang="fon"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Safui lɛ:</a:t>
            </a:r>
            <a:r>
              <a:rPr lang="fon" altLang="en-US" sz="2020" dirty="0">
                <a:solidFill>
                  <a:srgbClr val="25252B"/>
                </a:solidFill>
                <a:latin typeface="IBM Plex Sans" pitchFamily="34" charset="0"/>
                <a:ea typeface="IBM Plex Sans" pitchFamily="34" charset="-122"/>
                <a:cs typeface="IBM Plex Sans" pitchFamily="34" charset="-120"/>
              </a:rPr>
              <a:t> mɛnu wɛ ɖo yé ji, mi alo azɔxɔ ɖe?</a:t>
            </a:r>
            <a:endParaRPr lang="fon" sz="2020" dirty="0"/>
          </a:p>
          <a:p>
            <a:pPr algn="l" marL="191770" indent="-191770">
              <a:lnSpc>
                <a:spcPct val="113000"/>
              </a:lnSpc>
              <a:spcBef>
                <a:spcPts val="400"/>
              </a:spcBef>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Mɔgɔ:</a:t>
            </a:r>
            <a:r>
              <a:rPr lang="fon" altLang="en-US" sz="2020" dirty="0">
                <a:solidFill>
                  <a:srgbClr val="25252B"/>
                </a:solidFill>
                <a:latin typeface="IBM Plex Sans" pitchFamily="34" charset="0"/>
                <a:ea typeface="IBM Plex Sans" pitchFamily="34" charset="-122"/>
                <a:cs typeface="IBM Plex Sans" pitchFamily="34" charset="-120"/>
              </a:rPr>
              <a:t> etɛ wɛ na jɔ nɛ tɛlifɔnu mitɔn bu alo azɔxɔ ɔ ma tin ba a?</a:t>
            </a:r>
            <a:endParaRPr lang="fon" sz="2020" dirty="0"/>
          </a:p>
          <a:p>
            <a:pPr algn="l" marL="191770" indent="-191770">
              <a:lnSpc>
                <a:spcPct val="113000"/>
              </a:lnSpc>
              <a:spcBef>
                <a:spcPts val="400"/>
              </a:spcBef>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E ɖe sɔn:</a:t>
            </a:r>
            <a:r>
              <a:rPr lang="fon" altLang="en-US" sz="2020" dirty="0">
                <a:solidFill>
                  <a:srgbClr val="25252B"/>
                </a:solidFill>
                <a:latin typeface="IBM Plex Sans" pitchFamily="34" charset="0"/>
                <a:ea typeface="IBM Plex Sans" pitchFamily="34" charset="-122"/>
                <a:cs typeface="IBM Plex Sans" pitchFamily="34" charset="-120"/>
              </a:rPr>
              <a:t> Intɛnɛti tɛn azɔxɔ ɔ tɔn alo aplikaṣiɔn ɔ tɔn wema to aplikaṣiɔn axɔmɛ, e ma nyi linki ɖe he mɛɖe sɛ ɖo mi a?</a:t>
            </a:r>
            <a:endParaRPr lang="fon" sz="2020" dirty="0"/>
          </a:p>
          <a:p>
            <a:pPr algn="l" marL="191770" indent="-191770">
              <a:lnSpc>
                <a:spcPct val="113000"/>
              </a:lnSpc>
              <a:spcBef>
                <a:spcPts val="400"/>
              </a:spcBef>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Kɔdi:</a:t>
            </a:r>
            <a:r>
              <a:rPr lang="fon" altLang="en-US" sz="2020" dirty="0">
                <a:solidFill>
                  <a:srgbClr val="25252B"/>
                </a:solidFill>
                <a:latin typeface="IBM Plex Sans" pitchFamily="34" charset="0"/>
                <a:ea typeface="IBM Plex Sans" pitchFamily="34" charset="-122"/>
                <a:cs typeface="IBM Plex Sans" pitchFamily="34" charset="-120"/>
              </a:rPr>
              <a:t> mɛ ɖe bǐ sọgan kpɔn kɔdi ɔ bo zan, bo mɛ lɛ to azɔ wa ɖo e ji ɖaa a? (Enɛ ɖokpo ma ɖe xlɛ ɖɔ e ɖo hihɔ́ gbɔn a.)</a:t>
            </a:r>
            <a:endParaRPr lang="fon" sz="2020" dirty="0"/>
          </a:p>
          <a:p>
            <a:pPr algn="l" marL="191770" indent="-191770">
              <a:lnSpc>
                <a:spcPct val="113000"/>
              </a:lnSpc>
              <a:spcBef>
                <a:spcPts val="400"/>
              </a:spcBef>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Axɔ lɛ:</a:t>
            </a:r>
            <a:r>
              <a:rPr lang="fon" altLang="en-US" sz="2020" dirty="0">
                <a:solidFill>
                  <a:srgbClr val="25252B"/>
                </a:solidFill>
                <a:latin typeface="IBM Plex Sans" pitchFamily="34" charset="0"/>
                <a:ea typeface="IBM Plex Sans" pitchFamily="34" charset="-122"/>
                <a:cs typeface="IBM Plex Sans" pitchFamily="34" charset="-120"/>
              </a:rPr>
              <a:t> akwɛ nɛnɛ wɛ mi na su nado sɛ akwɛ, xɔ akwɛ alo ɖe akwɛ tɔn?</a:t>
            </a:r>
            <a:endParaRPr lang="fon" sz="2020" dirty="0"/>
          </a:p>
          <a:p>
            <a:pPr algn="l" marL="191770" indent="-191770">
              <a:lnSpc>
                <a:spcPct val="113000"/>
              </a:lnSpc>
              <a:spcBef>
                <a:spcPts val="400"/>
              </a:spcBef>
              <a:buSzPct val="100000"/>
              <a:buChar char="•"/>
            </a:pPr>
            <a:r>
              <a:rPr lang="fon" altLang="en-US" sz="2020" b="1" dirty="0">
                <a:solidFill>
                  <a:srgbClr val="422C70"/>
                </a:solidFill>
                <a:latin typeface="IBM Plex Sans" pitchFamily="34" charset="0"/>
                <a:ea typeface="IBM Plex Sans" pitchFamily="34" charset="-122"/>
                <a:cs typeface="IBM Plex Sans" pitchFamily="34" charset="-120"/>
              </a:rPr>
              <a:t>Akwɛsusu lɛ:</a:t>
            </a:r>
            <a:r>
              <a:rPr lang="fon" altLang="en-US" sz="2020" dirty="0">
                <a:solidFill>
                  <a:srgbClr val="25252B"/>
                </a:solidFill>
                <a:latin typeface="IBM Plex Sans" pitchFamily="34" charset="0"/>
                <a:ea typeface="IBM Plex Sans" pitchFamily="34" charset="-122"/>
                <a:cs typeface="IBM Plex Sans" pitchFamily="34" charset="-120"/>
              </a:rPr>
              <a:t> to blockchain ji, to Lightning ji, alo to yé awe ji?</a:t>
            </a:r>
            <a:endParaRPr lang="fon"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Ɖo Blockchain ji kpó Lightning kpó</a:t>
            </a:r>
            <a:endParaRPr lang="fon"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Kàn ɔ ji:</a:t>
            </a:r>
            <a:r>
              <a:rPr lang="fon" altLang="en-US" sz="2400" dirty="0">
                <a:solidFill>
                  <a:srgbClr val="25252B"/>
                </a:solidFill>
                <a:latin typeface="IBM Plex Sans" pitchFamily="34" charset="0"/>
                <a:ea typeface="IBM Plex Sans" pitchFamily="34" charset="-122"/>
                <a:cs typeface="IBM Plex Sans" pitchFamily="34" charset="-120"/>
              </a:rPr>
              <a:t> e nyí wlan ɖo blɔku-kàn ɔ mɛ tlɔlɔ</a:t>
            </a:r>
            <a:endParaRPr lang="fon" sz="2400" dirty="0"/>
          </a:p>
          <a:p>
            <a:pPr algn="l" marL="228600" indent="-228600">
              <a:lnSpc>
                <a:spcPct val="113000"/>
              </a:lnSpc>
              <a:spcBef>
                <a:spcPts val="480"/>
              </a:spcBef>
              <a:buSzPct val="100000"/>
              <a:buChar char="•"/>
            </a:pPr>
            <a:r>
              <a:rPr lang="fon" altLang="en-US" sz="2400" b="1" dirty="0">
                <a:solidFill>
                  <a:srgbClr val="422C70"/>
                </a:solidFill>
                <a:latin typeface="IBM Plex Sans" pitchFamily="34" charset="0"/>
                <a:ea typeface="IBM Plex Sans" pitchFamily="34" charset="-122"/>
                <a:cs typeface="IBM Plex Sans" pitchFamily="34" charset="-120"/>
              </a:rPr>
              <a:t>Lightning:</a:t>
            </a:r>
            <a:r>
              <a:rPr lang="fon" altLang="en-US" sz="2400" dirty="0">
                <a:solidFill>
                  <a:srgbClr val="25252B"/>
                </a:solidFill>
                <a:latin typeface="IBM Plex Sans" pitchFamily="34" charset="0"/>
                <a:ea typeface="IBM Plex Sans" pitchFamily="34" charset="-122"/>
                <a:cs typeface="IBM Plex Sans" pitchFamily="34" charset="-120"/>
              </a:rPr>
              <a:t> akwɛsúsú tɔn kadodo ɖe e wó ɖó ɖe Bitcoin ji nú akwɛ kpɛvi súsú kákáká bo nɔ jɛ whepoponu, ɖi kafe xɔxɔ ɖɔhun</a:t>
            </a:r>
            <a:endParaRPr lang="fon" sz="2400" dirty="0"/>
          </a:p>
          <a:p>
            <a:pPr algn="l" marL="228600" indent="-228600">
              <a:lnSpc>
                <a:spcPct val="113000"/>
              </a:lnSpc>
              <a:spcBef>
                <a:spcPts val="480"/>
              </a:spcBef>
              <a:buSzPct val="100000"/>
              <a:buChar char="•"/>
            </a:pPr>
            <a:r>
              <a:rPr lang="fon" altLang="en-US" sz="2400" dirty="0">
                <a:solidFill>
                  <a:srgbClr val="25252B"/>
                </a:solidFill>
                <a:latin typeface="IBM Plex Sans" pitchFamily="34" charset="0"/>
                <a:ea typeface="IBM Plex Sans" pitchFamily="34" charset="-122"/>
                <a:cs typeface="IBM Plex Sans" pitchFamily="34" charset="-120"/>
              </a:rPr>
              <a:t>Lightning tɔn akwɛzín sọgan nyí akwɛzín e mɛɖevo nɔ kpɔn ɔ aloo akwɛzín e tɔ ɛ ɖésú nɔ kpɔn ɔ</a:t>
            </a:r>
            <a:endParaRPr lang="fon" sz="2400" dirty="0"/>
          </a:p>
        </p:txBody>
      </p:sp>
      <p:pic>
        <p:nvPicPr>
          <p:cNvPr id="5" name="Image 0" descr="Blɔku lɛ sin sɔnsɔn mɛWlan ɖo Bitcoin tɔn blɔku lɛ sin sɔnsɔn mɛ tlɔlɔLightningAkwɛ súsú sin kadodo ɖe he gbɔn Bitcoin ji">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Sɛn atɔ̃ ɖò nusrɔ̃ hwenu</a:t>
            </a:r>
            <a:endParaRPr lang="fon"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Mi kplɔn nu tintan.</a:t>
            </a:r>
            <a:r>
              <a:rPr lang="fon" altLang="en-US" sz="2300" dirty="0">
                <a:solidFill>
                  <a:srgbClr val="25252B"/>
                </a:solidFill>
                <a:latin typeface="IBM Plex Sans" pitchFamily="34" charset="0"/>
                <a:ea typeface="IBM Plex Sans" pitchFamily="34" charset="-122"/>
                <a:cs typeface="IBM Plex Sans" pitchFamily="34" charset="-120"/>
              </a:rPr>
              <a:t> Mi ze jɔmiɔn, vivɔ̃ alo nuɖiɖi do wa nu o.</a:t>
            </a:r>
            <a:endParaRPr lang="fon" sz="2300" dirty="0"/>
          </a:p>
          <a:p>
            <a:pPr algn="l" marL="219710" indent="-219710">
              <a:lnSpc>
                <a:spcPct val="113000"/>
              </a:lnSpc>
              <a:spcBef>
                <a:spcPts val="460"/>
              </a:spcBef>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Mi jɛ egɔ ji kpo nu kpɛvi kpo.</a:t>
            </a:r>
            <a:r>
              <a:rPr lang="fon" altLang="en-US" sz="2300" dirty="0">
                <a:solidFill>
                  <a:srgbClr val="25252B"/>
                </a:solidFill>
                <a:latin typeface="IBM Plex Sans" pitchFamily="34" charset="0"/>
                <a:ea typeface="IBM Plex Sans" pitchFamily="34" charset="-122"/>
                <a:cs typeface="IBM Plex Sans" pitchFamily="34" charset="-120"/>
              </a:rPr>
              <a:t> Mi ze akwɛ kpɛvi ɖe e bu bɔ e ma na hɛn nuxaxa wa na mi o do tɛn nuzangɔn ɖe mi ma nywɛn o lɛ kpɔn.</a:t>
            </a:r>
            <a:endParaRPr lang="fon" sz="2300" dirty="0"/>
          </a:p>
          <a:p>
            <a:pPr algn="l" marL="219710" indent="-219710">
              <a:lnSpc>
                <a:spcPct val="113000"/>
              </a:lnSpc>
              <a:spcBef>
                <a:spcPts val="460"/>
              </a:spcBef>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Mi ɖo ji o, mi kpɔn nu ɖagbe.</a:t>
            </a:r>
            <a:r>
              <a:rPr lang="fon" altLang="en-US" sz="2300" dirty="0">
                <a:solidFill>
                  <a:srgbClr val="25252B"/>
                </a:solidFill>
                <a:latin typeface="IBM Plex Sans" pitchFamily="34" charset="0"/>
                <a:ea typeface="IBM Plex Sans" pitchFamily="34" charset="-122"/>
                <a:cs typeface="IBM Plex Sans" pitchFamily="34" charset="-120"/>
              </a:rPr>
              <a:t> Mi kpɔn mɛ ɔ, akwɛsuxu ali ɔ, adrɛsi ɔ kpo akwɛ ɔ sin sɔ kpo ɖagbe.</a:t>
            </a:r>
            <a:endParaRPr lang="fon"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fon" altLang="en-US" sz="2300" b="1" dirty="0">
                <a:solidFill>
                  <a:srgbClr val="422C70"/>
                </a:solidFill>
                <a:latin typeface="IBM Plex Sans" pitchFamily="34" charset="0"/>
                <a:ea typeface="IBM Plex Sans" pitchFamily="34" charset="-122"/>
                <a:cs typeface="IBM Plex Sans" pitchFamily="34" charset="-120"/>
              </a:rPr>
              <a:t>Mi na mɛ akwɛyiyi sin nywɛn, amɔ mi ma na mɛ nuɣa lɛ gbede o</a:t>
            </a:r>
            <a:endParaRPr lang="fon" sz="2300" dirty="0"/>
          </a:p>
          <a:p>
            <a:pPr algn="l" indent="0" marL="0">
              <a:lnSpc>
                <a:spcPct val="113000"/>
              </a:lnSpc>
              <a:spcBef>
                <a:spcPts val="340"/>
              </a:spcBef>
              <a:buNone/>
            </a:pPr>
            <a:r>
              <a:rPr lang="fon" altLang="en-US" sz="2300" dirty="0">
                <a:solidFill>
                  <a:srgbClr val="25252B"/>
                </a:solidFill>
                <a:latin typeface="IBM Plex Sans" pitchFamily="34" charset="0"/>
                <a:ea typeface="IBM Plex Sans" pitchFamily="34" charset="-122"/>
                <a:cs typeface="IBM Plex Sans" pitchFamily="34" charset="-120"/>
              </a:rPr>
              <a:t>Mɛ sixu na mɛɖe adrɛsi alo akwɛsuxu sin biɔbiɔ. Amɔ mɛ ma ɖo na mɛɖe gbesọ ɖe e nọ zɔn bɔ mɛ sixu mɔ e sin akwɛzɛ ɔ dokpɔ do alo safui ɣa gbede o. Nukplɔnmɛtɔ nuɖodotɔ, akwɛzɛ sin azɔ̌xɔ alo alɔgɔnamɛtɔ nuɖodotɔ ɖe ma na biɔ ɛ si mi gbede o.</a:t>
            </a:r>
            <a:endParaRPr lang="fon"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Mì tɔ́, mì má má nǔɖé ǎ, mì má</a:t>
            </a:r>
            <a:br/>
            <a:r>
              <a:rPr lang="fon" altLang="en-US" sz="3000" dirty="0">
                <a:solidFill>
                  <a:srgbClr val="422C70"/>
                </a:solidFill>
                <a:latin typeface="IBM Plex Sans Medium" pitchFamily="34" charset="0"/>
                <a:ea typeface="IBM Plex Sans Medium" pitchFamily="34" charset="-122"/>
                <a:cs typeface="IBM Plex Sans Medium" pitchFamily="34" charset="-120"/>
              </a:rPr>
              <a:t>sɛ́ nǔɖé ǎ</a:t>
            </a:r>
            <a:endParaRPr lang="fon"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fon" altLang="en-US" sz="2020" dirty="0">
                <a:solidFill>
                  <a:srgbClr val="25252B"/>
                </a:solidFill>
                <a:latin typeface="IBM Plex Sans" pitchFamily="34" charset="0"/>
                <a:ea typeface="IBM Plex Sans" pitchFamily="34" charset="-122"/>
                <a:cs typeface="IBM Plex Sans" pitchFamily="34" charset="-120"/>
              </a:rPr>
              <a:t>Mi nɔte nú mɛɖé ɖò mi yìyì ɖɔ mi ni wà nǔ é ɖò hɔnhɔn alǒ mi ni ɣla ɛ, é ɖò àlɛ ɖe mi na mɔ kaka ɖé gbè ná mi, é ɖò bìɔ ɖɔ mi ni sɛ́ bitcoin nukɔn, alǒ é ɖò mi sín xógbè ɖe mi nɔ sɔ lɛ́ wá mi sín kpákwɛ mɛ bìɔ. Mi nɔte. Mi má ná mɛɖé nǔɖé ǎ. Mi má sɛ́ nǔɖé ǎ. Gudo mɛ, mi byɔ́ nǔ é kpɔn gbɔn mɛɖé alǒ nǔɖé ɖe mi ko yɔn jí.</a:t>
            </a:r>
            <a:endParaRPr lang="fon" sz="2020" dirty="0"/>
          </a:p>
        </p:txBody>
      </p:sp>
      <p:pic>
        <p:nvPicPr>
          <p:cNvPr id="6" name="Image 1" descr="Nǔ wiwa kpákpá Mɛ ɖevo sín ŋkɔ zízan Fí nǔ ɔ na yì ɖo ɔ trɔtrɔ Àlɛ ɖe e dó nù ɖo Nǔ ɣlaɣla lɛ bíbíɔ">    </p:cNvPr>
          <p:cNvPicPr>
            <a:picLocks noChangeAspect="1"/>
          </p:cNvPicPr>
          <p:nvPr/>
        </p:nvPicPr>
        <p:blipFill>
          <a:blip r:embed="rId2"/>
          <a:stretch>
            <a:fillRect/>
          </a:stretch>
        </p:blipFill>
        <p:spPr>
          <a:xfrm>
            <a:off x="1338224" y="4389577"/>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Mi nɔ zan Bitcoin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fon" altLang="en-US" sz="4350" dirty="0">
                <a:solidFill>
                  <a:srgbClr val="FFFFFF"/>
                </a:solidFill>
                <a:latin typeface="IBM Plex Sans Medium" pitchFamily="34" charset="0"/>
                <a:ea typeface="IBM Plex Sans Medium" pitchFamily="34" charset="-122"/>
                <a:cs typeface="IBM Plex Sans Medium" pitchFamily="34" charset="-120"/>
              </a:rPr>
              <a:t>Etɛ wɛ ná bɔ gbɔn?</a:t>
            </a:r>
            <a:endParaRPr lang="fon"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fon" altLang="en-US" sz="2400" dirty="0">
                <a:solidFill>
                  <a:srgbClr val="FFFFFF"/>
                </a:solidFill>
                <a:latin typeface="IBM Plex Sans" pitchFamily="34" charset="0"/>
                <a:ea typeface="IBM Plex Sans" pitchFamily="34" charset="-122"/>
                <a:cs typeface="IBM Plex Sans" pitchFamily="34" charset="-120"/>
              </a:rPr>
              <a:t>Ehe nyi gɔmɛdido ɔ gé.</a:t>
            </a:r>
            <a:endParaRPr lang="fon"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Nǔ ɛnɛ ɖe mí kplɔ́n</a:t>
            </a:r>
            <a:endParaRPr lang="fon"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Akwɛ ɖo sɛ́n lɛ kpo nùɖiɖi kpo ji.</a:t>
            </a:r>
            <a:r>
              <a:rPr lang="fon" altLang="en-US" sz="2300" dirty="0">
                <a:solidFill>
                  <a:srgbClr val="25252B"/>
                </a:solidFill>
                <a:latin typeface="IBM Plex Sans" pitchFamily="34" charset="0"/>
                <a:ea typeface="IBM Plex Sans" pitchFamily="34" charset="-122"/>
                <a:cs typeface="IBM Plex Sans" pitchFamily="34" charset="-120"/>
              </a:rPr>
              <a:t> Tito vude wɛ nọ ɖo akwɛ fiat sin sùsù kpo sɛ́n lɛ kpo.</a:t>
            </a:r>
            <a:endParaRPr lang="fon" sz="2300" dirty="0"/>
          </a:p>
          <a:p>
            <a:pPr algn="l" marL="219710" indent="-219710">
              <a:lnSpc>
                <a:spcPct val="113000"/>
              </a:lnSpc>
              <a:spcBef>
                <a:spcPts val="460"/>
              </a:spcBef>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Bitcoin nọ na sɛ́n ɖevo lɛ.</a:t>
            </a:r>
            <a:r>
              <a:rPr lang="fon" altLang="en-US" sz="2300" dirty="0">
                <a:solidFill>
                  <a:srgbClr val="25252B"/>
                </a:solidFill>
                <a:latin typeface="IBM Plex Sans" pitchFamily="34" charset="0"/>
                <a:ea typeface="IBM Plex Sans" pitchFamily="34" charset="-122"/>
                <a:cs typeface="IBM Plex Sans" pitchFamily="34" charset="-120"/>
              </a:rPr>
              <a:t> Akwɛ sin sùsù he mɛ ɖé ɖé sixu mɔ, he ɖo dogbó, he mɛ ɖé ɖé sixu zan, bo sixu kpɔn ɖa kakati nado ɖi i sè kpo ɖokpo.</a:t>
            </a:r>
            <a:endParaRPr lang="fon" sz="2300" dirty="0"/>
          </a:p>
          <a:p>
            <a:pPr algn="l" marL="219710" indent="-219710">
              <a:lnSpc>
                <a:spcPct val="113000"/>
              </a:lnSpc>
              <a:spcBef>
                <a:spcPts val="460"/>
              </a:spcBef>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Abɔ ɖiɖe wɛ ɖo nukɔn.</a:t>
            </a:r>
            <a:r>
              <a:rPr lang="fon" altLang="en-US" sz="2300" dirty="0">
                <a:solidFill>
                  <a:srgbClr val="25252B"/>
                </a:solidFill>
                <a:latin typeface="IBM Plex Sans" pitchFamily="34" charset="0"/>
                <a:ea typeface="IBM Plex Sans" pitchFamily="34" charset="-122"/>
                <a:cs typeface="IBM Plex Sans" pitchFamily="34" charset="-120"/>
              </a:rPr>
              <a:t> Mi srɔ̃ nu gbã, mi jɛ egɔ ji kpɛɖé kpɛɖé, mi kpɔn nu ɖé ɖé ɖa, mi ma wɛn he nọ hɛn mi sin akwɛzɛ lɛkɔ hlan mɛ ɖe gbeɖe o.</a:t>
            </a:r>
            <a:endParaRPr lang="fon" sz="2300" dirty="0"/>
          </a:p>
          <a:p>
            <a:pPr algn="l" marL="219710" indent="-219710">
              <a:lnSpc>
                <a:spcPct val="113000"/>
              </a:lnSpc>
              <a:spcBef>
                <a:spcPts val="460"/>
              </a:spcBef>
              <a:buSzPct val="100000"/>
              <a:buChar char="•"/>
            </a:pPr>
            <a:r>
              <a:rPr lang="fon" altLang="en-US" sz="2300" b="1" dirty="0">
                <a:solidFill>
                  <a:srgbClr val="25252B"/>
                </a:solidFill>
                <a:latin typeface="IBM Plex Sans" pitchFamily="34" charset="0"/>
                <a:ea typeface="IBM Plex Sans" pitchFamily="34" charset="-122"/>
                <a:cs typeface="IBM Plex Sans" pitchFamily="34" charset="-120"/>
              </a:rPr>
              <a:t>Nukɔnjijɛ ɖokpo pɛ wɛ nyi ehe.</a:t>
            </a:r>
            <a:r>
              <a:rPr lang="fon" altLang="en-US" sz="2300" dirty="0">
                <a:solidFill>
                  <a:srgbClr val="25252B"/>
                </a:solidFill>
                <a:latin typeface="IBM Plex Sans" pitchFamily="34" charset="0"/>
                <a:ea typeface="IBM Plex Sans" pitchFamily="34" charset="-122"/>
                <a:cs typeface="IBM Plex Sans" pitchFamily="34" charset="-120"/>
              </a:rPr>
              <a:t> Afɔ ɖokpo he mi ɖe ɖo abɔ glɔ yi nukɔn ko su.</a:t>
            </a:r>
            <a:endParaRPr lang="fon" sz="2300" dirty="0"/>
          </a:p>
        </p:txBody>
      </p:sp>
      <p:sp>
        <p:nvSpPr>
          <p:cNvPr id="5" name="Shape 3"/>
          <p:cNvSpPr/>
          <p:nvPr/>
        </p:nvSpPr>
        <p:spPr>
          <a:xfrm>
            <a:off x="666780" y="4645243"/>
            <a:ext cx="10858500" cy="1184331"/>
          </a:xfrm>
          <a:prstGeom prst="rect">
            <a:avLst/>
          </a:prstGeom>
          <a:solidFill>
            <a:srgbClr val="F3F3FA"/>
          </a:solidFill>
          <a:ln/>
        </p:spPr>
      </p:sp>
      <p:sp>
        <p:nvSpPr>
          <p:cNvPr id="6" name="Shape 4"/>
          <p:cNvSpPr/>
          <p:nvPr/>
        </p:nvSpPr>
        <p:spPr>
          <a:xfrm>
            <a:off x="666780" y="4645243"/>
            <a:ext cx="57150" cy="1184331"/>
          </a:xfrm>
          <a:prstGeom prst="rect">
            <a:avLst/>
          </a:prstGeom>
          <a:solidFill>
            <a:srgbClr val="422C70"/>
          </a:solidFill>
          <a:ln/>
        </p:spPr>
      </p:sp>
      <p:sp>
        <p:nvSpPr>
          <p:cNvPr id="7" name="Text 5"/>
          <p:cNvSpPr/>
          <p:nvPr/>
        </p:nvSpPr>
        <p:spPr>
          <a:xfrm>
            <a:off x="1192103" y="4908591"/>
            <a:ext cx="10456896" cy="657636"/>
          </a:xfrm>
          <a:prstGeom prst="rect">
            <a:avLst/>
          </a:prstGeom>
          <a:noFill/>
          <a:ln/>
        </p:spPr>
        <p:txBody>
          <a:bodyPr wrap="square" lIns="0" tIns="0" rIns="0" bIns="0" rtlCol="0" anchor="t"/>
          <a:lstStyle/>
          <a:p>
            <a:pPr algn="l" indent="0" marL="0">
              <a:lnSpc>
                <a:spcPct val="113000"/>
              </a:lnSpc>
              <a:buNone/>
            </a:pPr>
            <a:r>
              <a:rPr lang="fon" altLang="en-US" sz="2300" b="1" dirty="0">
                <a:solidFill>
                  <a:srgbClr val="422C70"/>
                </a:solidFill>
                <a:latin typeface="IBM Plex Sans" pitchFamily="34" charset="0"/>
                <a:ea typeface="IBM Plex Sans" pitchFamily="34" charset="-122"/>
                <a:cs typeface="IBM Plex Sans" pitchFamily="34" charset="-120"/>
              </a:rPr>
              <a:t>Hwenu ɖe nado lin nu</a:t>
            </a:r>
            <a:endParaRPr lang="fon" sz="2300" dirty="0"/>
          </a:p>
          <a:p>
            <a:pPr algn="l" indent="0" marL="0">
              <a:lnSpc>
                <a:spcPct val="113000"/>
              </a:lnSpc>
              <a:spcBef>
                <a:spcPts val="340"/>
              </a:spcBef>
              <a:buNone/>
            </a:pPr>
            <a:r>
              <a:rPr lang="fon" altLang="en-US" sz="2300" dirty="0">
                <a:solidFill>
                  <a:srgbClr val="25252B"/>
                </a:solidFill>
                <a:latin typeface="IBM Plex Sans" pitchFamily="34" charset="0"/>
                <a:ea typeface="IBM Plex Sans" pitchFamily="34" charset="-122"/>
                <a:cs typeface="IBM Plex Sans" pitchFamily="34" charset="-120"/>
              </a:rPr>
              <a:t>Mi lɛkɔ yi kanbyɔ atɔ́n he ɖo nukɔnjijɛ lɛ ji. Etɛ wɛ mi na ɖɔ na yé din?</a:t>
            </a:r>
            <a:endParaRPr lang="fon"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ná bɔ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fon" altLang="en-US" sz="3000" dirty="0">
                <a:solidFill>
                  <a:srgbClr val="422C70"/>
                </a:solidFill>
                <a:latin typeface="IBM Plex Sans Medium" pitchFamily="34" charset="0"/>
                <a:ea typeface="IBM Plex Sans Medium" pitchFamily="34" charset="-122"/>
                <a:cs typeface="IBM Plex Sans Medium" pitchFamily="34" charset="-120"/>
              </a:rPr>
              <a:t>Bitcoin sin diplɔmu</a:t>
            </a:r>
            <a:endParaRPr lang="fon"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fon" altLang="en-US" sz="2020" dirty="0">
                <a:solidFill>
                  <a:srgbClr val="25252B"/>
                </a:solidFill>
                <a:latin typeface="IBM Plex Sans" pitchFamily="34" charset="0"/>
                <a:ea typeface="IBM Plex Sans" pitchFamily="34" charset="-122"/>
                <a:cs typeface="IBM Plex Sans" pitchFamily="34" charset="-120"/>
              </a:rPr>
              <a:t>Afɔɖiɖe ɖevo. Nukplɔ́n akpa ɛnɛ etɔn na kplá mi yì nukɔn:</a:t>
            </a:r>
            <a:endParaRPr lang="fon"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fon" altLang="en-US" sz="2020" dirty="0">
                <a:solidFill>
                  <a:srgbClr val="25252B"/>
                </a:solidFill>
                <a:latin typeface="IBM Plex Sans" pitchFamily="34" charset="0"/>
                <a:ea typeface="IBM Plex Sans" pitchFamily="34" charset="-122"/>
                <a:cs typeface="IBM Plex Sans" pitchFamily="34" charset="-120"/>
              </a:rPr>
              <a:t>Akwɛ tɔn gɔnmɛ sísí</a:t>
            </a:r>
            <a:endParaRPr lang="fon" sz="2020" dirty="0"/>
          </a:p>
          <a:p>
            <a:pPr algn="l" marL="191770" indent="-191770">
              <a:lnSpc>
                <a:spcPct val="113000"/>
              </a:lnSpc>
              <a:spcBef>
                <a:spcPts val="400"/>
              </a:spcBef>
              <a:buSzPct val="100000"/>
              <a:buChar char="•"/>
            </a:pPr>
            <a:r>
              <a:rPr lang="fon" altLang="en-US" sz="2020" dirty="0">
                <a:solidFill>
                  <a:srgbClr val="25252B"/>
                </a:solidFill>
                <a:latin typeface="IBM Plex Sans" pitchFamily="34" charset="0"/>
                <a:ea typeface="IBM Plex Sans" pitchFamily="34" charset="-122"/>
                <a:cs typeface="IBM Plex Sans" pitchFamily="34" charset="-120"/>
              </a:rPr>
              <a:t>Ale ɖe Bitcoin wɔna azɔ́n gbɔn</a:t>
            </a:r>
            <a:endParaRPr lang="fon" sz="2020" dirty="0"/>
          </a:p>
          <a:p>
            <a:pPr algn="l" marL="191770" indent="-191770">
              <a:lnSpc>
                <a:spcPct val="113000"/>
              </a:lnSpc>
              <a:spcBef>
                <a:spcPts val="400"/>
              </a:spcBef>
              <a:buSzPct val="100000"/>
              <a:buChar char="•"/>
            </a:pPr>
            <a:r>
              <a:rPr lang="fon" altLang="en-US" sz="2020" dirty="0">
                <a:solidFill>
                  <a:srgbClr val="25252B"/>
                </a:solidFill>
                <a:latin typeface="IBM Plex Sans" pitchFamily="34" charset="0"/>
                <a:ea typeface="IBM Plex Sans" pitchFamily="34" charset="-122"/>
                <a:cs typeface="IBM Plex Sans" pitchFamily="34" charset="-120"/>
              </a:rPr>
              <a:t>Bitcoin zízan bo má ɖo vɔvɔ̃</a:t>
            </a:r>
            <a:endParaRPr lang="fon" sz="2020" dirty="0"/>
          </a:p>
          <a:p>
            <a:pPr algn="l" marL="191770" indent="-191770">
              <a:lnSpc>
                <a:spcPct val="113000"/>
              </a:lnSpc>
              <a:spcBef>
                <a:spcPts val="400"/>
              </a:spcBef>
              <a:buSzPct val="100000"/>
              <a:buChar char="•"/>
            </a:pPr>
            <a:r>
              <a:rPr lang="fon" altLang="en-US" sz="2020" dirty="0">
                <a:solidFill>
                  <a:srgbClr val="25252B"/>
                </a:solidFill>
                <a:latin typeface="IBM Plex Sans" pitchFamily="34" charset="0"/>
                <a:ea typeface="IBM Plex Sans" pitchFamily="34" charset="-122"/>
                <a:cs typeface="IBM Plex Sans" pitchFamily="34" charset="-120"/>
              </a:rPr>
              <a:t>Bitcoin ɖò mi tɔn gbɛtɔ́gbé mɛ</a:t>
            </a:r>
            <a:endParaRPr lang="fon"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fon" altLang="en-US" sz="2020" dirty="0">
                <a:solidFill>
                  <a:srgbClr val="25252B"/>
                </a:solidFill>
                <a:latin typeface="IBM Plex Sans" pitchFamily="34" charset="0"/>
                <a:ea typeface="IBM Plex Sans" pitchFamily="34" charset="-122"/>
                <a:cs typeface="IBM Plex Sans" pitchFamily="34" charset="-120"/>
              </a:rPr>
              <a:t>Mi zindonukɔn nado ba nǔ sísí, mi zindonukɔn nado kan nǔ se, bo kplɔ́n nǔ dogɔ ɖò </a:t>
            </a:r>
            <a:r>
              <a:rPr lang="fon"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fon" altLang="en-US" sz="2020" dirty="0">
                <a:solidFill>
                  <a:srgbClr val="25252B"/>
                </a:solidFill>
                <a:latin typeface="IBM Plex Sans" pitchFamily="34" charset="0"/>
                <a:ea typeface="IBM Plex Sans" pitchFamily="34" charset="-122"/>
                <a:cs typeface="IBM Plex Sans" pitchFamily="34" charset="-120"/>
              </a:rPr>
              <a:t>.</a:t>
            </a:r>
            <a:endParaRPr lang="fon"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fon" altLang="en-US" sz="2020" dirty="0">
                <a:solidFill>
                  <a:srgbClr val="25252B"/>
                </a:solidFill>
                <a:latin typeface="IBM Plex Sans" pitchFamily="34" charset="0"/>
                <a:ea typeface="IBM Plex Sans" pitchFamily="34" charset="-122"/>
                <a:cs typeface="IBM Plex Sans" pitchFamily="34" charset="-120"/>
              </a:rPr>
              <a:t>Mí ɖo nukundo nado mɔ mi ɖò mí tɔn nukplɔ́ntɔ́ hɔn ɖevo mɛ.</a:t>
            </a:r>
            <a:endParaRPr lang="fon"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fon" altLang="en-US" sz="1200" dirty="0">
                <a:solidFill>
                  <a:srgbClr val="6C6C7D"/>
                </a:solidFill>
                <a:latin typeface="IBM Plex Sans" pitchFamily="34" charset="0"/>
                <a:ea typeface="IBM Plex Sans" pitchFamily="34" charset="-122"/>
                <a:cs typeface="IBM Plex Sans" pitchFamily="34" charset="-120"/>
              </a:rPr>
              <a:t>Bitcoin sín nukɔntɔn · Etɛ wɛ ná bɔ gbɔn?</a:t>
            </a:r>
            <a:endParaRPr lang="fon"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 sín nukɔntɔn</dc:title>
  <dc:subject>Open educational slides (Creative Commons). Adapt them freely.</dc:subject>
  <dc:creator>My First Bitcoin</dc:creator>
  <cp:lastModifiedBy>My First Bitcoin</cp:lastModifiedBy>
  <cp:revision>1</cp:revision>
  <dcterms:created xsi:type="dcterms:W3CDTF">2026-10-22T19:32:43Z</dcterms:created>
  <dcterms:modified xsi:type="dcterms:W3CDTF">2026-10-22T19:32:43Z</dcterms:modified>
</cp:coreProperties>
</file>