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ਸਰੋਤ: My First Bitcoin, ਬਿਟਕੋਇਨ ਨਾਲ ਜਾਣ-ਪਛਾਣ, ਸ਼ੁਰੂਆਤ ਕਰਨ ਵਾਲਿਆਂ ਲਈ ਮਾਰਗਦਰਸ਼ਿਕਾ, ਸੰਸਕਰਨ 26.10। Creative Commons ਐਟ੍ਰਿਬਿਊਸ਼ਨ-ਸ਼ੇਅਰਅਲਾਈਕ 4.0 ਇੰਟਰਨੈਸ਼ਨਲ ਲਾਇਸੈਂਸ ਅਧੀਨ ਅਨੁਕੂਲਿਤ; ਇਹ ਸਲਾਈਡ ਡੈੱਕ ਵੀ ਉਸੇ ਲਾਇਸੈਂਸ ਦੀ ਵਰਤੋਂ ਕਰਦਾ ਹੈ। ਇਹ ਸਲਾਈਡ ਡੈੱਕ ਮਾਰਗਦਰਸ਼ਿਕਾ ਦੇ ਛੇ ਸਵਾਲਾਂ ’ਤੇ ਆਧਾਰਿਤ, ਸਿੱਖਿਅਕ ਦੀ ਅਗਵਾਈ ਵਿੱਚ ਪੇਸ਼ਕਾਰੀ ਲਈ ਇੱਕ ਸਹਾਇਕ ਸਾਧਨ ਹੈ। ਅਰਥ ਅਤੇ ਸੁਰੱਖਿਆ ਸੰਦੇਸ਼ਾਂ ਨੂੰ ਬਰਕਰਾਰ ਰੱਖਦਿਆਂ, ਉਦਾਹਰਨਾਂ, ਪੜ੍ਹਾਉਣ ਦੀ ਰਫ਼ਤਾਰ ਅਤੇ ਪੇਸ਼ਕਾਰੀ ਦੇ ਢੰਗ ਨੂੰ ਆਪਣੇ ਭਾਈਚਾਰੇ ਅਨੁਸਾਰ ਢਾਲੋ। ਸੈਸ਼ਨ ਦੀ ਕੋਈ ਨਿਸ਼ਚਿਤ ਮਿਆਦ ਨਹੀਂ ਮੰਨੀ ਗਈ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ਤਸਵੀਰ ਨਾਲ ਸ਼ੁਰੂ ਕਰੋ: ਸਾਡੇ ਆਲੇ-ਦੁਆਲੇ ਹਰ ਕੋਈ ਪੈਸੇ ਬਾਰੇ ਸਵਾਲ ਕੀਤੇ ਬਿਨਾਂ ਇਸ ਦੀ ਵਰਤੋਂ ਕਰਦਾ ਹੈ। ਸਮੂਹ ਨੂੰ ਪੁੱਛੋ ਕਿ ਉਨ੍ਹਾਂ ਨੇ ਆਖ਼ਰੀ ਵਾਰ ਕਦੋਂ ਸੋਚਿਆ ਸੀ ਕਿ ਪੈਸਾ ਕਿੱਥੋਂ ਆਉਂਦਾ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ਸਿਖਿਆਰਥੀਆਂ ਨੂੰ ਲਿਖਣ ਲਈ ਕੁਝ ਮਿੰਟ ਦਿਓ। ਕਿਸੇ ਨੂੰ ਵੀ ਆਪਣੇ ਨਿੱਜੀ ਵਿੱਤੀ ਵੇਰਵੇ ਸਾਂਝੇ ਕਰਨ ਲਈ ਨਾ ਕਹੋ। ਇਹ ਜਵਾਬ “ਅੱਗੇ ਕੀ?” ਦੀਆਂ ਮੁੱਖ ਸਿੱਖਿਆਵਾਂ ਵਾਲੀ ਸਲਾਈਡ ਉੱਤੇ ਮੁੜ ਆਉਣਗੇ।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ਪੂਰੇ ਸੈਸ਼ਨ ਦੌਰਾਨ ਇਸ ਫ਼ਰਕ ਨੂੰ ਧਿਆਨ ਵਿੱਚ ਰੱਖੋ। ਜਦੋਂ ਕੋਈ ਦਾਅਵਾ ਸਾਹਮਣੇ ਆਵੇ, ਤਾਂ ਪੁੱਛੋ: ਕੀ ਅਸੀਂ ਇਸ ਦੀ ਜਾਂਚ ਕਰ ਸਕਦੇ ਹਾਂ, ਜਾਂ ਇਸ ਲਈ ਮਾਪਦੰਡਾਂ ਅਤੇ ਸਬੂਤਾਂ ਦੀ ਲੋੜ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ਮਾਰਗਦਰਸ਼ਿਕਾ ਦੀ ਉਦਾਹਰਨ ਵਰਤੋ: ਤੁਸੀਂ ਚੌਲ ਉਗਾਉਂਦੇ ਹੋ ਅਤੇ ਤੁਹਾਨੂੰ ਜੁੱਤੀਆਂ ਦੀ ਲੋੜ ਹੈ, ਪਰ ਮੋਚੀ ਨੂੰ ਚੌਲ ਨਹੀਂ, ਖਾਣਾ ਪਕਾਉਣ ਵਾਲਾ ਤੇਲ ਚਾਹੀਦਾ ਹੈ। ਅਰਥਸ਼ਾਸਤਰੀ ਇਸ ਨੂੰ ਲੋੜਾਂ ਦਾ ਦੋਹਰਾ ਸੰਜੋਗ ਕਹਿੰਦੇ ਹਨ।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ਮਾਰਗਦਰਸ਼ਿਕਾ ਦੀ ਉਦਾਹਰਨ ਵਰਤੋ: ਤੁਸੀਂ ਚੌਲ ਉਗਾਉਂਦੇ ਹੋ ਅਤੇ ਤੁਹਾਨੂੰ ਜੁੱਤੀਆਂ ਦੀ ਲੋੜ ਹੈ, ਪਰ ਮੋਚੀ ਨੂੰ ਚੌਲ ਨਹੀਂ, ਖਾਣਾ ਪਕਾਉਣ ਵਾਲਾ ਤੇਲ ਚਾਹੀਦਾ ਹੈ। ਅਰਥਸ਼ਾਸਤਰੀ ਇਸ ਨੂੰ ਲੋੜਾਂ ਦਾ ਦੋਹਰਾ ਸੰਜੋਗ ਕਹਿੰਦੇ ਹਨ।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ਬੈਂਕ ਨੋਟ ਸਿਰਫ਼ ਕਾਗਜ਼ ਦਾ ਇੱਕ ਟੁਕੜਾ ਹੁੰਦਾ ਹੈ। ਪੈਸਾ ਵੇਚਣ ਅਤੇ ਖਰੀਦਣ ਨੂੰ ਵੱਖ ਕਰਕੇ ਵਸਤੂ-ਵਟਾਂਦਰੇ ਦੀ ਸਮੱਸਿਆ ਹੱਲ ਕਰਦਾ ਹੈ: ਤੁਸੀਂ ਆਪਣੇ ਚੌਲ ਇੱਕ ਵਿਅਕਤੀ ਨੂੰ ਵੇਚਦੇ ਹੋ ਅਤੇ ਕਿਸੇ ਹੋਰ ਤੋਂ ਜੁੱਤੀਆਂ ਖਰੀਦਦੇ ਹੋ। ਇਹੀ ਗੱਲ ਪੈਸੇ ਨੂੰ ਵਸਤੂ-ਵਟਾਂਦਰੇ ਤੋਂ ਵੱਖ ਕਰਦੀ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ਕੀਮਤਾਂ ਦੀ ਮਹਿੰਗਾਈ ਕੀਮਤਾਂ ਦੇ ਆਮ ਪੱਧਰ ਵਿੱਚ ਲਗਾਤਾਰ ਵਾਧਾ ਹੈ। ਇਸ ਦਾ ਦੂਜਾ ਪੱਖ ਖਰੀਦ ਸ਼ਕਤੀ ਹੈ: ਪੈਸੇ ਦੀ ਇੱਕ ਇਕਾਈ ਨਾਲ ਕਿੰਨਾ ਕੁਝ ਖਰੀਦਿਆ ਜਾ ਸਕਦਾ ਹੈ। ਜੇ ਬੁਨਿਆਦੀ ਵਸਤਾਂ ਦੀ ਇੱਕ ਟੋਕਰੀ ਦੀ ਕੀਮਤ ਮੁਦਰਾ ਦੀਆਂ 100 ਇਕਾਈਆਂ ਤੋਂ ਵਧ ਕੇ 110 ਹੋ ਜਾਂਦੀ ਹੈ, ਤਾਂ ਉਹੀ 100 ਇਕਾਈਆਂ ਨਾਲ ਹੁਣ ਪੂਰੀ ਟੋਕਰੀ ਨਹੀਂ ਖਰੀਦੀ ਜਾ ਸਕਦੀ।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ਕੀਮਤਾਂ ਦੀ ਮਹਿੰਗਾਈ ਕੀਮਤਾਂ ਦੇ ਆਮ ਪੱਧਰ ਵਿੱਚ ਲਗਾਤਾਰ ਵਾਧਾ ਹੈ। ਇਸ ਦਾ ਦੂਜਾ ਪੱਖ ਖਰੀਦ ਸ਼ਕਤੀ ਹੈ: ਪੈਸੇ ਦੀ ਇੱਕ ਇਕਾਈ ਨਾਲ ਕਿੰਨਾ ਕੁਝ ਖਰੀਦਿਆ ਜਾ ਸਕਦਾ ਹੈ। ਜੇ ਬੁਨਿਆਦੀ ਵਸਤਾਂ ਦੀ ਇੱਕ ਟੋਕਰੀ ਦੀ ਕੀਮਤ ਮੁਦਰਾ ਦੀਆਂ 100 ਇਕਾਈਆਂ ਤੋਂ ਵਧ ਕੇ 110 ਹੋ ਜਾਂਦੀ ਹੈ, ਤਾਂ ਉਹੀ 100 ਇਕਾਈਆਂ ਨਾਲ ਹੁਣ ਪੂਰੀ ਟੋਕਰੀ ਨਹੀਂ ਖਰੀਦੀ ਜਾ ਸਕਦੀ।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ਅਰਥਸ਼ਾਸਤਰੀ ਇਸ ਗੱਲ ’ਤੇ ਬਹਿਸ ਕਰਦੇ ਹਨ ਕਿ ਹਰੇਕ ਕਾਰਨ ਕਿੰਨਾ ਮਹੱਤਵ ਰੱਖਦਾ ਹੈ। ਆਪਣਾ ਧਿਆਨ ਉਸ ਇੱਕ ਕਾਰਨ ’ਤੇ ਕੇਂਦਰਿਤ ਰੱਖੋ ਜੋ ਕਿਸੇ ਇਤਫ਼ਾਕ ਦੀ ਬਜਾਏ ਇੱਕ ਫ਼ੈਸਲਾ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ਇਹ ਕਿਸੇ ਵੀ ਡਿਵਾਈਸ ਜਾਂ ਇੰਟਰਨੈੱਟ ਤੋਂ ਬਿਨਾਂ ਕੰਮ ਕਰਦਾ ਹੈ। ਸਮੂਹ ਦੇ ਸਾਰੇ ਮੈਂਬਰਾਂ ਦੇ ਜਵਾਬਾਂ ਦੀ ਤੁਲਨਾ ਕਰੋ ਅਤੇ ਸਿਖਿਆਰਥੀਆਂ ਨੂੰ ਯਾਦ ਦਿਵਾਓ ਕਿ ਸਿਰਫ਼ ਇੱਕ ਕੀਮਤ ਮਹਿੰਗਾਈ ਦਾ ਪੂਰਾ ਮਾਪ ਨਹੀਂ ਹੁੰਦੀ।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ਬਿਟਕੋਇਨ ਤੋਂ ਪਹਿਲਾਂ, ਆਨਲਾਈਨ ਪੈਸੇ ਭੇਜਣਾ ਹਮੇਸ਼ਾ ਕਿਸੇ ਭਰੋਸੇਯੋਗ ਸੰਸਥਾ ਉੱਤੇ ਨਿਰਭਰ ਕਰਦਾ ਸੀ: ਕੋਈ ਬੈਂਕ ਜਾਂ ਭੁਗਤਾਨ ਕੰਪਨੀ ਜੋ ਹਿਸਾਬ-ਕਿਤਾਬ ਦਾ ਰਿਕਾਰਡ ਰੱਖਦੀ ਸੀ, ਖਾਤਿਆਂ ਨੂੰ ਮਨਜ਼ੂਰੀ ਦਿੰਦੀ ਸੀ ਅਤੇ ਕਿਸੇ ਭੁਗਤਾਨ ਨੂੰ ਦੇਰੀ ਨਾਲ ਭੇਜ ਸਕਦੀ ਸੀ, ਰੋਕ ਸਕਦੀ ਸੀ ਜਾਂ ਵਾਪਸ ਮੋੜ ਸਕਦੀ ਸੀ। ਡਿਜੀਟਲ ਜਾਣਕਾਰੀ ਦੀ ਨਕਲ ਕਰਨਾ ਆਸਾਨ ਹੈ: ਜੇ ਕਿਸੇ ਡਿਜੀਟਲ ਸਿੱਕੇ ਨੂੰ ਦੋ ਵਾਰ ਖਰਚਿਆ ਜਾ ਸਕਦਾ ਹੋਵੇ, ਤਾਂ ਉਹ ਪੈਸੇ ਵਜੋਂ ਕੰਮ ਨਹੀਂ ਕਰ ਸਕਦਾ। ਇਹ ਦੋਹਰੇ ਖਰਚ ਦੀ ਸਮੱਸਿਆ ਹੈ। ਸਤੋਸ਼ੀ ਨਾਕਾਮੋਟੋ ਇੱਕ ਵਿਅਕਤੀ ਜਾਂ ਸਮੂਹ ਹੈ ਜੋ ਇਸ ਨਾਮ ਦੀ ਵਰਤੋਂ ਕਰਦਾ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ਵਿਕੇਂਦਰੀਕ੍ਰਿਤ ਹੋਣ ਦਾ ਮਤਲਬ ਇਹ ਨਹੀਂ ਕਿ ਹਰ ਕਿਸੇ ਦਾ ਬਰਾਬਰ ਪ੍ਰਭਾਵ ਹੈ। ਇਸ ਦਾ ਮਤਲਬ ਹੈ ਕਿ ਕੋਈ ਵੀ ਇਕੱਲਾ ਭਾਗੀਦਾਰ ਸਾਰਿਆਂ ਲਈ ਲੈਜਰ ਜਾਂ ਮੁਦਰਾ ਦੇ ਨਿਯਮਾਂ ਨੂੰ ਨਹੀਂ ਬਦਲ ਸਕਦਾ।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ਨਵੇਂ ਬਿਟਕੋਇਨ ਇੱਕ ਜਨਤਕ ਸਮਾਂ-ਸਾਰਣੀ ਅਨੁਸਾਰ ਜਾਰੀ ਕੀਤੇ ਜਾਂਦੇ ਹਨ, ਅਤੇ ਨੋਡ ਕਹੇ ਜਾਣ ਵਾਲੇ ਸੁਤੰਤਰ ਕੰਪਿਊਟਰ ਉਸ ਨਿਯਮ ਨੂੰ ਤੋੜਨ ਵਾਲੇ ਕਿਸੇ ਵੀ ਬਲਾਕ ਨੂੰ ਰੱਦ ਕਰ ਦਿੰਦੇ ਹਨ। ਇਹ ਸੀਮਾ ਭਰੋਸੇਯੋਗ ਹੈ ਕਿਉਂਕਿ ਕੋਈ ਵੀ ਇਸ ਦੀ ਜਾਂਚ ਕਰ ਸਕਦਾ ਹੈ। ਇਹ ਕੁਦਰਤ ਦਾ ਕੋਈ ਨਿਯਮ ਨਹੀਂ ਹੈ: ਇਹ ਇਸ ਲਈ ਕਾਇਮ ਹੈ ਕਿਉਂਕਿ ਭਾਗੀਦਾਰ ਇਸ ਨੂੰ ਲਗਾਤਾਰ ਲਾਗੂ ਕਰਦੇ ਰਹਿੰਦੇ ਹਨ। ਸੀਮਤ ਸਪਲਾਈ ਇਸ ਗੱਲ ਦੀ ਗਾਰੰਟੀ ਨਹੀਂ ਦਿੰਦੀ ਕਿ ਕੀਮਤ ਵਧੇਗੀ; ਕੀਮਤ ਸਪਲਾਈ ਦੇ ਨਾਲ-ਨਾਲ ਮੰਗ ਉੱਤੇ ਵੀ ਨਿਰਭਰ ਕਰਦੀ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ਸੈਟਸ ਦੇ ਮਾਲਕ ਹੋਣਾ ਅਤੇ 0.001 ਬਿਟਕੋਇਨ ਦੇ ਮਾਲਕ ਹੋਣਾ ਇੱਕੋ ਮਾਤਰਾ ਨੂੰ ਦਰਸਾਉਂਦੇ ਹਨ। ਇਸ ਗ਼ਲਤ ਧਾਰਨਾ ਨੂੰ ਦੂਰ ਕਰੋ ਕਿ ਇੱਕ ਬਿਟਕੋਇਨ ਮਹਿੰਗਾ ਹੋਣ ਕਾਰਨ ਬਿਟਕੋਇਨ ਆਮ ਲੋਕਾਂ ਦੀ ਪਹੁੰਚ ਤੋਂ ਬਾਹਰ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ਵਰਤੋਂਕਾਰ ਬਿਟਕੋਇਨ ਭੇਜਦੇ, ਪ੍ਰਾਪਤ ਕਰਦੇ ਅਤੇ ਆਪਣੇ ਕੋਲ ਰੱਖਦੇ ਹਨ; ਨੋਡ ਹਰ ਲੈਣ-ਦੇਣ ਅਤੇ ਬਲਾਕ ਦੀ ਨਿਯਮਾਂ ਅਨੁਸਾਰ ਜਾਂਚ ਕਰਦੇ ਹਨ; ਮਾਈਨਰ ਲਗਭਗ ਹਰ ਦਸ ਮਿੰਟਾਂ ਬਾਅਦ ਰਿਕਾਰਡ ਵਿੱਚ ਨਵਾਂ ਬਲਾਕ ਜੋੜਨ ਲਈ ਮੁਕਾਬਲਾ ਕਰਦੇ ਹਨ। ਇਹ ਰਿਕਾਰਡ, ਜਿਸ ਨੂੰ ਬਲਾਕਚੇਨ ਕਿਹਾ ਜਾਂਦਾ ਹੈ, ਜਨਤਕ ਹੁੰਦਾ ਹੈ ਅਤੇ ਇਸ ਨੂੰ ਮੁੜ ਲਿਖਣਾ ਬਹੁਤ ਮਹਿੰਗਾ ਪੈਂਦਾ ਹੈ। ਸ਼ਬਦ-ਜੋੜ ਬਾਰੇ ਇੱਕ ਨੋਟ: ਅੰਗਰੇਜ਼ੀ ਵਿੱਚ ਵੱਡੇ B ਨਾਲ ਲਿਖਿਆ Bitcoin ਆਮ ਤੌਰ 'ਤੇ ਨੈੱਟਵਰਕ ਜਾਂ ਸਿਸਟਮ ਨੂੰ ਦਰਸਾਉਂਦਾ ਹੈ; ਛੋਟੇ b ਨਾਲ ਲਿਖਿਆ bitcoin ਖ਼ੁਦ ਪੈਸੇ ਨੂੰ ਦਰਸਾਉਂਦਾ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ਵਰਤੋਂਕਾਰ ਬਿਟਕੋਇਨ ਭੇਜਦੇ, ਪ੍ਰਾਪਤ ਕਰਦੇ ਅਤੇ ਆਪਣੇ ਕੋਲ ਰੱਖਦੇ ਹਨ; ਨੋਡ ਹਰ ਲੈਣ-ਦੇਣ ਅਤੇ ਬਲਾਕ ਦੀ ਨਿਯਮਾਂ ਅਨੁਸਾਰ ਜਾਂਚ ਕਰਦੇ ਹਨ; ਮਾਈਨਰ ਲਗਭਗ ਹਰ ਦਸ ਮਿੰਟਾਂ ਬਾਅਦ ਰਿਕਾਰਡ ਵਿੱਚ ਨਵਾਂ ਬਲਾਕ ਜੋੜਨ ਲਈ ਮੁਕਾਬਲਾ ਕਰਦੇ ਹਨ। ਇਹ ਰਿਕਾਰਡ, ਜਿਸ ਨੂੰ ਬਲਾਕਚੇਨ ਕਿਹਾ ਜਾਂਦਾ ਹੈ, ਜਨਤਕ ਹੁੰਦਾ ਹੈ ਅਤੇ ਇਸ ਨੂੰ ਮੁੜ ਲਿਖਣਾ ਬਹੁਤ ਮਹਿੰਗਾ ਪੈਂਦਾ ਹੈ। ਸ਼ਬਦ-ਜੋੜ ਬਾਰੇ ਇੱਕ ਨੋਟ: ਅੰਗਰੇਜ਼ੀ ਵਿੱਚ ਵੱਡੇ B ਨਾਲ ਲਿਖਿਆ Bitcoin ਆਮ ਤੌਰ 'ਤੇ ਨੈੱਟਵਰਕ ਜਾਂ ਸਿਸਟਮ ਨੂੰ ਦਰਸਾਉਂਦਾ ਹੈ; ਛੋਟੇ b ਨਾਲ ਲਿਖਿਆ bitcoin ਖ਼ੁਦ ਪੈਸੇ ਨੂੰ ਦਰਸਾਉਂਦਾ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ਬਿਟਕੋਇਨ ਵਾਲਿਟ ਇੱਕ ਸਾਧਨ ਹੈ, ਜੋ ਆਮ ਤੌਰ 'ਤੇ ਇੱਕ ਐਪ ਹੁੰਦੀ ਹੈ ਅਤੇ ਤੁਹਾਨੂੰ ਬਿਟਕੋਇਨ ਪ੍ਰਾਪਤ ਕਰਨ, ਆਪਣਾ ਬਕਾਇਆ ਦੇਖਣ ਅਤੇ ਬਿਟਕੋਇਨ ਭੇਜਣ ਦੀ ਸਹੂਲਤ ਦਿੰਦੀ ਹੈ। ਤੁਹਾਡਾ ਬਿਟਕੋਇਨ ਤੁਹਾਡੇ ਫ਼ੋਨ ਵਿੱਚ ਸਟੋਰ ਨਹੀਂ ਹੁੰਦਾ: ਇਹ ਬਲਾਕਚੇਨ ਉੱਤੇ ਦਰਜ ਹੁੰਦਾ ਹੈ। ਵਾਲਿਟ ਉਨ੍ਹਾਂ ਕੁੰਜੀਆਂ ਦਾ ਪ੍ਰਬੰਧ ਕਰਦਾ ਹੈ ਜਿਨ੍ਹਾਂ ਰਾਹੀਂ ਤੁਸੀਂ ਸਾਬਤ ਕਰ ਸਕਦੇ ਹੋ ਕਿ ਇਹ ਬਿਟਕੋਇਨ ਤੁਹਾਡਾ ਹੈ ਅਤੇ ਭੁਗਤਾਨ ਦੀ ਮਨਜ਼ੂਰੀ ਦੇ ਸਕਦੇ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ਸੀਡ ਫ੍ਰੇਜ਼ ਸਿਰਫ਼ ਇੱਕ ਬੈਕਅੱਪ ਨਹੀਂ ਹੈ: ਇਹ ਪੂਰੀ ਪਹੁੰਚ ਦਿੰਦਾ ਹੈ। ਜਦੋਂ ਤੁਸੀਂ ਵਾਲਿਟ ਬਣਾਉਂਦੇ ਹੋ, ਤਾਂ ਇਸ ਨੂੰ ਕਾਗਜ਼ ਉੱਤੇ ਬਿਲਕੁਲ ਸਹੀ ਲਿਖ ਲਵੋ; ਇਸ ਨੂੰ ਆਫ਼ਲਾਈਨ, ਗੁਪਤ ਅਤੇ ਅਜਿਹੀ ਥਾਂ ਰੱਖੋ ਜਿੱਥੇ ਇਹ ਗੁਆਚੇ ਨਾ ਜਾਂ ਖ਼ਰਾਬ ਨਾ ਹੋਵੇ। ਕਦੇ ਵੀ ਇਸ ਦੀ ਫ਼ੋਟੋ ਨਾ ਖਿੱਚੋ, ਇਸ ਨੂੰ ਈਮੇਲ ਨਾ ਕਰੋ, ਕਲਾਊਡ ਨੋਟਸ ਵਿੱਚ ਨਾ ਸੰਭਾਲੋ, ਸੁਨੇਹੇ ਵਿੱਚ ਨਾ ਭੇਜੋ ਜਾਂ ਕਿਸੇ ਵੈੱਬਸਾਈਟ ਉੱਤੇ ਟਾਈਪ ਨਾ ਕਰੋ। ਦਿਖਾਏ ਗਏ ਸ਼ਬਦ ਸਿਰਫ਼ ਇੱਕ ਨਮੂਨਾ ਹਨ; ਕਦੇ ਵੀ ਅਸਲ ਸੀਡ ਫ੍ਰੇਜ਼ ਨਾ ਦਿਖਾਓ ਅਤੇ ਨਾ ਹੀ ਇਕੱਠਾ ਕਰੋ।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ਕਿਸੇ ਖ਼ਾਸ ਵਾਲਿਟ ਦੀ ਸਿਫ਼ਾਰਸ਼ ਨਹੀਂ ਕਰਦਾ। ਸਾਧਨ, ਫ਼ੀਸਾਂ ਅਤੇ ਮਾਲਕ ਬਦਲਦੇ ਰਹਿੰਦੇ ਹਨ, ਅਤੇ ਜੋ ਇੱਕ ਭਾਈਚਾਰੇ ਲਈ ਢੁਕਵਾਂ ਹੈ, ਉਹ ਦੂਜੇ ਲਈ ਢੁਕਵਾਂ ਨਹੀਂ ਵੀ ਹੋ ਸਕਦਾ। ਸਿਖਿਆਰਥੀਆਂ ਨੂੰ ਕਿਸੇ ਭਰੋਸੇਯੋਗ ਸਥਾਨਕ ਸਿੱਖਿਅਕ ਕੋਲ ਜਾਣ ਲਈ ਕਹੋ।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03698" y="571500"/>
            <a:ext cx="1321582" cy="272400"/>
          </a:xfrm>
          <a:prstGeom prst="rect">
            <a:avLst/>
          </a:prstGeom>
          <a:noFill/>
          <a:ln/>
        </p:spPr>
        <p:txBody>
          <a:bodyPr wrap="square" lIns="0" tIns="0" rIns="0" bIns="0" rtlCol="0" anchor="t"/>
          <a:lstStyle/>
          <a:p>
            <a:pPr algn="r" indent="0" marL="0">
              <a:lnSpc>
                <a:spcPct val="108000"/>
              </a:lnSpc>
              <a:buNone/>
            </a:pPr>
            <a:r>
              <a:rPr lang="pa" altLang="en-US" sz="1650" dirty="0">
                <a:solidFill>
                  <a:srgbClr val="FFFFFF"/>
                </a:solidFill>
                <a:latin typeface="IBM Plex Sans" pitchFamily="34" charset="0"/>
                <a:ea typeface="IBM Plex Sans" pitchFamily="34" charset="-122"/>
                <a:cs typeface="IBM Plex Sans" pitchFamily="34" charset="-120"/>
              </a:rPr>
              <a:t>ਸੰਸਕਰਨ 26.10</a:t>
            </a:r>
            <a:endParaRPr lang="pa"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pa" altLang="en-US" sz="7200" dirty="0">
                <a:solidFill>
                  <a:srgbClr val="FFFFFF"/>
                </a:solidFill>
                <a:latin typeface="IBM Plex Sans Medium" pitchFamily="34" charset="0"/>
                <a:ea typeface="IBM Plex Sans Medium" pitchFamily="34" charset="-122"/>
                <a:cs typeface="IBM Plex Sans Medium" pitchFamily="34" charset="-120"/>
              </a:rPr>
              <a:t>ਬਿਟਕੋਇਨ</a:t>
            </a:r>
            <a:br/>
            <a:r>
              <a:rPr lang="pa" altLang="en-US" sz="7200" dirty="0">
                <a:solidFill>
                  <a:srgbClr val="FFFFFF"/>
                </a:solidFill>
                <a:latin typeface="IBM Plex Sans Medium" pitchFamily="34" charset="0"/>
                <a:ea typeface="IBM Plex Sans Medium" pitchFamily="34" charset="-122"/>
                <a:cs typeface="IBM Plex Sans Medium" pitchFamily="34" charset="-120"/>
              </a:rPr>
              <a:t>ਨਾਲ ਜਾਣ-ਪਛਾਣ</a:t>
            </a:r>
            <a:endParaRPr lang="pa"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pa" altLang="en-US" sz="2400" dirty="0">
                <a:solidFill>
                  <a:srgbClr val="FFFFFF"/>
                </a:solidFill>
                <a:latin typeface="IBM Plex Sans" pitchFamily="34" charset="0"/>
                <a:ea typeface="IBM Plex Sans" pitchFamily="34" charset="-122"/>
                <a:cs typeface="IBM Plex Sans" pitchFamily="34" charset="-120"/>
              </a:rPr>
              <a:t>ਸ਼ੁਰੂਆਤ ਕਰਨ ਵਾਲਿਆਂ ਲਈ ਮਾਰਗਦਰਸ਼ਕ</a:t>
            </a:r>
            <a:endParaRPr lang="p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ਪੈਸਾ ਮਹੱਤਵਪੂਰਨ ਕਿਉਂ ਹੈ?</a:t>
            </a:r>
            <a:endParaRPr lang="pa"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pa" altLang="en-US" sz="2400" dirty="0">
                <a:solidFill>
                  <a:srgbClr val="FFFFFF"/>
                </a:solidFill>
                <a:latin typeface="IBM Plex Sans" pitchFamily="34" charset="0"/>
                <a:ea typeface="IBM Plex Sans" pitchFamily="34" charset="-122"/>
                <a:cs typeface="IBM Plex Sans" pitchFamily="34" charset="-120"/>
              </a:rPr>
              <a:t>ਅਸੀਂ ਹਰ ਰੋਜ਼ ਪੈਸੇ ਦੀ ਵਰਤੋਂ ਕਰਦੇ ਹਾਂ, ਪਰ ਬਹੁਤ ਘੱਟ ਪੁੱਛਦੇ ਹਾਂ ਕਿ ਇਹ ਕਿਵੇਂ ਕੰਮ ਕਰਦਾ ਹੈ।</a:t>
            </a:r>
            <a:endParaRPr lang="p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ਜ਼ਿਆਦਾਤਰ ਲੋਕ ਕਦੇ ਰੁਕ ਕੇ ਪੈਸੇ ਬਾਰੇ</a:t>
            </a:r>
            <a:br/>
            <a:r>
              <a:rPr lang="pa" altLang="en-US" sz="3000" dirty="0">
                <a:solidFill>
                  <a:srgbClr val="422C70"/>
                </a:solidFill>
                <a:latin typeface="IBM Plex Sans Medium" pitchFamily="34" charset="0"/>
                <a:ea typeface="IBM Plex Sans Medium" pitchFamily="34" charset="-122"/>
                <a:cs typeface="IBM Plex Sans Medium" pitchFamily="34" charset="-120"/>
              </a:rPr>
              <a:t>ਨਹੀਂ ਸੋਚਦੇ</a:t>
            </a:r>
            <a:endParaRPr lang="pa"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ਇਸ ਨੂੰ ਕਮਾਉਣਾ ਨਹੀਂ, ਇਸ ਨੂੰ ਖ਼ਰਚਣਾ ਨਹੀਂ, ਸਗੋਂ ਇਹ ਸੋਚਣਾ ਕਿ ਇਹ ਕੀ ਹੈ ਅਤੇ ਕਿਵੇਂ ਕੰਮ ਕਰਦਾ ਹੈ।</a:t>
            </a:r>
            <a:endParaRPr lang="p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ਪੈਸਾ ਮਹੱਤਵਪੂਰਨ ਕਿਉਂ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ਸ਼ੁਰੂਆਤ ਲਈ ਪੰਜ ਸਵਾਲ</a:t>
            </a:r>
            <a:endParaRPr lang="pa"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ਲੋਕਾਂ ਨੂੰ ਪੈਸੇ ਦੀ ਲੋੜ ਕਿਉਂ ਹੁੰਦੀ ਹੈ?</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ਕਿਹੜੀ ਚੀਜ਼ ਕਿਸੇ ਵਸਤੂ ਨੂੰ ਪੈਸਾ ਬਣਾਉਂਦੀ ਹੈ?</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ਤੁਸੀਂ ਜੋ ਪੈਸਾ ਵਰਤਦੇ ਹੋ, ਉਸ ਨੂੰ ਕੌਣ ਬਣਾ ਸਕਦਾ ਹੈ ਜਾਂ ਉਸ ਉੱਤੇ ਕਾਬੂ ਰੱਖ ਸਕਦਾ ਹੈ?</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ਤੁਸੀਂ ਜੋ ਪੈਸਾ ਵਰਤਦੇ ਹੋ, ਉਸ ਦੀ ਕੀਮਤ ਕਿਉਂ ਹੈ?</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ਕੀ ਤੁਹਾਡੇ ਪੈਸੇ ਨਾਲ ਪਹਿਲਾਂ ਜਿੰਨਾ ਹੀ ਸਮਾਨ ਖਰੀਦਿਆ ਜਾ ਸਕਦਾ ਹੈ?</a:t>
            </a:r>
            <a:endParaRPr lang="pa"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pa" altLang="en-US" sz="2300" b="1" dirty="0">
                <a:solidFill>
                  <a:srgbClr val="422C70"/>
                </a:solidFill>
                <a:latin typeface="IBM Plex Sans" pitchFamily="34" charset="0"/>
                <a:ea typeface="IBM Plex Sans" pitchFamily="34" charset="-122"/>
                <a:cs typeface="IBM Plex Sans" pitchFamily="34" charset="-120"/>
              </a:rPr>
              <a:t>ਆਪਣੇ ਜਵਾਬ ਸੰਭਾਲ ਕੇ ਰੱਖੋ</a:t>
            </a:r>
            <a:endParaRPr lang="pa" sz="2300" dirty="0"/>
          </a:p>
          <a:p>
            <a:pPr algn="l" indent="0" marL="0">
              <a:lnSpc>
                <a:spcPct val="113000"/>
              </a:lnSpc>
              <a:spcBef>
                <a:spcPts val="340"/>
              </a:spcBef>
              <a:buNone/>
            </a:pPr>
            <a:r>
              <a:rPr lang="pa" altLang="en-US" sz="2300" dirty="0">
                <a:solidFill>
                  <a:srgbClr val="25252B"/>
                </a:solidFill>
                <a:latin typeface="IBM Plex Sans" pitchFamily="34" charset="0"/>
                <a:ea typeface="IBM Plex Sans" pitchFamily="34" charset="-122"/>
                <a:cs typeface="IBM Plex Sans" pitchFamily="34" charset="-120"/>
              </a:rPr>
              <a:t>ਹਰ ਸਵਾਲ ਦਾ ਛੋਟਾ ਜਿਹਾ ਜਵਾਬ ਲਿਖੋ। ਅੰਤ ਵਿੱਚ ਤੁਸੀਂ ਇਨ੍ਹਾਂ ਜਵਾਬਾਂ ਵੱਲ ਮੁੜ ਆਓਗੇ।</a:t>
            </a:r>
            <a:endParaRPr lang="pa"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ਪੈਸਾ ਮਹੱਤਵਪੂਰਨ ਕਿਉਂ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ਤੱਥ ਜਾਂ ਰਾਏ?</a:t>
            </a:r>
            <a:endParaRPr lang="pa"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ਤੱਥ:</a:t>
            </a:r>
            <a:r>
              <a:rPr lang="pa" altLang="en-US" sz="2400" dirty="0">
                <a:solidFill>
                  <a:srgbClr val="25252B"/>
                </a:solidFill>
                <a:latin typeface="IBM Plex Sans" pitchFamily="34" charset="0"/>
                <a:ea typeface="IBM Plex Sans" pitchFamily="34" charset="-122"/>
                <a:cs typeface="IBM Plex Sans" pitchFamily="34" charset="-120"/>
              </a:rPr>
              <a:t> "ਇਹ ਨੋਟ ਟੈਕਸਾਂ ਦੇ ਭੁਗਤਾਨ ਲਈ ਸਵੀਕਾਰ ਕੀਤਾ ਜਾਂਦਾ ਹੈ।" ਇਸ ਦੀ ਜਾਂਚ ਕੀਤੀ ਜਾ ਸਕਦੀ ਹੈ।</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ਰਾਏ:</a:t>
            </a:r>
            <a:r>
              <a:rPr lang="pa" altLang="en-US" sz="2400" dirty="0">
                <a:solidFill>
                  <a:srgbClr val="25252B"/>
                </a:solidFill>
                <a:latin typeface="IBM Plex Sans" pitchFamily="34" charset="0"/>
                <a:ea typeface="IBM Plex Sans" pitchFamily="34" charset="-122"/>
                <a:cs typeface="IBM Plex Sans" pitchFamily="34" charset="-120"/>
              </a:rPr>
              <a:t> "ਇਹ ਪੈਸੇ ਦਾ ਸਭ ਤੋਂ ਵਧੀਆ ਰੂਪ ਹੈ।" ਇਸ ਲਈ ਮਾਪਦੰਡਾਂ ਅਤੇ ਸਬੂਤਾਂ ਦੀ ਲੋੜ ਹੈ।</a:t>
            </a:r>
            <a:endParaRPr lang="pa" sz="2400" dirty="0"/>
          </a:p>
        </p:txBody>
      </p:sp>
      <p:sp>
        <p:nvSpPr>
          <p:cNvPr id="6" name="Text 3"/>
          <p:cNvSpPr/>
          <p:nvPr/>
        </p:nvSpPr>
        <p:spPr>
          <a:xfrm>
            <a:off x="666780" y="3428268"/>
            <a:ext cx="6340632" cy="1645463"/>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ਇਹ ਮਾਰਗਦਰਸ਼ਿਕਾ ਸਿਰਫ਼ ਸਿੱਖਿਆ ਲਈ ਹੈ। ਇਹ ਵਿੱਤੀ, ਨਿਵੇਸ਼, ਕਾਨੂੰਨੀ ਜਾਂ ਟੈਕਸ ਸੰਬੰਧੀ ਸਲਾਹ ਨਹੀਂ ਦਿੰਦੀ, ਅਤੇ ਨਾ ਹੀ ਇਹ ਤੁਹਾਨੂੰ ਕੁਝ ਵੀ ਖਰੀਦਣ, ਵੇਚਣ ਜਾਂ ਆਪਣੇ ਕੋਲ ਰੱਖਣ ਲਈ ਕਹਿੰਦੀ ਹੈ।</a:t>
            </a:r>
            <a:endParaRPr lang="p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ਪੈਸਾ ਮਹੱਤਵਪੂਰਨ ਕਿਉਂ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ਪੈਸਾ ਕੀ ਹੈ?</a:t>
            </a:r>
            <a:endParaRPr lang="pa"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pa" altLang="en-US" sz="2400" dirty="0">
                <a:solidFill>
                  <a:srgbClr val="FFFFFF"/>
                </a:solidFill>
                <a:latin typeface="IBM Plex Sans" pitchFamily="34" charset="0"/>
                <a:ea typeface="IBM Plex Sans" pitchFamily="34" charset="-122"/>
                <a:cs typeface="IBM Plex Sans" pitchFamily="34" charset="-120"/>
              </a:rPr>
              <a:t>ਪੈਸਾ ਵਟਾਂਦਰੇ ਦਾ ਇੱਕ ਸਾਧਨ ਹੈ।</a:t>
            </a:r>
            <a:endParaRPr lang="p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ਵਸਤੂ-ਵਟਾਂਦਰਾ ਅਤੇ ਲੋੜਾਂ ਦਾ ਦੋਹਰਾ ਸੰਜੋਗ</a:t>
            </a:r>
            <a:endParaRPr lang="p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ਦੋਵਾਂ ਵਿਅਕਤੀਆਂ ਨੂੰ ਇੱਕੋ ਸਮੇਂ ਅਤੇ ਢੁਕਵੀਂ ਮਾਤਰਾ ਵਿੱਚ ਉਹ ਚੀਜ਼ ਚਾਹੀਦੀ ਹੋਣੀ ਲਾਜ਼ਮੀ ਹੈ ਜੋ ਦੂਜੇ ਕੋਲ ਹੈ।</a:t>
            </a:r>
            <a:endParaRPr lang="pa" sz="2400" dirty="0"/>
          </a:p>
        </p:txBody>
      </p:sp>
      <p:pic>
        <p:nvPicPr>
          <p:cNvPr id="5" name="Image 0" descr="preencoded.png">    </p:cNvPr>
          <p:cNvPicPr>
            <a:picLocks noChangeAspect="1"/>
          </p:cNvPicPr>
          <p:nvPr/>
        </p:nvPicPr>
        <p:blipFill>
          <a:blip r:embed="rId1"/>
          <a:stretch>
            <a:fillRect/>
          </a:stretch>
        </p:blipFill>
        <p:spPr>
          <a:xfrm>
            <a:off x="3004993"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ਪੈਸਾ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ਵਸਤੂ-ਵਟਾਂਦਰਾ ਅਤੇ ਲੋੜਾਂ ਦਾ ਦੋਹਰਾ ਸੰਜੋਗ</a:t>
            </a:r>
            <a:endParaRPr lang="p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ਦੋਵਾਂ ਵਿਅਕਤੀਆਂ ਨੂੰ ਇੱਕੋ ਸਮੇਂ ਅਤੇ ਢੁਕਵੀਂ ਮਾਤਰਾ ਵਿੱਚ ਉਸ ਚੀਜ਼ ਦੀ ਲੋੜ ਹੋਣੀ ਚਾਹੀਦੀ ਹੈ ਜੋ ਦੂਜੇ ਕੋਲ ਹੈ।</a:t>
            </a:r>
            <a:endParaRPr lang="pa" sz="2400" dirty="0"/>
          </a:p>
        </p:txBody>
      </p:sp>
      <p:pic>
        <p:nvPicPr>
          <p:cNvPr id="5" name="Image 0" descr="Amina ਕੋਲ ਹੈ: ਚੌਲ ਚਾਹੀਦੇ ਹਨ: ਜੁੱਤੇLuis ਨਾਲLuis ਨੂੰ ਚੌਲ ਨਹੀਂ ਚਾਹੀਦੇ।Luis ਕੋਲ ਹਨ: ਜੁੱਤੇਚਾਹੀਦਾ ਹੈ: ਤੇਲMei ਨਾਲMei ਨੂੰ ਜੁੱਤੇ ਨਹੀਂ ਚਾਹੀਦੇ।Meiਕੋਲ ਹੈ: ਤੇਲਚਾਹੀਦੀ ਹੈ: ਮੁਰੰਮਤAmina ਨਾਲAmina ਮੁਰੰਮਤ ਨਹੀਂ ਕਰ ਸਕਦੀ।">    </p:cNvPr>
          <p:cNvPicPr>
            <a:picLocks noChangeAspect="1"/>
          </p:cNvPicPr>
          <p:nvPr/>
        </p:nvPicPr>
        <p:blipFill>
          <a:blip r:embed="rId1"/>
          <a:stretch>
            <a:fillRect/>
          </a:stretch>
        </p:blipFill>
        <p:spPr>
          <a:xfrm>
            <a:off x="666780" y="2011589"/>
            <a:ext cx="10858500" cy="41945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ਪੈਸਾ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ਪੈਸਾ ਵਟਾਂਦਰੇ ਦਾ ਇੱਕ ਸਾਧਨ ਹੈ</a:t>
            </a:r>
            <a:endParaRPr lang="p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ਕੋਈ ਵੀ ਪੈਸੇ ਨੂੰ ਸਿਰਫ਼ ਪੈਸਾ ਹੋਣ ਕਰਕੇ ਨਹੀਂ ਚਾਹੁੰਦਾ। ਇਹ ਇਸ ਲਈ ਲਾਭਦਾਇਕ ਹੈ ਕਿਉਂਕਿ ਦੂਜੇ ਲੋਕ ਇਸ ਨੂੰ ਇਸ ਉਮੀਦ ਨਾਲ ਸਵੀਕਾਰ ਕਰਦੇ ਹਨ ਕਿ ਅੱਗੇ ਹੋਰ ਲੋਕ ਵੀ ਇਸ ਨੂੰ ਸਵੀਕਾਰ ਕਰਨਗੇ।</a:t>
            </a:r>
            <a:endParaRPr lang="pa"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ਪੈਸਾ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ਪੈਸੇ ਦੇ ਤਿੰਨ ਕੰਮ</a:t>
            </a:r>
            <a:endParaRPr lang="pa"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ਵਟਾਂਦਰੇ ਦਾ ਮਾਧਿਅਮ:</a:t>
            </a:r>
            <a:r>
              <a:rPr lang="pa" altLang="en-US" sz="2400" dirty="0">
                <a:solidFill>
                  <a:srgbClr val="25252B"/>
                </a:solidFill>
                <a:latin typeface="IBM Plex Sans" pitchFamily="34" charset="0"/>
                <a:ea typeface="IBM Plex Sans" pitchFamily="34" charset="-122"/>
                <a:cs typeface="IBM Plex Sans" pitchFamily="34" charset="-120"/>
              </a:rPr>
              <a:t> ਲੋਕ ਇਸਨੂੰ ਭੁਗਤਾਨ ਵਜੋਂ ਸਵੀਕਾਰ ਕਰਦੇ ਹਨ</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ਹਿਸਾਬ ਦੀ ਇਕਾਈ:</a:t>
            </a:r>
            <a:r>
              <a:rPr lang="pa" altLang="en-US" sz="2400" dirty="0">
                <a:solidFill>
                  <a:srgbClr val="25252B"/>
                </a:solidFill>
                <a:latin typeface="IBM Plex Sans" pitchFamily="34" charset="0"/>
                <a:ea typeface="IBM Plex Sans" pitchFamily="34" charset="-122"/>
                <a:cs typeface="IBM Plex Sans" pitchFamily="34" charset="-120"/>
              </a:rPr>
              <a:t> ਕੀਮਤਾਂ ਇਸ ਵਿੱਚ ਦਰਸਾਈਆਂ ਜਾਂਦੀਆਂ ਹਨ</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ਮੁੱਲ ਦਾ ਭੰਡਾਰ:</a:t>
            </a:r>
            <a:r>
              <a:rPr lang="pa" altLang="en-US" sz="2400" dirty="0">
                <a:solidFill>
                  <a:srgbClr val="25252B"/>
                </a:solidFill>
                <a:latin typeface="IBM Plex Sans" pitchFamily="34" charset="0"/>
                <a:ea typeface="IBM Plex Sans" pitchFamily="34" charset="-122"/>
                <a:cs typeface="IBM Plex Sans" pitchFamily="34" charset="-120"/>
              </a:rPr>
              <a:t> ਇਹ ਮੁੱਲ ਨੂੰ ਅੱਜ ਤੋਂ ਭਵਿੱਖ ਤੱਕ ਲੈ ਜਾਂਦਾ ਹੈ</a:t>
            </a:r>
            <a:endParaRPr lang="pa"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ਪੈਸੇ ਦਾ ਕੋਈ ਵੀ ਰੂਪ ਮੁੱਲ ਨੂੰ ਪੂਰੀ ਤਰ੍ਹਾਂ ਸੰਭਾਲ ਕੇ ਨਹੀਂ ਰੱਖਦਾ, ਪਰ ਕੁਝ ਰੂਪਾਂ ਦੀ ਖਰੀਦ ਸ਼ਕਤੀ ਦੂਜਿਆਂ ਨਾਲੋਂ ਵਧੇਰੇ ਹੌਲੀ ਘਟਦੀ ਹੈ।</a:t>
            </a:r>
            <a:endParaRPr lang="p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ਪੈਸਾ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ਕੌਡੀਆਂ ਤੋਂ ਕਾਗਜ਼ ਤੱਕ</a:t>
            </a:r>
            <a:endParaRPr lang="pa"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ਕੌਡੀਆਂ, ਲੂਣ, ਮਣਕੇ, ਪਸ਼ੂਧਨ, ਤਾਂਬਾ, ਚਾਂਦੀ, ਸੋਨਾ</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ਕੀਮਤੀ ਧਾਤਾਂ: ਦੁਰਲੱਭ, ਟਿਕਾਊ, ਵਿਆਪਕ ਤੌਰ 'ਤੇ ਪ੍ਰਵਾਨਿਤ</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ਕਾਗ਼ਜ਼ੀ ਦਾਅਵੇ ਜਿਨ੍ਹਾਂ ਨੂੰ ਧਾਤ ਦੀ ਨਿਰਧਾਰਤ ਮਾਤਰਾ ਬਦਲੇ ਭੁਨਾਇਆ ਜਾ ਸਕਦਾ ਸੀ</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ਸੋਨ ਮਿਆਰ: ਮੁਦਰਾ ਦੀ ਇਕਾਈ ਕਾਨੂੰਨੀ ਤੌਰ 'ਤੇ ਸੋਨੇ ਨਾਲ ਜੁੜੀ ਹੋਈ</a:t>
            </a:r>
            <a:endParaRPr lang="pa"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ਨਿਯਮ ਥਾਂ ਅਤੇ ਸਮੇਂ ਅਨੁਸਾਰ ਵੱਖੋ-ਵੱਖਰੇ ਸਨ।</a:t>
            </a:r>
            <a:endParaRPr lang="p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ਪੈਸਾ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ਫਿਏਟ ਮੁਦਰਾ</a:t>
            </a:r>
            <a:endParaRPr lang="pa"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1971: ਸੰਯੁਕਤ ਰਾਜ ਅਮਰੀਕਾ ਨੇ ਵਿਦੇਸ਼ੀ ਸਰਕਾਰਾਂ ਅਤੇ ਕੇਂਦਰੀ ਬੈਂਕਾਂ ਨੂੰ ਡਾਲਰਾਂ ਬਦਲੇ ਸੋਨਾ ਦੇਣ ਦੀ ਅਧਿਕਾਰਤ ਵਿਵਸਥਾ ਖ਼ਤਮ ਕਰ ਦਿੱਤੀ</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ਅੱਜ ਜ਼ਿਆਦਾਤਰ ਰਾਸ਼ਟਰੀ ਮੁਦਰਾਵਾਂ ਫ਼ਿਏਟ ਮੁਦਰਾ ਹਨ: ਇਹ ਸਰਕਾਰੀ ਅਧਿਕਾਰ ਅਧੀਨ ਜਾਰੀ ਕੀਤੀਆਂ ਜਾਂਦੀਆਂ ਹਨ, ਪਰ ਇਨ੍ਹਾਂ ਬਦਲੇ ਸੋਨਾ ਜਾਂ ਕੋਈ ਹੋਰ ਵਸਤੂ ਪ੍ਰਾਪਤ ਨਹੀਂ ਕੀਤੀ ਜਾ ਸਕਦੀ</a:t>
            </a:r>
            <a:endParaRPr lang="pa" sz="2400" dirty="0"/>
          </a:p>
          <a:p>
            <a:pPr algn="l" marL="228600" indent="-228600">
              <a:lnSpc>
                <a:spcPct val="113000"/>
              </a:lnSpc>
              <a:spcBef>
                <a:spcPts val="480"/>
              </a:spcBef>
              <a:buSzPct val="100000"/>
              <a:buChar char="•"/>
            </a:pPr>
            <a:r>
              <a:rPr lang="pa" altLang="en-US" sz="2400" i="1" dirty="0">
                <a:solidFill>
                  <a:srgbClr val="25252B"/>
                </a:solidFill>
                <a:latin typeface="IBM Plex Sans" pitchFamily="34" charset="0"/>
                <a:ea typeface="IBM Plex Sans" pitchFamily="34" charset="-122"/>
                <a:cs typeface="IBM Plex Sans" pitchFamily="34" charset="-120"/>
              </a:rPr>
              <a:t>ਫ਼ਿਏਟ</a:t>
            </a:r>
            <a:r>
              <a:rPr lang="pa" altLang="en-US" sz="2400" dirty="0">
                <a:solidFill>
                  <a:srgbClr val="25252B"/>
                </a:solidFill>
                <a:latin typeface="IBM Plex Sans" pitchFamily="34" charset="0"/>
                <a:ea typeface="IBM Plex Sans" pitchFamily="34" charset="-122"/>
                <a:cs typeface="IBM Plex Sans" pitchFamily="34" charset="-120"/>
              </a:rPr>
              <a:t> ਲਾਤੀਨੀ ਭਾਸ਼ਾ ਦਾ ਸ਼ਬਦ ਹੈ ਜਿਸ ਦਾ ਅਰਥ ਹੈ "ਇਹ ਹੋਣ ਦਿੱਤਾ ਜਾਵੇ", ਜਿਸ ਨੂੰ ਅਕਸਰ "ਫ਼ਰਮਾਨ ਰਾਹੀਂ" ਸਮਝਿਆ ਜਾਂਦਾ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ਇਹ ਇਸ ਲਈ ਸਵੀਕਾਰ ਕੀਤੀ ਜਾਂਦੀ ਹੈ ਕਿਉਂਕਿ ਲੋਕ, ਕਾਰੋਬਾਰ, ਬੈਂਕ ਅਤੇ ਸਰਕਾਰਾਂ ਇਸ ਦੀ ਵਰਤੋਂ ਕਰਦੇ ਹਨ; ਕਾਨੂੰਨ ਇਸ ਨੂੰ ਭੁਗਤਾਨ ਦੇ ਕਾਨੂੰਨੀ ਸਾਧਨ ਵਜੋਂ ਮਾਨਤਾ ਦਿੰਦੇ ਹਨ ਅਤੇ ਟੈਕਸ ਭਰਨ ਲਈ ਇਸ ਦੀ ਵਰਤੋਂ ਲਾਜ਼ਮੀ ਬਣਾਉਂਦੇ ਹਨ</a:t>
            </a:r>
            <a:endParaRPr lang="p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ਪੈਸਾ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ਅਸੀਂ ਕਿਸੇ ਚੀਜ਼ ਦੀ ਗਾਰੰਟੀ ਵਾਲੇ ਪੈਸੇ ਤੋਂ ਕਿਸੇ</a:t>
            </a:r>
            <a:br/>
            <a:r>
              <a:rPr lang="pa" altLang="en-US" sz="4350" dirty="0">
                <a:solidFill>
                  <a:srgbClr val="FFFFFF"/>
                </a:solidFill>
                <a:latin typeface="IBM Plex Sans Medium" pitchFamily="34" charset="0"/>
                <a:ea typeface="IBM Plex Sans Medium" pitchFamily="34" charset="-122"/>
                <a:cs typeface="IBM Plex Sans Medium" pitchFamily="34" charset="-120"/>
              </a:rPr>
              <a:t>ਵਿਅਕਤੀ ਉੱਤੇ ਭਰੋਸੇ ਦੀ ਗਾਰੰਟੀ ਵਾਲੇ ਪੈਸੇ ਤੱਕ</a:t>
            </a:r>
            <a:br/>
            <a:r>
              <a:rPr lang="pa" altLang="en-US" sz="4350" dirty="0">
                <a:solidFill>
                  <a:srgbClr val="FFFFFF"/>
                </a:solidFill>
                <a:latin typeface="IBM Plex Sans Medium" pitchFamily="34" charset="0"/>
                <a:ea typeface="IBM Plex Sans Medium" pitchFamily="34" charset="-122"/>
                <a:cs typeface="IBM Plex Sans Medium" pitchFamily="34" charset="-120"/>
              </a:rPr>
              <a:t>ਆ ਪਹੁੰਚੇ।</a:t>
            </a:r>
            <a:endParaRPr lang="p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C0C0D0"/>
                </a:solidFill>
                <a:latin typeface="IBM Plex Sans" pitchFamily="34" charset="0"/>
                <a:ea typeface="IBM Plex Sans" pitchFamily="34" charset="-122"/>
                <a:cs typeface="IBM Plex Sans" pitchFamily="34" charset="-120"/>
              </a:rPr>
              <a:t>ਬਿਟਕੋਇਨ ਨਾਲ ਜਾਣ-ਪਛਾਣ · ਪੈਸਾ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ਸਾਡੇ ਪੈਸੇ ਵਿੱਚ ਕੀ ਖ਼ਰਾਬੀ ਹੈ?</a:t>
            </a:r>
            <a:endParaRPr lang="p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pa" altLang="en-US" sz="2400" dirty="0">
                <a:solidFill>
                  <a:srgbClr val="FFFFFF"/>
                </a:solidFill>
                <a:latin typeface="IBM Plex Sans" pitchFamily="34" charset="0"/>
                <a:ea typeface="IBM Plex Sans" pitchFamily="34" charset="-122"/>
                <a:cs typeface="IBM Plex Sans" pitchFamily="34" charset="-120"/>
              </a:rPr>
              <a:t>ਜਦੋਂ ਲੋਕ ਮਹਿੰਗਾਈ ਸ਼ਬਦ ਸੁਣਦੇ ਹਨ, ਤਾਂ ਉਹ ਆਮ ਤੌਰ 'ਤੇ ਕੀਮਤਾਂ ਵਧਣ ਬਾਰੇ ਸੋਚਦੇ ਹਨ।</a:t>
            </a:r>
            <a:endParaRPr lang="p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ਮਹਿੰਗਾਈ ਅਤੇ ਖਰੀਦ ਸ਼ਕਤੀ</a:t>
            </a:r>
            <a:endParaRPr lang="pa" sz="3000" dirty="0"/>
          </a:p>
        </p:txBody>
      </p:sp>
      <p:pic>
        <p:nvPicPr>
          <p:cNvPr id="4" name="Image 0" descr="ਪਹਿਲਾਂ ਤੁਹਾਡੇ ਕੋਲ 100 ਇਕਾਈਆਂ ਹਨ। ਟੋਕਰੀ ਦੀ ਕੀਮਤ 100 ਹੈ। ਤੁਸੀਂ ਪੂਰੀ ਟੋਕਰੀ ਖਰੀਦ ਸਕਦੇ ਹੋ।ਕੀਮਤਾਂ ਦਾ ਪੱਧਰਘੱਟਖਰੀਦ ਸ਼ਕਤੀਵੱਧਕੀਮਤਾਂ ਵਧਣ ਤੋਂ ਬਾਅਦ ਤੁਹਾਡੇ ਕੋਲ ਅਜੇ ਵੀ 100 ਇਕਾਈਆਂ ਹਨ। ਉਸੇ ਟੋਕਰੀ ਦੀ ਕੀਮਤ 110 ਹੈ। ਹੁਣ ਤੁ">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ਸਾਡੇ ਪੈਸੇ ਵਿੱਚ ਕੀ ਖ਼ਰਾਬੀ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ਮਹਿੰਗਾਈ ਅਤੇ ਖਰੀਦ ਸ਼ਕਤੀ</a:t>
            </a:r>
            <a:endParaRPr lang="p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ਸਾਡੇ ਪੈਸੇ ਵਿੱਚ ਕੀ ਖ਼ਰਾਬੀ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ਅਨੇਕ ਕਾਰਨ, ਇੱਕ ਚੋਣ</a:t>
            </a:r>
            <a:endParaRPr lang="pa"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ਮੁਦਰਾ ਅਤੇ ਕਰਜ਼ੇ ਦਾ ਵਿਸਥਾਰ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ਸਪਲਾਈ ਵਿੱਚ ਰੁਕਾਵਟਾਂ ਅਤੇ ਮੰਗ ਵਿੱਚ ਤਬਦੀਲੀਆਂ</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ਕਮਜ਼ੋਰ ਹੁੰਦੀ ਮੁਦਰਾ, ਕਰ, ਉਤਪਾਦਨ ਦੀਆਂ ਲਾਗਤਾਂ</a:t>
            </a:r>
            <a:endParaRPr lang="pa" sz="2400" dirty="0"/>
          </a:p>
        </p:txBody>
      </p:sp>
      <p:sp>
        <p:nvSpPr>
          <p:cNvPr id="6" name="Text 3"/>
          <p:cNvSpPr/>
          <p:nvPr/>
        </p:nvSpPr>
        <p:spPr>
          <a:xfrm>
            <a:off x="666780" y="3900465"/>
            <a:ext cx="5694426" cy="1645463"/>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ਇੱਕ ਕਾਰਨ ਕੋਈ ਹਾਦਸਾ ਨਹੀਂ, ਸਗੋਂ ਇੱਕ ਚੋਣ ਹੈ: ਫ਼ਿਏਟ ਪ੍ਰਣਾਲੀ ਵਿੱਚ, ਕੁਝ ਹੀ ਸੰਸਥਾਵਾਂ ਮੁਦਰਾ ਅਤੇ ਕਰਜ਼ੇ ਦੀ ਸਪਲਾਈ ਵਧਾ ਸਕਦੀਆਂ ਹਨ ਅਤੇ ਇਸ ਦੇ ਨਿਯਮ ਬਦਲ ਸਕਦੀਆਂ ਹਨ।</a:t>
            </a:r>
            <a:endParaRPr lang="p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ਸਾਡੇ ਪੈਸੇ ਵਿੱਚ ਕੀ ਖ਼ਰਾਬੀ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ਦੁਰਲੱਭਤਾ ਅਤੇ ਮੁੱਲ</a:t>
            </a:r>
            <a:endParaRPr lang="pa"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ਅਸਲ Mona Lisa ਦੀ ਕੀਮਤ ਕਿਸੇ ਵੀ ਨਕਲ ਨਾਲੋਂ ਵੱਧ ਹੈ: ਇਹ ਇੱਕੋ-ਇੱਕ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ਸਿਰਫ਼ ਦੁਰਲੱਭਤਾ ਨਾਲ ਮੁੱਲ ਨਹੀਂ ਬਣਦਾ, ਪਰ ਜਦੋਂ ਲੋਕ ਕੋਈ ਚੀਜ਼ ਚਾਹੁੰਦੇ ਹਨ, ਤਾਂ ਉਸ ਦੀ ਸਪਲਾਈ ਮਾਇਨੇ ਰੱਖਦੀ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ਜਦੋਂ ਪੈਸੇ ਦੀ ਸਪਲਾਈ ਉਸ ਨਾਲ ਖਰੀਦੀਆਂ ਜਾ ਸਕਣ ਵਾਲੀਆਂ ਚੀਜ਼ਾਂ ਨਾਲੋਂ ਤੇਜ਼ੀ ਨਾਲ ਵਧਦੀ ਹੈ, ਤਾਂ ਹਰ ਇਕਾਈ ਨਾਲ ਆਮ ਤੌਰ ’ਤੇ ਘੱਟ ਚੀਜ਼ਾਂ ਖਰੀਦੀਆਂ ਜਾ ਸਕਦੀਆਂ ਹਨ</a:t>
            </a:r>
            <a:endParaRPr lang="p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ਸਾਡੇ ਪੈਸੇ ਵਿੱਚ ਕੀ ਖ਼ਰਾਬੀ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ਮਹਿੰਗਾਈ ਹਰ ਕਿਸੇ ਨੂੰ ਇੱਕੋ ਜਿਹਾ ਪ੍ਰਭਾਵਿਤ ਨਹੀਂ ਕਰਦੀ</a:t>
            </a:r>
            <a:endParaRPr lang="pa"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ਨਕਦੀ ਅਤੇ ਬੱਚਤਾਂ ਦੀ ਖ਼ਰੀਦ ਸ਼ਕਤੀ ਘਟ ਸਕਦੀ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ਜਿਨ੍ਹਾਂ ਸੰਪਤੀਆਂ ਦੀ ਕੀਮਤ ਵਧਦੀ ਹੈ, ਉਨ੍ਹਾਂ ਦੇ ਮਾਲਕਾਂ ਨੂੰ ਕੁਝ ਹੱਦ ਤੱਕ ਸੁਰੱਖਿਆ ਮਿਲ ਸਕਦੀ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ਤਨਖ਼ਾਹਾਂ ਅਤੇ ਕੀਮਤਾਂ ਵੱਖ-ਵੱਖ ਰਫ਼ਤਾਰਾਂ ਨਾਲ ਬਦਲਦੀਆਂ ਹਨ</a:t>
            </a:r>
            <a:endParaRPr lang="pa"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ਬੈਂਕ ਖਾਤੇ ਵਿੱਚ ਜਮ੍ਹਾਂ ਰਕਮ ਤੁਹਾਡੇ ਹੱਥ ਵਿੱਚ ਪਈ ਨਕਦੀ ਤੋਂ ਵੱਖਰੀ ਹੈ: ਇਹ ਬੈਂਕ ਵੱਲੋਂ ਤੁਹਾਨੂੰ ਭੁਗਤਾਨ ਕਰਨ ਦਾ ਵਾਅਦਾ ਹੈ। ਇਹ ਵਾਅਦਾ ਆਮ ਤੌਰ 'ਤੇ ਪੂਰਾ ਹੁੰਦਾ ਹੈ, ਪਰ ਇਹ ਬੈਂਕ ਅਤੇ ਉਸ 'ਤੇ ਲਾਗੂ ਨਿਯਮਾਂ 'ਤੇ ਨਿਰਭਰ ਕਰਦਾ ਹੈ।</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ਸਾਡੇ ਪੈਸੇ ਵਿੱਚ ਕੀ ਖ਼ਰਾਬੀ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ਅਜ਼ਮਾ ਕੇ ਵੇਖੋ: ਖ਼ਰੀਦ ਸ਼ਕਤੀ ਦੀ ਜਾਂਚ</a:t>
            </a:r>
            <a:endParaRPr lang="p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ਰੋਜ਼ਾਨਾ ਵਰਤੋਂ ਦੀ ਕੋਈ ਇੱਕ ਚੀਜ਼ ਜਾਂ ਸੇਵਾ ਚੁਣੋ: ਬਰੈੱਡ, ਆਵਾਜਾਈ ਜਾਂ ਫ਼ੋਨ ਦਾ ਰੀਚਾਰਜ</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ਅੱਜ ਇਸ ਦੀ ਕੀਮਤ ਲਿਖੋ</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ਕਿਸੇ ਤੋਂ ਪੁੱਛੋ ਕਿ ਕਈ ਸਾਲ ਪਹਿਲਾਂ ਇਸ ਦੀ ਕੀਮਤ ਕਿੰਨੀ ਸੀ, ਅਤੇ ਜੇ ਹੋ ਸਕੇ ਤਾਂ ਕਿਸੇ ਭਰੋਸੇਯੋਗ ਰਿਕਾਰਡ ਤੋਂ ਇਸ ਦੀ ਪੁਸ਼ਟੀ ਕਰੋ</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ਕੀ ਆਮਦਨ ਵੀ ਉਸੇ ਦਰ ਨਾਲ ਵਧੀ ਸੀ? ਇਸ ਤਬਦੀਲੀ ਦੇ ਹੋਰ ਕੀ ਕਾਰਨ ਹੋ ਸਕਦੇ ਹਨ?</a:t>
            </a:r>
            <a:endParaRPr lang="p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ਸਾਡੇ ਪੈਸੇ ਵਿੱਚ ਕੀ ਖ਼ਰਾਬੀ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ਫ਼ਿਏਟ ਮੁਦਰਾ ਕੰਮ ਕਰਦੀ ਹੈ, ਪਰ ਇਸ ਨਾਲ ਜੋਖਮ ਵੀ ਹਨ</a:t>
            </a:r>
            <a:endParaRPr lang="pa"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ਸੁਵਿਧਾਜਨਕ ਭੁਗਤਾਨ, ਲਚਕਦਾਰ ਕਰਜ਼ਾ, ਸੰਕਟਾਂ ਨਾਲ ਨਜਿੱਠਣ ਲਈ ਸਾਧਨ</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ਪਰ ਇਸ ਦੀ ਸਪਲਾਈ ਅਤੇ ਨਿਯਮ ਬਦਲ ਸਕਦੇ ਹਨ, ਅਤੇ ਇਸ ਦੀ ਵਰਤੋਂ ਕਰਨ ਵਾਲੇ ਲੋਕਾਂ ਦੀ ਰਾਏ ਨੂੰ ਬਹੁਤ ਘੱਟ ਅਹਿਮੀਅਤ ਦਿੱਤੀ ਜਾਂਦੀ ਹੈ</a:t>
            </a:r>
            <a:endParaRPr lang="pa"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ਇਸੇ ਕਰਕੇ ਲੋਕ ਵਿਕਲਪਾਂ ਦੀ ਭਾਲ ਕਰਦੇ ਹਨ, ਅਤੇ ਇਸੇ ਲਈ ਬਿਟਕੋਇਨ ਬਣਾਇਆ ਗਿਆ ਸੀ।</a:t>
            </a:r>
            <a:endParaRPr lang="p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ਸਾਡੇ ਪੈਸੇ ਵਿੱਚ ਕੀ ਖ਼ਰਾਬੀ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ਬਿਟਕੋਇਨ ਕੀ ਹੈ?</a:t>
            </a:r>
            <a:endParaRPr lang="p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pa" altLang="en-US" sz="2400" dirty="0">
                <a:solidFill>
                  <a:srgbClr val="FFFFFF"/>
                </a:solidFill>
                <a:latin typeface="IBM Plex Sans" pitchFamily="34" charset="0"/>
                <a:ea typeface="IBM Plex Sans" pitchFamily="34" charset="-122"/>
                <a:cs typeface="IBM Plex Sans" pitchFamily="34" charset="-120"/>
              </a:rPr>
              <a:t>ਡਿਜੀਟਲ ਪੈਸਾ ਜੋ ਵਿਕੇਂਦਰੀਕ੍ਰਿਤ ਹੈ, ਜਿਸ ਦੀ ਸਪਲਾਈ ਸੀਮਤ ਹੈ, ਅਤੇ ਜਿਸ ਨੂੰ ਕਿਸੇ ਬੈਂਕ ਦੀ ਇਜਾਜ਼ਤ ਤੋਂ ਬਿਨਾਂ ਸਿੱਧੇ ਇੱਕ ਵਿਅਕਤੀ ਤੋਂ ਦੂਜੇ ਵਿਅਕਤੀ ਨੂੰ ਭੇਜਿਆ ਜਾ ਸਕਦਾ ਹੈ।</a:t>
            </a:r>
            <a:endParaRPr lang="p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ਦੋਹਰੇ ਖਰਚ ਦੀ ਸਮੱਸਿਆ</a:t>
            </a:r>
            <a:endParaRPr lang="p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a" altLang="en-US" sz="2400" b="1" dirty="0">
                <a:solidFill>
                  <a:srgbClr val="422C70"/>
                </a:solidFill>
                <a:latin typeface="IBM Plex Sans" pitchFamily="34" charset="0"/>
                <a:ea typeface="IBM Plex Sans" pitchFamily="34" charset="-122"/>
                <a:cs typeface="IBM Plex Sans" pitchFamily="34" charset="-120"/>
              </a:rPr>
              <a:t>31 ਅਕਤੂਬਰ 2008:</a:t>
            </a:r>
            <a:r>
              <a:rPr lang="pa" altLang="en-US" sz="2400" dirty="0">
                <a:solidFill>
                  <a:srgbClr val="25252B"/>
                </a:solidFill>
                <a:latin typeface="IBM Plex Sans" pitchFamily="34" charset="0"/>
                <a:ea typeface="IBM Plex Sans" pitchFamily="34" charset="-122"/>
                <a:cs typeface="IBM Plex Sans" pitchFamily="34" charset="-120"/>
              </a:rPr>
              <a:t> Satoshi Nakamoto ਪ੍ਰਕਾਸ਼ਿਤ ਕਰਦੇ ਹਨ </a:t>
            </a:r>
            <a:r>
              <a:rPr lang="pa" altLang="en-US" sz="2400" i="1" dirty="0">
                <a:solidFill>
                  <a:srgbClr val="25252B"/>
                </a:solidFill>
                <a:latin typeface="IBM Plex Sans" pitchFamily="34" charset="0"/>
                <a:ea typeface="IBM Plex Sans" pitchFamily="34" charset="-122"/>
                <a:cs typeface="IBM Plex Sans" pitchFamily="34" charset="-120"/>
              </a:rPr>
              <a:t>ਬਿਟਕੋਇਨ: ਇੱਕ ਪੀਅਰ-ਟੂ-ਪੀਅਰ ਇਲੈਕਟ੍ਰਾਨਿਕ ਨਕਦ ਪ੍ਰਣਾਲੀ</a:t>
            </a:r>
            <a:r>
              <a:rPr lang="pa" altLang="en-US" sz="2400" dirty="0">
                <a:solidFill>
                  <a:srgbClr val="25252B"/>
                </a:solidFill>
                <a:latin typeface="IBM Plex Sans" pitchFamily="34" charset="0"/>
                <a:ea typeface="IBM Plex Sans" pitchFamily="34" charset="-122"/>
                <a:cs typeface="IBM Plex Sans" pitchFamily="34" charset="-120"/>
              </a:rPr>
              <a:t>. </a:t>
            </a:r>
            <a:r>
              <a:rPr lang="pa" altLang="en-US" sz="2400" b="1" dirty="0">
                <a:solidFill>
                  <a:srgbClr val="25252B"/>
                </a:solidFill>
                <a:latin typeface="IBM Plex Sans" pitchFamily="34" charset="0"/>
                <a:ea typeface="IBM Plex Sans" pitchFamily="34" charset="-122"/>
                <a:cs typeface="IBM Plex Sans" pitchFamily="34" charset="-120"/>
              </a:rPr>
              <a:t>ਜਨਵਰੀ 2009:</a:t>
            </a:r>
            <a:r>
              <a:rPr lang="pa" altLang="en-US" sz="2400" dirty="0">
                <a:solidFill>
                  <a:srgbClr val="25252B"/>
                </a:solidFill>
                <a:latin typeface="IBM Plex Sans" pitchFamily="34" charset="0"/>
                <a:ea typeface="IBM Plex Sans" pitchFamily="34" charset="-122"/>
                <a:cs typeface="IBM Plex Sans" pitchFamily="34" charset="-120"/>
              </a:rPr>
              <a:t> ਨੈੱਟਵਰਕ ਸ਼ੁਰੂ ਹੁੰਦਾ ਹੈ।</a:t>
            </a:r>
            <a:endParaRPr lang="pa" sz="2400" dirty="0"/>
          </a:p>
        </p:txBody>
      </p:sp>
      <p:pic>
        <p:nvPicPr>
          <p:cNvPr id="5" name="Image 0" descr="ਭੁਗਤਾਨ ਕੰਪਨੀ ਭੇਜਣ ਵਾਲਾ ਕੰਪਨੀ ਨੂੰ ਬੇਨਤੀ ਕਰਦਾ ਹੈਕੰਪਨੀ ਵਹੀ-ਖਾਤਾ ਰੱਖਦੀ ਹੈ ਅਤੇ ਮਨਜ਼ੂਰੀ ਦਿੰਦੀ ਹੈ ਪ੍ਰਾਪਤਕਰਤਾ ਨੂੰ ਭੁਗਤਾਨ ਤਾਂ ਹੀ ਮਿਲਦਾ ਹੈ ਜੇ ਕੰਪਨੀ ਇਜਾਜ਼ਤ ਦੇਵੇਨਿਰਭਰ ਕਰਦਾ ਹੈਵਹੀ-ਖਾਤਾ ਰੱਖਣ ਵਾਲੀ ਇੱਕ ਭਰੋਸੇਯੋਗ ਸੰਸਥਾ ">    </p:cNvPr>
          <p:cNvPicPr>
            <a:picLocks noChangeAspect="1"/>
          </p:cNvPicPr>
          <p:nvPr/>
        </p:nvPicPr>
        <p:blipFill>
          <a:blip r:embed="rId1"/>
          <a:stretch>
            <a:fillRect/>
          </a:stretch>
        </p:blipFill>
        <p:spPr>
          <a:xfrm>
            <a:off x="3164098" y="2422886"/>
            <a:ext cx="5863499" cy="376522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ਬਿਟਕੋਇਨ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ਵਿਕੇਂਦਰੀਕ੍ਰਿਤ · ਸੀਮਤ ਸਪਲਾਈ · ਪੀਅਰ ਤੋਂ ਪੀਅਰ</a:t>
            </a:r>
            <a:endParaRPr lang="pa"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ਵਿਕੇਂਦਰੀਕ੍ਰਿਤ:</a:t>
            </a:r>
            <a:r>
              <a:rPr lang="pa" altLang="en-US" sz="2400" dirty="0">
                <a:solidFill>
                  <a:srgbClr val="25252B"/>
                </a:solidFill>
                <a:latin typeface="IBM Plex Sans" pitchFamily="34" charset="0"/>
                <a:ea typeface="IBM Plex Sans" pitchFamily="34" charset="-122"/>
                <a:cs typeface="IBM Plex Sans" pitchFamily="34" charset="-120"/>
              </a:rPr>
              <a:t> ਕੋਈ ਕੇਂਦਰੀ ਦਫ਼ਤਰ ਖਾਤੇ ਨਹੀਂ ਬਣਾਉਂਦਾ, ਖਾਤਿਆਂ ਵਿੱਚ ਰਕਮ ਨਹੀਂ ਬਦਲਦਾ ਜਾਂ ਇਹ ਮਨਜ਼ੂਰੀ ਨਹੀਂ ਦਿੰਦਾ ਕਿ ਕੌਣ ਜੁੜ ਸਕਦਾ ਹੈ</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ਸੀਮਤ ਸਪਲਾਈ:</a:t>
            </a:r>
            <a:r>
              <a:rPr lang="pa" altLang="en-US" sz="2400" dirty="0">
                <a:solidFill>
                  <a:srgbClr val="25252B"/>
                </a:solidFill>
                <a:latin typeface="IBM Plex Sans" pitchFamily="34" charset="0"/>
                <a:ea typeface="IBM Plex Sans" pitchFamily="34" charset="-122"/>
                <a:cs typeface="IBM Plex Sans" pitchFamily="34" charset="-120"/>
              </a:rPr>
              <a:t> ਕਦੇ ਵੀ 21 ਮਿਲੀਅਨ ਤੋਂ ਵੱਧ ਬਿਟਕੋਇਨ ਨਹੀਂ ਹੋਣਗੇ</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ਵਿਅਕਤੀ ਤੋਂ ਵਿਅਕਤੀ:</a:t>
            </a:r>
            <a:r>
              <a:rPr lang="pa" altLang="en-US" sz="2400" dirty="0">
                <a:solidFill>
                  <a:srgbClr val="25252B"/>
                </a:solidFill>
                <a:latin typeface="IBM Plex Sans" pitchFamily="34" charset="0"/>
                <a:ea typeface="IBM Plex Sans" pitchFamily="34" charset="-122"/>
                <a:cs typeface="IBM Plex Sans" pitchFamily="34" charset="-120"/>
              </a:rPr>
              <a:t> ਕਿਸੇ ਕੇਂਦਰੀ ਅਥਾਰਟੀ ਤੋਂ ਇਜਾਜ਼ਤ ਲਏ ਬਿਨਾਂ, ਕਿਸੇ ਨੂੰ ਵੀ, ਕਿਤੇ ਵੀ ਭੇਜੋ</a:t>
            </a:r>
            <a:endParaRPr lang="pa"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ਕੋਈ ਵੀ ਕੰਪਨੀ ਉਸ ਬਿਟਕੋਇਨ ਨੂੰ ਫ਼੍ਰੀਜ਼ ਨਹੀਂ ਕਰ ਸਕਦੀ ਜਿਸ ਦਾ ਕੰਟਰੋਲ ਤੁਹਾਡੇ ਆਪਣੇ ਹੱਥ ਵਿੱਚ ਹੈ। ਇਸ ਆਜ਼ਾਦੀ ਦਾ ਦੂਜਾ ਪੱਖ ਜ਼ਿੰਮੇਵਾਰੀ ਹੈ: ਇੱਕ ਵੈਧ ਲੈਣ-ਦੇਣ ਨੂੰ ਵਾਪਸ ਮੋੜਨਾ ਆਮ ਤੌਰ 'ਤੇ ਅਸੰਭਵ ਹੁੰਦਾ ਹੈ, ਅਤੇ ਨੈੱਟਵਰਕ ਲਈ ਕੋਈ ਸਹਾਇਤਾ ਕੇਂਦਰ ਨਹੀਂ ਹੈ।</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ਬਿਟਕੋਇਨ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ਇੱਕ ਸੀਮਾ ਜਿਸ ਦੀ ਪੁਸ਼ਟੀ ਕੋਈ ਵੀ ਕਰ ਸਕਦਾ ਹੈ</a:t>
            </a:r>
            <a:endParaRPr lang="pa" sz="3000" dirty="0"/>
          </a:p>
        </p:txBody>
      </p:sp>
      <p:pic>
        <p:nvPicPr>
          <p:cNvPr id="4" name="Image 0" descr="ਸਪਲਾਈ ਬਾਰੇ ਇੱਕ ਦਾਅਵਾ ਜਾਰੀਕਰਤਾ ਆਪਣੀ ਵੈੱਬਸਾਈਟ ਉੱਤੇ ਇੱਕ ਹੱਦ ਦੱਸਦਾ ਹੈ। ਇਹ ਸਿਰਫ਼ ਜਾਰੀਕਰਤਾ ਦੇ ਆਪਣੇ ਡਾਟਾਬੇਸ ਵਿੱਚ ਦਰਜ ਹੁੰਦੀ ਹੈ। ਜਾਰੀਕਰਤਾ ਤੋਂ ਬਾਹਰ ਕੋਈ ਵੀ ਇਸ ਦੀ ਜਾਂਚ ਨਹੀਂ ਕਰ ਸਕਦਾ। ਜਾਰੀਕਰਤਾ ਚੁੱਪਚਾਪ ਸਪਲਾਈ ਬਦਲ ਸਕਦ">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ਬਿਟਕੋਇਨ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ਤੁਹਾਨੂੰ ਪੂਰੇ ਇੱਕ ਬਿਟਕੋਇਨ ਦੀ ਲੋੜ ਨਹੀਂ ਹੈ</a:t>
            </a:r>
            <a:endParaRPr lang="p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ਇੱਕ ਬਿਟਕੋਇਨ ਨੂੰ 10,00,00,000 ਛੋਟੀਆਂ ਇਕਾਈਆਂ ਵਿੱਚ ਵੰਡਿਆ ਜਾ ਸਕਦਾ ਹੈ, ਜਿਨ੍ਹਾਂ ਨੂੰ ਸਤੋਸ਼ੀ ਜਾਂ ਸੈਟਸ ਕਿਹਾ ਜਾਂਦਾ ਹੈ।</a:t>
            </a:r>
            <a:endParaRPr lang="pa" sz="2400" dirty="0"/>
          </a:p>
        </p:txBody>
      </p:sp>
      <p:pic>
        <p:nvPicPr>
          <p:cNvPr id="5" name="Image 0" descr="ਬਿਟਕੋਇਨ (BTC)10.10.010.0010.00000001ਸਤੋਸ਼ੀ (ਸੈਟਸ)⁠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ਬਿਟਕੋਇਨ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ਬਿਟਕੋਇਨ ਨੂੰ ਚੱਲਦਾ ਕੌਣ ਰੱਖਦਾ ਹੈ?</a:t>
            </a:r>
            <a:endParaRPr lang="pa" sz="3000" dirty="0"/>
          </a:p>
        </p:txBody>
      </p:sp>
      <p:pic>
        <p:nvPicPr>
          <p:cNvPr id="4" name="Image 0" descr="ਵਰਤੋਂਕਾਰਵਰਤੋਂਕਾਰ ਬਿਟਕੋਇਨ ਪ੍ਰਾਪਤ ਕਰਦਾ ਹੈ, ਆਪਣੇ ਕੋਲ ਰੱਖਦਾ ਹੈ ਅਤੇ ਭੇਜਦਾ ਹੈ। ਨੋਡਨੋਡ ਖ਼ੁਦ ਨਿਯਮਾਂ ਦੀ ਜਾਂਚ ਕਰਦਾ ਹੈ ਅਤੇ ਵੈਧ ਡਾਟਾ ਅੱਗੇ ਭੇਜਦਾ ਹੈ। ਮਾਈਨਰਮਾਈਨਰ ਸੰਭਾਵੀ ਬਲਾਕ ਬਣਾਉਂਦਾ ਹੈ ਅਤੇ ਕੰਮ ਦਾ ਸਬੂਤ ਤਿਆਰ ਕਰਦਾ ਹੈ।ਡ">    </p:cNvPr>
          <p:cNvPicPr>
            <a:picLocks noChangeAspect="1"/>
          </p:cNvPicPr>
          <p:nvPr/>
        </p:nvPicPr>
        <p:blipFill>
          <a:blip r:embed="rId1"/>
          <a:stretch>
            <a:fillRect/>
          </a:stretch>
        </p:blipFill>
        <p:spPr>
          <a:xfrm>
            <a:off x="1069757" y="1295430"/>
            <a:ext cx="10052274" cy="496427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ਬਿਟਕੋਇਨ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ਬਿਟਕੋਇਨ ਨੂੰ ਚੱਲਦਾ ਕੌਣ ਰੱਖਦਾ ਹੈ?</a:t>
            </a:r>
            <a:endParaRPr lang="p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ਬਿਟਕੋਇਨ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ਬਿਟਕੋਇਨ ਦੇ ਫ਼ਾਇਦੇ ਅਤੇ ਨੁਕਸਾਨ ਹਨ</a:t>
            </a:r>
            <a:endParaRPr lang="p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ਇਸ ਦੀ ਕੀਮਤ ਤੇਜ਼ੀ ਨਾਲ ਬਦਲ ਸਕਦੀ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ਗ਼ਲਤੀਆਂ ਆਮ ਤੌਰ 'ਤੇ ਸੁਧਾਰੀਆਂ ਨਹੀਂ ਜਾ ਸਕਦੀਆਂ</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ਕਈ ਥਾਵਾਂ 'ਤੇ ਇਸ ਦੀ ਸਵੀਕਾਰਤਾ ਅਜੇ ਵੀ ਸੀਮਤ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ਇਸ ਨੂੰ ਸੁਰੱਖਿਅਤ ਢੰਗ ਨਾਲ ਵਰਤਣ ਲਈ ਕੁਝ ਸਿੱਖਣਾ ਪੈਂਦਾ ਹੈ</a:t>
            </a:r>
            <a:endParaRPr lang="p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ਬਿਟਕੋਇਨ ਸੰਸਥਾਵਾਂ ਉੱਤੇ ਕੁਝ ਹੱਦ ਤੱਕ ਕੀਤੇ ਜਾਂਦੇ ਭਰੋਸੇ ਦੀ ਥਾਂ ਤਸਦੀਕ ਅਤੇ ਨਿੱਜੀ ਜ਼ਿੰਮੇਵਾਰੀ ਨੂੰ ਦਿੰਦਾ ਹੈ। ਇਹ ਜੋਖਮ ਨੂੰ ਖ਼ਤਮ ਨਹੀਂ ਕਰਦਾ।</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ਬਿਟਕੋਇਨ ਕੀ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ਤੁਸੀਂ ਬਿਟਕੋਇਨ ਦੀ ਵਰਤੋਂ ਕਿਵੇਂ ਕਰਦੇ ਹੋ?</a:t>
            </a:r>
            <a:endParaRPr lang="p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pa" altLang="en-US" sz="2400" dirty="0">
                <a:solidFill>
                  <a:srgbClr val="FFFFFF"/>
                </a:solidFill>
                <a:latin typeface="IBM Plex Sans" pitchFamily="34" charset="0"/>
                <a:ea typeface="IBM Plex Sans" pitchFamily="34" charset="-122"/>
                <a:cs typeface="IBM Plex Sans" pitchFamily="34" charset="-120"/>
              </a:rPr>
              <a:t>ਕਿਸੇ ਵੀ ਵਾਲਿਟ ਬਾਰੇ ਪਹਿਲਾ ਸਵਾਲ: ਕੁੰਜੀਆਂ ਉੱਤੇ ਕਿਸ ਦਾ ਕੰਟਰੋਲ ਹੈ?</a:t>
            </a:r>
            <a:endParaRPr lang="p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ਵਾਲਿਟ ਕੁੰਜੀਆਂ ਦਾ ਪ੍ਰਬੰਧਨ ਕਰਦਾ ਹੈ</a:t>
            </a:r>
            <a:endParaRPr lang="pa" sz="3000" dirty="0"/>
          </a:p>
        </p:txBody>
      </p:sp>
      <p:pic>
        <p:nvPicPr>
          <p:cNvPr id="4" name="Image 0" descr="ਤੁਹਾਡਾ ਵਾਲਿਟ ਕੁੰਜੀਆਂ ਸੰਭਾਲਦਾ ਹੈ ਪ੍ਰਾਪਤ ਕਰੋ ਪ੍ਰਾਪਤੀ ਲਈ ਪਤਾ ਸਾਂਝਾ ਕਰੋਭੇਜੋ ਆਪਣੀ ਕੁੰਜੀ ਨਾਲ ਦਸਤਖ਼ਤ ਕਰੋ ਬਿਟਕੋਇਨ ਸਾਂਝੇ ਖਾਤਾ-ਬਹੀ ਵਿੱਚ ਹੀ ਰਹਿੰਦਾ ਹੈ">    </p:cNvPr>
          <p:cNvPicPr>
            <a:picLocks noChangeAspect="1"/>
          </p:cNvPicPr>
          <p:nvPr/>
        </p:nvPicPr>
        <p:blipFill>
          <a:blip r:embed="rId1"/>
          <a:stretch>
            <a:fillRect/>
          </a:stretch>
        </p:blipFill>
        <p:spPr>
          <a:xfrm>
            <a:off x="881024" y="1295430"/>
            <a:ext cx="10429921" cy="46556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ਤੁਸੀਂ ਬਿਟਕੋਇਨ ਦੀ ਵਰਤੋਂ ਕਿਵੇਂ ਕਰਦੇ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ਅਸਲ ਵਿੱਚ ਤੁਹਾਡੇ ਬਿਟਕੋਇਨ ਕਿਸ ਕੋਲ ਹਨ?</a:t>
            </a:r>
            <a:endParaRPr lang="pa"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ਸਵੈ-ਹਿਰਾਸਤੀ:</a:t>
            </a:r>
            <a:r>
              <a:rPr lang="pa" altLang="en-US" sz="2400" dirty="0">
                <a:solidFill>
                  <a:srgbClr val="25252B"/>
                </a:solidFill>
                <a:latin typeface="IBM Plex Sans" pitchFamily="34" charset="0"/>
                <a:ea typeface="IBM Plex Sans" pitchFamily="34" charset="-122"/>
                <a:cs typeface="IBM Plex Sans" pitchFamily="34" charset="-120"/>
              </a:rPr>
              <a:t> ਕੁੰਜੀਆਂ ਤੁਹਾਡੇ ਨਿਯੰਤਰਣ ਵਿੱਚ ਹੁੰਦੀਆਂ ਹਨ</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ਜੇ ਤੁਸੀਂ ਸੀਡ ਫ੍ਰੇਜ਼ ਅਤੇ ਡਿਵਾਈਸ ਗੁਆ ਬੈਠਦੇ ਹੋ, ਤਾਂ ਕੋਈ ਵੀ ਤੁਹਾਡੇ ਲਈ ਤੁਹਾਡੇ ਬਿਟਕੋਇਨ ਮੁੜ ਪ੍ਰਾਪਤ ਨਹੀਂ ਕਰ ਸਕਦਾ</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ਹਿਰਾਸਤੀ:</a:t>
            </a:r>
            <a:r>
              <a:rPr lang="pa" altLang="en-US" sz="2400" dirty="0">
                <a:solidFill>
                  <a:srgbClr val="25252B"/>
                </a:solidFill>
                <a:latin typeface="IBM Plex Sans" pitchFamily="34" charset="0"/>
                <a:ea typeface="IBM Plex Sans" pitchFamily="34" charset="-122"/>
                <a:cs typeface="IBM Plex Sans" pitchFamily="34" charset="-120"/>
              </a:rPr>
              <a:t> ਕੁੰਜੀਆਂ ਕਿਸੇ ਕੰਪਨੀ ਕੋਲ ਹੁੰਦੀਆਂ ਹਨ, ਕੁਝ ਹੱਦ ਤੱਕ ਬੈਂਕ ਵਾਂਗ</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ਤੁਹਾਡਾ ਬਕਾਇਆ ਰਕਮ ਅਦਾ ਕਰਨ ਦਾ ਉਸ ਕੰਪਨੀ ਦਾ ਵਾਅਦਾ ਹੈ; ਉਹ ਨਿਕਾਸੀਆਂ ਸੀਮਤ ਕਰ ਸਕਦੀ ਹੈ, ਖਾਤਾ ਫ੍ਰੀਜ਼ ਕਰ ਸਕਦੀ ਹੈ, ਹੈਕ ਹੋ ਸਕਦੀ ਹੈ ਜਾਂ ਬੰਦ ਹੋ ਸਕਦੀ ਹੈ</a:t>
            </a:r>
            <a:endParaRPr lang="pa"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ਹਿਰਾਸਤ ਦਾ ਤਰੀਕਾ ਚੁਣਨਾ ਤੁਹਾਡੀ ਯੋਗਤਾ ਦੀ ਪਰਖ ਨਹੀਂ ਹੈ। ਮਹੱਤਵਪੂਰਨ ਗੱਲ ਇਹ ਜਾਣਨਾ ਹੈ ਕਿ ਤੁਸੀਂ ਕਿਹੜੀ ਕਿਸਮ ਵਰਤ ਰਹੇ ਹੋ ਅਤੇ ਕਿਸ ਉੱਤੇ ਭਰੋਸਾ ਕਰ ਰਹੇ ਹੋ।</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ਤੁਸੀਂ ਬਿਟਕੋਇਨ ਦੀ ਵਰਤੋਂ ਕਿਵੇਂ ਕਰਦੇ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ਤੁਹਾਡਾ ਸੀਡ ਫ੍ਰੇਜ਼ ਪੂਰੀ ਪਹੁੰਚ ਦਿੰਦਾ ਹੈ</a:t>
            </a:r>
            <a:endParaRPr lang="pa" sz="3000" dirty="0"/>
          </a:p>
        </p:txBody>
      </p:sp>
      <p:sp>
        <p:nvSpPr>
          <p:cNvPr id="5" name="Text 2"/>
          <p:cNvSpPr/>
          <p:nvPr/>
        </p:nvSpPr>
        <p:spPr>
          <a:xfrm>
            <a:off x="666780" y="1447770"/>
            <a:ext cx="5694426" cy="1645463"/>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ਸ਼ਬਦਾਂ ਦੀ ਇੱਕ ਤਰਤੀਬਵਾਰ ਸੂਚੀ, ਜਿਸ ਵਿੱਚ ਅਕਸਰ 12 ਜਾਂ 24 ਸ਼ਬਦ ਹੁੰਦੇ ਹਨ, ਜੋ ਤੁਹਾਡੀਆਂ ਕੁੰਜੀਆਂ ਨੂੰ ਮੁੜ ਬਣਾ ਸਕਦੀ ਹੈ। ਜਿਸ ਕੋਲ ਵੀ ਇਹ ਸੂਚੀ ਹੋਵੇ, ਉਹ ਤੁਹਾਡੇ ਬਿਟਕੋਇਨ ਲੈ ਸਕਦਾ ਹੈ।</a:t>
            </a:r>
            <a:endParaRPr lang="pa" sz="2400" dirty="0"/>
          </a:p>
        </p:txBody>
      </p:sp>
      <p:pic>
        <p:nvPicPr>
          <p:cNvPr id="6" name="Image 1" descr="ਸਿਰਫ਼ ਨਮੂਨਾ1. civil2. switch3. plunge4. stadium5. live6. wedding7. foster8. dice9. giraffe10. you11. foil12. cinnamon">    </p:cNvPr>
          <p:cNvPicPr>
            <a:picLocks noChangeAspect="1"/>
          </p:cNvPicPr>
          <p:nvPr/>
        </p:nvPicPr>
        <p:blipFill>
          <a:blip r:embed="rId2"/>
          <a:stretch>
            <a:fillRect/>
          </a:stretch>
        </p:blipFill>
        <p:spPr>
          <a:xfrm>
            <a:off x="719176" y="3245663"/>
            <a:ext cx="5267310" cy="2765054"/>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ਤੁਸੀਂ ਬਿਟਕੋਇਨ ਦੀ ਵਰਤੋਂ ਕਿਵੇਂ ਕਰਦੇ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ਚਾਬੀਆਂ ਤੁਹਾਡੀਆਂ ਨਹੀਂ, ਤਾਂ ਸਿੱਕੇ ਵੀ ਤੁਹਾਡੇ</a:t>
            </a:r>
            <a:br/>
            <a:r>
              <a:rPr lang="pa" altLang="en-US" sz="4350" dirty="0">
                <a:solidFill>
                  <a:srgbClr val="FFFFFF"/>
                </a:solidFill>
                <a:latin typeface="IBM Plex Sans Medium" pitchFamily="34" charset="0"/>
                <a:ea typeface="IBM Plex Sans Medium" pitchFamily="34" charset="-122"/>
                <a:cs typeface="IBM Plex Sans Medium" pitchFamily="34" charset="-120"/>
              </a:rPr>
              <a:t>ਨਹੀਂ।</a:t>
            </a:r>
            <a:endParaRPr lang="p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C0C0D0"/>
                </a:solidFill>
                <a:latin typeface="IBM Plex Sans" pitchFamily="34" charset="0"/>
                <a:ea typeface="IBM Plex Sans" pitchFamily="34" charset="-122"/>
                <a:cs typeface="IBM Plex Sans" pitchFamily="34" charset="-120"/>
              </a:rPr>
              <a:t>ਬਿਟਕੋਇਨ ਨਾਲ ਜਾਣ-ਪਛਾਣ · ਤੁਸੀਂ ਬਿਟਕੋਇਨ ਦੀ ਵਰਤੋਂ ਕਿਵੇਂ ਕਰਦੇ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ਕੋਈ ਵੀ ਵਾਲਿਟ ਵਰਤਣ ਤੋਂ ਪਹਿਲਾਂ</a:t>
            </a:r>
            <a:endParaRPr lang="pa" sz="3000" dirty="0"/>
          </a:p>
        </p:txBody>
      </p:sp>
      <p:sp>
        <p:nvSpPr>
          <p:cNvPr id="5" name="Text 2"/>
          <p:cNvSpPr/>
          <p:nvPr/>
        </p:nvSpPr>
        <p:spPr>
          <a:xfrm>
            <a:off x="1017179" y="1379464"/>
            <a:ext cx="5956493" cy="4821448"/>
          </a:xfrm>
          <a:prstGeom prst="rect">
            <a:avLst/>
          </a:prstGeom>
          <a:noFill/>
          <a:ln/>
        </p:spPr>
        <p:txBody>
          <a:bodyPr wrap="square" lIns="0" tIns="0" rIns="0" bIns="0" rtlCol="0" anchor="t"/>
          <a:lstStyle/>
          <a:p>
            <a:pPr algn="l" marL="210820" indent="-210820">
              <a:lnSpc>
                <a:spcPct val="113000"/>
              </a:lnSpc>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ਕੁੰਜੀਆਂ:</a:t>
            </a:r>
            <a:r>
              <a:rPr lang="pa" altLang="en-US" sz="2210" dirty="0">
                <a:solidFill>
                  <a:srgbClr val="25252B"/>
                </a:solidFill>
                <a:latin typeface="IBM Plex Sans" pitchFamily="34" charset="0"/>
                <a:ea typeface="IBM Plex Sans" pitchFamily="34" charset="-122"/>
                <a:cs typeface="IBM Plex Sans" pitchFamily="34" charset="-120"/>
              </a:rPr>
              <a:t> ਇਨ੍ਹਾਂ ਦਾ ਨਿਯੰਤਰਣ ਕਿਸ ਕੋਲ ਹੈ, ਤੁਹਾਡੇ ਕੋਲ ਜਾਂ ਕਿਸੇ ਕੰਪਨੀ ਕੋਲ?</a:t>
            </a:r>
            <a:endParaRPr lang="pa" sz="2210" dirty="0"/>
          </a:p>
          <a:p>
            <a:pPr algn="l" marL="210820" indent="-210820">
              <a:lnSpc>
                <a:spcPct val="113000"/>
              </a:lnSpc>
              <a:spcBef>
                <a:spcPts val="440"/>
              </a:spcBef>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ਮੁੜ-ਪ੍ਰਾਪਤੀ:</a:t>
            </a:r>
            <a:r>
              <a:rPr lang="pa" altLang="en-US" sz="2210" dirty="0">
                <a:solidFill>
                  <a:srgbClr val="25252B"/>
                </a:solidFill>
                <a:latin typeface="IBM Plex Sans" pitchFamily="34" charset="0"/>
                <a:ea typeface="IBM Plex Sans" pitchFamily="34" charset="-122"/>
                <a:cs typeface="IBM Plex Sans" pitchFamily="34" charset="-120"/>
              </a:rPr>
              <a:t> ਜੇ ਤੁਹਾਡਾ ਫ਼ੋਨ ਗੁੰਮ ਹੋ ਜਾਵੇ ਜਾਂ ਕੰਪਨੀ ਗਾਇਬ ਹੋ ਜਾਵੇ ਤਾਂ ਕੀ ਹੋਵੇਗਾ?</a:t>
            </a:r>
            <a:endParaRPr lang="pa" sz="2210" dirty="0"/>
          </a:p>
          <a:p>
            <a:pPr algn="l" marL="210820" indent="-210820">
              <a:lnSpc>
                <a:spcPct val="113000"/>
              </a:lnSpc>
              <a:spcBef>
                <a:spcPts val="440"/>
              </a:spcBef>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ਸਰੋਤ:</a:t>
            </a:r>
            <a:r>
              <a:rPr lang="pa" altLang="en-US" sz="2210" dirty="0">
                <a:solidFill>
                  <a:srgbClr val="25252B"/>
                </a:solidFill>
                <a:latin typeface="IBM Plex Sans" pitchFamily="34" charset="0"/>
                <a:ea typeface="IBM Plex Sans" pitchFamily="34" charset="-122"/>
                <a:cs typeface="IBM Plex Sans" pitchFamily="34" charset="-120"/>
              </a:rPr>
              <a:t> ਕੀ ਇਹ ਅਧਿਕਾਰਤ ਵੈੱਬਸਾਈਟ ਜਾਂ ਐਪ ਸਟੋਰ ਦੀ ਸੂਚੀ ਤੋਂ ਹੈ, ਨਾ ਕਿ ਕਿਸੇ ਵੱਲੋਂ ਤੁਹਾਨੂੰ ਭੇਜੇ ਗਏ ਲਿੰਕ ਤੋਂ?</a:t>
            </a:r>
            <a:endParaRPr lang="pa" sz="2210" dirty="0"/>
          </a:p>
          <a:p>
            <a:pPr algn="l" marL="210820" indent="-210820">
              <a:lnSpc>
                <a:spcPct val="113000"/>
              </a:lnSpc>
              <a:spcBef>
                <a:spcPts val="440"/>
              </a:spcBef>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ਕੋਡ:</a:t>
            </a:r>
            <a:r>
              <a:rPr lang="pa" altLang="en-US" sz="2210" dirty="0">
                <a:solidFill>
                  <a:srgbClr val="25252B"/>
                </a:solidFill>
                <a:latin typeface="IBM Plex Sans" pitchFamily="34" charset="0"/>
                <a:ea typeface="IBM Plex Sans" pitchFamily="34" charset="-122"/>
                <a:cs typeface="IBM Plex Sans" pitchFamily="34" charset="-120"/>
              </a:rPr>
              <a:t> ਕੀ ਇਹ ਓਪਨ ਸੋਰਸ ਹੈ ਅਤੇ ਇਸ ਦੀ ਸਰਗਰਮੀ ਨਾਲ ਸਾਂਭ-ਸੰਭਾਲ ਕੀਤੀ ਜਾਂਦੀ ਹੈ? (ਇਹ ਆਪਣੇ ਆਪ ਵਿੱਚ ਸੁਰੱਖਿਆ ਦਾ ਸਬੂਤ ਨਹੀਂ ਹੈ।)</a:t>
            </a:r>
            <a:endParaRPr lang="pa" sz="2210" dirty="0"/>
          </a:p>
          <a:p>
            <a:pPr algn="l" marL="210820" indent="-210820">
              <a:lnSpc>
                <a:spcPct val="113000"/>
              </a:lnSpc>
              <a:spcBef>
                <a:spcPts val="440"/>
              </a:spcBef>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ਖ਼ਰਚੇ:</a:t>
            </a:r>
            <a:r>
              <a:rPr lang="pa" altLang="en-US" sz="2210" dirty="0">
                <a:solidFill>
                  <a:srgbClr val="25252B"/>
                </a:solidFill>
                <a:latin typeface="IBM Plex Sans" pitchFamily="34" charset="0"/>
                <a:ea typeface="IBM Plex Sans" pitchFamily="34" charset="-122"/>
                <a:cs typeface="IBM Plex Sans" pitchFamily="34" charset="-120"/>
              </a:rPr>
              <a:t> ਭੇਜਣ, ਪ੍ਰਾਪਤ ਕਰਨ ਜਾਂ ਕਢਵਾਉਣ ਲਈ ਕੀ ਫ਼ੀਸਾਂ ਹਨ?</a:t>
            </a:r>
            <a:endParaRPr lang="pa" sz="2210" dirty="0"/>
          </a:p>
          <a:p>
            <a:pPr algn="l" marL="210820" indent="-210820">
              <a:lnSpc>
                <a:spcPct val="113000"/>
              </a:lnSpc>
              <a:spcBef>
                <a:spcPts val="440"/>
              </a:spcBef>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ਭੁਗਤਾਨ:</a:t>
            </a:r>
            <a:r>
              <a:rPr lang="pa" altLang="en-US" sz="2210" dirty="0">
                <a:solidFill>
                  <a:srgbClr val="25252B"/>
                </a:solidFill>
                <a:latin typeface="IBM Plex Sans" pitchFamily="34" charset="0"/>
                <a:ea typeface="IBM Plex Sans" pitchFamily="34" charset="-122"/>
                <a:cs typeface="IBM Plex Sans" pitchFamily="34" charset="-120"/>
              </a:rPr>
              <a:t> ਆਨ-ਚੇਨ, ਲਾਈਟਨਿੰਗ ਜਾਂ ਦੋਵੇਂ?</a:t>
            </a:r>
            <a:endParaRPr lang="pa"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ਤੁਸੀਂ ਬਿਟਕੋਇਨ ਦੀ ਵਰਤੋਂ ਕਿਵੇਂ ਕਰਦੇ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ਆਨ-ਚੇਨ ਅਤੇ ਲਾਈਟਨਿੰਗ</a:t>
            </a:r>
            <a:endParaRPr lang="pa"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ਆਨ-ਚੇਨ:</a:t>
            </a:r>
            <a:r>
              <a:rPr lang="pa" altLang="en-US" sz="2400" dirty="0">
                <a:solidFill>
                  <a:srgbClr val="25252B"/>
                </a:solidFill>
                <a:latin typeface="IBM Plex Sans" pitchFamily="34" charset="0"/>
                <a:ea typeface="IBM Plex Sans" pitchFamily="34" charset="-122"/>
                <a:cs typeface="IBM Plex Sans" pitchFamily="34" charset="-120"/>
              </a:rPr>
              <a:t> ਬਲਾਕਚੇਨ ਵਿੱਚ ਸਿੱਧੇ ਤੌਰ 'ਤੇ ਦਰਜ</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ਲਾਈਟਨਿੰਗ:</a:t>
            </a:r>
            <a:r>
              <a:rPr lang="pa" altLang="en-US" sz="2400" dirty="0">
                <a:solidFill>
                  <a:srgbClr val="25252B"/>
                </a:solidFill>
                <a:latin typeface="IBM Plex Sans" pitchFamily="34" charset="0"/>
                <a:ea typeface="IBM Plex Sans" pitchFamily="34" charset="-122"/>
                <a:cs typeface="IBM Plex Sans" pitchFamily="34" charset="-120"/>
              </a:rPr>
              <a:t> ਤੇਜ਼, ਛੋਟੇ ਅਤੇ ਵਾਰ-ਵਾਰ ਕੀਤੇ ਜਾਣ ਵਾਲੇ ਭੁਗਤਾਨਾਂ ਲਈ ਬਿਟਕੋਇਨ ਉੱਤੇ ਬਣਾਇਆ ਗਿਆ ਇੱਕ ਭੁਗਤਾਨ ਨੈੱਟਵਰਕ, ਜਿਵੇਂ ਕਿ ਕੌਫ਼ੀ ਖਰੀਦਣਾ</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ਲਾਈਟਨਿੰਗ ਵਾਲਿਟ ਵੀ ਕਿਸੇ ਹੋਰ ਦੀ ਹਿਰਾਸਤ ਵਾਲਾ ਜਾਂ ਸਵੈ-ਹਿਰਾਸਤ ਵਾਲਾ ਹੋ ਸਕਦਾ ਹੈ</a:t>
            </a:r>
            <a:endParaRPr lang="pa" sz="2400" dirty="0"/>
          </a:p>
        </p:txBody>
      </p:sp>
      <p:pic>
        <p:nvPicPr>
          <p:cNvPr id="5" name="Image 0" descr="ਆਨ-ਚੇਨਬਿਟਕੋਇਨ ਦੀ ਬਲਾਕਚੇਨ ਵਿੱਚ ਸਿੱਧੇ ਦਰਜ ਕੀਤੇ ਜਾਂਦੇ ਹਨਲਾਈਟਨਿੰਗਬਿਟਕੋਇਨ ਉੱਤੇ ਬਣਿਆ ਇੱਕ ਭੁਗਤਾਨ ਨੈੱਟਵਰਕ">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ਤੁਸੀਂ ਬਿਟਕੋਇਨ ਦੀ ਵਰਤੋਂ ਕਿਵੇਂ ਕਰਦੇ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ਸਿੱਖਣ ਦੌਰਾਨ ਤਿੰਨ ਨਿਯਮ</a:t>
            </a:r>
            <a:endParaRPr lang="pa"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25252B"/>
                </a:solidFill>
                <a:latin typeface="IBM Plex Sans" pitchFamily="34" charset="0"/>
                <a:ea typeface="IBM Plex Sans" pitchFamily="34" charset="-122"/>
                <a:cs typeface="IBM Plex Sans" pitchFamily="34" charset="-120"/>
              </a:rPr>
              <a:t>ਪਹਿਲਾਂ ਸਿੱਖੋ।</a:t>
            </a:r>
            <a:r>
              <a:rPr lang="pa" altLang="en-US" sz="2400" dirty="0">
                <a:solidFill>
                  <a:srgbClr val="25252B"/>
                </a:solidFill>
                <a:latin typeface="IBM Plex Sans" pitchFamily="34" charset="0"/>
                <a:ea typeface="IBM Plex Sans" pitchFamily="34" charset="-122"/>
                <a:cs typeface="IBM Plex Sans" pitchFamily="34" charset="-120"/>
              </a:rPr>
              <a:t> ਉਤਸ਼ਾਹ, ਡਰ ਜਾਂ ਦਬਾਅ ਕਾਰਨ ਕੋਈ ਕਦਮ ਨਾ ਚੁੱਕੋ।</a:t>
            </a:r>
            <a:endParaRPr lang="pa" sz="2400" dirty="0"/>
          </a:p>
          <a:p>
            <a:pPr algn="l" marL="228600" indent="-228600">
              <a:lnSpc>
                <a:spcPct val="113000"/>
              </a:lnSpc>
              <a:spcBef>
                <a:spcPts val="480"/>
              </a:spcBef>
              <a:buSzPct val="100000"/>
              <a:buChar char="•"/>
            </a:pPr>
            <a:r>
              <a:rPr lang="pa" altLang="en-US" sz="2400" b="1" dirty="0">
                <a:solidFill>
                  <a:srgbClr val="25252B"/>
                </a:solidFill>
                <a:latin typeface="IBM Plex Sans" pitchFamily="34" charset="0"/>
                <a:ea typeface="IBM Plex Sans" pitchFamily="34" charset="-122"/>
                <a:cs typeface="IBM Plex Sans" pitchFamily="34" charset="-120"/>
              </a:rPr>
              <a:t>ਥੋੜ੍ਹੀ ਰਕਮ ਨਾਲ ਸ਼ੁਰੂ ਕਰੋ।</a:t>
            </a:r>
            <a:r>
              <a:rPr lang="pa" altLang="en-US" sz="2400" dirty="0">
                <a:solidFill>
                  <a:srgbClr val="25252B"/>
                </a:solidFill>
                <a:latin typeface="IBM Plex Sans" pitchFamily="34" charset="0"/>
                <a:ea typeface="IBM Plex Sans" pitchFamily="34" charset="-122"/>
                <a:cs typeface="IBM Plex Sans" pitchFamily="34" charset="-120"/>
              </a:rPr>
              <a:t> ਅਣਜਾਣ ਸਾਧਨਾਂ ਨੂੰ ਅਜਿਹੀ ਰਕਮ ਨਾਲ ਅਜ਼ਮਾਓ ਜਿਸ ਨੂੰ ਗੁਆਉਣਾ ਤੁਸੀਂ ਸਹਿ ਸਕਦੇ ਹੋ।</a:t>
            </a:r>
            <a:endParaRPr lang="pa" sz="2400" dirty="0"/>
          </a:p>
          <a:p>
            <a:pPr algn="l" marL="228600" indent="-228600">
              <a:lnSpc>
                <a:spcPct val="113000"/>
              </a:lnSpc>
              <a:spcBef>
                <a:spcPts val="480"/>
              </a:spcBef>
              <a:buSzPct val="100000"/>
              <a:buChar char="•"/>
            </a:pPr>
            <a:r>
              <a:rPr lang="pa" altLang="en-US" sz="2400" b="1" dirty="0">
                <a:solidFill>
                  <a:srgbClr val="25252B"/>
                </a:solidFill>
                <a:latin typeface="IBM Plex Sans" pitchFamily="34" charset="0"/>
                <a:ea typeface="IBM Plex Sans" pitchFamily="34" charset="-122"/>
                <a:cs typeface="IBM Plex Sans" pitchFamily="34" charset="-120"/>
              </a:rPr>
              <a:t>ਭਰੋਸਾ ਨਾ ਕਰੋ, ਤਸਦੀਕ ਕਰੋ।</a:t>
            </a:r>
            <a:r>
              <a:rPr lang="pa" altLang="en-US" sz="2400" dirty="0">
                <a:solidFill>
                  <a:srgbClr val="25252B"/>
                </a:solidFill>
                <a:latin typeface="IBM Plex Sans" pitchFamily="34" charset="0"/>
                <a:ea typeface="IBM Plex Sans" pitchFamily="34" charset="-122"/>
                <a:cs typeface="IBM Plex Sans" pitchFamily="34" charset="-120"/>
              </a:rPr>
              <a:t> ਵਿਅਕਤੀ, ਭੁਗਤਾਨ ਦੇ ਢੰਗ, ਪਤੇ ਅਤੇ ਰਕਮ ਦੀ ਜਾਂਚ ਕਰੋ।</a:t>
            </a:r>
            <a:endParaRPr lang="pa" sz="2400" dirty="0"/>
          </a:p>
        </p:txBody>
      </p:sp>
      <p:sp>
        <p:nvSpPr>
          <p:cNvPr id="5" name="Shape 3"/>
          <p:cNvSpPr/>
          <p:nvPr/>
        </p:nvSpPr>
        <p:spPr>
          <a:xfrm>
            <a:off x="666780" y="3489168"/>
            <a:ext cx="10858500" cy="2056668"/>
          </a:xfrm>
          <a:prstGeom prst="rect">
            <a:avLst/>
          </a:prstGeom>
          <a:solidFill>
            <a:srgbClr val="F3F3FA"/>
          </a:solidFill>
          <a:ln/>
        </p:spPr>
      </p:sp>
      <p:sp>
        <p:nvSpPr>
          <p:cNvPr id="6" name="Shape 4"/>
          <p:cNvSpPr/>
          <p:nvPr/>
        </p:nvSpPr>
        <p:spPr>
          <a:xfrm>
            <a:off x="666780" y="3489168"/>
            <a:ext cx="57150" cy="2056668"/>
          </a:xfrm>
          <a:prstGeom prst="rect">
            <a:avLst/>
          </a:prstGeom>
          <a:solidFill>
            <a:srgbClr val="422C70"/>
          </a:solidFill>
          <a:ln/>
        </p:spPr>
      </p:sp>
      <p:sp>
        <p:nvSpPr>
          <p:cNvPr id="7" name="Text 5"/>
          <p:cNvSpPr/>
          <p:nvPr/>
        </p:nvSpPr>
        <p:spPr>
          <a:xfrm>
            <a:off x="1211580" y="3763488"/>
            <a:ext cx="10415565" cy="1508028"/>
          </a:xfrm>
          <a:prstGeom prst="rect">
            <a:avLst/>
          </a:prstGeom>
          <a:noFill/>
          <a:ln/>
        </p:spPr>
        <p:txBody>
          <a:bodyPr wrap="square" lIns="0" tIns="0" rIns="0" bIns="0" rtlCol="0" anchor="t"/>
          <a:lstStyle/>
          <a:p>
            <a:pPr algn="l" indent="0" marL="0">
              <a:lnSpc>
                <a:spcPct val="113000"/>
              </a:lnSpc>
              <a:buNone/>
            </a:pPr>
            <a:r>
              <a:rPr lang="pa" altLang="en-US" sz="2400" b="1" dirty="0">
                <a:solidFill>
                  <a:srgbClr val="422C70"/>
                </a:solidFill>
                <a:latin typeface="IBM Plex Sans" pitchFamily="34" charset="0"/>
                <a:ea typeface="IBM Plex Sans" pitchFamily="34" charset="-122"/>
                <a:cs typeface="IBM Plex Sans" pitchFamily="34" charset="-120"/>
              </a:rPr>
              <a:t>ਪ੍ਰਾਪਤ ਕਰਨ ਲਈ ਲੋੜੀਂਦੀ ਜਾਣਕਾਰੀ ਸਾਂਝੀ ਕਰੋ, ਗੁਪਤ ਜਾਣਕਾਰੀ ਕਦੇ ਨਹੀਂ</a:t>
            </a:r>
            <a:endParaRPr lang="pa" sz="2400" dirty="0"/>
          </a:p>
          <a:p>
            <a:pPr algn="l" indent="0" marL="0">
              <a:lnSpc>
                <a:spcPct val="113000"/>
              </a:lnSpc>
              <a:spcBef>
                <a:spcPts val="360"/>
              </a:spcBef>
              <a:buNone/>
            </a:pPr>
            <a:r>
              <a:rPr lang="pa" altLang="en-US" sz="2400" dirty="0">
                <a:solidFill>
                  <a:srgbClr val="25252B"/>
                </a:solidFill>
                <a:latin typeface="IBM Plex Sans" pitchFamily="34" charset="0"/>
                <a:ea typeface="IBM Plex Sans" pitchFamily="34" charset="-122"/>
                <a:cs typeface="IBM Plex Sans" pitchFamily="34" charset="-120"/>
              </a:rPr>
              <a:t>ਪਤਾ ਜਾਂ ਭੁਗਤਾਨ ਦੀ ਬੇਨਤੀ ਸਾਂਝੀ ਕੀਤੀ ਜਾ ਸਕਦੀ ਹੈ। ਸੀਡ ਫ੍ਰੇਜ਼ ਜਾਂ ਨਿੱਜੀ ਕੁੰਜੀ ਕਦੇ ਵੀ ਸਾਂਝੀ ਨਹੀਂ ਕਰਨੀ ਚਾਹੀਦੀ। ਕੋਈ ਵੀ ਭਰੋਸੇਯੋਗ ਸਿੱਖਿਅਕ, ਵਾਲਿਟ ਕੰਪਨੀ ਜਾਂ ਸਹਾਇਤਾ ਕਰਮਚਾਰੀ ਕਦੇ ਵੀ ਇਹ ਨਹੀਂ ਮੰਗੇਗਾ।</a:t>
            </a:r>
            <a:endParaRPr lang="p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ਤੁਸੀਂ ਬਿਟਕੋਇਨ ਦੀ ਵਰਤੋਂ ਕਿਵੇਂ ਕਰਦੇ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ਰੁਕੋ, ਕੁਝ ਵੀ ਸਾਂਝਾ ਨਾ ਕਰੋ, ਕੁਝ ਵੀ ਨਾ ਭੇਜੋ</a:t>
            </a:r>
            <a:endParaRPr lang="pa" sz="3000" dirty="0"/>
          </a:p>
        </p:txBody>
      </p:sp>
      <p:sp>
        <p:nvSpPr>
          <p:cNvPr id="5" name="Text 2"/>
          <p:cNvSpPr/>
          <p:nvPr/>
        </p:nvSpPr>
        <p:spPr>
          <a:xfrm>
            <a:off x="666780" y="1447770"/>
            <a:ext cx="5694426" cy="2879537"/>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ਜੇ ਕੋਈ ਕਾਹਲੀ ਕਰਨ ਜਾਂ ਗੱਲ ਗੁਪਤ ਰੱਖਣ ਲਈ ਦਬਾਅ ਪਾਉਂਦਾ ਹੈ, ਪੱਕੇ ਮੁਨਾਫ਼ੇ ਦਾ ਵਾਅਦਾ ਕਰਦਾ ਹੈ, ਤੁਹਾਨੂੰ ਪਹਿਲਾਂ ਬਿਟਕੋਇਨ ਭੇਜਣ ਲਈ ਕਹਿੰਦਾ ਹੈ, ਜਾਂ ਤੁਹਾਡੀ ਸੀਡ ਫ੍ਰੇਜ਼ ਮੰਗਦਾ ਹੈ, ਤਾਂ ਰੁਕ ਜਾਓ। ਠਹਿਰੋ। ਕੁਝ ਵੀ ਸਾਂਝਾ ਨਾ ਕਰੋ। ਕੁਝ ਵੀ ਨਾ ਭੇਜੋ। ਫਿਰ ਕਿਸੇ ਅਜਿਹੇ ਸਰੋਤ ਰਾਹੀਂ ਜਾਂਚ ਕਰੋ ਜਿਸ ਨੂੰ ਤੁਸੀਂ ਪਹਿਲਾਂ ਤੋਂ ਜਾਣਦੇ ਹੋ।</a:t>
            </a:r>
            <a:endParaRPr lang="pa" sz="2400" dirty="0"/>
          </a:p>
        </p:txBody>
      </p:sp>
      <p:pic>
        <p:nvPicPr>
          <p:cNvPr id="6" name="Image 1" descr="ਤੁਰੰਤ ਕਾਰਵਾਈ ਦਾ ਦਬਾਅ ਕਿਸੇ ਹੋਰ ਦੀ ਪਛਾਣ ਧਾਰਨਾ ਬਦਲਿਆ ਹੋਇਆ ਮੰਜ਼ਿਲੀ ਪਤਾ ਮੁਨਾਫ਼ੇ ਦੀ ਗਾਰੰਟੀ ਗੁਪਤ ਜਾਣਕਾਰੀ ਦੀ ਮੰਗ">    </p:cNvPr>
          <p:cNvPicPr>
            <a:picLocks noChangeAspect="1"/>
          </p:cNvPicPr>
          <p:nvPr/>
        </p:nvPicPr>
        <p:blipFill>
          <a:blip r:embed="rId2"/>
          <a:stretch>
            <a:fillRect/>
          </a:stretch>
        </p:blipFill>
        <p:spPr>
          <a:xfrm>
            <a:off x="935248" y="4479737"/>
            <a:ext cx="4834799" cy="1745772"/>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ਤੁਸੀਂ ਬਿਟਕੋਇਨ ਦੀ ਵਰਤੋਂ ਕਿਵੇਂ ਕਰਦੇ ਹੋ?</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ਅੱਗੇ ਕੀ?</a:t>
            </a:r>
            <a:endParaRPr lang="pa"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pa" altLang="en-US" sz="2400" dirty="0">
                <a:solidFill>
                  <a:srgbClr val="FFFFFF"/>
                </a:solidFill>
                <a:latin typeface="IBM Plex Sans" pitchFamily="34" charset="0"/>
                <a:ea typeface="IBM Plex Sans" pitchFamily="34" charset="-122"/>
                <a:cs typeface="IBM Plex Sans" pitchFamily="34" charset="-120"/>
              </a:rPr>
              <a:t>ਇਹ ਤਾਂ ਸਿਰਫ਼ ਸ਼ੁਰੂਆਤ ਹੈ।</a:t>
            </a:r>
            <a:endParaRPr lang="p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ਚਾਰ ਮੁੱਖ ਨੁਕਤੇ</a:t>
            </a:r>
            <a:endParaRPr lang="pa"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25252B"/>
                </a:solidFill>
                <a:latin typeface="IBM Plex Sans" pitchFamily="34" charset="0"/>
                <a:ea typeface="IBM Plex Sans" pitchFamily="34" charset="-122"/>
                <a:cs typeface="IBM Plex Sans" pitchFamily="34" charset="-120"/>
              </a:rPr>
              <a:t>ਪੈਸਾ ਨਿਯਮਾਂ ਅਤੇ ਭਰੋਸੇ 'ਤੇ ਨਿਰਭਰ ਕਰਦਾ ਹੈ।</a:t>
            </a:r>
            <a:r>
              <a:rPr lang="pa" altLang="en-US" sz="2400" dirty="0">
                <a:solidFill>
                  <a:srgbClr val="25252B"/>
                </a:solidFill>
                <a:latin typeface="IBM Plex Sans" pitchFamily="34" charset="0"/>
                <a:ea typeface="IBM Plex Sans" pitchFamily="34" charset="-122"/>
                <a:cs typeface="IBM Plex Sans" pitchFamily="34" charset="-120"/>
              </a:rPr>
              <a:t> ਫਿਏਟ ਮੁਦਰਾ ਦੀ ਸਪਲਾਈ ਅਤੇ ਨਿਯਮ ਕੁਝ ਗਿਣੀਆਂ-ਚੁਣੀਆਂ ਸੰਸਥਾਵਾਂ ਵੱਲੋਂ ਤੈਅ ਕੀਤੇ ਜਾਂਦੇ ਹਨ।</a:t>
            </a:r>
            <a:endParaRPr lang="pa" sz="2400" dirty="0"/>
          </a:p>
          <a:p>
            <a:pPr algn="l" marL="228600" indent="-228600">
              <a:lnSpc>
                <a:spcPct val="113000"/>
              </a:lnSpc>
              <a:spcBef>
                <a:spcPts val="480"/>
              </a:spcBef>
              <a:buSzPct val="100000"/>
              <a:buChar char="•"/>
            </a:pPr>
            <a:r>
              <a:rPr lang="pa" altLang="en-US" sz="2400" b="1" dirty="0">
                <a:solidFill>
                  <a:srgbClr val="25252B"/>
                </a:solidFill>
                <a:latin typeface="IBM Plex Sans" pitchFamily="34" charset="0"/>
                <a:ea typeface="IBM Plex Sans" pitchFamily="34" charset="-122"/>
                <a:cs typeface="IBM Plex Sans" pitchFamily="34" charset="-120"/>
              </a:rPr>
              <a:t>ਬਿਟਕੋਇਨ ਵੱਖਰੇ ਨਿਯਮ ਪੇਸ਼ ਕਰਦਾ ਹੈ।</a:t>
            </a:r>
            <a:r>
              <a:rPr lang="pa" altLang="en-US" sz="2400" dirty="0">
                <a:solidFill>
                  <a:srgbClr val="25252B"/>
                </a:solidFill>
                <a:latin typeface="IBM Plex Sans" pitchFamily="34" charset="0"/>
                <a:ea typeface="IBM Plex Sans" pitchFamily="34" charset="-122"/>
                <a:cs typeface="IBM Plex Sans" pitchFamily="34" charset="-120"/>
              </a:rPr>
              <a:t> ਇੱਕ ਜਨਤਕ, ਸੀਮਤ ਸਪਲਾਈ, ਜੋ ਹਰ ਕਿਸੇ ਲਈ ਖੁੱਲ੍ਹੀ ਹੈ ਅਤੇ ਜਿਸ 'ਤੇ ਸਿਰਫ਼ ਭਰੋਸਾ ਕਰਨ ਦੀ ਬਜਾਏ ਉਸ ਦੀ ਪੁਸ਼ਟੀ ਕੀਤੀ ਜਾ ਸਕਦੀ ਹੈ।</a:t>
            </a:r>
            <a:endParaRPr lang="pa" sz="2400" dirty="0"/>
          </a:p>
          <a:p>
            <a:pPr algn="l" marL="228600" indent="-228600">
              <a:lnSpc>
                <a:spcPct val="113000"/>
              </a:lnSpc>
              <a:spcBef>
                <a:spcPts val="480"/>
              </a:spcBef>
              <a:buSzPct val="100000"/>
              <a:buChar char="•"/>
            </a:pPr>
            <a:r>
              <a:rPr lang="pa" altLang="en-US" sz="2400" b="1" dirty="0">
                <a:solidFill>
                  <a:srgbClr val="25252B"/>
                </a:solidFill>
                <a:latin typeface="IBM Plex Sans" pitchFamily="34" charset="0"/>
                <a:ea typeface="IBM Plex Sans" pitchFamily="34" charset="-122"/>
                <a:cs typeface="IBM Plex Sans" pitchFamily="34" charset="-120"/>
              </a:rPr>
              <a:t>ਸੁਰੱਖਿਆ ਸਭ ਤੋਂ ਪਹਿਲਾਂ ਹੈ।</a:t>
            </a:r>
            <a:r>
              <a:rPr lang="pa" altLang="en-US" sz="2400" dirty="0">
                <a:solidFill>
                  <a:srgbClr val="25252B"/>
                </a:solidFill>
                <a:latin typeface="IBM Plex Sans" pitchFamily="34" charset="0"/>
                <a:ea typeface="IBM Plex Sans" pitchFamily="34" charset="-122"/>
                <a:cs typeface="IBM Plex Sans" pitchFamily="34" charset="-120"/>
              </a:rPr>
              <a:t> ਪਹਿਲਾਂ ਸਿੱਖੋ, ਥੋੜ੍ਹੇ ਨਾਲ ਸ਼ੁਰੂ ਕਰੋ, ਹਰ ਚੀਜ਼ ਦੀ ਪੁਸ਼ਟੀ ਕਰੋ, ਆਪਣਾ ਸੀਡ ਫਰੇਜ਼ ਕਦੇ ਵੀ ਸਾਂਝਾ ਨਾ ਕਰੋ।</a:t>
            </a:r>
            <a:endParaRPr lang="pa" sz="2400" dirty="0"/>
          </a:p>
          <a:p>
            <a:pPr algn="l" marL="228600" indent="-228600">
              <a:lnSpc>
                <a:spcPct val="113000"/>
              </a:lnSpc>
              <a:spcBef>
                <a:spcPts val="480"/>
              </a:spcBef>
              <a:buSzPct val="100000"/>
              <a:buChar char="•"/>
            </a:pPr>
            <a:r>
              <a:rPr lang="pa" altLang="en-US" sz="2400" b="1" dirty="0">
                <a:solidFill>
                  <a:srgbClr val="25252B"/>
                </a:solidFill>
                <a:latin typeface="IBM Plex Sans" pitchFamily="34" charset="0"/>
                <a:ea typeface="IBM Plex Sans" pitchFamily="34" charset="-122"/>
                <a:cs typeface="IBM Plex Sans" pitchFamily="34" charset="-120"/>
              </a:rPr>
              <a:t>ਇਹ ਤਾਂ ਸਿਰਫ਼ ਸ਼ੁਰੂਆਤ ਹੈ।</a:t>
            </a:r>
            <a:r>
              <a:rPr lang="pa" altLang="en-US" sz="2400" dirty="0">
                <a:solidFill>
                  <a:srgbClr val="25252B"/>
                </a:solidFill>
                <a:latin typeface="IBM Plex Sans" pitchFamily="34" charset="0"/>
                <a:ea typeface="IBM Plex Sans" pitchFamily="34" charset="-122"/>
                <a:cs typeface="IBM Plex Sans" pitchFamily="34" charset="-120"/>
              </a:rPr>
              <a:t> ਅੱਗੇ ਵੱਲ ਇੱਕ ਸੁਰੱਖਿਅਤ ਕਦਮ ਹੀ ਕਾਫ਼ੀ ਹੈ।</a:t>
            </a:r>
            <a:endParaRPr lang="pa"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pa" altLang="en-US" sz="2400" b="1" dirty="0">
                <a:solidFill>
                  <a:srgbClr val="422C70"/>
                </a:solidFill>
                <a:latin typeface="IBM Plex Sans" pitchFamily="34" charset="0"/>
                <a:ea typeface="IBM Plex Sans" pitchFamily="34" charset="-122"/>
                <a:cs typeface="IBM Plex Sans" pitchFamily="34" charset="-120"/>
              </a:rPr>
              <a:t>ਵਿਚਾਰ ਕਰਨ ਲਈ ਇੱਕ ਪਲ</a:t>
            </a:r>
            <a:endParaRPr lang="pa" sz="2400" dirty="0"/>
          </a:p>
          <a:p>
            <a:pPr algn="l" indent="0" marL="0">
              <a:lnSpc>
                <a:spcPct val="113000"/>
              </a:lnSpc>
              <a:spcBef>
                <a:spcPts val="360"/>
              </a:spcBef>
              <a:buNone/>
            </a:pPr>
            <a:r>
              <a:rPr lang="pa" altLang="en-US" sz="2400" dirty="0">
                <a:solidFill>
                  <a:srgbClr val="25252B"/>
                </a:solidFill>
                <a:latin typeface="IBM Plex Sans" pitchFamily="34" charset="0"/>
                <a:ea typeface="IBM Plex Sans" pitchFamily="34" charset="-122"/>
                <a:cs typeface="IBM Plex Sans" pitchFamily="34" charset="-120"/>
              </a:rPr>
              <a:t>ਸ਼ੁਰੂ ਵਿੱਚ ਪੁੱਛੇ ਗਏ ਪੰਜ ਸਵਾਲਾਂ ਵੱਲ ਮੁੜ ਜਾਓ। ਹੁਣ ਤੁਸੀਂ ਕੀ ਜਵਾਬ ਦਿਓਗੇ?</a:t>
            </a:r>
            <a:endParaRPr lang="p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ਅੱਗੇ ਕੀ?</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ਬਿਟਕੋਇਨ ਡਿਪਲੋਮਾ</a:t>
            </a:r>
            <a:endParaRPr lang="pa"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pa" altLang="en-US" sz="2210" dirty="0">
                <a:solidFill>
                  <a:srgbClr val="25252B"/>
                </a:solidFill>
                <a:latin typeface="IBM Plex Sans" pitchFamily="34" charset="0"/>
                <a:ea typeface="IBM Plex Sans" pitchFamily="34" charset="-122"/>
                <a:cs typeface="IBM Plex Sans" pitchFamily="34" charset="-120"/>
              </a:rPr>
              <a:t>ਅਗਲਾ ਕਦਮ। ਇਸ ਦੇ ਚਾਰ ਮੌਡਿਊਲ ਤੁਹਾਨੂੰ ਹੋਰ ਅੱਗੇ ਲੈ ਜਾਂਦੇ ਹਨ:</a:t>
            </a:r>
            <a:endParaRPr lang="pa"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ਪੈਸੇ ਨੂੰ ਸਮਝਣਾ</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ਬਿਟਕੋਇਨ ਕਿਵੇਂ ਕੰਮ ਕਰਦਾ ਹੈ</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ਬਿਟਕੋਇਨ ਦੀ ਸੁਰੱਖਿਅਤ ਵਰਤੋਂ</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ਤੁਹਾਡੇ ਭਾਈਚਾਰੇ ਵਿੱਚ ਬਿਟਕੋਇਨ</a:t>
            </a:r>
            <a:endParaRPr lang="pa"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pa" altLang="en-US" sz="2210" dirty="0">
                <a:solidFill>
                  <a:srgbClr val="25252B"/>
                </a:solidFill>
                <a:latin typeface="IBM Plex Sans" pitchFamily="34" charset="0"/>
                <a:ea typeface="IBM Plex Sans" pitchFamily="34" charset="-122"/>
                <a:cs typeface="IBM Plex Sans" pitchFamily="34" charset="-120"/>
              </a:rPr>
              <a:t>ਜਿਗਿਆਸੂ ਰਹੋ, ਸਵਾਲ ਪੁੱਛਦੇ ਰਹੋ, ਅਤੇ ਹੋਰ ਜਾਣਕਾਰੀ ਲਈ ਇੱਥੇ ਜਾਓ: </a:t>
            </a:r>
            <a:r>
              <a:rPr lang="pa"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pa" altLang="en-US" sz="2210" dirty="0">
                <a:solidFill>
                  <a:srgbClr val="25252B"/>
                </a:solidFill>
                <a:latin typeface="IBM Plex Sans" pitchFamily="34" charset="0"/>
                <a:ea typeface="IBM Plex Sans" pitchFamily="34" charset="-122"/>
                <a:cs typeface="IBM Plex Sans" pitchFamily="34" charset="-120"/>
              </a:rPr>
              <a:t>।</a:t>
            </a:r>
            <a:endParaRPr lang="pa"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pa" altLang="en-US" sz="2210" dirty="0">
                <a:solidFill>
                  <a:srgbClr val="25252B"/>
                </a:solidFill>
                <a:latin typeface="IBM Plex Sans" pitchFamily="34" charset="0"/>
                <a:ea typeface="IBM Plex Sans" pitchFamily="34" charset="-122"/>
                <a:cs typeface="IBM Plex Sans" pitchFamily="34" charset="-120"/>
              </a:rPr>
              <a:t>ਅਸੀਂ ਆਪਣੇ ਅਗਲੇ ਸਿਖਿਆਰਥੀ ਸਮੂਹ ਵਿੱਚ ਤੁਹਾਨੂੰ ਮਿਲਣ ਦੀ ਉਡੀਕ ਕਰ ਰਹੇ ਹਾਂ।</a:t>
            </a:r>
            <a:endParaRPr lang="pa"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ਨਾਲ ਜਾਣ-ਪਛਾਣ · ਅੱਗੇ ਕੀ?</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ਬਿਟਕੋਇਨ ਨਾਲ ਜਾਣ-ਪਛਾਣ</dc:title>
  <dc:subject>Open educational slides (Creative Commons). Adapt them freely.</dc:subject>
  <dc:creator>My First Bitcoin</dc:creator>
  <cp:lastModifiedBy>My First Bitcoin</cp:lastModifiedBy>
  <cp:revision>1</cp:revision>
  <dcterms:created xsi:type="dcterms:W3CDTF">2026-10-22T19:44:27Z</dcterms:created>
  <dcterms:modified xsi:type="dcterms:W3CDTF">2026-10-22T19:44:27Z</dcterms:modified>
</cp:coreProperties>
</file>