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 My First Bitcoin, Bitcoin diploma – priročnik za učence, izdaja 26.10, moduli 1–4 in uvodna pričakovanja za udeležence. Prilagojeno po licenci Creative Commons Priznanje avtorstva-Deljenje pod enakimi pogoji 4.0 Mednarodna; za to predstavitev velja ista licenca. Ta predstavitev je pripomoček za poučevanje pod vodstvom izobraževalca. Primere, dejavnosti, tempo in način izvedbe prilagodite tako, da ohranite vsebinski pomen učnega načrta, zahtevane kompetence in varnostne omejitve. Trajanje posameznega srečanja ni vnaprej določeno.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 omejitve upoštevajte v vseh štirih modulih. Pred vsako neobvezno praktično vajo v živo z majhnimi zneski pojasnite tveganja za zasebnost in varnost ter tveganja izgube.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podlagi izhodiščne razprave razlikujte med preverljivim dejstvom in mnenjem, ki zahteva merila in dokaze. Ne zahtevajte razkritja osebnih finančnih podatkov.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Uporabite primer iz izvirnika: Amina ima riž in želi čevlje; Luis ima čevlje in želi jedilno olje; Mei ima jedilno olje in želi popravilo. Neuspele neposredne menjave jasno ločite od poznejše rešitve z denarjem kot posrednikom.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Uporabite primer razpoložljivosti vode iz vodnika in vsakodnevne odločitve. Nujne potrebe lahko upravičeno povečajo dajanje prednosti sedanjosti.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Pojasnite zlati standard in različna pravila unovčevanja papirnega denarja s kritjem. Kartica ali telefon pošilja navodila; ne vsebuje denarja. Običajna bančna vloga je obveznost banke do njene stranke.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Banke služijo z obrestmi in provizijami ter pri tem pokrivajo stroške in izgube. Ne namigujte, da so vse banke tik pred propadom ali da je posojanje neomejeno. Razlikujte med obljubo banke in neposredno posestjo sredstva za poravnavo.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Poskrbite, da bo petdelni odgovor povezan. Prejšnji predlogi so prispevali posamezne sestavne dele; ne ustvarjajte vtisa, da je bil vsak od njih popolna decentralizirana valuta.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Nekaj bitcoinov je lahko nedostopnih ali pa niso na voljo za prodajo.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Udeleženci naj sami izračunajo pretvorbo; rešitve naj ne bodo vidne.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Ključna misel: Ali ima Bitcoin za vas vrednost? Ali njegova trenutna cena odraža njegovo vrednost?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Pripravite preverjanje zaslona za prejemanje, preverjanje pošiljanja in potrditve ter vajo pripravljenosti na obnovitev ali odzivanja na prevare. Pred uporabo vsakega okolja pojasnite njegove omejitve.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Prave obnovitvene fraze nikoli ne fotografirajte, shranjujte v oblaku, pošiljajte po e-pošti ali v sporočilih ali vnašajte na spletno mesto ali v običajen obrazec. Omogoči lahko popoln dostop do sredstev.
Dodatne geselske fraze, več ključev in napredne sheme varnostnega kopiranja sodijo v sklop Napredno učenje. Ne uvajajte zapletenih rešitev, ki jih učeči se ne znajo pojasniti ali pri katerih ne znajo obnoviti dostopa, če gre kaj narobe.
Če obstaja možnost, da je kdo obnovitveno frazo videl ali kopiral, da je bila vnesena na splet ali shranjena v nezaupanja vredni napravi, jo obravnavajte kot ogroženo. Poiščite pomoč, ne da bi jo razkrili; uporabite nov, zaupanja vreden postopek obnovitve.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Uporabite primerjavo med izmišljenimi majhnimi plačili in manj pogostimi plačili iz izvirnika. Izbire naj ostanejo hipotetične; ne izbirajte orodij ali zneskov za osebna sredstva udeležencev izobraževanja.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Opazujte postopek, ne da bi si ogledali obnovitvene besede. Poznejša osebna nastavitev zahteva nove, zasebno ustvarjene podatke za obnovitev.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Provizije za transakcije v verigi so odvisne predvsem od podatkov transakcije in povpraševanja po prostoru v blokih, ne zgolj od poslanega zneska. Preberite končno oceno; čas izvedbe in provizije se lahko spremenijo.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uradnih spletnih mest, objav aplikacij in kontaktnih podatkov dostopajte samostojno. Preverite izdajatelja in domeno; bodite previdni pri oglasih, sporočilih in lažnih spletnih mestih, ki posnemajo prava. Nikoli si ne izposojajte denarja za preizkušanje.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Izhodišče: Preverjanje praktične usposobljenosti, ki ga neposredno spremlja izobraževalec. C6 zahteva neposredno opazovanje tako nalog, povezanih z denarnico in prejemom sredstev, kot tudi nalog za preverjanje pripravljenosti na obnovitev denarnice. Simulacije, vnaprej pripravljena gradiva, fizični modeli in možnosti brez uporabe sredstev so veljavni načini izvedbe. Po potrebi podajte povratne informacije in ponudite novo priložnost. Ocenjevalnih rubrik in navodil za izvedbo ocenjevanja ne prikazujte na zaslonu.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 4 je obvezen, njegovo vsebino pa izberejo izobraževalci. Izberite lokalno relevantno nalogo o uporabi Bitcoina kot denarja in naslednje iztočnice uporabite kot prilagodljive možnosti, ne kot zahtevo po predstavitvi vsakega orodja ali scenarija. Preverite aktualna orodja, lokalne predpise, infrastrukturo in podporo. Ohranite zahtevane kompetence in varnostne standarde iz modula 3; ne izmišljajte si lokalnih ponudnikov ali podrobnosti.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Izberite ustrezno izhodiščno nalogo: primerjava skrbništva, preverjanje zaslona za prejemanje, primerjava plačilnih poti, preverjanje pripravljene transakcije, primerjava stroškov poti, odziv na prevaro, potek plačila trgovcu ali donacije ali preverjanje virov. Po potrebi poiščite pomoč lokalnih strokovnjakov.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Uporabite predmet majhne vrednosti ali simulacijo. Pred odobritvijo plačila pojasnite celoten potek.
Scenarije iz priročnika izberite ali prilagodite lokalni nalogi. Navodila oblikujte neposredno za udeležence učenja in hipotetičnega sprejemanja plačil ne predstavljajte kot dejanski seznam lokalnih trgovcev, ki sprejemajo plačila.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Uporabite tisti scenarij iz izvornega gradiva, ki ustreza izbrani lokalni nalogi. Vračilo je novo plačilo, ne razveljavitev prvotne transakcije v verigi blokov.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Načini pridobivanja vključujejo delo, neposredno menjavo, posrednike, bankomate, trgovce, storitve pretvorbe in krožna gospodarstva. Uporabite aktualna, preverjena lokalna dejstva ali jasno izmišljen scenarij.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Primerjajte hrambo podatkov, povezave v verigi blokov, nasprotne stranke, zaščito pred goljufijami, omejitve, provizije in reševanje sporov.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Uspeh opredelite glede na rešeni problem, ne glede na število transakcij.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Opazujte lokalno nalogo z uporabo Bitcoina kot denarja, ki jo je izbral učitelj, ter učenčevo razlago namena, alternative, kompromisov, morebitnega neuspeha in naslednjega koraka. Točkovanja, ocenjevalnih rubrik in postopkov izvedbe ocenjevanja ne prikazujte na zaslonu.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67889" y="571500"/>
            <a:ext cx="1257300" cy="272400"/>
          </a:xfrm>
          <a:prstGeom prst="rect">
            <a:avLst/>
          </a:prstGeom>
          <a:noFill/>
          <a:ln/>
        </p:spPr>
        <p:txBody>
          <a:bodyPr wrap="square" lIns="0" tIns="0" rIns="0" bIns="0" rtlCol="0" anchor="t"/>
          <a:lstStyle/>
          <a:p>
            <a:pPr algn="r" indent="0" marL="0">
              <a:lnSpc>
                <a:spcPct val="108000"/>
              </a:lnSpc>
              <a:buNone/>
            </a:pPr>
            <a:r>
              <a:rPr lang="sl" altLang="en-US" sz="1650" dirty="0">
                <a:solidFill>
                  <a:srgbClr val="FFFFFF"/>
                </a:solidFill>
                <a:latin typeface="IBM Plex Sans" pitchFamily="34" charset="0"/>
                <a:ea typeface="IBM Plex Sans" pitchFamily="34" charset="-122"/>
                <a:cs typeface="IBM Plex Sans" pitchFamily="34" charset="-120"/>
              </a:rPr>
              <a:t>Izdaja 26.10</a:t>
            </a:r>
            <a:endParaRPr lang="sl"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sl" altLang="en-US" sz="7200" dirty="0">
                <a:solidFill>
                  <a:srgbClr val="FFFFFF"/>
                </a:solidFill>
                <a:latin typeface="IBM Plex Sans Medium" pitchFamily="34" charset="0"/>
                <a:ea typeface="IBM Plex Sans Medium" pitchFamily="34" charset="-122"/>
                <a:cs typeface="IBM Plex Sans Medium" pitchFamily="34" charset="-120"/>
              </a:rPr>
              <a:t>Diploma</a:t>
            </a:r>
            <a:br/>
            <a:r>
              <a:rPr lang="sl" altLang="en-US" sz="7200" dirty="0">
                <a:solidFill>
                  <a:srgbClr val="FFFFFF"/>
                </a:solidFill>
                <a:latin typeface="IBM Plex Sans Medium" pitchFamily="34" charset="0"/>
                <a:ea typeface="IBM Plex Sans Medium" pitchFamily="34" charset="-122"/>
                <a:cs typeface="IBM Plex Sans Medium" pitchFamily="34" charset="-120"/>
              </a:rPr>
              <a:t>o Bitcoinu</a:t>
            </a:r>
            <a:endParaRPr lang="sl"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sl" altLang="en-US" sz="2400" dirty="0">
                <a:solidFill>
                  <a:srgbClr val="FFFFFF"/>
                </a:solidFill>
                <a:latin typeface="IBM Plex Sans" pitchFamily="34" charset="0"/>
                <a:ea typeface="IBM Plex Sans" pitchFamily="34" charset="-122"/>
                <a:cs typeface="IBM Plex Sans" pitchFamily="34" charset="-120"/>
              </a:rPr>
              <a:t>Finančno izobraževanje za dobo Bitcoina</a:t>
            </a:r>
            <a:endParaRPr lang="sl"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l" altLang="en-US" sz="2400" dirty="0">
                <a:solidFill>
                  <a:srgbClr val="F7941F"/>
                </a:solidFill>
                <a:latin typeface="IBM Plex Sans Medium" pitchFamily="34" charset="0"/>
                <a:ea typeface="IBM Plex Sans Medium" pitchFamily="34" charset="-122"/>
                <a:cs typeface="IBM Plex Sans Medium" pitchFamily="34" charset="-120"/>
              </a:rPr>
              <a:t>Modul 1</a:t>
            </a:r>
            <a:endParaRPr lang="sl"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Razumevanje denarja</a:t>
            </a:r>
            <a:endParaRPr lang="sl"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sl" altLang="en-US" sz="2400" b="1" dirty="0">
                <a:solidFill>
                  <a:srgbClr val="FFFFFF"/>
                </a:solidFill>
                <a:latin typeface="IBM Plex Sans" pitchFamily="34" charset="0"/>
                <a:ea typeface="IBM Plex Sans" pitchFamily="34" charset="-122"/>
                <a:cs typeface="IBM Plex Sans" pitchFamily="34" charset="-120"/>
              </a:rPr>
              <a:t>Problem:</a:t>
            </a:r>
            <a:r>
              <a:rPr lang="sl" altLang="en-US" sz="2400" dirty="0">
                <a:solidFill>
                  <a:srgbClr val="FFFFFF"/>
                </a:solidFill>
                <a:latin typeface="IBM Plex Sans" pitchFamily="34" charset="0"/>
                <a:ea typeface="IBM Plex Sans" pitchFamily="34" charset="-122"/>
                <a:cs typeface="IBM Plex Sans" pitchFamily="34" charset="-120"/>
              </a:rPr>
              <a:t> Kako delujejo denarni sistemi in kako se spreminjajo?</a:t>
            </a:r>
            <a:endParaRPr lang="s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Najprej znanje, nato dejanja</a:t>
            </a:r>
            <a:endParaRPr lang="sl"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Najprej se učite · začnite z majhnimi koraki · napredujte počasi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Nakup, lastna sredstva ali osebna denarnica niso potrebni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Za dokončanje tečaja ne potrebujete lastne naprave ali interneta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Na voljo so pripravljena gradiva, simulacije in vaje brez internetne povezave</a:t>
            </a:r>
            <a:endParaRPr lang="sl"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Ta tečaj je namenjen izobraževanju in ne zagotavlja finančnih, naložbenih, pravnih ali davčnih nasvetov. Ne priporoča nakupa, prodaje, zadolževanja z zastavo bitcoinov ali njihovega imetništva in ne obljublja rasti cene.</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Ne zaupajte, preverite</a:t>
            </a:r>
            <a:endParaRPr lang="s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C0C0D0"/>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Razprava in pričakovanja glede zasebnosti</a:t>
            </a:r>
            <a:endParaRPr lang="sl"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Preverjajte dokaze; ločujte med dejstvi, mnenji in jamstvi</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Spoštljivo izpodbijajte zamisli; izrazite negotovost</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Osebne zgodbe in finančne podatke ohranjajte zasebne</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Ne izvajajte pritiska k nakupu, prodaji ali razkritju imetja</a:t>
            </a:r>
            <a:endParaRPr lang="sl"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Pred snemanjem ali deljenjem zaslona, dela ali podatkov, ki omogočajo prepoznavo posameznika, pridobite njegovo dovoljenje. Nikoli ne delite pravih zasebnih ključev ali obnovitvenih besed.</a:t>
            </a:r>
            <a:endParaRPr lang="sl"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Cena Bitcoina se lahko močno spremeni. Napake, prevare, izguba skrivnih podatkov ali odpoved skrbnika lahko povzročijo trajno izgubo; veljavna plačila je običajno težko ali nemogoče razveljaviti.</a:t>
            </a:r>
            <a:endParaRPr lang="s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Uvodna vprašanja o denarju</a:t>
            </a:r>
            <a:endParaRPr lang="sl"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Zakaj ljudje potrebujejo denar?</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Kaj naredi nekaj za denar?</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Kdo lahko ustvarja ali nadzoruje denar, ki ga uporabljate?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Zakaj ima vaš denar vrednost?</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Ali lahko z njim kupite enako količino kot prej?</a:t>
            </a:r>
            <a:endParaRPr lang="sl"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Zakaj obstaja denar</a:t>
            </a:r>
            <a:endParaRPr lang="s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Denar je sredstvo, ki ga ljudje sprejemajo, ker pričakujejo, da ga bodo pozneje sprejeli tudi drugi.</a:t>
            </a:r>
            <a:endParaRPr lang="sl"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Specializacija in menjava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Sodelovanje med neznanci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Cene, dolgovi, dohodki in prihranki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Vrednost skozi čas in na daljavo</a:t>
            </a:r>
            <a:endParaRPr lang="sl"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sl" altLang="en-US" sz="2400" b="1" dirty="0">
                <a:solidFill>
                  <a:srgbClr val="422C70"/>
                </a:solidFill>
                <a:latin typeface="IBM Plex Sans" pitchFamily="34" charset="0"/>
                <a:ea typeface="IBM Plex Sans" pitchFamily="34" charset="-122"/>
                <a:cs typeface="IBM Plex Sans" pitchFamily="34" charset="-120"/>
              </a:rPr>
              <a:t>Vprašanje za razmislek</a:t>
            </a:r>
            <a:endParaRPr lang="sl" sz="2400" dirty="0"/>
          </a:p>
          <a:p>
            <a:pPr algn="l" indent="0" marL="0">
              <a:lnSpc>
                <a:spcPct val="113000"/>
              </a:lnSpc>
              <a:spcBef>
                <a:spcPts val="360"/>
              </a:spcBef>
              <a:buNone/>
            </a:pPr>
            <a:r>
              <a:rPr lang="sl" altLang="en-US" sz="2400" dirty="0">
                <a:solidFill>
                  <a:srgbClr val="25252B"/>
                </a:solidFill>
                <a:latin typeface="IBM Plex Sans" pitchFamily="34" charset="0"/>
                <a:ea typeface="IBM Plex Sans" pitchFamily="34" charset="-122"/>
                <a:cs typeface="IBM Plex Sans" pitchFamily="34" charset="-120"/>
              </a:rPr>
              <a:t>Katero težavo pri menjavi ali usklajevanju pomaga rešiti denar?</a:t>
            </a:r>
            <a:endParaRPr lang="sl"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Funkcije denarja</a:t>
            </a:r>
            <a:endParaRPr lang="sl"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Menjalno sredstvo:</a:t>
            </a:r>
            <a:r>
              <a:rPr lang="sl" altLang="en-US" sz="2400" dirty="0">
                <a:solidFill>
                  <a:srgbClr val="25252B"/>
                </a:solidFill>
                <a:latin typeface="IBM Plex Sans" pitchFamily="34" charset="0"/>
                <a:ea typeface="IBM Plex Sans" pitchFamily="34" charset="-122"/>
                <a:cs typeface="IBM Plex Sans" pitchFamily="34" charset="-120"/>
              </a:rPr>
              <a:t> plačevanje blaga in storitev</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Obračunska enota:</a:t>
            </a:r>
            <a:r>
              <a:rPr lang="sl" altLang="en-US" sz="2400" dirty="0">
                <a:solidFill>
                  <a:srgbClr val="25252B"/>
                </a:solidFill>
                <a:latin typeface="IBM Plex Sans" pitchFamily="34" charset="0"/>
                <a:ea typeface="IBM Plex Sans" pitchFamily="34" charset="-122"/>
                <a:cs typeface="IBM Plex Sans" pitchFamily="34" charset="-120"/>
              </a:rPr>
              <a:t> enotno izražanje cen in vodenje evidenc</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Hranilec vrednosti:</a:t>
            </a:r>
            <a:r>
              <a:rPr lang="sl" altLang="en-US" sz="2400" dirty="0">
                <a:solidFill>
                  <a:srgbClr val="25252B"/>
                </a:solidFill>
                <a:latin typeface="IBM Plex Sans" pitchFamily="34" charset="0"/>
                <a:ea typeface="IBM Plex Sans" pitchFamily="34" charset="-122"/>
                <a:cs typeface="IBM Plex Sans" pitchFamily="34" charset="-120"/>
              </a:rPr>
              <a:t> ohranjanje vrednosti skozi čas</a:t>
            </a:r>
            <a:endParaRPr lang="sl"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Ena oblika denarja lahko določeno funkcijo opravlja bolje kot druga. Vsaka oblika prinaša tveganja glede kupne moči.</a:t>
            </a:r>
            <a:endParaRPr lang="s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Lastnosti uporabnega denarja</a:t>
            </a:r>
            <a:endParaRPr lang="sl" sz="3000" dirty="0"/>
          </a:p>
        </p:txBody>
      </p:sp>
      <p:sp>
        <p:nvSpPr>
          <p:cNvPr id="4" name="Text 2"/>
          <p:cNvSpPr/>
          <p:nvPr/>
        </p:nvSpPr>
        <p:spPr>
          <a:xfrm>
            <a:off x="666689" y="1372240"/>
            <a:ext cx="5727984" cy="2227021"/>
          </a:xfrm>
          <a:prstGeom prst="rect">
            <a:avLst/>
          </a:prstGeom>
          <a:noFill/>
          <a:ln/>
        </p:spPr>
        <p:txBody>
          <a:bodyPr wrap="square" lIns="0" tIns="0" rIns="0" bIns="0" rtlCol="0" anchor="t"/>
          <a:lstStyle/>
          <a:p>
            <a:pPr algn="l" marL="511810" indent="-511810">
              <a:lnSpc>
                <a:spcPct val="113000"/>
              </a:lnSpc>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Trajnost:</a:t>
            </a:r>
            <a:r>
              <a:rPr lang="sl" altLang="en-US" sz="2020" dirty="0">
                <a:solidFill>
                  <a:srgbClr val="25252B"/>
                </a:solidFill>
                <a:latin typeface="IBM Plex Sans" pitchFamily="34" charset="0"/>
                <a:ea typeface="IBM Plex Sans" pitchFamily="34" charset="-122"/>
                <a:cs typeface="IBM Plex Sans" pitchFamily="34" charset="-120"/>
              </a:rPr>
              <a:t> uporabnost skozi čas</a:t>
            </a:r>
            <a:endParaRPr lang="sl" sz="2020" dirty="0"/>
          </a:p>
          <a:p>
            <a:pPr algn="l" marL="511810" indent="-51181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Prenosljivost:</a:t>
            </a:r>
            <a:r>
              <a:rPr lang="sl" altLang="en-US" sz="2020" dirty="0">
                <a:solidFill>
                  <a:srgbClr val="25252B"/>
                </a:solidFill>
                <a:latin typeface="IBM Plex Sans" pitchFamily="34" charset="0"/>
                <a:ea typeface="IBM Plex Sans" pitchFamily="34" charset="-122"/>
                <a:cs typeface="IBM Plex Sans" pitchFamily="34" charset="-120"/>
              </a:rPr>
              <a:t> enostavno premikanje ali prenašanje</a:t>
            </a:r>
            <a:endParaRPr lang="sl" sz="2020" dirty="0"/>
          </a:p>
          <a:p>
            <a:pPr algn="l" marL="511810" indent="-51181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Deljivost:</a:t>
            </a:r>
            <a:r>
              <a:rPr lang="sl" altLang="en-US" sz="2020" dirty="0">
                <a:solidFill>
                  <a:srgbClr val="25252B"/>
                </a:solidFill>
                <a:latin typeface="IBM Plex Sans" pitchFamily="34" charset="0"/>
                <a:ea typeface="IBM Plex Sans" pitchFamily="34" charset="-122"/>
                <a:cs typeface="IBM Plex Sans" pitchFamily="34" charset="-120"/>
              </a:rPr>
              <a:t> majhni in veliki zneski</a:t>
            </a:r>
            <a:endParaRPr lang="sl" sz="2020" dirty="0"/>
          </a:p>
          <a:p>
            <a:pPr algn="l" marL="511810" indent="-51181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Zamenljivost:</a:t>
            </a:r>
            <a:r>
              <a:rPr lang="sl" altLang="en-US" sz="2020" dirty="0">
                <a:solidFill>
                  <a:srgbClr val="25252B"/>
                </a:solidFill>
                <a:latin typeface="IBM Plex Sans" pitchFamily="34" charset="0"/>
                <a:ea typeface="IBM Plex Sans" pitchFamily="34" charset="-122"/>
                <a:cs typeface="IBM Plex Sans" pitchFamily="34" charset="-120"/>
              </a:rPr>
              <a:t> medsebojno zamenljive enake enote</a:t>
            </a:r>
            <a:endParaRPr lang="sl" sz="2020" dirty="0"/>
          </a:p>
        </p:txBody>
      </p:sp>
      <p:sp>
        <p:nvSpPr>
          <p:cNvPr id="5" name="Text 3"/>
          <p:cNvSpPr/>
          <p:nvPr/>
        </p:nvSpPr>
        <p:spPr>
          <a:xfrm>
            <a:off x="6121542" y="1372240"/>
            <a:ext cx="5727984" cy="1830263"/>
          </a:xfrm>
          <a:prstGeom prst="rect">
            <a:avLst/>
          </a:prstGeom>
          <a:noFill/>
          <a:ln/>
        </p:spPr>
        <p:txBody>
          <a:bodyPr wrap="square" lIns="0" tIns="0" rIns="0" bIns="0" rtlCol="0" anchor="t"/>
          <a:lstStyle/>
          <a:p>
            <a:pPr algn="l" marL="511810" indent="-511810">
              <a:lnSpc>
                <a:spcPct val="113000"/>
              </a:lnSpc>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Redkost:</a:t>
            </a:r>
            <a:r>
              <a:rPr lang="sl" altLang="en-US" sz="2020" dirty="0">
                <a:solidFill>
                  <a:srgbClr val="25252B"/>
                </a:solidFill>
                <a:latin typeface="IBM Plex Sans" pitchFamily="34" charset="0"/>
                <a:ea typeface="IBM Plex Sans" pitchFamily="34" charset="-122"/>
                <a:cs typeface="IBM Plex Sans" pitchFamily="34" charset="-120"/>
              </a:rPr>
              <a:t> omejitve povečevanja ponudbe</a:t>
            </a:r>
            <a:endParaRPr lang="sl" sz="2020" dirty="0"/>
          </a:p>
          <a:p>
            <a:pPr algn="l" marL="511810" indent="-51181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Sprejemljivost:</a:t>
            </a:r>
            <a:r>
              <a:rPr lang="sl" altLang="en-US" sz="2020" dirty="0">
                <a:solidFill>
                  <a:srgbClr val="25252B"/>
                </a:solidFill>
                <a:latin typeface="IBM Plex Sans" pitchFamily="34" charset="0"/>
                <a:ea typeface="IBM Plex Sans" pitchFamily="34" charset="-122"/>
                <a:cs typeface="IBM Plex Sans" pitchFamily="34" charset="-120"/>
              </a:rPr>
              <a:t> pripravljenost za sprejemanje</a:t>
            </a:r>
            <a:endParaRPr lang="sl" sz="2020" dirty="0"/>
          </a:p>
          <a:p>
            <a:pPr algn="l" marL="511810" indent="-51181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Preverljivost in prepoznavnost:</a:t>
            </a:r>
            <a:r>
              <a:rPr lang="sl" altLang="en-US" sz="2020" dirty="0">
                <a:solidFill>
                  <a:srgbClr val="25252B"/>
                </a:solidFill>
                <a:latin typeface="IBM Plex Sans" pitchFamily="34" charset="0"/>
                <a:ea typeface="IBM Plex Sans" pitchFamily="34" charset="-122"/>
                <a:cs typeface="IBM Plex Sans" pitchFamily="34" charset="-120"/>
              </a:rPr>
              <a:t> pristne, prepoznavne enote</a:t>
            </a:r>
            <a:endParaRPr lang="sl" sz="2020" dirty="0"/>
          </a:p>
        </p:txBody>
      </p:sp>
      <p:sp>
        <p:nvSpPr>
          <p:cNvPr id="6" name="Text 4"/>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sl" altLang="en-US" sz="2020" dirty="0">
                <a:solidFill>
                  <a:srgbClr val="25252B"/>
                </a:solidFill>
                <a:latin typeface="IBM Plex Sans" pitchFamily="34" charset="0"/>
                <a:ea typeface="IBM Plex Sans" pitchFamily="34" charset="-122"/>
                <a:cs typeface="IBM Plex Sans" pitchFamily="34" charset="-120"/>
              </a:rPr>
              <a:t>Nobena oblika ne izpolnjuje vseh meril popolnoma. »</a:t>
            </a:r>
            <a:r>
              <a:rPr lang="sl" altLang="en-US" sz="2020" b="1" dirty="0">
                <a:solidFill>
                  <a:srgbClr val="25252B"/>
                </a:solidFill>
                <a:latin typeface="IBM Plex Sans" pitchFamily="34" charset="0"/>
                <a:ea typeface="IBM Plex Sans" pitchFamily="34" charset="-122"/>
                <a:cs typeface="IBM Plex Sans" pitchFamily="34" charset="-120"/>
              </a:rPr>
              <a:t>Trden denar</a:t>
            </a:r>
            <a:r>
              <a:rPr lang="sl" altLang="en-US" sz="2020" dirty="0">
                <a:solidFill>
                  <a:srgbClr val="25252B"/>
                </a:solidFill>
                <a:latin typeface="IBM Plex Sans" pitchFamily="34" charset="0"/>
                <a:ea typeface="IBM Plex Sans" pitchFamily="34" charset="-122"/>
                <a:cs typeface="IBM Plex Sans" pitchFamily="34" charset="-120"/>
              </a:rPr>
              <a:t>« je stvar presoje: navedite merila in dosledno primerjajte.</a:t>
            </a:r>
            <a:endParaRPr lang="sl" sz="2020" dirty="0"/>
          </a:p>
        </p:txBody>
      </p:sp>
      <p:sp>
        <p:nvSpPr>
          <p:cNvPr id="7" name="Shape 5"/>
          <p:cNvSpPr/>
          <p:nvPr/>
        </p:nvSpPr>
        <p:spPr>
          <a:xfrm>
            <a:off x="666780" y="4827941"/>
            <a:ext cx="10858500" cy="1382298"/>
          </a:xfrm>
          <a:prstGeom prst="rect">
            <a:avLst/>
          </a:prstGeom>
          <a:solidFill>
            <a:srgbClr val="F3F3FA"/>
          </a:solidFill>
          <a:ln/>
        </p:spPr>
      </p:sp>
      <p:sp>
        <p:nvSpPr>
          <p:cNvPr id="8" name="Shape 6"/>
          <p:cNvSpPr/>
          <p:nvPr/>
        </p:nvSpPr>
        <p:spPr>
          <a:xfrm>
            <a:off x="666780" y="4827941"/>
            <a:ext cx="57150" cy="1382298"/>
          </a:xfrm>
          <a:prstGeom prst="rect">
            <a:avLst/>
          </a:prstGeom>
          <a:solidFill>
            <a:srgbClr val="422C70"/>
          </a:solidFill>
          <a:ln/>
        </p:spPr>
      </p:sp>
      <p:sp>
        <p:nvSpPr>
          <p:cNvPr id="9" name="Text 7"/>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sl" altLang="en-US" sz="2020" b="1" dirty="0">
                <a:solidFill>
                  <a:srgbClr val="422C70"/>
                </a:solidFill>
                <a:latin typeface="IBM Plex Sans" pitchFamily="34" charset="0"/>
                <a:ea typeface="IBM Plex Sans" pitchFamily="34" charset="-122"/>
                <a:cs typeface="IBM Plex Sans" pitchFamily="34" charset="-120"/>
              </a:rPr>
              <a:t>Razmišljajte kritično</a:t>
            </a:r>
            <a:endParaRPr lang="sl" sz="2020" dirty="0"/>
          </a:p>
          <a:p>
            <a:pPr algn="l" indent="0" marL="0">
              <a:lnSpc>
                <a:spcPct val="113000"/>
              </a:lnSpc>
              <a:spcBef>
                <a:spcPts val="300"/>
              </a:spcBef>
              <a:buNone/>
            </a:pPr>
            <a:r>
              <a:rPr lang="sl" altLang="en-US" sz="2020" dirty="0">
                <a:solidFill>
                  <a:srgbClr val="25252B"/>
                </a:solidFill>
                <a:latin typeface="IBM Plex Sans" pitchFamily="34" charset="0"/>
                <a:ea typeface="IBM Plex Sans" pitchFamily="34" charset="-122"/>
                <a:cs typeface="IBM Plex Sans" pitchFamily="34" charset="-120"/>
              </a:rPr>
              <a:t>Katere lastnosti so bile pomembne, ko ste izbrali eno vrsto denarja ali premoženja namesto druge?</a:t>
            </a:r>
            <a:endParaRPr lang="sl"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Blagovna menjava in dvojno sovpadanje želja</a:t>
            </a:r>
            <a:endParaRPr lang="s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Neposredna menjava blaga ali storitev</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Obe strani si morata želeti tisto, kar ponuja druga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Hkrati in v ustreznih količinah</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Težave z deljivostjo, kvarjenjem, določanjem cen in varčevanjem</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Denar ločuje prodajo od nakupa</a:t>
            </a:r>
            <a:endParaRPr lang="s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Redkost, vrednost in menjava</a:t>
            </a:r>
            <a:endParaRPr lang="sl" sz="3000" dirty="0"/>
          </a:p>
        </p:txBody>
      </p:sp>
      <p:sp>
        <p:nvSpPr>
          <p:cNvPr id="5" name="Text 2"/>
          <p:cNvSpPr/>
          <p:nvPr/>
        </p:nvSpPr>
        <p:spPr>
          <a:xfrm>
            <a:off x="986729" y="1372240"/>
            <a:ext cx="5343754" cy="3711732"/>
          </a:xfrm>
          <a:prstGeom prst="rect">
            <a:avLst/>
          </a:prstGeom>
          <a:noFill/>
          <a:ln/>
        </p:spPr>
        <p:txBody>
          <a:bodyPr wrap="square" lIns="0" tIns="0" rIns="0" bIns="0" rtlCol="0" anchor="t"/>
          <a:lstStyle/>
          <a:p>
            <a:pPr algn="l" marL="191770" indent="-191770">
              <a:lnSpc>
                <a:spcPct val="113000"/>
              </a:lnSpc>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Redkost:</a:t>
            </a:r>
            <a:r>
              <a:rPr lang="sl" altLang="en-US" sz="2020" dirty="0">
                <a:solidFill>
                  <a:srgbClr val="25252B"/>
                </a:solidFill>
                <a:latin typeface="IBM Plex Sans" pitchFamily="34" charset="0"/>
                <a:ea typeface="IBM Plex Sans" pitchFamily="34" charset="-122"/>
                <a:cs typeface="IBM Plex Sans" pitchFamily="34" charset="-120"/>
              </a:rPr>
              <a:t> ena uporaba izključuje drugo</a:t>
            </a:r>
            <a:endParaRPr lang="sl" sz="2020" dirty="0"/>
          </a:p>
          <a:p>
            <a:pPr algn="l" marL="191770" indent="-19177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Subjektivna vrednost:</a:t>
            </a:r>
            <a:r>
              <a:rPr lang="sl" altLang="en-US" sz="2020" dirty="0">
                <a:solidFill>
                  <a:srgbClr val="25252B"/>
                </a:solidFill>
                <a:latin typeface="IBM Plex Sans" pitchFamily="34" charset="0"/>
                <a:ea typeface="IBM Plex Sans" pitchFamily="34" charset="-122"/>
                <a:cs typeface="IBM Plex Sans" pitchFamily="34" charset="-120"/>
              </a:rPr>
              <a:t> potrebe, preference in okoliščine</a:t>
            </a:r>
            <a:endParaRPr lang="sl" sz="2020" dirty="0"/>
          </a:p>
          <a:p>
            <a:pPr algn="l" marL="191770" indent="-19177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Menjava:</a:t>
            </a:r>
            <a:r>
              <a:rPr lang="sl" altLang="en-US" sz="2020" dirty="0">
                <a:solidFill>
                  <a:srgbClr val="25252B"/>
                </a:solidFill>
                <a:latin typeface="IBM Plex Sans" pitchFamily="34" charset="0"/>
                <a:ea typeface="IBM Plex Sans" pitchFamily="34" charset="-122"/>
                <a:cs typeface="IBM Plex Sans" pitchFamily="34" charset="-120"/>
              </a:rPr>
              <a:t> obe strani dajeta prednost temu, kar prejmeta</a:t>
            </a:r>
            <a:endParaRPr lang="sl" sz="2020" dirty="0"/>
          </a:p>
          <a:p>
            <a:pPr algn="l" marL="191770" indent="-19177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Oportunitetni strošek:</a:t>
            </a:r>
            <a:r>
              <a:rPr lang="sl" altLang="en-US" sz="2020" dirty="0">
                <a:solidFill>
                  <a:srgbClr val="25252B"/>
                </a:solidFill>
                <a:latin typeface="IBM Plex Sans" pitchFamily="34" charset="0"/>
                <a:ea typeface="IBM Plex Sans" pitchFamily="34" charset="-122"/>
                <a:cs typeface="IBM Plex Sans" pitchFamily="34" charset="-120"/>
              </a:rPr>
              <a:t> najboljša alternativa, ki se ji odpovemo</a:t>
            </a:r>
            <a:endParaRPr lang="sl" sz="2020" dirty="0"/>
          </a:p>
          <a:p>
            <a:pPr algn="l" marL="191770" indent="-19177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Časovna preferenca:</a:t>
            </a:r>
            <a:r>
              <a:rPr lang="sl" altLang="en-US" sz="2020" dirty="0">
                <a:solidFill>
                  <a:srgbClr val="25252B"/>
                </a:solidFill>
                <a:latin typeface="IBM Plex Sans" pitchFamily="34" charset="0"/>
                <a:ea typeface="IBM Plex Sans" pitchFamily="34" charset="-122"/>
                <a:cs typeface="IBM Plex Sans" pitchFamily="34" charset="-120"/>
              </a:rPr>
              <a:t> zdaj v primerjavi s pozneje</a:t>
            </a:r>
            <a:endParaRPr lang="sl" sz="2020" dirty="0"/>
          </a:p>
          <a:p>
            <a:pPr algn="l" marL="191770" indent="-191770">
              <a:lnSpc>
                <a:spcPct val="113000"/>
              </a:lnSpc>
              <a:spcBef>
                <a:spcPts val="400"/>
              </a:spcBef>
              <a:buSzPct val="100000"/>
              <a:buChar char="•"/>
            </a:pPr>
            <a:r>
              <a:rPr lang="sl" altLang="en-US" sz="2020" b="1" dirty="0">
                <a:solidFill>
                  <a:srgbClr val="422C70"/>
                </a:solidFill>
                <a:latin typeface="IBM Plex Sans" pitchFamily="34" charset="0"/>
                <a:ea typeface="IBM Plex Sans" pitchFamily="34" charset="-122"/>
                <a:cs typeface="IBM Plex Sans" pitchFamily="34" charset="-120"/>
              </a:rPr>
              <a:t>Kompromis:</a:t>
            </a:r>
            <a:r>
              <a:rPr lang="sl" altLang="en-US" sz="2020" dirty="0">
                <a:solidFill>
                  <a:srgbClr val="25252B"/>
                </a:solidFill>
                <a:latin typeface="IBM Plex Sans" pitchFamily="34" charset="0"/>
                <a:ea typeface="IBM Plex Sans" pitchFamily="34" charset="-122"/>
                <a:cs typeface="IBM Plex Sans" pitchFamily="34" charset="-120"/>
              </a:rPr>
              <a:t> korist, povezana s stroškom</a:t>
            </a:r>
            <a:endParaRPr lang="sl" sz="2020" dirty="0"/>
          </a:p>
        </p:txBody>
      </p:sp>
      <p:sp>
        <p:nvSpPr>
          <p:cNvPr id="6" name="Text 3"/>
          <p:cNvSpPr/>
          <p:nvPr/>
        </p:nvSpPr>
        <p:spPr>
          <a:xfrm>
            <a:off x="666780" y="5365516"/>
            <a:ext cx="5694426" cy="691195"/>
          </a:xfrm>
          <a:prstGeom prst="rect">
            <a:avLst/>
          </a:prstGeom>
          <a:noFill/>
          <a:ln/>
        </p:spPr>
        <p:txBody>
          <a:bodyPr wrap="square" lIns="0" tIns="0" rIns="0" bIns="0" rtlCol="0" anchor="t"/>
          <a:lstStyle/>
          <a:p>
            <a:pPr algn="l" indent="0" marL="0">
              <a:lnSpc>
                <a:spcPct val="113000"/>
              </a:lnSpc>
              <a:buNone/>
            </a:pPr>
            <a:r>
              <a:rPr lang="sl" altLang="en-US" sz="2020" dirty="0">
                <a:solidFill>
                  <a:srgbClr val="25252B"/>
                </a:solidFill>
                <a:latin typeface="IBM Plex Sans" pitchFamily="34" charset="0"/>
                <a:ea typeface="IBM Plex Sans" pitchFamily="34" charset="-122"/>
                <a:cs typeface="IBM Plex Sans" pitchFamily="34" charset="-120"/>
              </a:rPr>
              <a:t>Redkost sama po sebi ne zagotavlja vrednosti; pomembno je tudi povpraševanje.</a:t>
            </a:r>
            <a:endParaRPr lang="sl"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Blizu varnega vodnega vira Steklenica vode je v hladilniku v trgovini. V bližini je čisto vodo lahko najti.PotrebaMajhnaCenaNižjaMed pomanjkanjem Ista steklenica je v vroči puščavi. Vodo je težko najt">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Oportunitetni strošek</a:t>
            </a:r>
            <a:endParaRPr lang="s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Kupec z omejenimi denarnimi sredstvi tehta možnosti Hrana Danes dobro jesti.Prevoz Priti v službo.VarčevanjePrihraniti denar za pozneje. Vsaka izbira pomeni odpoved drugim možnostim: oportunitetni str">    </p:cNvPr>
          <p:cNvPicPr>
            <a:picLocks noChangeAspect="1"/>
          </p:cNvPicPr>
          <p:nvPr/>
        </p:nvPicPr>
        <p:blipFill>
          <a:blip r:embed="rId1"/>
          <a:stretch>
            <a:fillRect/>
          </a:stretch>
        </p:blipFill>
        <p:spPr>
          <a:xfrm>
            <a:off x="342900" y="625084"/>
            <a:ext cx="11506170" cy="54554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Od blagovne menjave do digitalnega denarja</a:t>
            </a:r>
            <a:endParaRPr lang="sl"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Neposredna menjava, darila, obveznosti in evidence dolgov</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Blagovni denar: dobrine z drugimi načini uporabe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Standardizirani kovanci: prepoznavnost; možno zmanjšanje čistine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Papirnati denar s kritjem: unovčljive terjatve; zaupanje v izdajatelja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Banke in državni denar: obljube institucij</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Digitalna plačila: navodila za spreminjanje evidenc</a:t>
            </a:r>
            <a:endParaRPr lang="sl"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Različne oblike so obstajale sočasno; družbe niso sledile enemu samemu zaporedju. Priročnost je pogosto prinesla odvisnost od izdajateljev in posrednikov.</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Fiat denar</a:t>
            </a:r>
            <a:endParaRPr lang="sl"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Fiat denar je valuta, ki jo odobri država in je ni mogoče zamenjati za določeno količino surovine, kot je zlato.</a:t>
            </a:r>
            <a:endParaRPr lang="sl"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Centralna banka:</a:t>
            </a:r>
            <a:r>
              <a:rPr lang="sl" altLang="en-US" sz="2300" dirty="0">
                <a:solidFill>
                  <a:srgbClr val="25252B"/>
                </a:solidFill>
                <a:latin typeface="IBM Plex Sans" pitchFamily="34" charset="0"/>
                <a:ea typeface="IBM Plex Sans" pitchFamily="34" charset="-122"/>
                <a:cs typeface="IBM Plex Sans" pitchFamily="34" charset="-120"/>
              </a:rPr>
              <a:t> primarni denar, denarna politika, poravnava</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Poslovne banke:</a:t>
            </a:r>
            <a:r>
              <a:rPr lang="sl" altLang="en-US" sz="2300" dirty="0">
                <a:solidFill>
                  <a:srgbClr val="25252B"/>
                </a:solidFill>
                <a:latin typeface="IBM Plex Sans" pitchFamily="34" charset="0"/>
                <a:ea typeface="IBM Plex Sans" pitchFamily="34" charset="-122"/>
                <a:cs typeface="IBM Plex Sans" pitchFamily="34" charset="-120"/>
              </a:rPr>
              <a:t> vloge, plačila, posojila</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Država:</a:t>
            </a:r>
            <a:r>
              <a:rPr lang="sl" altLang="en-US" sz="2300" dirty="0">
                <a:solidFill>
                  <a:srgbClr val="25252B"/>
                </a:solidFill>
                <a:latin typeface="IBM Plex Sans" pitchFamily="34" charset="0"/>
                <a:ea typeface="IBM Plex Sans" pitchFamily="34" charset="-122"/>
                <a:cs typeface="IBM Plex Sans" pitchFamily="34" charset="-120"/>
              </a:rPr>
              <a:t> davki, poraba, zakoni</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Ljudje in podjetja:</a:t>
            </a:r>
            <a:r>
              <a:rPr lang="sl" altLang="en-US" sz="2300" dirty="0">
                <a:solidFill>
                  <a:srgbClr val="25252B"/>
                </a:solidFill>
                <a:latin typeface="IBM Plex Sans" pitchFamily="34" charset="0"/>
                <a:ea typeface="IBM Plex Sans" pitchFamily="34" charset="-122"/>
                <a:cs typeface="IBM Plex Sans" pitchFamily="34" charset="-120"/>
              </a:rPr>
              <a:t> delo, cene, menjava</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Splošna sprejetost in omrežni učinki</a:t>
            </a:r>
            <a:endParaRPr lang="sl"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Priročna plačila in prilagodljiva posojila prinašajo odvisnost od institucij. Ponudba, dostop in pravila se lahko spremenijo; pravila o zakonitem plačilnem sredstvu se razlikujejo glede na jurisdikcijo.</a:t>
            </a:r>
            <a:endParaRPr lang="s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Centralna bankaVodi denarno politiko in podpira poravnavo plačil. Poslovna bankaStrankam dolguje njihove vloge; vloga je obveznost banke. Plačilne storitvePrenašajo plačilne naloge, ki spreminjajo sta">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Preučite lokalno plačilo</a:t>
            </a:r>
            <a:endParaRPr lang="sl"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Izberite vsakdanje plačilo ali uporabite izmišljen scenarij.</a:t>
            </a:r>
            <a:endParaRPr lang="sl"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Kaj se plačuje? Katera valuta je obračunska enota?</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Zakaj jo prejemnik sprejema?</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Katere institucije, evidence ali pravila jo podpirajo?</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Kaj postane težje, če je ljudje ne sprejemajo več ali ji ne zaupajo?</a:t>
            </a:r>
            <a:endParaRPr lang="s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Bančništvo z delnimi rezervami</a:t>
            </a:r>
            <a:endParaRPr lang="sl"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Bančne vloge: obljube plačila</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Le del se hrani kot takoj dostopne rezerve</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Posojilo običajno ustvari nov depozitni denar</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Odplačilo glavnice zmanjšuje količino depozitnega denarja</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Kapital, likvidnost, kreditno tveganje, financiranje, predpisi in povpraševanje omejujejo posojanje</a:t>
            </a:r>
            <a:endParaRPr lang="sl"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sl" altLang="en-US" sz="2020" b="1" dirty="0">
                <a:solidFill>
                  <a:srgbClr val="422C70"/>
                </a:solidFill>
                <a:latin typeface="IBM Plex Sans" pitchFamily="34" charset="0"/>
                <a:ea typeface="IBM Plex Sans" pitchFamily="34" charset="-122"/>
                <a:cs typeface="IBM Plex Sans" pitchFamily="34" charset="-120"/>
              </a:rPr>
              <a:t>Likvidnostno tveganje:</a:t>
            </a:r>
            <a:r>
              <a:rPr lang="sl" altLang="en-US" sz="2020" dirty="0">
                <a:solidFill>
                  <a:srgbClr val="25252B"/>
                </a:solidFill>
                <a:latin typeface="IBM Plex Sans" pitchFamily="34" charset="0"/>
                <a:ea typeface="IBM Plex Sans" pitchFamily="34" charset="-122"/>
                <a:cs typeface="IBM Plex Sans" pitchFamily="34" charset="-120"/>
              </a:rPr>
              <a:t> premalo razpoložljivih sredstev za današnje dvige.</a:t>
            </a:r>
            <a:endParaRPr lang="sl"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sl" altLang="en-US" sz="2020" b="1" dirty="0">
                <a:solidFill>
                  <a:srgbClr val="422C70"/>
                </a:solidFill>
                <a:latin typeface="IBM Plex Sans" pitchFamily="34" charset="0"/>
                <a:ea typeface="IBM Plex Sans" pitchFamily="34" charset="-122"/>
                <a:cs typeface="IBM Plex Sans" pitchFamily="34" charset="-120"/>
              </a:rPr>
              <a:t>Tveganje plačilne nesposobnosti:</a:t>
            </a:r>
            <a:r>
              <a:rPr lang="sl" altLang="en-US" sz="2020" dirty="0">
                <a:solidFill>
                  <a:srgbClr val="25252B"/>
                </a:solidFill>
                <a:latin typeface="IBM Plex Sans" pitchFamily="34" charset="0"/>
                <a:ea typeface="IBM Plex Sans" pitchFamily="34" charset="-122"/>
                <a:cs typeface="IBM Plex Sans" pitchFamily="34" charset="-120"/>
              </a:rPr>
              <a:t> sredstva so vredna manj od obveznosti.</a:t>
            </a:r>
            <a:endParaRPr lang="sl"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sl" altLang="en-US" sz="2020" dirty="0">
                <a:solidFill>
                  <a:srgbClr val="25252B"/>
                </a:solidFill>
                <a:latin typeface="IBM Plex Sans" pitchFamily="34" charset="0"/>
                <a:ea typeface="IBM Plex Sans" pitchFamily="34" charset="-122"/>
                <a:cs typeface="IBM Plex Sans" pitchFamily="34" charset="-120"/>
              </a:rPr>
              <a:t>Množični dvigi bančnih vlog lahko otežijo dostop do sredstev. Zavarovanje vlog in posojila centralne banke lahko zmanjšajo paniko, vendar se obseg kritja in pravila razlikujejo; zaščita ne more odpraviti vseh tveganj.</a:t>
            </a:r>
            <a:endParaRPr lang="sl"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Zaprosite za posojiloPosojilojemalec banko zaprosi za posojilo.2Odobrite posojiloBanka se strinja, da bo odobrila posojilo.3 Ustvarite depozitBanka na račun posojilojemalca knjiži nov depozit.4 Pora">    </p:cNvPr>
          <p:cNvPicPr>
            <a:picLocks noChangeAspect="1"/>
          </p:cNvPicPr>
          <p:nvPr/>
        </p:nvPicPr>
        <p:blipFill>
          <a:blip r:embed="rId1"/>
          <a:stretch>
            <a:fillRect/>
          </a:stretch>
        </p:blipFill>
        <p:spPr>
          <a:xfrm>
            <a:off x="342900" y="731703"/>
            <a:ext cx="11506170" cy="524216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kvidnostno tveganjeŠtevilni vlagatelji danes čakajo v vrsti za dvig denarja Posojila banke bodo morda še vedno odplačana pozneje Trenutno ni dovolj gotovine ali hitro unovčljivih sredstevTežavaČas: ">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Inflacija in kupna moč</a:t>
            </a:r>
            <a:endParaRPr lang="sl" sz="3000" dirty="0"/>
          </a:p>
        </p:txBody>
      </p:sp>
      <p:sp>
        <p:nvSpPr>
          <p:cNvPr id="5" name="Text 2"/>
          <p:cNvSpPr/>
          <p:nvPr/>
        </p:nvSpPr>
        <p:spPr>
          <a:xfrm>
            <a:off x="1002000" y="1375806"/>
            <a:ext cx="5327020" cy="2694371"/>
          </a:xfrm>
          <a:prstGeom prst="rect">
            <a:avLst/>
          </a:prstGeom>
          <a:noFill/>
          <a:ln/>
        </p:spPr>
        <p:txBody>
          <a:bodyPr wrap="square" lIns="0" tIns="0" rIns="0" bIns="0" rtlCol="0" anchor="t"/>
          <a:lstStyle/>
          <a:p>
            <a:pPr algn="l" marL="200660" indent="-200660">
              <a:lnSpc>
                <a:spcPct val="113000"/>
              </a:lnSpc>
              <a:buSzPct val="100000"/>
              <a:buChar char="•"/>
            </a:pPr>
            <a:r>
              <a:rPr lang="sl" altLang="en-US" sz="2110" b="1" dirty="0">
                <a:solidFill>
                  <a:srgbClr val="422C70"/>
                </a:solidFill>
                <a:latin typeface="IBM Plex Sans" pitchFamily="34" charset="0"/>
                <a:ea typeface="IBM Plex Sans" pitchFamily="34" charset="-122"/>
                <a:cs typeface="IBM Plex Sans" pitchFamily="34" charset="-120"/>
              </a:rPr>
              <a:t>Cenovna inflacija:</a:t>
            </a:r>
            <a:r>
              <a:rPr lang="sl" altLang="en-US" sz="2110" dirty="0">
                <a:solidFill>
                  <a:srgbClr val="25252B"/>
                </a:solidFill>
                <a:latin typeface="IBM Plex Sans" pitchFamily="34" charset="0"/>
                <a:ea typeface="IBM Plex Sans" pitchFamily="34" charset="-122"/>
                <a:cs typeface="IBM Plex Sans" pitchFamily="34" charset="-120"/>
              </a:rPr>
              <a:t> trajna rast splošne ravni cen</a:t>
            </a:r>
            <a:endParaRPr lang="sl" sz="2110" dirty="0"/>
          </a:p>
          <a:p>
            <a:pPr algn="l" marL="200660" indent="-200660">
              <a:lnSpc>
                <a:spcPct val="113000"/>
              </a:lnSpc>
              <a:spcBef>
                <a:spcPts val="420"/>
              </a:spcBef>
              <a:buSzPct val="100000"/>
              <a:buChar char="•"/>
            </a:pPr>
            <a:r>
              <a:rPr lang="sl" altLang="en-US" sz="2110" b="1" dirty="0">
                <a:solidFill>
                  <a:srgbClr val="422C70"/>
                </a:solidFill>
                <a:latin typeface="IBM Plex Sans" pitchFamily="34" charset="0"/>
                <a:ea typeface="IBM Plex Sans" pitchFamily="34" charset="-122"/>
                <a:cs typeface="IBM Plex Sans" pitchFamily="34" charset="-120"/>
              </a:rPr>
              <a:t>Kupna moč:</a:t>
            </a:r>
            <a:r>
              <a:rPr lang="sl" altLang="en-US" sz="2110" dirty="0">
                <a:solidFill>
                  <a:srgbClr val="25252B"/>
                </a:solidFill>
                <a:latin typeface="IBM Plex Sans" pitchFamily="34" charset="0"/>
                <a:ea typeface="IBM Plex Sans" pitchFamily="34" charset="-122"/>
                <a:cs typeface="IBM Plex Sans" pitchFamily="34" charset="-120"/>
              </a:rPr>
              <a:t> kaj lahko kupimo z denarno enoto</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Ista košarica: 100 → 110 denarnih enot</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Nespremenjeni dohodki ali prihranki: manjša kupna moč</a:t>
            </a:r>
            <a:endParaRPr lang="sl" sz="2110" dirty="0"/>
          </a:p>
        </p:txBody>
      </p:sp>
      <p:sp>
        <p:nvSpPr>
          <p:cNvPr id="6" name="Text 3"/>
          <p:cNvSpPr/>
          <p:nvPr/>
        </p:nvSpPr>
        <p:spPr>
          <a:xfrm>
            <a:off x="666780" y="4365163"/>
            <a:ext cx="5694426" cy="180978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K inflaciji lahko prispevata povečevanje količine denarja in obsega kreditiranja, poleg ponudbe, povpraševanja, valute, davkov, predpisov in stroškov. Rast ene same cene ni celotno merilo inflacije.</a:t>
            </a:r>
            <a:endParaRPr lang="s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j Imate 100 denarnih enot. Košarica stane 100. Kupite lahko celotno košarico.Raven cenNižjaKupna močVišjaPo zvišanju cen Še vedno imate 100 denarnih enot. Ista košarica stane 110. Ne morete več kup">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Primerjajte kupno moč na lokalni ravni</a:t>
            </a:r>
            <a:endParaRPr lang="s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Izberite vsakdanji izdelek; zabeležite današnjo ceno.</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Primerjajte jo s preteklo ceno; po možnosti preverite zanesljiv zapis.</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Ali so se dohodki spreminjali enako hitro? Kaj se je še spremenilo?</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Primerjajte z uradnim kazalnikom inflacije in njegovo košarico.</a:t>
            </a:r>
            <a:endParaRPr lang="sl"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Učinki se razlikujejo za imetnike gotovine, lastnike premoženja, posojilojemalce in posojilodajalce; plače in cene se prilagajajo različno hitro. Vaša poraba se lahko razlikuje od košarice, uporabljene pri merjenju.</a:t>
            </a:r>
            <a:endParaRPr lang="sl"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Sprememba košarice ali metode ne pomeni samodejno manipulacije; preverite pojasnilo in dokumentirajte spremembo.</a:t>
            </a:r>
            <a:endParaRPr lang="s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Ameriški dolar kot rezervna valuta</a:t>
            </a:r>
            <a:endParaRPr lang="s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Rezervna valuta: hrani se za mednarodna plačila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Svetovni vojni: premiki v gospodarski in finančni moči</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1944:</a:t>
            </a:r>
            <a:r>
              <a:rPr lang="sl" altLang="en-US" sz="2400" dirty="0">
                <a:solidFill>
                  <a:srgbClr val="25252B"/>
                </a:solidFill>
                <a:latin typeface="IBM Plex Sans" pitchFamily="34" charset="0"/>
                <a:ea typeface="IBM Plex Sans" pitchFamily="34" charset="-122"/>
                <a:cs typeface="IBM Plex Sans" pitchFamily="34" charset="-120"/>
              </a:rPr>
              <a:t> Bretton Woods; valute vezane na dolar, dolar na zlato</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1971:</a:t>
            </a:r>
            <a:r>
              <a:rPr lang="sl" altLang="en-US" sz="2400" dirty="0">
                <a:solidFill>
                  <a:srgbClr val="25252B"/>
                </a:solidFill>
                <a:latin typeface="IBM Plex Sans" pitchFamily="34" charset="0"/>
                <a:ea typeface="IBM Plex Sans" pitchFamily="34" charset="-122"/>
                <a:cs typeface="IBM Plex Sans" pitchFamily="34" charset="-120"/>
              </a:rPr>
              <a:t> uradna zamenljivost dolarja za zlato odpravljena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Uveljavljena trgovina, velikost gospodarstva in globoki finančni trgi</a:t>
            </a:r>
            <a:endParaRPr lang="sl"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Deleži rezervnih valut se lahko spreminjajo; centralne banke hranijo tudi druge valute.</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Alternative za varčevanje in ohranjanje vrednosti</a:t>
            </a:r>
            <a:endParaRPr lang="sl"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Plemenite kovine:</a:t>
            </a:r>
            <a:r>
              <a:rPr lang="sl" altLang="en-US" sz="2300" dirty="0">
                <a:solidFill>
                  <a:srgbClr val="25252B"/>
                </a:solidFill>
                <a:latin typeface="IBM Plex Sans" pitchFamily="34" charset="0"/>
                <a:ea typeface="IBM Plex Sans" pitchFamily="34" charset="-122"/>
                <a:cs typeface="IBM Plex Sans" pitchFamily="34" charset="-120"/>
              </a:rPr>
              <a:t> fizična posest; stroški hrambe in preverjanja</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Nepremičnine:</a:t>
            </a:r>
            <a:r>
              <a:rPr lang="sl" altLang="en-US" sz="2300" dirty="0">
                <a:solidFill>
                  <a:srgbClr val="25252B"/>
                </a:solidFill>
                <a:latin typeface="IBM Plex Sans" pitchFamily="34" charset="0"/>
                <a:ea typeface="IBM Plex Sans" pitchFamily="34" charset="-122"/>
                <a:cs typeface="IBM Plex Sans" pitchFamily="34" charset="-120"/>
              </a:rPr>
              <a:t> uporabno premoženje; visoki začetni stroški, vzdrževanje, nizka prenosljivost</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Delnice:</a:t>
            </a:r>
            <a:r>
              <a:rPr lang="sl" altLang="en-US" sz="2300" dirty="0">
                <a:solidFill>
                  <a:srgbClr val="25252B"/>
                </a:solidFill>
                <a:latin typeface="IBM Plex Sans" pitchFamily="34" charset="0"/>
                <a:ea typeface="IBM Plex Sans" pitchFamily="34" charset="-122"/>
                <a:cs typeface="IBM Plex Sans" pitchFamily="34" charset="-120"/>
              </a:rPr>
              <a:t> lastniški delež v produktivnem podjetju; poslovna in tržna tveganja ter tveganja skrbništva</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Druge možnosti: tuje valute, obveznice, podjetja, orodja, izobraževanje</a:t>
            </a:r>
            <a:endParaRPr lang="sl"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Posamezna oblika premoženja ne opravlja samodejno vseh funkcij denarja. Nobena oblika premoženja ne zagotavlja kupne moči v vseh okoliščinah.</a:t>
            </a:r>
            <a:endParaRPr lang="sl"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Davki lahko spremenijo stroške in koristi; pravila se razlikujejo in spreminjajo. Ta tečaj ne ponuja davčnega svetovanja.</a:t>
            </a:r>
            <a:endParaRPr lang="s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Centralnobančne digitalne valute (CBDC)</a:t>
            </a:r>
            <a:endParaRPr lang="sl"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sl" altLang="en-US" sz="1920" dirty="0">
                <a:solidFill>
                  <a:srgbClr val="25252B"/>
                </a:solidFill>
                <a:latin typeface="IBM Plex Sans" pitchFamily="34" charset="0"/>
                <a:ea typeface="IBM Plex Sans" pitchFamily="34" charset="-122"/>
                <a:cs typeface="IBM Plex Sans" pitchFamily="34" charset="-120"/>
              </a:rPr>
              <a:t>CBDC je digitalni fiat denar, izdan kot obveznost centralne banke: terjatev imetnika do centralne banke.</a:t>
            </a:r>
            <a:endParaRPr lang="sl"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Razlikuje se od gotovine in vlog pri poslovnih bankah</a:t>
            </a:r>
            <a:endParaRPr lang="sl" sz="1920" dirty="0"/>
          </a:p>
          <a:p>
            <a:pPr algn="l" marL="182880" indent="-182880">
              <a:lnSpc>
                <a:spcPct val="113000"/>
              </a:lnSpc>
              <a:spcBef>
                <a:spcPts val="380"/>
              </a:spcBef>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Možne prednosti pri poravnavi ali dostopu</a:t>
            </a:r>
            <a:endParaRPr lang="sl" sz="1920" dirty="0"/>
          </a:p>
          <a:p>
            <a:pPr algn="l" marL="182880" indent="-182880">
              <a:lnSpc>
                <a:spcPct val="113000"/>
              </a:lnSpc>
              <a:spcBef>
                <a:spcPts val="380"/>
              </a:spcBef>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Možni nadzor, omejitve in povezave z identiteto</a:t>
            </a:r>
            <a:endParaRPr lang="sl" sz="1920" dirty="0"/>
          </a:p>
          <a:p>
            <a:pPr algn="l" marL="182880" indent="-182880">
              <a:lnSpc>
                <a:spcPct val="113000"/>
              </a:lnSpc>
              <a:spcBef>
                <a:spcPts val="380"/>
              </a:spcBef>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Centralizirano izdajanje in denarna politika ostajata</a:t>
            </a:r>
            <a:endParaRPr lang="sl"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sl" altLang="en-US" sz="1920" dirty="0">
                <a:solidFill>
                  <a:srgbClr val="25252B"/>
                </a:solidFill>
                <a:latin typeface="IBM Plex Sans" pitchFamily="34" charset="0"/>
                <a:ea typeface="IBM Plex Sans" pitchFamily="34" charset="-122"/>
                <a:cs typeface="IBM Plex Sans" pitchFamily="34" charset="-120"/>
              </a:rPr>
              <a:t>Zasnove se razlikujejo. Digitalno ne pomeni samodejno decentralizirano, redko, zasebno ali neodvisno preverljivo.</a:t>
            </a:r>
            <a:endParaRPr lang="sl"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sl" altLang="en-US" sz="1920" b="1" dirty="0">
                <a:solidFill>
                  <a:srgbClr val="422C70"/>
                </a:solidFill>
                <a:latin typeface="IBM Plex Sans" pitchFamily="34" charset="0"/>
                <a:ea typeface="IBM Plex Sans" pitchFamily="34" charset="-122"/>
                <a:cs typeface="IBM Plex Sans" pitchFamily="34" charset="-120"/>
              </a:rPr>
              <a:t>Preverite</a:t>
            </a:r>
            <a:endParaRPr lang="sl" sz="1920" dirty="0"/>
          </a:p>
          <a:p>
            <a:pPr algn="l" indent="0" marL="0">
              <a:lnSpc>
                <a:spcPct val="113000"/>
              </a:lnSpc>
              <a:spcBef>
                <a:spcPts val="290"/>
              </a:spcBef>
              <a:buNone/>
            </a:pPr>
            <a:r>
              <a:rPr lang="sl" altLang="en-US" sz="1920" dirty="0">
                <a:solidFill>
                  <a:srgbClr val="25252B"/>
                </a:solidFill>
                <a:latin typeface="IBM Plex Sans" pitchFamily="34" charset="0"/>
                <a:ea typeface="IBM Plex Sans" pitchFamily="34" charset="-122"/>
                <a:cs typeface="IBM Plex Sans" pitchFamily="34" charset="-120"/>
              </a:rPr>
              <a:t>Kdo ga izdaja, kdo ga lahko uporablja, kateri podatki se zbirajo in kdo lahko blokira plačila ali spreminja pravila? Kaj se zgodi brez internetne povezave in kakšna pravna varovala obstajajo?</a:t>
            </a:r>
            <a:endParaRPr lang="sl"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Ponovitev: Kako lahko denar odpove?</a:t>
            </a:r>
            <a:endParaRPr lang="sl"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algn="l" indent="0" marL="0">
              <a:lnSpc>
                <a:spcPct val="113000"/>
              </a:lnSpc>
              <a:buNone/>
            </a:pPr>
            <a:r>
              <a:rPr lang="sl" altLang="en-US" sz="2110" b="1" dirty="0">
                <a:solidFill>
                  <a:srgbClr val="25252B"/>
                </a:solidFill>
                <a:latin typeface="IBM Plex Sans" pitchFamily="34" charset="0"/>
                <a:ea typeface="IBM Plex Sans" pitchFamily="34" charset="-122"/>
                <a:cs typeface="IBM Plex Sans" pitchFamily="34" charset="-120"/>
              </a:rPr>
              <a:t>Ključne ugotovitve</a:t>
            </a:r>
            <a:endParaRPr lang="sl" sz="2110" dirty="0"/>
          </a:p>
        </p:txBody>
      </p:sp>
      <p:sp>
        <p:nvSpPr>
          <p:cNvPr id="5" name="Text 3"/>
          <p:cNvSpPr/>
          <p:nvPr/>
        </p:nvSpPr>
        <p:spPr>
          <a:xfrm>
            <a:off x="1002000" y="200591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Denar usklajuje menjavo, cene in vrednost skozi čas</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Funkcije in lastnosti omogočajo primerjavo</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Priročnost prinaša kompromise glede zaupanja, nadzora in dostopa</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Količina denarja v obtoku, bančna tveganja in inflacija na ljudi vplivajo različno</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Tudi alternative in digitalne valute centralnih bank zahtevajo skrbno presojo</a:t>
            </a:r>
            <a:endParaRPr lang="sl" sz="2110" dirty="0"/>
          </a:p>
        </p:txBody>
      </p:sp>
      <p:sp>
        <p:nvSpPr>
          <p:cNvPr id="6" name="Text 4"/>
          <p:cNvSpPr/>
          <p:nvPr/>
        </p:nvSpPr>
        <p:spPr>
          <a:xfrm>
            <a:off x="666780" y="4324929"/>
            <a:ext cx="11510010" cy="36192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Zaradi česa je vaš denar uporaben in katera pravila so odvisna od institucij, ki jim zaupate?</a:t>
            </a:r>
            <a:endParaRPr lang="sl" sz="2110" dirty="0"/>
          </a:p>
        </p:txBody>
      </p:sp>
      <p:sp>
        <p:nvSpPr>
          <p:cNvPr id="7" name="Shape 5"/>
          <p:cNvSpPr/>
          <p:nvPr/>
        </p:nvSpPr>
        <p:spPr>
          <a:xfrm>
            <a:off x="666780" y="4955042"/>
            <a:ext cx="10858500" cy="1085850"/>
          </a:xfrm>
          <a:prstGeom prst="rect">
            <a:avLst/>
          </a:prstGeom>
          <a:solidFill>
            <a:srgbClr val="F3F3FA"/>
          </a:solidFill>
          <a:ln/>
        </p:spPr>
      </p:sp>
      <p:sp>
        <p:nvSpPr>
          <p:cNvPr id="8" name="Shape 6"/>
          <p:cNvSpPr/>
          <p:nvPr/>
        </p:nvSpPr>
        <p:spPr>
          <a:xfrm>
            <a:off x="666780" y="4955042"/>
            <a:ext cx="57150" cy="1085850"/>
          </a:xfrm>
          <a:prstGeom prst="rect">
            <a:avLst/>
          </a:prstGeom>
          <a:solidFill>
            <a:srgbClr val="422C70"/>
          </a:solidFill>
          <a:ln/>
        </p:spPr>
      </p:sp>
      <p:sp>
        <p:nvSpPr>
          <p:cNvPr id="9" name="Text 7"/>
          <p:cNvSpPr/>
          <p:nvPr/>
        </p:nvSpPr>
        <p:spPr>
          <a:xfrm>
            <a:off x="1153058" y="5196444"/>
            <a:ext cx="10539649" cy="603047"/>
          </a:xfrm>
          <a:prstGeom prst="rect">
            <a:avLst/>
          </a:prstGeom>
          <a:noFill/>
          <a:ln/>
        </p:spPr>
        <p:txBody>
          <a:bodyPr wrap="square" lIns="0" tIns="0" rIns="0" bIns="0" rtlCol="0" anchor="t"/>
          <a:lstStyle/>
          <a:p>
            <a:pPr algn="l" indent="0" marL="0">
              <a:lnSpc>
                <a:spcPct val="113000"/>
              </a:lnSpc>
              <a:buNone/>
            </a:pPr>
            <a:r>
              <a:rPr lang="sl" altLang="en-US" sz="2110" b="1" dirty="0">
                <a:solidFill>
                  <a:srgbClr val="422C70"/>
                </a:solidFill>
                <a:latin typeface="IBM Plex Sans" pitchFamily="34" charset="0"/>
                <a:ea typeface="IBM Plex Sans" pitchFamily="34" charset="-122"/>
                <a:cs typeface="IBM Plex Sans" pitchFamily="34" charset="-120"/>
              </a:rPr>
              <a:t>Trenutek za razmislek</a:t>
            </a:r>
            <a:endParaRPr lang="sl" sz="2110" dirty="0"/>
          </a:p>
          <a:p>
            <a:pPr algn="l" indent="0" marL="0">
              <a:lnSpc>
                <a:spcPct val="113000"/>
              </a:lnSpc>
              <a:spcBef>
                <a:spcPts val="320"/>
              </a:spcBef>
              <a:buNone/>
            </a:pPr>
            <a:r>
              <a:rPr lang="sl" altLang="en-US" sz="2110" dirty="0">
                <a:solidFill>
                  <a:srgbClr val="25252B"/>
                </a:solidFill>
                <a:latin typeface="IBM Plex Sans" pitchFamily="34" charset="0"/>
                <a:ea typeface="IBM Plex Sans" pitchFamily="34" charset="-122"/>
                <a:cs typeface="IBM Plex Sans" pitchFamily="34" charset="-120"/>
              </a:rPr>
              <a:t>Katero vprašanje o denarju si zdaj zastavljate, pa si ga prej niste?</a:t>
            </a:r>
            <a:endParaRPr lang="sl"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1</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l" altLang="en-US" sz="2400" dirty="0">
                <a:solidFill>
                  <a:srgbClr val="F7941F"/>
                </a:solidFill>
                <a:latin typeface="IBM Plex Sans Medium" pitchFamily="34" charset="0"/>
                <a:ea typeface="IBM Plex Sans Medium" pitchFamily="34" charset="-122"/>
                <a:cs typeface="IBM Plex Sans Medium" pitchFamily="34" charset="-120"/>
              </a:rPr>
              <a:t>Modul 2</a:t>
            </a:r>
            <a:endParaRPr lang="sl"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Kako deluje Bitcoin</a:t>
            </a:r>
            <a:endParaRPr lang="sl"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sl" altLang="en-US" sz="2400" b="1" dirty="0">
                <a:solidFill>
                  <a:srgbClr val="FFFFFF"/>
                </a:solidFill>
                <a:latin typeface="IBM Plex Sans" pitchFamily="34" charset="0"/>
                <a:ea typeface="IBM Plex Sans" pitchFamily="34" charset="-122"/>
                <a:cs typeface="IBM Plex Sans" pitchFamily="34" charset="-120"/>
              </a:rPr>
              <a:t>Rešitev:</a:t>
            </a:r>
            <a:r>
              <a:rPr lang="sl" altLang="en-US" sz="2400" dirty="0">
                <a:solidFill>
                  <a:srgbClr val="FFFFFF"/>
                </a:solidFill>
                <a:latin typeface="IBM Plex Sans" pitchFamily="34" charset="0"/>
                <a:ea typeface="IBM Plex Sans" pitchFamily="34" charset="-122"/>
                <a:cs typeface="IBM Plex Sans" pitchFamily="34" charset="-120"/>
              </a:rPr>
              <a:t> Zakaj je bil Bitcoin ustvarjen in kako se odziva?</a:t>
            </a:r>
            <a:endParaRPr lang="s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Zakaj je bil ustvarjen Bitcoin</a:t>
            </a:r>
            <a:endParaRPr lang="sl" sz="3000" dirty="0"/>
          </a:p>
        </p:txBody>
      </p:sp>
      <p:sp>
        <p:nvSpPr>
          <p:cNvPr id="5" name="Text 2"/>
          <p:cNvSpPr/>
          <p:nvPr/>
        </p:nvSpPr>
        <p:spPr>
          <a:xfrm>
            <a:off x="971459" y="1368491"/>
            <a:ext cx="5360487" cy="2449403"/>
          </a:xfrm>
          <a:prstGeom prst="rect">
            <a:avLst/>
          </a:prstGeom>
          <a:noFill/>
          <a:ln/>
        </p:spPr>
        <p:txBody>
          <a:bodyPr wrap="square" lIns="0" tIns="0" rIns="0" bIns="0" rtlCol="0" anchor="t"/>
          <a:lstStyle/>
          <a:p>
            <a:pPr algn="l" marL="182880" indent="-182880">
              <a:lnSpc>
                <a:spcPct val="113000"/>
              </a:lnSpc>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Digitalna plačila so že obstajala</a:t>
            </a:r>
            <a:endParaRPr lang="sl" sz="1920" dirty="0"/>
          </a:p>
          <a:p>
            <a:pPr algn="l" marL="182880" indent="-182880">
              <a:lnSpc>
                <a:spcPct val="113000"/>
              </a:lnSpc>
              <a:spcBef>
                <a:spcPts val="380"/>
              </a:spcBef>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Osrednji upravljavci glavnih knjig: dovoljenja, podatki, provizije in tveganja odpovedi</a:t>
            </a:r>
            <a:endParaRPr lang="sl" sz="1920" dirty="0"/>
          </a:p>
          <a:p>
            <a:pPr algn="l" marL="182880" indent="-182880">
              <a:lnSpc>
                <a:spcPct val="113000"/>
              </a:lnSpc>
              <a:spcBef>
                <a:spcPts val="380"/>
              </a:spcBef>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Podatki, ki jih je mogoče kopirati: problem dvojne porabe</a:t>
            </a:r>
            <a:endParaRPr lang="sl" sz="1920" dirty="0"/>
          </a:p>
          <a:p>
            <a:pPr algn="l" marL="182880" indent="-182880">
              <a:lnSpc>
                <a:spcPct val="113000"/>
              </a:lnSpc>
              <a:spcBef>
                <a:spcPts val="380"/>
              </a:spcBef>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Bitcoin: skupna zgodovina plačil brez osrednjega upravljavca glavne knjige</a:t>
            </a:r>
            <a:endParaRPr lang="sl" sz="1920" dirty="0"/>
          </a:p>
        </p:txBody>
      </p:sp>
      <p:sp>
        <p:nvSpPr>
          <p:cNvPr id="6" name="Text 3"/>
          <p:cNvSpPr/>
          <p:nvPr/>
        </p:nvSpPr>
        <p:spPr>
          <a:xfrm>
            <a:off x="666780" y="4086088"/>
            <a:ext cx="5694426" cy="987186"/>
          </a:xfrm>
          <a:prstGeom prst="rect">
            <a:avLst/>
          </a:prstGeom>
          <a:noFill/>
          <a:ln/>
        </p:spPr>
        <p:txBody>
          <a:bodyPr wrap="square" lIns="0" tIns="0" rIns="0" bIns="0" rtlCol="0" anchor="t"/>
          <a:lstStyle/>
          <a:p>
            <a:pPr algn="l" indent="0" marL="0">
              <a:lnSpc>
                <a:spcPct val="113000"/>
              </a:lnSpc>
              <a:buNone/>
            </a:pPr>
            <a:r>
              <a:rPr lang="sl" altLang="en-US" sz="1920" dirty="0">
                <a:solidFill>
                  <a:srgbClr val="25252B"/>
                </a:solidFill>
                <a:latin typeface="IBM Plex Sans" pitchFamily="34" charset="0"/>
                <a:ea typeface="IBM Plex Sans" pitchFamily="34" charset="-122"/>
                <a:cs typeface="IBM Plex Sans" pitchFamily="34" charset="-120"/>
              </a:rPr>
              <a:t>Bitcoin zmanjšuje potrebo po zaupanju v osrednjo avtoriteto pri izdajanju in poravnavi; ne odpravlja pa vsega zaupanja ali tveganja.</a:t>
            </a:r>
            <a:endParaRPr lang="sl" sz="1920" dirty="0"/>
          </a:p>
        </p:txBody>
      </p:sp>
      <p:sp>
        <p:nvSpPr>
          <p:cNvPr id="7" name="Text 4"/>
          <p:cNvSpPr/>
          <p:nvPr/>
        </p:nvSpPr>
        <p:spPr>
          <a:xfrm>
            <a:off x="666780" y="5317053"/>
            <a:ext cx="5694426" cy="658094"/>
          </a:xfrm>
          <a:prstGeom prst="rect">
            <a:avLst/>
          </a:prstGeom>
          <a:noFill/>
          <a:ln/>
        </p:spPr>
        <p:txBody>
          <a:bodyPr wrap="square" lIns="0" tIns="0" rIns="0" bIns="0" rtlCol="0" anchor="t"/>
          <a:lstStyle/>
          <a:p>
            <a:pPr algn="l" indent="0" marL="0">
              <a:lnSpc>
                <a:spcPct val="113000"/>
              </a:lnSpc>
              <a:buNone/>
            </a:pPr>
            <a:r>
              <a:rPr lang="sl" altLang="en-US" sz="1920" b="1" dirty="0">
                <a:solidFill>
                  <a:srgbClr val="422C70"/>
                </a:solidFill>
                <a:latin typeface="IBM Plex Sans" pitchFamily="34" charset="0"/>
                <a:ea typeface="IBM Plex Sans" pitchFamily="34" charset="-122"/>
                <a:cs typeface="IBM Plex Sans" pitchFamily="34" charset="-120"/>
              </a:rPr>
              <a:t>Bitcoin:</a:t>
            </a:r>
            <a:r>
              <a:rPr lang="sl" altLang="en-US" sz="1920" dirty="0">
                <a:solidFill>
                  <a:srgbClr val="25252B"/>
                </a:solidFill>
                <a:latin typeface="IBM Plex Sans" pitchFamily="34" charset="0"/>
                <a:ea typeface="IBM Plex Sans" pitchFamily="34" charset="-122"/>
                <a:cs typeface="IBM Plex Sans" pitchFamily="34" charset="-120"/>
              </a:rPr>
              <a:t> omrežje in protokol · </a:t>
            </a:r>
            <a:r>
              <a:rPr lang="sl" altLang="en-US" sz="1920" b="1" dirty="0">
                <a:solidFill>
                  <a:srgbClr val="25252B"/>
                </a:solidFill>
                <a:latin typeface="IBM Plex Sans" pitchFamily="34" charset="0"/>
                <a:ea typeface="IBM Plex Sans" pitchFamily="34" charset="-122"/>
                <a:cs typeface="IBM Plex Sans" pitchFamily="34" charset="-120"/>
              </a:rPr>
              <a:t>bitcoin:</a:t>
            </a:r>
            <a:r>
              <a:rPr lang="sl" altLang="en-US" sz="1920" dirty="0">
                <a:solidFill>
                  <a:srgbClr val="25252B"/>
                </a:solidFill>
                <a:latin typeface="IBM Plex Sans" pitchFamily="34" charset="0"/>
                <a:ea typeface="IBM Plex Sans" pitchFamily="34" charset="-122"/>
                <a:cs typeface="IBM Plex Sans" pitchFamily="34" charset="-120"/>
              </a:rPr>
              <a:t> sredstvo · </a:t>
            </a:r>
            <a:r>
              <a:rPr lang="sl" altLang="en-US" sz="1920" b="1" dirty="0">
                <a:solidFill>
                  <a:srgbClr val="25252B"/>
                </a:solidFill>
                <a:latin typeface="IBM Plex Sans" pitchFamily="34" charset="0"/>
                <a:ea typeface="IBM Plex Sans" pitchFamily="34" charset="-122"/>
                <a:cs typeface="IBM Plex Sans" pitchFamily="34" charset="-120"/>
              </a:rPr>
              <a:t>BTC:</a:t>
            </a:r>
            <a:r>
              <a:rPr lang="sl" altLang="en-US" sz="1920" dirty="0">
                <a:solidFill>
                  <a:srgbClr val="25252B"/>
                </a:solidFill>
                <a:latin typeface="IBM Plex Sans" pitchFamily="34" charset="0"/>
                <a:ea typeface="IBM Plex Sans" pitchFamily="34" charset="-122"/>
                <a:cs typeface="IBM Plex Sans" pitchFamily="34" charset="-120"/>
              </a:rPr>
              <a:t> kratica za izražanje količine</a:t>
            </a:r>
            <a:endParaRPr lang="sl"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Plačilno podjetje Pošiljatelj zaprosi podjetjePodjetje vodi evidenco in odobri nakazilo Prejemnik prejme plačilo, če ga podjetje dovoliOdvisno odEne zaupanja vredne organizacije, ki vodi evidencoBitco">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Iskanje digitalnega in decentraliziranega denarja</a:t>
            </a:r>
            <a:endParaRPr lang="sl"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Cypherpunks: zasebnost in svoboda s pomočjo kriptografije</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Šifriranje:</a:t>
            </a:r>
            <a:r>
              <a:rPr lang="sl" altLang="en-US" sz="2300" dirty="0">
                <a:solidFill>
                  <a:srgbClr val="25252B"/>
                </a:solidFill>
                <a:latin typeface="IBM Plex Sans" pitchFamily="34" charset="0"/>
                <a:ea typeface="IBM Plex Sans" pitchFamily="34" charset="-122"/>
                <a:cs typeface="IBM Plex Sans" pitchFamily="34" charset="-120"/>
              </a:rPr>
              <a:t> varuje zasebnost sporočil</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Digitalni podpisi:</a:t>
            </a:r>
            <a:r>
              <a:rPr lang="sl" altLang="en-US" sz="2300" dirty="0">
                <a:solidFill>
                  <a:srgbClr val="25252B"/>
                </a:solidFill>
                <a:latin typeface="IBM Plex Sans" pitchFamily="34" charset="0"/>
                <a:ea typeface="IBM Plex Sans" pitchFamily="34" charset="-122"/>
                <a:cs typeface="IBM Plex Sans" pitchFamily="34" charset="-120"/>
              </a:rPr>
              <a:t> dokazujejo pooblastilo brez razkritja skrivnega ključa</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Cilj: brez enega samega izdajatelja, strežnika ali skrbnika</a:t>
            </a:r>
            <a:endParaRPr lang="sl"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sl" altLang="en-US" sz="2300" b="1" dirty="0">
                <a:solidFill>
                  <a:srgbClr val="25252B"/>
                </a:solidFill>
                <a:latin typeface="IBM Plex Sans" pitchFamily="34" charset="0"/>
                <a:ea typeface="IBM Plex Sans" pitchFamily="34" charset="-122"/>
                <a:cs typeface="IBM Plex Sans" pitchFamily="34" charset="-120"/>
              </a:rPr>
              <a:t>Predhodni deli sestavljanke</a:t>
            </a:r>
            <a:endParaRPr lang="sl"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DigiCash: zasebna plačila; odvisnost od osrednjega podjetja</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Hashcash: računski stroški za preprečevanje zlorab</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Bit Gold, b-money, RPoW: predlogi in poskusi ustvarjanja vrednosti na podlagi redkosti</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BitTorrent: izmenjava informacij med enakovrednimi udeleženci, ne denar</a:t>
            </a:r>
            <a:endParaRPr lang="s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Zgodnji digitalni denar in</a:t>
            </a:r>
            <a:br/>
            <a:r>
              <a:rPr lang="sl" altLang="en-US" sz="3000" dirty="0">
                <a:solidFill>
                  <a:srgbClr val="422C70"/>
                </a:solidFill>
                <a:latin typeface="IBM Plex Sans Medium" pitchFamily="34" charset="0"/>
                <a:ea typeface="IBM Plex Sans Medium" pitchFamily="34" charset="-122"/>
                <a:cs typeface="IBM Plex Sans Medium" pitchFamily="34" charset="-120"/>
              </a:rPr>
              <a:t>dvojna poraba</a:t>
            </a:r>
            <a:endParaRPr lang="sl"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Dvojna poraba je poskus pošiljanja iste digitalne enote dvema prejemnikoma.</a:t>
            </a:r>
            <a:endParaRPr lang="sl" sz="2300" dirty="0"/>
          </a:p>
        </p:txBody>
      </p:sp>
      <p:sp>
        <p:nvSpPr>
          <p:cNvPr id="6" name="Text 3"/>
          <p:cNvSpPr/>
          <p:nvPr/>
        </p:nvSpPr>
        <p:spPr>
          <a:xfrm>
            <a:off x="1032449" y="2884749"/>
            <a:ext cx="5293553" cy="3393887"/>
          </a:xfrm>
          <a:prstGeom prst="rect">
            <a:avLst/>
          </a:prstGeom>
          <a:noFill/>
          <a:ln/>
        </p:spPr>
        <p:txBody>
          <a:bodyPr wrap="square" lIns="0" tIns="0" rIns="0" bIns="0" rtlCol="0" anchor="t"/>
          <a:lstStyle/>
          <a:p>
            <a:pPr algn="l" marL="219710" indent="-219710">
              <a:lnSpc>
                <a:spcPct val="113000"/>
              </a:lnSpc>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Osrednja podatkovna zbirka: en zaupanja vreden odločevalec</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Bitcoin: razpošiljanje med enakovrednimi udeleženci in podpisi</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Rudarji: bloki in dokaz o delu</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Vozlišča: neodvisno preverjanje</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Skupni zapis: veljavna zgodovina z največ nakopičenega dela</a:t>
            </a:r>
            <a:endParaRPr lang="sl"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Omrežje enakovrednih udeležencevTransakcije se posredujejo neposredno udeležencem Digitalni podpisiSamo imetnik zasebnega ključa lahko odobri poraboBloki in rudarjenjeRudarji z dokazom o delu dodajo n">    </p:cNvPr>
          <p:cNvPicPr>
            <a:picLocks noChangeAspect="1"/>
          </p:cNvPicPr>
          <p:nvPr/>
        </p:nvPicPr>
        <p:blipFill>
          <a:blip r:embed="rId1"/>
          <a:stretch>
            <a:fillRect/>
          </a:stretch>
        </p:blipFill>
        <p:spPr>
          <a:xfrm>
            <a:off x="342900" y="848289"/>
            <a:ext cx="11506170" cy="50089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Digitalna redkost in preverljiva</a:t>
            </a:r>
            <a:br/>
            <a:r>
              <a:rPr lang="sl" altLang="en-US" sz="3000" dirty="0">
                <a:solidFill>
                  <a:srgbClr val="422C70"/>
                </a:solidFill>
                <a:latin typeface="IBM Plex Sans Medium" pitchFamily="34" charset="0"/>
                <a:ea typeface="IBM Plex Sans Medium" pitchFamily="34" charset="-122"/>
                <a:cs typeface="IBM Plex Sans Medium" pitchFamily="34" charset="-120"/>
              </a:rPr>
              <a:t>ponudba</a:t>
            </a:r>
            <a:endParaRPr lang="sl" sz="3000" dirty="0"/>
          </a:p>
        </p:txBody>
      </p:sp>
      <p:sp>
        <p:nvSpPr>
          <p:cNvPr id="5" name="Text 2"/>
          <p:cNvSpPr/>
          <p:nvPr/>
        </p:nvSpPr>
        <p:spPr>
          <a:xfrm>
            <a:off x="1017179" y="1798625"/>
            <a:ext cx="5310287" cy="3251606"/>
          </a:xfrm>
          <a:prstGeom prst="rect">
            <a:avLst/>
          </a:prstGeom>
          <a:noFill/>
          <a:ln/>
        </p:spPr>
        <p:txBody>
          <a:bodyPr wrap="square" lIns="0" tIns="0" rIns="0" bIns="0" rtlCol="0" anchor="t"/>
          <a:lstStyle/>
          <a:p>
            <a:pPr algn="l" marL="210820" indent="-210820">
              <a:lnSpc>
                <a:spcPct val="113000"/>
              </a:lnSpc>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Veljavne enote ločene od neveljavnih kopij</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Dvojne porabe zavrnjene</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Javna zgodovina transakcij in podpisi</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Dokaz o delu in neodvisno preverjanje pravil</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Omejitev ponudbe povezana z decentralizacijo in preverjanjem</a:t>
            </a:r>
            <a:endParaRPr lang="sl" sz="2210" dirty="0"/>
          </a:p>
        </p:txBody>
      </p:sp>
      <p:sp>
        <p:nvSpPr>
          <p:cNvPr id="6" name="Text 3"/>
          <p:cNvSpPr/>
          <p:nvPr/>
        </p:nvSpPr>
        <p:spPr>
          <a:xfrm>
            <a:off x="666780" y="5358567"/>
            <a:ext cx="5694426" cy="756940"/>
          </a:xfrm>
          <a:prstGeom prst="rect">
            <a:avLst/>
          </a:prstGeom>
          <a:noFill/>
          <a:ln/>
        </p:spPr>
        <p:txBody>
          <a:bodyPr wrap="square" lIns="0" tIns="0" rIns="0" bIns="0" rtlCol="0" anchor="t"/>
          <a:lstStyle/>
          <a:p>
            <a:pPr algn="l" indent="0" marL="0">
              <a:lnSpc>
                <a:spcPct val="113000"/>
              </a:lnSpc>
              <a:buNone/>
            </a:pPr>
            <a:r>
              <a:rPr lang="sl" altLang="en-US" sz="2210" dirty="0">
                <a:solidFill>
                  <a:srgbClr val="25252B"/>
                </a:solidFill>
                <a:latin typeface="IBM Plex Sans" pitchFamily="34" charset="0"/>
                <a:ea typeface="IBM Plex Sans" pitchFamily="34" charset="-122"/>
                <a:cs typeface="IBM Plex Sans" pitchFamily="34" charset="-120"/>
              </a:rPr>
              <a:t>Zapisana trditev o ponudbi ni dovolj: kdo jo lahko preveri in kdo bi jo lahko spremenil?</a:t>
            </a:r>
            <a:endParaRPr lang="sl"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Trditev o ponudbi Izdajatelj na svoji spletni strani navede omejitev. Zabeležena je le v izdajateljevi lastni podatkovni zbirki. Nihče zunaj izdajatelja je ne more preveriti. Izdajatelj lahko neopazno">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Veriga blokov: Bitcoinova javna glavna knjiga</a:t>
            </a:r>
            <a:endParaRPr lang="s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Podvojen javni zapis transakcij</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Povezani bloki; neodvisno preverjene kopije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Veljavna veriga z največ nakopičenega dokaza o delu</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V povprečju približno en nov blok vsakih deset minut</a:t>
            </a:r>
            <a:endParaRPr lang="sl"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Spreminjanje zgodovine zahteva ponovno opravljanje dela in dohitevanje. To je drago, ne pa dobesedno nemogoče; pojavijo se lahko začasne konkurenčne zgodovine in reorganizacije.</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Decentralizacija</a:t>
            </a:r>
            <a:endParaRPr lang="sl"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Odprtokodna programska oprema in odprto sodelovanje v protokolu</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Neodvisna vozlišča preverjajo; rudarji predlagajo bloke</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Spremembe pravil so odvisne od prostovoljnega sprejetja</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Noben posamezni udeleženec ne more spremeniti pravil za vse</a:t>
            </a:r>
            <a:endParaRPr lang="sl"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Vpliv in viri so neenakomerno porazdeljeni; velike storitve lahko ustvarijo odvisnost. Usklajevanje je lahko počasnejše, omrežje pa nima osrednje službe za podporo.</a:t>
            </a:r>
            <a:endParaRPr lang="s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Digitalni podpisi in prenos med enakovrednimi udeleženci</a:t>
            </a:r>
            <a:endParaRPr lang="s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Denarnica za podpisovanje uporablja zasebni ključ</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Omrežje preveri podpis, ne da bi izvedelo za ključ</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Podpisana transakcija se razširja prek udeležencev</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Noben osrednji upravljavec omrežja Bitcoin ne odobrava članstva ali plačil</a:t>
            </a:r>
            <a:endParaRPr lang="sl"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Vsakdo, ki pridobi zasebni ključ, lahko običajno porabi sredstva. Izguba dostopa lahko pomeni trajno izgubo.</a:t>
            </a:r>
            <a:endParaRPr lang="sl"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Uporaba posredniških storitev ostaja neobvezna; če izberete katero od njih, sprejmete tudi njena pravila hrambe in tveganja. Veljavnega plačila na napačen naslov običajno ni mogoče razveljaviti.</a:t>
            </a:r>
            <a:endParaRPr lang="s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Pošiljatelj podpiše transakcijo in jo razpošlje v omrežje Druga vozlišča Vozlišče jo preveri in posreduje naprej Drugo vozlišče jo posreduje naprejPot transakcije Vozlišče jo preveri in posreduje napr">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UporabnikUporabnik prejema, hrani in pošilja bitcoin. VozliščeVozlišče samostojno preverja skladnost s pravili in posreduje veljavne podatke. RudarRudar sestavlja kandidatne bloke in izvaja dokazovanj">    </p:cNvPr>
          <p:cNvPicPr>
            <a:picLocks noChangeAspect="1"/>
          </p:cNvPicPr>
          <p:nvPr/>
        </p:nvPicPr>
        <p:blipFill>
          <a:blip r:embed="rId2"/>
          <a:stretch>
            <a:fillRect/>
          </a:stretch>
        </p:blipFill>
        <p:spPr>
          <a:xfrm>
            <a:off x="1410919" y="571500"/>
            <a:ext cx="3883823"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Uporabniki, vozlišča, rudarji in razvijalci</a:t>
            </a:r>
            <a:endParaRPr lang="s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Rudarji ne morejo doseči, da bi poštena vozlišča sprejela neveljavne bloke. Razvijalci ne morejo vsiliti uporabe programske opreme. Ena oseba lahko opravlja več vlog.</a:t>
            </a:r>
            <a:endParaRPr lang="sl"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sl" altLang="en-US" sz="2400" b="1" dirty="0">
                <a:solidFill>
                  <a:srgbClr val="422C70"/>
                </a:solidFill>
                <a:latin typeface="IBM Plex Sans" pitchFamily="34" charset="0"/>
                <a:ea typeface="IBM Plex Sans" pitchFamily="34" charset="-122"/>
                <a:cs typeface="IBM Plex Sans" pitchFamily="34" charset="-120"/>
              </a:rPr>
              <a:t>Kratko vprašanje</a:t>
            </a:r>
            <a:endParaRPr lang="sl" sz="2400" dirty="0"/>
          </a:p>
          <a:p>
            <a:pPr algn="l" indent="0" marL="0">
              <a:lnSpc>
                <a:spcPct val="113000"/>
              </a:lnSpc>
              <a:spcBef>
                <a:spcPts val="360"/>
              </a:spcBef>
              <a:buNone/>
            </a:pPr>
            <a:r>
              <a:rPr lang="sl" altLang="en-US" sz="2400" dirty="0">
                <a:solidFill>
                  <a:srgbClr val="25252B"/>
                </a:solidFill>
                <a:latin typeface="IBM Plex Sans" pitchFamily="34" charset="0"/>
                <a:ea typeface="IBM Plex Sans" pitchFamily="34" charset="-122"/>
                <a:cs typeface="IBM Plex Sans" pitchFamily="34" charset="-120"/>
              </a:rPr>
              <a:t>Zakaj vozlišče preverja transakcije? Navedite eno pravilo, katerega upoštevanje preverja.</a:t>
            </a:r>
            <a:endParaRPr lang="s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Dokaz o delu</a:t>
            </a:r>
            <a:endParaRPr lang="sl" sz="3000" dirty="0"/>
          </a:p>
        </p:txBody>
      </p:sp>
      <p:sp>
        <p:nvSpPr>
          <p:cNvPr id="5" name="Text 2"/>
          <p:cNvSpPr/>
          <p:nvPr/>
        </p:nvSpPr>
        <p:spPr>
          <a:xfrm>
            <a:off x="1002000" y="1375806"/>
            <a:ext cx="5973227" cy="3471885"/>
          </a:xfrm>
          <a:prstGeom prst="rect">
            <a:avLst/>
          </a:prstGeom>
          <a:noFill/>
          <a:ln/>
        </p:spPr>
        <p:txBody>
          <a:bodyPr wrap="square" lIns="0" tIns="0" rIns="0" bIns="0" rtlCol="0" anchor="t"/>
          <a:lstStyle/>
          <a:p>
            <a:pPr algn="l" marL="200660" indent="-200660">
              <a:lnSpc>
                <a:spcPct val="113000"/>
              </a:lnSpc>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Predlagani blok → ponavljajoče se zgoščevanje → veljaven rezultat</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Veliki stroški računanja in energije; hitro preverjanje</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Veljaven blok se razpošlje in vozlišča ga preverijo</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Ciljna vrednost se prilagaja tako, da bloki v povprečju nastajajo vsakih deset minut</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Nakopičeno delo podraži prepisovanje</a:t>
            </a:r>
            <a:endParaRPr lang="sl" sz="2110" dirty="0"/>
          </a:p>
        </p:txBody>
      </p:sp>
      <p:sp>
        <p:nvSpPr>
          <p:cNvPr id="6" name="Text 3"/>
          <p:cNvSpPr/>
          <p:nvPr/>
        </p:nvSpPr>
        <p:spPr>
          <a:xfrm>
            <a:off x="666780" y="5142586"/>
            <a:ext cx="6340632" cy="108585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Rudarjenje varuje vrstni red transakcij; ne rešuje zunanjih enačb. Ocenite vir energije, njeno porabo, varnostne koristi in alternative.</a:t>
            </a:r>
            <a:endParaRPr lang="s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Rudar najde blok Rudarska naprava znova in znova izračunava zgoščeno vrednost, dokler en rezultat ne izpolni ciljne vrednosti2Rudar ga razpošljeBlok se razpošlje v omrežje3Vozlišča ga preverijo Vsako">    </p:cNvPr>
          <p:cNvPicPr>
            <a:picLocks noChangeAspect="1"/>
          </p:cNvPicPr>
          <p:nvPr/>
        </p:nvPicPr>
        <p:blipFill>
          <a:blip r:embed="rId2"/>
          <a:stretch>
            <a:fillRect/>
          </a:stretch>
        </p:blipFill>
        <p:spPr>
          <a:xfrm>
            <a:off x="1749156" y="571500"/>
            <a:ext cx="3206984" cy="5625663"/>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Omejena ponudba</a:t>
            </a:r>
            <a:endParaRPr lang="sl" sz="3000" dirty="0"/>
          </a:p>
        </p:txBody>
      </p:sp>
      <p:sp>
        <p:nvSpPr>
          <p:cNvPr id="5" name="Text 2"/>
          <p:cNvSpPr/>
          <p:nvPr/>
        </p:nvSpPr>
        <p:spPr>
          <a:xfrm>
            <a:off x="971459" y="136849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Največ: </a:t>
            </a:r>
            <a:r>
              <a:rPr lang="sl" altLang="en-US" sz="1920" b="1" dirty="0">
                <a:solidFill>
                  <a:srgbClr val="25252B"/>
                </a:solidFill>
                <a:latin typeface="IBM Plex Sans" pitchFamily="34" charset="0"/>
                <a:ea typeface="IBM Plex Sans" pitchFamily="34" charset="-122"/>
                <a:cs typeface="IBM Plex Sans" pitchFamily="34" charset="-120"/>
              </a:rPr>
              <a:t>21 milijonov BTC</a:t>
            </a:r>
            <a:r>
              <a:rPr lang="sl" altLang="en-US" sz="1920" dirty="0">
                <a:solidFill>
                  <a:srgbClr val="25252B"/>
                </a:solidFill>
                <a:latin typeface="IBM Plex Sans" pitchFamily="34" charset="0"/>
                <a:ea typeface="IBM Plex Sans" pitchFamily="34" charset="-122"/>
                <a:cs typeface="IBM Plex Sans" pitchFamily="34" charset="-120"/>
              </a:rPr>
              <a:t> po javno znanih pravilih</a:t>
            </a:r>
            <a:endParaRPr lang="sl" sz="1920" dirty="0"/>
          </a:p>
          <a:p>
            <a:pPr algn="l" marL="182880" indent="-182880">
              <a:lnSpc>
                <a:spcPct val="113000"/>
              </a:lnSpc>
              <a:spcBef>
                <a:spcPts val="380"/>
              </a:spcBef>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Izdajanje novih kovancev: subvencija za blok</a:t>
            </a:r>
            <a:endParaRPr lang="sl" sz="1920" dirty="0"/>
          </a:p>
          <a:p>
            <a:pPr algn="l" marL="182880" indent="-182880">
              <a:lnSpc>
                <a:spcPct val="113000"/>
              </a:lnSpc>
              <a:spcBef>
                <a:spcPts val="380"/>
              </a:spcBef>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Razpolovitev: vsakih </a:t>
            </a:r>
            <a:r>
              <a:rPr lang="sl" altLang="en-US" sz="1920" b="1" dirty="0">
                <a:solidFill>
                  <a:srgbClr val="25252B"/>
                </a:solidFill>
                <a:latin typeface="IBM Plex Sans" pitchFamily="34" charset="0"/>
                <a:ea typeface="IBM Plex Sans" pitchFamily="34" charset="-122"/>
                <a:cs typeface="IBM Plex Sans" pitchFamily="34" charset="-120"/>
              </a:rPr>
              <a:t>210.000 blokov</a:t>
            </a:r>
            <a:r>
              <a:rPr lang="sl" altLang="en-US" sz="1920" dirty="0">
                <a:solidFill>
                  <a:srgbClr val="25252B"/>
                </a:solidFill>
                <a:latin typeface="IBM Plex Sans" pitchFamily="34" charset="0"/>
                <a:ea typeface="IBM Plex Sans" pitchFamily="34" charset="-122"/>
                <a:cs typeface="IBM Plex Sans" pitchFamily="34" charset="-120"/>
              </a:rPr>
              <a:t>, približno vsaka štiri leta</a:t>
            </a:r>
            <a:endParaRPr lang="sl" sz="1920" dirty="0"/>
          </a:p>
          <a:p>
            <a:pPr algn="l" marL="182880" indent="-182880">
              <a:lnSpc>
                <a:spcPct val="113000"/>
              </a:lnSpc>
              <a:spcBef>
                <a:spcPts val="380"/>
              </a:spcBef>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Subvencija: 50 → 25 → 12,5 → 6,25 → 3,125 BTC</a:t>
            </a:r>
            <a:endParaRPr lang="sl" sz="1920" dirty="0"/>
          </a:p>
          <a:p>
            <a:pPr algn="l" marL="182880" indent="-182880">
              <a:lnSpc>
                <a:spcPct val="113000"/>
              </a:lnSpc>
              <a:spcBef>
                <a:spcPts val="380"/>
              </a:spcBef>
              <a:buSzPct val="100000"/>
              <a:buChar char="•"/>
            </a:pPr>
            <a:r>
              <a:rPr lang="sl" altLang="en-US" sz="1920" dirty="0">
                <a:solidFill>
                  <a:srgbClr val="25252B"/>
                </a:solidFill>
                <a:latin typeface="IBM Plex Sans" pitchFamily="34" charset="0"/>
                <a:ea typeface="IBM Plex Sans" pitchFamily="34" charset="-122"/>
                <a:cs typeface="IBM Plex Sans" pitchFamily="34" charset="-120"/>
              </a:rPr>
              <a:t>Provizije so ločene od izdajanja novih kovancev</a:t>
            </a:r>
            <a:endParaRPr lang="sl" sz="1920" dirty="0"/>
          </a:p>
        </p:txBody>
      </p:sp>
      <p:sp>
        <p:nvSpPr>
          <p:cNvPr id="6" name="Text 3"/>
          <p:cNvSpPr/>
          <p:nvPr/>
        </p:nvSpPr>
        <p:spPr>
          <a:xfrm>
            <a:off x="666780" y="4792828"/>
            <a:ext cx="5694426" cy="1316279"/>
          </a:xfrm>
          <a:prstGeom prst="rect">
            <a:avLst/>
          </a:prstGeom>
          <a:noFill/>
          <a:ln/>
        </p:spPr>
        <p:txBody>
          <a:bodyPr wrap="square" lIns="0" tIns="0" rIns="0" bIns="0" rtlCol="0" anchor="t"/>
          <a:lstStyle/>
          <a:p>
            <a:pPr algn="l" indent="0" marL="0">
              <a:lnSpc>
                <a:spcPct val="113000"/>
              </a:lnSpc>
              <a:buNone/>
            </a:pPr>
            <a:r>
              <a:rPr lang="sl" altLang="en-US" sz="1920" dirty="0">
                <a:solidFill>
                  <a:srgbClr val="25252B"/>
                </a:solidFill>
                <a:latin typeface="IBM Plex Sans" pitchFamily="34" charset="0"/>
                <a:ea typeface="IBM Plex Sans" pitchFamily="34" charset="-122"/>
                <a:cs typeface="IBM Plex Sans" pitchFamily="34" charset="-120"/>
              </a:rPr>
              <a:t>Vozlišča zavračajo prekomerno izdajanje kovancev; omejitev velja, dokler jo udeleženci uveljavljajo. Omejena ponudba ne zagotavlja rasti cene.</a:t>
            </a:r>
            <a:endParaRPr lang="sl"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Skupna količina izdanih bitcoinovOmejitev 21 milijonov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ovi bitcoini na blok502512.56.253.1250k210k420k630k840k1,050k1,260k1,470kRazpolovitev vsakih 210.000 blokov (približno štiri leta)Transakcijske provizije se plačajo dodatno in niso novi bitcoini.">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Satošiji in pristranskost do</a:t>
            </a:r>
            <a:br/>
            <a:r>
              <a:rPr lang="sl" altLang="en-US" sz="3000" dirty="0">
                <a:solidFill>
                  <a:srgbClr val="422C70"/>
                </a:solidFill>
                <a:latin typeface="IBM Plex Sans Medium" pitchFamily="34" charset="0"/>
                <a:ea typeface="IBM Plex Sans Medium" pitchFamily="34" charset="-122"/>
                <a:cs typeface="IBM Plex Sans Medium" pitchFamily="34" charset="-120"/>
              </a:rPr>
              <a:t>enot</a:t>
            </a:r>
            <a:endParaRPr lang="sl"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sl" altLang="en-US" sz="1820" b="1" dirty="0">
                <a:solidFill>
                  <a:srgbClr val="25252B"/>
                </a:solidFill>
                <a:latin typeface="IBM Plex Sans" pitchFamily="34" charset="0"/>
                <a:ea typeface="IBM Plex Sans" pitchFamily="34" charset="-122"/>
                <a:cs typeface="IBM Plex Sans" pitchFamily="34" charset="-120"/>
              </a:rPr>
              <a:t>1 BTC = 100.000.000 satov</a:t>
            </a:r>
            <a:endParaRPr lang="sl" sz="1820" dirty="0"/>
          </a:p>
          <a:p>
            <a:pPr algn="l" marL="173990" indent="-173990">
              <a:lnSpc>
                <a:spcPct val="113000"/>
              </a:lnSpc>
              <a:spcBef>
                <a:spcPts val="360"/>
              </a:spcBef>
              <a:buSzPct val="100000"/>
              <a:buChar char="•"/>
            </a:pPr>
            <a:r>
              <a:rPr lang="sl" altLang="en-US" sz="1820" b="1" dirty="0">
                <a:solidFill>
                  <a:srgbClr val="25252B"/>
                </a:solidFill>
                <a:latin typeface="IBM Plex Sans" pitchFamily="34" charset="0"/>
                <a:ea typeface="IBM Plex Sans" pitchFamily="34" charset="-122"/>
                <a:cs typeface="IBM Plex Sans" pitchFamily="34" charset="-120"/>
              </a:rPr>
              <a:t>0,001 BTC = 100.000 satov</a:t>
            </a:r>
            <a:endParaRPr lang="sl" sz="1820" dirty="0"/>
          </a:p>
          <a:p>
            <a:pPr algn="l" marL="173990" indent="-173990">
              <a:lnSpc>
                <a:spcPct val="113000"/>
              </a:lnSpc>
              <a:spcBef>
                <a:spcPts val="360"/>
              </a:spcBef>
              <a:buSzPct val="100000"/>
              <a:buChar char="•"/>
            </a:pPr>
            <a:r>
              <a:rPr lang="sl" altLang="en-US" sz="1820" b="1" dirty="0">
                <a:solidFill>
                  <a:srgbClr val="25252B"/>
                </a:solidFill>
                <a:latin typeface="IBM Plex Sans" pitchFamily="34" charset="0"/>
                <a:ea typeface="IBM Plex Sans" pitchFamily="34" charset="-122"/>
                <a:cs typeface="IBM Plex Sans" pitchFamily="34" charset="-120"/>
              </a:rPr>
              <a:t>1 sat = 0,00000001 BTC</a:t>
            </a:r>
            <a:endParaRPr lang="sl" sz="1820" dirty="0"/>
          </a:p>
          <a:p>
            <a:pPr algn="l" marL="173990" indent="-173990">
              <a:lnSpc>
                <a:spcPct val="113000"/>
              </a:lnSpc>
              <a:spcBef>
                <a:spcPts val="360"/>
              </a:spcBef>
              <a:buSzPct val="100000"/>
              <a:buChar char="•"/>
            </a:pPr>
            <a:r>
              <a:rPr lang="sl" altLang="en-US" sz="1820" dirty="0">
                <a:solidFill>
                  <a:srgbClr val="25252B"/>
                </a:solidFill>
                <a:latin typeface="IBM Plex Sans" pitchFamily="34" charset="0"/>
                <a:ea typeface="IBM Plex Sans" pitchFamily="34" charset="-122"/>
                <a:cs typeface="IBM Plex Sans" pitchFamily="34" charset="-120"/>
              </a:rPr>
              <a:t>Ne potrebujete celega bitcoina</a:t>
            </a:r>
            <a:endParaRPr lang="sl" sz="1820" dirty="0"/>
          </a:p>
        </p:txBody>
      </p:sp>
      <p:sp>
        <p:nvSpPr>
          <p:cNvPr id="6" name="Text 3"/>
          <p:cNvSpPr/>
          <p:nvPr/>
        </p:nvSpPr>
        <p:spPr>
          <a:xfrm>
            <a:off x="666780" y="3427537"/>
            <a:ext cx="5694426" cy="1250168"/>
          </a:xfrm>
          <a:prstGeom prst="rect">
            <a:avLst/>
          </a:prstGeom>
          <a:noFill/>
          <a:ln/>
        </p:spPr>
        <p:txBody>
          <a:bodyPr wrap="square" lIns="0" tIns="0" rIns="0" bIns="0" rtlCol="0" anchor="t"/>
          <a:lstStyle/>
          <a:p>
            <a:pPr algn="l" indent="0" marL="0">
              <a:lnSpc>
                <a:spcPct val="113000"/>
              </a:lnSpc>
              <a:buNone/>
            </a:pPr>
            <a:r>
              <a:rPr lang="sl" altLang="en-US" sz="1820" b="1" dirty="0">
                <a:solidFill>
                  <a:srgbClr val="422C70"/>
                </a:solidFill>
                <a:latin typeface="IBM Plex Sans" pitchFamily="34" charset="0"/>
                <a:ea typeface="IBM Plex Sans" pitchFamily="34" charset="-122"/>
                <a:cs typeface="IBM Plex Sans" pitchFamily="34" charset="-120"/>
              </a:rPr>
              <a:t>Pristranskost do celih enot:</a:t>
            </a:r>
            <a:r>
              <a:rPr lang="sl" altLang="en-US" sz="1820" dirty="0">
                <a:solidFill>
                  <a:srgbClr val="25252B"/>
                </a:solidFill>
                <a:latin typeface="IBM Plex Sans" pitchFamily="34" charset="0"/>
                <a:ea typeface="IBM Plex Sans" pitchFamily="34" charset="-122"/>
                <a:cs typeface="IBM Plex Sans" pitchFamily="34" charset="-120"/>
              </a:rPr>
              <a:t> nizka cena posamezne cele enote ne pomeni boljše vrednosti. Primerjajte delež celotne ponudbe, vrednost, za katero gre, in tveganja.</a:t>
            </a:r>
            <a:endParaRPr lang="sl" sz="1820" dirty="0"/>
          </a:p>
        </p:txBody>
      </p:sp>
      <p:sp>
        <p:nvSpPr>
          <p:cNvPr id="7" name="Shape 4"/>
          <p:cNvSpPr/>
          <p:nvPr/>
        </p:nvSpPr>
        <p:spPr>
          <a:xfrm>
            <a:off x="666780" y="4909231"/>
            <a:ext cx="5372100" cy="1249985"/>
          </a:xfrm>
          <a:prstGeom prst="rect">
            <a:avLst/>
          </a:prstGeom>
          <a:solidFill>
            <a:srgbClr val="F3F3FA"/>
          </a:solidFill>
          <a:ln/>
        </p:spPr>
      </p:sp>
      <p:sp>
        <p:nvSpPr>
          <p:cNvPr id="8" name="Shape 5"/>
          <p:cNvSpPr/>
          <p:nvPr/>
        </p:nvSpPr>
        <p:spPr>
          <a:xfrm>
            <a:off x="666780" y="4909231"/>
            <a:ext cx="57150" cy="1249985"/>
          </a:xfrm>
          <a:prstGeom prst="rect">
            <a:avLst/>
          </a:prstGeom>
          <a:solidFill>
            <a:srgbClr val="422C70"/>
          </a:solidFill>
          <a:ln/>
        </p:spPr>
      </p:sp>
      <p:sp>
        <p:nvSpPr>
          <p:cNvPr id="9" name="Text 6"/>
          <p:cNvSpPr/>
          <p:nvPr/>
        </p:nvSpPr>
        <p:spPr>
          <a:xfrm>
            <a:off x="1094537" y="5117714"/>
            <a:ext cx="4848057" cy="833018"/>
          </a:xfrm>
          <a:prstGeom prst="rect">
            <a:avLst/>
          </a:prstGeom>
          <a:noFill/>
          <a:ln/>
        </p:spPr>
        <p:txBody>
          <a:bodyPr wrap="square" lIns="0" tIns="0" rIns="0" bIns="0" rtlCol="0" anchor="t"/>
          <a:lstStyle/>
          <a:p>
            <a:pPr algn="l" indent="0" marL="0">
              <a:lnSpc>
                <a:spcPct val="113000"/>
              </a:lnSpc>
              <a:buNone/>
            </a:pPr>
            <a:r>
              <a:rPr lang="sl" altLang="en-US" sz="1820" b="1" dirty="0">
                <a:solidFill>
                  <a:srgbClr val="422C70"/>
                </a:solidFill>
                <a:latin typeface="IBM Plex Sans" pitchFamily="34" charset="0"/>
                <a:ea typeface="IBM Plex Sans" pitchFamily="34" charset="-122"/>
                <a:cs typeface="IBM Plex Sans" pitchFamily="34" charset="-120"/>
              </a:rPr>
              <a:t>Pokažite svoje razumevanje</a:t>
            </a:r>
            <a:endParaRPr lang="sl" sz="1820" dirty="0"/>
          </a:p>
          <a:p>
            <a:pPr algn="l" indent="0" marL="0">
              <a:lnSpc>
                <a:spcPct val="113000"/>
              </a:lnSpc>
              <a:spcBef>
                <a:spcPts val="270"/>
              </a:spcBef>
              <a:buNone/>
            </a:pPr>
            <a:r>
              <a:rPr lang="sl" altLang="en-US" sz="1820" dirty="0">
                <a:solidFill>
                  <a:srgbClr val="25252B"/>
                </a:solidFill>
                <a:latin typeface="IBM Plex Sans" pitchFamily="34" charset="0"/>
                <a:ea typeface="IBM Plex Sans" pitchFamily="34" charset="-122"/>
                <a:cs typeface="IBM Plex Sans" pitchFamily="34" charset="-120"/>
              </a:rPr>
              <a:t>Koliko satov je v 0,01 BTC? Zakaj lahko nekdo uporabi manj kot cel bitcoin?</a:t>
            </a:r>
            <a:endParaRPr lang="sl"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Bitcoin kot trden digitalni denar</a:t>
            </a:r>
            <a:endParaRPr lang="sl"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Trajna evidenca transakcij; dostop je odvisen od ključev</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Prenosljiv in deljiv; prenos zahteva komunikacijske povezave</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Javno znana omejenost ponudbe in preverljiva pravila</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Na zamenljivost lahko vpliva način, kako ponudniki storitev obravnavajo javno zgodovino transakcij</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Sprejetost se razlikuje glede na kraj</a:t>
            </a:r>
            <a:endParaRPr lang="sl"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sl" altLang="en-US" sz="2020" b="1" dirty="0">
                <a:solidFill>
                  <a:srgbClr val="25252B"/>
                </a:solidFill>
                <a:latin typeface="IBM Plex Sans" pitchFamily="34" charset="0"/>
                <a:ea typeface="IBM Plex Sans" pitchFamily="34" charset="-122"/>
                <a:cs typeface="IBM Plex Sans" pitchFamily="34" charset="-120"/>
              </a:rPr>
              <a:t>Tri funkcije</a:t>
            </a:r>
            <a:endParaRPr lang="sl"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Hranilec vrednosti: predvidljiva ponudba; nihajoča cena</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Menjalno sredstvo: neposreden prenos; različne provizije in sprejetost</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Obračunska enota: BTC ali satošiji; cene številnih dobrin so izražene v fiat denarju</a:t>
            </a:r>
            <a:endParaRPr lang="sl"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sl" altLang="en-US" sz="1610" dirty="0">
                <a:solidFill>
                  <a:srgbClr val="25252B"/>
                </a:solidFill>
                <a:latin typeface="IBM Plex Sans" pitchFamily="34" charset="0"/>
                <a:ea typeface="IBM Plex Sans" pitchFamily="34" charset="-122"/>
                <a:cs typeface="IBM Plex Sans" pitchFamily="34" charset="-120"/>
              </a:rPr>
              <a:t>»Trden denar« je odvisen od navedenih meril. Primerjajte alternative po istih merilih.</a:t>
            </a:r>
            <a:endParaRPr lang="sl"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Bitcoin, stabilni kovanci in druga kriptosredstva</a:t>
            </a:r>
            <a:endParaRPr lang="sl"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Bitcoin:</a:t>
            </a:r>
            <a:r>
              <a:rPr lang="sl" altLang="en-US" sz="2300" dirty="0">
                <a:solidFill>
                  <a:srgbClr val="25252B"/>
                </a:solidFill>
                <a:latin typeface="IBM Plex Sans" pitchFamily="34" charset="0"/>
                <a:ea typeface="IBM Plex Sans" pitchFamily="34" charset="-122"/>
                <a:cs typeface="IBM Plex Sans" pitchFamily="34" charset="-120"/>
              </a:rPr>
              <a:t> javna pravila izdajanja; brez osrednjega izdajatelja</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Stabilni kovanci:</a:t>
            </a:r>
            <a:r>
              <a:rPr lang="sl" altLang="en-US" sz="2300" dirty="0">
                <a:solidFill>
                  <a:srgbClr val="25252B"/>
                </a:solidFill>
                <a:latin typeface="IBM Plex Sans" pitchFamily="34" charset="0"/>
                <a:ea typeface="IBM Plex Sans" pitchFamily="34" charset="-122"/>
                <a:cs typeface="IBM Plex Sans" pitchFamily="34" charset="-120"/>
              </a:rPr>
              <a:t> ciljajo na referenčno vrednost; rezerve, mehanizmi ali pravice do unovčenja</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Druga kriptosredstva:</a:t>
            </a:r>
            <a:r>
              <a:rPr lang="sl" altLang="en-US" sz="2300" dirty="0">
                <a:solidFill>
                  <a:srgbClr val="25252B"/>
                </a:solidFill>
                <a:latin typeface="IBM Plex Sans" pitchFamily="34" charset="0"/>
                <a:ea typeface="IBM Plex Sans" pitchFamily="34" charset="-122"/>
                <a:cs typeface="IBM Plex Sans" pitchFamily="34" charset="-120"/>
              </a:rPr>
              <a:t> različna omrežja, izdajanje, nadzor in nameni</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Skupna zgodovina kode razcepu ne zagotavlja Bitcoinovega omrežja ali varnosti</a:t>
            </a:r>
            <a:endParaRPr lang="sl"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sl" altLang="en-US" sz="2300" b="1" dirty="0">
                <a:solidFill>
                  <a:srgbClr val="422C70"/>
                </a:solidFill>
                <a:latin typeface="IBM Plex Sans" pitchFamily="34" charset="0"/>
                <a:ea typeface="IBM Plex Sans" pitchFamily="34" charset="-122"/>
                <a:cs typeface="IBM Plex Sans" pitchFamily="34" charset="-120"/>
              </a:rPr>
              <a:t>Primerjajte:</a:t>
            </a:r>
            <a:r>
              <a:rPr lang="sl" altLang="en-US" sz="2300" dirty="0">
                <a:solidFill>
                  <a:srgbClr val="25252B"/>
                </a:solidFill>
                <a:latin typeface="IBM Plex Sans" pitchFamily="34" charset="0"/>
                <a:ea typeface="IBM Plex Sans" pitchFamily="34" charset="-122"/>
                <a:cs typeface="IBM Plex Sans" pitchFamily="34" charset="-120"/>
              </a:rPr>
              <a:t> nadzor nad izdajanjem, neodvisno preverjanje, nadzor nad ključi in nasprotne stranke.</a:t>
            </a:r>
            <a:endParaRPr lang="sl"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Ta primerjava pojasnjuje Bitcoin; ne priporoča pridobivanja sredstev, trgovanja z njimi ali njihovega promoviranja.</a:t>
            </a:r>
            <a:endParaRPr lang="s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Različne zasnove, različna tveganja</a:t>
            </a:r>
            <a:endParaRPr lang="sl"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Bitcoin:</a:t>
            </a:r>
            <a:r>
              <a:rPr lang="sl" altLang="en-US" sz="2300" dirty="0">
                <a:solidFill>
                  <a:srgbClr val="25252B"/>
                </a:solidFill>
                <a:latin typeface="IBM Plex Sans" pitchFamily="34" charset="0"/>
                <a:ea typeface="IBM Plex Sans" pitchFamily="34" charset="-122"/>
                <a:cs typeface="IBM Plex Sans" pitchFamily="34" charset="-120"/>
              </a:rPr>
              <a:t> nestanovitnost, izguba ključev, dokončnost plačil, provizije, javni zapisi</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Stabilni kovanci:</a:t>
            </a:r>
            <a:r>
              <a:rPr lang="sl" altLang="en-US" sz="2300" dirty="0">
                <a:solidFill>
                  <a:srgbClr val="25252B"/>
                </a:solidFill>
                <a:latin typeface="IBM Plex Sans" pitchFamily="34" charset="0"/>
                <a:ea typeface="IBM Plex Sans" pitchFamily="34" charset="-122"/>
                <a:cs typeface="IBM Plex Sans" pitchFamily="34" charset="-120"/>
              </a:rPr>
              <a:t> izguba vezave na referenčno vrednost, rezerve, unovčenje, zamrznitve in nasprotne stranke</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Druga kriptosredstva:</a:t>
            </a:r>
            <a:r>
              <a:rPr lang="sl" altLang="en-US" sz="2300" dirty="0">
                <a:solidFill>
                  <a:srgbClr val="25252B"/>
                </a:solidFill>
                <a:latin typeface="IBM Plex Sans" pitchFamily="34" charset="0"/>
                <a:ea typeface="IBM Plex Sans" pitchFamily="34" charset="-122"/>
                <a:cs typeface="IBM Plex Sans" pitchFamily="34" charset="-120"/>
              </a:rPr>
              <a:t> spremembe pravil, koncentriran vpliv, programske napake, hekerski vdori in mostovi</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Storitve:</a:t>
            </a:r>
            <a:r>
              <a:rPr lang="sl" altLang="en-US" sz="2300" dirty="0">
                <a:solidFill>
                  <a:srgbClr val="25252B"/>
                </a:solidFill>
                <a:latin typeface="IBM Plex Sans" pitchFamily="34" charset="0"/>
                <a:ea typeface="IBM Plex Sans" pitchFamily="34" charset="-122"/>
                <a:cs typeface="IBM Plex Sans" pitchFamily="34" charset="-120"/>
              </a:rPr>
              <a:t> skrbništvo, propad ponudnika, dostop in pravna tveganja v vseh kategorijah</a:t>
            </a:r>
            <a:endParaRPr lang="sl"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Znana trgovalna oznaka, navidezno stabilna cena ali dovršena aplikacija ne dokazujejo varnosti. Žetoni ne podeljujejo samodejno lastniškega deleža v podjetju, dohodka ali pravic do unovčenja.</a:t>
            </a:r>
            <a:endParaRPr lang="s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Učenje ni trgovanje ali promocija</a:t>
            </a:r>
            <a:endParaRPr lang="s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Pojasnjujte, postavljajte vprašanja, primerjajte in preverjajte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Špekulacije: cenovno tveganje, tveganje platforme in pritisk</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Promocija: morebitna nasprotja interesov</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Brez navodil za nakup, prodajo ali nadaljnje imetništvo</a:t>
            </a:r>
            <a:endParaRPr lang="sl"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sl" altLang="en-US" sz="2400" b="1" dirty="0">
                <a:solidFill>
                  <a:srgbClr val="422C70"/>
                </a:solidFill>
                <a:latin typeface="IBM Plex Sans" pitchFamily="34" charset="0"/>
                <a:ea typeface="IBM Plex Sans" pitchFamily="34" charset="-122"/>
                <a:cs typeface="IBM Plex Sans" pitchFamily="34" charset="-120"/>
              </a:rPr>
              <a:t>Preverjanje lokalne vrednosti</a:t>
            </a:r>
            <a:endParaRPr lang="sl" sz="2400" dirty="0"/>
          </a:p>
          <a:p>
            <a:pPr algn="l" indent="0" marL="0">
              <a:lnSpc>
                <a:spcPct val="113000"/>
              </a:lnSpc>
              <a:spcBef>
                <a:spcPts val="360"/>
              </a:spcBef>
              <a:buNone/>
            </a:pPr>
            <a:r>
              <a:rPr lang="sl" altLang="en-US" sz="2400" dirty="0">
                <a:solidFill>
                  <a:srgbClr val="25252B"/>
                </a:solidFill>
                <a:latin typeface="IBM Plex Sans" pitchFamily="34" charset="0"/>
                <a:ea typeface="IBM Plex Sans" pitchFamily="34" charset="-122"/>
                <a:cs typeface="IBM Plex Sans" pitchFamily="34" charset="-120"/>
              </a:rPr>
              <a:t>Razlikujte med tržno ceno, lokalno sprejetostjo ter osebnimi preferencami ali pristranskostjo.</a:t>
            </a:r>
            <a:endParaRPr lang="s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Časovnica nastanka Bitcoina</a:t>
            </a:r>
            <a:endParaRPr lang="s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Satoshi Nakamoto je psevdonim; ustvarjalec oziroma ustvarjalci ostajajo neznani. Drugi so nadaljevali razvoj odprtokodnega omrežja brez stalnega osrednjega vodje.</a:t>
            </a:r>
            <a:endParaRPr lang="sl"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Ocenite zasnovo in delovanje ter zgodbo o nastanku.</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er 2008Objavljena bela knjiga: spletna plačila brez posrednika3. januar 2009Začetni blok: omrežje Bitcoin začne delovati 12. januar 2009Prva transakcija med posameznikoma: Satoshi pošlje sred">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Opolnomočenje, tveganje in odgovornost</a:t>
            </a:r>
            <a:endParaRPr lang="s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Neposreden nadzor prek ključev</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Javna pravila in neodvisno preverjanje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Globalni prenos med enakovrednimi udeleženci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Varnostne kopije, preverjanje plačil in načrtovanje obnovitve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Nihanje vrednosti, javne evidence, provizije in omejena sprejetost</a:t>
            </a:r>
            <a:endParaRPr lang="sl"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Nobeno podjetje ne more obnoviti izgubljene semenske fraze. Pred prenosom večjih sredstev prosite za pomoč, ne da bi razkrili skrivne podatke.</a:t>
            </a:r>
            <a:endParaRPr lang="sl"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Osebna odgovornost lahko vključuje izobraževanje, medsebojno preverjanje, postopke in manjše preizkuse.</a:t>
            </a:r>
            <a:endParaRPr lang="s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Ponovitev: Kako Bitcoin odpravlja pomanjkljivosti denarnega</a:t>
            </a:r>
            <a:br/>
            <a:r>
              <a:rPr lang="sl" altLang="en-US" sz="3000" dirty="0">
                <a:solidFill>
                  <a:srgbClr val="422C70"/>
                </a:solidFill>
                <a:latin typeface="IBM Plex Sans Medium" pitchFamily="34" charset="0"/>
                <a:ea typeface="IBM Plex Sans Medium" pitchFamily="34" charset="-122"/>
                <a:cs typeface="IBM Plex Sans Medium" pitchFamily="34" charset="-120"/>
              </a:rPr>
              <a:t>sistema?</a:t>
            </a:r>
            <a:endParaRPr lang="sl" sz="3000" dirty="0"/>
          </a:p>
        </p:txBody>
      </p:sp>
      <p:sp>
        <p:nvSpPr>
          <p:cNvPr id="4" name="Text 2"/>
          <p:cNvSpPr/>
          <p:nvPr/>
        </p:nvSpPr>
        <p:spPr>
          <a:xfrm>
            <a:off x="666780" y="1842516"/>
            <a:ext cx="11510010" cy="345552"/>
          </a:xfrm>
          <a:prstGeom prst="rect">
            <a:avLst/>
          </a:prstGeom>
          <a:noFill/>
          <a:ln/>
        </p:spPr>
        <p:txBody>
          <a:bodyPr wrap="square" lIns="0" tIns="0" rIns="0" bIns="0" rtlCol="0" anchor="t"/>
          <a:lstStyle/>
          <a:p>
            <a:pPr algn="l" indent="0" marL="0">
              <a:lnSpc>
                <a:spcPct val="113000"/>
              </a:lnSpc>
              <a:buNone/>
            </a:pPr>
            <a:r>
              <a:rPr lang="sl" altLang="en-US" sz="2020" b="1" dirty="0">
                <a:solidFill>
                  <a:srgbClr val="25252B"/>
                </a:solidFill>
                <a:latin typeface="IBM Plex Sans" pitchFamily="34" charset="0"/>
                <a:ea typeface="IBM Plex Sans" pitchFamily="34" charset="-122"/>
                <a:cs typeface="IBM Plex Sans" pitchFamily="34" charset="-120"/>
              </a:rPr>
              <a:t>Ključne ugotovitve</a:t>
            </a:r>
            <a:endParaRPr lang="sl" sz="2020" dirty="0"/>
          </a:p>
        </p:txBody>
      </p:sp>
      <p:sp>
        <p:nvSpPr>
          <p:cNvPr id="5" name="Text 3"/>
          <p:cNvSpPr/>
          <p:nvPr/>
        </p:nvSpPr>
        <p:spPr>
          <a:xfrm>
            <a:off x="986729" y="2392893"/>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Spreminjanje ponudbe → javna pravila izdajanja; uporabniki skrbijo za njihovo spoštovanje</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Centralno odobravanje plačil → prenos med enakovrednimi udeleženci; napake je težko odpraviti</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Centralna glavna knjiga → skupno preverjanje; tveganja za zasebnost zaradi javnih zapisov</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Dostop prek institucij → nadzor nad ključi; odgovornost za varnostne kopije</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Določanje vrstnega reda transakcij → dokaz o delu; stroški opreme in energije</a:t>
            </a:r>
            <a:endParaRPr lang="sl" sz="2020" dirty="0"/>
          </a:p>
        </p:txBody>
      </p:sp>
      <p:sp>
        <p:nvSpPr>
          <p:cNvPr id="6" name="Shape 4"/>
          <p:cNvSpPr/>
          <p:nvPr/>
        </p:nvSpPr>
        <p:spPr>
          <a:xfrm>
            <a:off x="666780" y="4952665"/>
            <a:ext cx="10858500" cy="1036747"/>
          </a:xfrm>
          <a:prstGeom prst="rect">
            <a:avLst/>
          </a:prstGeom>
          <a:solidFill>
            <a:srgbClr val="F3F3FA"/>
          </a:solidFill>
          <a:ln/>
        </p:spPr>
      </p:sp>
      <p:sp>
        <p:nvSpPr>
          <p:cNvPr id="7" name="Shape 5"/>
          <p:cNvSpPr/>
          <p:nvPr/>
        </p:nvSpPr>
        <p:spPr>
          <a:xfrm>
            <a:off x="666780" y="4952665"/>
            <a:ext cx="57150" cy="1036747"/>
          </a:xfrm>
          <a:prstGeom prst="rect">
            <a:avLst/>
          </a:prstGeom>
          <a:solidFill>
            <a:srgbClr val="422C70"/>
          </a:solidFill>
          <a:ln/>
        </p:spPr>
      </p:sp>
      <p:sp>
        <p:nvSpPr>
          <p:cNvPr id="8" name="Text 6"/>
          <p:cNvSpPr/>
          <p:nvPr/>
        </p:nvSpPr>
        <p:spPr>
          <a:xfrm>
            <a:off x="1133582" y="5183094"/>
            <a:ext cx="10580980" cy="575889"/>
          </a:xfrm>
          <a:prstGeom prst="rect">
            <a:avLst/>
          </a:prstGeom>
          <a:noFill/>
          <a:ln/>
        </p:spPr>
        <p:txBody>
          <a:bodyPr wrap="square" lIns="0" tIns="0" rIns="0" bIns="0" rtlCol="0" anchor="t"/>
          <a:lstStyle/>
          <a:p>
            <a:pPr algn="l" indent="0" marL="0">
              <a:lnSpc>
                <a:spcPct val="113000"/>
              </a:lnSpc>
              <a:buNone/>
            </a:pPr>
            <a:r>
              <a:rPr lang="sl" altLang="en-US" sz="2020" b="1" dirty="0">
                <a:solidFill>
                  <a:srgbClr val="422C70"/>
                </a:solidFill>
                <a:latin typeface="IBM Plex Sans" pitchFamily="34" charset="0"/>
                <a:ea typeface="IBM Plex Sans" pitchFamily="34" charset="-122"/>
                <a:cs typeface="IBM Plex Sans" pitchFamily="34" charset="-120"/>
              </a:rPr>
              <a:t>Trenutek za razmislek</a:t>
            </a:r>
            <a:endParaRPr lang="sl" sz="2020" dirty="0"/>
          </a:p>
          <a:p>
            <a:pPr algn="l" indent="0" marL="0">
              <a:lnSpc>
                <a:spcPct val="113000"/>
              </a:lnSpc>
              <a:spcBef>
                <a:spcPts val="300"/>
              </a:spcBef>
              <a:buNone/>
            </a:pPr>
            <a:r>
              <a:rPr lang="sl" altLang="en-US" sz="2020" dirty="0">
                <a:solidFill>
                  <a:srgbClr val="25252B"/>
                </a:solidFill>
                <a:latin typeface="IBM Plex Sans" pitchFamily="34" charset="0"/>
                <a:ea typeface="IBM Plex Sans" pitchFamily="34" charset="-122"/>
                <a:cs typeface="IBM Plex Sans" pitchFamily="34" charset="-120"/>
              </a:rPr>
              <a:t>Kateri del zasnove Bitcoina bi zdaj razložili drugače in zakaj?</a:t>
            </a:r>
            <a:endParaRPr lang="sl"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2</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l" altLang="en-US" sz="2400" dirty="0">
                <a:solidFill>
                  <a:srgbClr val="F7941F"/>
                </a:solidFill>
                <a:latin typeface="IBM Plex Sans Medium" pitchFamily="34" charset="0"/>
                <a:ea typeface="IBM Plex Sans Medium" pitchFamily="34" charset="-122"/>
                <a:cs typeface="IBM Plex Sans Medium" pitchFamily="34" charset="-120"/>
              </a:rPr>
              <a:t>Modul 3</a:t>
            </a:r>
            <a:endParaRPr lang="sl"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Varna uporaba Bitcoina</a:t>
            </a:r>
            <a:endParaRPr lang="sl"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sl" altLang="en-US" sz="2400" b="1" dirty="0">
                <a:solidFill>
                  <a:srgbClr val="FFFFFF"/>
                </a:solidFill>
                <a:latin typeface="IBM Plex Sans" pitchFamily="34" charset="0"/>
                <a:ea typeface="IBM Plex Sans" pitchFamily="34" charset="-122"/>
                <a:cs typeface="IBM Plex Sans" pitchFamily="34" charset="-120"/>
              </a:rPr>
              <a:t>Ukrepanje:</a:t>
            </a:r>
            <a:r>
              <a:rPr lang="sl" altLang="en-US" sz="2400" dirty="0">
                <a:solidFill>
                  <a:srgbClr val="FFFFFF"/>
                </a:solidFill>
                <a:latin typeface="IBM Plex Sans" pitchFamily="34" charset="0"/>
                <a:ea typeface="IBM Plex Sans" pitchFamily="34" charset="-122"/>
                <a:cs typeface="IBM Plex Sans" pitchFamily="34" charset="-120"/>
              </a:rPr>
              <a:t> Kako prevzamem odgovornost za uporabo in varovanje Bitcoina?</a:t>
            </a:r>
            <a:endParaRPr lang="s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Varni prvi koraki</a:t>
            </a:r>
            <a:endParaRPr lang="sl"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Delite podatke za prejemanje; nikoli skrivnosti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Preden odobrite pošiljanje, se ustavite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Poskrbite, da bodo napake majhne; prosite za pomoč</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Uporabljajte pripravljena, prazna, simulirana ali odobrena gradiva z nizkim tveganjem</a:t>
            </a:r>
            <a:endParaRPr lang="sl"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Nakup, lastna sredstva ali osebna denarnica niso potrebni. Praktične vaje v živo prinašajo dodatna tveganja za zasebnost, varnost in izgubo sredstev; na voljo je tudi možnost brez uporabe sredstev.</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Denarnice</a:t>
            </a:r>
            <a:endParaRPr lang="sl"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sl" altLang="en-US" sz="2210" dirty="0">
                <a:solidFill>
                  <a:srgbClr val="25252B"/>
                </a:solidFill>
                <a:latin typeface="IBM Plex Sans" pitchFamily="34" charset="0"/>
                <a:ea typeface="IBM Plex Sans" pitchFamily="34" charset="-122"/>
                <a:cs typeface="IBM Plex Sans" pitchFamily="34" charset="-120"/>
              </a:rPr>
              <a:t>Denarnica za Bitcoin upravlja ključe in podatke, potrebne za prejemanje in odobritev transakcij; bitcoin ostaja zabeležen v skupni glavni knjigi.</a:t>
            </a:r>
            <a:endParaRPr lang="sl"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Kdo nadzoruje ključe?</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Kako se obnovi dostop?</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Kateri načini plačila so podprti?</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Izvorna koda, vzdrževanje, združljivost, zasebnost, stroški in podpora</a:t>
            </a:r>
            <a:endParaRPr lang="sl"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sl" altLang="en-US" sz="2210" dirty="0">
                <a:solidFill>
                  <a:srgbClr val="25252B"/>
                </a:solidFill>
                <a:latin typeface="IBM Plex Sans" pitchFamily="34" charset="0"/>
                <a:ea typeface="IBM Plex Sans" pitchFamily="34" charset="-122"/>
                <a:cs typeface="IBM Plex Sans" pitchFamily="34" charset="-120"/>
              </a:rPr>
              <a:t>Odprtokodna programska koda omogoča pregled; ne dokazuje pa, da je denarnica varna ali primerna.</a:t>
            </a:r>
            <a:endParaRPr lang="sl"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sl" altLang="en-US" sz="2210" dirty="0">
                <a:solidFill>
                  <a:srgbClr val="25252B"/>
                </a:solidFill>
                <a:latin typeface="IBM Plex Sans" pitchFamily="34" charset="0"/>
                <a:ea typeface="IBM Plex Sans" pitchFamily="34" charset="-122"/>
                <a:cs typeface="IBM Plex Sans" pitchFamily="34" charset="-120"/>
              </a:rPr>
              <a:t>Učne denarnice se ne smejo uporabljati za varovanje znatnih sredstev. Za poznejšo osebno denarnico so potrebni nova zasebna nastavitev in novi podatki za obnovitev.</a:t>
            </a:r>
            <a:endParaRPr lang="sl"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Vaša denarnica hrani ključe Prejemanje Delite naslov za prejemanjePošiljanje Podpišite s svojim ključem bitcoin ostane v skupni evidenci transakcij">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Naslovi</a:t>
            </a:r>
            <a:endParaRPr lang="sl"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Javni podatki za prejem plačila v verigi blokov</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Pridobite jih na zaslonu za prejemanje v predvideni denarnici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Skenirajte ali kopirajte; nato primerjajte s podatki na zaupanja vrednem zaslonu</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Potrdite prejemnika, omrežje in način plačila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Naslov v verigi blokov in plačilni zahtevek Lightning: različna zahtevka</a:t>
            </a:r>
            <a:endParaRPr lang="sl"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Zlonamerna programska oprema lahko zamenja kopirane ciljne naslove. Znan videz ni dovolj. Novi naslovi zmanjšujejo možnosti preprostega povezovanja plačil; ne zagotavljajo pa njihove anonimnosti.</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Ključi</a:t>
            </a:r>
            <a:endParaRPr lang="sl"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sl" altLang="en-US" sz="2110" b="1" dirty="0">
                <a:solidFill>
                  <a:srgbClr val="422C70"/>
                </a:solidFill>
                <a:latin typeface="IBM Plex Sans" pitchFamily="34" charset="0"/>
                <a:ea typeface="IBM Plex Sans" pitchFamily="34" charset="-122"/>
                <a:cs typeface="IBM Plex Sans" pitchFamily="34" charset="-120"/>
              </a:rPr>
              <a:t>Zasebni ključ:</a:t>
            </a:r>
            <a:r>
              <a:rPr lang="sl" altLang="en-US" sz="2110" dirty="0">
                <a:solidFill>
                  <a:srgbClr val="25252B"/>
                </a:solidFill>
                <a:latin typeface="IBM Plex Sans" pitchFamily="34" charset="0"/>
                <a:ea typeface="IBM Plex Sans" pitchFamily="34" charset="-122"/>
                <a:cs typeface="IBM Plex Sans" pitchFamily="34" charset="-120"/>
              </a:rPr>
              <a:t> tajni podatek, ki se uporablja za odobritev porabe</a:t>
            </a:r>
            <a:endParaRPr lang="sl" sz="2110" dirty="0"/>
          </a:p>
          <a:p>
            <a:pPr algn="l" marL="200660" indent="-200660">
              <a:lnSpc>
                <a:spcPct val="113000"/>
              </a:lnSpc>
              <a:spcBef>
                <a:spcPts val="420"/>
              </a:spcBef>
              <a:buSzPct val="100000"/>
              <a:buChar char="•"/>
            </a:pPr>
            <a:r>
              <a:rPr lang="sl" altLang="en-US" sz="2110" b="1" dirty="0">
                <a:solidFill>
                  <a:srgbClr val="422C70"/>
                </a:solidFill>
                <a:latin typeface="IBM Plex Sans" pitchFamily="34" charset="0"/>
                <a:ea typeface="IBM Plex Sans" pitchFamily="34" charset="-122"/>
                <a:cs typeface="IBM Plex Sans" pitchFamily="34" charset="-120"/>
              </a:rPr>
              <a:t>Javni ključ:</a:t>
            </a:r>
            <a:r>
              <a:rPr lang="sl" altLang="en-US" sz="2110" dirty="0">
                <a:solidFill>
                  <a:srgbClr val="25252B"/>
                </a:solidFill>
                <a:latin typeface="IBM Plex Sans" pitchFamily="34" charset="0"/>
                <a:ea typeface="IBM Plex Sans" pitchFamily="34" charset="-122"/>
                <a:cs typeface="IBM Plex Sans" pitchFamily="34" charset="-120"/>
              </a:rPr>
              <a:t> preverja podpise, ne da bi razkril zasebni ključ</a:t>
            </a:r>
            <a:endParaRPr lang="sl" sz="2110" dirty="0"/>
          </a:p>
          <a:p>
            <a:pPr algn="l" marL="200660" indent="-200660">
              <a:lnSpc>
                <a:spcPct val="113000"/>
              </a:lnSpc>
              <a:spcBef>
                <a:spcPts val="420"/>
              </a:spcBef>
              <a:buSzPct val="100000"/>
              <a:buChar char="•"/>
            </a:pPr>
            <a:r>
              <a:rPr lang="sl" altLang="en-US" sz="2110" b="1" dirty="0">
                <a:solidFill>
                  <a:srgbClr val="422C70"/>
                </a:solidFill>
                <a:latin typeface="IBM Plex Sans" pitchFamily="34" charset="0"/>
                <a:ea typeface="IBM Plex Sans" pitchFamily="34" charset="-122"/>
                <a:cs typeface="IBM Plex Sans" pitchFamily="34" charset="-120"/>
              </a:rPr>
              <a:t>Naslov:</a:t>
            </a:r>
            <a:r>
              <a:rPr lang="sl" altLang="en-US" sz="2110" dirty="0">
                <a:solidFill>
                  <a:srgbClr val="25252B"/>
                </a:solidFill>
                <a:latin typeface="IBM Plex Sans" pitchFamily="34" charset="0"/>
                <a:ea typeface="IBM Plex Sans" pitchFamily="34" charset="-122"/>
                <a:cs typeface="IBM Plex Sans" pitchFamily="34" charset="-120"/>
              </a:rPr>
              <a:t> podatek za prejemanje sredstev, izpeljan iz podatkov javnega ključa</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Denarnice običajno samodejno upravljajo številne ključe</a:t>
            </a:r>
            <a:endParaRPr lang="sl"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Nikoli ne delite zasebnih ključev, semenskih fraz, gesel ali obnovitvenih kod. Noben zaupanja vreden izobraževalec, sodelavec podpore, ponudnik denarnice, zaposleni na menjalnici ali razvijalec jih ne potrebuje.</a:t>
            </a:r>
            <a:endParaRPr lang="sl"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sl" altLang="en-US" sz="2110" b="1" dirty="0">
                <a:solidFill>
                  <a:srgbClr val="422C70"/>
                </a:solidFill>
                <a:latin typeface="IBM Plex Sans" pitchFamily="34" charset="0"/>
                <a:ea typeface="IBM Plex Sans" pitchFamily="34" charset="-122"/>
                <a:cs typeface="IBM Plex Sans" pitchFamily="34" charset="-120"/>
              </a:rPr>
              <a:t>Preizkusite</a:t>
            </a:r>
            <a:endParaRPr lang="sl" sz="2110" dirty="0"/>
          </a:p>
          <a:p>
            <a:pPr algn="l" indent="0" marL="0">
              <a:lnSpc>
                <a:spcPct val="113000"/>
              </a:lnSpc>
              <a:spcBef>
                <a:spcPts val="320"/>
              </a:spcBef>
              <a:buNone/>
            </a:pPr>
            <a:r>
              <a:rPr lang="sl" altLang="en-US" sz="2110" dirty="0">
                <a:solidFill>
                  <a:srgbClr val="25252B"/>
                </a:solidFill>
                <a:latin typeface="IBM Plex Sans" pitchFamily="34" charset="0"/>
                <a:ea typeface="IBM Plex Sans" pitchFamily="34" charset="-122"/>
                <a:cs typeface="IBM Plex Sans" pitchFamily="34" charset="-120"/>
              </a:rPr>
              <a:t>Pripravljene primere razvrstite med podatke za prejemanje sredstev, tajne podatke in javne podatke, ki postanejo občutljivi, ko jih povežemo z osebo.</a:t>
            </a:r>
            <a:endParaRPr lang="sl"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Zasebni ključ: nikoli ga ne delite z drugimi. Vsakdo, ki ga ima, lahko porabi vaše bitcoine. Prejemanje: varno za deljenje Javni ključ, izpeljan iz zasebnega ključa Naslov za prejemanje, ustvarjen iz ">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Obnovitvene fraze</a:t>
            </a:r>
            <a:endParaRPr lang="sl" sz="3000" dirty="0"/>
          </a:p>
        </p:txBody>
      </p:sp>
      <p:sp>
        <p:nvSpPr>
          <p:cNvPr id="5" name="Text 2"/>
          <p:cNvSpPr/>
          <p:nvPr/>
        </p:nvSpPr>
        <p:spPr>
          <a:xfrm>
            <a:off x="666780" y="1435608"/>
            <a:ext cx="5694426" cy="1135410"/>
          </a:xfrm>
          <a:prstGeom prst="rect">
            <a:avLst/>
          </a:prstGeom>
          <a:noFill/>
          <a:ln/>
        </p:spPr>
        <p:txBody>
          <a:bodyPr wrap="square" lIns="0" tIns="0" rIns="0" bIns="0" rtlCol="0" anchor="t"/>
          <a:lstStyle/>
          <a:p>
            <a:pPr algn="l" indent="0" marL="0">
              <a:lnSpc>
                <a:spcPct val="113000"/>
              </a:lnSpc>
              <a:buNone/>
            </a:pPr>
            <a:r>
              <a:rPr lang="sl" altLang="en-US" sz="2210" dirty="0">
                <a:solidFill>
                  <a:srgbClr val="25252B"/>
                </a:solidFill>
                <a:latin typeface="IBM Plex Sans" pitchFamily="34" charset="0"/>
                <a:ea typeface="IBM Plex Sans" pitchFamily="34" charset="-122"/>
                <a:cs typeface="IBM Plex Sans" pitchFamily="34" charset="-120"/>
              </a:rPr>
              <a:t>Obnovitvena fraza je urejen seznam besed, ki ga številne denarnice uporabljajo za obnovitev svojih zasebnih ključev.</a:t>
            </a:r>
            <a:endParaRPr lang="sl" sz="2210" dirty="0"/>
          </a:p>
        </p:txBody>
      </p:sp>
      <p:sp>
        <p:nvSpPr>
          <p:cNvPr id="6" name="Text 3"/>
          <p:cNvSpPr/>
          <p:nvPr/>
        </p:nvSpPr>
        <p:spPr>
          <a:xfrm>
            <a:off x="1017179" y="2795321"/>
            <a:ext cx="5310287" cy="3195645"/>
          </a:xfrm>
          <a:prstGeom prst="rect">
            <a:avLst/>
          </a:prstGeom>
          <a:noFill/>
          <a:ln/>
        </p:spPr>
        <p:txBody>
          <a:bodyPr wrap="square" lIns="0" tIns="0" rIns="0" bIns="0" rtlCol="0" anchor="t"/>
          <a:lstStyle/>
          <a:p>
            <a:pPr algn="l" marL="210820" indent="-210820">
              <a:lnSpc>
                <a:spcPct val="113000"/>
              </a:lnSpc>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Pogosto 12 ali 24 besed; zasnove se razlikujejo</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Natančen zapis in vrstni red</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Uradna navodila za varnostno kopiranje; zasebno shranjevanje brez povezave</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Zaščitite pred izgubo, poškodbami, kamerami in drugimi opazovalci</a:t>
            </a:r>
            <a:endParaRPr lang="sl"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Skrbniška in neskrbniška uporaba</a:t>
            </a:r>
            <a:endParaRPr lang="sl"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sl" altLang="en-US" sz="2110" b="1" dirty="0">
                <a:solidFill>
                  <a:srgbClr val="422C70"/>
                </a:solidFill>
                <a:latin typeface="IBM Plex Sans" pitchFamily="34" charset="0"/>
                <a:ea typeface="IBM Plex Sans" pitchFamily="34" charset="-122"/>
                <a:cs typeface="IBM Plex Sans" pitchFamily="34" charset="-120"/>
              </a:rPr>
              <a:t>Skrbniška hramba:</a:t>
            </a:r>
            <a:r>
              <a:rPr lang="sl" altLang="en-US" sz="2110" dirty="0">
                <a:solidFill>
                  <a:srgbClr val="25252B"/>
                </a:solidFill>
                <a:latin typeface="IBM Plex Sans" pitchFamily="34" charset="0"/>
                <a:ea typeface="IBM Plex Sans" pitchFamily="34" charset="-122"/>
                <a:cs typeface="IBM Plex Sans" pitchFamily="34" charset="-120"/>
              </a:rPr>
              <a:t> ponudnik storitve upravlja ključe in obnovitev računa</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Prikazano stanje: obljuba ponudnika storitve, da bo zagotovil bitcoine</a:t>
            </a:r>
            <a:endParaRPr lang="sl" sz="2110" dirty="0"/>
          </a:p>
          <a:p>
            <a:pPr algn="l" marL="200660" indent="-200660">
              <a:lnSpc>
                <a:spcPct val="113000"/>
              </a:lnSpc>
              <a:spcBef>
                <a:spcPts val="420"/>
              </a:spcBef>
              <a:buSzPct val="100000"/>
              <a:buChar char="•"/>
            </a:pPr>
            <a:r>
              <a:rPr lang="sl" altLang="en-US" sz="2110" b="1" dirty="0">
                <a:solidFill>
                  <a:srgbClr val="422C70"/>
                </a:solidFill>
                <a:latin typeface="IBM Plex Sans" pitchFamily="34" charset="0"/>
                <a:ea typeface="IBM Plex Sans" pitchFamily="34" charset="-122"/>
                <a:cs typeface="IBM Plex Sans" pitchFamily="34" charset="-120"/>
              </a:rPr>
              <a:t>Samostojna hramba:</a:t>
            </a:r>
            <a:r>
              <a:rPr lang="sl" altLang="en-US" sz="2110" dirty="0">
                <a:solidFill>
                  <a:srgbClr val="25252B"/>
                </a:solidFill>
                <a:latin typeface="IBM Plex Sans" pitchFamily="34" charset="0"/>
                <a:ea typeface="IBM Plex Sans" pitchFamily="34" charset="-122"/>
                <a:cs typeface="IBM Plex Sans" pitchFamily="34" charset="-120"/>
              </a:rPr>
              <a:t> uporabnik upravlja ključe in varnostno kopijo</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Neposreden nadzor prinaša odgovornost za napake in obnovitev dostopa</a:t>
            </a:r>
            <a:endParaRPr lang="sl"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Javna veriga blokov ne more dokazati, kaj ponudnik storitve dolguje posamezni stranki. Tudi samostojna hramba lahko vključuje odvisnost od programske in strojne opreme, strežnikov ter omrežja.</a:t>
            </a:r>
            <a:endParaRPr lang="sl"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sl" altLang="en-US" sz="2110" b="1" dirty="0">
                <a:solidFill>
                  <a:srgbClr val="422C70"/>
                </a:solidFill>
                <a:latin typeface="IBM Plex Sans" pitchFamily="34" charset="0"/>
                <a:ea typeface="IBM Plex Sans" pitchFamily="34" charset="-122"/>
                <a:cs typeface="IBM Plex Sans" pitchFamily="34" charset="-120"/>
              </a:rPr>
              <a:t>Preizkusite</a:t>
            </a:r>
            <a:endParaRPr lang="sl" sz="2110" dirty="0"/>
          </a:p>
          <a:p>
            <a:pPr algn="l" indent="0" marL="0">
              <a:lnSpc>
                <a:spcPct val="113000"/>
              </a:lnSpc>
              <a:spcBef>
                <a:spcPts val="320"/>
              </a:spcBef>
              <a:buNone/>
            </a:pPr>
            <a:r>
              <a:rPr lang="sl" altLang="en-US" sz="2110" dirty="0">
                <a:solidFill>
                  <a:srgbClr val="25252B"/>
                </a:solidFill>
                <a:latin typeface="IBM Plex Sans" pitchFamily="34" charset="0"/>
                <a:ea typeface="IBM Plex Sans" pitchFamily="34" charset="-122"/>
                <a:cs typeface="IBM Plex Sans" pitchFamily="34" charset="-120"/>
              </a:rPr>
              <a:t>Primerjajte dva pripravljena opisa: kdo upravlja ključe, kdo obnovi dostop in katero tveganje je treba preveriti?</a:t>
            </a:r>
            <a:endParaRPr lang="sl"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Skrbniška hramba V telefonu se prijavite v računPonudnik storitve hrani ključe na svojih strežnikih Ponudnik storitve odobri in podpiše vaše plačiloStanjeObljuba ponudnika storitveObnovitev dostopaPo ">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Vroče in hladne denarnice</a:t>
            </a:r>
            <a:endParaRPr lang="sl"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sl" altLang="en-US" sz="2110" b="1" dirty="0">
                <a:solidFill>
                  <a:srgbClr val="422C70"/>
                </a:solidFill>
                <a:latin typeface="IBM Plex Sans" pitchFamily="34" charset="0"/>
                <a:ea typeface="IBM Plex Sans" pitchFamily="34" charset="-122"/>
                <a:cs typeface="IBM Plex Sans" pitchFamily="34" charset="-120"/>
              </a:rPr>
              <a:t>Vroča:</a:t>
            </a:r>
            <a:r>
              <a:rPr lang="sl" altLang="en-US" sz="2110" dirty="0">
                <a:solidFill>
                  <a:srgbClr val="25252B"/>
                </a:solidFill>
                <a:latin typeface="IBM Plex Sans" pitchFamily="34" charset="0"/>
                <a:ea typeface="IBM Plex Sans" pitchFamily="34" charset="-122"/>
                <a:cs typeface="IBM Plex Sans" pitchFamily="34" charset="-120"/>
              </a:rPr>
              <a:t> ključi na napravi, povezani z internetom; priročnost, večja izpostavljenost</a:t>
            </a:r>
            <a:endParaRPr lang="sl" sz="2110" dirty="0"/>
          </a:p>
          <a:p>
            <a:pPr algn="l" marL="200660" indent="-200660">
              <a:lnSpc>
                <a:spcPct val="113000"/>
              </a:lnSpc>
              <a:spcBef>
                <a:spcPts val="420"/>
              </a:spcBef>
              <a:buSzPct val="100000"/>
              <a:buChar char="•"/>
            </a:pPr>
            <a:r>
              <a:rPr lang="sl" altLang="en-US" sz="2110" b="1" dirty="0">
                <a:solidFill>
                  <a:srgbClr val="422C70"/>
                </a:solidFill>
                <a:latin typeface="IBM Plex Sans" pitchFamily="34" charset="0"/>
                <a:ea typeface="IBM Plex Sans" pitchFamily="34" charset="-122"/>
                <a:cs typeface="IBM Plex Sans" pitchFamily="34" charset="-120"/>
              </a:rPr>
              <a:t>Hladna:</a:t>
            </a:r>
            <a:r>
              <a:rPr lang="sl" altLang="en-US" sz="2110" dirty="0">
                <a:solidFill>
                  <a:srgbClr val="25252B"/>
                </a:solidFill>
                <a:latin typeface="IBM Plex Sans" pitchFamily="34" charset="0"/>
                <a:ea typeface="IBM Plex Sans" pitchFamily="34" charset="-122"/>
                <a:cs typeface="IBM Plex Sans" pitchFamily="34" charset="-120"/>
              </a:rPr>
              <a:t> ključi za podpisovanje, ločeni od splošnonamenske naprave, povezane z internetom</a:t>
            </a:r>
            <a:endParaRPr lang="sl" sz="2110" dirty="0"/>
          </a:p>
          <a:p>
            <a:pPr algn="l" marL="200660" indent="-200660">
              <a:lnSpc>
                <a:spcPct val="113000"/>
              </a:lnSpc>
              <a:spcBef>
                <a:spcPts val="420"/>
              </a:spcBef>
              <a:buSzPct val="100000"/>
              <a:buChar char="•"/>
            </a:pPr>
            <a:r>
              <a:rPr lang="sl" altLang="en-US" sz="2110" b="1" dirty="0">
                <a:solidFill>
                  <a:srgbClr val="422C70"/>
                </a:solidFill>
                <a:latin typeface="IBM Plex Sans" pitchFamily="34" charset="0"/>
                <a:ea typeface="IBM Plex Sans" pitchFamily="34" charset="-122"/>
                <a:cs typeface="IBM Plex Sans" pitchFamily="34" charset="-120"/>
              </a:rPr>
              <a:t>Strojna denarnica:</a:t>
            </a:r>
            <a:r>
              <a:rPr lang="sl" altLang="en-US" sz="2110" dirty="0">
                <a:solidFill>
                  <a:srgbClr val="25252B"/>
                </a:solidFill>
                <a:latin typeface="IBM Plex Sans" pitchFamily="34" charset="0"/>
                <a:ea typeface="IBM Plex Sans" pitchFamily="34" charset="-122"/>
                <a:cs typeface="IBM Plex Sans" pitchFamily="34" charset="-120"/>
              </a:rPr>
              <a:t> namenska naprava za zaščito ključev in podpisovanje</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Skrbništvo in obnovitev: ločeni vprašanji</a:t>
            </a:r>
            <a:endParaRPr lang="sl" sz="2110" dirty="0"/>
          </a:p>
        </p:txBody>
      </p:sp>
      <p:sp>
        <p:nvSpPr>
          <p:cNvPr id="6" name="Text 3"/>
          <p:cNvSpPr/>
          <p:nvPr/>
        </p:nvSpPr>
        <p:spPr>
          <a:xfrm>
            <a:off x="666780" y="4727082"/>
            <a:ext cx="6340632" cy="108585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Strojna denarnica lahko omogoča hladno hrambo; izraza nista zamenljiva. Naprave in varnostne kopije še vedno potrebujejo zaščito.</a:t>
            </a:r>
            <a:endParaRPr lang="sl"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Obnovitev denarnice in preverjanje obnovitvene fraze</a:t>
            </a:r>
            <a:endParaRPr lang="sl"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Uporabljajte samo vnaprej pripravljeno, prazno ali simulirano gradivo. Nikoli ne razkrivajte pravih besed za obnovitev; denarnice, uporabljene pri pouku, pozneje nikoli ne uporabljajte za hrambo znatnih sredstev.</a:t>
            </a:r>
            <a:endParaRPr lang="s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Samo vnaprej pripravljena, prazna ali simulirana gradiva. Vaš izobraževalec nikoli ne vidi obnovitvenih besed. 1 Sledite navodilomUporabite uradni vodnik za točno tisto denarnico, ki jo uporabljate pr">    </p:cNvPr>
          <p:cNvPicPr>
            <a:picLocks noChangeAspect="1"/>
          </p:cNvPicPr>
          <p:nvPr/>
        </p:nvPicPr>
        <p:blipFill>
          <a:blip r:embed="rId1"/>
          <a:stretch>
            <a:fillRect/>
          </a:stretch>
        </p:blipFill>
        <p:spPr>
          <a:xfrm>
            <a:off x="342900" y="334853"/>
            <a:ext cx="11506170" cy="60359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Prejemanje Bitcoina</a:t>
            </a:r>
            <a:endParaRPr lang="sl"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sl" altLang="en-US" sz="2400" b="1" dirty="0">
                <a:solidFill>
                  <a:srgbClr val="25252B"/>
                </a:solidFill>
                <a:latin typeface="IBM Plex Sans" pitchFamily="34" charset="0"/>
                <a:ea typeface="IBM Plex Sans" pitchFamily="34" charset="-122"/>
                <a:cs typeface="IBM Plex Sans" pitchFamily="34" charset="-120"/>
              </a:rPr>
              <a:t>Vaja 1: varno prejemanje</a:t>
            </a:r>
            <a:endParaRPr lang="sl"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Odprite pripravljeno denarnico; izberite Prejmi.</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Ugotovite, ali gre za transakcijo v verigi blokov ali prek omrežja Lightning.</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Delite le javne podatke za prejemanje.</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Morebitni zahtevani znesek preverite s pošiljateljem.</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Preverite znesek in stanje transakcije v svoji denarnici.</a:t>
            </a:r>
            <a:endParaRPr lang="sl"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Pošiljateljevo sporočilo ali posnetek zaslona ni dokaz. Transakcija na čakanju ni isto kot potrjena transakcija; potrditve ne morejo popraviti napačnega naslova ali odpraviti prevare.</a:t>
            </a:r>
            <a:endParaRPr lang="s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Pošiljanje Bitcoina</a:t>
            </a:r>
            <a:endParaRPr lang="sl"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sl" altLang="en-US" sz="2400" b="1" dirty="0">
                <a:solidFill>
                  <a:srgbClr val="25252B"/>
                </a:solidFill>
                <a:latin typeface="IBM Plex Sans" pitchFamily="34" charset="0"/>
                <a:ea typeface="IBM Plex Sans" pitchFamily="34" charset="-122"/>
                <a:cs typeface="IBM Plex Sans" pitchFamily="34" charset="-120"/>
              </a:rPr>
              <a:t>Vaja 2: pred pošiljanjem se ustavite in preverite</a:t>
            </a:r>
            <a:endParaRPr lang="sl" sz="2400" dirty="0"/>
          </a:p>
        </p:txBody>
      </p:sp>
      <p:sp>
        <p:nvSpPr>
          <p:cNvPr id="6" name="Text 3"/>
          <p:cNvSpPr/>
          <p:nvPr/>
        </p:nvSpPr>
        <p:spPr>
          <a:xfrm>
            <a:off x="666780" y="2575316"/>
            <a:ext cx="6340632" cy="2468148"/>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Odobrite le, če se pri vseh preverjanjih podatki ujemajo. Če se podatki spremenijo, se pojavi pritisk k naglici ali kdor koli zahteva zaupne podatke, se ustavite in vse neodvisno preverite. Veljavno pošiljanje je težko ali nemogoče razveljaviti.</a:t>
            </a:r>
            <a:endParaRPr lang="s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Preden pošljete✓ PrejemnikPo zaupanja vrednem kanalu potrdite, komu plačujete in zakaj.✓ Način plačilaPotrdite, ali plačujete v verigi blokov ali prek omrežja Lightning.✓ Ciljni naslovPrimerjajte ga s">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Preverjanje in nepovratne transakcije</a:t>
            </a:r>
            <a:endParaRPr lang="s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Txid:</a:t>
            </a:r>
            <a:r>
              <a:rPr lang="sl" altLang="en-US" sz="2400" dirty="0">
                <a:solidFill>
                  <a:srgbClr val="25252B"/>
                </a:solidFill>
                <a:latin typeface="IBM Plex Sans" pitchFamily="34" charset="0"/>
                <a:ea typeface="IBM Plex Sans" pitchFamily="34" charset="-122"/>
                <a:cs typeface="IBM Plex Sans" pitchFamily="34" charset="-120"/>
              </a:rPr>
              <a:t> identifikator transakcije v verigi blokov</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Raziskovalec:</a:t>
            </a:r>
            <a:r>
              <a:rPr lang="sl" altLang="en-US" sz="2400" dirty="0">
                <a:solidFill>
                  <a:srgbClr val="25252B"/>
                </a:solidFill>
                <a:latin typeface="IBM Plex Sans" pitchFamily="34" charset="0"/>
                <a:ea typeface="IBM Plex Sans" pitchFamily="34" charset="-122"/>
                <a:cs typeface="IBM Plex Sans" pitchFamily="34" charset="-120"/>
              </a:rPr>
              <a:t> vmesnik za dostop do javnih podatkov o transakcijah</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Preverite omrežje, cilj, znesek, provizijo, stanje in potrditve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Oddaja v omrežje → čakanje → vključitev v blok → nadaljnje potrditve</a:t>
            </a:r>
            <a:endParaRPr lang="sl"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Raziskovalec ne more dokazati identitete, poštenosti ali namena plačila. Ni univerzalnega števila potrditev, ki bi veljalo za vsako plačilo.</a:t>
            </a:r>
            <a:endParaRPr lang="sl"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Uporabljajte pripravljene primere; ne iščite osebnega naslova ali transakcije udeleženca. Iskanja lahko upravljavcu raziskovalca razkrijejo, kaj vas zanima.</a:t>
            </a:r>
            <a:endParaRPr lang="s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Bazen nepotrjenih transakcijČakanje na blokBlok N1 potrditevBlok N+12 potrditviBlok N+23 potrditveBlok N+34 potrditve">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Varnostni kontrolni seznam</a:t>
            </a:r>
            <a:endParaRPr lang="sl" sz="3000" dirty="0"/>
          </a:p>
        </p:txBody>
      </p:sp>
      <p:sp>
        <p:nvSpPr>
          <p:cNvPr id="5" name="Text 2"/>
          <p:cNvSpPr/>
          <p:nvPr/>
        </p:nvSpPr>
        <p:spPr>
          <a:xfrm>
            <a:off x="666780" y="1423355"/>
            <a:ext cx="5694426" cy="691195"/>
          </a:xfrm>
          <a:prstGeom prst="rect">
            <a:avLst/>
          </a:prstGeom>
          <a:noFill/>
          <a:ln/>
        </p:spPr>
        <p:txBody>
          <a:bodyPr wrap="square" lIns="0" tIns="0" rIns="0" bIns="0" rtlCol="0" anchor="t"/>
          <a:lstStyle/>
          <a:p>
            <a:pPr algn="l" indent="0" marL="0">
              <a:lnSpc>
                <a:spcPct val="113000"/>
              </a:lnSpc>
              <a:buNone/>
            </a:pPr>
            <a:r>
              <a:rPr lang="sl" altLang="en-US" sz="2020" b="1" dirty="0">
                <a:solidFill>
                  <a:srgbClr val="25252B"/>
                </a:solidFill>
                <a:latin typeface="IBM Plex Sans" pitchFamily="34" charset="0"/>
                <a:ea typeface="IBM Plex Sans" pitchFamily="34" charset="-122"/>
                <a:cs typeface="IBM Plex Sans" pitchFamily="34" charset="-120"/>
              </a:rPr>
              <a:t>Vaja 3: prepoznajte tveganje in se varno ustavite</a:t>
            </a:r>
            <a:endParaRPr lang="sl" sz="2020" dirty="0"/>
          </a:p>
        </p:txBody>
      </p:sp>
      <p:sp>
        <p:nvSpPr>
          <p:cNvPr id="6" name="Text 3"/>
          <p:cNvSpPr/>
          <p:nvPr/>
        </p:nvSpPr>
        <p:spPr>
          <a:xfrm>
            <a:off x="666780" y="2370491"/>
            <a:ext cx="5694426" cy="1382298"/>
          </a:xfrm>
          <a:prstGeom prst="rect">
            <a:avLst/>
          </a:prstGeom>
          <a:noFill/>
          <a:ln/>
        </p:spPr>
        <p:txBody>
          <a:bodyPr wrap="square" lIns="0" tIns="0" rIns="0" bIns="0" rtlCol="0" anchor="t"/>
          <a:lstStyle/>
          <a:p>
            <a:pPr algn="l" indent="0" marL="0">
              <a:lnSpc>
                <a:spcPct val="113000"/>
              </a:lnSpc>
              <a:buNone/>
            </a:pPr>
            <a:r>
              <a:rPr lang="sl" altLang="en-US" sz="2020" b="1" dirty="0">
                <a:solidFill>
                  <a:srgbClr val="25252B"/>
                </a:solidFill>
                <a:latin typeface="IBM Plex Sans" pitchFamily="34" charset="0"/>
                <a:ea typeface="IBM Plex Sans" pitchFamily="34" charset="-122"/>
                <a:cs typeface="IBM Plex Sans" pitchFamily="34" charset="-120"/>
              </a:rPr>
              <a:t>Ustavite se. Ničesar ne delite. Ničesar ne pošiljajte. Zaprite komunikacijski kanal. Preverite informacije po neodvisni poti. Prosite za pomoč, ne da bi razkrili skrivnosti.</a:t>
            </a:r>
            <a:endParaRPr lang="sl" sz="2020" dirty="0"/>
          </a:p>
        </p:txBody>
      </p:sp>
      <p:sp>
        <p:nvSpPr>
          <p:cNvPr id="7" name="Shape 4"/>
          <p:cNvSpPr/>
          <p:nvPr/>
        </p:nvSpPr>
        <p:spPr>
          <a:xfrm>
            <a:off x="666780" y="4008821"/>
            <a:ext cx="5372100" cy="1727850"/>
          </a:xfrm>
          <a:prstGeom prst="rect">
            <a:avLst/>
          </a:prstGeom>
          <a:solidFill>
            <a:srgbClr val="F3F3FA"/>
          </a:solidFill>
          <a:ln/>
        </p:spPr>
      </p:sp>
      <p:sp>
        <p:nvSpPr>
          <p:cNvPr id="8" name="Shape 5"/>
          <p:cNvSpPr/>
          <p:nvPr/>
        </p:nvSpPr>
        <p:spPr>
          <a:xfrm>
            <a:off x="666780" y="4008821"/>
            <a:ext cx="57150" cy="1727850"/>
          </a:xfrm>
          <a:prstGeom prst="rect">
            <a:avLst/>
          </a:prstGeom>
          <a:solidFill>
            <a:srgbClr val="422C70"/>
          </a:solidFill>
          <a:ln/>
        </p:spPr>
      </p:sp>
      <p:sp>
        <p:nvSpPr>
          <p:cNvPr id="9" name="Text 6"/>
          <p:cNvSpPr/>
          <p:nvPr/>
        </p:nvSpPr>
        <p:spPr>
          <a:xfrm>
            <a:off x="1133582" y="4239250"/>
            <a:ext cx="4765396" cy="1266993"/>
          </a:xfrm>
          <a:prstGeom prst="rect">
            <a:avLst/>
          </a:prstGeom>
          <a:noFill/>
          <a:ln/>
        </p:spPr>
        <p:txBody>
          <a:bodyPr wrap="square" lIns="0" tIns="0" rIns="0" bIns="0" rtlCol="0" anchor="t"/>
          <a:lstStyle/>
          <a:p>
            <a:pPr algn="l" indent="0" marL="0">
              <a:lnSpc>
                <a:spcPct val="113000"/>
              </a:lnSpc>
              <a:buNone/>
            </a:pPr>
            <a:r>
              <a:rPr lang="sl" altLang="en-US" sz="2020" b="1" dirty="0">
                <a:solidFill>
                  <a:srgbClr val="422C70"/>
                </a:solidFill>
                <a:latin typeface="IBM Plex Sans" pitchFamily="34" charset="0"/>
                <a:ea typeface="IBM Plex Sans" pitchFamily="34" charset="-122"/>
                <a:cs typeface="IBM Plex Sans" pitchFamily="34" charset="-120"/>
              </a:rPr>
              <a:t>Poskusite</a:t>
            </a:r>
            <a:endParaRPr lang="sl" sz="2020" dirty="0"/>
          </a:p>
          <a:p>
            <a:pPr algn="l" indent="0" marL="0">
              <a:lnSpc>
                <a:spcPct val="113000"/>
              </a:lnSpc>
              <a:spcBef>
                <a:spcPts val="300"/>
              </a:spcBef>
              <a:buNone/>
            </a:pPr>
            <a:r>
              <a:rPr lang="sl" altLang="en-US" sz="2020" dirty="0">
                <a:solidFill>
                  <a:srgbClr val="25252B"/>
                </a:solidFill>
                <a:latin typeface="IBM Plex Sans" pitchFamily="34" charset="0"/>
                <a:ea typeface="IBM Plex Sans" pitchFamily="34" charset="-122"/>
                <a:cs typeface="IBM Plex Sans" pitchFamily="34" charset="-120"/>
              </a:rPr>
              <a:t>V pripravljenem sporočilu prepoznajte opozorilni znak, morebitno izgubo in prvi varen ukrep.</a:t>
            </a:r>
            <a:endParaRPr lang="sl"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Nujnost Lažno predstavljanje Spremenjen cilj nakazila Zajamčeni donosi Zahteve po zaupnih podatkih">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Pridobivanje in menjava</a:t>
            </a:r>
            <a:br/>
            <a:r>
              <a:rPr lang="sl" altLang="en-US" sz="3000" dirty="0">
                <a:solidFill>
                  <a:srgbClr val="422C70"/>
                </a:solidFill>
                <a:latin typeface="IBM Plex Sans Medium" pitchFamily="34" charset="0"/>
                <a:ea typeface="IBM Plex Sans Medium" pitchFamily="34" charset="-122"/>
                <a:cs typeface="IBM Plex Sans Medium" pitchFamily="34" charset="-120"/>
              </a:rPr>
              <a:t>Bitcoina</a:t>
            </a:r>
            <a:endParaRPr lang="sl"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sl" altLang="en-US" sz="1920" b="1" dirty="0">
                <a:solidFill>
                  <a:srgbClr val="25252B"/>
                </a:solidFill>
                <a:latin typeface="IBM Plex Sans" pitchFamily="34" charset="0"/>
                <a:ea typeface="IBM Plex Sans" pitchFamily="34" charset="-122"/>
                <a:cs typeface="IBM Plex Sans" pitchFamily="34" charset="-120"/>
              </a:rPr>
              <a:t>Ozaveščanje, ne finančno svetovanje</a:t>
            </a:r>
            <a:endParaRPr lang="sl" sz="1920" dirty="0"/>
          </a:p>
        </p:txBody>
      </p:sp>
      <p:sp>
        <p:nvSpPr>
          <p:cNvPr id="6" name="Text 3"/>
          <p:cNvSpPr/>
          <p:nvPr/>
        </p:nvSpPr>
        <p:spPr>
          <a:xfrm>
            <a:off x="666780" y="2409261"/>
            <a:ext cx="5694426" cy="1316279"/>
          </a:xfrm>
          <a:prstGeom prst="rect">
            <a:avLst/>
          </a:prstGeom>
          <a:noFill/>
          <a:ln/>
        </p:spPr>
        <p:txBody>
          <a:bodyPr wrap="square" lIns="0" tIns="0" rIns="0" bIns="0" rtlCol="0" anchor="t"/>
          <a:lstStyle/>
          <a:p>
            <a:pPr algn="l" indent="0" marL="0">
              <a:lnSpc>
                <a:spcPct val="113000"/>
              </a:lnSpc>
              <a:buNone/>
            </a:pPr>
            <a:r>
              <a:rPr lang="sl" altLang="en-US" sz="1920" dirty="0">
                <a:solidFill>
                  <a:srgbClr val="25252B"/>
                </a:solidFill>
                <a:latin typeface="IBM Plex Sans" pitchFamily="34" charset="0"/>
                <a:ea typeface="IBM Plex Sans" pitchFamily="34" charset="-122"/>
                <a:cs typeface="IBM Plex Sans" pitchFamily="34" charset="-120"/>
              </a:rPr>
              <a:t>Primerjajte skupno ceno in razpon med nakupno in prodajno ceno, stroške storitev in dvigov, nadzor nad ključi, identifikacijske podatke, poravnavo in veljavne lokalne predpise.</a:t>
            </a:r>
            <a:endParaRPr lang="sl" sz="1920" dirty="0"/>
          </a:p>
        </p:txBody>
      </p:sp>
      <p:sp>
        <p:nvSpPr>
          <p:cNvPr id="7" name="Text 4"/>
          <p:cNvSpPr/>
          <p:nvPr/>
        </p:nvSpPr>
        <p:spPr>
          <a:xfrm>
            <a:off x="666780" y="3969228"/>
            <a:ext cx="5694426" cy="1974372"/>
          </a:xfrm>
          <a:prstGeom prst="rect">
            <a:avLst/>
          </a:prstGeom>
          <a:noFill/>
          <a:ln/>
        </p:spPr>
        <p:txBody>
          <a:bodyPr wrap="square" lIns="0" tIns="0" rIns="0" bIns="0" rtlCol="0" anchor="t"/>
          <a:lstStyle/>
          <a:p>
            <a:pPr algn="l" indent="0" marL="0">
              <a:lnSpc>
                <a:spcPct val="113000"/>
              </a:lnSpc>
              <a:buNone/>
            </a:pPr>
            <a:r>
              <a:rPr lang="sl" altLang="en-US" sz="1920" dirty="0">
                <a:solidFill>
                  <a:srgbClr val="25252B"/>
                </a:solidFill>
                <a:latin typeface="IBM Plex Sans" pitchFamily="34" charset="0"/>
                <a:ea typeface="IBM Plex Sans" pitchFamily="34" charset="-122"/>
                <a:cs typeface="IBM Plex Sans" pitchFamily="34" charset="-120"/>
              </a:rPr>
              <a:t>Noben način ali ponudnik ni sam po sebi najboljši. </a:t>
            </a:r>
            <a:r>
              <a:rPr lang="sl" altLang="en-US" sz="1920" b="1" dirty="0">
                <a:solidFill>
                  <a:srgbClr val="25252B"/>
                </a:solidFill>
                <a:latin typeface="IBM Plex Sans" pitchFamily="34" charset="0"/>
                <a:ea typeface="IBM Plex Sans" pitchFamily="34" charset="-122"/>
                <a:cs typeface="IBM Plex Sans" pitchFamily="34" charset="-120"/>
              </a:rPr>
              <a:t>KYC</a:t>
            </a:r>
            <a:r>
              <a:rPr lang="sl" altLang="en-US" sz="1920" dirty="0">
                <a:solidFill>
                  <a:srgbClr val="25252B"/>
                </a:solidFill>
                <a:latin typeface="IBM Plex Sans" pitchFamily="34" charset="0"/>
                <a:ea typeface="IBM Plex Sans" pitchFamily="34" charset="-122"/>
                <a:cs typeface="IBM Plex Sans" pitchFamily="34" charset="-120"/>
              </a:rPr>
              <a:t> pomeni preverjanje identitete: morebitne prednosti pri izpolnjevanju predpisov ali obnovitvi dostopa, ob tveganjih zaradi povezovanja identifikacijskih podatkov s podatki o plačilih.</a:t>
            </a:r>
            <a:endParaRPr lang="sl"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Oseba, ki želi bitcoin Zaslužek Prejmite plačilo za delo.Med posameznikiOsebno zamenjajte gotovino.MenjalnicaKupite pri ponudniku storitev.Bankomat Kupite na avtomatu. Samostojna hramba ali stanje pri">    </p:cNvPr>
          <p:cNvPicPr>
            <a:picLocks noChangeAspect="1"/>
          </p:cNvPicPr>
          <p:nvPr/>
        </p:nvPicPr>
        <p:blipFill>
          <a:blip r:embed="rId1"/>
          <a:stretch>
            <a:fillRect/>
          </a:stretch>
        </p:blipFill>
        <p:spPr>
          <a:xfrm>
            <a:off x="342900" y="921258"/>
            <a:ext cx="11506170" cy="48631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StroškiKakšni so cena, razpon med nakupno in prodajno ceno ter provizije za storitve ali dvige?SkrbništvoKdo nadzoruje bitcoine pred menjavo in po njej? Identiteta in zasebnostKateri osebni podatki se">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Plačila v verigi blokov in prek omrežja Lightning</a:t>
            </a:r>
            <a:endParaRPr lang="sl"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sl" altLang="en-US" sz="2210" b="1" dirty="0">
                <a:solidFill>
                  <a:srgbClr val="422C70"/>
                </a:solidFill>
                <a:latin typeface="IBM Plex Sans" pitchFamily="34" charset="0"/>
                <a:ea typeface="IBM Plex Sans" pitchFamily="34" charset="-122"/>
                <a:cs typeface="IBM Plex Sans" pitchFamily="34" charset="-120"/>
              </a:rPr>
              <a:t>V verigi:</a:t>
            </a:r>
            <a:r>
              <a:rPr lang="sl" altLang="en-US" sz="2210" dirty="0">
                <a:solidFill>
                  <a:srgbClr val="25252B"/>
                </a:solidFill>
                <a:latin typeface="IBM Plex Sans" pitchFamily="34" charset="0"/>
                <a:ea typeface="IBM Plex Sans" pitchFamily="34" charset="-122"/>
                <a:cs typeface="IBM Plex Sans" pitchFamily="34" charset="-120"/>
              </a:rPr>
              <a:t> zapis v verigi blokov; potrditve</a:t>
            </a:r>
            <a:endParaRPr lang="sl" sz="2210" dirty="0"/>
          </a:p>
          <a:p>
            <a:pPr algn="l" marL="210820" indent="-210820">
              <a:lnSpc>
                <a:spcPct val="113000"/>
              </a:lnSpc>
              <a:spcBef>
                <a:spcPts val="440"/>
              </a:spcBef>
              <a:buSzPct val="100000"/>
              <a:buChar char="•"/>
            </a:pPr>
            <a:r>
              <a:rPr lang="sl" altLang="en-US" sz="2210" b="1" dirty="0">
                <a:solidFill>
                  <a:srgbClr val="422C70"/>
                </a:solidFill>
                <a:latin typeface="IBM Plex Sans" pitchFamily="34" charset="0"/>
                <a:ea typeface="IBM Plex Sans" pitchFamily="34" charset="-122"/>
                <a:cs typeface="IBM Plex Sans" pitchFamily="34" charset="-120"/>
              </a:rPr>
              <a:t>Lightning:</a:t>
            </a:r>
            <a:r>
              <a:rPr lang="sl" altLang="en-US" sz="2210" dirty="0">
                <a:solidFill>
                  <a:srgbClr val="25252B"/>
                </a:solidFill>
                <a:latin typeface="IBM Plex Sans" pitchFamily="34" charset="0"/>
                <a:ea typeface="IBM Plex Sans" pitchFamily="34" charset="-122"/>
                <a:cs typeface="IBM Plex Sans" pitchFamily="34" charset="-120"/>
              </a:rPr>
              <a:t> plačilno omrežje Bitcoin; običajno hitro uspešno ali neuspešno plačilo</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Različni zahtevki za prejem plačila, provizije, omejitve in točke možnih napak</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Zahtevek uskladite z načinom plačila, ki ga podpira denarnica</a:t>
            </a:r>
            <a:endParaRPr lang="sl" sz="2210" dirty="0"/>
          </a:p>
          <a:p>
            <a:pPr algn="l" marL="210820" indent="-210820">
              <a:lnSpc>
                <a:spcPct val="113000"/>
              </a:lnSpc>
              <a:spcBef>
                <a:spcPts val="440"/>
              </a:spcBef>
              <a:buSzPct val="100000"/>
              <a:buChar char="•"/>
            </a:pPr>
            <a:r>
              <a:rPr lang="sl" altLang="en-US" sz="2210" dirty="0">
                <a:solidFill>
                  <a:srgbClr val="25252B"/>
                </a:solidFill>
                <a:latin typeface="IBM Plex Sans" pitchFamily="34" charset="0"/>
                <a:ea typeface="IBM Plex Sans" pitchFamily="34" charset="-122"/>
                <a:cs typeface="IBM Plex Sans" pitchFamily="34" charset="-120"/>
              </a:rPr>
              <a:t>Obe poti lahko vključujeta skrbništvo ali odvisnost od ponudnika storitev</a:t>
            </a:r>
            <a:endParaRPr lang="sl" sz="2210" dirty="0"/>
          </a:p>
        </p:txBody>
      </p:sp>
      <p:sp>
        <p:nvSpPr>
          <p:cNvPr id="5" name="Text 3"/>
          <p:cNvSpPr/>
          <p:nvPr/>
        </p:nvSpPr>
        <p:spPr>
          <a:xfrm>
            <a:off x="666780" y="3804087"/>
            <a:ext cx="11510010" cy="756940"/>
          </a:xfrm>
          <a:prstGeom prst="rect">
            <a:avLst/>
          </a:prstGeom>
          <a:noFill/>
          <a:ln/>
        </p:spPr>
        <p:txBody>
          <a:bodyPr wrap="square" lIns="0" tIns="0" rIns="0" bIns="0" rtlCol="0" anchor="t"/>
          <a:lstStyle/>
          <a:p>
            <a:pPr algn="l" indent="0" marL="0">
              <a:lnSpc>
                <a:spcPct val="113000"/>
              </a:lnSpc>
              <a:buNone/>
            </a:pPr>
            <a:r>
              <a:rPr lang="sl" altLang="en-US" sz="2210" dirty="0">
                <a:solidFill>
                  <a:srgbClr val="25252B"/>
                </a:solidFill>
                <a:latin typeface="IBM Plex Sans" pitchFamily="34" charset="0"/>
                <a:ea typeface="IBM Plex Sans" pitchFamily="34" charset="-122"/>
                <a:cs typeface="IBM Plex Sans" pitchFamily="34" charset="-120"/>
              </a:rPr>
              <a:t>Lightning ni ločen kovanec. Denarnica Lightning je lahko skrbniška ali s samostojnim skrbništvom; hitro plačilo ne dokazuje primernosti za hranjenje večjih zneskov.</a:t>
            </a:r>
            <a:endParaRPr lang="sl" sz="2210" dirty="0"/>
          </a:p>
        </p:txBody>
      </p:sp>
      <p:sp>
        <p:nvSpPr>
          <p:cNvPr id="6" name="Text 4"/>
          <p:cNvSpPr/>
          <p:nvPr/>
        </p:nvSpPr>
        <p:spPr>
          <a:xfrm>
            <a:off x="666780" y="4841382"/>
            <a:ext cx="11510010" cy="756940"/>
          </a:xfrm>
          <a:prstGeom prst="rect">
            <a:avLst/>
          </a:prstGeom>
          <a:noFill/>
          <a:ln/>
        </p:spPr>
        <p:txBody>
          <a:bodyPr wrap="square" lIns="0" tIns="0" rIns="0" bIns="0" rtlCol="0" anchor="t"/>
          <a:lstStyle/>
          <a:p>
            <a:pPr algn="l" indent="0" marL="0">
              <a:lnSpc>
                <a:spcPct val="113000"/>
              </a:lnSpc>
              <a:buNone/>
            </a:pPr>
            <a:r>
              <a:rPr lang="sl" altLang="en-US" sz="2210" dirty="0">
                <a:solidFill>
                  <a:srgbClr val="25252B"/>
                </a:solidFill>
                <a:latin typeface="IBM Plex Sans" pitchFamily="34" charset="0"/>
                <a:ea typeface="IBM Plex Sans" pitchFamily="34" charset="-122"/>
                <a:cs typeface="IBM Plex Sans" pitchFamily="34" charset="-120"/>
              </a:rPr>
              <a:t>Nekatere aplikacije podpirajo obe poti z dodatnimi provizijami ali odvisnostmi. Podrobnosti o kanalih, usmerjanju in likvidnosti sodijo v poglavje Napredno učenje.</a:t>
            </a:r>
            <a:endParaRPr lang="sl"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Vaja s podporo</a:t>
            </a:r>
            <a:endParaRPr lang="sl"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Odprite pripravljeno denarnico in se seznanite z njeno uporabo</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Opravite odobreni postopek prvega dostopa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Poiščite in preverite javne podatke za prejemanje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Prejmite sredstva ali varno simulirajte prejem; preverite stanje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Izvedite ali simulirajte postopek prejemanja in pošiljanja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Pokažite pripravljenost na obnovitev denarnice, ne da bi razkrili skrivne podatke</a:t>
            </a:r>
            <a:endParaRPr lang="sl"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Uporabljajte dogovorjeno učno okolje. Ob neskladju se ustavite; po potrebi prosite za podporo in dodatno vajo.</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Ponovitev: Kaj pomeni odgovornost pri samostojni hrambi?</a:t>
            </a:r>
            <a:endParaRPr lang="sl"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sl" altLang="en-US" sz="2020" b="1" dirty="0">
                <a:solidFill>
                  <a:srgbClr val="25252B"/>
                </a:solidFill>
                <a:latin typeface="IBM Plex Sans" pitchFamily="34" charset="0"/>
                <a:ea typeface="IBM Plex Sans" pitchFamily="34" charset="-122"/>
                <a:cs typeface="IBM Plex Sans" pitchFamily="34" charset="-120"/>
              </a:rPr>
              <a:t>Ključni poudarki</a:t>
            </a:r>
            <a:endParaRPr lang="sl"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Denarnica upravlja dostop; ključi omogočajo porabo</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Delite podatke za prejemanje; skrivne podatke hranite brez povezave in jih ne razkrivajte</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Prepoznajte tveganja, povezana s skrbništvom, obnovitvijo dostopa in napravami</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Pred odobritvijo preverite; rezultat preverite sami</a:t>
            </a:r>
            <a:endParaRPr lang="sl" sz="2020" dirty="0"/>
          </a:p>
          <a:p>
            <a:pPr algn="l" marL="191770" indent="-191770">
              <a:lnSpc>
                <a:spcPct val="113000"/>
              </a:lnSpc>
              <a:spcBef>
                <a:spcPts val="400"/>
              </a:spcBef>
              <a:buSzPct val="100000"/>
              <a:buChar char="•"/>
            </a:pPr>
            <a:r>
              <a:rPr lang="sl" altLang="en-US" sz="2020" dirty="0">
                <a:solidFill>
                  <a:srgbClr val="25252B"/>
                </a:solidFill>
                <a:latin typeface="IBM Plex Sans" pitchFamily="34" charset="0"/>
                <a:ea typeface="IBM Plex Sans" pitchFamily="34" charset="-122"/>
                <a:cs typeface="IBM Plex Sans" pitchFamily="34" charset="-120"/>
              </a:rPr>
              <a:t>Pod pritiskom se ustavite; poskrbite, da bodo napake pri učenju majhne</a:t>
            </a:r>
            <a:endParaRPr lang="sl"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sl" altLang="en-US" sz="2020" dirty="0">
                <a:solidFill>
                  <a:srgbClr val="25252B"/>
                </a:solidFill>
                <a:latin typeface="IBM Plex Sans" pitchFamily="34" charset="0"/>
                <a:ea typeface="IBM Plex Sans" pitchFamily="34" charset="-122"/>
                <a:cs typeface="IBM Plex Sans" pitchFamily="34" charset="-120"/>
              </a:rPr>
              <a:t>Prijatelj vam pošlje zahtevo, medtem ko neznana podporna služba zahteva takojšnje ukrepanje. Kaj bi lahko preverili, preden kar koli storite?</a:t>
            </a:r>
            <a:endParaRPr lang="sl"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sl" altLang="en-US" sz="2020" b="1" dirty="0">
                <a:solidFill>
                  <a:srgbClr val="422C70"/>
                </a:solidFill>
                <a:latin typeface="IBM Plex Sans" pitchFamily="34" charset="0"/>
                <a:ea typeface="IBM Plex Sans" pitchFamily="34" charset="-122"/>
                <a:cs typeface="IBM Plex Sans" pitchFamily="34" charset="-120"/>
              </a:rPr>
              <a:t>Trenutek za razmislek</a:t>
            </a:r>
            <a:endParaRPr lang="sl" sz="2020" dirty="0"/>
          </a:p>
          <a:p>
            <a:pPr algn="l" indent="0" marL="0">
              <a:lnSpc>
                <a:spcPct val="113000"/>
              </a:lnSpc>
              <a:spcBef>
                <a:spcPts val="300"/>
              </a:spcBef>
              <a:buNone/>
            </a:pPr>
            <a:r>
              <a:rPr lang="sl" altLang="en-US" sz="2020" dirty="0">
                <a:solidFill>
                  <a:srgbClr val="25252B"/>
                </a:solidFill>
                <a:latin typeface="IBM Plex Sans" pitchFamily="34" charset="0"/>
                <a:ea typeface="IBM Plex Sans" pitchFamily="34" charset="-122"/>
                <a:cs typeface="IBM Plex Sans" pitchFamily="34" charset="-120"/>
              </a:rPr>
              <a:t>Katero varnostno preverjanje boste opravili, preden ukrepate?</a:t>
            </a:r>
            <a:endParaRPr lang="sl"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3</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l" altLang="en-US" sz="2400" dirty="0">
                <a:solidFill>
                  <a:srgbClr val="F7941F"/>
                </a:solidFill>
                <a:latin typeface="IBM Plex Sans Medium" pitchFamily="34" charset="0"/>
                <a:ea typeface="IBM Plex Sans Medium" pitchFamily="34" charset="-122"/>
                <a:cs typeface="IBM Plex Sans Medium" pitchFamily="34" charset="-120"/>
              </a:rPr>
              <a:t>Modul 4</a:t>
            </a:r>
            <a:endParaRPr lang="sl"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sl" altLang="en-US" sz="4350" dirty="0">
                <a:solidFill>
                  <a:srgbClr val="FFFFFF"/>
                </a:solidFill>
                <a:latin typeface="IBM Plex Sans Medium" pitchFamily="34" charset="0"/>
                <a:ea typeface="IBM Plex Sans Medium" pitchFamily="34" charset="-122"/>
                <a:cs typeface="IBM Plex Sans Medium" pitchFamily="34" charset="-120"/>
              </a:rPr>
              <a:t>Bitcoin v vaši skupnosti</a:t>
            </a:r>
            <a:endParaRPr lang="sl"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sl" altLang="en-US" sz="2400" b="1" dirty="0">
                <a:solidFill>
                  <a:srgbClr val="FFFFFF"/>
                </a:solidFill>
                <a:latin typeface="IBM Plex Sans" pitchFamily="34" charset="0"/>
                <a:ea typeface="IBM Plex Sans" pitchFamily="34" charset="-122"/>
                <a:cs typeface="IBM Plex Sans" pitchFamily="34" charset="-120"/>
              </a:rPr>
              <a:t>Povežite:</a:t>
            </a:r>
            <a:r>
              <a:rPr lang="sl" altLang="en-US" sz="2400" dirty="0">
                <a:solidFill>
                  <a:srgbClr val="FFFFFF"/>
                </a:solidFill>
                <a:latin typeface="IBM Plex Sans" pitchFamily="34" charset="0"/>
                <a:ea typeface="IBM Plex Sans" pitchFamily="34" charset="-122"/>
                <a:cs typeface="IBM Plex Sans" pitchFamily="34" charset="-120"/>
              </a:rPr>
              <a:t> Kako so težava, rešitev in varno ukrepanje povezani s to skupnostjo?</a:t>
            </a:r>
            <a:endParaRPr lang="s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Vaš lokalni modul 4</a:t>
            </a:r>
            <a:endParaRPr lang="sl" sz="3000" dirty="0"/>
          </a:p>
        </p:txBody>
      </p:sp>
      <p:pic>
        <p:nvPicPr>
          <p:cNvPr id="4" name="Image 0" descr="PovežitePovežite dosedanje znanje z lokalno potrebo. PrimerjajtePrimerjajte Bitcoin z izvedljivo lokalno možnostjo.Vadite varnoPreizkusite določeno nalogo ob strokovnem vodenju. PojasnitePredstavite, ">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Zabeležite, na kaj se osredotočate v lokalnem okolju: težavo ali priložnost, alternativo, varen scenarij, glavno korist in tveganje ter varen naslednji korak.</a:t>
            </a:r>
            <a:endParaRPr lang="sl" sz="2400" dirty="0"/>
          </a:p>
        </p:txBody>
      </p:sp>
      <p:sp>
        <p:nvSpPr>
          <p:cNvPr id="6" name="Text 3"/>
          <p:cNvSpPr/>
          <p:nvPr/>
        </p:nvSpPr>
        <p:spPr>
          <a:xfrm>
            <a:off x="666780" y="4638385"/>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Od vas se ne pričakuje, da boste sprejeli Bitcoin ali sklenili, da je najboljša izbira. Lokalni primeri ne dokazujejo, da neka metoda deluje povsod.</a:t>
            </a:r>
            <a:endParaRPr lang="s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Delavnice in predstavitve</a:t>
            </a:r>
            <a:endParaRPr lang="sl"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Predstavitev:</a:t>
            </a:r>
            <a:r>
              <a:rPr lang="sl" altLang="en-US" sz="2400" dirty="0">
                <a:solidFill>
                  <a:srgbClr val="25252B"/>
                </a:solidFill>
                <a:latin typeface="IBM Plex Sans" pitchFamily="34" charset="0"/>
                <a:ea typeface="IBM Plex Sans" pitchFamily="34" charset="-122"/>
                <a:cs typeface="IBM Plex Sans" pitchFamily="34" charset="-120"/>
              </a:rPr>
              <a:t> opazujte postopek in tveganja</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Vaja:</a:t>
            </a:r>
            <a:r>
              <a:rPr lang="sl" altLang="en-US" sz="2400" dirty="0">
                <a:solidFill>
                  <a:srgbClr val="25252B"/>
                </a:solidFill>
                <a:latin typeface="IBM Plex Sans" pitchFamily="34" charset="0"/>
                <a:ea typeface="IBM Plex Sans" pitchFamily="34" charset="-122"/>
                <a:cs typeface="IBM Plex Sans" pitchFamily="34" charset="-120"/>
              </a:rPr>
              <a:t> sledite postopku z varnimi učnimi gradivi</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Samostojna izvedba:</a:t>
            </a:r>
            <a:r>
              <a:rPr lang="sl" altLang="en-US" sz="2400" dirty="0">
                <a:solidFill>
                  <a:srgbClr val="25252B"/>
                </a:solidFill>
                <a:latin typeface="IBM Plex Sans" pitchFamily="34" charset="0"/>
                <a:ea typeface="IBM Plex Sans" pitchFamily="34" charset="-122"/>
                <a:cs typeface="IBM Plex Sans" pitchFamily="34" charset="-120"/>
              </a:rPr>
              <a:t> samostojno opravite nalogo ali pojasnite odločitev</a:t>
            </a:r>
            <a:endParaRPr lang="sl"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Pred vajo: preverjena orodja, jasni načrti za obnovitev in ukrepanje ob napakah, znana tveganja ter jasno določena točka za prekinitev.</a:t>
            </a:r>
            <a:endParaRPr lang="sl"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Ni pritiska, da bi namestili programsko opremo ali razkrili finančne podatke. Na voljo je alternativa brez internetne povezave ali brez uporabe denarnih sredstev. Vsak znesek pravega denarja mora biti dovolj majhen, da njegova popolna izguba ostane lekcija, ne pa kriza.</a:t>
            </a:r>
            <a:endParaRPr lang="sl"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Lokalna orodja in viri za Bitcoin</a:t>
            </a:r>
            <a:endParaRPr lang="sl"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Namen in realistična alternativa</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Nadzor nad ključi in obnovitev</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Pristnost izdajatelja, domene ali vnosa v trgovini z aplikacijami</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Odprtokodnost, pregled in vzdrževanje</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Zasebnost, skupni stroški, združljivost in podpora</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Trenutna lokalna pravila in omejitve</a:t>
            </a:r>
            <a:endParaRPr lang="sl"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Zabeležite orodje/različico, datum preverjanja, način skrbništva, glavni namen uporabe, korist, tveganje, način obnovitve in alternativo.</a:t>
            </a:r>
            <a:endParaRPr lang="sl"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Navedena orodja so učni primeri, vezani na določen čas, ne pa priporočila ali zagotovila o varnosti, razpoložljivosti, nizkih stroških ali primernosti. Pred dejansko uporabo jih znova preverite.</a:t>
            </a:r>
            <a:endParaRPr lang="s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Plačila prek omrežja Lightning</a:t>
            </a:r>
            <a:endParaRPr lang="sl"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Zahtevek za plačilo:</a:t>
            </a:r>
            <a:r>
              <a:rPr lang="sl" altLang="en-US" sz="2300" dirty="0">
                <a:solidFill>
                  <a:srgbClr val="25252B"/>
                </a:solidFill>
                <a:latin typeface="IBM Plex Sans" pitchFamily="34" charset="0"/>
                <a:ea typeface="IBM Plex Sans" pitchFamily="34" charset="-122"/>
                <a:cs typeface="IBM Plex Sans" pitchFamily="34" charset="-120"/>
              </a:rPr>
              <a:t> zahteva za določeno plačilo; lahko vključuje znesek in rok veljavnosti</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Naslov Lightning:</a:t>
            </a:r>
            <a:r>
              <a:rPr lang="sl" altLang="en-US" sz="2300" dirty="0">
                <a:solidFill>
                  <a:srgbClr val="25252B"/>
                </a:solidFill>
                <a:latin typeface="IBM Plex Sans" pitchFamily="34" charset="0"/>
                <a:ea typeface="IBM Plex Sans" pitchFamily="34" charset="-122"/>
                <a:cs typeface="IBM Plex Sans" pitchFamily="34" charset="-120"/>
              </a:rPr>
              <a:t> identifikator za usmerjanje, ki ga podpira ponudnik in je pogosto podoben e-poštnemu naslovu</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Preverite skrbništvo, način zagotavljanja sredstev, varnostno kopijo, provizije in omejitve</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Ugotovite, kako se obravnavajo napake in kako prejemnik potrdi prejem</a:t>
            </a:r>
            <a:endParaRPr lang="sl" sz="2300" dirty="0"/>
          </a:p>
        </p:txBody>
      </p:sp>
      <p:sp>
        <p:nvSpPr>
          <p:cNvPr id="5" name="Text 3"/>
          <p:cNvSpPr/>
          <p:nvPr/>
        </p:nvSpPr>
        <p:spPr>
          <a:xfrm>
            <a:off x="666780" y="4645243"/>
            <a:ext cx="11510010" cy="789950"/>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Naslov Lightning ni e-poštni račun; odvisen je od ponudnika ali domene, ki ga podpira. Pred odobritvijo preverite končni zahtevek.</a:t>
            </a:r>
            <a:endParaRPr lang="sl" sz="2300" dirty="0"/>
          </a:p>
        </p:txBody>
      </p:sp>
      <p:sp>
        <p:nvSpPr>
          <p:cNvPr id="6" name="Text 4"/>
          <p:cNvSpPr/>
          <p:nvPr/>
        </p:nvSpPr>
        <p:spPr>
          <a:xfrm>
            <a:off x="666780" y="5727802"/>
            <a:ext cx="11510010" cy="395021"/>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Uspešno majhno plačilo ne dokazuje varnosti pri večjih zneskih sredstev.</a:t>
            </a:r>
            <a:endParaRPr lang="sl"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Prejemnik izda računPrejemnik ustvari zahtevek za plačilo z navedenim zneskom.Pošiljatelj plačaPošiljatelj skenira zahtevek, preveri znesek in plača. Prejemnik prejme plačiloPlačilo prispe trenutek po">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Vedeti morate, ali je posamezna denarnica skrbniška ali samoskrbniška. 1Ustvarite zahtevekPrejemnik ustvari zahtevek za plačilo.2Skenirajte zahtevekPošiljatelj ga skenira ali kopira.3Preverite podrobn">    </p:cNvPr>
          <p:cNvPicPr>
            <a:picLocks noChangeAspect="1"/>
          </p:cNvPicPr>
          <p:nvPr/>
        </p:nvPicPr>
        <p:blipFill>
          <a:blip r:embed="rId1"/>
          <a:stretch>
            <a:fillRect/>
          </a:stretch>
        </p:blipFill>
        <p:spPr>
          <a:xfrm>
            <a:off x="342900" y="607619"/>
            <a:ext cx="11506170" cy="5490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Vodeno plačilo prek omrežja Lightning</a:t>
            </a:r>
            <a:endParaRPr lang="sl"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Prejemnik ustvari ustrezno zahtevo.</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Pošiljatelj jo optično prebere ali kopira.</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Preverite prejemnika, znesek, enoto, provizijo in morebitni rok veljavnosti.</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Potrdite le, če se podatki ujemajo.</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Obe strani preverita rezultat vsaka v svoji denarnici.</a:t>
            </a:r>
            <a:endParaRPr lang="sl" sz="2400" dirty="0"/>
          </a:p>
          <a:p>
            <a:pPr algn="l" marL="228600" indent="-228600">
              <a:lnSpc>
                <a:spcPct val="113000"/>
              </a:lnSpc>
              <a:spcBef>
                <a:spcPts val="480"/>
              </a:spcBef>
              <a:buSzPct val="100000"/>
              <a:buFont typeface="+mj-lt"/>
              <a:buAutoNum type="arabicPeriod" startAt="1"/>
            </a:pPr>
            <a:r>
              <a:rPr lang="sl" altLang="en-US" sz="2400" dirty="0">
                <a:solidFill>
                  <a:srgbClr val="25252B"/>
                </a:solidFill>
                <a:latin typeface="IBM Plex Sans" pitchFamily="34" charset="0"/>
                <a:ea typeface="IBM Plex Sans" pitchFamily="34" charset="-122"/>
                <a:cs typeface="IBM Plex Sans" pitchFamily="34" charset="-120"/>
              </a:rPr>
              <a:t>Pojasnite tveganja, povezana s hrambo sredstev in morebitnimi napakami.</a:t>
            </a:r>
            <a:endParaRPr lang="sl"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Uporabite pripravljeno ali odobreno vajo z majhnimi zneski. Če se rezultat razlikuje od načrtovanega, se ustavite; pred nadaljnjim ukrepanjem preverite stanje.</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Uporaba Bitcoina v vsakdanjem življenju</a:t>
            </a:r>
            <a:endParaRPr lang="sl"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Zaslužek:</a:t>
            </a:r>
            <a:r>
              <a:rPr lang="sl" altLang="en-US" sz="2400" dirty="0">
                <a:solidFill>
                  <a:srgbClr val="25252B"/>
                </a:solidFill>
                <a:latin typeface="IBM Plex Sans" pitchFamily="34" charset="0"/>
                <a:ea typeface="IBM Plex Sans" pitchFamily="34" charset="-122"/>
                <a:cs typeface="IBM Plex Sans" pitchFamily="34" charset="-120"/>
              </a:rPr>
              <a:t> oblikovanje cen, izbira trenutka, nihajnost, evidence in hramba</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Varčevanje:</a:t>
            </a:r>
            <a:r>
              <a:rPr lang="sl" altLang="en-US" sz="2400" dirty="0">
                <a:solidFill>
                  <a:srgbClr val="25252B"/>
                </a:solidFill>
                <a:latin typeface="IBM Plex Sans" pitchFamily="34" charset="0"/>
                <a:ea typeface="IBM Plex Sans" pitchFamily="34" charset="-122"/>
                <a:cs typeface="IBM Plex Sans" pitchFamily="34" charset="-120"/>
              </a:rPr>
              <a:t> prihodnja uporaba; cena lahko močno pade</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Prejemanje in pošiljanje:</a:t>
            </a:r>
            <a:r>
              <a:rPr lang="sl" altLang="en-US" sz="2400" dirty="0">
                <a:solidFill>
                  <a:srgbClr val="25252B"/>
                </a:solidFill>
                <a:latin typeface="IBM Plex Sans" pitchFamily="34" charset="0"/>
                <a:ea typeface="IBM Plex Sans" pitchFamily="34" charset="-122"/>
                <a:cs typeface="IBM Plex Sans" pitchFamily="34" charset="-120"/>
              </a:rPr>
              <a:t> pravilen zahtevek, poravnava, pot in provizije</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Poraba:</a:t>
            </a:r>
            <a:r>
              <a:rPr lang="sl" altLang="en-US" sz="2400" dirty="0">
                <a:solidFill>
                  <a:srgbClr val="25252B"/>
                </a:solidFill>
                <a:latin typeface="IBM Plex Sans" pitchFamily="34" charset="0"/>
                <a:ea typeface="IBM Plex Sans" pitchFamily="34" charset="-122"/>
                <a:cs typeface="IBM Plex Sans" pitchFamily="34" charset="-120"/>
              </a:rPr>
              <a:t> menjalni tečaj, pravila trgovca in davčne posledice</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Oblikovanje cen in računovodstvo:</a:t>
            </a:r>
            <a:r>
              <a:rPr lang="sl" altLang="en-US" sz="2400" dirty="0">
                <a:solidFill>
                  <a:srgbClr val="25252B"/>
                </a:solidFill>
                <a:latin typeface="IBM Plex Sans" pitchFamily="34" charset="0"/>
                <a:ea typeface="IBM Plex Sans" pitchFamily="34" charset="-122"/>
                <a:cs typeface="IBM Plex Sans" pitchFamily="34" charset="-120"/>
              </a:rPr>
              <a:t> BTC/satošiji; evidence v fiat valutah so morda še vedno potrebne</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Doniranje:</a:t>
            </a:r>
            <a:r>
              <a:rPr lang="sl" altLang="en-US" sz="2400" dirty="0">
                <a:solidFill>
                  <a:srgbClr val="25252B"/>
                </a:solidFill>
                <a:latin typeface="IBM Plex Sans" pitchFamily="34" charset="0"/>
                <a:ea typeface="IBM Plex Sans" pitchFamily="34" charset="-122"/>
                <a:cs typeface="IBM Plex Sans" pitchFamily="34" charset="-120"/>
              </a:rPr>
              <a:t> preverite zahtevek dejanskega prejemnika</a:t>
            </a:r>
            <a:endParaRPr lang="sl"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Katero težavo rešujemo? Je Bitcoin v tem primeru boljši od razpoložljive alternative? Kakšno novo tveganje ali odgovornost prinaša?</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Lokalno plačevanje in prejemanje</a:t>
            </a:r>
            <a:endParaRPr lang="sl" sz="3000" dirty="0"/>
          </a:p>
        </p:txBody>
      </p:sp>
      <p:sp>
        <p:nvSpPr>
          <p:cNvPr id="5" name="Text 2"/>
          <p:cNvSpPr/>
          <p:nvPr/>
        </p:nvSpPr>
        <p:spPr>
          <a:xfrm>
            <a:off x="666780" y="1429482"/>
            <a:ext cx="11144250" cy="361920"/>
          </a:xfrm>
          <a:prstGeom prst="rect">
            <a:avLst/>
          </a:prstGeom>
          <a:noFill/>
          <a:ln/>
        </p:spPr>
        <p:txBody>
          <a:bodyPr wrap="square" lIns="0" tIns="0" rIns="0" bIns="0" rtlCol="0" anchor="t"/>
          <a:lstStyle/>
          <a:p>
            <a:pPr algn="l" indent="0" marL="0">
              <a:lnSpc>
                <a:spcPct val="113000"/>
              </a:lnSpc>
              <a:buNone/>
            </a:pPr>
            <a:r>
              <a:rPr lang="sl" altLang="en-US" sz="2110" b="1" dirty="0">
                <a:solidFill>
                  <a:srgbClr val="25252B"/>
                </a:solidFill>
                <a:latin typeface="IBM Plex Sans" pitchFamily="34" charset="0"/>
                <a:ea typeface="IBM Plex Sans" pitchFamily="34" charset="-122"/>
                <a:cs typeface="IBM Plex Sans" pitchFamily="34" charset="-120"/>
              </a:rPr>
              <a:t>Majhen nakup</a:t>
            </a:r>
            <a:endParaRPr lang="sl" sz="2110" dirty="0"/>
          </a:p>
        </p:txBody>
      </p:sp>
      <p:sp>
        <p:nvSpPr>
          <p:cNvPr id="6" name="Text 3"/>
          <p:cNvSpPr/>
          <p:nvPr/>
        </p:nvSpPr>
        <p:spPr>
          <a:xfrm>
            <a:off x="1002000" y="2005919"/>
            <a:ext cx="5973227" cy="1916948"/>
          </a:xfrm>
          <a:prstGeom prst="rect">
            <a:avLst/>
          </a:prstGeom>
          <a:noFill/>
          <a:ln/>
        </p:spPr>
        <p:txBody>
          <a:bodyPr wrap="square" lIns="0" tIns="0" rIns="0" bIns="0" rtlCol="0" anchor="t"/>
          <a:lstStyle/>
          <a:p>
            <a:pPr algn="l" marL="200660" indent="-200660">
              <a:lnSpc>
                <a:spcPct val="113000"/>
              </a:lnSpc>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Katera pot je primerna za majhno, hitro plačilo?</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Kdo zahteva plačilo; kdo preveri znesek in enoto?</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Kaj če se »poslano« in »prejeto« ne ujemata?</a:t>
            </a:r>
            <a:endParaRPr lang="sl" sz="2110" dirty="0"/>
          </a:p>
        </p:txBody>
      </p:sp>
      <p:sp>
        <p:nvSpPr>
          <p:cNvPr id="7" name="Text 4"/>
          <p:cNvSpPr/>
          <p:nvPr/>
        </p:nvSpPr>
        <p:spPr>
          <a:xfrm>
            <a:off x="666780" y="4217761"/>
            <a:ext cx="11144250" cy="361920"/>
          </a:xfrm>
          <a:prstGeom prst="rect">
            <a:avLst/>
          </a:prstGeom>
          <a:noFill/>
          <a:ln/>
        </p:spPr>
        <p:txBody>
          <a:bodyPr wrap="square" lIns="0" tIns="0" rIns="0" bIns="0" rtlCol="0" anchor="t"/>
          <a:lstStyle/>
          <a:p>
            <a:pPr algn="l" indent="0" marL="0">
              <a:lnSpc>
                <a:spcPct val="113000"/>
              </a:lnSpc>
              <a:buNone/>
            </a:pPr>
            <a:r>
              <a:rPr lang="sl" altLang="en-US" sz="2110" b="1" dirty="0">
                <a:solidFill>
                  <a:srgbClr val="25252B"/>
                </a:solidFill>
                <a:latin typeface="IBM Plex Sans" pitchFamily="34" charset="0"/>
                <a:ea typeface="IBM Plex Sans" pitchFamily="34" charset="-122"/>
                <a:cs typeface="IBM Plex Sans" pitchFamily="34" charset="-120"/>
              </a:rPr>
              <a:t>Plačilo za delo</a:t>
            </a:r>
            <a:endParaRPr lang="sl" sz="2110" dirty="0"/>
          </a:p>
        </p:txBody>
      </p:sp>
      <p:sp>
        <p:nvSpPr>
          <p:cNvPr id="8" name="Text 5"/>
          <p:cNvSpPr/>
          <p:nvPr/>
        </p:nvSpPr>
        <p:spPr>
          <a:xfrm>
            <a:off x="1002000" y="4794199"/>
            <a:ext cx="5973227" cy="1139434"/>
          </a:xfrm>
          <a:prstGeom prst="rect">
            <a:avLst/>
          </a:prstGeom>
          <a:noFill/>
          <a:ln/>
        </p:spPr>
        <p:txBody>
          <a:bodyPr wrap="square" lIns="0" tIns="0" rIns="0" bIns="0" rtlCol="0" anchor="t"/>
          <a:lstStyle/>
          <a:p>
            <a:pPr algn="l" marL="200660" indent="-200660">
              <a:lnSpc>
                <a:spcPct val="113000"/>
              </a:lnSpc>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V kateri enoti je cena, kdaj se določi tečaj, kdo plača provizije?</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Skrbništvo, evidence, varno upravljanje?</a:t>
            </a:r>
            <a:endParaRPr lang="sl"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Stranka naročiStranka naroči kavo. Natakar izda računNatakar ustvari zahtevek za plačilo. Stranka plačaStranka plača v bitcoinih. Natakar izroči kavoStranka dobi kavo.">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Lokalna nakazila, vračila in donacije</a:t>
            </a:r>
            <a:endParaRPr lang="sl"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Družinsko nakazilo:</a:t>
            </a:r>
            <a:r>
              <a:rPr lang="sl" altLang="en-US" sz="2400" dirty="0">
                <a:solidFill>
                  <a:srgbClr val="25252B"/>
                </a:solidFill>
                <a:latin typeface="IBM Plex Sans" pitchFamily="34" charset="0"/>
                <a:ea typeface="IBM Plex Sans" pitchFamily="34" charset="-122"/>
                <a:cs typeface="IBM Plex Sans" pitchFamily="34" charset="-120"/>
              </a:rPr>
              <a:t> primerjajte celotno pot nakazila, skupne stroške, zamude, skrbništvo in želje prejemnika</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Vračilo sredstev:</a:t>
            </a:r>
            <a:r>
              <a:rPr lang="sl" altLang="en-US" sz="2400" dirty="0">
                <a:solidFill>
                  <a:srgbClr val="25252B"/>
                </a:solidFill>
                <a:latin typeface="IBM Plex Sans" pitchFamily="34" charset="0"/>
                <a:ea typeface="IBM Plex Sans" pitchFamily="34" charset="-122"/>
                <a:cs typeface="IBM Plex Sans" pitchFamily="34" charset="-120"/>
              </a:rPr>
              <a:t> preverite zahtevo stranke; uporabite nov naslov za vračilo; dogovorite se o provizijah in evidencah</a:t>
            </a:r>
            <a:endParaRPr lang="sl" sz="2400" dirty="0"/>
          </a:p>
          <a:p>
            <a:pPr algn="l" marL="228600" indent="-228600">
              <a:lnSpc>
                <a:spcPct val="113000"/>
              </a:lnSpc>
              <a:spcBef>
                <a:spcPts val="480"/>
              </a:spcBef>
              <a:buSzPct val="100000"/>
              <a:buChar char="•"/>
            </a:pPr>
            <a:r>
              <a:rPr lang="sl" altLang="en-US" sz="2400" b="1" dirty="0">
                <a:solidFill>
                  <a:srgbClr val="422C70"/>
                </a:solidFill>
                <a:latin typeface="IBM Plex Sans" pitchFamily="34" charset="0"/>
                <a:ea typeface="IBM Plex Sans" pitchFamily="34" charset="-122"/>
                <a:cs typeface="IBM Plex Sans" pitchFamily="34" charset="-120"/>
              </a:rPr>
              <a:t>Donacija skupnosti:</a:t>
            </a:r>
            <a:r>
              <a:rPr lang="sl" altLang="en-US" sz="2400" dirty="0">
                <a:solidFill>
                  <a:srgbClr val="25252B"/>
                </a:solidFill>
                <a:latin typeface="IBM Plex Sans" pitchFamily="34" charset="0"/>
                <a:ea typeface="IBM Plex Sans" pitchFamily="34" charset="-122"/>
                <a:cs typeface="IBM Plex Sans" pitchFamily="34" charset="-120"/>
              </a:rPr>
              <a:t> preverite prošnjo; ugotovite, kdo nadzoruje ključe in varnostne kopije ter po kateri poti poteka plačilo</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Uravnotežite preglednost z zasebnostjo donatorjev; preverite zahtevane evidence</a:t>
            </a:r>
            <a:endParaRPr lang="s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Lokalni načini vstopa in izstopa</a:t>
            </a:r>
            <a:endParaRPr lang="sl"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Vstop:</a:t>
            </a:r>
            <a:r>
              <a:rPr lang="sl" altLang="en-US" sz="2300" dirty="0">
                <a:solidFill>
                  <a:srgbClr val="25252B"/>
                </a:solidFill>
                <a:latin typeface="IBM Plex Sans" pitchFamily="34" charset="0"/>
                <a:ea typeface="IBM Plex Sans" pitchFamily="34" charset="-122"/>
                <a:cs typeface="IBM Plex Sans" pitchFamily="34" charset="-120"/>
              </a:rPr>
              <a:t> lokalni denar, delo ali premoženje → bitcoin</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Izstop:</a:t>
            </a:r>
            <a:r>
              <a:rPr lang="sl" altLang="en-US" sz="2300" dirty="0">
                <a:solidFill>
                  <a:srgbClr val="25252B"/>
                </a:solidFill>
                <a:latin typeface="IBM Plex Sans" pitchFamily="34" charset="0"/>
                <a:ea typeface="IBM Plex Sans" pitchFamily="34" charset="-122"/>
                <a:cs typeface="IBM Plex Sans" pitchFamily="34" charset="-120"/>
              </a:rPr>
              <a:t> bitcoin → lokalni denar, blago ali storitve</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Primerjajte dve lokalni poti z obstoječo možnostjo, ki ne uporablja Bitcoina</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Skupni prejeti znesek, čas, skrbništvo, zasebnost, tveganje razveljavitve in možne točke odpovedi</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Preverite dvig na ključe, ki jih nadzorujete; interno stanje lahko ostane zgolj terjatev</a:t>
            </a:r>
            <a:endParaRPr lang="sl"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Za osebno menjavo izberite primeren javni kraj, izogibajte se nepotrebni gotovini, po potrebi pripeljite osebo, ki ji zaupate, pred odhodom preverite plačilo in upoštevajte lokalno zakonodajo. Ne razkrivajte svojega imetja ali podrobnosti o njegovem shranjevanju.</a:t>
            </a:r>
            <a:endParaRPr lang="s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Prednosti in slabosti KYC in pristopa brez KYC</a:t>
            </a:r>
            <a:endParaRPr lang="sl"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KYC:</a:t>
            </a:r>
            <a:r>
              <a:rPr lang="sl" altLang="en-US" sz="2300" dirty="0">
                <a:solidFill>
                  <a:srgbClr val="25252B"/>
                </a:solidFill>
                <a:latin typeface="IBM Plex Sans" pitchFamily="34" charset="0"/>
                <a:ea typeface="IBM Plex Sans" pitchFamily="34" charset="-122"/>
                <a:cs typeface="IBM Plex Sans" pitchFamily="34" charset="-120"/>
              </a:rPr>
              <a:t> preverjanje identitete; možne prednosti pri dostopu do bančnih storitev, omejitvah, skladnosti s predpisi ali obnovitvi dostopa</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Tveganje v zvezi s podatki:</a:t>
            </a:r>
            <a:r>
              <a:rPr lang="sl" altLang="en-US" sz="2300" dirty="0">
                <a:solidFill>
                  <a:srgbClr val="25252B"/>
                </a:solidFill>
                <a:latin typeface="IBM Plex Sans" pitchFamily="34" charset="0"/>
                <a:ea typeface="IBM Plex Sans" pitchFamily="34" charset="-122"/>
                <a:cs typeface="IBM Plex Sans" pitchFamily="34" charset="-120"/>
              </a:rPr>
              <a:t> trajne povezave med identiteto in plačili, kršitve varnosti podatkov, zlorabe ali omejitve</a:t>
            </a:r>
            <a:endParaRPr lang="sl" sz="2300" dirty="0"/>
          </a:p>
          <a:p>
            <a:pPr algn="l" marL="219710" indent="-219710">
              <a:lnSpc>
                <a:spcPct val="113000"/>
              </a:lnSpc>
              <a:spcBef>
                <a:spcPts val="460"/>
              </a:spcBef>
              <a:buSzPct val="100000"/>
              <a:buChar char="•"/>
            </a:pPr>
            <a:r>
              <a:rPr lang="sl" altLang="en-US" sz="2300" b="1" dirty="0">
                <a:solidFill>
                  <a:srgbClr val="422C70"/>
                </a:solidFill>
                <a:latin typeface="IBM Plex Sans" pitchFamily="34" charset="0"/>
                <a:ea typeface="IBM Plex Sans" pitchFamily="34" charset="-122"/>
                <a:cs typeface="IBM Plex Sans" pitchFamily="34" charset="-120"/>
              </a:rPr>
              <a:t>Brez KYC:</a:t>
            </a:r>
            <a:r>
              <a:rPr lang="sl" altLang="en-US" sz="2300" dirty="0">
                <a:solidFill>
                  <a:srgbClr val="25252B"/>
                </a:solidFill>
                <a:latin typeface="IBM Plex Sans" pitchFamily="34" charset="0"/>
                <a:ea typeface="IBM Plex Sans" pitchFamily="34" charset="-122"/>
                <a:cs typeface="IBM Plex Sans" pitchFamily="34" charset="-120"/>
              </a:rPr>
              <a:t> morebitno manjše zbiranje podatkov o identiteti</a:t>
            </a:r>
            <a:endParaRPr lang="sl" sz="2300" dirty="0"/>
          </a:p>
          <a:p>
            <a:pPr algn="l" marL="219710" indent="-219710">
              <a:lnSpc>
                <a:spcPct val="113000"/>
              </a:lnSpc>
              <a:spcBef>
                <a:spcPts val="460"/>
              </a:spcBef>
              <a:buSzPct val="100000"/>
              <a:buChar char="•"/>
            </a:pPr>
            <a:r>
              <a:rPr lang="sl" altLang="en-US" sz="2300" dirty="0">
                <a:solidFill>
                  <a:srgbClr val="25252B"/>
                </a:solidFill>
                <a:latin typeface="IBM Plex Sans" pitchFamily="34" charset="0"/>
                <a:ea typeface="IBM Plex Sans" pitchFamily="34" charset="-122"/>
                <a:cs typeface="IBM Plex Sans" pitchFamily="34" charset="-120"/>
              </a:rPr>
              <a:t>Možne višje cene, nižja likvidnost, manj podpore, goljufije ali zakonske omejitve</a:t>
            </a:r>
            <a:endParaRPr lang="sl" sz="2300" dirty="0"/>
          </a:p>
        </p:txBody>
      </p:sp>
      <p:sp>
        <p:nvSpPr>
          <p:cNvPr id="5" name="Text 3"/>
          <p:cNvSpPr/>
          <p:nvPr/>
        </p:nvSpPr>
        <p:spPr>
          <a:xfrm>
            <a:off x="666780" y="4645243"/>
            <a:ext cx="11510010" cy="1184971"/>
          </a:xfrm>
          <a:prstGeom prst="rect">
            <a:avLst/>
          </a:prstGeom>
          <a:noFill/>
          <a:ln/>
        </p:spPr>
        <p:txBody>
          <a:bodyPr wrap="square" lIns="0" tIns="0" rIns="0" bIns="0" rtlCol="0" anchor="t"/>
          <a:lstStyle/>
          <a:p>
            <a:pPr algn="l" indent="0" marL="0">
              <a:lnSpc>
                <a:spcPct val="113000"/>
              </a:lnSpc>
              <a:buNone/>
            </a:pPr>
            <a:r>
              <a:rPr lang="sl" altLang="en-US" sz="2300" dirty="0">
                <a:solidFill>
                  <a:srgbClr val="25252B"/>
                </a:solidFill>
                <a:latin typeface="IBM Plex Sans" pitchFamily="34" charset="0"/>
                <a:ea typeface="IBM Plex Sans" pitchFamily="34" charset="-122"/>
                <a:cs typeface="IBM Plex Sans" pitchFamily="34" charset="-120"/>
              </a:rPr>
              <a:t>Nobena od teh oznak sama po sebi ne pomeni najboljše izbire. Zaradi zasebnosti ne kršite lokalne zakonodaje in se ne izpostavljajte fizični nevarnosti; ob nejasnostih poiščite strokovne nasvete, ki upoštevajo aktualne lokalne razmere.</a:t>
            </a:r>
            <a:endParaRPr lang="sl"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Krožna gospodarstva</a:t>
            </a:r>
            <a:endParaRPr lang="sl"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Krožno gospodarstvo na osnovi Bitcoina povezuje ljudi, ki znotraj skupnosti prostovoljno služijo, porabljajo, varčujejo in izmenjujejo bitcoine.</a:t>
            </a:r>
            <a:endParaRPr lang="sl"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Delavci → stranke → trgovci → dobavitelji</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Kje vrednost kroži ali se pretvarja v fiat denar?</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Kdo zagotavlja izobraževanje in tehnično podporo?</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Kaj se zgodi, če pride do prekinitve povezave?</a:t>
            </a:r>
            <a:endParaRPr lang="sl" sz="2110" dirty="0"/>
          </a:p>
          <a:p>
            <a:pPr algn="l" marL="200660" indent="-200660">
              <a:lnSpc>
                <a:spcPct val="113000"/>
              </a:lnSpc>
              <a:spcBef>
                <a:spcPts val="420"/>
              </a:spcBef>
              <a:buSzPct val="100000"/>
              <a:buChar char="•"/>
            </a:pPr>
            <a:r>
              <a:rPr lang="sl" altLang="en-US" sz="2110" dirty="0">
                <a:solidFill>
                  <a:srgbClr val="25252B"/>
                </a:solidFill>
                <a:latin typeface="IBM Plex Sans" pitchFamily="34" charset="0"/>
                <a:ea typeface="IBM Plex Sans" pitchFamily="34" charset="-122"/>
                <a:cs typeface="IBM Plex Sans" pitchFamily="34" charset="-120"/>
              </a:rPr>
              <a:t>Kdo nosi tveganja skrbništva in nihanja cen?</a:t>
            </a:r>
            <a:endParaRPr lang="sl"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sl" altLang="en-US" sz="2110" dirty="0">
                <a:solidFill>
                  <a:srgbClr val="25252B"/>
                </a:solidFill>
                <a:latin typeface="IBM Plex Sans" pitchFamily="34" charset="0"/>
                <a:ea typeface="IBM Plex Sans" pitchFamily="34" charset="-122"/>
                <a:cs typeface="IBM Plex Sans" pitchFamily="34" charset="-120"/>
              </a:rPr>
              <a:t>Samo številke o razširjenosti uporabe ne dokazujejo uporabnosti. Šibko povpraševanje, pomanjkljiva orodja, nezadostno izobraževanje ali slaba varnost lahko prekinejo krog; izogibajte se odvisnosti od brezplačnega razdeljevanja sredstev ali od enega organizatorja, ki obdeluje vsa plačila.</a:t>
            </a:r>
            <a:endParaRPr lang="sl"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StrankaStranka trgovcu plača blago v bitcoinih. TrgovecTrgovec ponudniku storitev plača storitev v bitcoinih.Ponudnik storitevPonudnik storitev delavcu plača njegov čas v bitcoinih.DelavecDelavec te b">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Primeri uporabe pri trgovcih ali v skupnosti</a:t>
            </a:r>
            <a:endParaRPr lang="sl"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Enota za določanje cen in način plačila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Nadzor nad ključi, dostop osebja, varnost naprav in varnostne kopije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Potrditev, potrdila o plačilu, vračila in napake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Menjava, evidence, davki in podpora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Načrt za primer odpovedi denarnice ali omrežja</a:t>
            </a:r>
            <a:endParaRPr lang="sl"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Če skupna sredstva hrani en organizator, je ta skrbnik in oseba, ki ji je treba zaupati. Za skupna sredstva so potrebni pregledna pravila, evidence, nadzor dostopa in po potrebi pravni pregled.</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Zemljevidi lokalnih virov in odkrivanje skupnosti</a:t>
            </a:r>
            <a:endParaRPr lang="sl" sz="3000" dirty="0"/>
          </a:p>
        </p:txBody>
      </p:sp>
      <p:pic>
        <p:nvPicPr>
          <p:cNvPr id="4" name="Image 0" descr="QR code">    </p:cNvPr>
          <p:cNvPicPr>
            <a:picLocks noChangeAspect="1"/>
          </p:cNvPicPr>
          <p:nvPr/>
        </p:nvPicPr>
        <p:blipFill>
          <a:blip r:embed="rId1"/>
          <a:stretch>
            <a:fillRect/>
          </a:stretch>
        </p:blipFill>
        <p:spPr>
          <a:xfrm>
            <a:off x="9429750" y="1295430"/>
            <a:ext cx="2095530" cy="3900007"/>
          </a:xfrm>
          <a:prstGeom prst="rect">
            <a:avLst/>
          </a:prstGeom>
        </p:spPr>
      </p:pic>
      <p:sp>
        <p:nvSpPr>
          <p:cNvPr id="5" name="Text 2"/>
          <p:cNvSpPr/>
          <p:nvPr/>
        </p:nvSpPr>
        <p:spPr>
          <a:xfrm>
            <a:off x="1047720" y="1386779"/>
            <a:ext cx="8483620" cy="1828068"/>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Poiščite trgovce, izobraževalce, srečanja in vire skupnosti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Preverite datum; informacije potrdite neodvisno</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Poskrbite za alternativni način plačila ali sodelovanja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Članstvo v skupnosti ni dokaz zaupanja vrednosti</a:t>
            </a:r>
            <a:endParaRPr lang="sl" sz="2400" dirty="0"/>
          </a:p>
        </p:txBody>
      </p:sp>
      <p:sp>
        <p:nvSpPr>
          <p:cNvPr id="6" name="Text 3"/>
          <p:cNvSpPr/>
          <p:nvPr/>
        </p:nvSpPr>
        <p:spPr>
          <a:xfrm>
            <a:off x="666780" y="3549975"/>
            <a:ext cx="8901135" cy="1645463"/>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Na srečanju nikoli ne razkrivajte obnovitvenih besed, stanja sredstev, domačih naslovov ali varnostnih ukrepov. Bodite previdni pri upravljanju naložb, ponudbah za zasebno menjavo, nujnih prošnjah za pomoč in zagotovljenih donosih.</a:t>
            </a:r>
            <a:endParaRPr lang="s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Ponovitev: Povežite to s svojo skupnostjo</a:t>
            </a:r>
            <a:endParaRPr lang="s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l" altLang="en-US" sz="2400" dirty="0">
                <a:solidFill>
                  <a:srgbClr val="25252B"/>
                </a:solidFill>
                <a:latin typeface="IBM Plex Sans" pitchFamily="34" charset="0"/>
                <a:ea typeface="IBM Plex Sans" pitchFamily="34" charset="-122"/>
                <a:cs typeface="IBM Plex Sans" pitchFamily="34" charset="-120"/>
              </a:rPr>
              <a:t>Nalogo opravite samostojno, nato pa svoje razmišljanje primerjajte z razmišljanjem drugih v skupini.</a:t>
            </a:r>
            <a:endParaRPr lang="sl" sz="2400" dirty="0"/>
          </a:p>
        </p:txBody>
      </p:sp>
      <p:sp>
        <p:nvSpPr>
          <p:cNvPr id="5" name="Text 3"/>
          <p:cNvSpPr/>
          <p:nvPr/>
        </p:nvSpPr>
        <p:spPr>
          <a:xfrm>
            <a:off x="1047720" y="2514326"/>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Za katero lokalno potrebo in funkcijo denarja je šlo?</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Katero realistično alternativo ste uporabili za primerjavo?</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V verigi blokov, v omrežju Lightning ali oboje? Kdo je imel nadzor nad ključi?</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Največja korist, najresnejše tveganje in morebiten neuspeh?</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Kako so zakonodaja, infrastruktura, jezik ali kultura vplivali na rezultat?</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Kateri dokazi podpirajo odgovoren naslednji korak, če je ta sploh smiseln?</a:t>
            </a:r>
            <a:endParaRPr lang="s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l" altLang="en-US" sz="3000" dirty="0">
                <a:solidFill>
                  <a:srgbClr val="422C70"/>
                </a:solidFill>
                <a:latin typeface="IBM Plex Sans Medium" pitchFamily="34" charset="0"/>
                <a:ea typeface="IBM Plex Sans Medium" pitchFamily="34" charset="-122"/>
                <a:cs typeface="IBM Plex Sans Medium" pitchFamily="34" charset="-120"/>
              </a:rPr>
              <a:t>Ključne ugotovitve in trenutek za razmislek</a:t>
            </a:r>
            <a:endParaRPr lang="sl"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Začnite z lokalno potrebo in realistično alternativo</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Opazujte, vadite na varen način, nato razložite ali pokažite</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Preverite orodja, hrambo sredstev, stroške, zasebnost in veljavna lokalna pravila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Potrdite način plačila in rezultat; pripravite načrt za primer neuspeha</a:t>
            </a:r>
            <a:endParaRPr lang="sl" sz="2400" dirty="0"/>
          </a:p>
          <a:p>
            <a:pPr algn="l" marL="228600" indent="-228600">
              <a:lnSpc>
                <a:spcPct val="113000"/>
              </a:lnSpc>
              <a:spcBef>
                <a:spcPts val="480"/>
              </a:spcBef>
              <a:buSzPct val="100000"/>
              <a:buChar char="•"/>
            </a:pPr>
            <a:r>
              <a:rPr lang="sl" altLang="en-US" sz="2400" dirty="0">
                <a:solidFill>
                  <a:srgbClr val="25252B"/>
                </a:solidFill>
                <a:latin typeface="IBM Plex Sans" pitchFamily="34" charset="0"/>
                <a:ea typeface="IBM Plex Sans" pitchFamily="34" charset="-122"/>
                <a:cs typeface="IBM Plex Sans" pitchFamily="34" charset="-120"/>
              </a:rPr>
              <a:t>Koristno sodelovanje v skupnosti je prostovoljno in varuje ljudi</a:t>
            </a:r>
            <a:endParaRPr lang="sl"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sl" altLang="en-US" sz="2400" b="1" dirty="0">
                <a:solidFill>
                  <a:srgbClr val="422C70"/>
                </a:solidFill>
                <a:latin typeface="IBM Plex Sans" pitchFamily="34" charset="0"/>
                <a:ea typeface="IBM Plex Sans" pitchFamily="34" charset="-122"/>
                <a:cs typeface="IBM Plex Sans" pitchFamily="34" charset="-120"/>
              </a:rPr>
              <a:t>Trenutek za razmislek</a:t>
            </a:r>
            <a:endParaRPr lang="sl" sz="2400" dirty="0"/>
          </a:p>
          <a:p>
            <a:pPr algn="l" indent="0" marL="0">
              <a:lnSpc>
                <a:spcPct val="113000"/>
              </a:lnSpc>
              <a:spcBef>
                <a:spcPts val="360"/>
              </a:spcBef>
              <a:buNone/>
            </a:pPr>
            <a:r>
              <a:rPr lang="sl" altLang="en-US" sz="2400" dirty="0">
                <a:solidFill>
                  <a:srgbClr val="25252B"/>
                </a:solidFill>
                <a:latin typeface="IBM Plex Sans" pitchFamily="34" charset="0"/>
                <a:ea typeface="IBM Plex Sans" pitchFamily="34" charset="-122"/>
                <a:cs typeface="IBM Plex Sans" pitchFamily="34" charset="-120"/>
              </a:rPr>
              <a:t>Katero vprašanje bi zastavili, preden bi se odločili, ali je rešitev z Bitcoinom primerna za lokalno potrebo?</a:t>
            </a:r>
            <a:endParaRPr lang="s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l" altLang="en-US" sz="1200" dirty="0">
                <a:solidFill>
                  <a:srgbClr val="6C6C7D"/>
                </a:solidFill>
                <a:latin typeface="IBM Plex Sans" pitchFamily="34" charset="0"/>
                <a:ea typeface="IBM Plex Sans" pitchFamily="34" charset="-122"/>
                <a:cs typeface="IBM Plex Sans" pitchFamily="34" charset="-120"/>
              </a:rPr>
              <a:t>Diploma o Bitcoinu · Modul 4</a:t>
            </a:r>
            <a:endParaRPr lang="s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 o Bitcoinu</dc:title>
  <dc:subject>Open educational slides (Creative Commons). Adapt them freely.</dc:subject>
  <dc:creator>My First Bitcoin</dc:creator>
  <cp:lastModifiedBy>My First Bitcoin</cp:lastModifiedBy>
  <cp:revision>1</cp:revision>
  <dcterms:created xsi:type="dcterms:W3CDTF">2026-10-22T20:40:07Z</dcterms:created>
  <dcterms:modified xsi:type="dcterms:W3CDTF">2026-10-22T20:40:07Z</dcterms:modified>
</cp:coreProperties>
</file>