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ماخذ: My First Bitcoin، بٹ کوائن کا تعارف، نوآموزوں کے لیے رہنما، ایڈیشن 26.10۔ کری ایٹو کامنز انتساب-یکساں شراکت 4.0 بین الاقوامی لائسنس کے تحت ماخوذ؛ اس سلائیڈ مجموعے پر بھی یہی لائسنس لاگو ہوتا ہے۔ یہ سلائیڈ مجموعہ رہنما کے چھ سوالات پر مبنی ہے اور اساتذہ کی زیرِ قیادت پیشکش میں معاونت کے لیے تیار کیا گیا ہے۔ مفہوم اور حفاظتی پیغامات برقرار رکھتے ہوئے مثالوں، رفتار اور اندازِ پیشکش کو اپنی کمیونٹی کے مطابق ڈھالیے۔ اس سے سیشن کی کوئی مقررہ مدت مراد نہیں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تصویر سے آغاز کریں: ہمارے آس پاس ہر شخص پیسے کے بارے میں سوال کیے بغیر اسے استعمال کرتا ہے۔ گروپ سے پوچھیں کہ انہوں نے آخری بار کب اس بارے میں سوچا تھا کہ پیسہ کہاں سے آتا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سیکھنے والوں کو لکھنے کے لیے چند منٹ دیں۔ کسی سے بھی ذاتی مالی تفصیلات بتانے کو نہ کہیں۔ ان جوابات پر دوبارہ ”آگے کیا؟“ کی اہم نکات والی سلائیڈ میں بات کی جائے گی۔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پورے سیشن میں اس فرق کو ملحوظ رکھیے۔ جب کوئی دعویٰ سامنے آئے تو پوچھیے: کیا ہم اسے جانچ سکتے ہیں، یا اس کے لیے معیارات اور شواہد درکار ہیں؟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رہنما کتاب کی مثال لیجیے: آپ چاول اُگاتے ہیں اور آپ کو جوتوں کی ضرورت ہے، لیکن جوتے بنانے والے کو چاول نہیں بلکہ کھانا پکانے کا تیل چاہیے۔ ماہرینِ معاشیات اسے ضروریات کا دو طرفہ اتفاق کہتے ہیں۔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رہنما کتاب کی مثال لیجیے: آپ چاول اُگاتے ہیں اور آپ کو جوتوں کی ضرورت ہے، لیکن جوتے بنانے والے کو چاول نہیں بلکہ کھانا پکانے کا تیل چاہیے۔ ماہرینِ معاشیات اسے ضروریات کا دو طرفہ اتفاق کہتے ہیں۔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بینک نوٹ محض کاغذ کا ایک ٹکڑا ہے۔ پیسہ خرید و فروخت کو الگ کر کے اشیا کے براہِ راست تبادلے کا مسئلہ حل کرتا ہے: آپ اپنے چاول ایک شخص کو بیچتے ہیں اور جوتے کسی دوسرے سے خریدتے ہیں۔ یہی بات پیسے کو اشیا کے براہِ راست تبادلے سے ممتاز کرتی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قیمتوں میں افراطِ زر سے مراد قیمتوں کی عمومی سطح میں مسلسل اضافہ ہے۔ اس کا دوسرا پہلو قوتِ خرید ہے: یعنی پیسے کی ایک اکائی سے کتنی چیزیں خریدی جا سکتی ہیں۔ اگر بنیادی اشیا کی ایک ٹوکری کی قیمت کرنسی کی 100 اکائیوں سے بڑھ کر 110 ہو جائے، تو وہی 100 اکائیاں اب پوری ٹوکری خریدنے کے لیے کافی نہیں رہتیں۔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قیمتوں میں افراطِ زر سے مراد قیمتوں کی عمومی سطح میں مسلسل اضافہ ہے۔ اس کا دوسرا پہلو قوتِ خرید ہے: یعنی پیسے کی ایک اکائی سے کتنی چیزیں خریدی جا سکتی ہیں۔ اگر بنیادی اشیا کی ایک ٹوکری کی قیمت کرنسی کی 100 اکائیوں سے بڑھ کر 110 ہو جائے، تو وہی 100 اکائیاں اب پوری ٹوکری خریدنے کے لیے کافی نہیں رہتیں۔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ماہرینِ معاشیات اس بات پر بحث کرتے ہیں کہ ہر سبب کی کتنی اہمیت ہے۔ توجہ اُس ایک سبب پر مرکوز رکھیے جو کوئی اتفاقی واقعہ نہیں بلکہ ایک فیصلہ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یہ سرگرمی کسی آلے یا انٹرنیٹ کے بغیر کی جا سکتی ہے۔ گروپ کے شرکاء کے جوابات کا موازنہ کریں، اور سیکھنے والوں کو یاد دلائیں کہ صرف ایک چیز کی قیمت مہنگائی کا مکمل پیمانہ نہیں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بٹ کوائن سے پہلے، آن لائن رقم بھیجنے کے لیے ہمیشہ ایک قابلِ اعتماد ادارے پر انحصار کرنا پڑتا تھا: کوئی بینک یا ادائیگیوں کی کمپنی جو کھاتوں کا ریکارڈ رکھتی، اکاؤنٹس کی منظوری دیتی، اور کسی ادائیگی میں تاخیر کر سکتی، اسے روک سکتی یا واپس پلٹ سکتی تھی۔ ڈیجیٹل معلومات کی نقل بنانا آسان ہے: اگر ایک ڈیجیٹل سکے کو دو بار خرچ کیا جا سکتا، تو وہ پیسے کے طور پر کام نہیں کر سکتا تھا۔ یہی دوہرے خرچ کا مسئلہ ہے۔ ساتوشی ناکاموتو ایک شخص یا گروہ ہے جو یہ نام استعمال کرتا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غیر مرکزیت کا مطلب یہ نہیں کہ سب کا اثر و رسوخ برابر ہو۔ اس کا مطلب یہ ہے کہ کوئی ایک شریک سب کے لیے لیجر یا زر کے قواعد تبدیل نہیں کر سکتا۔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نئے بٹ کوائن ایک عوامی طور پر معلوم شیڈول کے مطابق جاری کیے جاتے ہیں، اور نوڈز کہلانے والے آزاد کمپیوٹر ہر ایسے بلاک کو مسترد کر دیتے ہیں جو اس قاعدے کی خلاف ورزی کرے۔ یہ حد قابلِ اعتبار ہے کیونکہ کوئی بھی اس کی تصدیق کر سکتا ہے۔ یہ فطرت کا کوئی قانون نہیں ہے: یہ اس لیے برقرار ہے کہ شرکاء مسلسل اسے نافذ کرتے ہیں۔ محدود رسد اس بات کی ضمانت نہیں دیتی کہ قیمت بڑھے گی؛ قیمت کا انحصار رسد کے ساتھ ساتھ طلب پر بھی ہوتا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سیٹس کا مالک ہونا اور 0.001 بٹ کوائن کا مالک ہونا ایک ہی مقدار کو ظاہر کرتے ہیں۔ اس غلط فہمی کو دور کیجیے کہ ایک بٹ کوائن مہنگا ہونے کی وجہ سے بٹ کوائن عام لوگوں کی پہنچ سے باہر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صارفین بٹ کوائن بھیجتے، وصول کرتے اور اپنے پاس رکھتے ہیں؛ نوڈز ہر لین دین اور بلاک کو قواعد کے مطابق جانچتے ہیں؛ مائنرز تقریباً ہر دس منٹ میں ریکارڈ میں ایک نیا بلاک شامل کرنے کے لیے مقابلہ کرتے ہیں۔ یہ ریکارڈ، یعنی بلاک چین، سب کے لیے کھلا ہے اور اسے دوبارہ لکھنا بہت مہنگا پڑتا ہے۔ ہجوں کے بارے میں ایک وضاحت: انگریزی میں بڑے حرف B سے لکھا گیا بٹ کوائن عموماً نیٹ ورک یا نظام کو ظاہر کرتا ہے؛ چھوٹے حرف b سے لکھا گیا بٹ کوائن خود رقم کو ظاہر کرتا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صارفین بٹ کوائن بھیجتے، وصول کرتے اور اپنے پاس رکھتے ہیں؛ نوڈز ہر لین دین اور بلاک کو قواعد کے مطابق جانچتے ہیں؛ مائنرز تقریباً ہر دس منٹ میں ریکارڈ میں ایک نیا بلاک شامل کرنے کے لیے مقابلہ کرتے ہیں۔ یہ ریکارڈ، یعنی بلاک چین، سب کے لیے کھلا ہے اور اسے دوبارہ لکھنا بہت مہنگا پڑتا ہے۔ ہجوں کے بارے میں ایک وضاحت: انگریزی میں بڑے حرف B سے لکھا گیا بٹ کوائن عموماً نیٹ ورک یا نظام کو ظاہر کرتا ہے؛ چھوٹے حرف b سے لکھا گیا بٹ کوائن خود رقم کو ظاہر کرتا ہے۔</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بٹ کوائن والیٹ ایک ٹول ہے، جو عموماً ایک ایپ ہوتا ہے، جس کی مدد سے آپ بٹ کوائن وصول کر سکتے ہیں، اپنا بیلنس دیکھ سکتے ہیں اور بٹ کوائن بھیج سکتے ہیں۔ آپ کے بٹ کوائن آپ کے فون کے اندر محفوظ نہیں ہوتے، بلکہ بلاک چین پر درج ہوتے ہیں۔ والیٹ اُن کلیدوں کا انتظام کرتا ہے جن کی مدد سے آپ ثابت کر سکتے ہیں کہ یہ بٹ کوائن آپ کے ہیں اور ادائیگی کی اجازت دے سکتے ہیں۔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سیڈ فریز صرف بیک اَپ نہیں ہے: یہ مکمل رسائی کی کلید ہے۔ جب آپ والیٹ بنائیں تو اسے درست طور پر کاغذ پر لکھ لیں؛ اسے آف لائن، خفیہ اور ایسی جگہ محفوظ رکھیں جہاں یہ گم نہ ہو یا اسے نقصان نہ پہنچے۔ کبھی اس کی تصویر نہ کھینچیں، اسے ای میل نہ کریں، کلاؤڈ نوٹس میں محفوظ نہ کریں، پیغام میں نہ بھیجیں، اور نہ ہی کسی ویب سائٹ پر ٹائپ کریں۔ دکھائے گئے الفاظ صرف ایک نمونہ ہیں؛ کبھی کوئی حقیقی سیڈ فریز نہ دکھائیں اور نہ ہی جمع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کسی مخصوص والیٹ کی سفارش نہیں کرتا۔ ٹولز، فیسیں اور مالکان بدلتے رہتے ہیں، اور جو چیز ایک کمیونٹی کے لیے موزوں ہو، ضروری نہیں کہ وہ دوسری کے لیے بھی موزوں ہو۔ سیکھنے والوں کو کسی قابلِ اعتماد مقامی معلم کی طرف رہنمائی فراہم کریں۔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56733" y="571500"/>
            <a:ext cx="1268547" cy="272400"/>
          </a:xfrm>
          <a:prstGeom prst="rect">
            <a:avLst/>
          </a:prstGeom>
          <a:noFill/>
          <a:ln/>
        </p:spPr>
        <p:txBody>
          <a:bodyPr wrap="square" lIns="0" tIns="0" rIns="0" bIns="0" rtlCol="0" anchor="t"/>
          <a:lstStyle/>
          <a:p>
            <a:pPr rtl="1" algn="r" indent="0" marL="0">
              <a:lnSpc>
                <a:spcPct val="108000"/>
              </a:lnSpc>
              <a:buNone/>
            </a:pPr>
            <a:r>
              <a:rPr lang="ur" altLang="en-US" sz="1650" dirty="0">
                <a:solidFill>
                  <a:srgbClr val="FFFFFF"/>
                </a:solidFill>
                <a:latin typeface="IBM Plex Sans" pitchFamily="34" charset="0"/>
                <a:ea typeface="IBM Plex Sans" pitchFamily="34" charset="-122"/>
                <a:cs typeface="IBM Plex Sans" pitchFamily="34" charset="-120"/>
              </a:rPr>
              <a:t>ایڈیشن 26.10</a:t>
            </a:r>
            <a:endParaRPr lang="ur"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ur" altLang="en-US" sz="7200" dirty="0">
                <a:solidFill>
                  <a:srgbClr val="FFFFFF"/>
                </a:solidFill>
                <a:latin typeface="IBM Plex Sans Medium" pitchFamily="34" charset="0"/>
                <a:ea typeface="IBM Plex Sans Medium" pitchFamily="34" charset="-122"/>
                <a:cs typeface="IBM Plex Sans Medium" pitchFamily="34" charset="-120"/>
              </a:rPr>
              <a:t>بٹ کوائن</a:t>
            </a:r>
            <a:br/>
            <a:r>
              <a:rPr lang="ur" altLang="en-US" sz="7200" dirty="0">
                <a:solidFill>
                  <a:srgbClr val="FFFFFF"/>
                </a:solidFill>
                <a:latin typeface="IBM Plex Sans Medium" pitchFamily="34" charset="0"/>
                <a:ea typeface="IBM Plex Sans Medium" pitchFamily="34" charset="-122"/>
                <a:cs typeface="IBM Plex Sans Medium" pitchFamily="34" charset="-120"/>
              </a:rPr>
              <a:t>کا تعارف</a:t>
            </a:r>
            <a:endParaRPr lang="ur" sz="7200" dirty="0"/>
          </a:p>
        </p:txBody>
      </p:sp>
      <p:sp>
        <p:nvSpPr>
          <p:cNvPr id="4" name="Text 2"/>
          <p:cNvSpPr/>
          <p:nvPr/>
        </p:nvSpPr>
        <p:spPr>
          <a:xfrm>
            <a:off x="537850" y="5905470"/>
            <a:ext cx="2277222" cy="381030"/>
          </a:xfrm>
          <a:prstGeom prst="rect">
            <a:avLst/>
          </a:prstGeom>
          <a:noFill/>
          <a:ln/>
        </p:spPr>
        <p:txBody>
          <a:bodyPr wrap="square" lIns="0" tIns="0" rIns="0" bIns="0" rtlCol="0" anchor="t"/>
          <a:lstStyle/>
          <a:p>
            <a:pPr rtl="1" algn="r" indent="0" marL="0">
              <a:lnSpc>
                <a:spcPct val="104000"/>
              </a:lnSpc>
              <a:buNone/>
            </a:pPr>
            <a:r>
              <a:rPr lang="ur" altLang="en-US" sz="2400" dirty="0">
                <a:solidFill>
                  <a:srgbClr val="FFFFFF"/>
                </a:solidFill>
                <a:latin typeface="IBM Plex Sans" pitchFamily="34" charset="0"/>
                <a:ea typeface="IBM Plex Sans" pitchFamily="34" charset="-122"/>
                <a:cs typeface="IBM Plex Sans" pitchFamily="34" charset="-120"/>
              </a:rPr>
              <a:t>مبتدیوں کے لیے رہنما</a:t>
            </a:r>
            <a:endParaRPr lang="u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پیسہ کیوں اہم ہے؟</a:t>
            </a:r>
            <a:endParaRPr lang="ur"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ہم ہر روز پیسہ استعمال کرتے ہیں، لیکن شاذ و نادر ہی پوچھتے ہیں کہ یہ کیسے کام کرتا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زیادہ تر لوگ کبھی رک کر پیسے کے بارے</a:t>
            </a:r>
            <a:br/>
            <a:r>
              <a:rPr lang="ur" altLang="en-US" sz="3000" dirty="0">
                <a:solidFill>
                  <a:srgbClr val="422C70"/>
                </a:solidFill>
                <a:latin typeface="IBM Plex Sans Medium" pitchFamily="34" charset="0"/>
                <a:ea typeface="IBM Plex Sans Medium" pitchFamily="34" charset="-122"/>
                <a:cs typeface="IBM Plex Sans Medium" pitchFamily="34" charset="-120"/>
              </a:rPr>
              <a:t>میں نہیں سوچتے</a:t>
            </a:r>
            <a:endParaRPr lang="ur"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نہ اسے کمانا، نہ اسے خرچ کرنا، بلکہ یہ سوچنا کہ یہ کیا ہے اور کیسے کام کرتا ہے۔</a:t>
            </a:r>
            <a:endParaRPr lang="ur"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کیوں اہم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آغاز کے لیے پانچ سوالات</a:t>
            </a:r>
            <a:endParaRPr lang="ur" sz="3000" dirty="0"/>
          </a:p>
        </p:txBody>
      </p:sp>
      <p:sp>
        <p:nvSpPr>
          <p:cNvPr id="5" name="Text 2"/>
          <p:cNvSpPr/>
          <p:nvPr/>
        </p:nvSpPr>
        <p:spPr>
          <a:xfrm>
            <a:off x="1002000" y="1375806"/>
            <a:ext cx="5569336" cy="3109874"/>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لوگوں کو پیسے کی ضرورت کیوں ہوتی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کون سی خصوصیات کسی چیز کو پیسہ بناتی ہیں؟</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آپ جو پیسہ استعمال کرتے ہیں، اسے کون بنا سکتا ہے یا اس پر اختیار رکھ سکتا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آپ جو پیسہ استعمال کرتے ہیں، اس کی قدر کیوں ہے؟</a:t>
            </a:r>
            <a:endParaRPr lang="ur" sz="2110" dirty="0"/>
          </a:p>
          <a:p>
            <a:pPr rtl="1" algn="l" marL="200660" indent="-200660">
              <a:lnSpc>
                <a:spcPct val="113000"/>
              </a:lnSpc>
              <a:spcBef>
                <a:spcPts val="420"/>
              </a:spcBef>
              <a:buSzPct val="100000"/>
              <a:buChar char="•"/>
            </a:pPr>
            <a:r>
              <a:rPr lang="ur" altLang="en-US" sz="2110" dirty="0">
                <a:solidFill>
                  <a:srgbClr val="25252B"/>
                </a:solidFill>
                <a:latin typeface="IBM Plex Sans" pitchFamily="34" charset="0"/>
                <a:ea typeface="IBM Plex Sans" pitchFamily="34" charset="-122"/>
                <a:cs typeface="IBM Plex Sans" pitchFamily="34" charset="-120"/>
              </a:rPr>
              <a:t>کیا آپ کے پیسے سے اب بھی اتنی ہی چیزیں خریدی جا سکتی ہیں جتنی پہلے؟</a:t>
            </a:r>
            <a:endParaRPr lang="ur"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rtl="1" algn="l" indent="0" marL="0">
              <a:lnSpc>
                <a:spcPct val="113000"/>
              </a:lnSpc>
              <a:buNone/>
            </a:pPr>
            <a:r>
              <a:rPr lang="ur" altLang="en-US" sz="2110" b="1" dirty="0">
                <a:solidFill>
                  <a:srgbClr val="422C70"/>
                </a:solidFill>
                <a:latin typeface="IBM Plex Sans" pitchFamily="34" charset="0"/>
                <a:ea typeface="IBM Plex Sans" pitchFamily="34" charset="-122"/>
                <a:cs typeface="IBM Plex Sans" pitchFamily="34" charset="-120"/>
              </a:rPr>
              <a:t>اپنے جوابات محفوظ رکھیں</a:t>
            </a:r>
            <a:endParaRPr lang="ur" sz="2110" dirty="0"/>
          </a:p>
          <a:p>
            <a:pPr rtl="1" algn="l" indent="0" marL="0">
              <a:lnSpc>
                <a:spcPct val="113000"/>
              </a:lnSpc>
              <a:spcBef>
                <a:spcPts val="320"/>
              </a:spcBef>
              <a:buNone/>
            </a:pPr>
            <a:r>
              <a:rPr lang="ur" altLang="en-US" sz="2110" dirty="0">
                <a:solidFill>
                  <a:srgbClr val="25252B"/>
                </a:solidFill>
                <a:latin typeface="IBM Plex Sans" pitchFamily="34" charset="0"/>
                <a:ea typeface="IBM Plex Sans" pitchFamily="34" charset="-122"/>
                <a:cs typeface="IBM Plex Sans" pitchFamily="34" charset="-120"/>
              </a:rPr>
              <a:t>ہر سوال کا مختصر جواب لکھیں۔ آخر میں آپ ان جوابات پر دوبارہ غور کریں گے۔</a:t>
            </a:r>
            <a:endParaRPr lang="ur"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کیوں اہم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حقیقت یا رائے؟</a:t>
            </a:r>
            <a:endParaRPr lang="ur" sz="3000" dirty="0"/>
          </a:p>
        </p:txBody>
      </p:sp>
      <p:sp>
        <p:nvSpPr>
          <p:cNvPr id="5" name="Text 2"/>
          <p:cNvSpPr/>
          <p:nvPr/>
        </p:nvSpPr>
        <p:spPr>
          <a:xfrm>
            <a:off x="1047720" y="1386779"/>
            <a:ext cx="5519136" cy="211765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حقیقت:</a:t>
            </a:r>
            <a:r>
              <a:rPr lang="ur" altLang="en-US" sz="2400" dirty="0">
                <a:solidFill>
                  <a:srgbClr val="25252B"/>
                </a:solidFill>
                <a:latin typeface="IBM Plex Sans" pitchFamily="34" charset="0"/>
                <a:ea typeface="IBM Plex Sans" pitchFamily="34" charset="-122"/>
                <a:cs typeface="IBM Plex Sans" pitchFamily="34" charset="-120"/>
              </a:rPr>
              <a:t> "یہ نوٹ ٹیکس کی ادائیگی کے لیے قبول کیا جاتا ہے۔" اس کی تصدیق کی جا سکتی ہے۔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رائے:</a:t>
            </a:r>
            <a:r>
              <a:rPr lang="ur" altLang="en-US" sz="2400" dirty="0">
                <a:solidFill>
                  <a:srgbClr val="25252B"/>
                </a:solidFill>
                <a:latin typeface="IBM Plex Sans" pitchFamily="34" charset="0"/>
                <a:ea typeface="IBM Plex Sans" pitchFamily="34" charset="-122"/>
                <a:cs typeface="IBM Plex Sans" pitchFamily="34" charset="-120"/>
              </a:rPr>
              <a:t> "یہ پیسے کی بہترین شکل ہے۔" اس کے لیے معیارات اور شواہد درکار ہیں۔</a:t>
            </a:r>
            <a:endParaRPr lang="ur"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یہ رہنما صرف تعلیم کے لیے ہے۔ یہ مالی، سرمایہ کاری، قانونی یا ٹیکس سے متعلق مشورہ فراہم نہیں کرتا، اور نہ ہی آپ کو کوئی چیز خریدنے، بیچنے یا اپنے پاس رکھنے کے لیے کہتا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کیوں اہم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پیسہ کیا ہے؟</a:t>
            </a:r>
            <a:endParaRPr lang="u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پیسہ تبادلے کا ایک ذریعہ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اشیا کا تبادلہ اور ضروریات کا دوہرا اتفاق</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دونوں افراد کو ایک ہی وقت میں اور مناسب مقدار میں وہ چیز درکار ہونی چاہیے جو دوسرے کے پاس ہو۔</a:t>
            </a:r>
            <a:endParaRPr lang="ur"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اشیا کا تبادلہ اور ضروریات کا دوہرا اتفاق</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دونوں افراد کو ایک ہی وقت میں اور مناسب مقدار میں وہ چیز چاہیے ہونی چاہیے جو دوسرے کے پاس ہو۔</a:t>
            </a:r>
            <a:endParaRPr lang="ur" sz="2400" dirty="0"/>
          </a:p>
        </p:txBody>
      </p:sp>
      <p:pic>
        <p:nvPicPr>
          <p:cNvPr id="5" name="Image 0" descr="آمنہ پاس ہیں: چاول چاہیے: جوتےلوئیس کے ساتھلوئیس کو چاول نہیں چاہییں۔لوئیس پاس ہیں: جوتےچاہیے: تیلمی کے ساتھمی کو جوتے نہیں چاہییں۔میپاس ہے: تیلچاہیے: مرمت کا کامآمنہ کے ساتھآمنہ مرمت کا کام نہیں کر س">    </p:cNvPr>
          <p:cNvPicPr>
            <a:picLocks noChangeAspect="1"/>
          </p:cNvPicPr>
          <p:nvPr/>
        </p:nvPicPr>
        <p:blipFill>
          <a:blip r:embed="rId1"/>
          <a:stretch>
            <a:fillRect/>
          </a:stretch>
        </p:blipFill>
        <p:spPr>
          <a:xfrm>
            <a:off x="1535460"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پیسہ تبادلے کا ایک ذریعہ ہے</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کوئی بھی پیسے کو محض پیسے کی خاطر نہیں چاہتا۔ یہ اس لیے مفید ہے کہ دوسرے اسے اس توقع پر قبول کرتے ہیں کہ بعد میں دیگر لوگ بھی اسے قبول کریں گے۔</a:t>
            </a:r>
            <a:endParaRPr lang="ur"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پیسے کے تین کام</a:t>
            </a:r>
            <a:endParaRPr lang="ur" sz="3000" dirty="0"/>
          </a:p>
        </p:txBody>
      </p:sp>
      <p:sp>
        <p:nvSpPr>
          <p:cNvPr id="5" name="Text 2"/>
          <p:cNvSpPr/>
          <p:nvPr/>
        </p:nvSpPr>
        <p:spPr>
          <a:xfrm>
            <a:off x="1047720" y="1386779"/>
            <a:ext cx="5519136" cy="2589947"/>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ذریعۂ تبادلہ:</a:t>
            </a:r>
            <a:r>
              <a:rPr lang="ur" altLang="en-US" sz="2400" dirty="0">
                <a:solidFill>
                  <a:srgbClr val="25252B"/>
                </a:solidFill>
                <a:latin typeface="IBM Plex Sans" pitchFamily="34" charset="0"/>
                <a:ea typeface="IBM Plex Sans" pitchFamily="34" charset="-122"/>
                <a:cs typeface="IBM Plex Sans" pitchFamily="34" charset="-120"/>
              </a:rPr>
              <a:t> لوگ اسے ادائیگی کے طور پر قبول کرتے ہیں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اکائیِ حساب:</a:t>
            </a:r>
            <a:r>
              <a:rPr lang="ur" altLang="en-US" sz="2400" dirty="0">
                <a:solidFill>
                  <a:srgbClr val="25252B"/>
                </a:solidFill>
                <a:latin typeface="IBM Plex Sans" pitchFamily="34" charset="0"/>
                <a:ea typeface="IBM Plex Sans" pitchFamily="34" charset="-122"/>
                <a:cs typeface="IBM Plex Sans" pitchFamily="34" charset="-120"/>
              </a:rPr>
              <a:t> قیمتیں اس میں ظاہر کی جاتی ہیں</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قدر کا ذخیرہ:</a:t>
            </a:r>
            <a:r>
              <a:rPr lang="ur" altLang="en-US" sz="2400" dirty="0">
                <a:solidFill>
                  <a:srgbClr val="25252B"/>
                </a:solidFill>
                <a:latin typeface="IBM Plex Sans" pitchFamily="34" charset="0"/>
                <a:ea typeface="IBM Plex Sans" pitchFamily="34" charset="-122"/>
                <a:cs typeface="IBM Plex Sans" pitchFamily="34" charset="-120"/>
              </a:rPr>
              <a:t> یہ قدر کو آج سے مستقبل میں منتقل کرتا ہے</a:t>
            </a:r>
            <a:endParaRPr lang="ur"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زر کی کوئی بھی شکل قدر کو مکمل طور پر محفوظ نہیں رکھتی، لیکن بعض شکلوں کی قوتِ خرید دوسروں کی نسبت زیادہ آہستہ کم ہوتی ہے۔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سیپیوں سے کاغذ تک</a:t>
            </a:r>
            <a:endParaRPr lang="ur" sz="3000" dirty="0"/>
          </a:p>
        </p:txBody>
      </p:sp>
      <p:sp>
        <p:nvSpPr>
          <p:cNvPr id="5" name="Text 2"/>
          <p:cNvSpPr/>
          <p:nvPr/>
        </p:nvSpPr>
        <p:spPr>
          <a:xfrm>
            <a:off x="1047720" y="1386779"/>
            <a:ext cx="4873020" cy="3473531"/>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سیپیاں، نمک، موتی، مویشی، تانبا، چاندی، سونا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قیمتی دھاتیں: کمیاب، پائیدار، وسیع پیمانے پر قابلِ قبول</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کاغذی اسناد جن کے بدلے دھات کی ایک مقررہ مقدار حاصل کی جا سکتی تھی</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سونے کے معیارات: کرنسی کی اکائی قانونی طور پر سونے سے منسلک</a:t>
            </a:r>
            <a:endParaRPr lang="ur"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قواعد جگہ اور دور کے لحاظ سے مختلف تھے۔</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فیاٹ کرنسی</a:t>
            </a:r>
            <a:endParaRPr lang="ur" sz="3000" dirty="0"/>
          </a:p>
        </p:txBody>
      </p:sp>
      <p:sp>
        <p:nvSpPr>
          <p:cNvPr id="4" name="Text 2"/>
          <p:cNvSpPr/>
          <p:nvPr/>
        </p:nvSpPr>
        <p:spPr>
          <a:xfrm>
            <a:off x="1047720" y="1386779"/>
            <a:ext cx="10688604" cy="388482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1971: ریاستہائے متحدہ نے غیر ملکی حکومتوں اور مرکزی بینکوں کے لیے ڈالر کے بدلے سونا دینے کا سرکاری نظام ختم کر دیا</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آج زیادہ تر قومی کرنسیاں فیاٹ زر ہیں: یہ حکومتی اختیار کے تحت جاری کی جاتی ہیں اور ان کے بدلے سونا یا کوئی دوسری جنس حاصل نہیں کی جا سکتی</a:t>
            </a:r>
            <a:endParaRPr lang="ur" sz="2400" dirty="0"/>
          </a:p>
          <a:p>
            <a:pPr rtl="1" algn="l" marL="228600" indent="-228600">
              <a:lnSpc>
                <a:spcPct val="113000"/>
              </a:lnSpc>
              <a:spcBef>
                <a:spcPts val="480"/>
              </a:spcBef>
              <a:buSzPct val="100000"/>
              <a:buChar char="•"/>
            </a:pPr>
            <a:r>
              <a:rPr lang="ur" altLang="en-US" sz="2400" i="1" dirty="0">
                <a:solidFill>
                  <a:srgbClr val="25252B"/>
                </a:solidFill>
                <a:latin typeface="IBM Plex Sans" pitchFamily="34" charset="0"/>
                <a:ea typeface="IBM Plex Sans" pitchFamily="34" charset="-122"/>
                <a:cs typeface="IBM Plex Sans" pitchFamily="34" charset="-120"/>
              </a:rPr>
              <a:t>فیاٹ</a:t>
            </a:r>
            <a:r>
              <a:rPr lang="ur" altLang="en-US" sz="2400" dirty="0">
                <a:solidFill>
                  <a:srgbClr val="25252B"/>
                </a:solidFill>
                <a:latin typeface="IBM Plex Sans" pitchFamily="34" charset="0"/>
                <a:ea typeface="IBM Plex Sans" pitchFamily="34" charset="-122"/>
                <a:cs typeface="IBM Plex Sans" pitchFamily="34" charset="-120"/>
              </a:rPr>
              <a:t> لاطینی زبان کا لفظ ہے جس کا مطلب ہے "ایسا ہی ہو"، اور اسے اکثر "بذریعہ حکم" کے معنی میں سمجھا جاتا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اسے اس لیے قبول کیا جاتا ہے کہ لوگ، کاروبار، بینک اور حکومتیں اسے استعمال کرتے ہیں؛ قوانین اسے ادائیگی کا قانونی ذریعہ بناتے ہیں اور ٹیکس کی ادائیگی کے لیے اس کا استعمال لازم قرار دیتے ہیں</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434681"/>
            <a:ext cx="9623969" cy="1988637"/>
          </a:xfrm>
          <a:prstGeom prst="rect">
            <a:avLst/>
          </a:prstGeom>
          <a:noFill/>
          <a:ln/>
        </p:spPr>
        <p:txBody>
          <a:bodyPr wrap="square" lIns="0" tIns="0" rIns="0" bIns="0" rtlCol="0" anchor="t"/>
          <a:lstStyle/>
          <a:p>
            <a:pPr rtl="1" algn="l" indent="0" marL="0">
              <a:lnSpc>
                <a:spcPct val="100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ہم کسی چیز کی پشت پناہی والی کرنسی</a:t>
            </a:r>
            <a:br/>
            <a:r>
              <a:rPr lang="ur" altLang="en-US" sz="4350" dirty="0">
                <a:solidFill>
                  <a:srgbClr val="FFFFFF"/>
                </a:solidFill>
                <a:latin typeface="IBM Plex Sans Medium" pitchFamily="34" charset="0"/>
                <a:ea typeface="IBM Plex Sans Medium" pitchFamily="34" charset="-122"/>
                <a:cs typeface="IBM Plex Sans Medium" pitchFamily="34" charset="-120"/>
              </a:rPr>
              <a:t>سے کسی شخص پر اعتماد کی پشت پناہی</a:t>
            </a:r>
            <a:br/>
            <a:r>
              <a:rPr lang="ur" altLang="en-US" sz="4350" dirty="0">
                <a:solidFill>
                  <a:srgbClr val="FFFFFF"/>
                </a:solidFill>
                <a:latin typeface="IBM Plex Sans Medium" pitchFamily="34" charset="0"/>
                <a:ea typeface="IBM Plex Sans Medium" pitchFamily="34" charset="-122"/>
                <a:cs typeface="IBM Plex Sans Medium" pitchFamily="34" charset="-120"/>
              </a:rPr>
              <a:t>والی کرنسی تک آ پہنچے۔</a:t>
            </a:r>
            <a:endParaRPr lang="u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C0C0D0"/>
                </a:solidFill>
                <a:latin typeface="IBM Plex Sans" pitchFamily="34" charset="0"/>
                <a:ea typeface="IBM Plex Sans" pitchFamily="34" charset="-122"/>
                <a:cs typeface="IBM Plex Sans" pitchFamily="34" charset="-120"/>
              </a:rPr>
              <a:t>بٹ کوائن کا تعارف · پیسہ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ہمارے پیسے میں کیا خرابی ہے؟</a:t>
            </a:r>
            <a:endParaRPr lang="u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جب لوگ افراطِ زر کا لفظ سنتے ہیں، تو وہ عموماً قیمتوں میں اضافے کے بارے میں سوچتے ہیں۔</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افراطِ زر اور قوتِ خرید</a:t>
            </a:r>
            <a:endParaRPr lang="ur" sz="3000" dirty="0"/>
          </a:p>
        </p:txBody>
      </p:sp>
      <p:pic>
        <p:nvPicPr>
          <p:cNvPr id="4" name="Image 0" descr="پہلے آپ کے پاس 100 اکائیاں ہیں۔ ٹوکری کی قیمت 100 ہے۔ آپ پوری ٹوکری خرید سکتے ہیں۔قیمتوں کی سطحکمقوتِ خریدزیادہقیمتیں بڑھنے کے بعد آپ کے پاس اب بھی 100 اکائیاں ہیں۔ اسی ٹوکری کی قیمت 110 ہے۔ اب آپ پور">    </p:cNvPr>
          <p:cNvPicPr>
            <a:picLocks noChangeAspect="1"/>
          </p:cNvPicPr>
          <p:nvPr/>
        </p:nvPicPr>
        <p:blipFill>
          <a:blip r:embed="rId1"/>
          <a:stretch>
            <a:fillRect/>
          </a:stretch>
        </p:blipFill>
        <p:spPr>
          <a:xfrm>
            <a:off x="992490"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افراطِ زر اور قوتِ خرید</a:t>
            </a:r>
            <a:endParaRPr lang="u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کئی اسباب، ایک انتخاب</a:t>
            </a:r>
            <a:endParaRPr lang="ur" sz="3000" dirty="0"/>
          </a:p>
        </p:txBody>
      </p:sp>
      <p:sp>
        <p:nvSpPr>
          <p:cNvPr id="5" name="Text 2"/>
          <p:cNvSpPr/>
          <p:nvPr/>
        </p:nvSpPr>
        <p:spPr>
          <a:xfrm>
            <a:off x="1047720" y="1386779"/>
            <a:ext cx="4873020" cy="176716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زر اور قرض کی فراہمی میں توسیع</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رسد میں رکاوٹیں اور طلب میں تبدیلیاں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کمزور ہوتی کرنسی، ٹیکس، پیداواری لاگت</a:t>
            </a:r>
            <a:endParaRPr lang="ur" sz="2400" dirty="0"/>
          </a:p>
        </p:txBody>
      </p:sp>
      <p:sp>
        <p:nvSpPr>
          <p:cNvPr id="6" name="Text 3"/>
          <p:cNvSpPr/>
          <p:nvPr/>
        </p:nvSpPr>
        <p:spPr>
          <a:xfrm>
            <a:off x="666780" y="3489168"/>
            <a:ext cx="5694426"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ایک سبب دانستہ انتخاب ہے، کوئی حادثہ نہیں: فیاٹ نظام میں چند ادارے زر اور قرض کی فراہمی بڑھا سکتے ہیں اور اس کے قواعد بدل سکتے ہیں۔</a:t>
            </a:r>
            <a:endParaRPr lang="ur"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کمیابی اور قدر</a:t>
            </a:r>
            <a:endParaRPr lang="ur"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اصل مونا لیزا کی قیمت کسی بھی نقل سے زیادہ ہے: یہ اپنی نوعیت کی واحد اصل تصویر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صرف کمیابی سے قدر پیدا نہیں ہوتی، لیکن جب لوگ کسی چیز کے خواہش مند ہوں تو اس کی رسد اہمیت رکھتی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جب پیسے کی رسد اُن اشیا اور خدمات کے مقابلے میں زیادہ تیزی سے بڑھتی ہے جو اس سے خریدی جا سکتی ہیں، تو پیسے کی ہر اکائی سے عموماً کم چیزیں خریدی جا سکتی ہیں</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افراطِ زر ہر ایک کو یکساں طور پر متاثر نہیں کرتا</a:t>
            </a:r>
            <a:endParaRPr lang="ur"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نقد رقم اور بچت کی قوتِ خرید کم ہو سکتی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ایسے اثاثوں کے مالکان جن کی قیمت بڑھتی ہے، کسی حد تک محفوظ رہ سکتے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اجرتیں اور قیمتیں مختلف رفتار سے بدلتی ہیں</a:t>
            </a:r>
            <a:endParaRPr lang="ur"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بینک میں موجود رقم آپ کے ہاتھ میں موجود نقد رقم سے مختلف ہے: یہ بینک کی جانب سے آپ کو ادائیگی کرنے کا وعدہ ہے۔ یہ وعدہ عموماً پورا ہوتا ہے، لیکن اس کا انحصار بینک اور اس پر لاگو ہونے والے قواعد پر ہوتا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آزما کر دیکھیں: قوتِ خرید کی جانچ</a:t>
            </a:r>
            <a:endParaRPr lang="ur"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روزمرہ استعمال کی کوئی ایک چیز یا سہولت منتخب کریں: روٹی، آمدورفت، یا فون کا بیلنس</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اس کی آج کی قیمت لکھیں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کسی سے پوچھیں کہ کئی سال پہلے اس کی قیمت کیا تھی، اور اگر ممکن ہو تو کسی قابلِ اعتماد ریکارڈ سے تصدیق کریں</a:t>
            </a:r>
            <a:endParaRPr lang="ur" sz="2400" dirty="0"/>
          </a:p>
          <a:p>
            <a:pPr rtl="1" algn="l" marL="228600" indent="-228600">
              <a:lnSpc>
                <a:spcPct val="113000"/>
              </a:lnSpc>
              <a:spcBef>
                <a:spcPts val="480"/>
              </a:spcBef>
              <a:buSzPct val="100000"/>
              <a:buFont typeface="+mj-lt"/>
              <a:buAutoNum type="arabicPeriod" startAt="1"/>
            </a:pPr>
            <a:r>
              <a:rPr lang="ur" altLang="en-US" sz="2400" dirty="0">
                <a:solidFill>
                  <a:srgbClr val="25252B"/>
                </a:solidFill>
                <a:latin typeface="IBM Plex Sans" pitchFamily="34" charset="0"/>
                <a:ea typeface="IBM Plex Sans" pitchFamily="34" charset="-122"/>
                <a:cs typeface="IBM Plex Sans" pitchFamily="34" charset="-120"/>
              </a:rPr>
              <a:t>کیا آمدنی بھی اسی شرح سے بڑھی؟ اس تبدیلی کی اور کیا وجوہات ہو سکتی ہیں؟</a:t>
            </a:r>
            <a:endParaRPr lang="ur"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فیاٹ کرنسی کام کرتی ہے، مگر خطرات کے ساتھ</a:t>
            </a:r>
            <a:endParaRPr lang="ur" sz="3000" dirty="0"/>
          </a:p>
        </p:txBody>
      </p:sp>
      <p:sp>
        <p:nvSpPr>
          <p:cNvPr id="4" name="Text 2"/>
          <p:cNvSpPr/>
          <p:nvPr/>
        </p:nvSpPr>
        <p:spPr>
          <a:xfrm>
            <a:off x="1047720" y="1386779"/>
            <a:ext cx="10688604" cy="1294973"/>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آسان ادائیگیاں، لچکدار قرضے، بحرانوں سے نمٹنے کے ذرائع</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لیکن اس کی رسد اور قواعد بدل سکتے ہیں، اور اسے استعمال کرنے والوں کی رائے کا اثر بہت کم ہوتا ہے</a:t>
            </a:r>
            <a:endParaRPr lang="ur"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اسی لیے لوگ متبادل تلاش کرتے ہیں، اور اسی لیے بٹ کوائن بنایا گیا۔</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ہمارے پیسے میں کیا خرابی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بٹ کوائن کیا ہے؟</a:t>
            </a:r>
            <a:endParaRPr lang="ur"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ایسی ڈیجیٹل رقم جو غیر مرکزی ہے، جس کی رسد محدود ہے، اور جسے کسی بینک کی اجازت کے بغیر براہِ راست ایک فرد سے دوسرے فرد کو بھیجا جا سکتا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دوہرے خرچ کا مسئلہ</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31 اکتوبر 2008:</a:t>
            </a:r>
            <a:r>
              <a:rPr lang="ur" altLang="en-US" sz="2400" dirty="0">
                <a:solidFill>
                  <a:srgbClr val="25252B"/>
                </a:solidFill>
                <a:latin typeface="IBM Plex Sans" pitchFamily="34" charset="0"/>
                <a:ea typeface="IBM Plex Sans" pitchFamily="34" charset="-122"/>
                <a:cs typeface="IBM Plex Sans" pitchFamily="34" charset="-120"/>
              </a:rPr>
              <a:t> Satoshi Nakamoto شائع کرتے ہیں </a:t>
            </a:r>
            <a:r>
              <a:rPr lang="ur" altLang="en-US" sz="2400" i="1" dirty="0">
                <a:solidFill>
                  <a:srgbClr val="25252B"/>
                </a:solidFill>
                <a:latin typeface="IBM Plex Sans" pitchFamily="34" charset="0"/>
                <a:ea typeface="IBM Plex Sans" pitchFamily="34" charset="-122"/>
                <a:cs typeface="IBM Plex Sans" pitchFamily="34" charset="-120"/>
              </a:rPr>
              <a:t>بٹ کوائن: ایک پیئر ٹو پیئر الیکٹرانک نقدی کا نظام</a:t>
            </a:r>
            <a:r>
              <a:rPr lang="ur" altLang="en-US" sz="2400" dirty="0">
                <a:solidFill>
                  <a:srgbClr val="25252B"/>
                </a:solidFill>
                <a:latin typeface="IBM Plex Sans" pitchFamily="34" charset="0"/>
                <a:ea typeface="IBM Plex Sans" pitchFamily="34" charset="-122"/>
                <a:cs typeface="IBM Plex Sans" pitchFamily="34" charset="-120"/>
              </a:rPr>
              <a:t>۔ </a:t>
            </a:r>
            <a:r>
              <a:rPr lang="ur" altLang="en-US" sz="2400" b="1" dirty="0">
                <a:solidFill>
                  <a:srgbClr val="25252B"/>
                </a:solidFill>
                <a:latin typeface="IBM Plex Sans" pitchFamily="34" charset="0"/>
                <a:ea typeface="IBM Plex Sans" pitchFamily="34" charset="-122"/>
                <a:cs typeface="IBM Plex Sans" pitchFamily="34" charset="-120"/>
              </a:rPr>
              <a:t>جنوری 2009:</a:t>
            </a:r>
            <a:r>
              <a:rPr lang="ur" altLang="en-US" sz="2400" dirty="0">
                <a:solidFill>
                  <a:srgbClr val="25252B"/>
                </a:solidFill>
                <a:latin typeface="IBM Plex Sans" pitchFamily="34" charset="0"/>
                <a:ea typeface="IBM Plex Sans" pitchFamily="34" charset="-122"/>
                <a:cs typeface="IBM Plex Sans" pitchFamily="34" charset="-120"/>
              </a:rPr>
              <a:t> نیٹ ورک کا آغاز ہوتا ہے۔</a:t>
            </a:r>
            <a:endParaRPr lang="ur" sz="2400" dirty="0"/>
          </a:p>
        </p:txBody>
      </p:sp>
      <p:pic>
        <p:nvPicPr>
          <p:cNvPr id="5" name="Image 0" descr="ادائیگی کی کمپنی بھیجنے والا کمپنی سے درخواست کرتا ہےکمپنی کھاتا رکھتی ہے اور منظوری دیتی ہے وصول کنندہ کو ادائیگی تب ہوتی ہے جب کمپنی اجازت دےانحصار ہےکھاتا رکھنے والے ایک قابلِ اعتماد ادارے پربٹ کوا">    </p:cNvPr>
          <p:cNvPicPr>
            <a:picLocks noChangeAspect="1"/>
          </p:cNvPicPr>
          <p:nvPr/>
        </p:nvPicPr>
        <p:blipFill>
          <a:blip r:embed="rId1"/>
          <a:stretch>
            <a:fillRect/>
          </a:stretch>
        </p:blipFill>
        <p:spPr>
          <a:xfrm>
            <a:off x="5661690"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غیر مرکزی · محدود رسد · فرد سے فرد تک</a:t>
            </a:r>
            <a:endParaRPr lang="ur"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غیر مرکزی:</a:t>
            </a:r>
            <a:r>
              <a:rPr lang="ur" altLang="en-US" sz="2400" dirty="0">
                <a:solidFill>
                  <a:srgbClr val="25252B"/>
                </a:solidFill>
                <a:latin typeface="IBM Plex Sans" pitchFamily="34" charset="0"/>
                <a:ea typeface="IBM Plex Sans" pitchFamily="34" charset="-122"/>
                <a:cs typeface="IBM Plex Sans" pitchFamily="34" charset="-120"/>
              </a:rPr>
              <a:t> کوئی مرکزی دفتر اکاؤنٹ نہیں بناتا، بیلنس تبدیل نہیں کرتا، اور نہ ہی یہ منظوری دیتا ہے کہ کون شامل ہو سکتا ہے</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محدود رسد:</a:t>
            </a:r>
            <a:r>
              <a:rPr lang="ur" altLang="en-US" sz="2400" dirty="0">
                <a:solidFill>
                  <a:srgbClr val="25252B"/>
                </a:solidFill>
                <a:latin typeface="IBM Plex Sans" pitchFamily="34" charset="0"/>
                <a:ea typeface="IBM Plex Sans" pitchFamily="34" charset="-122"/>
                <a:cs typeface="IBM Plex Sans" pitchFamily="34" charset="-120"/>
              </a:rPr>
              <a:t> بٹ کوائن کی تعداد کبھی بھی 21 ملین سے زیادہ نہیں ہوگی</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براہِ راست فرد سے فرد تک:</a:t>
            </a:r>
            <a:r>
              <a:rPr lang="ur" altLang="en-US" sz="2400" dirty="0">
                <a:solidFill>
                  <a:srgbClr val="25252B"/>
                </a:solidFill>
                <a:latin typeface="IBM Plex Sans" pitchFamily="34" charset="0"/>
                <a:ea typeface="IBM Plex Sans" pitchFamily="34" charset="-122"/>
                <a:cs typeface="IBM Plex Sans" pitchFamily="34" charset="-120"/>
              </a:rPr>
              <a:t> کسی مرکزی اتھارٹی سے اجازت لیے بغیر، کسی کو بھی، کہیں بھی بھیجیں</a:t>
            </a:r>
            <a:endParaRPr lang="ur"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کوئی کمپنی اُن بٹ کوائن کو منجمد نہیں کر سکتی جن کا کنٹرول خود آپ کے پاس ہو۔ اس آزادی کا دوسرا پہلو ذمہ داری ہے: ایک درست ٹرانزیکشن کو واپس پلٹنا عموماً ناممکن ہوتا ہے، اور نیٹ ورک کے لیے کوئی ہیلپ ڈیسک نہیں ہے۔</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ایک حد جس کی تصدیق کوئی بھی کر سکتا ہے</a:t>
            </a:r>
            <a:endParaRPr lang="ur" sz="3000" dirty="0"/>
          </a:p>
        </p:txBody>
      </p:sp>
      <p:pic>
        <p:nvPicPr>
          <p:cNvPr id="4" name="Image 0" descr="رسد کے بارے میں ایک دعویٰ جاری کنندہ اپنی ویب سائٹ پر ایک حد بیان کرتا ہے۔ یہ صرف جاری کنندہ کے اپنے ڈیٹابیس میں درج ہوتی ہے۔ جاری کنندہ کے علاوہ کوئی بھی اس کی تصدیق نہیں کر سکتا۔ جاری کنندہ خاموشی س">    </p:cNvPr>
          <p:cNvPicPr>
            <a:picLocks noChangeAspect="1"/>
          </p:cNvPicPr>
          <p:nvPr/>
        </p:nvPicPr>
        <p:blipFill>
          <a:blip r:embed="rId1"/>
          <a:stretch>
            <a:fillRect/>
          </a:stretch>
        </p:blipFill>
        <p:spPr>
          <a:xfrm>
            <a:off x="1698407" y="1295430"/>
            <a:ext cx="9826782" cy="495668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آپ کو ایک مکمل بٹ کوائن کی ضرورت نہیں ہے</a:t>
            </a:r>
            <a:endParaRPr lang="ur"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ایک بٹ کوائن کو 100,000,000 چھوٹی اکائیوں میں تقسیم کیا جا سکتا ہے، جنہیں ساتوشی یا سیٹس کہا جاتا ہے۔</a:t>
            </a:r>
            <a:endParaRPr lang="ur" sz="2400" dirty="0"/>
          </a:p>
        </p:txBody>
      </p:sp>
      <p:pic>
        <p:nvPicPr>
          <p:cNvPr id="5" name="Image 0" descr="بٹ کوائن (BTC)۱۰٫۱۰٫۰۱۰٫۰۰۱۰٫۰۰۰۰۰۰۰۱ساتوشیز (سیٹس)⁠۱۰۰٬۰۰۰٬۰۰۰⁠ ۱۰٬۰۰۰٬۰۰۰⁠ ۱٬۰۰۰٬۰۰۰⁠ ۱۰۰٬۰۰۰⁠ ۱">    </p:cNvPr>
          <p:cNvPicPr>
            <a:picLocks noChangeAspect="1"/>
          </p:cNvPicPr>
          <p:nvPr/>
        </p:nvPicPr>
        <p:blipFill>
          <a:blip r:embed="rId1"/>
          <a:stretch>
            <a:fillRect/>
          </a:stretch>
        </p:blipFill>
        <p:spPr>
          <a:xfrm>
            <a:off x="4688220"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کو کون چلاتا ہے؟</a:t>
            </a:r>
            <a:endParaRPr lang="ur" sz="3000" dirty="0"/>
          </a:p>
        </p:txBody>
      </p:sp>
      <p:pic>
        <p:nvPicPr>
          <p:cNvPr id="4" name="Image 0" descr="صارفصارف بٹ کوائن وصول کرتا ہے، اپنے پاس رکھتا ہے اور بھیجتا ہے۔ نوڈنوڈ خود قواعد کی جانچ کرتا ہے اور درست ڈیٹا آگے پہنچاتا ہے۔ مائنرمائنر مجوزہ بلاکس تیار کرتا ہے اور پروف آف ورک انجام دیتا ہے۔ڈویلپر">    </p:cNvPr>
          <p:cNvPicPr>
            <a:picLocks noChangeAspect="1"/>
          </p:cNvPicPr>
          <p:nvPr/>
        </p:nvPicPr>
        <p:blipFill>
          <a:blip r:embed="rId1"/>
          <a:stretch>
            <a:fillRect/>
          </a:stretch>
        </p:blipFill>
        <p:spPr>
          <a:xfrm>
            <a:off x="1472916"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کو کون چلاتا ہے؟</a:t>
            </a:r>
            <a:endParaRPr lang="ur"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میں کچھ فوائد کے بدلے کچھ سمجھوتے کرنا پڑتے ہیں</a:t>
            </a:r>
            <a:endParaRPr lang="ur"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اس کی قیمت تیزی سے بدل سکتی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غلطیاں عموماً ناقابلِ تلافی ہوتی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بہت سی جگہوں پر اسے اب بھی محدود پیمانے پر قبول کیا جاتا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اسے محفوظ طریقے سے استعمال کرنے کے لیے کچھ سیکھنا پڑتا ہے</a:t>
            </a:r>
            <a:endParaRPr lang="ur"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بٹ کوائن اداروں پر اعتماد کی کچھ ضرورت کو تصدیق اور ذاتی ذمہ داری سے بدل دیتا ہے۔ یہ خطرے کو ختم نہیں کرتا۔</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بٹ کوائن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آپ بٹ کوائن کیسے استعمال کرتے ہیں؟</a:t>
            </a:r>
            <a:endParaRPr lang="ur"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کسی بھی والیٹ کے بارے میں پہلا سوال: کلیدوں کا کنٹرول کس کے پاس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والیٹ کلیدوں کا انتظام کرتا ہے</a:t>
            </a:r>
            <a:endParaRPr lang="ur" sz="3000" dirty="0"/>
          </a:p>
        </p:txBody>
      </p:sp>
      <p:pic>
        <p:nvPicPr>
          <p:cNvPr id="4" name="Image 0" descr="آپ کے والیٹ میں کلیدیں محفوظ ہوتی ہیں وصول کریں وصولی کا پتہ شیئر کریںبھیجیں اپنی کلید سے دستخط کریں بٹ کوائن مشترکہ کھاتے میں ہی رہتا ہے">    </p:cNvPr>
          <p:cNvPicPr>
            <a:picLocks noChangeAspect="1"/>
          </p:cNvPicPr>
          <p:nvPr/>
        </p:nvPicPr>
        <p:blipFill>
          <a:blip r:embed="rId1"/>
          <a:stretch>
            <a:fillRect/>
          </a:stretch>
        </p:blipFill>
        <p:spPr>
          <a:xfrm>
            <a:off x="1095360"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آپ کے بٹ کوائن دراصل کس کے پاس ہیں؟</a:t>
            </a:r>
            <a:endParaRPr lang="ur"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ذاتی تحویل:</a:t>
            </a:r>
            <a:r>
              <a:rPr lang="ur" altLang="en-US" sz="2400" dirty="0">
                <a:solidFill>
                  <a:srgbClr val="25252B"/>
                </a:solidFill>
                <a:latin typeface="IBM Plex Sans" pitchFamily="34" charset="0"/>
                <a:ea typeface="IBM Plex Sans" pitchFamily="34" charset="-122"/>
                <a:cs typeface="IBM Plex Sans" pitchFamily="34" charset="-120"/>
              </a:rPr>
              <a:t> کلیدیں آپ کے اختیار میں ہوتی ہیں</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اگر آپ سیڈ فریز اور آلہ کھو دیں تو کوئی بھی آپ کے لیے آپ کے بٹ کوائن واپس حاصل نہیں کر سکتا</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ادارے کی تحویل:</a:t>
            </a:r>
            <a:r>
              <a:rPr lang="ur" altLang="en-US" sz="2400" dirty="0">
                <a:solidFill>
                  <a:srgbClr val="25252B"/>
                </a:solidFill>
                <a:latin typeface="IBM Plex Sans" pitchFamily="34" charset="0"/>
                <a:ea typeface="IBM Plex Sans" pitchFamily="34" charset="-122"/>
                <a:cs typeface="IBM Plex Sans" pitchFamily="34" charset="-120"/>
              </a:rPr>
              <a:t> کلیدیں ایک کمپنی کے پاس ہوتی ہیں، کچھ بینک کی طرح</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آپ کا بیلنس اس کمپنی کی جانب سے ادائیگی کا وعدہ ہے؛ وہ رقم نکلوانے پر حد لگا سکتی ہے، اکاؤنٹ منجمد کر سکتی ہے، ہیک ہو سکتی ہے یا بند ہو سکتی ہے</a:t>
            </a:r>
            <a:endParaRPr lang="ur"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تحویل کا طریقہ منتخب کرنا آپ کی قابلیت کا امتحان نہیں ہے۔ اہم بات یہ جاننا ہے کہ آپ کون سا طریقہ استعمال کر رہے ہیں اور کس پر بھروسا کر رہے ہیں۔</a:t>
            </a:r>
            <a:endParaRPr lang="ur"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آپ کا سیڈ فریز مکمل رسائی کی کلید</a:t>
            </a:r>
            <a:br/>
            <a:r>
              <a:rPr lang="ur" altLang="en-US" sz="3000" dirty="0">
                <a:solidFill>
                  <a:srgbClr val="422C70"/>
                </a:solidFill>
                <a:latin typeface="IBM Plex Sans Medium" pitchFamily="34" charset="0"/>
                <a:ea typeface="IBM Plex Sans Medium" pitchFamily="34" charset="-122"/>
                <a:cs typeface="IBM Plex Sans Medium" pitchFamily="34" charset="-120"/>
              </a:rPr>
              <a:t>ہے</a:t>
            </a:r>
            <a:endParaRPr lang="ur"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rtl="1" algn="l" indent="0" marL="0">
              <a:lnSpc>
                <a:spcPct val="113000"/>
              </a:lnSpc>
              <a:buNone/>
            </a:pPr>
            <a:r>
              <a:rPr lang="ur" altLang="en-US" sz="2400" dirty="0">
                <a:solidFill>
                  <a:srgbClr val="25252B"/>
                </a:solidFill>
                <a:latin typeface="IBM Plex Sans" pitchFamily="34" charset="0"/>
                <a:ea typeface="IBM Plex Sans" pitchFamily="34" charset="-122"/>
                <a:cs typeface="IBM Plex Sans" pitchFamily="34" charset="-120"/>
              </a:rPr>
              <a:t>الفاظ کی ایک ترتیب وار فہرست، جس میں عموماً ۱۲ یا ۲۴ الفاظ ہوتے ہیں، جو آپ کی کلیدوں کو دوبارہ بنا سکتی ہے۔ جس کے پاس بھی یہ فہرست ہو، وہ آپ کے بٹ کوائن لے سکتا ہے۔</a:t>
            </a:r>
            <a:endParaRPr lang="ur" sz="2400" dirty="0"/>
          </a:p>
        </p:txBody>
      </p:sp>
      <p:pic>
        <p:nvPicPr>
          <p:cNvPr id="6" name="Image 1" descr="صرف نمونہ1. civil2. switch3. plunge4. stadium5. live6. wedding7. foster8. dice9. giraffe10. you11. foil12. cinnamon">    </p:cNvPr>
          <p:cNvPicPr>
            <a:picLocks noChangeAspect="1"/>
          </p:cNvPicPr>
          <p:nvPr/>
        </p:nvPicPr>
        <p:blipFill>
          <a:blip r:embed="rId2"/>
          <a:stretch>
            <a:fillRect/>
          </a:stretch>
        </p:blipFill>
        <p:spPr>
          <a:xfrm>
            <a:off x="114775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آپ کی چابیاں نہیں، تو آپ کے سکے بھی</a:t>
            </a:r>
            <a:br/>
            <a:r>
              <a:rPr lang="ur" altLang="en-US" sz="4350" dirty="0">
                <a:solidFill>
                  <a:srgbClr val="FFFFFF"/>
                </a:solidFill>
                <a:latin typeface="IBM Plex Sans Medium" pitchFamily="34" charset="0"/>
                <a:ea typeface="IBM Plex Sans Medium" pitchFamily="34" charset="-122"/>
                <a:cs typeface="IBM Plex Sans Medium" pitchFamily="34" charset="-120"/>
              </a:rPr>
              <a:t>نہیں۔</a:t>
            </a:r>
            <a:endParaRPr lang="ur"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C0C0D0"/>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کسی بھی والیٹ کو استعمال کرنے سے پہلے</a:t>
            </a:r>
            <a:endParaRPr lang="ur" sz="3000" dirty="0"/>
          </a:p>
        </p:txBody>
      </p:sp>
      <p:sp>
        <p:nvSpPr>
          <p:cNvPr id="5" name="Text 2"/>
          <p:cNvSpPr/>
          <p:nvPr/>
        </p:nvSpPr>
        <p:spPr>
          <a:xfrm>
            <a:off x="1002000" y="1375806"/>
            <a:ext cx="5569336" cy="4611319"/>
          </a:xfrm>
          <a:prstGeom prst="rect">
            <a:avLst/>
          </a:prstGeom>
          <a:noFill/>
          <a:ln/>
        </p:spPr>
        <p:txBody>
          <a:bodyPr wrap="square" lIns="0" tIns="0" rIns="0" bIns="0" rtlCol="0" anchor="t"/>
          <a:lstStyle/>
          <a:p>
            <a:pPr rtl="1" algn="l" marL="200660" indent="-200660">
              <a:lnSpc>
                <a:spcPct val="113000"/>
              </a:lnSpc>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کلیدیں:</a:t>
            </a:r>
            <a:r>
              <a:rPr lang="ur" altLang="en-US" sz="2110" dirty="0">
                <a:solidFill>
                  <a:srgbClr val="25252B"/>
                </a:solidFill>
                <a:latin typeface="IBM Plex Sans" pitchFamily="34" charset="0"/>
                <a:ea typeface="IBM Plex Sans" pitchFamily="34" charset="-122"/>
                <a:cs typeface="IBM Plex Sans" pitchFamily="34" charset="-120"/>
              </a:rPr>
              <a:t> ان کا کنٹرول کس کے پاس ہے، آپ کے یا کسی کمپنی کے؟</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بازیابی:</a:t>
            </a:r>
            <a:r>
              <a:rPr lang="ur" altLang="en-US" sz="2110" dirty="0">
                <a:solidFill>
                  <a:srgbClr val="25252B"/>
                </a:solidFill>
                <a:latin typeface="IBM Plex Sans" pitchFamily="34" charset="0"/>
                <a:ea typeface="IBM Plex Sans" pitchFamily="34" charset="-122"/>
                <a:cs typeface="IBM Plex Sans" pitchFamily="34" charset="-120"/>
              </a:rPr>
              <a:t> اگر آپ کا فون گم ہو جائے یا کمپنی غائب ہو جائے تو کیا ہوگا؟</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ماخذ:</a:t>
            </a:r>
            <a:r>
              <a:rPr lang="ur" altLang="en-US" sz="2110" dirty="0">
                <a:solidFill>
                  <a:srgbClr val="25252B"/>
                </a:solidFill>
                <a:latin typeface="IBM Plex Sans" pitchFamily="34" charset="0"/>
                <a:ea typeface="IBM Plex Sans" pitchFamily="34" charset="-122"/>
                <a:cs typeface="IBM Plex Sans" pitchFamily="34" charset="-120"/>
              </a:rPr>
              <a:t> کیا یہ سرکاری ویب سائٹ یا ایپ اسٹور کی فہرست سے ہے، نہ کہ کسی کے بھیجے ہوئے لنک سے؟</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کوڈ:</a:t>
            </a:r>
            <a:r>
              <a:rPr lang="ur" altLang="en-US" sz="2110" dirty="0">
                <a:solidFill>
                  <a:srgbClr val="25252B"/>
                </a:solidFill>
                <a:latin typeface="IBM Plex Sans" pitchFamily="34" charset="0"/>
                <a:ea typeface="IBM Plex Sans" pitchFamily="34" charset="-122"/>
                <a:cs typeface="IBM Plex Sans" pitchFamily="34" charset="-120"/>
              </a:rPr>
              <a:t> کیا یہ اوپن سورس ہے اور اس کی باقاعدگی سے دیکھ بھال کی جاتی ہے؟ (یہ بذاتِ خود محفوظ ہونے کا ثبوت نہیں۔)</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اخراجات:</a:t>
            </a:r>
            <a:r>
              <a:rPr lang="ur" altLang="en-US" sz="2110" dirty="0">
                <a:solidFill>
                  <a:srgbClr val="25252B"/>
                </a:solidFill>
                <a:latin typeface="IBM Plex Sans" pitchFamily="34" charset="0"/>
                <a:ea typeface="IBM Plex Sans" pitchFamily="34" charset="-122"/>
                <a:cs typeface="IBM Plex Sans" pitchFamily="34" charset="-120"/>
              </a:rPr>
              <a:t> بھیجنے، وصول کرنے یا رقم نکالنے کی فیس کیا ہے؟</a:t>
            </a:r>
            <a:endParaRPr lang="ur" sz="2110" dirty="0"/>
          </a:p>
          <a:p>
            <a:pPr rtl="1" algn="l" marL="200660" indent="-200660">
              <a:lnSpc>
                <a:spcPct val="113000"/>
              </a:lnSpc>
              <a:spcBef>
                <a:spcPts val="420"/>
              </a:spcBef>
              <a:buSzPct val="100000"/>
              <a:buChar char="•"/>
            </a:pPr>
            <a:r>
              <a:rPr lang="ur" altLang="en-US" sz="2110" b="1" dirty="0">
                <a:solidFill>
                  <a:srgbClr val="422C70"/>
                </a:solidFill>
                <a:latin typeface="IBM Plex Sans" pitchFamily="34" charset="0"/>
                <a:ea typeface="IBM Plex Sans" pitchFamily="34" charset="-122"/>
                <a:cs typeface="IBM Plex Sans" pitchFamily="34" charset="-120"/>
              </a:rPr>
              <a:t>ادائیگیاں:</a:t>
            </a:r>
            <a:r>
              <a:rPr lang="ur" altLang="en-US" sz="2110" dirty="0">
                <a:solidFill>
                  <a:srgbClr val="25252B"/>
                </a:solidFill>
                <a:latin typeface="IBM Plex Sans" pitchFamily="34" charset="0"/>
                <a:ea typeface="IBM Plex Sans" pitchFamily="34" charset="-122"/>
                <a:cs typeface="IBM Plex Sans" pitchFamily="34" charset="-120"/>
              </a:rPr>
              <a:t> آن چین، لائٹننگ یا دونوں؟</a:t>
            </a:r>
            <a:endParaRPr lang="ur"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آن چین اور لائٹننگ</a:t>
            </a:r>
            <a:endParaRPr lang="ur"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آن چین:</a:t>
            </a:r>
            <a:r>
              <a:rPr lang="ur" altLang="en-US" sz="2400" dirty="0">
                <a:solidFill>
                  <a:srgbClr val="25252B"/>
                </a:solidFill>
                <a:latin typeface="IBM Plex Sans" pitchFamily="34" charset="0"/>
                <a:ea typeface="IBM Plex Sans" pitchFamily="34" charset="-122"/>
                <a:cs typeface="IBM Plex Sans" pitchFamily="34" charset="-120"/>
              </a:rPr>
              <a:t> براہِ راست بلاک چین میں ریکارڈ شدہ</a:t>
            </a:r>
            <a:endParaRPr lang="ur" sz="2400" dirty="0"/>
          </a:p>
          <a:p>
            <a:pPr rtl="1" algn="l" marL="228600" indent="-228600">
              <a:lnSpc>
                <a:spcPct val="113000"/>
              </a:lnSpc>
              <a:spcBef>
                <a:spcPts val="480"/>
              </a:spcBef>
              <a:buSzPct val="100000"/>
              <a:buChar char="•"/>
            </a:pPr>
            <a:r>
              <a:rPr lang="ur" altLang="en-US" sz="2400" b="1" dirty="0">
                <a:solidFill>
                  <a:srgbClr val="422C70"/>
                </a:solidFill>
                <a:latin typeface="IBM Plex Sans" pitchFamily="34" charset="0"/>
                <a:ea typeface="IBM Plex Sans" pitchFamily="34" charset="-122"/>
                <a:cs typeface="IBM Plex Sans" pitchFamily="34" charset="-120"/>
              </a:rPr>
              <a:t>لائٹننگ:</a:t>
            </a:r>
            <a:r>
              <a:rPr lang="ur" altLang="en-US" sz="2400" dirty="0">
                <a:solidFill>
                  <a:srgbClr val="25252B"/>
                </a:solidFill>
                <a:latin typeface="IBM Plex Sans" pitchFamily="34" charset="0"/>
                <a:ea typeface="IBM Plex Sans" pitchFamily="34" charset="-122"/>
                <a:cs typeface="IBM Plex Sans" pitchFamily="34" charset="-120"/>
              </a:rPr>
              <a:t> بٹ کوائن پر قائم ایک ادائیگی نیٹ ورک جو تیز، چھوٹی اور بار بار کی جانے والی ادائیگیوں، جیسے کافی خریدنے، کے لیے بنایا گیا ہے</a:t>
            </a:r>
            <a:endParaRPr lang="ur" sz="2400" dirty="0"/>
          </a:p>
          <a:p>
            <a:pPr rtl="1" algn="l" marL="228600" indent="-228600">
              <a:lnSpc>
                <a:spcPct val="113000"/>
              </a:lnSpc>
              <a:spcBef>
                <a:spcPts val="480"/>
              </a:spcBef>
              <a:buSzPct val="100000"/>
              <a:buChar char="•"/>
            </a:pPr>
            <a:r>
              <a:rPr lang="ur" altLang="en-US" sz="2400" dirty="0">
                <a:solidFill>
                  <a:srgbClr val="25252B"/>
                </a:solidFill>
                <a:latin typeface="IBM Plex Sans" pitchFamily="34" charset="0"/>
                <a:ea typeface="IBM Plex Sans" pitchFamily="34" charset="-122"/>
                <a:cs typeface="IBM Plex Sans" pitchFamily="34" charset="-120"/>
              </a:rPr>
              <a:t>لائٹننگ والیٹ بھی کسی تیسرے فریق کی تحویل میں یا خود آپ کی تحویل میں ہو سکتا ہے</a:t>
            </a:r>
            <a:endParaRPr lang="ur" sz="2400" dirty="0"/>
          </a:p>
        </p:txBody>
      </p:sp>
      <p:pic>
        <p:nvPicPr>
          <p:cNvPr id="5" name="Image 0" descr="آن چینبراہِ راست بٹ کوائن کی بلاک چین میں درجلائٹننگبٹ کوائن پر قائم ادائیگیوں کا ایک نیٹ ورک">    </p:cNvPr>
          <p:cNvPicPr>
            <a:picLocks noChangeAspect="1"/>
          </p:cNvPicPr>
          <p:nvPr/>
        </p:nvPicPr>
        <p:blipFill>
          <a:blip r:embed="rId1"/>
          <a:stretch>
            <a:fillRect/>
          </a:stretch>
        </p:blipFill>
        <p:spPr>
          <a:xfrm>
            <a:off x="807872"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سیکھنے کے دوران تین اصول</a:t>
            </a:r>
            <a:endParaRPr lang="ur"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پہلے سیکھیں۔</a:t>
            </a:r>
            <a:r>
              <a:rPr lang="ur" altLang="en-US" sz="2400" dirty="0">
                <a:solidFill>
                  <a:srgbClr val="25252B"/>
                </a:solidFill>
                <a:latin typeface="IBM Plex Sans" pitchFamily="34" charset="0"/>
                <a:ea typeface="IBM Plex Sans" pitchFamily="34" charset="-122"/>
                <a:cs typeface="IBM Plex Sans" pitchFamily="34" charset="-120"/>
              </a:rPr>
              <a:t> جوش، خوف یا دباؤ میں آ کر کوئی قدم نہ اٹھائیں۔</a:t>
            </a:r>
            <a:endParaRPr lang="ur" sz="2400" dirty="0"/>
          </a:p>
          <a:p>
            <a:pPr rtl="1" algn="l" marL="228600" indent="-228600">
              <a:lnSpc>
                <a:spcPct val="113000"/>
              </a:lnSpc>
              <a:spcBef>
                <a:spcPts val="480"/>
              </a:spcBef>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تھوڑی رقم سے آغاز کریں۔</a:t>
            </a:r>
            <a:r>
              <a:rPr lang="ur" altLang="en-US" sz="2400" dirty="0">
                <a:solidFill>
                  <a:srgbClr val="25252B"/>
                </a:solidFill>
                <a:latin typeface="IBM Plex Sans" pitchFamily="34" charset="0"/>
                <a:ea typeface="IBM Plex Sans" pitchFamily="34" charset="-122"/>
                <a:cs typeface="IBM Plex Sans" pitchFamily="34" charset="-120"/>
              </a:rPr>
              <a:t> غیر مانوس ٹولز کو اتنی رقم کے ساتھ آزمائیں جسے کھونا آپ برداشت کر سکیں۔</a:t>
            </a:r>
            <a:endParaRPr lang="ur" sz="2400" dirty="0"/>
          </a:p>
          <a:p>
            <a:pPr rtl="1" algn="l" marL="228600" indent="-228600">
              <a:lnSpc>
                <a:spcPct val="113000"/>
              </a:lnSpc>
              <a:spcBef>
                <a:spcPts val="480"/>
              </a:spcBef>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بھروسا نہ کریں، تصدیق کریں۔</a:t>
            </a:r>
            <a:r>
              <a:rPr lang="ur" altLang="en-US" sz="2400" dirty="0">
                <a:solidFill>
                  <a:srgbClr val="25252B"/>
                </a:solidFill>
                <a:latin typeface="IBM Plex Sans" pitchFamily="34" charset="0"/>
                <a:ea typeface="IBM Plex Sans" pitchFamily="34" charset="-122"/>
                <a:cs typeface="IBM Plex Sans" pitchFamily="34" charset="-120"/>
              </a:rPr>
              <a:t> متعلقہ شخص، ادائیگی کے طریقے، پتے اور رقم کی جانچ کریں۔</a:t>
            </a:r>
            <a:endParaRPr lang="ur" sz="2400" dirty="0"/>
          </a:p>
        </p:txBody>
      </p:sp>
      <p:sp>
        <p:nvSpPr>
          <p:cNvPr id="5" name="Shape 3"/>
          <p:cNvSpPr/>
          <p:nvPr/>
        </p:nvSpPr>
        <p:spPr>
          <a:xfrm>
            <a:off x="666780" y="3900465"/>
            <a:ext cx="10858500" cy="2056668"/>
          </a:xfrm>
          <a:prstGeom prst="rect">
            <a:avLst/>
          </a:prstGeom>
          <a:solidFill>
            <a:srgbClr val="F3F3FA"/>
          </a:solidFill>
          <a:ln/>
        </p:spPr>
      </p:sp>
      <p:sp>
        <p:nvSpPr>
          <p:cNvPr id="6" name="Shape 4"/>
          <p:cNvSpPr/>
          <p:nvPr/>
        </p:nvSpPr>
        <p:spPr>
          <a:xfrm>
            <a:off x="666780" y="3900465"/>
            <a:ext cx="57150" cy="2056668"/>
          </a:xfrm>
          <a:prstGeom prst="rect">
            <a:avLst/>
          </a:prstGeom>
          <a:solidFill>
            <a:srgbClr val="422C70"/>
          </a:solidFill>
          <a:ln/>
        </p:spPr>
      </p:sp>
      <p:sp>
        <p:nvSpPr>
          <p:cNvPr id="7" name="Text 5"/>
          <p:cNvSpPr/>
          <p:nvPr/>
        </p:nvSpPr>
        <p:spPr>
          <a:xfrm>
            <a:off x="1211580" y="4174785"/>
            <a:ext cx="10415565" cy="1508028"/>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رقم وصول کرنے کی معلومات شیئر کریں، خفیہ معلومات کبھی نہیں</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پتہ یا ادائیگی کی درخواست شیئر کی جا سکتی ہے۔ سیڈ فریز یا نجی کلید کبھی بھی شیئر نہیں کرنی چاہیے۔ کوئی بھی معتبر معلم، والیٹ کمپنی یا معاونت فراہم کرنے والا کارکن آپ سے کبھی یہ نہیں مانگے گا۔</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رکیں، کچھ بھی شیئر نہ کریں، کچھ</a:t>
            </a:r>
            <a:br/>
            <a:r>
              <a:rPr lang="ur" altLang="en-US" sz="3000" dirty="0">
                <a:solidFill>
                  <a:srgbClr val="422C70"/>
                </a:solidFill>
                <a:latin typeface="IBM Plex Sans Medium" pitchFamily="34" charset="0"/>
                <a:ea typeface="IBM Plex Sans Medium" pitchFamily="34" charset="-122"/>
                <a:cs typeface="IBM Plex Sans Medium" pitchFamily="34" charset="-120"/>
              </a:rPr>
              <a:t>بھی نہ بھیجیں</a:t>
            </a:r>
            <a:endParaRPr lang="ur" sz="3000" dirty="0"/>
          </a:p>
        </p:txBody>
      </p:sp>
      <p:sp>
        <p:nvSpPr>
          <p:cNvPr id="5" name="Text 2"/>
          <p:cNvSpPr/>
          <p:nvPr/>
        </p:nvSpPr>
        <p:spPr>
          <a:xfrm>
            <a:off x="666780" y="1860804"/>
            <a:ext cx="5694426" cy="2369942"/>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اگر کوئی آپ پر فوری اقدام کرنے یا رازداری رکھنے کے لیے دباؤ ڈالے، یقینی منافع کا وعدہ کرے، آپ سے پہلے بٹ کوائن بھیجنے کو کہے، یا آپ کی سیڈ فریز مانگے تو رک جائیں۔ توقف کریں۔ کچھ بھی شیئر نہ کریں۔ کچھ بھی نہ بھیجیں۔ پھر کسی ایسے ذریعے سے تصدیق کریں جسے آپ پہلے سے جانتے ہیں۔</a:t>
            </a:r>
            <a:endParaRPr lang="ur" sz="2300" dirty="0"/>
          </a:p>
        </p:txBody>
      </p:sp>
      <p:pic>
        <p:nvPicPr>
          <p:cNvPr id="6" name="Image 1" descr="عجلت کا دباؤ کسی اور کی شناخت اختیار کرنا رقم وصول کرنے کی منزل میں تبدیلی منافع کی ضمانت خفیہ معلومات کے مطالبات">    </p:cNvPr>
          <p:cNvPicPr>
            <a:picLocks noChangeAspect="1"/>
          </p:cNvPicPr>
          <p:nvPr/>
        </p:nvPicPr>
        <p:blipFill>
          <a:blip r:embed="rId2"/>
          <a:stretch>
            <a:fillRect/>
          </a:stretch>
        </p:blipFill>
        <p:spPr>
          <a:xfrm>
            <a:off x="1338224" y="4377050"/>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آپ بٹ کوائن کیسے استعمال کرتے ہیں؟</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ur" altLang="en-US" sz="4350" dirty="0">
                <a:solidFill>
                  <a:srgbClr val="FFFFFF"/>
                </a:solidFill>
                <a:latin typeface="IBM Plex Sans Medium" pitchFamily="34" charset="0"/>
                <a:ea typeface="IBM Plex Sans Medium" pitchFamily="34" charset="-122"/>
                <a:cs typeface="IBM Plex Sans Medium" pitchFamily="34" charset="-120"/>
              </a:rPr>
              <a:t>آگے کیا ہے؟</a:t>
            </a:r>
            <a:endParaRPr lang="ur"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ur" altLang="en-US" sz="2400" dirty="0">
                <a:solidFill>
                  <a:srgbClr val="FFFFFF"/>
                </a:solidFill>
                <a:latin typeface="IBM Plex Sans" pitchFamily="34" charset="0"/>
                <a:ea typeface="IBM Plex Sans" pitchFamily="34" charset="-122"/>
                <a:cs typeface="IBM Plex Sans" pitchFamily="34" charset="-120"/>
              </a:rPr>
              <a:t>یہ تو صرف شروعات ہے۔</a:t>
            </a:r>
            <a:endParaRPr lang="ur"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چار اہم نکات</a:t>
            </a:r>
            <a:endParaRPr lang="ur"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پیسہ قواعد اور اعتماد پر منحصر ہوتا ہے۔</a:t>
            </a:r>
            <a:r>
              <a:rPr lang="ur" altLang="en-US" sz="2400" dirty="0">
                <a:solidFill>
                  <a:srgbClr val="25252B"/>
                </a:solidFill>
                <a:latin typeface="IBM Plex Sans" pitchFamily="34" charset="0"/>
                <a:ea typeface="IBM Plex Sans" pitchFamily="34" charset="-122"/>
                <a:cs typeface="IBM Plex Sans" pitchFamily="34" charset="-120"/>
              </a:rPr>
              <a:t> فیاٹ کرنسی کی رسد اور قواعد چند ادارے طے کرتے ہیں۔</a:t>
            </a:r>
            <a:endParaRPr lang="ur" sz="2400" dirty="0"/>
          </a:p>
          <a:p>
            <a:pPr rtl="1" algn="l" marL="228600" indent="-228600">
              <a:lnSpc>
                <a:spcPct val="113000"/>
              </a:lnSpc>
              <a:spcBef>
                <a:spcPts val="480"/>
              </a:spcBef>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بٹ کوائن مختلف قواعد پیش کرتا ہے۔</a:t>
            </a:r>
            <a:r>
              <a:rPr lang="ur" altLang="en-US" sz="2400" dirty="0">
                <a:solidFill>
                  <a:srgbClr val="25252B"/>
                </a:solidFill>
                <a:latin typeface="IBM Plex Sans" pitchFamily="34" charset="0"/>
                <a:ea typeface="IBM Plex Sans" pitchFamily="34" charset="-122"/>
                <a:cs typeface="IBM Plex Sans" pitchFamily="34" charset="-120"/>
              </a:rPr>
              <a:t> ایک علانیہ، محدود رسد، جو سب کے لیے دستیاب ہے اور جس پر بھروسا کرنے کے بجائے اس کی تصدیق کی جا سکتی ہے۔</a:t>
            </a:r>
            <a:endParaRPr lang="ur" sz="2400" dirty="0"/>
          </a:p>
          <a:p>
            <a:pPr rtl="1" algn="l" marL="228600" indent="-228600">
              <a:lnSpc>
                <a:spcPct val="113000"/>
              </a:lnSpc>
              <a:spcBef>
                <a:spcPts val="480"/>
              </a:spcBef>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حفاظت سب سے پہلے ہے۔</a:t>
            </a:r>
            <a:r>
              <a:rPr lang="ur" altLang="en-US" sz="2400" dirty="0">
                <a:solidFill>
                  <a:srgbClr val="25252B"/>
                </a:solidFill>
                <a:latin typeface="IBM Plex Sans" pitchFamily="34" charset="0"/>
                <a:ea typeface="IBM Plex Sans" pitchFamily="34" charset="-122"/>
                <a:cs typeface="IBM Plex Sans" pitchFamily="34" charset="-120"/>
              </a:rPr>
              <a:t> پہلے سیکھیں، چھوٹی شروعات کریں، ہر چیز کی تصدیق کریں، اپنا سیڈ فریز کبھی کسی کو نہ بتائیں۔</a:t>
            </a:r>
            <a:endParaRPr lang="ur" sz="2400" dirty="0"/>
          </a:p>
          <a:p>
            <a:pPr rtl="1" algn="l" marL="228600" indent="-228600">
              <a:lnSpc>
                <a:spcPct val="113000"/>
              </a:lnSpc>
              <a:spcBef>
                <a:spcPts val="480"/>
              </a:spcBef>
              <a:buSzPct val="100000"/>
              <a:buChar char="•"/>
            </a:pPr>
            <a:r>
              <a:rPr lang="ur" altLang="en-US" sz="2400" b="1" dirty="0">
                <a:solidFill>
                  <a:srgbClr val="25252B"/>
                </a:solidFill>
                <a:latin typeface="IBM Plex Sans" pitchFamily="34" charset="0"/>
                <a:ea typeface="IBM Plex Sans" pitchFamily="34" charset="-122"/>
                <a:cs typeface="IBM Plex Sans" pitchFamily="34" charset="-120"/>
              </a:rPr>
              <a:t>یہ تو بس شروعات ہے۔</a:t>
            </a:r>
            <a:r>
              <a:rPr lang="ur" altLang="en-US" sz="2400" dirty="0">
                <a:solidFill>
                  <a:srgbClr val="25252B"/>
                </a:solidFill>
                <a:latin typeface="IBM Plex Sans" pitchFamily="34" charset="0"/>
                <a:ea typeface="IBM Plex Sans" pitchFamily="34" charset="-122"/>
                <a:cs typeface="IBM Plex Sans" pitchFamily="34" charset="-120"/>
              </a:rPr>
              <a:t> اگلا ایک محفوظ قدم ہی کافی ہے۔</a:t>
            </a:r>
            <a:endParaRPr lang="ur"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rtl="1" algn="l" indent="0" marL="0">
              <a:lnSpc>
                <a:spcPct val="113000"/>
              </a:lnSpc>
              <a:buNone/>
            </a:pPr>
            <a:r>
              <a:rPr lang="ur" altLang="en-US" sz="2400" b="1" dirty="0">
                <a:solidFill>
                  <a:srgbClr val="422C70"/>
                </a:solidFill>
                <a:latin typeface="IBM Plex Sans" pitchFamily="34" charset="0"/>
                <a:ea typeface="IBM Plex Sans" pitchFamily="34" charset="-122"/>
                <a:cs typeface="IBM Plex Sans" pitchFamily="34" charset="-120"/>
              </a:rPr>
              <a:t>غور و فکر کا ایک لمحہ</a:t>
            </a:r>
            <a:endParaRPr lang="ur" sz="2400" dirty="0"/>
          </a:p>
          <a:p>
            <a:pPr rtl="1" algn="l" indent="0" marL="0">
              <a:lnSpc>
                <a:spcPct val="113000"/>
              </a:lnSpc>
              <a:spcBef>
                <a:spcPts val="360"/>
              </a:spcBef>
              <a:buNone/>
            </a:pPr>
            <a:r>
              <a:rPr lang="ur" altLang="en-US" sz="2400" dirty="0">
                <a:solidFill>
                  <a:srgbClr val="25252B"/>
                </a:solidFill>
                <a:latin typeface="IBM Plex Sans" pitchFamily="34" charset="0"/>
                <a:ea typeface="IBM Plex Sans" pitchFamily="34" charset="-122"/>
                <a:cs typeface="IBM Plex Sans" pitchFamily="34" charset="-120"/>
              </a:rPr>
              <a:t>شروع میں دیے گئے پانچ سوالات پر واپس جائیں۔ اب آپ کیا جواب دیں گے؟</a:t>
            </a:r>
            <a:endParaRPr lang="ur"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آگے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ur" altLang="en-US" sz="3000" dirty="0">
                <a:solidFill>
                  <a:srgbClr val="422C70"/>
                </a:solidFill>
                <a:latin typeface="IBM Plex Sans Medium" pitchFamily="34" charset="0"/>
                <a:ea typeface="IBM Plex Sans Medium" pitchFamily="34" charset="-122"/>
                <a:cs typeface="IBM Plex Sans Medium" pitchFamily="34" charset="-120"/>
              </a:rPr>
              <a:t>بٹ کوائن ڈپلوما</a:t>
            </a:r>
            <a:endParaRPr lang="ur" sz="3000" dirty="0"/>
          </a:p>
        </p:txBody>
      </p:sp>
      <p:sp>
        <p:nvSpPr>
          <p:cNvPr id="5" name="Text 2"/>
          <p:cNvSpPr/>
          <p:nvPr/>
        </p:nvSpPr>
        <p:spPr>
          <a:xfrm>
            <a:off x="666780" y="1441734"/>
            <a:ext cx="11144250" cy="39502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اگلا قدم۔ اس کے چار ماڈیول آپ کو مزید آگے لے جاتے ہیں:</a:t>
            </a:r>
            <a:endParaRPr lang="ur" sz="2300" dirty="0"/>
          </a:p>
        </p:txBody>
      </p:sp>
      <p:sp>
        <p:nvSpPr>
          <p:cNvPr id="6" name="Text 3"/>
          <p:cNvSpPr/>
          <p:nvPr/>
        </p:nvSpPr>
        <p:spPr>
          <a:xfrm>
            <a:off x="1032449" y="2070659"/>
            <a:ext cx="5535869" cy="1755465"/>
          </a:xfrm>
          <a:prstGeom prst="rect">
            <a:avLst/>
          </a:prstGeom>
          <a:noFill/>
          <a:ln/>
        </p:spPr>
        <p:txBody>
          <a:bodyPr wrap="square" lIns="0" tIns="0" rIns="0" bIns="0" rtlCol="0" anchor="t"/>
          <a:lstStyle/>
          <a:p>
            <a:pPr rtl="1" algn="l" marL="219710" indent="-219710">
              <a:lnSpc>
                <a:spcPct val="113000"/>
              </a:lnSpc>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پیسے کو سمجھنا</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بٹ کوائن کیسے کام کرتا ہے</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بٹ کوائن کو محفوظ طریقے سے استعمال کرنا</a:t>
            </a:r>
            <a:endParaRPr lang="ur" sz="2300" dirty="0"/>
          </a:p>
          <a:p>
            <a:pPr rtl="1" algn="l" marL="219710" indent="-219710">
              <a:lnSpc>
                <a:spcPct val="113000"/>
              </a:lnSpc>
              <a:spcBef>
                <a:spcPts val="460"/>
              </a:spcBef>
              <a:buSzPct val="100000"/>
              <a:buChar char="•"/>
            </a:pPr>
            <a:r>
              <a:rPr lang="ur" altLang="en-US" sz="2300" dirty="0">
                <a:solidFill>
                  <a:srgbClr val="25252B"/>
                </a:solidFill>
                <a:latin typeface="IBM Plex Sans" pitchFamily="34" charset="0"/>
                <a:ea typeface="IBM Plex Sans" pitchFamily="34" charset="-122"/>
                <a:cs typeface="IBM Plex Sans" pitchFamily="34" charset="-120"/>
              </a:rPr>
              <a:t>آپ کی کمیونٹی میں بٹ کوائن</a:t>
            </a:r>
            <a:endParaRPr lang="ur" sz="2300" dirty="0"/>
          </a:p>
        </p:txBody>
      </p:sp>
      <p:sp>
        <p:nvSpPr>
          <p:cNvPr id="7" name="Text 4"/>
          <p:cNvSpPr/>
          <p:nvPr/>
        </p:nvSpPr>
        <p:spPr>
          <a:xfrm>
            <a:off x="666780" y="4147810"/>
            <a:ext cx="6340632" cy="789950"/>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تجسس برقرار رکھیں، سوالات پوچھتے رہیں، اور مزید جاننے کے لیے ملاحظہ کریں </a:t>
            </a:r>
            <a:r>
              <a:rPr lang="ur" altLang="en-US" sz="23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ur" altLang="en-US" sz="2300" dirty="0">
                <a:solidFill>
                  <a:srgbClr val="25252B"/>
                </a:solidFill>
                <a:latin typeface="IBM Plex Sans" pitchFamily="34" charset="0"/>
                <a:ea typeface="IBM Plex Sans" pitchFamily="34" charset="-122"/>
                <a:cs typeface="IBM Plex Sans" pitchFamily="34" charset="-120"/>
              </a:rPr>
              <a:t>۔</a:t>
            </a:r>
            <a:endParaRPr lang="ur" sz="2300" dirty="0"/>
          </a:p>
        </p:txBody>
      </p:sp>
      <p:sp>
        <p:nvSpPr>
          <p:cNvPr id="8" name="Text 5"/>
          <p:cNvSpPr/>
          <p:nvPr/>
        </p:nvSpPr>
        <p:spPr>
          <a:xfrm>
            <a:off x="666780" y="5230459"/>
            <a:ext cx="11144250" cy="395021"/>
          </a:xfrm>
          <a:prstGeom prst="rect">
            <a:avLst/>
          </a:prstGeom>
          <a:noFill/>
          <a:ln/>
        </p:spPr>
        <p:txBody>
          <a:bodyPr wrap="square" lIns="0" tIns="0" rIns="0" bIns="0" rtlCol="0" anchor="t"/>
          <a:lstStyle/>
          <a:p>
            <a:pPr rtl="1" algn="l" indent="0" marL="0">
              <a:lnSpc>
                <a:spcPct val="113000"/>
              </a:lnSpc>
              <a:buNone/>
            </a:pPr>
            <a:r>
              <a:rPr lang="ur" altLang="en-US" sz="2300" dirty="0">
                <a:solidFill>
                  <a:srgbClr val="25252B"/>
                </a:solidFill>
                <a:latin typeface="IBM Plex Sans" pitchFamily="34" charset="0"/>
                <a:ea typeface="IBM Plex Sans" pitchFamily="34" charset="-122"/>
                <a:cs typeface="IBM Plex Sans" pitchFamily="34" charset="-120"/>
              </a:rPr>
              <a:t>ہم اپنے اگلے تعلیمی گروپ میں آپ سے ملنے کے منتظر ہیں۔</a:t>
            </a:r>
            <a:endParaRPr lang="ur"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ur" altLang="en-US" sz="1200" dirty="0">
                <a:solidFill>
                  <a:srgbClr val="6C6C7D"/>
                </a:solidFill>
                <a:latin typeface="IBM Plex Sans" pitchFamily="34" charset="0"/>
                <a:ea typeface="IBM Plex Sans" pitchFamily="34" charset="-122"/>
                <a:cs typeface="IBM Plex Sans" pitchFamily="34" charset="-120"/>
              </a:rPr>
              <a:t>بٹ کوائن کا تعارف · آگے کیا ہے؟</a:t>
            </a:r>
            <a:endParaRPr lang="ur"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بٹ کوائن کا تعارف</dc:title>
  <dc:subject>Open educational slides (Creative Commons). Adapt them freely.</dc:subject>
  <dc:creator>My First Bitcoin</dc:creator>
  <cp:lastModifiedBy>My First Bitcoin</cp:lastModifiedBy>
  <cp:revision>1</cp:revision>
  <dcterms:created xsi:type="dcterms:W3CDTF">2026-10-22T19:55:35Z</dcterms:created>
  <dcterms:modified xsi:type="dcterms:W3CDTF">2026-10-22T19:55:35Z</dcterms:modified>
</cp:coreProperties>
</file>