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સ્રોત: My First Bitcoin, બિટકોઇન ડિપ્લોમા વિદ્યાર્થી માર્ગદર્શિકા, આવૃત્તિ 26.10, મોડ્યુલ 1–4 અને શીખનારાઓ માટેની પ્રારંભિક અપેક્ષાઓ. ક્રિએટિવ કોમન્સ એટ્રિબ્યુશન-શેરઅલાઇક 4.0 ઇન્ટરનેશનલ હેઠળ અનુકૂલિત; આ સ્લાઇડ સંચય માટે પણ એ જ લાઇસન્સ લાગુ પડે છે. આ સ્લાઇડ સંચય શિક્ષકના માર્ગદર્શન હેઠળની રજૂઆત માટેનું સહાયક સાધન છે. અભ્યાસક્રમનો અર્થ, જરૂરી ક્ષમતાઓ અને સલામતીની મર્યાદાઓ જાળવી રાખીને ઉદાહરણો, પ્રવૃત્તિઓ, ગતિ અને રજૂઆતની રીતને અનુકૂળ બનાવો. સત્રની કોઈ નિશ્ચિત અવધિ સૂચવવામાં આવી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આ મર્યાદાઓ ચારેય મોડ્યુલમાં જાળવી રાખો. ઓછું જોખમ ધરાવતા કોઈપણ વૈકલ્પિક લાઇવ અભ્યાસ પહેલાં ગોપનીયતા, સુરક્ષા અને નુકસાનનાં જોખમો સમજાવો.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ચકાસી શકાય તેવી હકીકત અને માપદંડો તથા પુરાવાની જરૂર હોય તેવા અભિપ્રાય વચ્ચેનો ભેદ સ્પષ્ટ કરવા માટે મૂળ ચર્ચાનો ઉપયોગ કરો. વ્યક્તિગત નાણાકીય માહિતી જાહેર કરવા માટે કહેશો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મૂળ ઉદાહરણનો ઉપયોગ કરો: Amina પાસે ચોખા છે અને તેમને જૂતાં જોઈએ છે; Luis પાસે જૂતાં છે અને તેમને રસોઈનું તેલ જોઈએ છે; Mei પાસે રસોઈનું તેલ છે અને તેમને મરામતનું કામ કરાવવું છે. સીધા વિનિમયના નિષ્ફળ પ્રયાસોને પછીના નાણાંના માધ્યમથી થતા ઉકેલથી અલગ રાખો.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માર્ગદર્શિકામાં આપેલા પાણીની ઉપલબ્ધતાના ઉદાહરણ અને રોજિંદી પસંદગીઓનો ઉપયોગ કરો. તાત્કાલિક જરૂરિયાતોને કારણે વર્તમાનને પ્રાધાન્ય આપવાનું વાજબી રીતે વધી શકે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પ્રતિનિધિ કાગળના નાણાંના સંદર્ભમાં સુવર્ણ ધોરણ અને કાગળના નાણાંના બદલામાં સોનું મેળવવાના તેના વિવિધ નિયમો સમજાવો. કાર્ડ કે ફોન સૂચનાઓ મોકલે છે; તેમાં નાણાં હોતાં નથી. સામાન્ય બેંક થાપણ એ બેંકની તેના ગ્રાહક પ્રત્યેની જવાબદારી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બેંકો ખર્ચ અને નુકસાનની ભરપાઈ કરવાની સાથે વ્યાજ અને ફી દ્વારા આવક મેળવે છે. એવું સૂચવશો નહીં કે બધી બેંકો નિષ્ફળ જવાની અણી પર છે અથવા ધિરાણ આપવા પર કોઈ મર્યાદા નથી. બેંકના વચન અને પતાવટ માટે વપરાતી અસ્કયામતના સીધા કબજા વચ્ચેનો તફાવત સ્પષ્ટ કરો.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પાંચ ભાગોવાળા જવાબમાં સાતત્ય જાળવો. અગાઉની દરખાસ્તોએ કેટલાક ઘટકો પૂરા પાડ્યા હતા; તેમાંથી દરેક પોતે જ એક સંપૂર્ણ વિકેન્દ્રિત ચલણ હતું એવો અર્થ નીકળે તેવું ટાળો.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કેટલાક બિટકોઇન અપ્રાપ્ય હોઈ શકે છે અથવા વેચાણ માટે ઉપલબ્ધ ન હોઈ શકે.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શીખનારાઓને રૂપાંતરની ગણતરી જાતે કરવા દો; જવાબસૂચિ દેખાતી ન હોવી જોઈએ.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મુખ્ય વિચાર: શું બિટકોઇન આપના માટે મૂલ્યવાન છે? શું તેની વર્તમાન કિંમત તેનું મૂલ્ય દર્શાવે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પ્રાપ્ત કરવાની સ્ક્રીનની ચકાસણી, મોકલીને ખાતરી કરવાની ચકાસણી અને પુનઃપ્રાપ્તિની તૈયારી અથવા છેતરપિંડીનો સામનો કરવાની પ્રેક્ટિસ તૈયાર કરો. ઉપયોગ પહેલાં દરેક પર્યાવરણની મર્યાદાઓ સમજાવો.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વાસ્તવિક સીડ ફ્રેઝનો ક્યારેય ફોટો પાડશો નહીં, તેને ક્લાઉડમાં સંગ્રહશો નહીં, ઈમેઇલ કે સંદેશ દ્વારા મોકલશો નહીં, અથવા કોઈ વેબસાઇટ કે સામાન્ય ફોર્મમાં દાખલ કરશો નહીં. તે ભંડોળ પર સંપૂર્ણ નિયંત્રણ આપી શકે છે.
વધારાના પાસફ્રેઝ, એકથી વધુ કીઓ અને અદ્યતન બૅકઅપ પદ્ધતિઓ અદ્યતન શિક્ષણનો ભાગ છે. શીખનારાઓ સમજાવી ન શકે અથવા જેમાં ભૂલ થાય તો તેમાંથી બહાર ન આવી શકે એવી જટિલતા ઉમેરશો નહીં.
જો સીડ ફ્રેઝ કોઈએ જોયો હોવાની, તેની નકલ થઈ હોવાની, તેને ઑનલાઇન દાખલ કર્યો હોવાની અથવા અવિશ્વસનીય ઉપકરણ પર સંગ્રહ્યો હોવાની શક્યતા હોય, તો તેને અસુરક્ષિત માનો. તેને જાહેર કર્યા વિના મદદ લો; પુનઃપ્રાપ્તિ માટે નવી, વિશ્વસનીય પ્રક્રિયાનો ઉપયોગ કરો.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મૂળ સ્રોતમાં આપેલી નાની ચુકવણીઓ અને ઓછી વાર થતી ચુકવણીઓ વચ્ચેની કાલ્પનિક સરખામણીનો ઉપયોગ કરો. પસંદગીઓને કાલ્પનિક જ રાખો; શીખનારાઓનાં વ્યક્તિગત નાણાં માટે સાધનો કે રકમો પસંદ કરશો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પુનઃપ્રાપ્તિના શબ્દો જોયા વિના પ્રક્રિયાનું અવલોકન કરો. પછીથી વ્યક્તિગત સેટઅપ કરવા માટે નવી, ખાનગી રીતે જનરેટ કરેલી પુનઃપ્રાપ્તિ માહિતી જરૂરી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ઑન-ચેઇન ફી મુખ્યત્વે વ્યવહારના ડેટા અને બ્લૉકમાં જગ્યાની માંગ પર આધાર રાખે છે, માત્ર મોકલેલી રકમ પર નહીં. અંતિમ અંદાજ વાંચો; સમય અને ફી બદલાઈ શકે 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સત્તાવાર વેબસાઇટો, ઍપ સૂચિઓ અને સંપર્કો સુધી સ્વતંત્ર રીતે પહોંચો. પ્રકાશક અને ડોમેન તપાસો; જાહેરાતો, સંદેશાઓ અને અસલી જેવી દેખાતી નકલી વેબસાઇટોથી સાવચેત રહો. પ્રયોગ કરવા માટે ક્યારેય નાણાં ઉછીનાં ન 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સ્રોત આધાર: શિક્ષક દ્વારા નિરીક્ષણ કરાતી વ્યવહારુ કૌશલ્યની ચકાસણી. C6 માટે વૉલેટ/રસીદ અને પુનઃપ્રાપ્તિ માટેની તૈયારી—બંને પ્રકારનાં કાર્યોનું પ્રત્યક્ષ નિરીક્ષણ જરૂરી છે. અનુકરણો, અગાઉથી તૈયાર કરેલી સામગ્રી, ભૌતિક નમૂનાઓ અને ભંડોળની જરૂર ન પડે તેવા વિકલ્પો માન્ય છે. જરૂર પડે ત્યારે પ્રતિસાદ આપો અને બીજી તક આપો. મૂલ્યાંકનના માપદંડો અને મૂલ્યાંકનના સંચાલનને લગતી વિગતો સ્ક્રીન પર દર્શાવશો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મોડ્યુલ 4 ફરજિયાત છે અને શિક્ષક દ્વારા તૈયાર કરવામાં આવેલ છે. નાણાં તરીકે બિટકોઇનના ઉપયોગને લગતું સ્થાનિક રીતે પ્રસ્તુત કાર્ય પસંદ કરો અને નીચેના સૂચનોનો અનુકૂલન કરી શકાય તેવા વિકલ્પો તરીકે ઉપયોગ કરો, દરેક સાધન કે પરિસ્થિતિનું નિદર્શન કરવાની આવશ્યકતા તરીકે નહીં. વર્તમાન સાધનો, સ્થાનિક નિયમો, માળખાકીય સુવિધાઓ અને સહાયની ચકાસણી કરો. આવશ્યક ક્ષમતાઓ અને મોડ્યુલ 3નાં સલામતી ધોરણો જાળવો; સ્થાનિક સેવા પ્રદાતાઓ કે વિગતોની કલ્પના કરીને ઉમેરશો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સંબંધિત મૂળ કાર્ય પસંદ કરો: કસ્ટડીની સરખામણી, ચુકવણી પ્રાપ્ત કરવાની સ્ક્રીનની ચકાસણી, ચુકવણીના માર્ગોની સરખામણી, તૈયાર કરેલા વ્યવહારની ચકાસણી, રૂટના ખર્ચની સરખામણી, છેતરપિંડી સામે પ્રતિસાદ, વેપારી/દાનની પ્રક્રિયા અથવા સંસાધનની ખરાઈની ચકાસણી. જરૂર પડે ત્યારે સ્થાનિક નિષ્ણાતોની સલાહ 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ઓછી કિંમતની વસ્તુ અથવા સિમ્યુલેશનનો ઉપયોગ કરો. ચુકવણીને મંજૂરી આપતાં પહેલાં સંપૂર્ણ પ્રક્રિયા સમજાવો.
સ્થાનિક કાર્યને અનુરૂપ માર્ગદર્શિકામાંનાં પરિદૃશ્યો પસંદ કરો અથવા તેમાં ફેરફાર કરો. સૂચનો શીખનારને સંબોધિત રાખો અને ચુકવણી સ્વીકારવાની કાલ્પનિક પરિસ્થિતિને વાસ્તવિક સ્થાનિક વેપારીની યાદી તરીકે રજૂ કરવાનું ટાળો.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પસંદ કરેલા સ્થાનિક કાર્યને અનુરૂપ હોય તેવા સ્રોત પરિદૃશ્યનો ઉપયોગ કરો. રિફંડ એ એક નવી ચુકવણી છે, મૂળ ઑન-ચેઇન વ્યવહારને ઉલટાવવાની પ્રક્રિયા નથી.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પ્રાપ્તિના માર્ગોમાં કામ, સીધી આપ-લે, દલાલો, એટીએમ, વેપારીઓ, રૂપાંતરણ સેવાઓ અને ચક્રીય અર્થવ્યવસ્થાઓનો સમાવેશ થાય છે. વર્તમાન ચકાસાયેલ સ્થાનિક તથ્યો અથવા સ્પષ્ટપણે કાલ્પનિક પરિસ્થિતિનો ઉપયોગ કરો.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ડેટા કેટલો સમય જાળવવામાં આવે છે, ઑન-ચેઇન જોડાણો, વ્યવહારના સામા પક્ષો, છેતરપિંડી સામે રક્ષણ, મર્યાદાઓ, ફી અને વિવાદોના નિરાકરણની તુલના કરો.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સફળતાને ઉકેલાયેલી સમસ્યાના આધારે વ્યાખ્યાયિત કરો, વ્યવહારોની સંખ્યાના આધારે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શિક્ષકે પસંદ કરેલા બિટકોઇનનો નાણાં તરીકે ઉપયોગ કરવાના સ્થાનિક કાર્યનું અને શીખનાર દ્વારા તેના હેતુ, વિકલ્પ, લાભ-ગેરલાભ, સંભવિત નિષ્ફળતા અને આગળના પગલા અંગે અપાતી સમજૂતીનું અવલોકન કરો. ગુણાંકન, મૂલ્યાંકનનાં માપદંડો અને મૂલ્યાંકનના સંચાલનને સ્ક્રીન પર દર્શાવશો નહીં.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88554" y="571500"/>
            <a:ext cx="1236635" cy="272400"/>
          </a:xfrm>
          <a:prstGeom prst="rect">
            <a:avLst/>
          </a:prstGeom>
          <a:noFill/>
          <a:ln/>
        </p:spPr>
        <p:txBody>
          <a:bodyPr wrap="square" lIns="0" tIns="0" rIns="0" bIns="0" rtlCol="0" anchor="t"/>
          <a:lstStyle/>
          <a:p>
            <a:pPr algn="r" indent="0" marL="0">
              <a:lnSpc>
                <a:spcPct val="108000"/>
              </a:lnSpc>
              <a:buNone/>
            </a:pPr>
            <a:r>
              <a:rPr lang="gu" altLang="en-US" sz="1650" dirty="0">
                <a:solidFill>
                  <a:srgbClr val="FFFFFF"/>
                </a:solidFill>
                <a:latin typeface="IBM Plex Sans" pitchFamily="34" charset="0"/>
                <a:ea typeface="IBM Plex Sans" pitchFamily="34" charset="-122"/>
                <a:cs typeface="IBM Plex Sans" pitchFamily="34" charset="-120"/>
              </a:rPr>
              <a:t>આવૃત્તિ 26.10</a:t>
            </a:r>
            <a:endParaRPr lang="gu"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gu" altLang="en-US" sz="7200" dirty="0">
                <a:solidFill>
                  <a:srgbClr val="FFFFFF"/>
                </a:solidFill>
                <a:latin typeface="IBM Plex Sans Medium" pitchFamily="34" charset="0"/>
                <a:ea typeface="IBM Plex Sans Medium" pitchFamily="34" charset="-122"/>
                <a:cs typeface="IBM Plex Sans Medium" pitchFamily="34" charset="-120"/>
              </a:rPr>
              <a:t>બિટકોઇન</a:t>
            </a:r>
            <a:br/>
            <a:r>
              <a:rPr lang="gu" altLang="en-US" sz="7200" dirty="0">
                <a:solidFill>
                  <a:srgbClr val="FFFFFF"/>
                </a:solidFill>
                <a:latin typeface="IBM Plex Sans Medium" pitchFamily="34" charset="0"/>
                <a:ea typeface="IBM Plex Sans Medium" pitchFamily="34" charset="-122"/>
                <a:cs typeface="IBM Plex Sans Medium" pitchFamily="34" charset="-120"/>
              </a:rPr>
              <a:t>ડિપ્લોમા</a:t>
            </a:r>
            <a:endParaRPr lang="g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gu" altLang="en-US" sz="2400" dirty="0">
                <a:solidFill>
                  <a:srgbClr val="FFFFFF"/>
                </a:solidFill>
                <a:latin typeface="IBM Plex Sans" pitchFamily="34" charset="0"/>
                <a:ea typeface="IBM Plex Sans" pitchFamily="34" charset="-122"/>
                <a:cs typeface="IBM Plex Sans" pitchFamily="34" charset="-120"/>
              </a:rPr>
              <a:t>બિટકોઇન યુગ માટે નાણાકીય શિક્ષણ</a:t>
            </a:r>
            <a:endParaRPr lang="g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7941F"/>
                </a:solidFill>
                <a:latin typeface="IBM Plex Sans Medium" pitchFamily="34" charset="0"/>
                <a:ea typeface="IBM Plex Sans Medium" pitchFamily="34" charset="-122"/>
                <a:cs typeface="IBM Plex Sans Medium" pitchFamily="34" charset="-120"/>
              </a:rPr>
              <a:t>મોડ્યુલ 1</a:t>
            </a:r>
            <a:endParaRPr lang="gu"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નાણાંને સમજવું</a:t>
            </a:r>
            <a:endParaRPr lang="gu"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gu" altLang="en-US" sz="2400" b="1" dirty="0">
                <a:solidFill>
                  <a:srgbClr val="FFFFFF"/>
                </a:solidFill>
                <a:latin typeface="IBM Plex Sans" pitchFamily="34" charset="0"/>
                <a:ea typeface="IBM Plex Sans" pitchFamily="34" charset="-122"/>
                <a:cs typeface="IBM Plex Sans" pitchFamily="34" charset="-120"/>
              </a:rPr>
              <a:t>સમસ્યા:</a:t>
            </a:r>
            <a:r>
              <a:rPr lang="gu" altLang="en-US" sz="2400" dirty="0">
                <a:solidFill>
                  <a:srgbClr val="FFFFFF"/>
                </a:solidFill>
                <a:latin typeface="IBM Plex Sans" pitchFamily="34" charset="0"/>
                <a:ea typeface="IBM Plex Sans" pitchFamily="34" charset="-122"/>
                <a:cs typeface="IBM Plex Sans" pitchFamily="34" charset="-120"/>
              </a:rPr>
              <a:t> નાણાકીય પ્રણાલીઓ કેવી રીતે કાર્ય કરે છે અને બદલાય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કાર્ય પહેલાં જ્ઞાન આવે છે</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પહેલાં શીખો · નાની શરૂઆત કરો · ધીમે આગળ વધો</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કોઈ ખરીદી, વ્યક્તિગત ભંડોળ કે વ્યક્તિગત વૉલેટની જરૂર નથી</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અભ્યાસક્રમ પૂર્ણ કરવા માટે વ્યક્તિગત ઉપકરણ કે ઇન્ટરનેટની જરૂર નથી</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તૈયાર કરેલી સામગ્રી, સિમ્યુલેશન અને ઑફલાઇન અભ્યાસ ઉપલબ્ધ છે</a:t>
            </a:r>
            <a:endParaRPr lang="gu"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આ અભ્યાસક્રમ શિક્ષણ આપે છે, નાણાકીય, રોકાણ, કાનૂની કે કરવેરા અંગેની સલાહ નહીં. તે બિટકોઇન ખરીદવા, વેચવા, તેની સામે ઉધાર લેવા કે તેને રાખવાની ભલામણ કરતો નથી, કે તેની કિંમત વધવાનું વચન આપતો નથી.</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વિશ્વાસ ન કરો, ચકાસણી કરો</a:t>
            </a:r>
            <a:endParaRPr lang="g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C0C0D0"/>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ચર્ચા અને ગોપનીયતા અંગેની અપેક્ષાઓ</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પુરાવા તપાસો; તથ્યો, અભિપ્રાયો અને બાંયધરીઓને અલગ પાડો</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વિચારોને આદરપૂર્વક પડકારો; અનિશ્ચિતતા સ્પષ્ટ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વ્યક્તિગત અનુભવો અને નાણાકીય માહિતી ખાનગી રાખો</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ખરીદવા, વેચવા કે પોતાની પાસેની સંપત્તિ જાહેર કરવા માટે કોઈ દબાણ નહીં</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કોઈની સ્ક્રીન, કાર્ય અથવા ઓળખ છતી કરતી માહિતી રેકોર્ડ કરતાં કે શેર કરતાં પહેલાં પરવાનગી મેળવો. વાસ્તવિક ખાનગી કીઓ અથવા પુનઃપ્રાપ્તિ શબ્દો ક્યારેય શેર કરશો નહીં.</a:t>
            </a:r>
            <a:endParaRPr lang="gu"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બિટકોઇનના ભાવમાં તીવ્ર ફેરફાર થઈ શકે છે. ભૂલો, છેતરપિંડી, ગુપ્ત માહિતી ખોવાઈ જવી અથવા સંપત્તિની કસ્ટડી સંભાળનારની નિષ્ફળતાને કારણે કાયમી નુકસાન થઈ શકે છે; માન્ય ચૂકવણીઓને પાછી ફેરવવી સામાન્ય રીતે મુશ્કેલ અથવા અશક્ય હોય છે.</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પૈસા વિશેના પ્રારંભિક પ્રશ્નો</a:t>
            </a:r>
            <a:endParaRPr lang="gu"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લોકોને પૈસાની જરૂર શા માટે પડે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કઈ બાબત કોઈ વસ્તુને પૈસા બનાવે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તમે વાપરતા પૈસા કોણ બનાવી શકે છે અથવા તેના પર નિયંત્રણ રાખી શકે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તમારા પૈસાનું મૂલ્ય શા માટે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શું તેનાથી પહેલાં જેટલી જ વસ્તુઓ ખરીદી શકાય છે?</a:t>
            </a:r>
            <a:endParaRPr lang="g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પૈસાનું અસ્તિત્વ શા માટે છે</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નાણાં એવી સંપત્તિ છે જેને લોકો સ્વીકારે છે કારણ કે તેઓ અપેક્ષા રાખે છે કે પછીથી અન્ય લોકો પણ તેને સ્વીકારશે.</a:t>
            </a:r>
            <a:endParaRPr lang="gu"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વિશેષીકરણ અને વિનિમય</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અજાણ્યા લોકો વચ્ચે સહકાર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કિંમતો, દેવું, આવક અને બચત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સમય અને અંતરની પાર મૂલ્ય</a:t>
            </a:r>
            <a:endParaRPr lang="gu"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ત્વરિત પ્રશ્ન</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નાણાં વિનિમય અથવા સંકલનની કઈ સમસ્યા ઉકેલવામાં મદદ કરે છે?</a:t>
            </a:r>
            <a:endParaRPr lang="gu"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નાણાંનાં કાર્યો</a:t>
            </a:r>
            <a:endParaRPr lang="gu"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વિનિમયનું માધ્યમ:</a:t>
            </a:r>
            <a:r>
              <a:rPr lang="gu" altLang="en-US" sz="2400" dirty="0">
                <a:solidFill>
                  <a:srgbClr val="25252B"/>
                </a:solidFill>
                <a:latin typeface="IBM Plex Sans" pitchFamily="34" charset="0"/>
                <a:ea typeface="IBM Plex Sans" pitchFamily="34" charset="-122"/>
                <a:cs typeface="IBM Plex Sans" pitchFamily="34" charset="-120"/>
              </a:rPr>
              <a:t> માલ અને સેવાઓ માટે ચુકવણી</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હિસાબનું એકમ:</a:t>
            </a:r>
            <a:r>
              <a:rPr lang="gu" altLang="en-US" sz="2400" dirty="0">
                <a:solidFill>
                  <a:srgbClr val="25252B"/>
                </a:solidFill>
                <a:latin typeface="IBM Plex Sans" pitchFamily="34" charset="0"/>
                <a:ea typeface="IBM Plex Sans" pitchFamily="34" charset="-122"/>
                <a:cs typeface="IBM Plex Sans" pitchFamily="34" charset="-120"/>
              </a:rPr>
              <a:t> સર્વસામાન્ય કિંમતો અને નોંધો</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મૂલ્યનો સંગ્રહ:</a:t>
            </a:r>
            <a:r>
              <a:rPr lang="gu" altLang="en-US" sz="2400" dirty="0">
                <a:solidFill>
                  <a:srgbClr val="25252B"/>
                </a:solidFill>
                <a:latin typeface="IBM Plex Sans" pitchFamily="34" charset="0"/>
                <a:ea typeface="IBM Plex Sans" pitchFamily="34" charset="-122"/>
                <a:cs typeface="IBM Plex Sans" pitchFamily="34" charset="-120"/>
              </a:rPr>
              <a:t> સમય જતાં જળવાતું મૂલ્ય</a:t>
            </a:r>
            <a:endParaRPr lang="gu"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એક સ્વરૂપ કોઈ એક કાર્ય બીજા સ્વરૂપ કરતાં વધુ સારી રીતે કરી શકે છે. દરેક સ્વરૂપમાં ખરીદશક્તિ સંબંધિત જોખમો રહેલાં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ઉપયોગી નાણાંના ગુણધર્મો</a:t>
            </a:r>
            <a:endParaRPr lang="gu" sz="3000" dirty="0"/>
          </a:p>
        </p:txBody>
      </p:sp>
      <p:sp>
        <p:nvSpPr>
          <p:cNvPr id="4" name="Text 2"/>
          <p:cNvSpPr/>
          <p:nvPr/>
        </p:nvSpPr>
        <p:spPr>
          <a:xfrm>
            <a:off x="666689" y="1375806"/>
            <a:ext cx="5726704" cy="1916948"/>
          </a:xfrm>
          <a:prstGeom prst="rect">
            <a:avLst/>
          </a:prstGeom>
          <a:noFill/>
          <a:ln/>
        </p:spPr>
        <p:txBody>
          <a:bodyPr wrap="square" lIns="0" tIns="0" rIns="0" bIns="0" rtlCol="0" anchor="t"/>
          <a:lstStyle/>
          <a:p>
            <a:pPr algn="l" marL="535940" indent="-535940">
              <a:lnSpc>
                <a:spcPct val="113000"/>
              </a:lnSpc>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ટકાઉપણું:</a:t>
            </a:r>
            <a:r>
              <a:rPr lang="gu" altLang="en-US" sz="2110" dirty="0">
                <a:solidFill>
                  <a:srgbClr val="25252B"/>
                </a:solidFill>
                <a:latin typeface="IBM Plex Sans" pitchFamily="34" charset="0"/>
                <a:ea typeface="IBM Plex Sans" pitchFamily="34" charset="-122"/>
                <a:cs typeface="IBM Plex Sans" pitchFamily="34" charset="-120"/>
              </a:rPr>
              <a:t> લાંબા સમય સુધી ઉપયોગમાં લઈ શકાય તેવું</a:t>
            </a:r>
            <a:endParaRPr lang="gu" sz="2110" dirty="0"/>
          </a:p>
          <a:p>
            <a:pPr algn="l" marL="535940" indent="-535940">
              <a:lnSpc>
                <a:spcPct val="113000"/>
              </a:lnSpc>
              <a:spcBef>
                <a:spcPts val="420"/>
              </a:spcBef>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વહનક્ષમતા:</a:t>
            </a:r>
            <a:r>
              <a:rPr lang="gu" altLang="en-US" sz="2110" dirty="0">
                <a:solidFill>
                  <a:srgbClr val="25252B"/>
                </a:solidFill>
                <a:latin typeface="IBM Plex Sans" pitchFamily="34" charset="0"/>
                <a:ea typeface="IBM Plex Sans" pitchFamily="34" charset="-122"/>
                <a:cs typeface="IBM Plex Sans" pitchFamily="34" charset="-120"/>
              </a:rPr>
              <a:t> એક જગ્યાએથી બીજી જગ્યાએ લઈ જવું કે હસ્તાંતરિત કરવું સરળ</a:t>
            </a:r>
            <a:endParaRPr lang="gu" sz="2110" dirty="0"/>
          </a:p>
          <a:p>
            <a:pPr algn="l" marL="535940" indent="-535940">
              <a:lnSpc>
                <a:spcPct val="113000"/>
              </a:lnSpc>
              <a:spcBef>
                <a:spcPts val="420"/>
              </a:spcBef>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વિભાજ્યતા:</a:t>
            </a:r>
            <a:r>
              <a:rPr lang="gu" altLang="en-US" sz="2110" dirty="0">
                <a:solidFill>
                  <a:srgbClr val="25252B"/>
                </a:solidFill>
                <a:latin typeface="IBM Plex Sans" pitchFamily="34" charset="0"/>
                <a:ea typeface="IBM Plex Sans" pitchFamily="34" charset="-122"/>
                <a:cs typeface="IBM Plex Sans" pitchFamily="34" charset="-120"/>
              </a:rPr>
              <a:t> નાની અને મોટી રકમો</a:t>
            </a:r>
            <a:endParaRPr lang="gu" sz="2110" dirty="0"/>
          </a:p>
        </p:txBody>
      </p:sp>
      <p:sp>
        <p:nvSpPr>
          <p:cNvPr id="5" name="Text 3"/>
          <p:cNvSpPr/>
          <p:nvPr/>
        </p:nvSpPr>
        <p:spPr>
          <a:xfrm>
            <a:off x="6122731"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પરસ્પર વિનિમયક્ષમતા:</a:t>
            </a:r>
            <a:r>
              <a:rPr lang="gu" altLang="en-US" sz="2110" dirty="0">
                <a:solidFill>
                  <a:srgbClr val="25252B"/>
                </a:solidFill>
                <a:latin typeface="IBM Plex Sans" pitchFamily="34" charset="0"/>
                <a:ea typeface="IBM Plex Sans" pitchFamily="34" charset="-122"/>
                <a:cs typeface="IBM Plex Sans" pitchFamily="34" charset="-120"/>
              </a:rPr>
              <a:t> એકબીજાના સ્થાને વાપરી શકાય તેવા સમાન એકમો</a:t>
            </a:r>
            <a:endParaRPr lang="gu" sz="2110" dirty="0"/>
          </a:p>
          <a:p>
            <a:pPr algn="l" marL="535940" indent="-535940">
              <a:lnSpc>
                <a:spcPct val="113000"/>
              </a:lnSpc>
              <a:spcBef>
                <a:spcPts val="420"/>
              </a:spcBef>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દુર્લભતા:</a:t>
            </a:r>
            <a:r>
              <a:rPr lang="gu" altLang="en-US" sz="2110" dirty="0">
                <a:solidFill>
                  <a:srgbClr val="25252B"/>
                </a:solidFill>
                <a:latin typeface="IBM Plex Sans" pitchFamily="34" charset="0"/>
                <a:ea typeface="IBM Plex Sans" pitchFamily="34" charset="-122"/>
                <a:cs typeface="IBM Plex Sans" pitchFamily="34" charset="-120"/>
              </a:rPr>
              <a:t> પુરવઠાના વિસ્તરણ પર મર્યાદાઓ</a:t>
            </a:r>
            <a:endParaRPr lang="gu" sz="2110" dirty="0"/>
          </a:p>
          <a:p>
            <a:pPr algn="l" marL="535940" indent="-535940">
              <a:lnSpc>
                <a:spcPct val="113000"/>
              </a:lnSpc>
              <a:spcBef>
                <a:spcPts val="420"/>
              </a:spcBef>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સ્વીકાર્યતા:</a:t>
            </a:r>
            <a:r>
              <a:rPr lang="gu" altLang="en-US" sz="2110" dirty="0">
                <a:solidFill>
                  <a:srgbClr val="25252B"/>
                </a:solidFill>
                <a:latin typeface="IBM Plex Sans" pitchFamily="34" charset="0"/>
                <a:ea typeface="IBM Plex Sans" pitchFamily="34" charset="-122"/>
                <a:cs typeface="IBM Plex Sans" pitchFamily="34" charset="-120"/>
              </a:rPr>
              <a:t> તેને સ્વીકારવાની તૈયારી</a:t>
            </a:r>
            <a:endParaRPr lang="gu" sz="2110" dirty="0"/>
          </a:p>
          <a:p>
            <a:pPr algn="l" marL="535940" indent="-535940">
              <a:lnSpc>
                <a:spcPct val="113000"/>
              </a:lnSpc>
              <a:spcBef>
                <a:spcPts val="420"/>
              </a:spcBef>
              <a:buSzPct val="100000"/>
              <a:buChar char="•"/>
            </a:pPr>
            <a:r>
              <a:rPr lang="gu" altLang="en-US" sz="2110" b="1" dirty="0">
                <a:solidFill>
                  <a:srgbClr val="422C70"/>
                </a:solidFill>
                <a:latin typeface="IBM Plex Sans" pitchFamily="34" charset="0"/>
                <a:ea typeface="IBM Plex Sans" pitchFamily="34" charset="-122"/>
                <a:cs typeface="IBM Plex Sans" pitchFamily="34" charset="-120"/>
              </a:rPr>
              <a:t>ચકાસણીક્ષમતા અને ઓળખક્ષમતા:</a:t>
            </a:r>
            <a:r>
              <a:rPr lang="gu" altLang="en-US" sz="2110" dirty="0">
                <a:solidFill>
                  <a:srgbClr val="25252B"/>
                </a:solidFill>
                <a:latin typeface="IBM Plex Sans" pitchFamily="34" charset="0"/>
                <a:ea typeface="IBM Plex Sans" pitchFamily="34" charset="-122"/>
                <a:cs typeface="IBM Plex Sans" pitchFamily="34" charset="-120"/>
              </a:rPr>
              <a:t> અસલી, ઓળખી શકાય તેવા એકમો</a:t>
            </a:r>
            <a:endParaRPr lang="gu"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gu" altLang="en-US" sz="2110" dirty="0">
                <a:solidFill>
                  <a:srgbClr val="25252B"/>
                </a:solidFill>
                <a:latin typeface="IBM Plex Sans" pitchFamily="34" charset="0"/>
                <a:ea typeface="IBM Plex Sans" pitchFamily="34" charset="-122"/>
                <a:cs typeface="IBM Plex Sans" pitchFamily="34" charset="-120"/>
              </a:rPr>
              <a:t>નાણાંનું કોઈ પણ સ્વરૂપ બધા માપદંડો પર સંપૂર્ણપણે ખરું ઊતરતું નથી. “</a:t>
            </a:r>
            <a:r>
              <a:rPr lang="gu" altLang="en-US" sz="2110" b="1" dirty="0">
                <a:solidFill>
                  <a:srgbClr val="25252B"/>
                </a:solidFill>
                <a:latin typeface="IBM Plex Sans" pitchFamily="34" charset="0"/>
                <a:ea typeface="IBM Plex Sans" pitchFamily="34" charset="-122"/>
                <a:cs typeface="IBM Plex Sans" pitchFamily="34" charset="-120"/>
              </a:rPr>
              <a:t>સુદૃઢ નાણું</a:t>
            </a:r>
            <a:r>
              <a:rPr lang="gu" altLang="en-US" sz="2110" dirty="0">
                <a:solidFill>
                  <a:srgbClr val="25252B"/>
                </a:solidFill>
                <a:latin typeface="IBM Plex Sans" pitchFamily="34" charset="0"/>
                <a:ea typeface="IBM Plex Sans" pitchFamily="34" charset="-122"/>
                <a:cs typeface="IBM Plex Sans" pitchFamily="34" charset="-120"/>
              </a:rPr>
              <a:t>” એ એક મૂલ્યાંકન છે: માપદંડો સ્પષ્ટ કરો અને સુસંગત રીતે સરખામણી કરો.</a:t>
            </a:r>
            <a:endParaRPr lang="gu"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gu" altLang="en-US" sz="2110" b="1" dirty="0">
                <a:solidFill>
                  <a:srgbClr val="422C70"/>
                </a:solidFill>
                <a:latin typeface="IBM Plex Sans" pitchFamily="34" charset="0"/>
                <a:ea typeface="IBM Plex Sans" pitchFamily="34" charset="-122"/>
                <a:cs typeface="IBM Plex Sans" pitchFamily="34" charset="-120"/>
              </a:rPr>
              <a:t>વિવેચનાત્મક રીતે વિચારો</a:t>
            </a:r>
            <a:endParaRPr lang="gu" sz="2110" dirty="0"/>
          </a:p>
          <a:p>
            <a:pPr algn="l" indent="0" marL="0">
              <a:lnSpc>
                <a:spcPct val="113000"/>
              </a:lnSpc>
              <a:spcBef>
                <a:spcPts val="320"/>
              </a:spcBef>
              <a:buNone/>
            </a:pPr>
            <a:r>
              <a:rPr lang="gu" altLang="en-US" sz="2110" dirty="0">
                <a:solidFill>
                  <a:srgbClr val="25252B"/>
                </a:solidFill>
                <a:latin typeface="IBM Plex Sans" pitchFamily="34" charset="0"/>
                <a:ea typeface="IBM Plex Sans" pitchFamily="34" charset="-122"/>
                <a:cs typeface="IBM Plex Sans" pitchFamily="34" charset="-120"/>
              </a:rPr>
              <a:t>જ્યારે તમે એક પ્રકારનાં નાણાં કે સંપત્તિને બદલે બીજો પ્રકાર પસંદ કર્યો, ત્યારે કયા ગુણધર્મો મહત્ત્વના હતા?</a:t>
            </a:r>
            <a:endParaRPr lang="gu"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વસ્તુવિનિમય અને જરૂરિયાતોનો બેવડો સંયોગ</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વસ્તુઓ અથવા સેવાઓનો સીધો વિનિમય</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બંને પક્ષોને એકબીજાની આપેલી વસ્તુ કે સેવાની જરૂર હોવી જોઈએ</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એક જ સમયે, યોગ્ય માત્રામાં</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વિભાજ્યતા, બગાડ, કિંમત નક્કી કરવામાં અને બચત કરવામાં મુશ્કેલીઓ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નાણાં વેચાણને ખરીદીથી અલગ પાડે છે</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અછત, મૂલ્ય અને વિનિમય</a:t>
            </a:r>
            <a:endParaRPr lang="gu" sz="3000" dirty="0"/>
          </a:p>
        </p:txBody>
      </p:sp>
      <p:sp>
        <p:nvSpPr>
          <p:cNvPr id="5" name="Text 2"/>
          <p:cNvSpPr/>
          <p:nvPr/>
        </p:nvSpPr>
        <p:spPr>
          <a:xfrm>
            <a:off x="1017179" y="1379464"/>
            <a:ext cx="5310287" cy="3307568"/>
          </a:xfrm>
          <a:prstGeom prst="rect">
            <a:avLst/>
          </a:prstGeom>
          <a:noFill/>
          <a:ln/>
        </p:spPr>
        <p:txBody>
          <a:bodyPr wrap="square" lIns="0" tIns="0" rIns="0" bIns="0" rtlCol="0" anchor="t"/>
          <a:lstStyle/>
          <a:p>
            <a:pPr algn="l" marL="210820" indent="-210820">
              <a:lnSpc>
                <a:spcPct val="113000"/>
              </a:lnSpc>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અછત:</a:t>
            </a:r>
            <a:r>
              <a:rPr lang="gu" altLang="en-US" sz="2210" dirty="0">
                <a:solidFill>
                  <a:srgbClr val="25252B"/>
                </a:solidFill>
                <a:latin typeface="IBM Plex Sans" pitchFamily="34" charset="0"/>
                <a:ea typeface="IBM Plex Sans" pitchFamily="34" charset="-122"/>
                <a:cs typeface="IBM Plex Sans" pitchFamily="34" charset="-120"/>
              </a:rPr>
              <a:t> એક ઉપયોગ બીજા ઉપયોગને અટકાવે છે</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વ્યક્તિનિષ્ઠ મૂલ્ય:</a:t>
            </a:r>
            <a:r>
              <a:rPr lang="gu" altLang="en-US" sz="2210" dirty="0">
                <a:solidFill>
                  <a:srgbClr val="25252B"/>
                </a:solidFill>
                <a:latin typeface="IBM Plex Sans" pitchFamily="34" charset="0"/>
                <a:ea typeface="IBM Plex Sans" pitchFamily="34" charset="-122"/>
                <a:cs typeface="IBM Plex Sans" pitchFamily="34" charset="-120"/>
              </a:rPr>
              <a:t> જરૂરિયાતો, પસંદગીઓ અને સંજોગો</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વિનિમય:</a:t>
            </a:r>
            <a:r>
              <a:rPr lang="gu" altLang="en-US" sz="2210" dirty="0">
                <a:solidFill>
                  <a:srgbClr val="25252B"/>
                </a:solidFill>
                <a:latin typeface="IBM Plex Sans" pitchFamily="34" charset="0"/>
                <a:ea typeface="IBM Plex Sans" pitchFamily="34" charset="-122"/>
                <a:cs typeface="IBM Plex Sans" pitchFamily="34" charset="-120"/>
              </a:rPr>
              <a:t> બંને પક્ષો પોતાને જે મળે છે તેને વધુ પસંદ કરે છે</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અવસર ખર્ચ:</a:t>
            </a:r>
            <a:r>
              <a:rPr lang="gu" altLang="en-US" sz="2210" dirty="0">
                <a:solidFill>
                  <a:srgbClr val="25252B"/>
                </a:solidFill>
                <a:latin typeface="IBM Plex Sans" pitchFamily="34" charset="0"/>
                <a:ea typeface="IBM Plex Sans" pitchFamily="34" charset="-122"/>
                <a:cs typeface="IBM Plex Sans" pitchFamily="34" charset="-120"/>
              </a:rPr>
              <a:t> છોડી દેવાયેલો શ્રેષ્ઠ વિકલ્પ</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સમયની પસંદગી:</a:t>
            </a:r>
            <a:r>
              <a:rPr lang="gu" altLang="en-US" sz="2210" dirty="0">
                <a:solidFill>
                  <a:srgbClr val="25252B"/>
                </a:solidFill>
                <a:latin typeface="IBM Plex Sans" pitchFamily="34" charset="0"/>
                <a:ea typeface="IBM Plex Sans" pitchFamily="34" charset="-122"/>
                <a:cs typeface="IBM Plex Sans" pitchFamily="34" charset="-120"/>
              </a:rPr>
              <a:t> પછીની સરખામણીએ અત્યારે</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બાંધછોડ:</a:t>
            </a:r>
            <a:r>
              <a:rPr lang="gu" altLang="en-US" sz="2210" dirty="0">
                <a:solidFill>
                  <a:srgbClr val="25252B"/>
                </a:solidFill>
                <a:latin typeface="IBM Plex Sans" pitchFamily="34" charset="0"/>
                <a:ea typeface="IBM Plex Sans" pitchFamily="34" charset="-122"/>
                <a:cs typeface="IBM Plex Sans" pitchFamily="34" charset="-120"/>
              </a:rPr>
              <a:t> ખર્ચ સાથે મળતો લાભ</a:t>
            </a:r>
            <a:endParaRPr lang="gu" sz="2210" dirty="0"/>
          </a:p>
        </p:txBody>
      </p:sp>
      <p:sp>
        <p:nvSpPr>
          <p:cNvPr id="6" name="Text 3"/>
          <p:cNvSpPr/>
          <p:nvPr/>
        </p:nvSpPr>
        <p:spPr>
          <a:xfrm>
            <a:off x="666780" y="4995459"/>
            <a:ext cx="5694426" cy="756940"/>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માત્ર અછતથી મૂલ્યની ખાતરી મળતી નથી; માંગ પણ મહત્ત્વની છે.</a:t>
            </a:r>
            <a:endParaRPr lang="gu"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સલામત સ્ત્રોતની નજીક પાણીની એક બોટલ દુકાનના ફ્રિજમાં રાખેલી છે. નજીકમાં સ્વચ્છ પાણી સરળતાથી મળી રહે છે.જરૂરિયાતઓછીકિંમતઓછીઅછત દરમિયાન એ જ બોટલ ગરમ રણમાં છે. પાણી મળવું મુશ્કેલ છે અને તેની સખત જરૂર છે.">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તક ખર્ચ</a:t>
            </a:r>
            <a:endParaRPr lang="g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મર્યાદિત નાણાં ધરાવતી ખરીદી કરતી વ્યક્તિ વિકલ્પોનો વિચાર કરે છે ખોરાક આજે સારી રીતે ખાઓ.પરિવહન કામ પર પહોંચો.બચતપછી માટે નાણાં સાચવો. દરેક પસંદગી માટે અન્ય વિકલ્પો છોડવા પડે છે: આ છે તક ખર્ચ">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વસ્તુવિનિમયથી ડિજિટલ નાણાં સુધી</a:t>
            </a:r>
            <a:endParaRPr lang="gu"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સીધી આપ-લે, ભેટો, જવાબદારીઓ અને દેવાની નોંધો</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વસ્તુરૂપ નાણાં: અન્ય ઉપયોગો ધરાવતી વસ્તુઓ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પ્રમાણભૂત સિક્કા: ઓળખ; ધાતુની શુદ્ધતામાં સંભવિત ઘટાડો</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પ્રતિનિધિ કાગળનું ચલણ: વટાવી શકાય તેવા દાવા; જારીકર્તા પર વિશ્વાસ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બૅન્કો અને સરકારનાં નાણાં: સંસ્થાકીય વચનો</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ડિજિટલ ચુકવણીઓ: નોંધોમાં ફેરફાર કરતી સૂચનાઓ</a:t>
            </a:r>
            <a:endParaRPr lang="gu"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વિવિધ સ્વરૂપો એકસાથે અસ્તિત્વમાં હતાં; સમાજોએ એકસરખો ક્રમ અનુસર્યો નહોતો. સગવડને કારણે ઘણી વાર જારીકર્તાઓ અને મધ્યસ્થીઓ પર નિર્ભરતા ઊભી થઈ.</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ફિયાટ નાણાં</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ફિયાટ નાણું એ સરકાર દ્વારા અધિકૃત ચલણ છે, જેને સોના જેવી કોઈ ચીજવસ્તુના નિશ્ચિત જથ્થા માટે વટાવી શકાતું નથી.</a:t>
            </a:r>
            <a:endParaRPr lang="gu" sz="2400" dirty="0"/>
          </a:p>
        </p:txBody>
      </p:sp>
      <p:sp>
        <p:nvSpPr>
          <p:cNvPr id="5" name="Text 3"/>
          <p:cNvSpPr/>
          <p:nvPr/>
        </p:nvSpPr>
        <p:spPr>
          <a:xfrm>
            <a:off x="1047720" y="2514326"/>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કેન્દ્રીય બેંક:</a:t>
            </a:r>
            <a:r>
              <a:rPr lang="gu" altLang="en-US" sz="2400" dirty="0">
                <a:solidFill>
                  <a:srgbClr val="25252B"/>
                </a:solidFill>
                <a:latin typeface="IBM Plex Sans" pitchFamily="34" charset="0"/>
                <a:ea typeface="IBM Plex Sans" pitchFamily="34" charset="-122"/>
                <a:cs typeface="IBM Plex Sans" pitchFamily="34" charset="-120"/>
              </a:rPr>
              <a:t> આધારભૂત નાણું, નીતિ, પતાવટ</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વાણિજ્યિક બેંકો:</a:t>
            </a:r>
            <a:r>
              <a:rPr lang="gu" altLang="en-US" sz="2400" dirty="0">
                <a:solidFill>
                  <a:srgbClr val="25252B"/>
                </a:solidFill>
                <a:latin typeface="IBM Plex Sans" pitchFamily="34" charset="0"/>
                <a:ea typeface="IBM Plex Sans" pitchFamily="34" charset="-122"/>
                <a:cs typeface="IBM Plex Sans" pitchFamily="34" charset="-120"/>
              </a:rPr>
              <a:t> થાપણો, ચુકવણીઓ, લોન</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સરકાર:</a:t>
            </a:r>
            <a:r>
              <a:rPr lang="gu" altLang="en-US" sz="2400" dirty="0">
                <a:solidFill>
                  <a:srgbClr val="25252B"/>
                </a:solidFill>
                <a:latin typeface="IBM Plex Sans" pitchFamily="34" charset="0"/>
                <a:ea typeface="IBM Plex Sans" pitchFamily="34" charset="-122"/>
                <a:cs typeface="IBM Plex Sans" pitchFamily="34" charset="-120"/>
              </a:rPr>
              <a:t> કર, ખર્ચ, કાયદા</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લોકો અને વ્યવસાયો:</a:t>
            </a:r>
            <a:r>
              <a:rPr lang="gu" altLang="en-US" sz="2400" dirty="0">
                <a:solidFill>
                  <a:srgbClr val="25252B"/>
                </a:solidFill>
                <a:latin typeface="IBM Plex Sans" pitchFamily="34" charset="0"/>
                <a:ea typeface="IBM Plex Sans" pitchFamily="34" charset="-122"/>
                <a:cs typeface="IBM Plex Sans" pitchFamily="34" charset="-120"/>
              </a:rPr>
              <a:t> કામ, ભાવ, વિનિમય</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સામૂહિક સ્વીકૃતિ અને નેટવર્ક અસરો</a:t>
            </a:r>
            <a:endParaRPr lang="gu"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સુવિધાજનક ચુકવણીઓ અને લવચીક ધિરાણ સંસ્થાઓ પર નિર્ભરતા લાવે છે. પુરવઠો, પહોંચ અને નિયમો બદલાઈ શકે છે; કાયદેસર ચલણ અંગેના નિયમો અધિકારક્ષેત્ર પ્રમાણે અલગ હોય છે.</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કેન્દ્રીય બેંકનાણાકીય નીતિનું સંચાલન કરે છે અને ચુકવણીઓની પતાવટમાં સહાય કરે છે. વાણિજ્યિક બેંકગ્રાહકોની થાપણો પરત કરવાની જવાબદારી ધરાવે છે; થાપણ એ બેંકની જવાબદારી છે. ચુકવણી સેવાઓબેંક થાપણોમાં ફેરફાર ">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ચુકવણીની તપાસ કરો</a:t>
            </a:r>
            <a:endParaRPr lang="gu"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સામાન્ય ચુકવણી પસંદ કરો, અથવા કોઈ કાલ્પનિક પરિસ્થિતિનો ઉપયોગ કરો.</a:t>
            </a:r>
            <a:endParaRPr lang="gu"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શેના માટે ચુકવણી કરવામાં આવી રહી છે? હિસાબના એકમ તરીકે કયું ચલણ વપરાય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પ્રાપ્તકર્તા તેને શા માટે સ્વીકારે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કઈ સંસ્થાઓ, નોંધો અથવા નિયમો તેને આધાર આપે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જો સ્વીકાર્યતા કે વિશ્વાસ તૂટી પડે તો શું વધુ મુશ્કેલ બને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આંશિક અનામત બેંકિંગ</a:t>
            </a:r>
            <a:endParaRPr lang="gu"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બેંક થાપણો: ચુકવણીનાં વચનો</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માત્ર અમુક ભાગ જ તાત્કાલિક ઉપલબ્ધ અનામત તરીકે રાખવામાં આવે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લોન સામાન્ય રીતે થાપણ સ્વરૂપે નવું નાણું સર્જે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મુદ્દલની પરત ચુકવણી થાપણ સ્વરૂપે રહેલું નાણું ઘટાડે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મૂડી, તરલતા, ધિરાણનું જોખમ, ભંડોળ, નિયમન અને માંગ ધિરાણ આપવાની મર્યાદા નક્કી કરે છે</a:t>
            </a:r>
            <a:endParaRPr lang="gu"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gu" altLang="en-US" sz="2210" b="1" dirty="0">
                <a:solidFill>
                  <a:srgbClr val="422C70"/>
                </a:solidFill>
                <a:latin typeface="IBM Plex Sans" pitchFamily="34" charset="0"/>
                <a:ea typeface="IBM Plex Sans" pitchFamily="34" charset="-122"/>
                <a:cs typeface="IBM Plex Sans" pitchFamily="34" charset="-120"/>
              </a:rPr>
              <a:t>તરલતાનું જોખમ:</a:t>
            </a:r>
            <a:r>
              <a:rPr lang="gu" altLang="en-US" sz="2210" dirty="0">
                <a:solidFill>
                  <a:srgbClr val="25252B"/>
                </a:solidFill>
                <a:latin typeface="IBM Plex Sans" pitchFamily="34" charset="0"/>
                <a:ea typeface="IBM Plex Sans" pitchFamily="34" charset="-122"/>
                <a:cs typeface="IBM Plex Sans" pitchFamily="34" charset="-120"/>
              </a:rPr>
              <a:t> આજે નાણાં ઉપાડવા માટે ઉપલબ્ધ રકમ ખૂબ ઓછી હોવી.</a:t>
            </a:r>
            <a:endParaRPr lang="gu"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gu" altLang="en-US" sz="2210" b="1" dirty="0">
                <a:solidFill>
                  <a:srgbClr val="422C70"/>
                </a:solidFill>
                <a:latin typeface="IBM Plex Sans" pitchFamily="34" charset="0"/>
                <a:ea typeface="IBM Plex Sans" pitchFamily="34" charset="-122"/>
                <a:cs typeface="IBM Plex Sans" pitchFamily="34" charset="-120"/>
              </a:rPr>
              <a:t>ચુકવણીક્ષમતાનું જોખમ:</a:t>
            </a:r>
            <a:r>
              <a:rPr lang="gu" altLang="en-US" sz="2210" dirty="0">
                <a:solidFill>
                  <a:srgbClr val="25252B"/>
                </a:solidFill>
                <a:latin typeface="IBM Plex Sans" pitchFamily="34" charset="0"/>
                <a:ea typeface="IBM Plex Sans" pitchFamily="34" charset="-122"/>
                <a:cs typeface="IBM Plex Sans" pitchFamily="34" charset="-120"/>
              </a:rPr>
              <a:t> અસ્કયામતોનું મૂલ્ય જવાબદારીઓ કરતાં ઓછું હોવું.</a:t>
            </a:r>
            <a:endParaRPr lang="gu"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બેંકમાંથી નાણાં ઉપાડવા માટેની સામૂહિક દોડ નાણાંની સુલભતા પર દબાણ લાવી શકે છે. વીમો અને કેન્દ્રીય બેંકનું ધિરાણ ગભરાટ ઘટાડી શકે છે, પરંતુ વીમાનું આવરણ અને નિયમો અલગ-અલગ હોય છે; રક્ષણ દરેક જોખમ દૂર કરી શકતું નથી.</a:t>
            </a:r>
            <a:endParaRPr lang="gu"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લોન માટે અરજી કરોઋણ લેનાર બેંક પાસે લોન માંગે છે.2લોન મંજૂર કરોબેંક ધિરાણ આપવા સંમત થાય છે.3 જમા રકમ બનાવોબેંક ઋણ લેનારના ખાતામાં નવી જમા રકમ ઉમેરે છે.4 ખર્ચ કરો અથવા ટ્રાન્સફર કરોઋણ લેનાર અન્ય લોકો">    </p:cNvPr>
          <p:cNvPicPr>
            <a:picLocks noChangeAspect="1"/>
          </p:cNvPicPr>
          <p:nvPr/>
        </p:nvPicPr>
        <p:blipFill>
          <a:blip r:embed="rId1"/>
          <a:stretch>
            <a:fillRect/>
          </a:stretch>
        </p:blipFill>
        <p:spPr>
          <a:xfrm>
            <a:off x="342900" y="1171986"/>
            <a:ext cx="11506170" cy="436168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તરલતાનું જોખમઘણા થાપણદારો આજે પૈસા ઉપાડવા માટે કતારમાં ઊભા છે બેંકે આપેલી લોનની ચુકવણી હજી પણ પછીથી થઈ શકે છે અત્યારે પૂરતી રોકડ કે ઝડપથી ઉપયોગમાં લઈ શકાય તેવી અસ્કયામતો નથીસમસ્યાસમય: આજે રોકડની અછત છ">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ફુગાવો અને ખરીદશક્તિ</a:t>
            </a:r>
            <a:endParaRPr lang="gu" sz="3000" dirty="0"/>
          </a:p>
        </p:txBody>
      </p:sp>
      <p:sp>
        <p:nvSpPr>
          <p:cNvPr id="5" name="Text 2"/>
          <p:cNvSpPr/>
          <p:nvPr/>
        </p:nvSpPr>
        <p:spPr>
          <a:xfrm>
            <a:off x="1017179" y="1379464"/>
            <a:ext cx="5310287" cy="2438705"/>
          </a:xfrm>
          <a:prstGeom prst="rect">
            <a:avLst/>
          </a:prstGeom>
          <a:noFill/>
          <a:ln/>
        </p:spPr>
        <p:txBody>
          <a:bodyPr wrap="square" lIns="0" tIns="0" rIns="0" bIns="0" rtlCol="0" anchor="t"/>
          <a:lstStyle/>
          <a:p>
            <a:pPr algn="l" marL="210820" indent="-210820">
              <a:lnSpc>
                <a:spcPct val="113000"/>
              </a:lnSpc>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ભાવ ફુગાવો:</a:t>
            </a:r>
            <a:r>
              <a:rPr lang="gu" altLang="en-US" sz="2210" dirty="0">
                <a:solidFill>
                  <a:srgbClr val="25252B"/>
                </a:solidFill>
                <a:latin typeface="IBM Plex Sans" pitchFamily="34" charset="0"/>
                <a:ea typeface="IBM Plex Sans" pitchFamily="34" charset="-122"/>
                <a:cs typeface="IBM Plex Sans" pitchFamily="34" charset="-120"/>
              </a:rPr>
              <a:t> સામાન્ય ભાવ સ્તરમાં સતત વધારો</a:t>
            </a:r>
            <a:endParaRPr lang="gu" sz="2210" dirty="0"/>
          </a:p>
          <a:p>
            <a:pPr algn="l" marL="210820" indent="-210820">
              <a:lnSpc>
                <a:spcPct val="113000"/>
              </a:lnSpc>
              <a:spcBef>
                <a:spcPts val="440"/>
              </a:spcBef>
              <a:buSzPct val="100000"/>
              <a:buChar char="•"/>
            </a:pPr>
            <a:r>
              <a:rPr lang="gu" altLang="en-US" sz="2210" b="1" dirty="0">
                <a:solidFill>
                  <a:srgbClr val="422C70"/>
                </a:solidFill>
                <a:latin typeface="IBM Plex Sans" pitchFamily="34" charset="0"/>
                <a:ea typeface="IBM Plex Sans" pitchFamily="34" charset="-122"/>
                <a:cs typeface="IBM Plex Sans" pitchFamily="34" charset="-120"/>
              </a:rPr>
              <a:t>ખરીદશક્તિ:</a:t>
            </a:r>
            <a:r>
              <a:rPr lang="gu" altLang="en-US" sz="2210" dirty="0">
                <a:solidFill>
                  <a:srgbClr val="25252B"/>
                </a:solidFill>
                <a:latin typeface="IBM Plex Sans" pitchFamily="34" charset="0"/>
                <a:ea typeface="IBM Plex Sans" pitchFamily="34" charset="-122"/>
                <a:cs typeface="IBM Plex Sans" pitchFamily="34" charset="-120"/>
              </a:rPr>
              <a:t> નાણાંના એક એકમથી શું ખરીદી શકાય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ચીજવસ્તુઓની એ જ ટોપલી: 100 → 110 ચલણ એકમો</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યથાવત્ આવક અથવા બચત: ઓછી ખરીદશક્તિ</a:t>
            </a:r>
            <a:endParaRPr lang="gu" sz="2210" dirty="0"/>
          </a:p>
        </p:txBody>
      </p:sp>
      <p:sp>
        <p:nvSpPr>
          <p:cNvPr id="6" name="Text 3"/>
          <p:cNvSpPr/>
          <p:nvPr/>
        </p:nvSpPr>
        <p:spPr>
          <a:xfrm>
            <a:off x="666780" y="4126596"/>
            <a:ext cx="5694426" cy="1513881"/>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પુરવઠો, માંગ, ચલણ, કર, નિયમન અને ખર્ચની સાથે નાણાં અને ધિરાણનો વિસ્તાર પણ ફુગાવામાં ફાળો આપી શકે છે. કોઈ એક ચીજના ભાવમાં વધારો એ ફુગાવાનું સંપૂર્ણ માપ નથી.</a:t>
            </a:r>
            <a:endParaRPr lang="gu"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પહેલાં આપની પાસે 100 એકમો છે. ટોપલીની કિંમત 100 છે. આપ આખી ટોપલી ખરીદી શકો છો.ભાવસ્તરનીચુંખરીદશક્તિવધુભાવ વધ્યા પછી આપની પાસે હજી પણ 100 એકમો છે. એ જ ટોપલીની કિંમત 110 છે. હવે આપ આખી ટોપલી ખરીદી શકતા ">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સ્તરે ખરીદશક્તિની સરખામણી કરો</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કોઈ સામાન્ય વસ્તુ પસંદ કરો; આજની કિંમત નોંધો.</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ભૂતકાળની કિંમત સાથે સરખામણી કરો; શક્ય હોય તો વિશ્વસનીય નોંધ તપાસો.</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શું આવકમાં પણ એ જ દરે ફેરફાર થયો? બીજું શું બદલાયું?</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ફુગાવાના સત્તાવાર માપ અને તેમાં સમાવિષ્ટ વસ્તુઓ તથા સેવાઓના સમૂહ સાથે સરખામણી કરો.</a:t>
            </a:r>
            <a:endParaRPr lang="gu"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રોકડ ધારકો, સંપત્તિના માલિકો, ઉધાર લેનારાઓ અને ધિરાણ આપનારાઓ પર અસરો અલગ હોય છે; વેતન અને કિંમતો જુદી જુદી ઝડપે સમાયોજિત થાય છે. તમારો ખર્ચ માપવામાં આવતા વસ્તુઓ તથા સેવાઓના સમૂહથી અલગ હોઈ શકે છે.</a:t>
            </a:r>
            <a:endParaRPr lang="gu"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વસ્તુઓ તથા સેવાઓના સમૂહમાં કે પદ્ધતિમાં ફેરફાર થયો હોય, તો તે આપમેળે હેરાફેરી ગણાતો નથી; તેનું સ્પષ્ટીકરણ તપાસો અને ફેરફારની નોંધ રાખો.</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અનામત ચલણ તરીકે યુએસ ડૉલર</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અનામત ચલણ: આંતરરાષ્ટ્રીય ચુકવણીઓ માટે રાખવામાં આવે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વિશ્વયુદ્ધો: આર્થિક અને નાણાકીય શક્તિમાં ફેરફારો</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1944:</a:t>
            </a:r>
            <a:r>
              <a:rPr lang="gu" altLang="en-US" sz="2400" dirty="0">
                <a:solidFill>
                  <a:srgbClr val="25252B"/>
                </a:solidFill>
                <a:latin typeface="IBM Plex Sans" pitchFamily="34" charset="0"/>
                <a:ea typeface="IBM Plex Sans" pitchFamily="34" charset="-122"/>
                <a:cs typeface="IBM Plex Sans" pitchFamily="34" charset="-120"/>
              </a:rPr>
              <a:t> Bretton Woods; ચલણોને ડૉલર સાથે અને ડૉલરને સોના સાથે જોડવામાં આવ્યા</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1971:</a:t>
            </a:r>
            <a:r>
              <a:rPr lang="gu" altLang="en-US" sz="2400" dirty="0">
                <a:solidFill>
                  <a:srgbClr val="25252B"/>
                </a:solidFill>
                <a:latin typeface="IBM Plex Sans" pitchFamily="34" charset="0"/>
                <a:ea typeface="IBM Plex Sans" pitchFamily="34" charset="-122"/>
                <a:cs typeface="IBM Plex Sans" pitchFamily="34" charset="-120"/>
              </a:rPr>
              <a:t> ડૉલરને સોનામાં રૂપાંતરિત કરવાની સત્તાવાર વ્યવસ્થાનો અંત આવ્યો</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સ્થાપિત વેપાર, અર્થતંત્રનું કદ અને ઊંડાણ ધરાવતાં નાણાકીય બજારો</a:t>
            </a:r>
            <a:endParaRPr lang="gu"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અનામત ચલણોના હિસ્સા બદલાઈ શકે છે; કેન્દ્રીય બેંકો અન્ય ચલણો પણ રાખે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બચત અને મૂલ્ય જાળવવાના વિકલ્પો</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કિંમતી ધાતુઓ:</a:t>
            </a:r>
            <a:r>
              <a:rPr lang="gu" altLang="en-US" sz="2400" dirty="0">
                <a:solidFill>
                  <a:srgbClr val="25252B"/>
                </a:solidFill>
                <a:latin typeface="IBM Plex Sans" pitchFamily="34" charset="0"/>
                <a:ea typeface="IBM Plex Sans" pitchFamily="34" charset="-122"/>
                <a:cs typeface="IBM Plex Sans" pitchFamily="34" charset="-120"/>
              </a:rPr>
              <a:t> ભૌતિક કબજો; સંગ્રહ અને ખરાઈના ખર્ચ</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સ્થાવર મિલકત:</a:t>
            </a:r>
            <a:r>
              <a:rPr lang="gu" altLang="en-US" sz="2400" dirty="0">
                <a:solidFill>
                  <a:srgbClr val="25252B"/>
                </a:solidFill>
                <a:latin typeface="IBM Plex Sans" pitchFamily="34" charset="0"/>
                <a:ea typeface="IBM Plex Sans" pitchFamily="34" charset="-122"/>
                <a:cs typeface="IBM Plex Sans" pitchFamily="34" charset="-120"/>
              </a:rPr>
              <a:t> ઉપયોગી સંપત્તિ; શરૂઆતના રોકાણનો ઊંચો ખર્ચ, જાળવણી, એક જગ્યાએથી બીજી જગ્યાએ લઈ જવાની ઓછી સગવડ</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શેરો:</a:t>
            </a:r>
            <a:r>
              <a:rPr lang="gu" altLang="en-US" sz="2400" dirty="0">
                <a:solidFill>
                  <a:srgbClr val="25252B"/>
                </a:solidFill>
                <a:latin typeface="IBM Plex Sans" pitchFamily="34" charset="0"/>
                <a:ea typeface="IBM Plex Sans" pitchFamily="34" charset="-122"/>
                <a:cs typeface="IBM Plex Sans" pitchFamily="34" charset="-120"/>
              </a:rPr>
              <a:t> ઉત્પાદક માલિકી; વ્યવસાય, બજાર અને સુરક્ષિત જાળવણીનાં જોખમો</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અન્ય વિકલ્પો: વિદેશી ચલણ, બોન્ડ, વ્યવસાયો, સાધનો, શિક્ષણ</a:t>
            </a:r>
            <a:endParaRPr lang="gu"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સંપત્તિ આપમેળે નાણાંનાં બધાં કાર્યો કરતી નથી. કોઈ પણ સંપત્તિ દરેક પરિસ્થિતિમાં ખરીદશક્તિની ખાતરી આપતી નથી.</a:t>
            </a:r>
            <a:endParaRPr lang="gu"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કર ખર્ચ અને લાભોને બદલી શકે છે; નિયમો જુદા જુદા હોય છે અને બદલાતા રહે છે. આ અભ્યાસક્રમ કર અંગે કોઈ સલાહ આપતો નથી.</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કેન્દ્રીય બેંક ડિજિટલ ચલણો (CBDCs)</a:t>
            </a:r>
            <a:endParaRPr lang="gu"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gu" altLang="en-US" sz="2020" dirty="0">
                <a:solidFill>
                  <a:srgbClr val="25252B"/>
                </a:solidFill>
                <a:latin typeface="IBM Plex Sans" pitchFamily="34" charset="0"/>
                <a:ea typeface="IBM Plex Sans" pitchFamily="34" charset="-122"/>
                <a:cs typeface="IBM Plex Sans" pitchFamily="34" charset="-120"/>
              </a:rPr>
              <a:t>CBDC એ કેન્દ્રીય બેંકની જવાબદારી તરીકે જારી કરાયેલું ડિજિટલ ફિયાટ નાણું છે: તેના ધારકને ચૂકવવાપાત્ર રકમ પરનો દાવો.</a:t>
            </a:r>
            <a:endParaRPr lang="gu" sz="2020" dirty="0"/>
          </a:p>
        </p:txBody>
      </p:sp>
      <p:sp>
        <p:nvSpPr>
          <p:cNvPr id="5" name="Text 3"/>
          <p:cNvSpPr/>
          <p:nvPr/>
        </p:nvSpPr>
        <p:spPr>
          <a:xfrm>
            <a:off x="986729" y="1973732"/>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રોકડ અને વાણિજ્યિક બેંકોની થાપણોથી અલગ</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પતાવટ અથવા સુલભતાના સંભવિત લાભો</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સંભવિત દેખરેખ, પ્રતિબંધો અને ઓળખ સાથેનાં જોડાણો</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કેન્દ્રીય સ્તરે નાણાં જારી કરવાનું અને નાણાકીય નીતિ યથાવત રહે છે</a:t>
            </a:r>
            <a:endParaRPr lang="gu" sz="2020" dirty="0"/>
          </a:p>
        </p:txBody>
      </p:sp>
      <p:sp>
        <p:nvSpPr>
          <p:cNvPr id="6" name="Text 4"/>
          <p:cNvSpPr/>
          <p:nvPr/>
        </p:nvSpPr>
        <p:spPr>
          <a:xfrm>
            <a:off x="666780" y="3791285"/>
            <a:ext cx="11510010" cy="691195"/>
          </a:xfrm>
          <a:prstGeom prst="rect">
            <a:avLst/>
          </a:prstGeom>
          <a:noFill/>
          <a:ln/>
        </p:spPr>
        <p:txBody>
          <a:bodyPr wrap="square" lIns="0" tIns="0" rIns="0" bIns="0" rtlCol="0" anchor="t"/>
          <a:lstStyle/>
          <a:p>
            <a:pPr algn="l" indent="0" marL="0">
              <a:lnSpc>
                <a:spcPct val="113000"/>
              </a:lnSpc>
              <a:buNone/>
            </a:pPr>
            <a:r>
              <a:rPr lang="gu" altLang="en-US" sz="2020" dirty="0">
                <a:solidFill>
                  <a:srgbClr val="25252B"/>
                </a:solidFill>
                <a:latin typeface="IBM Plex Sans" pitchFamily="34" charset="0"/>
                <a:ea typeface="IBM Plex Sans" pitchFamily="34" charset="-122"/>
                <a:cs typeface="IBM Plex Sans" pitchFamily="34" charset="-120"/>
              </a:rPr>
              <a:t>રચનાઓ અલગ અલગ હોય છે. ડિજિટલ હોવાનો અર્થ આપમેળે વિકેન્દ્રિત, મર્યાદિત પુરવઠાવાળું, ગોપનીય અથવા સ્વતંત્ર રીતે ચકાસી શકાય તેવું હોવું નથી.</a:t>
            </a:r>
            <a:endParaRPr lang="gu"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gu" altLang="en-US" sz="2020" b="1" dirty="0">
                <a:solidFill>
                  <a:srgbClr val="422C70"/>
                </a:solidFill>
                <a:latin typeface="IBM Plex Sans" pitchFamily="34" charset="0"/>
                <a:ea typeface="IBM Plex Sans" pitchFamily="34" charset="-122"/>
                <a:cs typeface="IBM Plex Sans" pitchFamily="34" charset="-120"/>
              </a:rPr>
              <a:t>તપાસો</a:t>
            </a:r>
            <a:endParaRPr lang="gu" sz="2020" dirty="0"/>
          </a:p>
          <a:p>
            <a:pPr algn="l" indent="0" marL="0">
              <a:lnSpc>
                <a:spcPct val="113000"/>
              </a:lnSpc>
              <a:spcBef>
                <a:spcPts val="300"/>
              </a:spcBef>
              <a:buNone/>
            </a:pPr>
            <a:r>
              <a:rPr lang="gu" altLang="en-US" sz="2020" dirty="0">
                <a:solidFill>
                  <a:srgbClr val="25252B"/>
                </a:solidFill>
                <a:latin typeface="IBM Plex Sans" pitchFamily="34" charset="0"/>
                <a:ea typeface="IBM Plex Sans" pitchFamily="34" charset="-122"/>
                <a:cs typeface="IBM Plex Sans" pitchFamily="34" charset="-120"/>
              </a:rPr>
              <a:t>તે કોણ જારી કરે છે, તેનો ઉપયોગ કોણ કરી શકે છે, કયો ડેટા એકત્રિત કરવામાં આવે છે અને ચુકવણીઓ કોણ રોકી શકે છે અથવા નિયમો કોણ બદલી શકે છે? ઑફલાઇન હોય ત્યારે શું થાય છે અને કયા કાનૂની રક્ષણો ઉપલબ્ધ છે?</a:t>
            </a:r>
            <a:endParaRPr lang="gu"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સમીક્ષા: નાણાં કેવી રીતે નિષ્ફળ થઈ શકે?</a:t>
            </a:r>
            <a:endParaRPr lang="gu"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gu" altLang="en-US" sz="2210" b="1" dirty="0">
                <a:solidFill>
                  <a:srgbClr val="25252B"/>
                </a:solidFill>
                <a:latin typeface="IBM Plex Sans" pitchFamily="34" charset="0"/>
                <a:ea typeface="IBM Plex Sans" pitchFamily="34" charset="-122"/>
                <a:cs typeface="IBM Plex Sans" pitchFamily="34" charset="-120"/>
              </a:rPr>
              <a:t>મુખ્ય શીખ</a:t>
            </a:r>
            <a:endParaRPr lang="gu"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નાણું સમયાંતરે વિનિમય, કિંમતો અને મૂલ્ય વચ્ચે સંકલન કરે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કાર્યો અને ગુણધર્મો સરખામણી કરવામાં મદદ કરે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સગવડ સાથે વિશ્વાસ, નિયંત્રણ અને સુલભતા બાબતે બાંધછોડ કરવી પડે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પુરવઠો, બેંકિંગનાં જોખમો અને ફુગાવો લોકો પર જુદી જુદી રીતે અસર કરે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વિકલ્પો અને સીબીડીસીનું પણ કાળજીપૂર્વક મૂલ્યાંકન જરૂરી છે</a:t>
            </a:r>
            <a:endParaRPr lang="gu"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આપનાં નાણાંને ઉપયોગી શું બનાવે છે, અને કયા નિયમો આપ વિશ્વાસ કરો છો તેવી સંસ્થાઓ પર આધાર રાખે છે?</a:t>
            </a:r>
            <a:endParaRPr lang="gu"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gu" altLang="en-US" sz="2210" b="1" dirty="0">
                <a:solidFill>
                  <a:srgbClr val="422C70"/>
                </a:solidFill>
                <a:latin typeface="IBM Plex Sans" pitchFamily="34" charset="0"/>
                <a:ea typeface="IBM Plex Sans" pitchFamily="34" charset="-122"/>
                <a:cs typeface="IBM Plex Sans" pitchFamily="34" charset="-120"/>
              </a:rPr>
              <a:t>ચિંતન માટે એક ક્ષણ</a:t>
            </a:r>
            <a:endParaRPr lang="gu" sz="2210" dirty="0"/>
          </a:p>
          <a:p>
            <a:pPr algn="l" indent="0" marL="0">
              <a:lnSpc>
                <a:spcPct val="113000"/>
              </a:lnSpc>
              <a:spcBef>
                <a:spcPts val="330"/>
              </a:spcBef>
              <a:buNone/>
            </a:pPr>
            <a:r>
              <a:rPr lang="gu" altLang="en-US" sz="2210" dirty="0">
                <a:solidFill>
                  <a:srgbClr val="25252B"/>
                </a:solidFill>
                <a:latin typeface="IBM Plex Sans" pitchFamily="34" charset="0"/>
                <a:ea typeface="IBM Plex Sans" pitchFamily="34" charset="-122"/>
                <a:cs typeface="IBM Plex Sans" pitchFamily="34" charset="-120"/>
              </a:rPr>
              <a:t>નાણાં વિશે એવો કયો એક પ્રશ્ન છે જે આપ હવે પૂછો છો, પણ પહેલાં પૂછતા નહોતા?</a:t>
            </a:r>
            <a:endParaRPr lang="gu"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1</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7941F"/>
                </a:solidFill>
                <a:latin typeface="IBM Plex Sans Medium" pitchFamily="34" charset="0"/>
                <a:ea typeface="IBM Plex Sans Medium" pitchFamily="34" charset="-122"/>
                <a:cs typeface="IBM Plex Sans Medium" pitchFamily="34" charset="-120"/>
              </a:rPr>
              <a:t>મોડ્યુલ 2</a:t>
            </a:r>
            <a:endParaRPr lang="gu"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બિટકોઇન કેવી રીતે કાર્ય કરે છે</a:t>
            </a:r>
            <a:endParaRPr lang="g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gu" altLang="en-US" sz="2400" b="1" dirty="0">
                <a:solidFill>
                  <a:srgbClr val="FFFFFF"/>
                </a:solidFill>
                <a:latin typeface="IBM Plex Sans" pitchFamily="34" charset="0"/>
                <a:ea typeface="IBM Plex Sans" pitchFamily="34" charset="-122"/>
                <a:cs typeface="IBM Plex Sans" pitchFamily="34" charset="-120"/>
              </a:rPr>
              <a:t>ઉકેલ:</a:t>
            </a:r>
            <a:r>
              <a:rPr lang="gu" altLang="en-US" sz="2400" dirty="0">
                <a:solidFill>
                  <a:srgbClr val="FFFFFF"/>
                </a:solidFill>
                <a:latin typeface="IBM Plex Sans" pitchFamily="34" charset="0"/>
                <a:ea typeface="IBM Plex Sans" pitchFamily="34" charset="-122"/>
                <a:cs typeface="IBM Plex Sans" pitchFamily="34" charset="-120"/>
              </a:rPr>
              <a:t> બિટકોઇન શા માટે બનાવવામાં આવ્યું હતું, અને તે કેવી રીતે પ્રતિસાદ આપે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શા માટે બનાવવામાં આવ્યું</a:t>
            </a:r>
            <a:endParaRPr lang="gu"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ડિજિટલ ચુકવણીઓ પહેલેથી જ અસ્તિત્વમાં હતી</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કેન્દ્રીય ખાતાવહીના સંચાલકો: પરવાનગી, ડેટા, ફી અને નિષ્ફળતાના જોખમો</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નકલ કરી શકાય તેવો ડેટા: એક જ રકમ બે વાર ખર્ચવાની સમસ્યા</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બિટકોઇન: કેન્દ્રીય ખાતાવહીના સંચાલક વિના ચુકવણીઓનો સહિયારો ઇતિહાસ</a:t>
            </a:r>
            <a:endParaRPr lang="gu"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gu" altLang="en-US" sz="2020" dirty="0">
                <a:solidFill>
                  <a:srgbClr val="25252B"/>
                </a:solidFill>
                <a:latin typeface="IBM Plex Sans" pitchFamily="34" charset="0"/>
                <a:ea typeface="IBM Plex Sans" pitchFamily="34" charset="-122"/>
                <a:cs typeface="IBM Plex Sans" pitchFamily="34" charset="-120"/>
              </a:rPr>
              <a:t>બિટકોઇન નાણાં જારી કરવા અને ચુકવણીઓની પતાવટ માટે કેન્દ્રીય સંસ્થા પર વિશ્વાસ રાખવાની જરૂરિયાત ઘટાડે છે; તે તમામ વિશ્વાસ કે જોખમને દૂર કરતું નથી.</a:t>
            </a:r>
            <a:endParaRPr lang="gu"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gu" altLang="en-US" sz="2020" b="1" dirty="0">
                <a:solidFill>
                  <a:srgbClr val="422C70"/>
                </a:solidFill>
                <a:latin typeface="IBM Plex Sans" pitchFamily="34" charset="0"/>
                <a:ea typeface="IBM Plex Sans" pitchFamily="34" charset="-122"/>
                <a:cs typeface="IBM Plex Sans" pitchFamily="34" charset="-120"/>
              </a:rPr>
              <a:t>બિટકોઇન:</a:t>
            </a:r>
            <a:r>
              <a:rPr lang="gu" altLang="en-US" sz="2020" dirty="0">
                <a:solidFill>
                  <a:srgbClr val="25252B"/>
                </a:solidFill>
                <a:latin typeface="IBM Plex Sans" pitchFamily="34" charset="0"/>
                <a:ea typeface="IBM Plex Sans" pitchFamily="34" charset="-122"/>
                <a:cs typeface="IBM Plex Sans" pitchFamily="34" charset="-120"/>
              </a:rPr>
              <a:t> નેટવર્ક અને પ્રોટોકોલ · </a:t>
            </a:r>
            <a:r>
              <a:rPr lang="gu" altLang="en-US" sz="2020" b="1" dirty="0">
                <a:solidFill>
                  <a:srgbClr val="25252B"/>
                </a:solidFill>
                <a:latin typeface="IBM Plex Sans" pitchFamily="34" charset="0"/>
                <a:ea typeface="IBM Plex Sans" pitchFamily="34" charset="-122"/>
                <a:cs typeface="IBM Plex Sans" pitchFamily="34" charset="-120"/>
              </a:rPr>
              <a:t>બિટકોઇન:</a:t>
            </a:r>
            <a:r>
              <a:rPr lang="gu" altLang="en-US" sz="2020" dirty="0">
                <a:solidFill>
                  <a:srgbClr val="25252B"/>
                </a:solidFill>
                <a:latin typeface="IBM Plex Sans" pitchFamily="34" charset="0"/>
                <a:ea typeface="IBM Plex Sans" pitchFamily="34" charset="-122"/>
                <a:cs typeface="IBM Plex Sans" pitchFamily="34" charset="-120"/>
              </a:rPr>
              <a:t> સંપત્તિ · </a:t>
            </a:r>
            <a:r>
              <a:rPr lang="gu" altLang="en-US" sz="2020" b="1" dirty="0">
                <a:solidFill>
                  <a:srgbClr val="25252B"/>
                </a:solidFill>
                <a:latin typeface="IBM Plex Sans" pitchFamily="34" charset="0"/>
                <a:ea typeface="IBM Plex Sans" pitchFamily="34" charset="-122"/>
                <a:cs typeface="IBM Plex Sans" pitchFamily="34" charset="-120"/>
              </a:rPr>
              <a:t>BTC:</a:t>
            </a:r>
            <a:r>
              <a:rPr lang="gu" altLang="en-US" sz="2020" dirty="0">
                <a:solidFill>
                  <a:srgbClr val="25252B"/>
                </a:solidFill>
                <a:latin typeface="IBM Plex Sans" pitchFamily="34" charset="0"/>
                <a:ea typeface="IBM Plex Sans" pitchFamily="34" charset="-122"/>
                <a:cs typeface="IBM Plex Sans" pitchFamily="34" charset="-120"/>
              </a:rPr>
              <a:t> રકમ દર્શાવતો સંક્ષેપ</a:t>
            </a:r>
            <a:endParaRPr lang="gu"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ચુકવણી કંપની મોકલનાર કંપનીને વિનંતી કરે છેકંપની હિસાબવહી રાખે છે અને મંજૂરી આપે છે કંપની મંજૂરી આપે તો પ્રાપ્તકર્તાને ચુકવણી મળે છેઆધાર રાખે છેહિસાબવહી રાખતી એક વિશ્વસનીય સંસ્થા પરબિટકોઇન મોકલનાર વ્યવ">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ડિજિટલ અને વિકેન્દ્રિત નાણાંની શોધ</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સાઇફરપંક્સ: ગુપ્તલિપિવિદ્યા દ્વારા ગોપનીયતા અને સ્વતંત્રતા</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એન્ક્રિપ્શન:</a:t>
            </a:r>
            <a:r>
              <a:rPr lang="gu" altLang="en-US" sz="2400" dirty="0">
                <a:solidFill>
                  <a:srgbClr val="25252B"/>
                </a:solidFill>
                <a:latin typeface="IBM Plex Sans" pitchFamily="34" charset="0"/>
                <a:ea typeface="IBM Plex Sans" pitchFamily="34" charset="-122"/>
                <a:cs typeface="IBM Plex Sans" pitchFamily="34" charset="-120"/>
              </a:rPr>
              <a:t> સંદેશની ગોપનીયતાનું રક્ષણ કરે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ડિજિટલ હસ્તાક્ષરો:</a:t>
            </a:r>
            <a:r>
              <a:rPr lang="gu" altLang="en-US" sz="2400" dirty="0">
                <a:solidFill>
                  <a:srgbClr val="25252B"/>
                </a:solidFill>
                <a:latin typeface="IBM Plex Sans" pitchFamily="34" charset="0"/>
                <a:ea typeface="IBM Plex Sans" pitchFamily="34" charset="-122"/>
                <a:cs typeface="IBM Plex Sans" pitchFamily="34" charset="-120"/>
              </a:rPr>
              <a:t> ગુપ્ત કી જાહેર કર્યા વિના અધિકૃતતા સાબિત કરે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ધ્યેય: કોઈ એકમાત્ર જારીકર્તા, સર્વર કે સંચાલક ન હોય</a:t>
            </a:r>
            <a:endParaRPr lang="gu"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કોયડાના અગાઉના ભાગો</a:t>
            </a:r>
            <a:endParaRPr lang="gu"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DigiCash: ગોપનીય ચૂકવણીઓ; કેન્દ્રીય કંપની પર નિર્ભરતા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Hashcash: દુરુપયોગ અટકાવવા માટે ગણતરીનો ખર્ચ</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Bit Gold, b-money, RPoW: દુર્લભતા આધારિત મૂલ્ય માટેના પ્રસ્તાવો અને પ્રયોગો</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BitTorrent: પીઅર-ટુ-પીઅર માહિતીની આપ-લે, નાણાં નહીં</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પ્રારંભિક ડિજિટલ નાણાં અને બેવડો ખર્ચ</a:t>
            </a:r>
            <a:endParaRPr lang="gu"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બેવડો ખર્ચ એટલે એક જ ડિજિટલ એકમ બે પ્રાપ્તકર્તાઓને મોકલવાનો પ્રયાસ.</a:t>
            </a:r>
            <a:endParaRPr lang="gu" sz="2400" dirty="0"/>
          </a:p>
        </p:txBody>
      </p:sp>
      <p:sp>
        <p:nvSpPr>
          <p:cNvPr id="6" name="Text 3"/>
          <p:cNvSpPr/>
          <p:nvPr/>
        </p:nvSpPr>
        <p:spPr>
          <a:xfrm>
            <a:off x="1047720" y="2514326"/>
            <a:ext cx="5276820" cy="312304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કેન્દ્રીય ડેટાબેઝ: એક વિશ્વસનીય નિર્ણયકર્તા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બિટકોઇન: પિયર-ટુ-પિયર પ્રસારણ અને હસ્તાક્ષરો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માઇનર્સ: બ્લોક્સ અને કાર્યનો પુરાવો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નોડ્સ: સ્વતંત્ર ચકાસણી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સહિયારો રેકોર્ડ: સૌથી વધુ સંચિત કાર્ય ધરાવતો માન્ય ઇતિહાસ</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પીઅર-ટુ-પીઅર નેટવર્કવ્યવહારોની જાણ સીધી સહભાગીઓને કરવામાં આવે છે ડિજિટલ હસ્તાક્ષરોમાત્ર ખાનગી કીનો ધારક જ ખર્ચને અધિકૃત કરી શકે છેબ્લોક્સ અને માઇનિંગમાઇનર્સ આગળનો બ્લોક ઉમેરવા માટે કાર્યના પુરાવાનો ઉપ">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ડિજિટલ દુર્લભતા અને ચકાસી શકાય</a:t>
            </a:r>
            <a:br/>
            <a:r>
              <a:rPr lang="gu" altLang="en-US" sz="3000" dirty="0">
                <a:solidFill>
                  <a:srgbClr val="422C70"/>
                </a:solidFill>
                <a:latin typeface="IBM Plex Sans Medium" pitchFamily="34" charset="0"/>
                <a:ea typeface="IBM Plex Sans Medium" pitchFamily="34" charset="-122"/>
                <a:cs typeface="IBM Plex Sans Medium" pitchFamily="34" charset="-120"/>
              </a:rPr>
              <a:t>એવો પુરવઠો</a:t>
            </a:r>
            <a:endParaRPr lang="gu" sz="3000" dirty="0"/>
          </a:p>
        </p:txBody>
      </p:sp>
      <p:sp>
        <p:nvSpPr>
          <p:cNvPr id="5" name="Text 2"/>
          <p:cNvSpPr/>
          <p:nvPr/>
        </p:nvSpPr>
        <p:spPr>
          <a:xfrm>
            <a:off x="1017179" y="1798625"/>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માન્ય એકમોને અમાન્ય નકલોથી અલગ ઓળખવામાં આવે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એક જ રકમ બે વાર ખર્ચવાના પ્રયાસો નકારવામાં આવે છે</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વ્યવહારોનો જાહેર ઇતિહાસ અને હસ્તાક્ષરો</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કાર્યનો પુરાવો અને નિયમોની સ્વતંત્ર ચકાસણી</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વિકેન્દ્રીકરણ અને ચકાસણી સાથે જોડાયેલી પુરવઠાની મર્યાદા</a:t>
            </a:r>
            <a:endParaRPr lang="gu" sz="2210" dirty="0"/>
          </a:p>
        </p:txBody>
      </p:sp>
      <p:sp>
        <p:nvSpPr>
          <p:cNvPr id="6" name="Text 3"/>
          <p:cNvSpPr/>
          <p:nvPr/>
        </p:nvSpPr>
        <p:spPr>
          <a:xfrm>
            <a:off x="666780" y="5358567"/>
            <a:ext cx="5694426" cy="756940"/>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પુરવઠા વિશેનો લેખિત દાવો પૂરતો નથી: તેની ચકાસણી કોણ કરી શકે છે, અને તેને કોણ બદલી શકે છે?</a:t>
            </a:r>
            <a:endParaRPr lang="gu"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પુરવઠા અંગેનો દાવો જારીકર્તા તેની વેબસાઇટ પર એક મર્યાદા જણાવે છે. તેની નોંધ ફક્ત જારીકર્તાના પોતાના ડેટાબેઝમાં જ હોય છે. જારીકર્તા સિવાય બીજું કોઈ તેની ચકાસણી કરી શકતું નથી. જારીકર્તા ચૂપચાપ પુરવઠો બદ">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બ્લોકચેઇન: બિટકોઇનનું જાહેર ખાતાવહી</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જાહેર વ્યવહારના રેકોર્ડની અનેક નકલો</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એકબીજા સાથે જોડાયેલા બ્લોક્સ; સ્વતંત્ર રીતે ચકાસેલી નકલો</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સૌથી વધુ સંચિત પ્રૂફ ઑફ વર્ક ધરાવતી માન્ય શૃંખલા</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સરેરાશ દર દસ મિનિટે લગભગ એક નવો બ્લોક</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ઇતિહાસ ફરીથી લખવા માટે કામ ફરીથી કરવું અને વર્તમાન શૃંખલાની બરાબરી કરવી જરૂરી છે. તે ખર્ચાળ છે, ખરેખર અશક્ય નથી; અસ્થાયી હરીફ ઇતિહાસો અને શૃંખલાના પુનર્ગઠનો થઈ શકે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વિકેન્દ્રીકરણ</a:t>
            </a:r>
            <a:endParaRPr lang="gu" sz="3000" dirty="0"/>
          </a:p>
        </p:txBody>
      </p:sp>
      <p:sp>
        <p:nvSpPr>
          <p:cNvPr id="5" name="Text 2"/>
          <p:cNvSpPr/>
          <p:nvPr/>
        </p:nvSpPr>
        <p:spPr>
          <a:xfrm>
            <a:off x="1032449" y="1383030"/>
            <a:ext cx="5939760" cy="2940436"/>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ઓપન-સોર્સ સોફ્ટવેર અને ખુલ્લા પ્રોટોકોલમાં સહભાગિતા</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સ્વતંત્ર નોડ્સ ચકાસણી કરે છે; માઇનર્સ બ્લોક્સ પ્રસ્તાવિત કરે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નિયમોમાં ફેરફારોનો આધાર સ્વૈચ્છિક સ્વીકાર પર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કોઈ એક સહભાગી સૌના માટે નિયમો બદલી શકતો નથી</a:t>
            </a:r>
            <a:endParaRPr lang="gu" sz="2300" dirty="0"/>
          </a:p>
        </p:txBody>
      </p:sp>
      <p:sp>
        <p:nvSpPr>
          <p:cNvPr id="6" name="Text 3"/>
          <p:cNvSpPr/>
          <p:nvPr/>
        </p:nvSpPr>
        <p:spPr>
          <a:xfrm>
            <a:off x="666780" y="4645243"/>
            <a:ext cx="6340632" cy="1184971"/>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પ્રભાવ અને સંસાધનો અસમાન છે; મોટી સેવાઓ પર નિર્ભરતા ઊભી થઈ શકે છે. સંકલન ધીમું હોઈ શકે છે, અને નેટવર્કમાં કોઈ કેન્દ્રીય સહાય કેન્દ્ર નથી.</a:t>
            </a:r>
            <a:endParaRPr lang="g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ડિજિટલ હસ્તાક્ષરો અને પીઅર-ટુ-પીઅર હસ્તાંતરણ</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વૉલેટ સહી કરવા માટે ખાનગી કીનો ઉપયોગ કરે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નેટવર્ક કી જાણ્યા વિના ચકાસણી કરે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સહી કરેલો વ્યવહાર સહભાગીઓ મારફતે પ્રસારિત થાય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બિટકોઇનનો કોઈ કેન્દ્રીય સંચાલક સભ્યપદ કે ચુકવણીને મંજૂરી આપતો નથી</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ખાનગી કી મેળવનાર કોઈપણ વ્યક્તિ સામાન્ય રીતે ભંડોળ ખર્ચી શકે છે. ઍક્સેસ ગુમાવવાનો અર્થ કાયમી નુકસાન થઈ શકે છે.</a:t>
            </a:r>
            <a:endParaRPr lang="gu"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મધ્યસ્થી સેવાઓ વૈકલ્પિક રહે છે; આવી કોઈ સેવા પસંદ કરવાથી તેના ભંડોળની કસ્ટડી અંગેના નિયમો અને જોખમો પણ લાગુ પડે છે. ખોટા સરનામે કરેલી માન્ય ચુકવણી સામાન્ય રીતે પાછી ફેરવી શકાતી નથી.</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મોકલનાર વ્યવહાર પર હસ્તાક્ષર કરે છે અને તેને પ્રસારિત કરે છે અન્ય નોડ્સ એક નોડ તેની ચકાસણી કરે છે અને તેને આગળ મોકલે છે બીજો નોડ તેને આગળ મોકલે છેતે જે માર્ગે જાય છે એક નોડ તેની ચકાસણી કરે છે અને તેને">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વપરાશકર્તાવપરાશકર્તા બિટકોઇન મેળવે છે, રાખે છે અને મોકલે છે. નોડનોડ સ્વતંત્ર રીતે નિયમોની ચકાસણી કરે છે અને માન્ય ડેટા આગળ મોકલે છે. માઇનરમાઇનર સંભવિત બ્લોક બનાવે છે અને પ્રૂફ ઑફ વર્ક કરે છે.ડેવલપરડેવ">    </p:cNvPr>
          <p:cNvPicPr>
            <a:picLocks noChangeAspect="1"/>
          </p:cNvPicPr>
          <p:nvPr/>
        </p:nvPicPr>
        <p:blipFill>
          <a:blip r:embed="rId2"/>
          <a:stretch>
            <a:fillRect/>
          </a:stretch>
        </p:blipFill>
        <p:spPr>
          <a:xfrm>
            <a:off x="1752630" y="571500"/>
            <a:ext cx="3200400"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વપરાશકર્તાઓ, નોડ્સ, માઇનર્સ અને ડેવલપર્સ</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માઇનર્સ અમાન્ય બ્લૉક્સને પ્રામાણિક નોડ્સ માટે સ્વીકાર્ય બનાવી શકતા નથી. ડેવલપર્સ સૉફ્ટવેર અપનાવવા માટે દબાણ કરી શકતા નથી. એક વ્યક્તિ ઘણી ભૂમિકાઓ નિભાવી શકે છે.</a:t>
            </a:r>
            <a:endParaRPr lang="gu"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ત્વરિત પ્રશ્ન</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નોડ વ્યવહારોની ચકાસણી શા માટે કરે છે? તે જે નિયમો તપાસે છે તેમાંથી એક જણાવો.</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કાર્યનો પુરાવો</a:t>
            </a:r>
            <a:endParaRPr lang="gu"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સંભવિત બ્લોક → વારંવાર હેશિંગ → માન્ય પરિણામ</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ખર્ચાળ ગણતરી અને ઊર્જા; ઝડપી ચકાસણી</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માન્ય બ્લોકનું પ્રસારણ થાય છે અને નોડ્સ દ્વારા તેની ચકાસણી થાય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બ્લોક બનવાનો સરેરાશ સમય દસ મિનિટ રહે તે માટે લક્ષ્ય સમાયોજિત થાય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સંચિત કાર્યને કારણે ફરીથી લખવું ખર્ચાળ બને છે</a:t>
            </a:r>
            <a:endParaRPr lang="gu" sz="2300" dirty="0"/>
          </a:p>
        </p:txBody>
      </p:sp>
      <p:sp>
        <p:nvSpPr>
          <p:cNvPr id="6" name="Text 3"/>
          <p:cNvSpPr/>
          <p:nvPr/>
        </p:nvSpPr>
        <p:spPr>
          <a:xfrm>
            <a:off x="666780" y="4703674"/>
            <a:ext cx="6340632" cy="1184971"/>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માઇનિંગ વ્યવહારોના ક્રમને સુરક્ષિત કરે છે; તે બાહ્ય સમીકરણો ઉકેલતું નથી. ઊર્જાના સ્રોત, ઉપયોગ, સુરક્ષાના લાભ અને વિકલ્પોનું મૂલ્યાંકન કરો.</a:t>
            </a:r>
            <a:endParaRPr lang="g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માઇનર એક બ્લોક શોધે છે માઇનિંગ મશીન વારંવાર હૅશ કરે છે, જ્યાં સુધી કોઈ એક પરિણામ લક્ષ્યાંકને અનુરૂપ ન થાય2માઇનર તેને પ્રસારિત કરે છેબ્લોક નેટવર્ક પર મોકલવામાં આવે છે3નોડ્સ તેની ચકાસણી કરે છે દરેક નોડ">    </p:cNvPr>
          <p:cNvPicPr>
            <a:picLocks noChangeAspect="1"/>
          </p:cNvPicPr>
          <p:nvPr/>
        </p:nvPicPr>
        <p:blipFill>
          <a:blip r:embed="rId2"/>
          <a:stretch>
            <a:fillRect/>
          </a:stretch>
        </p:blipFill>
        <p:spPr>
          <a:xfrm>
            <a:off x="1379190" y="571500"/>
            <a:ext cx="3947099" cy="569908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મર્યાદિત પુરવઠો</a:t>
            </a:r>
            <a:endParaRPr lang="gu" sz="3000" dirty="0"/>
          </a:p>
        </p:txBody>
      </p:sp>
      <p:sp>
        <p:nvSpPr>
          <p:cNvPr id="5" name="Text 2"/>
          <p:cNvSpPr/>
          <p:nvPr/>
        </p:nvSpPr>
        <p:spPr>
          <a:xfrm>
            <a:off x="1017179" y="1379464"/>
            <a:ext cx="5310287" cy="2494666"/>
          </a:xfrm>
          <a:prstGeom prst="rect">
            <a:avLst/>
          </a:prstGeom>
          <a:noFill/>
          <a:ln/>
        </p:spPr>
        <p:txBody>
          <a:bodyPr wrap="square" lIns="0" tIns="0" rIns="0" bIns="0" rtlCol="0" anchor="t"/>
          <a:lstStyle/>
          <a:p>
            <a:pPr algn="l" marL="210820" indent="-210820">
              <a:lnSpc>
                <a:spcPct val="113000"/>
              </a:lnSpc>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મહત્તમ: </a:t>
            </a:r>
            <a:r>
              <a:rPr lang="gu" altLang="en-US" sz="2210" b="1" dirty="0">
                <a:solidFill>
                  <a:srgbClr val="25252B"/>
                </a:solidFill>
                <a:latin typeface="IBM Plex Sans" pitchFamily="34" charset="0"/>
                <a:ea typeface="IBM Plex Sans" pitchFamily="34" charset="-122"/>
                <a:cs typeface="IBM Plex Sans" pitchFamily="34" charset="-120"/>
              </a:rPr>
              <a:t>21 મિલિયન BTC</a:t>
            </a:r>
            <a:r>
              <a:rPr lang="gu" altLang="en-US" sz="2210" dirty="0">
                <a:solidFill>
                  <a:srgbClr val="25252B"/>
                </a:solidFill>
                <a:latin typeface="IBM Plex Sans" pitchFamily="34" charset="0"/>
                <a:ea typeface="IBM Plex Sans" pitchFamily="34" charset="-122"/>
                <a:cs typeface="IBM Plex Sans" pitchFamily="34" charset="-120"/>
              </a:rPr>
              <a:t> જાહેર નિયમો હેઠળ</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નવું જારીકરણ: બ્લોક સબસિડી</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હેલ્વિંગ: દર </a:t>
            </a:r>
            <a:r>
              <a:rPr lang="gu" altLang="en-US" sz="2210" b="1" dirty="0">
                <a:solidFill>
                  <a:srgbClr val="25252B"/>
                </a:solidFill>
                <a:latin typeface="IBM Plex Sans" pitchFamily="34" charset="0"/>
                <a:ea typeface="IBM Plex Sans" pitchFamily="34" charset="-122"/>
                <a:cs typeface="IBM Plex Sans" pitchFamily="34" charset="-120"/>
              </a:rPr>
              <a:t>2,10,000 બ્લોકે</a:t>
            </a:r>
            <a:r>
              <a:rPr lang="gu" altLang="en-US" sz="2210" dirty="0">
                <a:solidFill>
                  <a:srgbClr val="25252B"/>
                </a:solidFill>
                <a:latin typeface="IBM Plex Sans" pitchFamily="34" charset="0"/>
                <a:ea typeface="IBM Plex Sans" pitchFamily="34" charset="-122"/>
                <a:cs typeface="IBM Plex Sans" pitchFamily="34" charset="-120"/>
              </a:rPr>
              <a:t>, આશરે ચાર વર્ષે</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સબસિડી: 50 → 25 → 12.5 → 6.25 → 3.125 BTC</a:t>
            </a:r>
            <a:endParaRPr lang="gu" sz="2210" dirty="0"/>
          </a:p>
          <a:p>
            <a:pPr algn="l" marL="210820" indent="-210820">
              <a:lnSpc>
                <a:spcPct val="113000"/>
              </a:lnSpc>
              <a:spcBef>
                <a:spcPts val="440"/>
              </a:spcBef>
              <a:buSzPct val="100000"/>
              <a:buChar char="•"/>
            </a:pPr>
            <a:r>
              <a:rPr lang="gu" altLang="en-US" sz="2210" dirty="0">
                <a:solidFill>
                  <a:srgbClr val="25252B"/>
                </a:solidFill>
                <a:latin typeface="IBM Plex Sans" pitchFamily="34" charset="0"/>
                <a:ea typeface="IBM Plex Sans" pitchFamily="34" charset="-122"/>
                <a:cs typeface="IBM Plex Sans" pitchFamily="34" charset="-120"/>
              </a:rPr>
              <a:t>ફી નવા જારીકરણથી અલગ છે</a:t>
            </a:r>
            <a:endParaRPr lang="gu" sz="2210" dirty="0"/>
          </a:p>
        </p:txBody>
      </p:sp>
      <p:sp>
        <p:nvSpPr>
          <p:cNvPr id="6" name="Text 3"/>
          <p:cNvSpPr/>
          <p:nvPr/>
        </p:nvSpPr>
        <p:spPr>
          <a:xfrm>
            <a:off x="666780" y="4182557"/>
            <a:ext cx="5694426" cy="1135410"/>
          </a:xfrm>
          <a:prstGeom prst="rect">
            <a:avLst/>
          </a:prstGeom>
          <a:noFill/>
          <a:ln/>
        </p:spPr>
        <p:txBody>
          <a:bodyPr wrap="square" lIns="0" tIns="0" rIns="0" bIns="0" rtlCol="0" anchor="t"/>
          <a:lstStyle/>
          <a:p>
            <a:pPr algn="l" indent="0" marL="0">
              <a:lnSpc>
                <a:spcPct val="113000"/>
              </a:lnSpc>
              <a:buNone/>
            </a:pPr>
            <a:r>
              <a:rPr lang="gu" altLang="en-US" sz="2210" dirty="0">
                <a:solidFill>
                  <a:srgbClr val="25252B"/>
                </a:solidFill>
                <a:latin typeface="IBM Plex Sans" pitchFamily="34" charset="0"/>
                <a:ea typeface="IBM Plex Sans" pitchFamily="34" charset="-122"/>
                <a:cs typeface="IBM Plex Sans" pitchFamily="34" charset="-120"/>
              </a:rPr>
              <a:t>નોડ્સ મર્યાદાથી વધુ જારીકરણને નકારે છે; સહભાગીઓ મર્યાદાનો અમલ કરાવતા રહે ત્યાં સુધી તે જળવાઈ રહે છે. મર્યાદિત પુરવઠો ભાવ વધવાની ખાતરી આપતો નથી.</a:t>
            </a:r>
            <a:endParaRPr lang="gu"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જારી કરાયેલા કુલ બિટકોઇન21 મિલિયનની મર્યાદા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બ્લોક દીઠ નવા બિટકોઇન502512.56.253.1250k210k420k630k840k1,050k1,260k1,470kદર 2,10,000 બ્લોકે હાવિંગ (આશરે ચાર વર્ષે)ટ્રાન્ઝેક્શન ફી વધારામાં ચૂકવવામાં આવે છે અને તે નવા બિટકોઇન નથી.">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સાતોશી અને એકમ પ્રત્યેનો પૂર્વગ્રહ</a:t>
            </a:r>
            <a:endParaRPr lang="gu"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gu" altLang="en-US" sz="1920" b="1" dirty="0">
                <a:solidFill>
                  <a:srgbClr val="25252B"/>
                </a:solidFill>
                <a:latin typeface="IBM Plex Sans" pitchFamily="34" charset="0"/>
                <a:ea typeface="IBM Plex Sans" pitchFamily="34" charset="-122"/>
                <a:cs typeface="IBM Plex Sans" pitchFamily="34" charset="-120"/>
              </a:rPr>
              <a:t>1 BTC = 10,00,00,000 સેટ્સ</a:t>
            </a:r>
            <a:endParaRPr lang="gu" sz="1920" dirty="0"/>
          </a:p>
          <a:p>
            <a:pPr algn="l" marL="182880" indent="-182880">
              <a:lnSpc>
                <a:spcPct val="113000"/>
              </a:lnSpc>
              <a:spcBef>
                <a:spcPts val="380"/>
              </a:spcBef>
              <a:buSzPct val="100000"/>
              <a:buChar char="•"/>
            </a:pPr>
            <a:r>
              <a:rPr lang="gu" altLang="en-US" sz="1920" b="1" dirty="0">
                <a:solidFill>
                  <a:srgbClr val="25252B"/>
                </a:solidFill>
                <a:latin typeface="IBM Plex Sans" pitchFamily="34" charset="0"/>
                <a:ea typeface="IBM Plex Sans" pitchFamily="34" charset="-122"/>
                <a:cs typeface="IBM Plex Sans" pitchFamily="34" charset="-120"/>
              </a:rPr>
              <a:t>0.001 BTC = 1,00,000 સેટ્સ</a:t>
            </a:r>
            <a:endParaRPr lang="gu" sz="1920" dirty="0"/>
          </a:p>
          <a:p>
            <a:pPr algn="l" marL="182880" indent="-182880">
              <a:lnSpc>
                <a:spcPct val="113000"/>
              </a:lnSpc>
              <a:spcBef>
                <a:spcPts val="380"/>
              </a:spcBef>
              <a:buSzPct val="100000"/>
              <a:buChar char="•"/>
            </a:pPr>
            <a:r>
              <a:rPr lang="gu" altLang="en-US" sz="1920" b="1" dirty="0">
                <a:solidFill>
                  <a:srgbClr val="25252B"/>
                </a:solidFill>
                <a:latin typeface="IBM Plex Sans" pitchFamily="34" charset="0"/>
                <a:ea typeface="IBM Plex Sans" pitchFamily="34" charset="-122"/>
                <a:cs typeface="IBM Plex Sans" pitchFamily="34" charset="-120"/>
              </a:rPr>
              <a:t>1 સેટ = 0.00000001 BTC</a:t>
            </a:r>
            <a:endParaRPr lang="gu" sz="1920" dirty="0"/>
          </a:p>
          <a:p>
            <a:pPr algn="l" marL="182880" indent="-182880">
              <a:lnSpc>
                <a:spcPct val="113000"/>
              </a:lnSpc>
              <a:spcBef>
                <a:spcPts val="380"/>
              </a:spcBef>
              <a:buSzPct val="100000"/>
              <a:buChar char="•"/>
            </a:pPr>
            <a:r>
              <a:rPr lang="gu" altLang="en-US" sz="1920" dirty="0">
                <a:solidFill>
                  <a:srgbClr val="25252B"/>
                </a:solidFill>
                <a:latin typeface="IBM Plex Sans" pitchFamily="34" charset="0"/>
                <a:ea typeface="IBM Plex Sans" pitchFamily="34" charset="-122"/>
                <a:cs typeface="IBM Plex Sans" pitchFamily="34" charset="-120"/>
              </a:rPr>
              <a:t>આખો બિટકોઇન હોવો જરૂરી નથી</a:t>
            </a:r>
            <a:endParaRPr lang="gu" sz="1920" dirty="0"/>
          </a:p>
        </p:txBody>
      </p:sp>
      <p:sp>
        <p:nvSpPr>
          <p:cNvPr id="6" name="Text 3"/>
          <p:cNvSpPr/>
          <p:nvPr/>
        </p:nvSpPr>
        <p:spPr>
          <a:xfrm>
            <a:off x="666780" y="3098902"/>
            <a:ext cx="5694426" cy="987186"/>
          </a:xfrm>
          <a:prstGeom prst="rect">
            <a:avLst/>
          </a:prstGeom>
          <a:noFill/>
          <a:ln/>
        </p:spPr>
        <p:txBody>
          <a:bodyPr wrap="square" lIns="0" tIns="0" rIns="0" bIns="0" rtlCol="0" anchor="t"/>
          <a:lstStyle/>
          <a:p>
            <a:pPr algn="l" indent="0" marL="0">
              <a:lnSpc>
                <a:spcPct val="113000"/>
              </a:lnSpc>
              <a:buNone/>
            </a:pPr>
            <a:r>
              <a:rPr lang="gu" altLang="en-US" sz="1920" b="1" dirty="0">
                <a:solidFill>
                  <a:srgbClr val="422C70"/>
                </a:solidFill>
                <a:latin typeface="IBM Plex Sans" pitchFamily="34" charset="0"/>
                <a:ea typeface="IBM Plex Sans" pitchFamily="34" charset="-122"/>
                <a:cs typeface="IBM Plex Sans" pitchFamily="34" charset="-120"/>
              </a:rPr>
              <a:t>એકમ પ્રત્યેનો પૂર્વગ્રહ:</a:t>
            </a:r>
            <a:r>
              <a:rPr lang="gu" altLang="en-US" sz="1920" dirty="0">
                <a:solidFill>
                  <a:srgbClr val="25252B"/>
                </a:solidFill>
                <a:latin typeface="IBM Plex Sans" pitchFamily="34" charset="0"/>
                <a:ea typeface="IBM Plex Sans" pitchFamily="34" charset="-122"/>
                <a:cs typeface="IBM Plex Sans" pitchFamily="34" charset="-120"/>
              </a:rPr>
              <a:t> આખા એકમ દીઠ ઓછી કિંમત હોવી એ વધુ સારું મૂલ્ય મળતું હોવાનું સાબિત કરતું નથી. કુલ પુરવઠામાંના હિસ્સા, સામેલ મૂલ્ય અને જોખમોની સરખામણી કરો.</a:t>
            </a:r>
            <a:endParaRPr lang="gu" sz="1920" dirty="0"/>
          </a:p>
        </p:txBody>
      </p:sp>
      <p:sp>
        <p:nvSpPr>
          <p:cNvPr id="7" name="Shape 4"/>
          <p:cNvSpPr/>
          <p:nvPr/>
        </p:nvSpPr>
        <p:spPr>
          <a:xfrm>
            <a:off x="666780" y="4329867"/>
            <a:ext cx="5372100" cy="1315913"/>
          </a:xfrm>
          <a:prstGeom prst="rect">
            <a:avLst/>
          </a:prstGeom>
          <a:solidFill>
            <a:srgbClr val="F3F3FA"/>
          </a:solidFill>
          <a:ln/>
        </p:spPr>
      </p:sp>
      <p:sp>
        <p:nvSpPr>
          <p:cNvPr id="8" name="Shape 5"/>
          <p:cNvSpPr/>
          <p:nvPr/>
        </p:nvSpPr>
        <p:spPr>
          <a:xfrm>
            <a:off x="666780" y="4329867"/>
            <a:ext cx="57150" cy="1315913"/>
          </a:xfrm>
          <a:prstGeom prst="rect">
            <a:avLst/>
          </a:prstGeom>
          <a:solidFill>
            <a:srgbClr val="422C70"/>
          </a:solidFill>
          <a:ln/>
        </p:spPr>
      </p:sp>
      <p:sp>
        <p:nvSpPr>
          <p:cNvPr id="9" name="Text 6"/>
          <p:cNvSpPr/>
          <p:nvPr/>
        </p:nvSpPr>
        <p:spPr>
          <a:xfrm>
            <a:off x="1114014" y="4549323"/>
            <a:ext cx="4806726" cy="877001"/>
          </a:xfrm>
          <a:prstGeom prst="rect">
            <a:avLst/>
          </a:prstGeom>
          <a:noFill/>
          <a:ln/>
        </p:spPr>
        <p:txBody>
          <a:bodyPr wrap="square" lIns="0" tIns="0" rIns="0" bIns="0" rtlCol="0" anchor="t"/>
          <a:lstStyle/>
          <a:p>
            <a:pPr algn="l" indent="0" marL="0">
              <a:lnSpc>
                <a:spcPct val="113000"/>
              </a:lnSpc>
              <a:buNone/>
            </a:pPr>
            <a:r>
              <a:rPr lang="gu" altLang="en-US" sz="1920" b="1" dirty="0">
                <a:solidFill>
                  <a:srgbClr val="422C70"/>
                </a:solidFill>
                <a:latin typeface="IBM Plex Sans" pitchFamily="34" charset="0"/>
                <a:ea typeface="IBM Plex Sans" pitchFamily="34" charset="-122"/>
                <a:cs typeface="IBM Plex Sans" pitchFamily="34" charset="-120"/>
              </a:rPr>
              <a:t>તમારી સમજ દર્શાવો</a:t>
            </a:r>
            <a:endParaRPr lang="gu" sz="1920" dirty="0"/>
          </a:p>
          <a:p>
            <a:pPr algn="l" indent="0" marL="0">
              <a:lnSpc>
                <a:spcPct val="113000"/>
              </a:lnSpc>
              <a:spcBef>
                <a:spcPts val="290"/>
              </a:spcBef>
              <a:buNone/>
            </a:pPr>
            <a:r>
              <a:rPr lang="gu" altLang="en-US" sz="1920" dirty="0">
                <a:solidFill>
                  <a:srgbClr val="25252B"/>
                </a:solidFill>
                <a:latin typeface="IBM Plex Sans" pitchFamily="34" charset="0"/>
                <a:ea typeface="IBM Plex Sans" pitchFamily="34" charset="-122"/>
                <a:cs typeface="IBM Plex Sans" pitchFamily="34" charset="-120"/>
              </a:rPr>
              <a:t>0.01 BTC માં કેટલા સેટ્સ હોય છે? કોઈ વ્યક્તિ આખા બિટકોઇન કરતાં ઓછો ભાગ શા માટે વાપરી શકે છે?</a:t>
            </a:r>
            <a:endParaRPr lang="gu"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સુદૃઢ ડિજિટલ નાણાં તરીકે બિટકોઇન</a:t>
            </a:r>
            <a:endParaRPr lang="gu"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ટકાઉ ખાતાવહી; ઍક્સેસ ચાવીઓ પર આધાર રાખે છે</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વહનયોગ્ય અને વિભાજ્ય; હસ્તાંતરણ માટે સંચાર જરૂરી છે</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જાહેર રીતે જાણીતી અછત અને ચકાસી શકાય તેવા નિયમો</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સેવાઓ જાહેર વ્યવહાર ઇતિહાસને કેવી રીતે ધ્યાનમાં લે છે તેનાથી પરસ્પર વિનિમયક્ષમતા પ્રભાવિત થઈ શકે છે</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સ્વીકાર્યતા સ્થળ પ્રમાણે બદલાય છે</a:t>
            </a:r>
            <a:endParaRPr lang="gu" sz="2110" dirty="0"/>
          </a:p>
        </p:txBody>
      </p:sp>
      <p:sp>
        <p:nvSpPr>
          <p:cNvPr id="5" name="Text 3"/>
          <p:cNvSpPr/>
          <p:nvPr/>
        </p:nvSpPr>
        <p:spPr>
          <a:xfrm>
            <a:off x="666780" y="3694816"/>
            <a:ext cx="11510010" cy="361920"/>
          </a:xfrm>
          <a:prstGeom prst="rect">
            <a:avLst/>
          </a:prstGeom>
          <a:noFill/>
          <a:ln/>
        </p:spPr>
        <p:txBody>
          <a:bodyPr wrap="square" lIns="0" tIns="0" rIns="0" bIns="0" rtlCol="0" anchor="t"/>
          <a:lstStyle/>
          <a:p>
            <a:pPr algn="l" indent="0" marL="0">
              <a:lnSpc>
                <a:spcPct val="113000"/>
              </a:lnSpc>
              <a:buNone/>
            </a:pPr>
            <a:r>
              <a:rPr lang="gu" altLang="en-US" sz="2110" b="1" dirty="0">
                <a:solidFill>
                  <a:srgbClr val="25252B"/>
                </a:solidFill>
                <a:latin typeface="IBM Plex Sans" pitchFamily="34" charset="0"/>
                <a:ea typeface="IBM Plex Sans" pitchFamily="34" charset="-122"/>
                <a:cs typeface="IBM Plex Sans" pitchFamily="34" charset="-120"/>
              </a:rPr>
              <a:t>ત્રણ કાર્યો</a:t>
            </a:r>
            <a:endParaRPr lang="gu" sz="2110" dirty="0"/>
          </a:p>
        </p:txBody>
      </p:sp>
      <p:sp>
        <p:nvSpPr>
          <p:cNvPr id="6" name="Text 4"/>
          <p:cNvSpPr/>
          <p:nvPr/>
        </p:nvSpPr>
        <p:spPr>
          <a:xfrm>
            <a:off x="1002000" y="4271254"/>
            <a:ext cx="11142604" cy="1193018"/>
          </a:xfrm>
          <a:prstGeom prst="rect">
            <a:avLst/>
          </a:prstGeom>
          <a:noFill/>
          <a:ln/>
        </p:spPr>
        <p:txBody>
          <a:bodyPr wrap="square" lIns="0" tIns="0" rIns="0" bIns="0" rtlCol="0" anchor="t"/>
          <a:lstStyle/>
          <a:p>
            <a:pPr algn="l" marL="200660" indent="-200660">
              <a:lnSpc>
                <a:spcPct val="113000"/>
              </a:lnSpc>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મૂલ્યનો સંગ્રહ: અનુમાન કરી શકાય એવો પુરવઠો; અસ્થિર ભાવ</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વિનિમયનું માધ્યમ: સીધું હસ્તાંતરણ; બદલાતી ફી અને સ્વીકાર્યતા</a:t>
            </a:r>
            <a:endParaRPr lang="gu" sz="2110" dirty="0"/>
          </a:p>
          <a:p>
            <a:pPr algn="l" marL="200660" indent="-200660">
              <a:lnSpc>
                <a:spcPct val="113000"/>
              </a:lnSpc>
              <a:spcBef>
                <a:spcPts val="420"/>
              </a:spcBef>
              <a:buSzPct val="100000"/>
              <a:buChar char="•"/>
            </a:pPr>
            <a:r>
              <a:rPr lang="gu" altLang="en-US" sz="2110" dirty="0">
                <a:solidFill>
                  <a:srgbClr val="25252B"/>
                </a:solidFill>
                <a:latin typeface="IBM Plex Sans" pitchFamily="34" charset="0"/>
                <a:ea typeface="IBM Plex Sans" pitchFamily="34" charset="-122"/>
                <a:cs typeface="IBM Plex Sans" pitchFamily="34" charset="-120"/>
              </a:rPr>
              <a:t>હિસાબનું એકમ: BTC અથવા સેટ્સ; ઘણી વસ્તુઓના ભાવ ફિયાટ ચલણમાં નક્કી થાય છે</a:t>
            </a:r>
            <a:endParaRPr lang="gu" sz="2110" dirty="0"/>
          </a:p>
        </p:txBody>
      </p:sp>
      <p:sp>
        <p:nvSpPr>
          <p:cNvPr id="7" name="Text 5"/>
          <p:cNvSpPr/>
          <p:nvPr/>
        </p:nvSpPr>
        <p:spPr>
          <a:xfrm>
            <a:off x="666780" y="5625114"/>
            <a:ext cx="11510010" cy="442021"/>
          </a:xfrm>
          <a:prstGeom prst="rect">
            <a:avLst/>
          </a:prstGeom>
          <a:noFill/>
          <a:ln/>
        </p:spPr>
        <p:txBody>
          <a:bodyPr wrap="square" lIns="0" tIns="0" rIns="0" bIns="0" rtlCol="0" anchor="t"/>
          <a:lstStyle/>
          <a:p>
            <a:pPr algn="l" indent="0" marL="0">
              <a:lnSpc>
                <a:spcPct val="113000"/>
              </a:lnSpc>
              <a:buNone/>
            </a:pPr>
            <a:r>
              <a:rPr lang="gu" altLang="en-US" sz="1690" dirty="0">
                <a:solidFill>
                  <a:srgbClr val="25252B"/>
                </a:solidFill>
                <a:latin typeface="IBM Plex Sans" pitchFamily="34" charset="0"/>
                <a:ea typeface="IBM Plex Sans" pitchFamily="34" charset="-122"/>
                <a:cs typeface="IBM Plex Sans" pitchFamily="34" charset="-120"/>
              </a:rPr>
              <a:t>“સુદૃઢ નાણું” નિર્ધારિત માપદંડો પર આધાર રાખે છે. સમાન ધોરણોનો ઉપયોગ કરીને વિકલ્પોની તુલના કરો.</a:t>
            </a:r>
            <a:endParaRPr lang="gu" sz="169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સ્ટેબલકોઇન્સ અને અન્ય ક્રિપ્ટો-અસ્કયામતો</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બિટકોઇન:</a:t>
            </a:r>
            <a:r>
              <a:rPr lang="gu" altLang="en-US" sz="2400" dirty="0">
                <a:solidFill>
                  <a:srgbClr val="25252B"/>
                </a:solidFill>
                <a:latin typeface="IBM Plex Sans" pitchFamily="34" charset="0"/>
                <a:ea typeface="IBM Plex Sans" pitchFamily="34" charset="-122"/>
                <a:cs typeface="IBM Plex Sans" pitchFamily="34" charset="-120"/>
              </a:rPr>
              <a:t> જાહેર નિર્ગમન નિયમો; કોઈ કેન્દ્રીય જારીકર્તા નથી</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સ્ટેબલકોઇન્સ:</a:t>
            </a:r>
            <a:r>
              <a:rPr lang="gu" altLang="en-US" sz="2400" dirty="0">
                <a:solidFill>
                  <a:srgbClr val="25252B"/>
                </a:solidFill>
                <a:latin typeface="IBM Plex Sans" pitchFamily="34" charset="0"/>
                <a:ea typeface="IBM Plex Sans" pitchFamily="34" charset="-122"/>
                <a:cs typeface="IBM Plex Sans" pitchFamily="34" charset="-120"/>
              </a:rPr>
              <a:t> સંદર્ભ મૂલ્ય જાળવવાનું લક્ષ્ય; અનામતો, કાર્યપદ્ધતિઓ અથવા વટાવવાના દાવાઓ</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અન્ય ક્રિપ્ટો-અસ્કયામતો:</a:t>
            </a:r>
            <a:r>
              <a:rPr lang="gu" altLang="en-US" sz="2400" dirty="0">
                <a:solidFill>
                  <a:srgbClr val="25252B"/>
                </a:solidFill>
                <a:latin typeface="IBM Plex Sans" pitchFamily="34" charset="0"/>
                <a:ea typeface="IBM Plex Sans" pitchFamily="34" charset="-122"/>
                <a:cs typeface="IBM Plex Sans" pitchFamily="34" charset="-120"/>
              </a:rPr>
              <a:t> અલગ અલગ નેટવર્ક, નિર્ગમન, નિયંત્રણ અને હેતુઓ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ફોર્કનો કોડ ઇતિહાસ બિટકોઇન સાથે સહિયારો હોવાથી તેને બિટકોઇનનું નેટવર્ક કે સુરક્ષા મળતાં નથી</a:t>
            </a:r>
            <a:endParaRPr lang="gu"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સરખામણી કરો:</a:t>
            </a:r>
            <a:r>
              <a:rPr lang="gu" altLang="en-US" sz="2400" dirty="0">
                <a:solidFill>
                  <a:srgbClr val="25252B"/>
                </a:solidFill>
                <a:latin typeface="IBM Plex Sans" pitchFamily="34" charset="0"/>
                <a:ea typeface="IBM Plex Sans" pitchFamily="34" charset="-122"/>
                <a:cs typeface="IBM Plex Sans" pitchFamily="34" charset="-120"/>
              </a:rPr>
              <a:t> નિર્ગમન પરનું નિયંત્રણ, સ્વતંત્ર ચકાસણી, કી પરનું નિયંત્રણ અને વ્યવહારના સામા પક્ષો.</a:t>
            </a:r>
            <a:endParaRPr lang="gu"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આ સરખામણી બિટકોઇનને સમજવામાં સ્પષ્ટતા લાવે છે; તે કોઈપણ અસ્કયામત મેળવવાની, તેનો વેપાર કરવાની કે તેનો પ્રચાર કરવાની ભલામણ કરતી નથી.</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અલગ અલગ ડિઝાઇન, અલગ અલગ જોખમો</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બિટકોઇન:</a:t>
            </a:r>
            <a:r>
              <a:rPr lang="gu" altLang="en-US" sz="2400" dirty="0">
                <a:solidFill>
                  <a:srgbClr val="25252B"/>
                </a:solidFill>
                <a:latin typeface="IBM Plex Sans" pitchFamily="34" charset="0"/>
                <a:ea typeface="IBM Plex Sans" pitchFamily="34" charset="-122"/>
                <a:cs typeface="IBM Plex Sans" pitchFamily="34" charset="-120"/>
              </a:rPr>
              <a:t> ભાવની અસ્થિરતા, કી ગુમાવવી, ચુકવણીની અંતિમતા, ફી, જાહેર રેકોર્ડ</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સ્ટેબલકોઇન્સ:</a:t>
            </a:r>
            <a:r>
              <a:rPr lang="gu" altLang="en-US" sz="2400" dirty="0">
                <a:solidFill>
                  <a:srgbClr val="25252B"/>
                </a:solidFill>
                <a:latin typeface="IBM Plex Sans" pitchFamily="34" charset="0"/>
                <a:ea typeface="IBM Plex Sans" pitchFamily="34" charset="-122"/>
                <a:cs typeface="IBM Plex Sans" pitchFamily="34" charset="-120"/>
              </a:rPr>
              <a:t> નિર્ધારિત મૂલ્ય સાથેનું જોડાણ તૂટવું, અનામત ભંડોળ, મૂલ્ય પરત મેળવવું, વ્યવહારો પર રોક, અને પ્રતિપક્ષો</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અન્ય ક્રિપ્ટો-સંપત્તિઓ:</a:t>
            </a:r>
            <a:r>
              <a:rPr lang="gu" altLang="en-US" sz="2400" dirty="0">
                <a:solidFill>
                  <a:srgbClr val="25252B"/>
                </a:solidFill>
                <a:latin typeface="IBM Plex Sans" pitchFamily="34" charset="0"/>
                <a:ea typeface="IBM Plex Sans" pitchFamily="34" charset="-122"/>
                <a:cs typeface="IBM Plex Sans" pitchFamily="34" charset="-120"/>
              </a:rPr>
              <a:t> નિયમોમાં ફેરફાર, કેન્દ્રિત પ્રભાવ, સોફ્ટવેરની ખામીઓ, હેકિંગ, અને બ્રિજ</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સેવાઓ:</a:t>
            </a:r>
            <a:r>
              <a:rPr lang="gu" altLang="en-US" sz="2400" dirty="0">
                <a:solidFill>
                  <a:srgbClr val="25252B"/>
                </a:solidFill>
                <a:latin typeface="IBM Plex Sans" pitchFamily="34" charset="0"/>
                <a:ea typeface="IBM Plex Sans" pitchFamily="34" charset="-122"/>
                <a:cs typeface="IBM Plex Sans" pitchFamily="34" charset="-120"/>
              </a:rPr>
              <a:t> વિવિધ શ્રેણીઓમાં સંપત્તિની કસ્ટડી, નિષ્ફળતા, ઍક્સેસ અને કાનૂની જોખમો</a:t>
            </a:r>
            <a:endParaRPr lang="gu"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પરિચિત ટિકર પ્રતીક, સ્થિર દેખાતો ભાવ અથવા સુઘડ ઍપ સલામતીનો પુરાવો નથી. ટોકન્સ આપમેળે કંપનીની માલિકી, આવક અથવા મૂલ્ય પરત મેળવવાના અધિકારો આપતાં નથી.</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શીખવું એ ખરીદ-વેચાણ કે પ્રચાર નથી</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સમજાવો, પ્રશ્નો પૂછો, સરખામણી કરો અને ચકાસો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સટ્ટાકીય રોકાણ: ભાવનું જોખમ, પ્લેટફોર્મનું જોખમ અને દબાણ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પ્રચાર: હિતોના સંભવિત ટકરાવ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ખરીદવા, વેચવા કે રાખી મૂકવાની કોઈ સૂચના નથી</a:t>
            </a:r>
            <a:endParaRPr lang="gu"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સ્થાનિક મૂલ્યની ચકાસણી</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બજારભાવ, સ્થાનિક સ્વીકાર્યતા અને વ્યક્તિગત પસંદગી કે પૂર્વગ્રહને અલગ રાખો.</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બિટકોઇનની ઉત્પત્તિની સમયરેખા</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Satoshi Nakamoto એક ઉપનામ છે; તેના સર્જક અથવા સર્જકો હજી અજ્ઞાત છે. અન્ય લોકોએ કોઈ કાયમી કેન્દ્રીય નેતા વિના આ ઓપન-સોર્સ નેટવર્કને આગળ ધપાવ્યું.</a:t>
            </a:r>
            <a:endParaRPr lang="gu"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તેની રચના અને કાર્યપદ્ધતિની સાથે તેના ઉદ્ભવની કથાનું પણ મૂલ્યાંકન કરો.</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ઑક્ટોબર 2008શ્વેતપત્ર પ્રકાશિત થયું: કોઈ મધ્યસ્થી વિના ઑનલાઇન ચુકવણીઓ3 જાન્યુઆરી 2009જેનેસિસ બ્લૉક: બિટકોઇન નેટવર્કની શરૂઆત 12 જાન્યુઆરી 2009પ્રથમ વ્યક્તિ-થી-વ્યક્તિ વ્યવહાર, Satoshi તરફથી Hal Finn">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સશક્તિકરણ, જોખમ અને જવાબદારી</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કીઓ દ્વારા સીધું નિયંત્રણ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જાહેર નિયમો અને સ્વતંત્ર ચકાસણી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વૈશ્વિક પિયર-ટુ-પિયર ટ્રાન્સફર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બૅકઅપ, ચુકવણીની ચકાસણી અને પુનઃપ્રાપ્તિનું આયોજન</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ભાવની અસ્થિરતા, જાહેર રેકોર્ડ, ફી અને મર્યાદિત સ્વીકાર્યતા</a:t>
            </a:r>
            <a:endParaRPr lang="gu"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પણ કંપની ખોવાયેલો સીડ ફ્રેઝ પાછો મેળવી આપી શકતી નથી. મોટી રકમ ટ્રાન્સફર કરતાં પહેલાં, ગુપ્ત માહિતી જાહેર કર્યા વિના મદદ માગો.</a:t>
            </a:r>
            <a:endParaRPr lang="gu"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વ્યક્તિગત જવાબદારીમાં શિક્ષણ, સાથીઓ દ્વારા સમીક્ષા, કાર્યપદ્ધતિઓ અને નાના પરીક્ષણોનો સમાવેશ થઈ શકે છે.</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પુનરાવલોકન: બિટકોઇન નાણાકીય ખામીઓને કેવી રીતે દૂર કરે છે?</a:t>
            </a:r>
            <a:endParaRPr lang="g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મુખ્ય શીખ</a:t>
            </a:r>
            <a:endParaRPr lang="gu"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બદલાતો પુરવઠો → જાહેર નિર્ગમન નિયમો; વપરાશકર્તાઓ તેનો અમલ કરાવે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ચુકવણી માટે કેન્દ્રીય પરવાનગી → પીઅર-ટુ-પીઅર હસ્તાંતરણ; ભૂલો સુધારવી મુશ્કેલ</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કેન્દ્રીય ખાતાવહી → સહિયારી ચકાસણી; જાહેર રેકોર્ડથી ગોપનીયતા પર જોખમો</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સંસ્થાકીય પ્રવેશ → ચાવી પર નિયંત્રણ; બેકઅપની જવાબદારી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વ્યવહારોનો ક્રમ નક્કી કરવો → કાર્યનો પુરાવો; સાધનો અને ઊર્જાનો ખર્ચ</a:t>
            </a:r>
            <a:endParaRPr lang="gu"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ચિંતન માટે એક ક્ષણ</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બિટકોઇનની રચનાના કયા ભાગને આપ હવે અલગ રીતે સમજાવશો, અને શા માટે?</a:t>
            </a:r>
            <a:endParaRPr lang="gu"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2</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7941F"/>
                </a:solidFill>
                <a:latin typeface="IBM Plex Sans Medium" pitchFamily="34" charset="0"/>
                <a:ea typeface="IBM Plex Sans Medium" pitchFamily="34" charset="-122"/>
                <a:cs typeface="IBM Plex Sans Medium" pitchFamily="34" charset="-120"/>
              </a:rPr>
              <a:t>મોડ્યુલ 3</a:t>
            </a:r>
            <a:endParaRPr lang="gu"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બિટકોઇનનો સુરક્ષિત રીતે ઉપયોગ કરવો</a:t>
            </a:r>
            <a:endParaRPr lang="g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gu" altLang="en-US" sz="2400" b="1" dirty="0">
                <a:solidFill>
                  <a:srgbClr val="FFFFFF"/>
                </a:solidFill>
                <a:latin typeface="IBM Plex Sans" pitchFamily="34" charset="0"/>
                <a:ea typeface="IBM Plex Sans" pitchFamily="34" charset="-122"/>
                <a:cs typeface="IBM Plex Sans" pitchFamily="34" charset="-120"/>
              </a:rPr>
              <a:t>પગલું:</a:t>
            </a:r>
            <a:r>
              <a:rPr lang="gu" altLang="en-US" sz="2400" dirty="0">
                <a:solidFill>
                  <a:srgbClr val="FFFFFF"/>
                </a:solidFill>
                <a:latin typeface="IBM Plex Sans" pitchFamily="34" charset="0"/>
                <a:ea typeface="IBM Plex Sans" pitchFamily="34" charset="-122"/>
                <a:cs typeface="IBM Plex Sans" pitchFamily="34" charset="-120"/>
              </a:rPr>
              <a:t> બિટકોઇનનો ઉપયોગ કરવાની અને તેને સુરક્ષિત રાખવાની જવાબદારી હું કેવી રીતે લઉં?</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સુરક્ષિત પ્રારંભિક પગલાં</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ભંડોળ પ્રાપ્ત કરવા માટેની માહિતી શેર કરો; ગુપ્ત માહિતી ક્યારેય નહીં</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ભંડોળ મોકલવાની મંજૂરી આપતાં પહેલાં થોભો</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ભૂલોની અસર નાની રાખો; મદદ માગો</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અગાઉથી તૈયાર કરેલી, ખાલી, અનુકરણ માટેની અથવા મંજૂર કરેલી ઓછા જોખમવાળી સામગ્રીનો ઉપયોગ કરો</a:t>
            </a:r>
            <a:endParaRPr lang="gu"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ખરીદી, વ્યક્તિગત ભંડોળ કે વ્યક્તિગત વૉલેટની જરૂર નથી. વાસ્તવિક વ્યવહારો સાથે અભ્યાસ કરવાથી ગોપનીયતા, સુરક્ષા અને નુકસાનના જોખમો વધે છે; ભંડોળ વિના અભ્યાસ કરવાનો વિકલ્પ ઉપલબ્ધ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વૉલેટ્સ</a:t>
            </a:r>
            <a:endParaRPr lang="g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બિટકોઇન વૉલેટ વ્યવહારો પ્રાપ્ત કરવા અને અધિકૃત કરવા માટે જરૂરી કીઓ અને માહિતીનું સંચાલન કરે છે; બિટકોઇન સહિયારા ખાતાવહીમાં નોંધાયેલ રહે છે.</a:t>
            </a:r>
            <a:endParaRPr lang="gu"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કીઓનું નિયંત્રણ કોની પાસે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ઍક્સેસ કેવી રીતે પુનઃપ્રાપ્ત કરવામાં આવે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ચુકવણીની કઈ પદ્ધતિઓને સમર્થન મળે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સ્રોત, જાળવણી, સુસંગતતા, ગોપનીયતા, ખર્ચ અને સહાય</a:t>
            </a:r>
            <a:endParaRPr lang="gu"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ઓપન-સોર્સ કોડનું નિરીક્ષણ કરી શકાય છે; તે વૉલેટ સલામત કે યોગ્ય છે તે સાબિત કરતું નથી.</a:t>
            </a:r>
            <a:endParaRPr lang="gu"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તાલીમ માટેનાં વૉલેટમાં નોંધપાત્ર રકમ રાખવી નહીં. પછીથી ઉપયોગમાં લેવાતા વ્યક્તિગત વૉલેટ માટે નવું ખાનગી સેટઅપ અને પુનઃપ્રાપ્તિ માટેની નવી માહિતી જરૂરી છે.</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તમારું વૉલેટ ચાવીઓ રાખે છે પ્રાપ્ત કરો પ્રાપ્ત કરવા માટેનું સરનામું શેર કરોમોકલો તમારી ચાવી વડે સહી કરો બિટકોઇન સહિયારા ખાતાવહીમાં જ રહે છે">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સરનામાં</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ઑન-ચેઇન ચુકવણી મેળવવા માટેની જાહેર માહિતી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ઇચ્છિત વૉલેટની ચુકવણી મેળવવાની સ્ક્રીન પરથી મેળવો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સ્કૅન કરો અથવા કૉપી કરો; ત્યારબાદ વિશ્વસનીય સ્ક્રીન સાથે સરખાવો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પ્રાપ્તકર્તા, નેટવર્ક અને ચુકવણીની પદ્ધતિની ખાતરી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ઑન-ચેઇન સરનામું અને લાઇટનિંગ ઇન્વૉઇસ: અલગ વિનંતીઓ</a:t>
            </a:r>
            <a:endParaRPr lang="gu"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માલવેર કૉપી કરેલાં ચુકવણીનાં ગંતવ્યો બદલી શકે છે. દેખાવ પરિચિત હોય એટલું પૂરતું નથી. નવાં સરનામાં ચુકવણીઓ વચ્ચે સહેલાઈથી સંબંધ જોડવાનું મુશ્કેલ બનાવે છે; તે ચુકવણીઓને અનામી બનાવતાં નથી.</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કીઓ</a:t>
            </a:r>
            <a:endParaRPr lang="gu"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ખાનગી કી:</a:t>
            </a:r>
            <a:r>
              <a:rPr lang="gu" altLang="en-US" sz="2300" dirty="0">
                <a:solidFill>
                  <a:srgbClr val="25252B"/>
                </a:solidFill>
                <a:latin typeface="IBM Plex Sans" pitchFamily="34" charset="0"/>
                <a:ea typeface="IBM Plex Sans" pitchFamily="34" charset="-122"/>
                <a:cs typeface="IBM Plex Sans" pitchFamily="34" charset="-120"/>
              </a:rPr>
              <a:t> ખર્ચને અધિકૃત કરવા માટે વપરાતી ગુપ્ત માહિતી</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જાહેર કી:</a:t>
            </a:r>
            <a:r>
              <a:rPr lang="gu" altLang="en-US" sz="2300" dirty="0">
                <a:solidFill>
                  <a:srgbClr val="25252B"/>
                </a:solidFill>
                <a:latin typeface="IBM Plex Sans" pitchFamily="34" charset="0"/>
                <a:ea typeface="IBM Plex Sans" pitchFamily="34" charset="-122"/>
                <a:cs typeface="IBM Plex Sans" pitchFamily="34" charset="-120"/>
              </a:rPr>
              <a:t> ખાનગી કી જાહેર કર્યા વિના હસ્તાક્ષરોની ચકાસણી કરે છે</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સરનામું:</a:t>
            </a:r>
            <a:r>
              <a:rPr lang="gu" altLang="en-US" sz="2300" dirty="0">
                <a:solidFill>
                  <a:srgbClr val="25252B"/>
                </a:solidFill>
                <a:latin typeface="IBM Plex Sans" pitchFamily="34" charset="0"/>
                <a:ea typeface="IBM Plex Sans" pitchFamily="34" charset="-122"/>
                <a:cs typeface="IBM Plex Sans" pitchFamily="34" charset="-120"/>
              </a:rPr>
              <a:t> જાહેર કીની માહિતી પરથી મેળવેલી, ચુકવણી પ્રાપ્ત કરવા માટેની માહિતી</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વૉલેટ સામાન્ય રીતે ઘણી કીનું સંચાલન આપમેળે કરે છે</a:t>
            </a:r>
            <a:endParaRPr lang="gu"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ખાનગી કી, સીડ ફ્રેઝ, પાસવર્ડ અથવા રિકવરી કોડ ક્યારેય કોઈને આપશો નહીં. કોઈપણ અધિકૃત શિક્ષક, સહાય કર્મચારી, વૉલેટ કંપની, એક્સચેન્જ કર્મચારી અથવા ડેવલપરને તેની જરૂર હોતી નથી.</a:t>
            </a:r>
            <a:endParaRPr lang="gu"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gu" altLang="en-US" sz="2300" b="1" dirty="0">
                <a:solidFill>
                  <a:srgbClr val="422C70"/>
                </a:solidFill>
                <a:latin typeface="IBM Plex Sans" pitchFamily="34" charset="0"/>
                <a:ea typeface="IBM Plex Sans" pitchFamily="34" charset="-122"/>
                <a:cs typeface="IBM Plex Sans" pitchFamily="34" charset="-120"/>
              </a:rPr>
              <a:t>અજમાવી જુઓ</a:t>
            </a:r>
            <a:endParaRPr lang="gu" sz="2300" dirty="0"/>
          </a:p>
          <a:p>
            <a:pPr algn="l" indent="0" marL="0">
              <a:lnSpc>
                <a:spcPct val="113000"/>
              </a:lnSpc>
              <a:spcBef>
                <a:spcPts val="340"/>
              </a:spcBef>
              <a:buNone/>
            </a:pPr>
            <a:r>
              <a:rPr lang="gu" altLang="en-US" sz="2300" dirty="0">
                <a:solidFill>
                  <a:srgbClr val="25252B"/>
                </a:solidFill>
                <a:latin typeface="IBM Plex Sans" pitchFamily="34" charset="0"/>
                <a:ea typeface="IBM Plex Sans" pitchFamily="34" charset="-122"/>
                <a:cs typeface="IBM Plex Sans" pitchFamily="34" charset="-120"/>
              </a:rPr>
              <a:t>તૈયાર કરેલા ઉદાહરણોને ચુકવણી પ્રાપ્ત કરવા માટેની માહિતી, ગુપ્ત માહિતી અને કોઈ વ્યક્તિ સાથે જોડાય ત્યારે સંવેદનશીલ બનતી જાહેર માહિતી—એમ વર્ગીકૃત કરો.</a:t>
            </a:r>
            <a:endParaRPr lang="gu"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ખાનગી કી: તેને ક્યારેય કોઈની સાથે વહેંચશો નહીં. જેની પાસે તે હોય તે તમારા બિટકોઇન ખર્ચી શકે છે. પ્રાપ્ત કરવા માટે: વહેંચવું સુરક્ષિત છે ખાનગી કીમાંથી મેળવેલી જાહેર કી જાહેર કીની માહિતીમાંથી બનાવેલું પ">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સીડ શબ્દસમૂહો</a:t>
            </a:r>
            <a:endParaRPr lang="gu"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સીડ ફ્રેઝ એ શબ્દોની એક ક્રમબદ્ધ યાદી છે, જેનો ઉપયોગ ઘણાં વૉલેટ તેમની ખાનગી કી પુનઃપ્રાપ્ત કરવા માટે કરે છે.</a:t>
            </a:r>
            <a:endParaRPr lang="gu"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ઘણીવાર 12 અથવા 24 શબ્દો; રચનાઓ અલગ હોય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ચોક્કસ જોડણી અને ક્રમ</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બૅકઅપ માટેની સત્તાવાર સૂચનાઓ; ખાનગી, ઑફલાઇન સંગ્રહ</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ખોવાઈ જવા, નુકસાન, કૅમેરા અને અન્ય નિરીક્ષકોથી સુરક્ષિત રાખો</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કસ્ટોડિયલ અને નોન-કસ્ટોડિયલ ઉપયોગ</a:t>
            </a:r>
            <a:endParaRPr lang="gu"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કસ્ટોડિયલ:</a:t>
            </a:r>
            <a:r>
              <a:rPr lang="gu" altLang="en-US" sz="2300" dirty="0">
                <a:solidFill>
                  <a:srgbClr val="25252B"/>
                </a:solidFill>
                <a:latin typeface="IBM Plex Sans" pitchFamily="34" charset="0"/>
                <a:ea typeface="IBM Plex Sans" pitchFamily="34" charset="-122"/>
                <a:cs typeface="IBM Plex Sans" pitchFamily="34" charset="-120"/>
              </a:rPr>
              <a:t> સેવા પ્રદાતા કીઓ અને ખાતાની પુનઃપ્રાપ્તિનું નિયંત્રણ રાખે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દર્શાવેલી બેલેન્સ: બિટકોઇન આપવાનું સેવા પ્રદાતાનું વચન</a:t>
            </a:r>
            <a:endParaRPr lang="gu" sz="2300" dirty="0"/>
          </a:p>
          <a:p>
            <a:pPr algn="l" marL="219710" indent="-219710">
              <a:lnSpc>
                <a:spcPct val="113000"/>
              </a:lnSpc>
              <a:spcBef>
                <a:spcPts val="460"/>
              </a:spcBef>
              <a:buSzPct val="100000"/>
              <a:buChar char="•"/>
            </a:pPr>
            <a:r>
              <a:rPr lang="gu" altLang="en-US" sz="2300" b="1" dirty="0">
                <a:solidFill>
                  <a:srgbClr val="422C70"/>
                </a:solidFill>
                <a:latin typeface="IBM Plex Sans" pitchFamily="34" charset="0"/>
                <a:ea typeface="IBM Plex Sans" pitchFamily="34" charset="-122"/>
                <a:cs typeface="IBM Plex Sans" pitchFamily="34" charset="-120"/>
              </a:rPr>
              <a:t>સેલ્ફ-કસ્ટોડિયલ:</a:t>
            </a:r>
            <a:r>
              <a:rPr lang="gu" altLang="en-US" sz="2300" dirty="0">
                <a:solidFill>
                  <a:srgbClr val="25252B"/>
                </a:solidFill>
                <a:latin typeface="IBM Plex Sans" pitchFamily="34" charset="0"/>
                <a:ea typeface="IBM Plex Sans" pitchFamily="34" charset="-122"/>
                <a:cs typeface="IBM Plex Sans" pitchFamily="34" charset="-120"/>
              </a:rPr>
              <a:t> વપરાશકર્તા કીઓ અને બેકઅપનું નિયંત્રણ રાખે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સીધા નિયંત્રણ સાથે ભૂલો અને પુનઃપ્રાપ્તિની જવાબદારી આવે છે</a:t>
            </a:r>
            <a:endParaRPr lang="gu"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જાહેર બ્લોકચેઇન એ સાબિત કરી શકતી નથી કે સેવા પ્રદાતાએ કોઈ ચોક્કસ ગ્રાહકને કેટલું આપવાનું બાકી છે. સ્વ-કસ્ટડીમાં પણ સોફ્ટવેર, હાર્ડવેર, સર્વર અને નેટવર્ક પરની નિર્ભરતા સામેલ હોઈ શકે છે.</a:t>
            </a:r>
            <a:endParaRPr lang="gu"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gu" altLang="en-US" sz="2300" b="1" dirty="0">
                <a:solidFill>
                  <a:srgbClr val="422C70"/>
                </a:solidFill>
                <a:latin typeface="IBM Plex Sans" pitchFamily="34" charset="0"/>
                <a:ea typeface="IBM Plex Sans" pitchFamily="34" charset="-122"/>
                <a:cs typeface="IBM Plex Sans" pitchFamily="34" charset="-120"/>
              </a:rPr>
              <a:t>અજમાવી જુઓ</a:t>
            </a:r>
            <a:endParaRPr lang="gu" sz="2300" dirty="0"/>
          </a:p>
          <a:p>
            <a:pPr algn="l" indent="0" marL="0">
              <a:lnSpc>
                <a:spcPct val="113000"/>
              </a:lnSpc>
              <a:spcBef>
                <a:spcPts val="340"/>
              </a:spcBef>
              <a:buNone/>
            </a:pPr>
            <a:r>
              <a:rPr lang="gu" altLang="en-US" sz="2300" dirty="0">
                <a:solidFill>
                  <a:srgbClr val="25252B"/>
                </a:solidFill>
                <a:latin typeface="IBM Plex Sans" pitchFamily="34" charset="0"/>
                <a:ea typeface="IBM Plex Sans" pitchFamily="34" charset="-122"/>
                <a:cs typeface="IBM Plex Sans" pitchFamily="34" charset="-120"/>
              </a:rPr>
              <a:t>અગાઉથી તૈયાર કરેલાં બે વર્ણનોની તુલના કરો: કીઓનું નિયંત્રણ કોણ રાખે છે, ઍક્સેસ કોણ પુનઃસ્થાપિત કરે છે અને કયા જોખમની તપાસ કરવી જરૂરી છે?</a:t>
            </a:r>
            <a:endParaRPr lang="gu"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કસ્ટોડિયલ તમે તમારા ફોન પર એક ખાતામાં સાઇન ઇન કરો છોસેવા તેના સર્વરો પર ચાવીઓ રાખે છે સેવા તમારી ચુકવણીને મંજૂરી આપે છે અને તેના પર સહી કરે છેબેલેન્સસેવા તરફથી એક વચનપુનઃપ્રાપ્તિસેવાની ખાતા સંબંધિત પ્">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હોટ અને કોલ્ડ વૉલેટ્સ</a:t>
            </a:r>
            <a:endParaRPr lang="gu"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હોટ:</a:t>
            </a:r>
            <a:r>
              <a:rPr lang="gu" altLang="en-US" sz="2400" dirty="0">
                <a:solidFill>
                  <a:srgbClr val="25252B"/>
                </a:solidFill>
                <a:latin typeface="IBM Plex Sans" pitchFamily="34" charset="0"/>
                <a:ea typeface="IBM Plex Sans" pitchFamily="34" charset="-122"/>
                <a:cs typeface="IBM Plex Sans" pitchFamily="34" charset="-120"/>
              </a:rPr>
              <a:t> ઇન્ટરનેટ સાથે જોડાયેલા ઉપકરણ પર કીઓ; સુવિધાજનક, જોખમનો વધુ સામનો</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કોલ્ડ:</a:t>
            </a:r>
            <a:r>
              <a:rPr lang="gu" altLang="en-US" sz="2400" dirty="0">
                <a:solidFill>
                  <a:srgbClr val="25252B"/>
                </a:solidFill>
                <a:latin typeface="IBM Plex Sans" pitchFamily="34" charset="0"/>
                <a:ea typeface="IBM Plex Sans" pitchFamily="34" charset="-122"/>
                <a:cs typeface="IBM Plex Sans" pitchFamily="34" charset="-120"/>
              </a:rPr>
              <a:t> ઇન્ટરનેટ સાથે જોડાયેલા સામાન્ય ઉપયોગના ઉપકરણથી અલગ રાખેલી સહી કરવાની કીઓ</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હાર્ડવેર વૉલેટ:</a:t>
            </a:r>
            <a:r>
              <a:rPr lang="gu" altLang="en-US" sz="2400" dirty="0">
                <a:solidFill>
                  <a:srgbClr val="25252B"/>
                </a:solidFill>
                <a:latin typeface="IBM Plex Sans" pitchFamily="34" charset="0"/>
                <a:ea typeface="IBM Plex Sans" pitchFamily="34" charset="-122"/>
                <a:cs typeface="IBM Plex Sans" pitchFamily="34" charset="-120"/>
              </a:rPr>
              <a:t> કીઓની સુરક્ષા અને સહી કરવા માટેનું સમર્પિત ઉપકરણ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કસ્ટડી અને પુનઃપ્રાપ્તિ: અલગ પ્રશ્નો</a:t>
            </a:r>
            <a:endParaRPr lang="gu"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હાર્ડવેર વૉલેટ કોલ્ડ સ્ટોરેજને સહાય કરી શકે છે; આ શબ્દો એકબીજાના પર્યાય નથી. ઉપકરણો અને બૅકઅપને પણ સુરક્ષાની જરૂર રહે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વૉલેટ પુનઃપ્રાપ્તિ અને સીડ ફ્રેઝનું પરીક્ષણ</a:t>
            </a:r>
            <a:endParaRPr lang="g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માત્ર તૈયાર કરેલી, ખાલી અથવા અનુકરણ માટેની સામગ્રીનો ઉપયોગ કરો. વાસ્તવિક પુનઃપ્રાપ્તિ શબ્દો ક્યારેય જાહેર ન કરો; વર્ગખંડમાં વપરાયેલા વૉલેટનો પાછળથી નોંધપાત્ર ભંડોળ રાખવા માટે ક્યારેય ઉપયોગ ન કરો.</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ફક્ત તૈયાર કરેલી, ખાલી અથવા અનુકરણ માટેની સામગ્રી જ વાપરો. તમારા શિક્ષક પુનઃપ્રાપ્તિ શબ્દો ક્યારેય જોતા નથી. 1 સૂચનાઓનું પાલન કરોતાલીમ માટે વપરાતા ચોક્કસ વૉલેટની સત્તાવાર માર્ગદર્શિકાનો ઉપયોગ કરો.2 સુ">    </p:cNvPr>
          <p:cNvPicPr>
            <a:picLocks noChangeAspect="1"/>
          </p:cNvPicPr>
          <p:nvPr/>
        </p:nvPicPr>
        <p:blipFill>
          <a:blip r:embed="rId1"/>
          <a:stretch>
            <a:fillRect/>
          </a:stretch>
        </p:blipFill>
        <p:spPr>
          <a:xfrm>
            <a:off x="342900" y="1126632"/>
            <a:ext cx="11506170" cy="4452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પ્રાપ્ત કરવું</a:t>
            </a:r>
            <a:endParaRPr lang="g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અભ્યાસ 1: સુરક્ષિત રીતે પ્રાપ્ત કરો</a:t>
            </a:r>
            <a:endParaRPr lang="gu"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તૈયાર કરેલું વૉલેટ ખોલો; પ્રાપ્ત કરો પસંદ કરો.</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ઓન-ચેઇન છે કે લાઇટનિંગ તે ઓળખો.</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પ્રાપ્ત કરવા માટેની માત્ર જાહેર માહિતી જ શેર કરો.</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વિનંતી કરેલી કોઈપણ રકમ મોકલનાર સાથે ચકાસો.</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તમારા પોતાના વૉલેટમાં રકમ અને સ્થિતિ ચકાસો.</a:t>
            </a:r>
            <a:endParaRPr lang="gu"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મોકલનારનો સંદેશ કે સ્ક્રીનશૉટ પુરાવો નથી. બાકી હોવું અને પુષ્ટિ થયેલી હોવી એ અલગ સ્થિતિઓ છે; પુષ્ટિઓ ખોટું સરનામું કે છેતરપિંડી સુધારી શકતી નથી.</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મોકલવું</a:t>
            </a:r>
            <a:endParaRPr lang="gu"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અભ્યાસ 2: મોકલતાં પહેલાં થોભો અને તપાસો</a:t>
            </a:r>
            <a:endParaRPr lang="gu"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બધી તપાસમાં વિગતો મેળ ખાતી હોય ત્યારે જ મંજૂરી આપો. જો વિગતો બદલાય, ઉતાવળ કરાવવામાં આવે અથવા કોઈ ગુપ્ત માહિતી માગે, તો થોભો અને સ્વતંત્ર રીતે ચકાસણી કરો. માન્ય રીતે મોકલેલા વ્યવહારને પાછો ફેરવવો મુશ્કેલ અથવા અશક્ય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તમે મોકલો તે પહેલાં✓ પ્રાપ્તકર્તાવિશ્વસનીય માધ્યમ દ્વારા કોને અને શા માટે મોકલી રહ્યાં છો તેની ખાતરી કરો.✓ ચુકવણીની પદ્ધતિચુકવણી ઑન-ચેઇન છે કે લાઇટનિંગ દ્વારા છે તેની ખાતરી કરો.✓ ગંતવ્યતેની સરખામણી વિ">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ચકાસણી અને ઉલટાવી ન શકાય તેવા વ્યવહારો</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Txid:</a:t>
            </a:r>
            <a:r>
              <a:rPr lang="gu" altLang="en-US" sz="2400" dirty="0">
                <a:solidFill>
                  <a:srgbClr val="25252B"/>
                </a:solidFill>
                <a:latin typeface="IBM Plex Sans" pitchFamily="34" charset="0"/>
                <a:ea typeface="IBM Plex Sans" pitchFamily="34" charset="-122"/>
                <a:cs typeface="IBM Plex Sans" pitchFamily="34" charset="-120"/>
              </a:rPr>
              <a:t> ઑન-ચેઇન વ્યવહારનું ઓળખચિહ્ન</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એક્સપ્લોરર:</a:t>
            </a:r>
            <a:r>
              <a:rPr lang="gu" altLang="en-US" sz="2400" dirty="0">
                <a:solidFill>
                  <a:srgbClr val="25252B"/>
                </a:solidFill>
                <a:latin typeface="IBM Plex Sans" pitchFamily="34" charset="0"/>
                <a:ea typeface="IBM Plex Sans" pitchFamily="34" charset="-122"/>
                <a:cs typeface="IBM Plex Sans" pitchFamily="34" charset="-120"/>
              </a:rPr>
              <a:t> જાહેર વ્યવહારના ડેટા માટેનું ઇન્ટરફેસ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નેટવર્ક, ગંતવ્ય, રકમ, ફી, સ્થિતિ અને પુષ્ટિઓ તપાસો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પ્રસારિત → બાકી → બ્લૉકમાં સામેલ → પછીની પુષ્ટિઓ</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એક્સપ્લોરર ઓળખ, પ્રામાણિકતા અથવા ચુકવણીનો હેતુ સાબિત કરી શકતું નથી. દરેક ચુકવણી માટે પુષ્ટિઓની કોઈ એક સર્વમાન્ય સંખ્યા નથી.</a:t>
            </a:r>
            <a:endParaRPr lang="gu"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તૈયાર કરેલાં ઉદાહરણોનો ઉપયોગ કરો; શીખનારનું વ્યક્તિગત સરનામું કે વ્યવહાર શોધશો નહીં. શોધ કરવાથી એક્સપ્લોરરના સંચાલકને શેમાં આપને રસ છે તે જાણી શકાય છે.</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પ્રતીક્ષારત વ્યવહારોનો સમૂહબ્લોકની રાહમાંબ્લોક N1 પુષ્ટિબ્લોક N+12 પુષ્ટિઓબ્લોક N+23 પુષ્ટિઓબ્લોક N+34 પુષ્ટિઓ">    </p:cNvPr>
          <p:cNvPicPr>
            <a:picLocks noChangeAspect="1"/>
          </p:cNvPicPr>
          <p:nvPr/>
        </p:nvPicPr>
        <p:blipFill>
          <a:blip r:embed="rId1"/>
          <a:stretch>
            <a:fillRect/>
          </a:stretch>
        </p:blipFill>
        <p:spPr>
          <a:xfrm>
            <a:off x="342900" y="1854129"/>
            <a:ext cx="11506170" cy="29972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સુરક્ષા ચકાસણી સૂચિ</a:t>
            </a:r>
            <a:endParaRPr lang="gu"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અભ્યાસ 3: જોખમ ઓળખો અને સુરક્ષિત રીતે અટકો</a:t>
            </a:r>
            <a:endParaRPr lang="gu" sz="2400" dirty="0"/>
          </a:p>
        </p:txBody>
      </p:sp>
      <p:sp>
        <p:nvSpPr>
          <p:cNvPr id="6" name="Text 3"/>
          <p:cNvSpPr/>
          <p:nvPr/>
        </p:nvSpPr>
        <p:spPr>
          <a:xfrm>
            <a:off x="666780" y="2575316"/>
            <a:ext cx="5694426" cy="1234074"/>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થોભો. કંઈપણ શેર ન કરો. કંઈપણ મોકલશો નહીં. સંચારનું માધ્યમ બંધ કરો. સ્વતંત્ર રીતે ચકાસણી કરો. ગુપ્ત માહિતી જાહેર કર્યા વિના મદદ માગો.</a:t>
            </a:r>
            <a:endParaRPr lang="gu" sz="2400" dirty="0"/>
          </a:p>
        </p:txBody>
      </p:sp>
      <p:sp>
        <p:nvSpPr>
          <p:cNvPr id="7" name="Shape 4"/>
          <p:cNvSpPr/>
          <p:nvPr/>
        </p:nvSpPr>
        <p:spPr>
          <a:xfrm>
            <a:off x="666780" y="4114160"/>
            <a:ext cx="5372100" cy="2056668"/>
          </a:xfrm>
          <a:prstGeom prst="rect">
            <a:avLst/>
          </a:prstGeom>
          <a:solidFill>
            <a:srgbClr val="F3F3FA"/>
          </a:solidFill>
          <a:ln/>
        </p:spPr>
      </p:sp>
      <p:sp>
        <p:nvSpPr>
          <p:cNvPr id="8" name="Shape 5"/>
          <p:cNvSpPr/>
          <p:nvPr/>
        </p:nvSpPr>
        <p:spPr>
          <a:xfrm>
            <a:off x="666780" y="4114160"/>
            <a:ext cx="57150" cy="2056668"/>
          </a:xfrm>
          <a:prstGeom prst="rect">
            <a:avLst/>
          </a:prstGeom>
          <a:solidFill>
            <a:srgbClr val="422C70"/>
          </a:solidFill>
          <a:ln/>
        </p:spPr>
      </p:sp>
      <p:sp>
        <p:nvSpPr>
          <p:cNvPr id="9" name="Text 6"/>
          <p:cNvSpPr/>
          <p:nvPr/>
        </p:nvSpPr>
        <p:spPr>
          <a:xfrm>
            <a:off x="1211580" y="4388480"/>
            <a:ext cx="4599981" cy="1508028"/>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અજમાવી જુઓ</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તૈયાર કરેલા સંદેશમાં ચેતવણીનો સંકેત, સંભવિત નુકસાન અને પ્રથમ સુરક્ષિત પગલું ઓળખો.</a:t>
            </a:r>
            <a:endParaRPr lang="gu"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તાકીદ અન્ય વ્યક્તિ હોવાનો ઢોંગ બદલાયેલું ગંતવ્ય વળતરની ખાતરી ગુપ્ત માહિતીની માગણી">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બિટકોઇન મેળવવું અને તેનું વિનિમય</a:t>
            </a:r>
            <a:br/>
            <a:r>
              <a:rPr lang="gu" altLang="en-US" sz="3000" dirty="0">
                <a:solidFill>
                  <a:srgbClr val="422C70"/>
                </a:solidFill>
                <a:latin typeface="IBM Plex Sans Medium" pitchFamily="34" charset="0"/>
                <a:ea typeface="IBM Plex Sans Medium" pitchFamily="34" charset="-122"/>
                <a:cs typeface="IBM Plex Sans Medium" pitchFamily="34" charset="-120"/>
              </a:rPr>
              <a:t>કરવું</a:t>
            </a:r>
            <a:endParaRPr lang="gu" sz="3000" dirty="0"/>
          </a:p>
        </p:txBody>
      </p:sp>
      <p:sp>
        <p:nvSpPr>
          <p:cNvPr id="5" name="Text 2"/>
          <p:cNvSpPr/>
          <p:nvPr/>
        </p:nvSpPr>
        <p:spPr>
          <a:xfrm>
            <a:off x="666780" y="1866930"/>
            <a:ext cx="11144250" cy="411389"/>
          </a:xfrm>
          <a:prstGeom prst="rect">
            <a:avLst/>
          </a:prstGeom>
          <a:noFill/>
          <a:ln/>
        </p:spPr>
        <p:txBody>
          <a:bodyPr wrap="square" lIns="0" tIns="0" rIns="0" bIns="0" rtlCol="0" anchor="t"/>
          <a:lstStyle/>
          <a:p>
            <a:pPr algn="l" indent="0" marL="0">
              <a:lnSpc>
                <a:spcPct val="113000"/>
              </a:lnSpc>
              <a:buNone/>
            </a:pPr>
            <a:r>
              <a:rPr lang="gu" altLang="en-US" sz="2400" b="1" dirty="0">
                <a:solidFill>
                  <a:srgbClr val="25252B"/>
                </a:solidFill>
                <a:latin typeface="IBM Plex Sans" pitchFamily="34" charset="0"/>
                <a:ea typeface="IBM Plex Sans" pitchFamily="34" charset="-122"/>
                <a:cs typeface="IBM Plex Sans" pitchFamily="34" charset="-120"/>
              </a:rPr>
              <a:t>જાગૃતિ, નાણાકીય સલાહ નહીં</a:t>
            </a:r>
            <a:endParaRPr lang="gu" sz="2400" dirty="0"/>
          </a:p>
        </p:txBody>
      </p:sp>
      <p:sp>
        <p:nvSpPr>
          <p:cNvPr id="6" name="Text 3"/>
          <p:cNvSpPr/>
          <p:nvPr/>
        </p:nvSpPr>
        <p:spPr>
          <a:xfrm>
            <a:off x="666780" y="2583089"/>
            <a:ext cx="5694426"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કુલ કિંમત અને સ્પ્રેડ, સેવા અને ઉપાડની ફી, કી પરનું નિયંત્રણ, ઓળખ સંબંધિત ડેટા, પતાવટ અને હાલના સ્થાનિક નિયમોની સરખામણી કરો.</a:t>
            </a:r>
            <a:endParaRPr lang="gu" sz="2400" dirty="0"/>
          </a:p>
        </p:txBody>
      </p:sp>
      <p:sp>
        <p:nvSpPr>
          <p:cNvPr id="7" name="Text 4"/>
          <p:cNvSpPr/>
          <p:nvPr/>
        </p:nvSpPr>
        <p:spPr>
          <a:xfrm>
            <a:off x="666780" y="4121932"/>
            <a:ext cx="5694426" cy="1645463"/>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પણ માર્ગ કે સેવા પ્રદાતા આપમેળે શ્રેષ્ઠ નથી હોતાં. </a:t>
            </a:r>
            <a:r>
              <a:rPr lang="gu" altLang="en-US" sz="2400" b="1" dirty="0">
                <a:solidFill>
                  <a:srgbClr val="25252B"/>
                </a:solidFill>
                <a:latin typeface="IBM Plex Sans" pitchFamily="34" charset="0"/>
                <a:ea typeface="IBM Plex Sans" pitchFamily="34" charset="-122"/>
                <a:cs typeface="IBM Plex Sans" pitchFamily="34" charset="-120"/>
              </a:rPr>
              <a:t>KYC</a:t>
            </a:r>
            <a:r>
              <a:rPr lang="gu" altLang="en-US" sz="2400" dirty="0">
                <a:solidFill>
                  <a:srgbClr val="25252B"/>
                </a:solidFill>
                <a:latin typeface="IBM Plex Sans" pitchFamily="34" charset="0"/>
                <a:ea typeface="IBM Plex Sans" pitchFamily="34" charset="-122"/>
                <a:cs typeface="IBM Plex Sans" pitchFamily="34" charset="-120"/>
              </a:rPr>
              <a:t> એટલે ઓળખની ચકાસણી: નિયમપાલન અથવા પુનઃપ્રાપ્તિમાં સંભવિત લાભો, સાથે ઓળખ–ચુકવણીના ડેટાને લગતા જોખમો.</a:t>
            </a:r>
            <a:endParaRPr lang="gu"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બિટકોઇન મેળવવા ઇચ્છતી એક વ્યક્તિ કમાણી કામનું વેતન મેળવો.વ્યક્તિથી વ્યક્તિરૂબરૂ રોકડની આપલે કરો.એક્સચેન્જસેવા પ્રદાતા પાસેથી ખરીદો.એટીએમ મશીન પર ખરીદો. સ્વ-કસ્ટડી અથવા કસ્ટોડિયલ બેલેન્સ">    </p:cNvPr>
          <p:cNvPicPr>
            <a:picLocks noChangeAspect="1"/>
          </p:cNvPicPr>
          <p:nvPr/>
        </p:nvPicPr>
        <p:blipFill>
          <a:blip r:embed="rId1"/>
          <a:stretch>
            <a:fillRect/>
          </a:stretch>
        </p:blipFill>
        <p:spPr>
          <a:xfrm>
            <a:off x="342900" y="1110630"/>
            <a:ext cx="11506170" cy="44843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ખર્ચકયો ભાવ, ખરીદ-વેચાણના ભાવનો તફાવત અને સેવા અથવા ઉપાડની ફી લાગુ પડે છે?કસ્ટડીવિનિમય પહેલાં અને પછી બિટકોઇન પર કોનું નિયંત્રણ હોય છે? ઓળખ અને ગોપનીયતાકઈ વ્યક્તિગત માહિતી એકત્રિત કરવામાં, સંગ્રહવામાં">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ઑન-ચેઇન અને લાઇટનિંગ ચુકવણીઓ</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ઑન-ચેઇન:</a:t>
            </a:r>
            <a:r>
              <a:rPr lang="gu" altLang="en-US" sz="2400" dirty="0">
                <a:solidFill>
                  <a:srgbClr val="25252B"/>
                </a:solidFill>
                <a:latin typeface="IBM Plex Sans" pitchFamily="34" charset="0"/>
                <a:ea typeface="IBM Plex Sans" pitchFamily="34" charset="-122"/>
                <a:cs typeface="IBM Plex Sans" pitchFamily="34" charset="-120"/>
              </a:rPr>
              <a:t> બ્લોકચેઇન પરની નોંધ; પુષ્ટિઓ</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લાઇટનિંગ:</a:t>
            </a:r>
            <a:r>
              <a:rPr lang="gu" altLang="en-US" sz="2400" dirty="0">
                <a:solidFill>
                  <a:srgbClr val="25252B"/>
                </a:solidFill>
                <a:latin typeface="IBM Plex Sans" pitchFamily="34" charset="0"/>
                <a:ea typeface="IBM Plex Sans" pitchFamily="34" charset="-122"/>
                <a:cs typeface="IBM Plex Sans" pitchFamily="34" charset="-120"/>
              </a:rPr>
              <a:t> બિટકોઇન ચુકવણી નેટવર્ક; સામાન્ય રીતે ઝડપથી સફળતા કે નિષ્ફળતા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ચુકવણી મેળવવા માટેની અલગ વિનંતીઓ, ફી, મર્યાદાઓ અને નિષ્ફળતાનાં બિંદુઓ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વિનંતીને વૉલેટ દ્વારા સમર્થિત ચુકવણી પદ્ધતિ સાથે મેળવો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બંનેમાંથી કોઈ પણ માર્ગમાં અન્ય પક્ષ પાસે ભંડોળની કસ્ટડી અથવા સેવા પર નિર્ભરતા હોઈ શકે છે</a:t>
            </a:r>
            <a:endParaRPr lang="gu"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લાઇટનિંગ કોઈ અલગ સિક્કો નથી. લાઇટનિંગ વૉલેટમાં ભંડોળની કસ્ટડી સેવા પ્રદાતા પાસે અથવા આપની પોતાની પાસે હોઈ શકે છે; ઝડપી ચુકવણી એ મોટી રકમ રાખવા માટેની યોગ્યતાનો પુરાવો નથી.</a:t>
            </a:r>
            <a:endParaRPr lang="gu"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કેટલીક ઍપ વધારાની ફી અથવા નિર્ભરતાઓ સાથે બંને માર્ગોને સમર્થન આપે છે. ચૅનલો, રૂટિંગ અને તરલતાની વિગતવાર ચર્ચા અદ્યતન અભ્યાસનો ભાગ છે.</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સહાયિત અભ્યાસ</a:t>
            </a:r>
            <a:endParaRPr lang="gu"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તૈયાર કરેલું વૉલેટ ખોલો અને તેમાં નેવિગેટ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પ્રથમ વાર ઍક્સેસ કરવાની મંજૂર પ્રક્રિયા પૂર્ણ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પ્રાપ્ત કરવા માટેની જાહેર માહિતી શોધો અને તપાસો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પ્રાપ્ત કરો અથવા સુરક્ષિત રીતે પ્રાપ્તિનું અનુકરણ કરો; સ્થિતિ તપાસો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પ્રાપ્ત કરવાની/મોકલવાની પ્રક્રિયા પૂર્ણ કરો અથવા તેનું અનુકરણ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ગુપ્ત માહિતી જાહેર કર્યા વિના પુનઃપ્રાપ્તિ માટેની તૈયારી દર્શાવો</a:t>
            </a:r>
            <a:endParaRPr lang="gu"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સહમતિ મુજબના તાલીમ પર્યાવરણનો ઉપયોગ કરો. કંઈ મેળ ન ખાય તો થોભો; જરૂર પડે ત્યારે સહાય અને વધુ અભ્યાસ માટે પૂછો.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સમીક્ષા: સ્વ-કસ્ટડીની જવાબદારીનો અર્થ શું છે?</a:t>
            </a:r>
            <a:endParaRPr lang="gu"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gu" altLang="en-US" sz="2020" b="1" dirty="0">
                <a:solidFill>
                  <a:srgbClr val="25252B"/>
                </a:solidFill>
                <a:latin typeface="IBM Plex Sans" pitchFamily="34" charset="0"/>
                <a:ea typeface="IBM Plex Sans" pitchFamily="34" charset="-122"/>
                <a:cs typeface="IBM Plex Sans" pitchFamily="34" charset="-120"/>
              </a:rPr>
              <a:t>મુખ્ય શીખ</a:t>
            </a:r>
            <a:endParaRPr lang="gu"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વૉલેટ ઍક્સેસનું સંચાલન કરે છે; કીઓ ખર્ચ કરવાની મંજૂરી આપે છે</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રકમ મેળવવા માટેની માહિતી શેર કરો; ગુપ્ત માહિતી ઑફલાઇન અને ખાનગી રાખો</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કસ્ટડી, પુનઃપ્રાપ્તિ અને ઉપકરણ સંબંધિત જોખમો ઓળખો</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મંજૂરી આપતાં પહેલાં ચકાસણી કરો; પરિણામ જાતે તપાસો</a:t>
            </a:r>
            <a:endParaRPr lang="gu" sz="2020" dirty="0"/>
          </a:p>
          <a:p>
            <a:pPr algn="l" marL="191770" indent="-191770">
              <a:lnSpc>
                <a:spcPct val="113000"/>
              </a:lnSpc>
              <a:spcBef>
                <a:spcPts val="400"/>
              </a:spcBef>
              <a:buSzPct val="100000"/>
              <a:buChar char="•"/>
            </a:pPr>
            <a:r>
              <a:rPr lang="gu" altLang="en-US" sz="2020" dirty="0">
                <a:solidFill>
                  <a:srgbClr val="25252B"/>
                </a:solidFill>
                <a:latin typeface="IBM Plex Sans" pitchFamily="34" charset="0"/>
                <a:ea typeface="IBM Plex Sans" pitchFamily="34" charset="-122"/>
                <a:cs typeface="IBM Plex Sans" pitchFamily="34" charset="-120"/>
              </a:rPr>
              <a:t>દબાણ હોય ત્યારે થોભો; શીખતી વખતે થતી ભૂલો નાની રાખો</a:t>
            </a:r>
            <a:endParaRPr lang="gu"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gu" altLang="en-US" sz="2020" dirty="0">
                <a:solidFill>
                  <a:srgbClr val="25252B"/>
                </a:solidFill>
                <a:latin typeface="IBM Plex Sans" pitchFamily="34" charset="0"/>
                <a:ea typeface="IBM Plex Sans" pitchFamily="34" charset="-122"/>
                <a:cs typeface="IBM Plex Sans" pitchFamily="34" charset="-120"/>
              </a:rPr>
              <a:t>એક મિત્ર વિનંતી મોકલે છે, જ્યારે કોઈ અજાણી સહાય સેવા તાત્કાલિક પગલાં લેવાની માંગ કરે છે. કંઈ પણ કરતાં પહેલાં આપ શું તપાસી શકો?</a:t>
            </a:r>
            <a:endParaRPr lang="gu"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gu" altLang="en-US" sz="2020" b="1" dirty="0">
                <a:solidFill>
                  <a:srgbClr val="422C70"/>
                </a:solidFill>
                <a:latin typeface="IBM Plex Sans" pitchFamily="34" charset="0"/>
                <a:ea typeface="IBM Plex Sans" pitchFamily="34" charset="-122"/>
                <a:cs typeface="IBM Plex Sans" pitchFamily="34" charset="-120"/>
              </a:rPr>
              <a:t>વિચાર કરવા માટે એક ક્ષણ</a:t>
            </a:r>
            <a:endParaRPr lang="gu" sz="2020" dirty="0"/>
          </a:p>
          <a:p>
            <a:pPr algn="l" indent="0" marL="0">
              <a:lnSpc>
                <a:spcPct val="113000"/>
              </a:lnSpc>
              <a:spcBef>
                <a:spcPts val="300"/>
              </a:spcBef>
              <a:buNone/>
            </a:pPr>
            <a:r>
              <a:rPr lang="gu" altLang="en-US" sz="2020" dirty="0">
                <a:solidFill>
                  <a:srgbClr val="25252B"/>
                </a:solidFill>
                <a:latin typeface="IBM Plex Sans" pitchFamily="34" charset="0"/>
                <a:ea typeface="IBM Plex Sans" pitchFamily="34" charset="-122"/>
                <a:cs typeface="IBM Plex Sans" pitchFamily="34" charset="-120"/>
              </a:rPr>
              <a:t>કોઈ પગલું ભરતાં પહેલાં આપ થોભીને કઈ સુરક્ષા તપાસ કરશો?</a:t>
            </a:r>
            <a:endParaRPr lang="gu"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3</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gu" altLang="en-US" sz="2400" dirty="0">
                <a:solidFill>
                  <a:srgbClr val="F7941F"/>
                </a:solidFill>
                <a:latin typeface="IBM Plex Sans Medium" pitchFamily="34" charset="0"/>
                <a:ea typeface="IBM Plex Sans Medium" pitchFamily="34" charset="-122"/>
                <a:cs typeface="IBM Plex Sans Medium" pitchFamily="34" charset="-120"/>
              </a:rPr>
              <a:t>મોડ્યુલ 4</a:t>
            </a:r>
            <a:endParaRPr lang="gu"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gu" altLang="en-US" sz="4350" dirty="0">
                <a:solidFill>
                  <a:srgbClr val="FFFFFF"/>
                </a:solidFill>
                <a:latin typeface="IBM Plex Sans Medium" pitchFamily="34" charset="0"/>
                <a:ea typeface="IBM Plex Sans Medium" pitchFamily="34" charset="-122"/>
                <a:cs typeface="IBM Plex Sans Medium" pitchFamily="34" charset="-120"/>
              </a:rPr>
              <a:t>તમારા સમુદાયમાં બિટકોઇન</a:t>
            </a:r>
            <a:endParaRPr lang="g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gu" altLang="en-US" sz="2400" b="1" dirty="0">
                <a:solidFill>
                  <a:srgbClr val="FFFFFF"/>
                </a:solidFill>
                <a:latin typeface="IBM Plex Sans" pitchFamily="34" charset="0"/>
                <a:ea typeface="IBM Plex Sans" pitchFamily="34" charset="-122"/>
                <a:cs typeface="IBM Plex Sans" pitchFamily="34" charset="-120"/>
              </a:rPr>
              <a:t>જોડાણ કરો:</a:t>
            </a:r>
            <a:r>
              <a:rPr lang="gu" altLang="en-US" sz="2400" dirty="0">
                <a:solidFill>
                  <a:srgbClr val="FFFFFF"/>
                </a:solidFill>
                <a:latin typeface="IBM Plex Sans" pitchFamily="34" charset="0"/>
                <a:ea typeface="IBM Plex Sans" pitchFamily="34" charset="-122"/>
                <a:cs typeface="IBM Plex Sans" pitchFamily="34" charset="-120"/>
              </a:rPr>
              <a:t> સમસ્યા, ઉકેલ અને સલામત પગલું આ સમુદાય સાથે કેવી રીતે જોડાય છે?</a:t>
            </a:r>
            <a:endParaRPr lang="g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તમારું સ્થાનિક મોડ્યુલ 4</a:t>
            </a:r>
            <a:endParaRPr lang="gu" sz="3000" dirty="0"/>
          </a:p>
        </p:txBody>
      </p:sp>
      <p:pic>
        <p:nvPicPr>
          <p:cNvPr id="4" name="Image 0" descr="જોડોઅગાઉ શીખેલી બાબતોને સ્થાનિક જરૂરિયાત સાથે જોડો. સરખામણી કરોબિટકોઇનને એક વાસ્તવિક સ્થાનિક વિકલ્પ સામે તોલી જુઓ.સુરક્ષિત રીતે અભ્યાસ કરોમાર્ગદર્શન સાથે એક નિર્ધારિત કાર્ય કરવાનો પ્રયાસ કરો. સમજાવોતમ">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તમારા સ્થાનિક સંદર્ભમાં ધ્યાન કેન્દ્રિત કરવાના મુદ્દાઓ નોંધો: સમસ્યા અથવા તક, વિકલ્પ, સલામત પરિસ્થિતિ, મુખ્ય લાભ અને જોખમ, અને આગળનું સલામત પગલું.</a:t>
            </a:r>
            <a:endParaRPr lang="gu"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તમારી પાસેથી બિટકોઇન અપનાવવાની કે તે શ્રેષ્ઠ છે એવો નિષ્કર્ષ કાઢવાની અપેક્ષા નથી. સ્થાનિક ઉદાહરણો એ સાબિત કરતાં નથી કે કોઈ પદ્ધતિ દરેક જગ્યાએ કામ કરે છે.</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કાર્યશાળાઓ અને પ્રદર્શનો</a:t>
            </a:r>
            <a:endParaRPr lang="gu"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પ્રસ્તુતિ:</a:t>
            </a:r>
            <a:r>
              <a:rPr lang="gu" altLang="en-US" sz="2400" dirty="0">
                <a:solidFill>
                  <a:srgbClr val="25252B"/>
                </a:solidFill>
                <a:latin typeface="IBM Plex Sans" pitchFamily="34" charset="0"/>
                <a:ea typeface="IBM Plex Sans" pitchFamily="34" charset="-122"/>
                <a:cs typeface="IBM Plex Sans" pitchFamily="34" charset="-120"/>
              </a:rPr>
              <a:t> પ્રક્રિયા અને જોખમોનું અવલોકન કરો</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અભ્યાસ:</a:t>
            </a:r>
            <a:r>
              <a:rPr lang="gu" altLang="en-US" sz="2400" dirty="0">
                <a:solidFill>
                  <a:srgbClr val="25252B"/>
                </a:solidFill>
                <a:latin typeface="IBM Plex Sans" pitchFamily="34" charset="0"/>
                <a:ea typeface="IBM Plex Sans" pitchFamily="34" charset="-122"/>
                <a:cs typeface="IBM Plex Sans" pitchFamily="34" charset="-120"/>
              </a:rPr>
              <a:t> સલામત તાલીમ સામગ્રી સાથે અનુસરણ કરો</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અમલીકરણ:</a:t>
            </a:r>
            <a:r>
              <a:rPr lang="gu" altLang="en-US" sz="2400" dirty="0">
                <a:solidFill>
                  <a:srgbClr val="25252B"/>
                </a:solidFill>
                <a:latin typeface="IBM Plex Sans" pitchFamily="34" charset="0"/>
                <a:ea typeface="IBM Plex Sans" pitchFamily="34" charset="-122"/>
                <a:cs typeface="IBM Plex Sans" pitchFamily="34" charset="-120"/>
              </a:rPr>
              <a:t> સ્વતંત્ર રીતે કોઈ કાર્ય પૂર્ણ કરો અથવા કોઈ નિર્ણય સમજાવો</a:t>
            </a:r>
            <a:endParaRPr lang="gu"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અભ્યાસ પહેલાં: ચકાસેલાં સાધનો, પુનઃપ્રાપ્તિ અને નિષ્ફળતાના કિસ્સા માટે સ્પષ્ટ યોજનાઓ, જાણીતાં જોખમો અને ક્યાં અટકવું તેની સ્પષ્ટ મર્યાદા.</a:t>
            </a:r>
            <a:endParaRPr lang="gu"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સૉફ્ટવેર ઇન્સ્ટૉલ કરવા કે નાણાકીય માહિતી જાહેર કરવા માટે કોઈ દબાણ નથી. ઑફલાઇન અથવા નાણાંનો ઉપયોગ કર્યા વિનાનો વિકલ્પ ઉપલબ્ધ છે. વાસ્તવિક વ્યવહારમાં વપરાતી કોઈપણ રકમ એટલી નાની હોવી જોઈએ કે તે સંપૂર્ણપણે ગુમાવવાથી પણ તે એક શીખ બની રહે, સંકટ નહીં.</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બિટકોઇન સાધનો અને સંસાધનો</a:t>
            </a:r>
            <a:endParaRPr lang="gu"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હેતુ અને વાસ્તવિક વિકલ્પ</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 પર નિયંત્રણ અને પુનઃપ્રાપ્તિ</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અસલી પ્રકાશક, ડોમેન અથવા ઍપ સૂચિ</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ઓપન-સોર્સ સ્થિતિ, સમીક્ષા અને જાળવણી</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ગોપનીયતા, કુલ ખર્ચ, સુસંગતતા અને સહાય</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વર્તમાન સ્થાનિક નિયમો અને પ્રતિબંધો</a:t>
            </a:r>
            <a:endParaRPr lang="gu"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સાધન/સંસ્કરણ, તપાસની તારીખ, કસ્ટડી, મુખ્ય ઉપયોગ, લાભ, જોખમ, પુનઃપ્રાપ્તિની પદ્ધતિ અને વિકલ્પની નોંધ કરો.</a:t>
            </a:r>
            <a:endParaRPr lang="gu"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નામ દર્શાવેલાં સાધનો ચોક્કસ સમયનાં શૈક્ષણિક ઉદાહરણો છે; તે ભલામણો કે સલામતી, ઉપલબ્ધતા, ઓછા ખર્ચ અથવા યોગ્યતાનાં વચનો નથી. વાસ્તવિક ઉપયોગ પહેલાં તેમની ફરી તપાસ કરો.</a:t>
            </a:r>
            <a:endParaRPr lang="g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લાઇટનિંગ ચુકવણીઓ</a:t>
            </a:r>
            <a:endParaRPr lang="g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ઇન્વૉઇસ:</a:t>
            </a:r>
            <a:r>
              <a:rPr lang="gu" altLang="en-US" sz="2400" dirty="0">
                <a:solidFill>
                  <a:srgbClr val="25252B"/>
                </a:solidFill>
                <a:latin typeface="IBM Plex Sans" pitchFamily="34" charset="0"/>
                <a:ea typeface="IBM Plex Sans" pitchFamily="34" charset="-122"/>
                <a:cs typeface="IBM Plex Sans" pitchFamily="34" charset="-120"/>
              </a:rPr>
              <a:t> ચોક્કસ ચુકવણી માટેની વિનંતી; તેમાં રકમ અને સમયમર્યાદા શામેલ હોઈ શકે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લાઇટનિંગ સરનામું:</a:t>
            </a:r>
            <a:r>
              <a:rPr lang="gu" altLang="en-US" sz="2400" dirty="0">
                <a:solidFill>
                  <a:srgbClr val="25252B"/>
                </a:solidFill>
                <a:latin typeface="IBM Plex Sans" pitchFamily="34" charset="0"/>
                <a:ea typeface="IBM Plex Sans" pitchFamily="34" charset="-122"/>
                <a:cs typeface="IBM Plex Sans" pitchFamily="34" charset="-120"/>
              </a:rPr>
              <a:t> પ્રદાતાનું સમર્થન ધરાવતું રૂટિંગ ઓળખચિહ્ન, જે ઘણીવાર ઇમેઇલ જેવું હોય છે</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ભંડોળની કસ્ટડી, ભંડોળ ઉમેરવાનો માર્ગ, બૅકઅપ, ફી અને મર્યાદાઓ તપાસો</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નિષ્ફળતાનું સંચાલન કેવી રીતે થાય છે અને પ્રાપ્તકર્તાની પુષ્ટિ કેવી રીતે થાય છે તે જાણો</a:t>
            </a:r>
            <a:endParaRPr lang="g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લાઇટનિંગ સરનામું એ ઇમેઇલ ખાતું નથી; તે તેને સમર્થન આપતા પ્રદાતા અથવા ડોમેન પર આધાર રાખે છે. મંજૂરી આપતાં પહેલાં અંતિમ વિનંતી તપાસો.</a:t>
            </a:r>
            <a:endParaRPr lang="gu"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નાની ચુકવણી સફળ થવાથી મોટી બાકી રકમની સલામતી સાબિત થતી નથી.</a:t>
            </a:r>
            <a:endParaRPr lang="g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પ્રાપ્તકર્તા બિલ બનાવે છેપ્રાપ્તકર્તા રકમ સાથે ચુકવણીની વિનંતી બનાવે છે.મોકલનાર ચુકવણી કરે છેમોકલનાર વિનંતી સ્કૅન કરે છે, રકમ તપાસે છે અને ચુકવણી કરે છે. પ્રાપ્તકર્તાને ચુકવણી મળે છેથોડી જ વારમાં ચુકવ">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દરેક વૉલેટ કસ્ટોડિયલ છે કે સેલ્ફ-કસ્ટોડિયલ તે જાણી લો. 1વિનંતી બનાવોપ્રાપ્તકર્તા ચુકવણીની વિનંતી બનાવે છે.2વિનંતી સ્કૅન કરોમોકલનાર તેને સ્કૅન કરે છે અથવા કૉપી કરે છે.3વિગતો ચકાસોપ્રાપ્તકર્તા, રકમ, એકમ">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માર્ગદર્શિત લાઇટનિંગ ચુકવણી</a:t>
            </a:r>
            <a:endParaRPr lang="gu"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પ્રાપ્તકર્તા યોગ્ય વિનંતી બનાવે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મોકલનાર તેને સ્કૅન કરે છે અથવા તેની નકલ કરે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પ્રાપ્તકર્તા, રકમ, એકમ, ફી અને કોઈ સમાપ્તિ સમય હોય તો તે તપાસો.</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વિગતો મેળ ખાતી હોય ત્યારે જ મંજૂરી આપો.</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બંને પક્ષો પોતપોતાનાં વૉલેટમાં પરિણામ તપાસે છે.</a:t>
            </a:r>
            <a:endParaRPr lang="gu" sz="2400" dirty="0"/>
          </a:p>
          <a:p>
            <a:pPr algn="l" marL="228600" indent="-228600">
              <a:lnSpc>
                <a:spcPct val="113000"/>
              </a:lnSpc>
              <a:spcBef>
                <a:spcPts val="480"/>
              </a:spcBef>
              <a:buSzPct val="100000"/>
              <a:buFont typeface="+mj-lt"/>
              <a:buAutoNum type="arabicPeriod" startAt="1"/>
            </a:pPr>
            <a:r>
              <a:rPr lang="gu" altLang="en-US" sz="2400" dirty="0">
                <a:solidFill>
                  <a:srgbClr val="25252B"/>
                </a:solidFill>
                <a:latin typeface="IBM Plex Sans" pitchFamily="34" charset="0"/>
                <a:ea typeface="IBM Plex Sans" pitchFamily="34" charset="-122"/>
                <a:cs typeface="IBM Plex Sans" pitchFamily="34" charset="-120"/>
              </a:rPr>
              <a:t>કસ્ટડી અને નિષ્ફળતાનાં જોખમો સમજાવો.</a:t>
            </a:r>
            <a:endParaRPr lang="gu"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અગાઉથી તૈયાર કરેલી અથવા મંજૂર કરેલી, ઓછી રકમ સાથેની અભ્યાસ પ્રવૃત્તિનો ઉપયોગ કરો. જો પરિણામ યોજના કરતાં જુદું હોય તો અટકી જાઓ; આગળ કોઈ પગલું લેતાં પહેલાં ચકાસણી કરો.</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રોજિંદા જીવનમાં બિટકોઇનનો ઉપયોગ</a:t>
            </a:r>
            <a:endParaRPr lang="gu"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કમાણી:</a:t>
            </a:r>
            <a:r>
              <a:rPr lang="gu" altLang="en-US" sz="2400" dirty="0">
                <a:solidFill>
                  <a:srgbClr val="25252B"/>
                </a:solidFill>
                <a:latin typeface="IBM Plex Sans" pitchFamily="34" charset="0"/>
                <a:ea typeface="IBM Plex Sans" pitchFamily="34" charset="-122"/>
                <a:cs typeface="IBM Plex Sans" pitchFamily="34" charset="-120"/>
              </a:rPr>
              <a:t> કિંમત નિર્ધારણ, સમયની પસંદગી, ભાવની અસ્થિરતા, હિસાબી નોંધો અને સુરક્ષિત સંભાળ</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બચત:</a:t>
            </a:r>
            <a:r>
              <a:rPr lang="gu" altLang="en-US" sz="2400" dirty="0">
                <a:solidFill>
                  <a:srgbClr val="25252B"/>
                </a:solidFill>
                <a:latin typeface="IBM Plex Sans" pitchFamily="34" charset="0"/>
                <a:ea typeface="IBM Plex Sans" pitchFamily="34" charset="-122"/>
                <a:cs typeface="IBM Plex Sans" pitchFamily="34" charset="-120"/>
              </a:rPr>
              <a:t> ભવિષ્યમાં ઉપયોગ; ભાવમાં તીવ્ર ઘટાડો થઈ શકે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પ્રાપ્ત કરવું અને મોકલવું:</a:t>
            </a:r>
            <a:r>
              <a:rPr lang="gu" altLang="en-US" sz="2400" dirty="0">
                <a:solidFill>
                  <a:srgbClr val="25252B"/>
                </a:solidFill>
                <a:latin typeface="IBM Plex Sans" pitchFamily="34" charset="0"/>
                <a:ea typeface="IBM Plex Sans" pitchFamily="34" charset="-122"/>
                <a:cs typeface="IBM Plex Sans" pitchFamily="34" charset="-120"/>
              </a:rPr>
              <a:t> યોગ્ય ચુકવણી વિનંતી, પતાવટ, માર્ગ અને ફી</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ખર્ચ:</a:t>
            </a:r>
            <a:r>
              <a:rPr lang="gu" altLang="en-US" sz="2400" dirty="0">
                <a:solidFill>
                  <a:srgbClr val="25252B"/>
                </a:solidFill>
                <a:latin typeface="IBM Plex Sans" pitchFamily="34" charset="0"/>
                <a:ea typeface="IBM Plex Sans" pitchFamily="34" charset="-122"/>
                <a:cs typeface="IBM Plex Sans" pitchFamily="34" charset="-120"/>
              </a:rPr>
              <a:t> વિનિમય દર, વેપારીની નીતિ અને કરની અસરો</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કિંમત નિર્ધારણ અને હિસાબ:</a:t>
            </a:r>
            <a:r>
              <a:rPr lang="gu" altLang="en-US" sz="2400" dirty="0">
                <a:solidFill>
                  <a:srgbClr val="25252B"/>
                </a:solidFill>
                <a:latin typeface="IBM Plex Sans" pitchFamily="34" charset="0"/>
                <a:ea typeface="IBM Plex Sans" pitchFamily="34" charset="-122"/>
                <a:cs typeface="IBM Plex Sans" pitchFamily="34" charset="-120"/>
              </a:rPr>
              <a:t> BTC/સેટ્સ; ફિયાટ ચલણમાં હિસાબી નોંધો રાખવાની હજુ પણ જરૂર પડી શકે છે</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દાન:</a:t>
            </a:r>
            <a:r>
              <a:rPr lang="gu" altLang="en-US" sz="2400" dirty="0">
                <a:solidFill>
                  <a:srgbClr val="25252B"/>
                </a:solidFill>
                <a:latin typeface="IBM Plex Sans" pitchFamily="34" charset="0"/>
                <a:ea typeface="IBM Plex Sans" pitchFamily="34" charset="-122"/>
                <a:cs typeface="IBM Plex Sans" pitchFamily="34" charset="-120"/>
              </a:rPr>
              <a:t> વાસ્તવિક પ્રાપ્તકર્તાની ચુકવણી વિનંતીની ચકાસણી કરો</a:t>
            </a:r>
            <a:endParaRPr lang="gu"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કઈ સમસ્યાનો ઉકેલ લાવવામાં આવે છે? શું અહીં ઉપલબ્ધ વિકલ્પ કરતાં બિટકોઇન વધુ સારું છે? કયું નવું જોખમ કે જવાબદારી ઊભી થાય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સ્તરે ખર્ચ અને પ્રાપ્તિ</a:t>
            </a:r>
            <a:endParaRPr lang="gu" sz="3000" dirty="0"/>
          </a:p>
        </p:txBody>
      </p:sp>
      <p:sp>
        <p:nvSpPr>
          <p:cNvPr id="5" name="Text 2"/>
          <p:cNvSpPr/>
          <p:nvPr/>
        </p:nvSpPr>
        <p:spPr>
          <a:xfrm>
            <a:off x="666780" y="1441734"/>
            <a:ext cx="11144250" cy="395021"/>
          </a:xfrm>
          <a:prstGeom prst="rect">
            <a:avLst/>
          </a:prstGeom>
          <a:noFill/>
          <a:ln/>
        </p:spPr>
        <p:txBody>
          <a:bodyPr wrap="square" lIns="0" tIns="0" rIns="0" bIns="0" rtlCol="0" anchor="t"/>
          <a:lstStyle/>
          <a:p>
            <a:pPr algn="l" indent="0" marL="0">
              <a:lnSpc>
                <a:spcPct val="113000"/>
              </a:lnSpc>
              <a:buNone/>
            </a:pPr>
            <a:r>
              <a:rPr lang="gu" altLang="en-US" sz="2300" b="1" dirty="0">
                <a:solidFill>
                  <a:srgbClr val="25252B"/>
                </a:solidFill>
                <a:latin typeface="IBM Plex Sans" pitchFamily="34" charset="0"/>
                <a:ea typeface="IBM Plex Sans" pitchFamily="34" charset="-122"/>
                <a:cs typeface="IBM Plex Sans" pitchFamily="34" charset="-120"/>
              </a:rPr>
              <a:t>એક નાની ખરીદી</a:t>
            </a:r>
            <a:endParaRPr lang="gu" sz="2300" dirty="0"/>
          </a:p>
        </p:txBody>
      </p:sp>
      <p:sp>
        <p:nvSpPr>
          <p:cNvPr id="6" name="Text 3"/>
          <p:cNvSpPr/>
          <p:nvPr/>
        </p:nvSpPr>
        <p:spPr>
          <a:xfrm>
            <a:off x="1032449" y="2070659"/>
            <a:ext cx="5939760" cy="1696944"/>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નાની, ઝડપી ચુકવણી માટે કયો માર્ગ યોગ્ય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વિનંતી કોણ કરે છે; રકમ અને એકમ કોણ તપાસે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જો “મોકલેલ” અને “પ્રાપ્ત થયેલ” વચ્ચે મેળ ન હોય તો શું?</a:t>
            </a:r>
            <a:endParaRPr lang="gu" sz="2300" dirty="0"/>
          </a:p>
        </p:txBody>
      </p:sp>
      <p:sp>
        <p:nvSpPr>
          <p:cNvPr id="7" name="Text 4"/>
          <p:cNvSpPr/>
          <p:nvPr/>
        </p:nvSpPr>
        <p:spPr>
          <a:xfrm>
            <a:off x="666780" y="4089380"/>
            <a:ext cx="11144250" cy="395021"/>
          </a:xfrm>
          <a:prstGeom prst="rect">
            <a:avLst/>
          </a:prstGeom>
          <a:noFill/>
          <a:ln/>
        </p:spPr>
        <p:txBody>
          <a:bodyPr wrap="square" lIns="0" tIns="0" rIns="0" bIns="0" rtlCol="0" anchor="t"/>
          <a:lstStyle/>
          <a:p>
            <a:pPr algn="l" indent="0" marL="0">
              <a:lnSpc>
                <a:spcPct val="113000"/>
              </a:lnSpc>
              <a:buNone/>
            </a:pPr>
            <a:r>
              <a:rPr lang="gu" altLang="en-US" sz="2300" b="1" dirty="0">
                <a:solidFill>
                  <a:srgbClr val="25252B"/>
                </a:solidFill>
                <a:latin typeface="IBM Plex Sans" pitchFamily="34" charset="0"/>
                <a:ea typeface="IBM Plex Sans" pitchFamily="34" charset="-122"/>
                <a:cs typeface="IBM Plex Sans" pitchFamily="34" charset="-120"/>
              </a:rPr>
              <a:t>કામ માટે ચુકવણી</a:t>
            </a:r>
            <a:endParaRPr lang="gu" sz="2300" dirty="0"/>
          </a:p>
        </p:txBody>
      </p:sp>
      <p:sp>
        <p:nvSpPr>
          <p:cNvPr id="8" name="Text 5"/>
          <p:cNvSpPr/>
          <p:nvPr/>
        </p:nvSpPr>
        <p:spPr>
          <a:xfrm>
            <a:off x="1032449" y="4718304"/>
            <a:ext cx="5939760" cy="1243493"/>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કિંમતનો એકમ, દર નક્કી કરવાનો સમય, ફી કોણ ચૂકવે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કસ્ટડી, રેકોર્ડ, સુરક્ષિત વ્યવસ્થાપન?</a:t>
            </a:r>
            <a:endParaRPr lang="gu"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ગ્રાહક ઓર્ડર આપે છેગ્રાહક એક કોફી માંગે છે. વેઇટર બિલ આપે છેવેઇટર ચુકવણીની વિનંતી બનાવે છે. ગ્રાહક ચુકવણી કરે છેગ્રાહક બિટકોઇનમાં ચુકવણી કરે છે. વેઇટર કોફી આપે છેગ્રાહકને કોફી મળે છે.">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હસ્તાંતરણો, રિફંડ અને દાન</a:t>
            </a:r>
            <a:endParaRPr lang="gu"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પરિવારને નાણાં મોકલવાં:</a:t>
            </a:r>
            <a:r>
              <a:rPr lang="gu" altLang="en-US" sz="2400" dirty="0">
                <a:solidFill>
                  <a:srgbClr val="25252B"/>
                </a:solidFill>
                <a:latin typeface="IBM Plex Sans" pitchFamily="34" charset="0"/>
                <a:ea typeface="IBM Plex Sans" pitchFamily="34" charset="-122"/>
                <a:cs typeface="IBM Plex Sans" pitchFamily="34" charset="-120"/>
              </a:rPr>
              <a:t> સંપૂર્ણ માર્ગ, કુલ ખર્ચ, વિલંબ, કસ્ટડી અને પ્રાપ્તકર્તાની ઇચ્છાની તુલના કરો</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રિફંડ:</a:t>
            </a:r>
            <a:r>
              <a:rPr lang="gu" altLang="en-US" sz="2400" dirty="0">
                <a:solidFill>
                  <a:srgbClr val="25252B"/>
                </a:solidFill>
                <a:latin typeface="IBM Plex Sans" pitchFamily="34" charset="0"/>
                <a:ea typeface="IBM Plex Sans" pitchFamily="34" charset="-122"/>
                <a:cs typeface="IBM Plex Sans" pitchFamily="34" charset="-120"/>
              </a:rPr>
              <a:t> ગ્રાહકની વિનંતીની ચકાસણી કરો; રિફંડ માટે નવું સરનામું વાપરો; ફી અને રેકોર્ડ અંગે સંમતિ સાધો</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સમુદાયને દાન:</a:t>
            </a:r>
            <a:r>
              <a:rPr lang="gu" altLang="en-US" sz="2400" dirty="0">
                <a:solidFill>
                  <a:srgbClr val="25252B"/>
                </a:solidFill>
                <a:latin typeface="IBM Plex Sans" pitchFamily="34" charset="0"/>
                <a:ea typeface="IBM Plex Sans" pitchFamily="34" charset="-122"/>
                <a:cs typeface="IBM Plex Sans" pitchFamily="34" charset="-120"/>
              </a:rPr>
              <a:t> વિનંતીની ચકાસણી કરો; કી/બૅકઅપનું નિયંત્રણ કોની પાસે છે અને ચુકવણીનો માર્ગ કયો છે તે ઓળખો</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પારદર્શિતા અને દાતાની ગોપનીયતા વચ્ચે સંતુલન જાળવો; જરૂરી રેકોર્ડ તપાસો</a:t>
            </a:r>
            <a:endParaRPr lang="g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ઑન-રૅમ્પ અને ઑફ-રૅમ્પ માર્ગો</a:t>
            </a:r>
            <a:endParaRPr lang="gu"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પ્રવેશ માર્ગ:</a:t>
            </a:r>
            <a:r>
              <a:rPr lang="gu" altLang="en-US" sz="2400" dirty="0">
                <a:solidFill>
                  <a:srgbClr val="25252B"/>
                </a:solidFill>
                <a:latin typeface="IBM Plex Sans" pitchFamily="34" charset="0"/>
                <a:ea typeface="IBM Plex Sans" pitchFamily="34" charset="-122"/>
                <a:cs typeface="IBM Plex Sans" pitchFamily="34" charset="-120"/>
              </a:rPr>
              <a:t> સ્થાનિક ચલણ, કામ અથવા સંપત્તિ → બિટકોઇન</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નિકાસ માર્ગ:</a:t>
            </a:r>
            <a:r>
              <a:rPr lang="gu" altLang="en-US" sz="2400" dirty="0">
                <a:solidFill>
                  <a:srgbClr val="25252B"/>
                </a:solidFill>
                <a:latin typeface="IBM Plex Sans" pitchFamily="34" charset="0"/>
                <a:ea typeface="IBM Plex Sans" pitchFamily="34" charset="-122"/>
                <a:cs typeface="IBM Plex Sans" pitchFamily="34" charset="-120"/>
              </a:rPr>
              <a:t> બિટકોઇન → સ્થાનિક ચલણ, માલ અથવા સેવાઓ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બે સ્થાનિક માર્ગોની સરખામણી બિટકોઇનનો ઉપયોગ ન કરતા કોઈ હાલના વિકલ્પ સાથે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કુલ પ્રાપ્ત રકમ, સમય, કસ્ટડી, ગોપનીયતા, વ્યવહાર પાછો ફેરવાવાનું જોખમ અને નિષ્ફળતા સર્જાઈ શકે તેવા તબક્કાઓ</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તમારા નિયંત્રણ હેઠળની કીઓમાં ઉપાડ થઈ શકે છે કે નહીં તે તપાસો; આંતરિક બેલેન્સ માત્ર દાવા તરીકે રહી શકે છે</a:t>
            </a:r>
            <a:endParaRPr lang="gu"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રૂબરૂ વિનિમય માટે યોગ્ય જાહેર સ્થળનો ઉપયોગ કરો, બિનજરૂરી રોકડ ટાળો, યોગ્ય હોય ત્યાં કોઈ વિશ્વાસુ વ્યક્તિને સાથે લાવો, સ્થળ છોડતાં પહેલાં ચુકવણીની ખાતરી કરો અને સ્થાનિક કાયદાનું પાલન કરો. તમારી પાસેની સંપત્તિ કે તેના સંગ્રહની વિગતો જાહેર ન કરો.</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KYC અને બિન-KYCના લાભ-ગેરલાભ</a:t>
            </a:r>
            <a:endParaRPr lang="g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KYC:</a:t>
            </a:r>
            <a:r>
              <a:rPr lang="gu" altLang="en-US" sz="2400" dirty="0">
                <a:solidFill>
                  <a:srgbClr val="25252B"/>
                </a:solidFill>
                <a:latin typeface="IBM Plex Sans" pitchFamily="34" charset="0"/>
                <a:ea typeface="IBM Plex Sans" pitchFamily="34" charset="-122"/>
                <a:cs typeface="IBM Plex Sans" pitchFamily="34" charset="-120"/>
              </a:rPr>
              <a:t> ઓળખની ચકાસણી; બેંકિંગ સેવાઓની ઉપલબ્ધતા, મર્યાદાઓ, નિયમપાલન અથવા પુનઃપ્રાપ્તિ સંબંધિત સંભવિત લાભો</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ડેટાનું જોખમ:</a:t>
            </a:r>
            <a:r>
              <a:rPr lang="gu" altLang="en-US" sz="2400" dirty="0">
                <a:solidFill>
                  <a:srgbClr val="25252B"/>
                </a:solidFill>
                <a:latin typeface="IBM Plex Sans" pitchFamily="34" charset="0"/>
                <a:ea typeface="IBM Plex Sans" pitchFamily="34" charset="-122"/>
                <a:cs typeface="IBM Plex Sans" pitchFamily="34" charset="-120"/>
              </a:rPr>
              <a:t> ઓળખ અને ચુકવણી વચ્ચે કાયમી જોડાણો, ડેટા લીક, દુરુપયોગ અથવા પ્રતિબંધો</a:t>
            </a:r>
            <a:endParaRPr lang="gu" sz="2400" dirty="0"/>
          </a:p>
          <a:p>
            <a:pPr algn="l" marL="228600" indent="-228600">
              <a:lnSpc>
                <a:spcPct val="113000"/>
              </a:lnSpc>
              <a:spcBef>
                <a:spcPts val="480"/>
              </a:spcBef>
              <a:buSzPct val="100000"/>
              <a:buChar char="•"/>
            </a:pPr>
            <a:r>
              <a:rPr lang="gu" altLang="en-US" sz="2400" b="1" dirty="0">
                <a:solidFill>
                  <a:srgbClr val="422C70"/>
                </a:solidFill>
                <a:latin typeface="IBM Plex Sans" pitchFamily="34" charset="0"/>
                <a:ea typeface="IBM Plex Sans" pitchFamily="34" charset="-122"/>
                <a:cs typeface="IBM Plex Sans" pitchFamily="34" charset="-120"/>
              </a:rPr>
              <a:t>KYC વિના:</a:t>
            </a:r>
            <a:r>
              <a:rPr lang="gu" altLang="en-US" sz="2400" dirty="0">
                <a:solidFill>
                  <a:srgbClr val="25252B"/>
                </a:solidFill>
                <a:latin typeface="IBM Plex Sans" pitchFamily="34" charset="0"/>
                <a:ea typeface="IBM Plex Sans" pitchFamily="34" charset="-122"/>
                <a:cs typeface="IBM Plex Sans" pitchFamily="34" charset="-120"/>
              </a:rPr>
              <a:t> ઓળખ સંબંધિત માહિતીનું સંભવિત રીતે ઓછું એકત્રીકરણ</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સંભવિત ઊંચા ભાવ, ઓછી તરલતા, ઓછી સહાય, છેતરપિંડી અથવા કાનૂની પ્રતિબંધો</a:t>
            </a:r>
            <a:endParaRPr lang="gu"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બંનેમાંથી કોઈ પણ લેબલ આપોઆપ શ્રેષ્ઠ નથી. ગોપનીયતા મેળવવા માટે સ્થાનિક કાયદાનો ભંગ કરશો નહીં કે શારીરિક જોખમમાં પડશો નહીં; અસ્પષ્ટતા હોય ત્યારે યોગ્ય લાયકાત ધરાવતા સ્થાનિક નિષ્ણાત પાસેથી વર્તમાન માર્ગદર્શન મેળવો.</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ચક્રીય અર્થતંત્રો</a:t>
            </a:r>
            <a:endParaRPr lang="gu"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બિટકોઇનનું ચક્રીય અર્થતંત્ર એવા લોકોને જોડે છે જેઓ સમુદાયમાં સ્વેચ્છાએ બિટકોઇન કમાય છે, ખર્ચે છે, બચાવે છે અને તેની આપ-લે કરે છે.</a:t>
            </a:r>
            <a:endParaRPr lang="gu"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કામદારો → ગ્રાહકો → વેપારીઓ → પુરવઠાકારો</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મૂલ્ય ક્યાં ફરે છે અથવા ફિયાટ ચલણમાં રૂપાંતરિત થાય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શિક્ષણ અને તકનીકી સહાય કોણ પૂરાં પાડે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કનેક્ટિવિટી ખોરવાય તો શું થાય છે?</a:t>
            </a:r>
            <a:endParaRPr lang="gu" sz="2300" dirty="0"/>
          </a:p>
          <a:p>
            <a:pPr algn="l" marL="219710" indent="-219710">
              <a:lnSpc>
                <a:spcPct val="113000"/>
              </a:lnSpc>
              <a:spcBef>
                <a:spcPts val="460"/>
              </a:spcBef>
              <a:buSzPct val="100000"/>
              <a:buChar char="•"/>
            </a:pPr>
            <a:r>
              <a:rPr lang="gu" altLang="en-US" sz="2300" dirty="0">
                <a:solidFill>
                  <a:srgbClr val="25252B"/>
                </a:solidFill>
                <a:latin typeface="IBM Plex Sans" pitchFamily="34" charset="0"/>
                <a:ea typeface="IBM Plex Sans" pitchFamily="34" charset="-122"/>
                <a:cs typeface="IBM Plex Sans" pitchFamily="34" charset="-120"/>
              </a:rPr>
              <a:t>સંપત્તિની કસ્ટડી અને ભાવનાં જોખમો કોણ વહન કરે છે?</a:t>
            </a:r>
            <a:endParaRPr lang="gu"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gu" altLang="en-US" sz="2300" dirty="0">
                <a:solidFill>
                  <a:srgbClr val="25252B"/>
                </a:solidFill>
                <a:latin typeface="IBM Plex Sans" pitchFamily="34" charset="0"/>
                <a:ea typeface="IBM Plex Sans" pitchFamily="34" charset="-122"/>
                <a:cs typeface="IBM Plex Sans" pitchFamily="34" charset="-120"/>
              </a:rPr>
              <a:t>માત્ર અપનાવનારાઓની સંખ્યા ઉપયોગિતા સાબિત કરતી નથી. નબળી માંગ, સાધનો, શિક્ષણ અથવા સુરક્ષા આ ચક્રને તોડી શકે છે; મફત વહેંચણી પર અથવા દરેક ચુકવણીની પ્રક્રિયા કરતા એક જ આયોજક પર નિર્ભર રહેવાનું ટાળો.</a:t>
            </a:r>
            <a:endParaRPr lang="g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ગ્રાહકગ્રાહક માલના બદલામાં વેપારીને બિટકોઇનમાં ચૂકવણી કરે છે. વેપારીવેપારી સેવાના બદલામાં સેવા પ્રદાતાને બિટકોઇનમાં ચૂકવણી કરે છે.સેવા પ્રદાતાસેવા પ્રદાતા કામદારના સમયના બદલામાં તેમને બિટકોઇનમાં ચૂકવણ">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વેપારી અથવા સમુદાય માટેના ઉપયોગના કિસ્સાઓ</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કિંમત નિર્ધારણનું એકમ અને ચુકવણીની પદ્ધતિ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 પર નિયંત્રણ, કર્મચારીઓનો ઍક્સેસ, ઉપકરણની સુરક્ષા અને બૅકઅપ</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પુષ્ટિ, રસીદો, રિફંડ અને ભૂલો</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રૂપાંતરણ, રેકોર્ડ, કર અને સહાય</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વૉલેટ અથવા નેટવર્ક નિષ્ફળ જાય તો શું કરવું તેની યોજના</a:t>
            </a:r>
            <a:endParaRPr lang="gu"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સહિયારું ભંડોળ રાખનાર એક આયોજક કસ્ટોડિયન છે અને તેના પર વિશ્વાસ રાખવો પડે છે. સહિયારા ભંડોળ માટે પારદર્શક નિયમો, રેકોર્ડ, ઍક્સેસ નિયંત્રણો અને જ્યાં યોગ્ય હોય ત્યાં કાનૂની સમીક્ષા જરૂરી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સ્થાનિક સંસાધનોના નકશા અને સમુદાયની શોધખોળ</a:t>
            </a:r>
            <a:endParaRPr lang="gu" sz="3000" dirty="0"/>
          </a:p>
        </p:txBody>
      </p:sp>
      <p:pic>
        <p:nvPicPr>
          <p:cNvPr id="4" name="Image 0" descr="QR code">    </p:cNvPr>
          <p:cNvPicPr>
            <a:picLocks noChangeAspect="1"/>
          </p:cNvPicPr>
          <p:nvPr/>
        </p:nvPicPr>
        <p:blipFill>
          <a:blip r:embed="rId1"/>
          <a:stretch>
            <a:fillRect/>
          </a:stretch>
        </p:blipFill>
        <p:spPr>
          <a:xfrm>
            <a:off x="9429750" y="1295430"/>
            <a:ext cx="2095530" cy="3900007"/>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વેપારીઓ, શિક્ષકો, મુલાકાત કાર્યક્રમો અને સમુદાયનાં સંસાધનો શોધો</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તારીખ તપાસો; સ્વતંત્ર રીતે પુષ્ટિ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ચુકવણી કરવા અથવા ભાગ લેવા માટે વૈકલ્પિક વ્યવસ્થા સાથે આવો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સમુદાયનું સભ્યપદ વિશ્વસનીયતાનો પુરાવો નથી</a:t>
            </a:r>
            <a:endParaRPr lang="gu" sz="2400" dirty="0"/>
          </a:p>
        </p:txBody>
      </p:sp>
      <p:sp>
        <p:nvSpPr>
          <p:cNvPr id="6" name="Text 3"/>
          <p:cNvSpPr/>
          <p:nvPr/>
        </p:nvSpPr>
        <p:spPr>
          <a:xfrm>
            <a:off x="666780" y="3549975"/>
            <a:ext cx="8901135" cy="1645463"/>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મુલાકાત કાર્યક્રમમાં ક્યારેય વૉલેટ પુનઃપ્રાપ્ત કરવાના શબ્દો, ખાતામાં રહેલી રકમ, ઘરનાં સરનામાં અથવા સુરક્ષા વ્યવસ્થાઓ જાહેર કરશો નહીં. રોકાણ વ્યવસ્થાપન, ખાનગી વિનિમયની ઑફરો, તાત્કાલિક મદદ અને ખાતરીપૂર્વકના વળતરના મામલે સાવચેત રહો.</a:t>
            </a:r>
            <a:endParaRPr lang="g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સમીક્ષા: આને તમારા સમુદાય સાથે જોડો</a:t>
            </a:r>
            <a:endParaRPr lang="g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gu" altLang="en-US" sz="2400" dirty="0">
                <a:solidFill>
                  <a:srgbClr val="25252B"/>
                </a:solidFill>
                <a:latin typeface="IBM Plex Sans" pitchFamily="34" charset="0"/>
                <a:ea typeface="IBM Plex Sans" pitchFamily="34" charset="-122"/>
                <a:cs typeface="IBM Plex Sans" pitchFamily="34" charset="-120"/>
              </a:rPr>
              <a:t>વ્યક્તિગત રીતે પૂર્ણ કરો, પછી તમારા જૂથ સાથે તર્કની સરખામણી કરો.</a:t>
            </a:r>
            <a:endParaRPr lang="gu"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કઈ સ્થાનિક જરૂરિયાત અને નાણાંનું કયું કાર્ય સામેલ હતાં?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તમે કયા વાસ્તવિક વિકલ્પ સાથે સરખામણી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ઑન-ચેઇન, લાઇટનિંગ કે બંને? કીઓ પર કોનું નિયંત્રણ હતું?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સૌથી મોટો લાભ, સૌથી ગંભીર જોખમ અને સંભવિત નિષ્ફળતા કયાં હતાં?</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કાયદા, માળખાકીય સુવિધાઓ, ભાષા કે સંસ્કૃતિએ પરિણામ પર કેવી અસર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જો કોઈ જવાબદારીપૂર્વકનું આગળનું પગલું લઈ શકાય, તો તેને કયા પુરાવા સમર્થન આપે છે?</a:t>
            </a:r>
            <a:endParaRPr lang="g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gu" altLang="en-US" sz="3000" dirty="0">
                <a:solidFill>
                  <a:srgbClr val="422C70"/>
                </a:solidFill>
                <a:latin typeface="IBM Plex Sans Medium" pitchFamily="34" charset="0"/>
                <a:ea typeface="IBM Plex Sans Medium" pitchFamily="34" charset="-122"/>
                <a:cs typeface="IBM Plex Sans Medium" pitchFamily="34" charset="-120"/>
              </a:rPr>
              <a:t>મુખ્ય શીખ અને ચિંતન માટે એક ક્ષણ</a:t>
            </a:r>
            <a:endParaRPr lang="g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સ્થાનિક જરૂરિયાત અને વાસ્તવિક વિકલ્પથી શરૂઆત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અવલોકન કરો, સુરક્ષિત રીતે અભ્યાસ કરો, પછી સમજાવો અથવા નિદર્શન આપો</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સાધનો, ભંડોળની અભિરક્ષા, ખર્ચ, ગોપનીયતા અને હાલના સ્થાનિક નિયમોની ચકાસણી કરો</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ચુકવણીની પદ્ધતિ અને પરિણામની પુષ્ટિ કરો; નિષ્ફળતા માટે યોજના બનાવો</a:t>
            </a:r>
            <a:endParaRPr lang="gu" sz="2400" dirty="0"/>
          </a:p>
          <a:p>
            <a:pPr algn="l" marL="228600" indent="-228600">
              <a:lnSpc>
                <a:spcPct val="113000"/>
              </a:lnSpc>
              <a:spcBef>
                <a:spcPts val="480"/>
              </a:spcBef>
              <a:buSzPct val="100000"/>
              <a:buChar char="•"/>
            </a:pPr>
            <a:r>
              <a:rPr lang="gu" altLang="en-US" sz="2400" dirty="0">
                <a:solidFill>
                  <a:srgbClr val="25252B"/>
                </a:solidFill>
                <a:latin typeface="IBM Plex Sans" pitchFamily="34" charset="0"/>
                <a:ea typeface="IBM Plex Sans" pitchFamily="34" charset="-122"/>
                <a:cs typeface="IBM Plex Sans" pitchFamily="34" charset="-120"/>
              </a:rPr>
              <a:t>ઉપયોગી સામુદાયિક સહભાગિતા સ્વૈચ્છિક હોય છે અને લોકોનું રક્ષણ કરે છે</a:t>
            </a:r>
            <a:endParaRPr lang="gu" sz="2400" dirty="0"/>
          </a:p>
        </p:txBody>
      </p:sp>
      <p:sp>
        <p:nvSpPr>
          <p:cNvPr id="5" name="Shape 3"/>
          <p:cNvSpPr/>
          <p:nvPr/>
        </p:nvSpPr>
        <p:spPr>
          <a:xfrm>
            <a:off x="666780" y="4022263"/>
            <a:ext cx="10858500" cy="1233891"/>
          </a:xfrm>
          <a:prstGeom prst="rect">
            <a:avLst/>
          </a:prstGeom>
          <a:solidFill>
            <a:srgbClr val="F3F3FA"/>
          </a:solidFill>
          <a:ln/>
        </p:spPr>
      </p:sp>
      <p:sp>
        <p:nvSpPr>
          <p:cNvPr id="6" name="Shape 4"/>
          <p:cNvSpPr/>
          <p:nvPr/>
        </p:nvSpPr>
        <p:spPr>
          <a:xfrm>
            <a:off x="666780" y="4022263"/>
            <a:ext cx="57150" cy="1233891"/>
          </a:xfrm>
          <a:prstGeom prst="rect">
            <a:avLst/>
          </a:prstGeom>
          <a:solidFill>
            <a:srgbClr val="422C70"/>
          </a:solidFill>
          <a:ln/>
        </p:spPr>
      </p:sp>
      <p:sp>
        <p:nvSpPr>
          <p:cNvPr id="7" name="Text 5"/>
          <p:cNvSpPr/>
          <p:nvPr/>
        </p:nvSpPr>
        <p:spPr>
          <a:xfrm>
            <a:off x="1211580" y="4296583"/>
            <a:ext cx="10415565" cy="685251"/>
          </a:xfrm>
          <a:prstGeom prst="rect">
            <a:avLst/>
          </a:prstGeom>
          <a:noFill/>
          <a:ln/>
        </p:spPr>
        <p:txBody>
          <a:bodyPr wrap="square" lIns="0" tIns="0" rIns="0" bIns="0" rtlCol="0" anchor="t"/>
          <a:lstStyle/>
          <a:p>
            <a:pPr algn="l" indent="0" marL="0">
              <a:lnSpc>
                <a:spcPct val="113000"/>
              </a:lnSpc>
              <a:buNone/>
            </a:pPr>
            <a:r>
              <a:rPr lang="gu" altLang="en-US" sz="2400" b="1" dirty="0">
                <a:solidFill>
                  <a:srgbClr val="422C70"/>
                </a:solidFill>
                <a:latin typeface="IBM Plex Sans" pitchFamily="34" charset="0"/>
                <a:ea typeface="IBM Plex Sans" pitchFamily="34" charset="-122"/>
                <a:cs typeface="IBM Plex Sans" pitchFamily="34" charset="-120"/>
              </a:rPr>
              <a:t>વિચાર કરવાની એક ક્ષણ</a:t>
            </a:r>
            <a:endParaRPr lang="gu" sz="2400" dirty="0"/>
          </a:p>
          <a:p>
            <a:pPr algn="l" indent="0" marL="0">
              <a:lnSpc>
                <a:spcPct val="113000"/>
              </a:lnSpc>
              <a:spcBef>
                <a:spcPts val="360"/>
              </a:spcBef>
              <a:buNone/>
            </a:pPr>
            <a:r>
              <a:rPr lang="gu" altLang="en-US" sz="2400" dirty="0">
                <a:solidFill>
                  <a:srgbClr val="25252B"/>
                </a:solidFill>
                <a:latin typeface="IBM Plex Sans" pitchFamily="34" charset="0"/>
                <a:ea typeface="IBM Plex Sans" pitchFamily="34" charset="-122"/>
                <a:cs typeface="IBM Plex Sans" pitchFamily="34" charset="-120"/>
              </a:rPr>
              <a:t>બિટકોઇનનો માર્ગ સ્થાનિક જરૂરિયાતને અનુરૂપ છે કે નહીં તે નક્કી કરતાં પહેલાં તમે કયો પ્રશ્ન પૂછશો?</a:t>
            </a:r>
            <a:endParaRPr lang="g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gu" altLang="en-US" sz="1200" dirty="0">
                <a:solidFill>
                  <a:srgbClr val="6C6C7D"/>
                </a:solidFill>
                <a:latin typeface="IBM Plex Sans" pitchFamily="34" charset="0"/>
                <a:ea typeface="IBM Plex Sans" pitchFamily="34" charset="-122"/>
                <a:cs typeface="IBM Plex Sans" pitchFamily="34" charset="-120"/>
              </a:rPr>
              <a:t>બિટકોઇન ડિપ્લોમા · મોડ્યુલ 4</a:t>
            </a:r>
            <a:endParaRPr lang="g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બિટકોઇન ડિપ્લોમા</dc:title>
  <dc:subject>Open educational slides (Creative Commons). Adapt them freely.</dc:subject>
  <dc:creator>My First Bitcoin</dc:creator>
  <cp:lastModifiedBy>My First Bitcoin</cp:lastModifiedBy>
  <cp:revision>1</cp:revision>
  <dcterms:created xsi:type="dcterms:W3CDTF">2026-10-22T20:30:41Z</dcterms:created>
  <dcterms:modified xsi:type="dcterms:W3CDTF">2026-10-22T20:30:41Z</dcterms:modified>
</cp:coreProperties>
</file>