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Dzɔtsoƒe: My First Bitcoin, Ŋgɔdonya tso Bitcoin ŋu, Mɔfiame na Gɔmedzelawo, tata 26.10. Wotrɔ asi le eŋu le Creative Commons Attribution-ShareAlike 4.0 International ƒe mɔɖeɖe te; slɛ̃ɖiwo ƒe ƒuƒoƒo sia hã zãa mɔɖeɖe ma ke. Slɛ̃ɖiwo ƒe ƒuƒoƒo sia nye kpekpeɖeŋunu na nufiala le nufiafia me, eye wotu eɖe mɔfiamegbalẽa ƒe biabia adeawo dzi. Mitrɔ asi le kpɔɖeŋuwo, nufiafia ƒe duɖu kple ale si mietsɔa nuwo naa la ŋu be woasɔ kple miaƒe habɔbɔa, gake mikpɔ egbɔ be gɔmesesea kple dedienɔnɔ ŋuti gbedasiwo naganɔ abe ale si wole ene. Womede ɣeyiɣi tɔxɛ aɖeke ɖi na nufiafia ƒe takpekpe aɖeke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Midze egɔme kple nɔnɔmetata la: ame sia ame si le mía gbɔ la zãa ga eye womebiaa nya tso eŋu o. Mibia ƒuƒoƒo la me tɔwo be ɣekaɣi mlɔetɔ woɖo susuu ga ƒe dzɔtsoƒe ŋu.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Mina miniti aɖewo nɔ nusrɔ̃lawo si be woaŋlɔ nu. Migabia tso ame aɖeke si be wòagblɔ eya ŋutɔ ƒe ganyawo ŋuti nyatakakawo o. Woagbugbɔ ŋuɖoɖo siawo dzi le “Nu ka kplɔe ɖo?” ƒe slaid si dzi nusɔsrɔ̃ veviwo le la dzi.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Mizi ɖe vovototo sia dzi le nufiafiaɣeyiɣi blibo la me. Ne ame aɖe tsɔ nya aɖe va la, mibia be: míate ŋu aka ɖe edzi loo, alo ehiã nudanuwo kple kpeɖodziwo?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Mizã kpɔɖeŋu si le mɔfiamegbalẽ la me: miedoa mɔli eye miehiã afɔkpa, gake afɔkpadzala la hiã nuɖaami, menye mɔli o. Ganyawo ŋuti nunyalawo yɔa esia be ame eve ƒe nuhiahiãwo ƒe ɖekpekpe.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Mizã kpɔɖeŋu si le mɔfiamegbalẽ la me: miedoa mɔli eye miehiã afɔkpa, gake afɔkpadzala la hiã nuɖaami, menye mɔli o. Ganyawo ŋuti nunyalawo yɔa esia be ame eve ƒe nuhiahiãwo ƒe ɖekpekpe.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Gaƒe lãdzẽ nye agbalẽ kakɛ aɖe ko. Ga kpɔa nuɖeɖe ɖe nu me ƒe kuxi gbɔ to nudzadzra kple nuƒeƒle mama me: miedzraa miaƒe mɔlu na ame aɖe eye mieƒlea afɔkpa le ame bubu gbɔ. Esiae wɔa vovototo le ga kple nuɖeɖe ɖe nu me 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Asixɔxɔ ƒe dzidzeme nye nuwo ƒe asiwo katã ƒe dzidzeme si yi edzi ɖaa. Eƒe akpa bubu enye nuƒleŋusẽ: nu didi si ga ƒe dzidzenu ɖeka ate ŋu aƒle. Ne nu veviwo ƒe kusi ɖeka ƒe asi dzi tso ga ƒe dzidzenu 100 yi 110 la, ga ƒe dzidzenu 100 ma ke magate ŋu aƒle nu siwo katã le kusi la me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Asixɔxɔ ƒe dzidzeme nye nuwo ƒe asiwo katã ƒe dzidzeme si yi edzi ɖaa. Eƒe akpa bubu enye nuƒleŋusẽ: nu didi si ga ƒe dzidzenu ɖeka ate ŋu aƒle. Ne nu veviwo ƒe kusi ɖeka ƒe asi dzi tso ga ƒe dzidzenu 100 yi 110 la, ga ƒe dzidzenu 100 ma ke magate ŋu aƒle nu siwo katã le kusi la me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Ganyawo ŋuti nunyalawo hea nya tso ale si nu siwo hea nudzɔdzɔa vɛ la dometɔ ɖe sia ɖe le vevie ŋu. Mina miaƒe susu nanɔ nu ɖeka si hea nudzɔdzɔa vɛ, si nye nyametsotso boŋ eye menye nu si dzɔ le dzɔdzɔme o la dzi.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Esia wɔa dɔ nenye be mɔ̃ aɖeke alo intanɛt mele o hã. Mitsɔ ŋuɖoɖowo le ƒuƒoƒoa me sɔ kple wo nɔewo, eye mina nusrɔ̃lawo naɖo ŋku edzi be asi ɖeka koe menye ga ƒe ŋusẽ dziɖeɖe ƒe dzidzemekpɔkpɔ bliboa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Hafi Bitcoin nadze, gaɖoɖo to internet dzi nɔa te ɖe habɔbɔ si dzi wokpɔa ŋu ɖo ŋu ɣesiaɣi: bank alo fexexe ƒe dɔwɔƒe si dzraa gaƒe nuŋlɔɖiwo ɖo, naa mɔɖeɖe akɔntawo, eye ate ŋu ana fexexe nade megbe, axe mɔ nɛ alo atrɔe megbe. Ele bɔbɔe be woawɔ dijital nyatakakawo ƒe kɔpi: ne woate ŋu azã dijital ga ɖeka zi eve la, mate ŋu awɔ dɔ abe ga ene o. Esiae nye ga ɖeka zãzã zi eve ƒe kuxi la. Satoshi Nakamoto nye ame ɖeka alo ameha aɖe si zãa ŋkɔ 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Ŋusẽ mamã ɖe teƒe vovovowo mefia be amesiame ƒe ŋusẽ sɔ o. Efia be gomekpɔla ɖeka aɖeke mate ŋu atrɔ akɔntabale agbalẽa alo gaŋuti sewo na amesiame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Woɖea bitcoin yeye ɖe go le ɣeyiɣi ɖoɖo si ame sia ame ate ŋu akpɔ nu, eye kɔmputa siwo wɔa dɔ le wo ɖokui si, siwo woyɔna be kadodowo, gbea blɔk ɖesiaɖe si dzi se ma dzi o. Woate ŋu aka ɖe se si ɖo liƒo na bitcoin ƒe agbɔsɔsɔ dzi, elabena ame sia ame ate ŋu akpɔ egbɔ. Menye dzɔdzɔme ƒe se aɖe o: eli elabena ame siwo le gome kpɔm le ɖoɖoa me le edzi kpɔm be woawɔ ɖe edzi. Agbɔsɔsɔ si ŋu liƒo le mele efiãm be asi axɔ dzi godoo o; nu si dzi asi anɔ la nɔ te ɖe ale si amewo dii kple ale si wògbɔe siaa dzi.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Sats 100,000 nanɔ ame si kple bitcoin 0.001 nanɔ ame si fia ga ƒe agbɔsɔsɔ ɖeka. Miɖe susu vodada si nye be Bitcoin xɔ asi akpa le mia si elabena bitcoin ɖeka ƒe asi kɔ la ɖa.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Ezãlawo ɖoa bitcoin ɖa, xɔnɛ, eye wokpɔnɛ ɖe asi; node-wo léa ŋku ɖe gaɖoɖo ɖe sia ɖe kple block ɖe sia ɖe ŋu be woawɔ ɖe seawo nu; bitcoin kulawo doa ɖe wo nɔewo ŋu be woatsɔ block yeye akpe ɖe nuŋlɔɖia ŋu le miniti ewo ɖe sia ɖe me kloe. Ame sia ame ate ŋu akpɔ nuŋlɔɖi ma, si nye blockchain, eye egahi geɖe ŋutɔ be woagbugbɔ ae aŋlɔ. Nuxlɔɖi ŋuti nya aɖe: Bitcoin si wotsɔ ŋɔŋlɔdzesi gã B ŋlɔna la fia kadodomɔa alo ɖoɖoa zi geɖe; bitcoin si wotsɔ ŋɔŋlɔdzesi sue b ŋlɔna la fia ga la ŋutɔ.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Ezãlawo ɖoa bitcoin ɖa, xɔnɛ, eye wokpɔnɛ ɖe asi; node-wo léa ŋku ɖe gaɖoɖo ɖe sia ɖe kple block ɖe sia ɖe ŋu be woawɔ ɖe seawo nu; bitcoin kulawo doa ɖe wo nɔewo ŋu be woatsɔ block yeye akpe ɖe nuŋlɔɖia ŋu le miniti ewo ɖe sia ɖe me kloe. Ame sia ame ate ŋu akpɔ nuŋlɔɖi ma, si nye blockchain, eye egahi geɖe ŋutɔ be woagbugbɔ ae aŋlɔ. Nuxlɔɖi ŋuti nya aɖe: Bitcoin si wotsɔ ŋɔŋlɔdzesi gã B ŋlɔna la fia kadodomɔa alo ɖoɖoa zi geɖe; bitcoin si wotsɔ ŋɔŋlɔdzesi sue b ŋlɔna la fia ga la ŋutɔ.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ƒe gakotoku nye dɔwɔnu, si nye app zi geɖe la, si naa mɔ mia be miaxɔ bitcoin, miakpɔ miaƒe bitcoin eye miaɖoe ɖa. Wometsɔ miaƒe bitcoin ɖoa miaƒe telefon me o: woŋlɔe ɖe blockchain dzi. Gakotoku la kpɔa safui siwo naa mɔ mia be miaɖo kpe edzi be mia tɔe eye miana mɔ fexexe la dzi.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Gɔmedzenyaƒoƒoa menye nudzraɖoɖo ko o: enye mɔ si naa ŋusẽ blibo mí be míage ɖe miaƒe gaɖevia me. Ne miele gaɖevia wɔm la, miŋlɔe ɖe agbalẽ dzi pɛpɛpɛ; midzrae ɖo le Internet megbe, le adzame, eye le teƒe si magabu alo agblẽ le o. Migaka eƒe foto gbeɖe o, migaɖoe to imeil dzi o, migadzrae ɖo ɖe lilikpo dzi nuŋɔŋlɔwo me o, migaɖoe ɖe gbedeasi me o, eye migatoe ɖe nyatakakadzraɖoƒe aɖeke me o. Nya siwo woɖe fia la nye kpɔɖeŋu ko; migafia alo ƒo gɔmedzenyaƒoƒo ŋutɔŋutɔ nu ƒu gbeɖe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meɖoa aɖaŋu be woazã gakotoku tɔxɛ aɖeke o. Dɔwɔnuwo, fexewo kple wo tɔwo trɔna, eye nu si sɔ na nuto aɖe la ate ŋu masɔ na nuto bubu o. Mifia nusrɔ̃lawo nufiala si le wo nutoa me si dzi woate ŋu aka ɖo.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52506" y="571500"/>
            <a:ext cx="1072774" cy="272400"/>
          </a:xfrm>
          <a:prstGeom prst="rect">
            <a:avLst/>
          </a:prstGeom>
          <a:noFill/>
          <a:ln/>
        </p:spPr>
        <p:txBody>
          <a:bodyPr wrap="square" lIns="0" tIns="0" rIns="0" bIns="0" rtlCol="0" anchor="t"/>
          <a:lstStyle/>
          <a:p>
            <a:pPr algn="r" indent="0" marL="0">
              <a:lnSpc>
                <a:spcPct val="108000"/>
              </a:lnSpc>
              <a:buNone/>
            </a:pPr>
            <a:r>
              <a:rPr lang="ee" altLang="en-US" sz="1650" dirty="0">
                <a:solidFill>
                  <a:srgbClr val="FFFFFF"/>
                </a:solidFill>
                <a:latin typeface="IBM Plex Sans" pitchFamily="34" charset="0"/>
                <a:ea typeface="IBM Plex Sans" pitchFamily="34" charset="-122"/>
                <a:cs typeface="IBM Plex Sans" pitchFamily="34" charset="-120"/>
              </a:rPr>
              <a:t>Tata 26.10</a:t>
            </a:r>
            <a:endParaRPr lang="ee"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ee" altLang="en-US" sz="7200" dirty="0">
                <a:solidFill>
                  <a:srgbClr val="FFFFFF"/>
                </a:solidFill>
                <a:latin typeface="IBM Plex Sans Medium" pitchFamily="34" charset="0"/>
                <a:ea typeface="IBM Plex Sans Medium" pitchFamily="34" charset="-122"/>
                <a:cs typeface="IBM Plex Sans Medium" pitchFamily="34" charset="-120"/>
              </a:rPr>
              <a:t>Ŋgɔdonya</a:t>
            </a:r>
            <a:br/>
            <a:r>
              <a:rPr lang="ee" altLang="en-US" sz="7200" dirty="0">
                <a:solidFill>
                  <a:srgbClr val="FFFFFF"/>
                </a:solidFill>
                <a:latin typeface="IBM Plex Sans Medium" pitchFamily="34" charset="0"/>
                <a:ea typeface="IBM Plex Sans Medium" pitchFamily="34" charset="-122"/>
                <a:cs typeface="IBM Plex Sans Medium" pitchFamily="34" charset="-120"/>
              </a:rPr>
              <a:t>tso Bitcoin ŋu</a:t>
            </a:r>
            <a:endParaRPr lang="ee"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ee" altLang="en-US" sz="2400" dirty="0">
                <a:solidFill>
                  <a:srgbClr val="FFFFFF"/>
                </a:solidFill>
                <a:latin typeface="IBM Plex Sans" pitchFamily="34" charset="0"/>
                <a:ea typeface="IBM Plex Sans" pitchFamily="34" charset="-122"/>
                <a:cs typeface="IBM Plex Sans" pitchFamily="34" charset="-120"/>
              </a:rPr>
              <a:t>Mɔfiame na Gɔmedzelawo</a:t>
            </a:r>
            <a:endParaRPr lang="ee"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Nu ka ta ga le vevie?</a:t>
            </a:r>
            <a:endParaRPr lang="ee"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e" altLang="en-US" sz="2400" dirty="0">
                <a:solidFill>
                  <a:srgbClr val="FFFFFF"/>
                </a:solidFill>
                <a:latin typeface="IBM Plex Sans" pitchFamily="34" charset="0"/>
                <a:ea typeface="IBM Plex Sans" pitchFamily="34" charset="-122"/>
                <a:cs typeface="IBM Plex Sans" pitchFamily="34" charset="-120"/>
              </a:rPr>
              <a:t>Míezãa ga gbe sia gbe, gake zi ʋɛ aɖewo koe míebiaa ale si wòwɔa dɔe.</a:t>
            </a:r>
            <a:endParaRPr lang="e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Ame akpa gãtɔwo metɔa be</a:t>
            </a:r>
            <a:br/>
            <a:r>
              <a:rPr lang="ee" altLang="en-US" sz="3000" dirty="0">
                <a:solidFill>
                  <a:srgbClr val="422C70"/>
                </a:solidFill>
                <a:latin typeface="IBM Plex Sans Medium" pitchFamily="34" charset="0"/>
                <a:ea typeface="IBM Plex Sans Medium" pitchFamily="34" charset="-122"/>
                <a:cs typeface="IBM Plex Sans Medium" pitchFamily="34" charset="-120"/>
              </a:rPr>
              <a:t>yewoabu ga ŋu gbeɖe o</a:t>
            </a:r>
            <a:endParaRPr lang="ee"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Menye be miakpɔe abe fetu ene alo miazãe o, ke boŋ be miabu nu si wònye kple ale si wòdɔa dɔe ŋu.</a:t>
            </a:r>
            <a:endParaRPr lang="ee"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ta ga le vevie?</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Biabia atɔ̃ siwo míatsɔ adze</a:t>
            </a:r>
            <a:br/>
            <a:r>
              <a:rPr lang="ee" altLang="en-US" sz="3000" dirty="0">
                <a:solidFill>
                  <a:srgbClr val="422C70"/>
                </a:solidFill>
                <a:latin typeface="IBM Plex Sans Medium" pitchFamily="34" charset="0"/>
                <a:ea typeface="IBM Plex Sans Medium" pitchFamily="34" charset="-122"/>
                <a:cs typeface="IBM Plex Sans Medium" pitchFamily="34" charset="-120"/>
              </a:rPr>
              <a:t>egɔme</a:t>
            </a:r>
            <a:endParaRPr lang="ee" sz="3000" dirty="0"/>
          </a:p>
        </p:txBody>
      </p:sp>
      <p:sp>
        <p:nvSpPr>
          <p:cNvPr id="5" name="Text 2"/>
          <p:cNvSpPr/>
          <p:nvPr/>
        </p:nvSpPr>
        <p:spPr>
          <a:xfrm>
            <a:off x="1002000" y="179487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ee" altLang="en-US" sz="2110" dirty="0">
                <a:solidFill>
                  <a:srgbClr val="25252B"/>
                </a:solidFill>
                <a:latin typeface="IBM Plex Sans" pitchFamily="34" charset="0"/>
                <a:ea typeface="IBM Plex Sans" pitchFamily="34" charset="-122"/>
                <a:cs typeface="IBM Plex Sans" pitchFamily="34" charset="-120"/>
              </a:rPr>
              <a:t>Nu ka ta ameawo hia ga?</a:t>
            </a:r>
            <a:endParaRPr lang="ee" sz="2110" dirty="0"/>
          </a:p>
          <a:p>
            <a:pPr algn="l" marL="200660" indent="-200660">
              <a:lnSpc>
                <a:spcPct val="113000"/>
              </a:lnSpc>
              <a:spcBef>
                <a:spcPts val="420"/>
              </a:spcBef>
              <a:buSzPct val="100000"/>
              <a:buChar char="•"/>
            </a:pPr>
            <a:r>
              <a:rPr lang="ee" altLang="en-US" sz="2110" dirty="0">
                <a:solidFill>
                  <a:srgbClr val="25252B"/>
                </a:solidFill>
                <a:latin typeface="IBM Plex Sans" pitchFamily="34" charset="0"/>
                <a:ea typeface="IBM Plex Sans" pitchFamily="34" charset="-122"/>
                <a:cs typeface="IBM Plex Sans" pitchFamily="34" charset="-120"/>
              </a:rPr>
              <a:t>Nukae naa nu aɖe zua ga?</a:t>
            </a:r>
            <a:endParaRPr lang="ee" sz="2110" dirty="0"/>
          </a:p>
          <a:p>
            <a:pPr algn="l" marL="200660" indent="-200660">
              <a:lnSpc>
                <a:spcPct val="113000"/>
              </a:lnSpc>
              <a:spcBef>
                <a:spcPts val="420"/>
              </a:spcBef>
              <a:buSzPct val="100000"/>
              <a:buChar char="•"/>
            </a:pPr>
            <a:r>
              <a:rPr lang="ee" altLang="en-US" sz="2110" dirty="0">
                <a:solidFill>
                  <a:srgbClr val="25252B"/>
                </a:solidFill>
                <a:latin typeface="IBM Plex Sans" pitchFamily="34" charset="0"/>
                <a:ea typeface="IBM Plex Sans" pitchFamily="34" charset="-122"/>
                <a:cs typeface="IBM Plex Sans" pitchFamily="34" charset="-120"/>
              </a:rPr>
              <a:t>Ame kae ate ŋu awɔ ga si miezãna alo aɖu edzi?</a:t>
            </a:r>
            <a:endParaRPr lang="ee" sz="2110" dirty="0"/>
          </a:p>
          <a:p>
            <a:pPr algn="l" marL="200660" indent="-200660">
              <a:lnSpc>
                <a:spcPct val="113000"/>
              </a:lnSpc>
              <a:spcBef>
                <a:spcPts val="420"/>
              </a:spcBef>
              <a:buSzPct val="100000"/>
              <a:buChar char="•"/>
            </a:pPr>
            <a:r>
              <a:rPr lang="ee" altLang="en-US" sz="2110" dirty="0">
                <a:solidFill>
                  <a:srgbClr val="25252B"/>
                </a:solidFill>
                <a:latin typeface="IBM Plex Sans" pitchFamily="34" charset="0"/>
                <a:ea typeface="IBM Plex Sans" pitchFamily="34" charset="-122"/>
                <a:cs typeface="IBM Plex Sans" pitchFamily="34" charset="-120"/>
              </a:rPr>
              <a:t>Nu ka ta ga si miezãna la ƒe asi xɔa nu?</a:t>
            </a:r>
            <a:endParaRPr lang="ee" sz="2110" dirty="0"/>
          </a:p>
          <a:p>
            <a:pPr algn="l" marL="200660" indent="-200660">
              <a:lnSpc>
                <a:spcPct val="113000"/>
              </a:lnSpc>
              <a:spcBef>
                <a:spcPts val="420"/>
              </a:spcBef>
              <a:buSzPct val="100000"/>
              <a:buChar char="•"/>
            </a:pPr>
            <a:r>
              <a:rPr lang="ee" altLang="en-US" sz="2110" dirty="0">
                <a:solidFill>
                  <a:srgbClr val="25252B"/>
                </a:solidFill>
                <a:latin typeface="IBM Plex Sans" pitchFamily="34" charset="0"/>
                <a:ea typeface="IBM Plex Sans" pitchFamily="34" charset="-122"/>
                <a:cs typeface="IBM Plex Sans" pitchFamily="34" charset="-120"/>
              </a:rPr>
              <a:t>Ɖe miaƒe ga la ƒlea nu agbɔsɔsɔ si wòƒlea tsã la kea?</a:t>
            </a:r>
            <a:endParaRPr lang="ee" sz="2110" dirty="0"/>
          </a:p>
        </p:txBody>
      </p:sp>
      <p:sp>
        <p:nvSpPr>
          <p:cNvPr id="6" name="Shape 3"/>
          <p:cNvSpPr/>
          <p:nvPr/>
        </p:nvSpPr>
        <p:spPr>
          <a:xfrm>
            <a:off x="666780" y="4837816"/>
            <a:ext cx="5981730" cy="1447770"/>
          </a:xfrm>
          <a:prstGeom prst="rect">
            <a:avLst/>
          </a:prstGeom>
          <a:solidFill>
            <a:srgbClr val="F3F3FA"/>
          </a:solidFill>
          <a:ln/>
        </p:spPr>
      </p:sp>
      <p:sp>
        <p:nvSpPr>
          <p:cNvPr id="7" name="Shape 4"/>
          <p:cNvSpPr/>
          <p:nvPr/>
        </p:nvSpPr>
        <p:spPr>
          <a:xfrm>
            <a:off x="666780" y="4837816"/>
            <a:ext cx="57150" cy="1447770"/>
          </a:xfrm>
          <a:prstGeom prst="rect">
            <a:avLst/>
          </a:prstGeom>
          <a:solidFill>
            <a:srgbClr val="422C70"/>
          </a:solidFill>
          <a:ln/>
        </p:spPr>
      </p:sp>
      <p:sp>
        <p:nvSpPr>
          <p:cNvPr id="8" name="Text 5"/>
          <p:cNvSpPr/>
          <p:nvPr/>
        </p:nvSpPr>
        <p:spPr>
          <a:xfrm>
            <a:off x="1153058" y="5079218"/>
            <a:ext cx="5370180" cy="964966"/>
          </a:xfrm>
          <a:prstGeom prst="rect">
            <a:avLst/>
          </a:prstGeom>
          <a:noFill/>
          <a:ln/>
        </p:spPr>
        <p:txBody>
          <a:bodyPr wrap="square" lIns="0" tIns="0" rIns="0" bIns="0" rtlCol="0" anchor="t"/>
          <a:lstStyle/>
          <a:p>
            <a:pPr algn="l" indent="0" marL="0">
              <a:lnSpc>
                <a:spcPct val="113000"/>
              </a:lnSpc>
              <a:buNone/>
            </a:pPr>
            <a:r>
              <a:rPr lang="ee" altLang="en-US" sz="2110" b="1" dirty="0">
                <a:solidFill>
                  <a:srgbClr val="422C70"/>
                </a:solidFill>
                <a:latin typeface="IBM Plex Sans" pitchFamily="34" charset="0"/>
                <a:ea typeface="IBM Plex Sans" pitchFamily="34" charset="-122"/>
                <a:cs typeface="IBM Plex Sans" pitchFamily="34" charset="-120"/>
              </a:rPr>
              <a:t>Midzra miaƒe ŋuɖoɖowo ɖo</a:t>
            </a:r>
            <a:endParaRPr lang="ee" sz="2110" dirty="0"/>
          </a:p>
          <a:p>
            <a:pPr algn="l" indent="0" marL="0">
              <a:lnSpc>
                <a:spcPct val="113000"/>
              </a:lnSpc>
              <a:spcBef>
                <a:spcPts val="320"/>
              </a:spcBef>
              <a:buNone/>
            </a:pPr>
            <a:r>
              <a:rPr lang="ee" altLang="en-US" sz="2110" dirty="0">
                <a:solidFill>
                  <a:srgbClr val="25252B"/>
                </a:solidFill>
                <a:latin typeface="IBM Plex Sans" pitchFamily="34" charset="0"/>
                <a:ea typeface="IBM Plex Sans" pitchFamily="34" charset="-122"/>
                <a:cs typeface="IBM Plex Sans" pitchFamily="34" charset="-120"/>
              </a:rPr>
              <a:t>Miŋlɔ ŋuɖoɖo kpui aɖe na biabia ɖe sia ɖe. Miagatrɔ ava wo gbɔ le nuwuwu.</a:t>
            </a:r>
            <a:endParaRPr lang="ee"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ta ga le vevie?</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Nyateƒe alo nukpɔsusu?</a:t>
            </a:r>
            <a:endParaRPr lang="ee" sz="3000" dirty="0"/>
          </a:p>
        </p:txBody>
      </p:sp>
      <p:sp>
        <p:nvSpPr>
          <p:cNvPr id="5" name="Text 2"/>
          <p:cNvSpPr/>
          <p:nvPr/>
        </p:nvSpPr>
        <p:spPr>
          <a:xfrm>
            <a:off x="1047720" y="1386779"/>
            <a:ext cx="5923026" cy="2529048"/>
          </a:xfrm>
          <a:prstGeom prst="rect">
            <a:avLst/>
          </a:prstGeom>
          <a:noFill/>
          <a:ln/>
        </p:spPr>
        <p:txBody>
          <a:bodyPr wrap="square" lIns="0" tIns="0" rIns="0" bIns="0" rtlCol="0" anchor="t"/>
          <a:lstStyle/>
          <a:p>
            <a:pPr algn="l" marL="228600" indent="-228600">
              <a:lnSpc>
                <a:spcPct val="113000"/>
              </a:lnSpc>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Nyateƒe:</a:t>
            </a:r>
            <a:r>
              <a:rPr lang="ee" altLang="en-US" sz="2400" dirty="0">
                <a:solidFill>
                  <a:srgbClr val="25252B"/>
                </a:solidFill>
                <a:latin typeface="IBM Plex Sans" pitchFamily="34" charset="0"/>
                <a:ea typeface="IBM Plex Sans" pitchFamily="34" charset="-122"/>
                <a:cs typeface="IBM Plex Sans" pitchFamily="34" charset="-120"/>
              </a:rPr>
              <a:t> "Woxɔa ga-agbalẽ sia hena adzɔxexe." Woate ŋu adzro esia me akpɔ.</a:t>
            </a:r>
            <a:endParaRPr lang="ee" sz="2400" dirty="0"/>
          </a:p>
          <a:p>
            <a:pPr algn="l" marL="228600" indent="-228600">
              <a:lnSpc>
                <a:spcPct val="113000"/>
              </a:lnSpc>
              <a:spcBef>
                <a:spcPts val="480"/>
              </a:spcBef>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Nukpɔsusu:</a:t>
            </a:r>
            <a:r>
              <a:rPr lang="ee" altLang="en-US" sz="2400" dirty="0">
                <a:solidFill>
                  <a:srgbClr val="25252B"/>
                </a:solidFill>
                <a:latin typeface="IBM Plex Sans" pitchFamily="34" charset="0"/>
                <a:ea typeface="IBM Plex Sans" pitchFamily="34" charset="-122"/>
                <a:cs typeface="IBM Plex Sans" pitchFamily="34" charset="-120"/>
              </a:rPr>
              <a:t> "Esiae nye ga ƒe ƒomevi si nyo wu." Ehiã nudzidzedzenuwo kple kpeɖodziwo.</a:t>
            </a:r>
            <a:endParaRPr lang="ee" sz="2400" dirty="0"/>
          </a:p>
        </p:txBody>
      </p:sp>
      <p:sp>
        <p:nvSpPr>
          <p:cNvPr id="6" name="Text 3"/>
          <p:cNvSpPr/>
          <p:nvPr/>
        </p:nvSpPr>
        <p:spPr>
          <a:xfrm>
            <a:off x="666780" y="4250954"/>
            <a:ext cx="6340632" cy="1645463"/>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Mɔfiame sia le nufiafia ɖeɖe ko ŋuti. Mena aɖaŋu le ganyawo, gade asi dɔ me, se alo adzɔ ŋuti o, eye megblɔna na mi be miaƒle, midzra alo mialé nane ɖe asi o.</a:t>
            </a:r>
            <a:endParaRPr lang="e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ta ga le vevie?</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Nu ka nye ga?</a:t>
            </a:r>
            <a:endParaRPr lang="ee"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e" altLang="en-US" sz="2400" dirty="0">
                <a:solidFill>
                  <a:srgbClr val="FFFFFF"/>
                </a:solidFill>
                <a:latin typeface="IBM Plex Sans" pitchFamily="34" charset="0"/>
                <a:ea typeface="IBM Plex Sans" pitchFamily="34" charset="-122"/>
                <a:cs typeface="IBM Plex Sans" pitchFamily="34" charset="-120"/>
              </a:rPr>
              <a:t>Ga nye nu si wozãna hena nuwo tɔtrɔ.</a:t>
            </a:r>
            <a:endParaRPr lang="e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Nuɖɔɖɔ kple Ame Eveawo ƒe Nuhiahiãwo ƒe Gododo</a:t>
            </a:r>
            <a:endParaRPr lang="e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Ele be ame eveawo siaa nadi nu si le ame evelia si, le ɣeyiɣi ɖeka me eye le agbɔsɔsɔ siwo sɔ me.</a:t>
            </a:r>
            <a:endParaRPr lang="ee"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nye ga?</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Nuɖɔɖɔ kple Ame Eveawo ƒe Nuhiahiãwo ƒe Gododo</a:t>
            </a:r>
            <a:endParaRPr lang="e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Ele be ame eveawo siaa nadi nu si le ame bubu la si, le ɣeyiɣi ɖeka me eye le agbɔsɔsɔ siwo sɔ me.</a:t>
            </a:r>
            <a:endParaRPr lang="ee" sz="2400" dirty="0"/>
          </a:p>
        </p:txBody>
      </p:sp>
      <p:pic>
        <p:nvPicPr>
          <p:cNvPr id="5" name="Image 0" descr="Amina Nusi le esi: mɔlu Nusi wòdi: afɔkpaKple LuisLuis medi mɔlu o.Luis Nusi le esi: afɔkpaNusi wòdi: amiKple MeiMei medi afɔkpa o.MeiNusi le esi: amiNusi wòdi: nudzraɖoKple AminaAmina mate ŋu adzra n">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nye ga?</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Ga Nye Asitsatsa ƒe Dɔwɔnu</a:t>
            </a:r>
            <a:endParaRPr lang="e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Ame aɖeke medi ga ɖe eya ŋutɔ ta o. Viɖe le eŋu elabena ame bubuwo xɔnɛ, eye wokpɔa mɔ be ame bubuwo hã axɔe emegbe.</a:t>
            </a:r>
            <a:endParaRPr lang="ee"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nye ga?</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Nu Etɔ̃ Siwo Ga Wɔna</a:t>
            </a:r>
            <a:endParaRPr lang="ee"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Nuɖɔɖi ƒe mɔnu:</a:t>
            </a:r>
            <a:r>
              <a:rPr lang="ee" altLang="en-US" sz="2400" dirty="0">
                <a:solidFill>
                  <a:srgbClr val="25252B"/>
                </a:solidFill>
                <a:latin typeface="IBM Plex Sans" pitchFamily="34" charset="0"/>
                <a:ea typeface="IBM Plex Sans" pitchFamily="34" charset="-122"/>
                <a:cs typeface="IBM Plex Sans" pitchFamily="34" charset="-120"/>
              </a:rPr>
              <a:t> amewo lɔ̃a be woatsɔe axe fe</a:t>
            </a:r>
            <a:endParaRPr lang="ee" sz="2400" dirty="0"/>
          </a:p>
          <a:p>
            <a:pPr algn="l" marL="228600" indent="-228600">
              <a:lnSpc>
                <a:spcPct val="113000"/>
              </a:lnSpc>
              <a:spcBef>
                <a:spcPts val="480"/>
              </a:spcBef>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Akɔntabubu ƒe ɖoɖonu:</a:t>
            </a:r>
            <a:r>
              <a:rPr lang="ee" altLang="en-US" sz="2400" dirty="0">
                <a:solidFill>
                  <a:srgbClr val="25252B"/>
                </a:solidFill>
                <a:latin typeface="IBM Plex Sans" pitchFamily="34" charset="0"/>
                <a:ea typeface="IBM Plex Sans" pitchFamily="34" charset="-122"/>
                <a:cs typeface="IBM Plex Sans" pitchFamily="34" charset="-120"/>
              </a:rPr>
              <a:t> wotsɔe ɖea nuwo ƒe asiwo fia</a:t>
            </a:r>
            <a:endParaRPr lang="ee" sz="2400" dirty="0"/>
          </a:p>
          <a:p>
            <a:pPr algn="l" marL="228600" indent="-228600">
              <a:lnSpc>
                <a:spcPct val="113000"/>
              </a:lnSpc>
              <a:spcBef>
                <a:spcPts val="480"/>
              </a:spcBef>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Asixɔxɔdzraɖoƒe:</a:t>
            </a:r>
            <a:r>
              <a:rPr lang="ee" altLang="en-US" sz="2400" dirty="0">
                <a:solidFill>
                  <a:srgbClr val="25252B"/>
                </a:solidFill>
                <a:latin typeface="IBM Plex Sans" pitchFamily="34" charset="0"/>
                <a:ea typeface="IBM Plex Sans" pitchFamily="34" charset="-122"/>
                <a:cs typeface="IBM Plex Sans" pitchFamily="34" charset="-120"/>
              </a:rPr>
              <a:t> etsɔa asixɔxɔ tso egbea yi etsɔme</a:t>
            </a:r>
            <a:endParaRPr lang="ee"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Ga aɖeke mete ŋu dzraa asixɔxɔ ɖo bliboe o, gake ga ƒomevi aɖewo ƒe ŋusẽ le nuƒleƒle me ɖea kpɔtɔ blewu wu bubuwo tɔ.</a:t>
            </a:r>
            <a:endParaRPr lang="ee"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nye ga?</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Tso Hotsuiwo gbɔ yi Agbalẽ</a:t>
            </a:r>
            <a:br/>
            <a:r>
              <a:rPr lang="ee" altLang="en-US" sz="3000" dirty="0">
                <a:solidFill>
                  <a:srgbClr val="422C70"/>
                </a:solidFill>
                <a:latin typeface="IBM Plex Sans Medium" pitchFamily="34" charset="0"/>
                <a:ea typeface="IBM Plex Sans Medium" pitchFamily="34" charset="-122"/>
                <a:cs typeface="IBM Plex Sans Medium" pitchFamily="34" charset="-120"/>
              </a:rPr>
              <a:t>gbɔ</a:t>
            </a:r>
            <a:endParaRPr lang="ee" sz="3000" dirty="0"/>
          </a:p>
        </p:txBody>
      </p:sp>
      <p:sp>
        <p:nvSpPr>
          <p:cNvPr id="5" name="Text 2"/>
          <p:cNvSpPr/>
          <p:nvPr/>
        </p:nvSpPr>
        <p:spPr>
          <a:xfrm>
            <a:off x="1017179" y="1798625"/>
            <a:ext cx="5310287" cy="3195645"/>
          </a:xfrm>
          <a:prstGeom prst="rect">
            <a:avLst/>
          </a:prstGeom>
          <a:noFill/>
          <a:ln/>
        </p:spPr>
        <p:txBody>
          <a:bodyPr wrap="square" lIns="0" tIns="0" rIns="0" bIns="0" rtlCol="0" anchor="t"/>
          <a:lstStyle/>
          <a:p>
            <a:pPr algn="l" marL="210820" indent="-210820">
              <a:lnSpc>
                <a:spcPct val="113000"/>
              </a:lnSpc>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Hotsuiwo, edze, dzonuwo, aƒelãwo, akɔbli, klosalo, sika</a:t>
            </a:r>
            <a:endParaRPr lang="ee" sz="2210" dirty="0"/>
          </a:p>
          <a:p>
            <a:pPr algn="l" marL="210820" indent="-210820">
              <a:lnSpc>
                <a:spcPct val="113000"/>
              </a:lnSpc>
              <a:spcBef>
                <a:spcPts val="440"/>
              </a:spcBef>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Ga xɔasiwo: wosɔ gbɔ o, wotsia ɣeyiɣi didi, eye woxɔa wo le teƒe geɖewo</a:t>
            </a:r>
            <a:endParaRPr lang="ee" sz="2210" dirty="0"/>
          </a:p>
          <a:p>
            <a:pPr algn="l" marL="210820" indent="-210820">
              <a:lnSpc>
                <a:spcPct val="113000"/>
              </a:lnSpc>
              <a:spcBef>
                <a:spcPts val="440"/>
              </a:spcBef>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Agbalẽ dzi kpeɖodziwo siwo woate ŋu atsɔ aɖɔli ga ƒe agbɔsɔsɔ si woagblɔ ɖi</a:t>
            </a:r>
            <a:endParaRPr lang="ee" sz="2210" dirty="0"/>
          </a:p>
          <a:p>
            <a:pPr algn="l" marL="210820" indent="-210820">
              <a:lnSpc>
                <a:spcPct val="113000"/>
              </a:lnSpc>
              <a:spcBef>
                <a:spcPts val="440"/>
              </a:spcBef>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Sika dzidzenuwo: ga ƒe dzidzenu si se bla kple sika</a:t>
            </a:r>
            <a:endParaRPr lang="ee" sz="2210" dirty="0"/>
          </a:p>
        </p:txBody>
      </p:sp>
      <p:sp>
        <p:nvSpPr>
          <p:cNvPr id="6" name="Text 3"/>
          <p:cNvSpPr/>
          <p:nvPr/>
        </p:nvSpPr>
        <p:spPr>
          <a:xfrm>
            <a:off x="666780" y="5302606"/>
            <a:ext cx="5694426" cy="756940"/>
          </a:xfrm>
          <a:prstGeom prst="rect">
            <a:avLst/>
          </a:prstGeom>
          <a:noFill/>
          <a:ln/>
        </p:spPr>
        <p:txBody>
          <a:bodyPr wrap="square" lIns="0" tIns="0" rIns="0" bIns="0" rtlCol="0" anchor="t"/>
          <a:lstStyle/>
          <a:p>
            <a:pPr algn="l" indent="0" marL="0">
              <a:lnSpc>
                <a:spcPct val="113000"/>
              </a:lnSpc>
              <a:buNone/>
            </a:pPr>
            <a:r>
              <a:rPr lang="ee" altLang="en-US" sz="2210" dirty="0">
                <a:solidFill>
                  <a:srgbClr val="25252B"/>
                </a:solidFill>
                <a:latin typeface="IBM Plex Sans" pitchFamily="34" charset="0"/>
                <a:ea typeface="IBM Plex Sans" pitchFamily="34" charset="-122"/>
                <a:cs typeface="IBM Plex Sans" pitchFamily="34" charset="-120"/>
              </a:rPr>
              <a:t>Seawo to vovo le teƒe kple ɣeyiɣi vovovowo me.</a:t>
            </a:r>
            <a:endParaRPr lang="ee"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nye ga?</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Dziɖuɖu ƒe ga</a:t>
            </a:r>
            <a:endParaRPr lang="ee"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1971: Amerika Dukɔ Ƒoƒuawo tsɔ nuwuwu va ɖɔla trɔtrɔ ɖe sika ŋu le se nu na dukɔ bubuwo ƒe dziɖuɖuwo kple gadzraɖoƒe veviwo</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Egbea, dukɔwo ƒe ga ƒomevi akpa gãtɔ nye fiat ga: wohea do go le dziɖuɖu ƒe ŋusẽ te, eye womate ŋu atrɔe ɖe sika alo asitsatsa nu bubu aɖeke ŋu o</a:t>
            </a:r>
            <a:endParaRPr lang="ee" sz="2400" dirty="0"/>
          </a:p>
          <a:p>
            <a:pPr algn="l" marL="228600" indent="-228600">
              <a:lnSpc>
                <a:spcPct val="113000"/>
              </a:lnSpc>
              <a:spcBef>
                <a:spcPts val="480"/>
              </a:spcBef>
              <a:buSzPct val="100000"/>
              <a:buChar char="•"/>
            </a:pPr>
            <a:r>
              <a:rPr lang="ee" altLang="en-US" sz="2400" i="1" dirty="0">
                <a:solidFill>
                  <a:srgbClr val="25252B"/>
                </a:solidFill>
                <a:latin typeface="IBM Plex Sans" pitchFamily="34" charset="0"/>
                <a:ea typeface="IBM Plex Sans" pitchFamily="34" charset="-122"/>
                <a:cs typeface="IBM Plex Sans" pitchFamily="34" charset="-120"/>
              </a:rPr>
              <a:t>Fiat</a:t>
            </a:r>
            <a:r>
              <a:rPr lang="ee" altLang="en-US" sz="2400" dirty="0">
                <a:solidFill>
                  <a:srgbClr val="25252B"/>
                </a:solidFill>
                <a:latin typeface="IBM Plex Sans" pitchFamily="34" charset="0"/>
                <a:ea typeface="IBM Plex Sans" pitchFamily="34" charset="-122"/>
                <a:cs typeface="IBM Plex Sans" pitchFamily="34" charset="-120"/>
              </a:rPr>
              <a:t> nye Latin gbe me nya si gɔmee nye "nenɔ nenema", eye zi geɖe la, wose egɔme be "le gbeɖeɖe nu"</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Woxɔa edzi elabena amewo, asitsatsa habɔbɔwo, gadzraɖoƒewo kple dziɖuɖuwo zãa eŋu; sewo naa wòzu ga si womate ŋu agbe le fexexe me o, eye wobia be woazã eŋu axe adzɔ</a:t>
            </a:r>
            <a:endParaRPr lang="e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 nye ga?</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Míeʋu tso ga si ƒe gɔmeɖoanyi</a:t>
            </a:r>
            <a:br/>
            <a:r>
              <a:rPr lang="ee" altLang="en-US" sz="4350" dirty="0">
                <a:solidFill>
                  <a:srgbClr val="FFFFFF"/>
                </a:solidFill>
                <a:latin typeface="IBM Plex Sans Medium" pitchFamily="34" charset="0"/>
                <a:ea typeface="IBM Plex Sans Medium" pitchFamily="34" charset="-122"/>
                <a:cs typeface="IBM Plex Sans Medium" pitchFamily="34" charset="-120"/>
              </a:rPr>
              <a:t>nye nu aɖe gbɔ yi ga si ƒe</a:t>
            </a:r>
            <a:br/>
            <a:r>
              <a:rPr lang="ee" altLang="en-US" sz="4350" dirty="0">
                <a:solidFill>
                  <a:srgbClr val="FFFFFF"/>
                </a:solidFill>
                <a:latin typeface="IBM Plex Sans Medium" pitchFamily="34" charset="0"/>
                <a:ea typeface="IBM Plex Sans Medium" pitchFamily="34" charset="-122"/>
                <a:cs typeface="IBM Plex Sans Medium" pitchFamily="34" charset="-120"/>
              </a:rPr>
              <a:t>gɔmeɖoanyi nye ame aɖe dzi</a:t>
            </a:r>
            <a:br/>
            <a:r>
              <a:rPr lang="ee" altLang="en-US" sz="4350" dirty="0">
                <a:solidFill>
                  <a:srgbClr val="FFFFFF"/>
                </a:solidFill>
                <a:latin typeface="IBM Plex Sans Medium" pitchFamily="34" charset="0"/>
                <a:ea typeface="IBM Plex Sans Medium" pitchFamily="34" charset="-122"/>
                <a:cs typeface="IBM Plex Sans Medium" pitchFamily="34" charset="-120"/>
              </a:rPr>
              <a:t>kaka gbɔ.</a:t>
            </a:r>
            <a:endParaRPr lang="e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C0C0D0"/>
                </a:solidFill>
                <a:latin typeface="IBM Plex Sans" pitchFamily="34" charset="0"/>
                <a:ea typeface="IBM Plex Sans" pitchFamily="34" charset="-122"/>
                <a:cs typeface="IBM Plex Sans" pitchFamily="34" charset="-120"/>
              </a:rPr>
              <a:t>Ŋgɔdonya tso Bitcoin ŋu · Nu ka nye ga?</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Nu kae mele míaƒe ga ŋu nyuie o?</a:t>
            </a:r>
            <a:endParaRPr lang="e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ee" altLang="en-US" sz="2400" dirty="0">
                <a:solidFill>
                  <a:srgbClr val="FFFFFF"/>
                </a:solidFill>
                <a:latin typeface="IBM Plex Sans" pitchFamily="34" charset="0"/>
                <a:ea typeface="IBM Plex Sans" pitchFamily="34" charset="-122"/>
                <a:cs typeface="IBM Plex Sans" pitchFamily="34" charset="-120"/>
              </a:rPr>
              <a:t>Ne amewo se nya si nye ga ƒe asixɔxɔ ƒe ɖeɖi la, zi geɖe la wosusuna be nuwo ƒe asiwo le dziɖem.</a:t>
            </a:r>
            <a:endParaRPr lang="e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Asidzidede kple Nuƒleŋusẽ</a:t>
            </a:r>
            <a:endParaRPr lang="ee" sz="3000" dirty="0"/>
          </a:p>
        </p:txBody>
      </p:sp>
      <p:pic>
        <p:nvPicPr>
          <p:cNvPr id="4" name="Image 0" descr="Tsã Ga ƒe akpa 100 le mia si. Kusi la me nuwo ƒe asi nye 100. Miate ŋu aƒle kusi la me nuwo katã.Asiwo ƒe dzidzemeEle anyi wuNuƒleƒle ŋusẽEle dzi wuEsi asiwo dzi ɖe edzi vɔ megbe Ga ƒe akpa 100 gale m">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kae mele míaƒe ga ŋu nyuie 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Asidzidede kple Nuƒleŋusẽ</a:t>
            </a:r>
            <a:endParaRPr lang="e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kae mele míaƒe ga ŋu nyuie 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Susu Geɖewo, Tiatia Ɖeka</a:t>
            </a:r>
            <a:endParaRPr lang="ee" sz="3000" dirty="0"/>
          </a:p>
        </p:txBody>
      </p:sp>
      <p:sp>
        <p:nvSpPr>
          <p:cNvPr id="5" name="Text 2"/>
          <p:cNvSpPr/>
          <p:nvPr/>
        </p:nvSpPr>
        <p:spPr>
          <a:xfrm>
            <a:off x="1032449" y="1383030"/>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ee" altLang="en-US" sz="2300" dirty="0">
                <a:solidFill>
                  <a:srgbClr val="25252B"/>
                </a:solidFill>
                <a:latin typeface="IBM Plex Sans" pitchFamily="34" charset="0"/>
                <a:ea typeface="IBM Plex Sans" pitchFamily="34" charset="-122"/>
                <a:cs typeface="IBM Plex Sans" pitchFamily="34" charset="-120"/>
              </a:rPr>
              <a:t>Ga kple gaxɔxɔ ƒe agbɔsɔsɔ dziɖeɖe</a:t>
            </a:r>
            <a:endParaRPr lang="ee" sz="2300" dirty="0"/>
          </a:p>
          <a:p>
            <a:pPr algn="l" marL="219710" indent="-219710">
              <a:lnSpc>
                <a:spcPct val="113000"/>
              </a:lnSpc>
              <a:spcBef>
                <a:spcPts val="460"/>
              </a:spcBef>
              <a:buSzPct val="100000"/>
              <a:buChar char="•"/>
            </a:pPr>
            <a:r>
              <a:rPr lang="ee" altLang="en-US" sz="2300" dirty="0">
                <a:solidFill>
                  <a:srgbClr val="25252B"/>
                </a:solidFill>
                <a:latin typeface="IBM Plex Sans" pitchFamily="34" charset="0"/>
                <a:ea typeface="IBM Plex Sans" pitchFamily="34" charset="-122"/>
                <a:cs typeface="IBM Plex Sans" pitchFamily="34" charset="-120"/>
              </a:rPr>
              <a:t>Nunana me tɔtɔwo kple tɔtrɔwo le nubiabia me</a:t>
            </a:r>
            <a:endParaRPr lang="ee" sz="2300" dirty="0"/>
          </a:p>
          <a:p>
            <a:pPr algn="l" marL="219710" indent="-219710">
              <a:lnSpc>
                <a:spcPct val="113000"/>
              </a:lnSpc>
              <a:spcBef>
                <a:spcPts val="460"/>
              </a:spcBef>
              <a:buSzPct val="100000"/>
              <a:buChar char="•"/>
            </a:pPr>
            <a:r>
              <a:rPr lang="ee" altLang="en-US" sz="2300" dirty="0">
                <a:solidFill>
                  <a:srgbClr val="25252B"/>
                </a:solidFill>
                <a:latin typeface="IBM Plex Sans" pitchFamily="34" charset="0"/>
                <a:ea typeface="IBM Plex Sans" pitchFamily="34" charset="-122"/>
                <a:cs typeface="IBM Plex Sans" pitchFamily="34" charset="-120"/>
              </a:rPr>
              <a:t>Ga si ƒe asixɔxɔ le ɖeɖem ɖe anyi, adzɔwo, nudɔwɔwɔ ƒe gazazãwo</a:t>
            </a:r>
            <a:endParaRPr lang="ee" sz="2300" dirty="0"/>
          </a:p>
        </p:txBody>
      </p:sp>
      <p:sp>
        <p:nvSpPr>
          <p:cNvPr id="6" name="Text 3"/>
          <p:cNvSpPr/>
          <p:nvPr/>
        </p:nvSpPr>
        <p:spPr>
          <a:xfrm>
            <a:off x="666780" y="3796772"/>
            <a:ext cx="5694426" cy="1974921"/>
          </a:xfrm>
          <a:prstGeom prst="rect">
            <a:avLst/>
          </a:prstGeom>
          <a:noFill/>
          <a:ln/>
        </p:spPr>
        <p:txBody>
          <a:bodyPr wrap="square" lIns="0" tIns="0" rIns="0" bIns="0" rtlCol="0" anchor="t"/>
          <a:lstStyle/>
          <a:p>
            <a:pPr algn="l" indent="0" marL="0">
              <a:lnSpc>
                <a:spcPct val="113000"/>
              </a:lnSpc>
              <a:buNone/>
            </a:pPr>
            <a:r>
              <a:rPr lang="ee" altLang="en-US" sz="2300" dirty="0">
                <a:solidFill>
                  <a:srgbClr val="25252B"/>
                </a:solidFill>
                <a:latin typeface="IBM Plex Sans" pitchFamily="34" charset="0"/>
                <a:ea typeface="IBM Plex Sans" pitchFamily="34" charset="-122"/>
                <a:cs typeface="IBM Plex Sans" pitchFamily="34" charset="-120"/>
              </a:rPr>
              <a:t>Nu siwo hea esia va dometɔ ɖeka nye tiatia, menye dzɔdzɔme nudzɔdzɔ o: le fiat-ga ƒe ɖoɖo me la, dɔwɔƒe ʋɛ aɖewo ate ŋu aɖe ga kple gaxɔxɔ ƒe agbɔsɔsɔ dzi eye woatrɔ eƒe sewo.</a:t>
            </a:r>
            <a:endParaRPr lang="ee"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kae mele míaƒe ga ŋu nyuie 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Nuxaxa kple Asixɔxɔ</a:t>
            </a:r>
            <a:endParaRPr lang="ee"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Mona Lisa ŋutɔŋutɔ la ƒe asi kɔ wu kɔpi ɖe sia ɖe tɔ: eya ɖeka koe li</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Nu ƒe agbɔsɔsɔ sue ɖeɖeko menaa asi nɛ o, gake ne amewo di nu aɖe la, eƒe agbɔsɔsɔ le vevie</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Ne ga ƒe agbɔsɔsɔ dzi kaba wu nu siwo woate ŋu atsɔe aƒle ƒe agbɔsɔsɔ la, ga ƒe dzidzenu ɖe sia ɖe ƒe nuƒleŋusẽ ɖea kpɔtɔ zi geɖe</a:t>
            </a:r>
            <a:endParaRPr lang="e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kae mele míaƒe ga ŋu nyuie 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Asixɔxɔwo ƒe dzidzedze mekpɔa ŋusẽ ɖe ame sia ame dzi</a:t>
            </a:r>
            <a:br/>
            <a:r>
              <a:rPr lang="ee" altLang="en-US" sz="3000" dirty="0">
                <a:solidFill>
                  <a:srgbClr val="422C70"/>
                </a:solidFill>
                <a:latin typeface="IBM Plex Sans Medium" pitchFamily="34" charset="0"/>
                <a:ea typeface="IBM Plex Sans Medium" pitchFamily="34" charset="-122"/>
                <a:cs typeface="IBM Plex Sans Medium" pitchFamily="34" charset="-120"/>
              </a:rPr>
              <a:t>sɔsɔe o</a:t>
            </a:r>
            <a:endParaRPr lang="ee" sz="3000" dirty="0"/>
          </a:p>
        </p:txBody>
      </p:sp>
      <p:sp>
        <p:nvSpPr>
          <p:cNvPr id="4" name="Text 2"/>
          <p:cNvSpPr/>
          <p:nvPr/>
        </p:nvSpPr>
        <p:spPr>
          <a:xfrm>
            <a:off x="1047720" y="180584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Ga si le asi kple ga si woda ɖi la ƒe nuƒleŋusẽ ate ŋu aɖe kpɔtɔ</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Nunɔamesi siwo ƒe asi le dzi yim la tɔwo ate ŋu akpɔ dzikpɔkpɔ aɖe</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Fetuwo kple nuwo ƒe asiwo trɔna le kabakaba vovovowo me</a:t>
            </a:r>
            <a:endParaRPr lang="ee" sz="2400" dirty="0"/>
          </a:p>
        </p:txBody>
      </p:sp>
      <p:sp>
        <p:nvSpPr>
          <p:cNvPr id="5" name="Text 3"/>
          <p:cNvSpPr/>
          <p:nvPr/>
        </p:nvSpPr>
        <p:spPr>
          <a:xfrm>
            <a:off x="666780" y="3496848"/>
            <a:ext cx="11510010" cy="1234074"/>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Ga si le miaƒe gadzraɖoƒe akɔnta dzi la to vovo na ga si le mia si: enye gadzraɖoƒea ƒe ŋugbedodo be yeaɖo ga na mi. Ŋugbedodo ma vaa eme zi geɖe, gake esia nɔa gadzraɖoƒea kple se siwo dzi wòwɔa dɔ ɖo la si.</a:t>
            </a:r>
            <a:endParaRPr lang="e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kae mele míaƒe ga ŋu nyuie 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Miwɔe kpɔ: Nuƒleŋusẽ ƒe dodokpɔ</a:t>
            </a:r>
            <a:endParaRPr lang="ee"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e" altLang="en-US" sz="2400" dirty="0">
                <a:solidFill>
                  <a:srgbClr val="25252B"/>
                </a:solidFill>
                <a:latin typeface="IBM Plex Sans" pitchFamily="34" charset="0"/>
                <a:ea typeface="IBM Plex Sans" pitchFamily="34" charset="-122"/>
                <a:cs typeface="IBM Plex Sans" pitchFamily="34" charset="-120"/>
              </a:rPr>
              <a:t>Mitia nu si wozãna gbe sia gbe ɖeka: abolo, mɔzɔzɔ, alo telefon dzi ga</a:t>
            </a:r>
            <a:endParaRPr lang="ee" sz="2400" dirty="0"/>
          </a:p>
          <a:p>
            <a:pPr algn="l" marL="228600" indent="-228600">
              <a:lnSpc>
                <a:spcPct val="113000"/>
              </a:lnSpc>
              <a:spcBef>
                <a:spcPts val="480"/>
              </a:spcBef>
              <a:buSzPct val="100000"/>
              <a:buFont typeface="+mj-lt"/>
              <a:buAutoNum type="arabicPeriod" startAt="1"/>
            </a:pPr>
            <a:r>
              <a:rPr lang="ee" altLang="en-US" sz="2400" dirty="0">
                <a:solidFill>
                  <a:srgbClr val="25252B"/>
                </a:solidFill>
                <a:latin typeface="IBM Plex Sans" pitchFamily="34" charset="0"/>
                <a:ea typeface="IBM Plex Sans" pitchFamily="34" charset="-122"/>
                <a:cs typeface="IBM Plex Sans" pitchFamily="34" charset="-120"/>
              </a:rPr>
              <a:t>Miŋlɔ eƒe asi egbea ɖi</a:t>
            </a:r>
            <a:endParaRPr lang="ee" sz="2400" dirty="0"/>
          </a:p>
          <a:p>
            <a:pPr algn="l" marL="228600" indent="-228600">
              <a:lnSpc>
                <a:spcPct val="113000"/>
              </a:lnSpc>
              <a:spcBef>
                <a:spcPts val="480"/>
              </a:spcBef>
              <a:buSzPct val="100000"/>
              <a:buFont typeface="+mj-lt"/>
              <a:buAutoNum type="arabicPeriod" startAt="1"/>
            </a:pPr>
            <a:r>
              <a:rPr lang="ee" altLang="en-US" sz="2400" dirty="0">
                <a:solidFill>
                  <a:srgbClr val="25252B"/>
                </a:solidFill>
                <a:latin typeface="IBM Plex Sans" pitchFamily="34" charset="0"/>
                <a:ea typeface="IBM Plex Sans" pitchFamily="34" charset="-122"/>
                <a:cs typeface="IBM Plex Sans" pitchFamily="34" charset="-120"/>
              </a:rPr>
              <a:t>Mibia ame aɖe asi si woxɔna ɖe eta ƒe aɖewo siwo va yi me, eye miɖo ŋku nuŋlɔɖi si dzi woate ŋu aka ɖo me ne miate ŋu</a:t>
            </a:r>
            <a:endParaRPr lang="ee" sz="2400" dirty="0"/>
          </a:p>
          <a:p>
            <a:pPr algn="l" marL="228600" indent="-228600">
              <a:lnSpc>
                <a:spcPct val="113000"/>
              </a:lnSpc>
              <a:spcBef>
                <a:spcPts val="480"/>
              </a:spcBef>
              <a:buSzPct val="100000"/>
              <a:buFont typeface="+mj-lt"/>
              <a:buAutoNum type="arabicPeriod" startAt="1"/>
            </a:pPr>
            <a:r>
              <a:rPr lang="ee" altLang="en-US" sz="2400" dirty="0">
                <a:solidFill>
                  <a:srgbClr val="25252B"/>
                </a:solidFill>
                <a:latin typeface="IBM Plex Sans" pitchFamily="34" charset="0"/>
                <a:ea typeface="IBM Plex Sans" pitchFamily="34" charset="-122"/>
                <a:cs typeface="IBM Plex Sans" pitchFamily="34" charset="-120"/>
              </a:rPr>
              <a:t>Gakpɔkpɔ hã dzi ɖe dzidzeme ma kea? Nu bubu kae ate ŋu aɖe tɔtrɔa me?</a:t>
            </a:r>
            <a:endParaRPr lang="ee"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kae mele míaƒe ga ŋu nyuie 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Fiat ga wɔa dɔ, gake afɔkuwo le eme</a:t>
            </a:r>
            <a:endParaRPr lang="ee"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Fexexe si le bɔbɔe, fexɔxɔ si ate ŋu atrɔ ɖe nɔnɔme nu, dɔwɔnuwo na xaxaɣiwo gbɔ kpɔkpɔ</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Gake eƒe agbɔsɔsɔ kple sewo ate ŋu atrɔ, eye amesiwo zãnɛ la ƒe nya mekpɔa ŋusẽ geɖe le eŋu o</a:t>
            </a:r>
            <a:endParaRPr lang="ee"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Esia tae amewo le mɔ bubuwo dim, eye esia tae wowɔ Bitcoin.</a:t>
            </a:r>
            <a:endParaRPr lang="e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 kae mele míaƒe ga ŋu nyuie 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Nukae nye Bitcoin?</a:t>
            </a:r>
            <a:endParaRPr lang="ee"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ee" altLang="en-US" sz="2400" dirty="0">
                <a:solidFill>
                  <a:srgbClr val="FFFFFF"/>
                </a:solidFill>
                <a:latin typeface="IBM Plex Sans" pitchFamily="34" charset="0"/>
                <a:ea typeface="IBM Plex Sans" pitchFamily="34" charset="-122"/>
                <a:cs typeface="IBM Plex Sans" pitchFamily="34" charset="-120"/>
              </a:rPr>
              <a:t>Ga dijital si menɔa dziɖuɖuƒe ɖeka ƒe ŋusẽ te o, esi ƒe agbɔsɔsɔ ƒe se li, eye woate ŋu aɖoe tso ame aɖe gbɔ ɖe ame bubu gbɔ bank ƒe mɔɖeɖe manɔmee.</a:t>
            </a:r>
            <a:endParaRPr lang="e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Ga ɖeka zazã zi eve ƒe kuxi</a:t>
            </a:r>
            <a:endParaRPr lang="e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e" altLang="en-US" sz="2400" b="1" dirty="0">
                <a:solidFill>
                  <a:srgbClr val="422C70"/>
                </a:solidFill>
                <a:latin typeface="IBM Plex Sans" pitchFamily="34" charset="0"/>
                <a:ea typeface="IBM Plex Sans" pitchFamily="34" charset="-122"/>
                <a:cs typeface="IBM Plex Sans" pitchFamily="34" charset="-120"/>
              </a:rPr>
              <a:t>31 Kele 2008:</a:t>
            </a:r>
            <a:r>
              <a:rPr lang="ee" altLang="en-US" sz="2400" dirty="0">
                <a:solidFill>
                  <a:srgbClr val="25252B"/>
                </a:solidFill>
                <a:latin typeface="IBM Plex Sans" pitchFamily="34" charset="0"/>
                <a:ea typeface="IBM Plex Sans" pitchFamily="34" charset="-122"/>
                <a:cs typeface="IBM Plex Sans" pitchFamily="34" charset="-120"/>
              </a:rPr>
              <a:t> Satoshi Nakamoto ta </a:t>
            </a:r>
            <a:r>
              <a:rPr lang="ee" altLang="en-US" sz="2400" i="1" dirty="0">
                <a:solidFill>
                  <a:srgbClr val="25252B"/>
                </a:solidFill>
                <a:latin typeface="IBM Plex Sans" pitchFamily="34" charset="0"/>
                <a:ea typeface="IBM Plex Sans" pitchFamily="34" charset="-122"/>
                <a:cs typeface="IBM Plex Sans" pitchFamily="34" charset="-120"/>
              </a:rPr>
              <a:t>Bitcoin: Elektrɔnik Ga ƒe Ɖoɖo Le Ame Kple Ame Dome</a:t>
            </a:r>
            <a:r>
              <a:rPr lang="ee" altLang="en-US" sz="2400" dirty="0">
                <a:solidFill>
                  <a:srgbClr val="25252B"/>
                </a:solidFill>
                <a:latin typeface="IBM Plex Sans" pitchFamily="34" charset="0"/>
                <a:ea typeface="IBM Plex Sans" pitchFamily="34" charset="-122"/>
                <a:cs typeface="IBM Plex Sans" pitchFamily="34" charset="-120"/>
              </a:rPr>
              <a:t>. </a:t>
            </a:r>
            <a:r>
              <a:rPr lang="ee" altLang="en-US" sz="2400" b="1" dirty="0">
                <a:solidFill>
                  <a:srgbClr val="25252B"/>
                </a:solidFill>
                <a:latin typeface="IBM Plex Sans" pitchFamily="34" charset="0"/>
                <a:ea typeface="IBM Plex Sans" pitchFamily="34" charset="-122"/>
                <a:cs typeface="IBM Plex Sans" pitchFamily="34" charset="-120"/>
              </a:rPr>
              <a:t>Dzove 2009:</a:t>
            </a:r>
            <a:r>
              <a:rPr lang="ee" altLang="en-US" sz="2400" dirty="0">
                <a:solidFill>
                  <a:srgbClr val="25252B"/>
                </a:solidFill>
                <a:latin typeface="IBM Plex Sans" pitchFamily="34" charset="0"/>
                <a:ea typeface="IBM Plex Sans" pitchFamily="34" charset="-122"/>
                <a:cs typeface="IBM Plex Sans" pitchFamily="34" charset="-120"/>
              </a:rPr>
              <a:t> kadodomɔa dze egɔme.</a:t>
            </a:r>
            <a:endParaRPr lang="ee" sz="2400" dirty="0"/>
          </a:p>
        </p:txBody>
      </p:sp>
      <p:pic>
        <p:nvPicPr>
          <p:cNvPr id="5" name="Image 0" descr="Gaxexe ƒe dɔwɔha Gaɖola bia dɔwɔha laDɔwɔha la léa akɔntaŋlɔɖi ƒe agbalẽ la ɖe asi eye wòɖoa asi ɖe gaɖoɖoa dzi Gaxɔla xɔa ga la ne dɔwɔha la ɖe mɔEƒe ŋuɖoɖo leHabɔbɔ ɖeka si dzi woka ɖo eye wòléa akɔ">    </p:cNvPr>
          <p:cNvPicPr>
            <a:picLocks noChangeAspect="1"/>
          </p:cNvPicPr>
          <p:nvPr/>
        </p:nvPicPr>
        <p:blipFill>
          <a:blip r:embed="rId1"/>
          <a:stretch>
            <a:fillRect/>
          </a:stretch>
        </p:blipFill>
        <p:spPr>
          <a:xfrm>
            <a:off x="3706978" y="2422886"/>
            <a:ext cx="4777649" cy="379924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nye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Ŋusẽ mele teƒe ɖeka o · Eƒe agbɔsɔsɔ li se · Ame kple ame tẽ</a:t>
            </a:r>
            <a:endParaRPr lang="ee"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Ŋusẽ mele asi ɖeka me o:</a:t>
            </a:r>
            <a:r>
              <a:rPr lang="ee" altLang="en-US" sz="2400" dirty="0">
                <a:solidFill>
                  <a:srgbClr val="25252B"/>
                </a:solidFill>
                <a:latin typeface="IBM Plex Sans" pitchFamily="34" charset="0"/>
                <a:ea typeface="IBM Plex Sans" pitchFamily="34" charset="-122"/>
                <a:cs typeface="IBM Plex Sans" pitchFamily="34" charset="-120"/>
              </a:rPr>
              <a:t> dɔwɔƒe titina aɖeke meʋua akɔntawo, trɔa ga si le akɔntawo me, alo ɖea mɔ na ame siwo ge ɖe eme o</a:t>
            </a:r>
            <a:endParaRPr lang="ee" sz="2400" dirty="0"/>
          </a:p>
          <a:p>
            <a:pPr algn="l" marL="228600" indent="-228600">
              <a:lnSpc>
                <a:spcPct val="113000"/>
              </a:lnSpc>
              <a:spcBef>
                <a:spcPts val="480"/>
              </a:spcBef>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Esi anɔ anyi la ƒe seɖoƒe li:</a:t>
            </a:r>
            <a:r>
              <a:rPr lang="ee" altLang="en-US" sz="2400" dirty="0">
                <a:solidFill>
                  <a:srgbClr val="25252B"/>
                </a:solidFill>
                <a:latin typeface="IBM Plex Sans" pitchFamily="34" charset="0"/>
                <a:ea typeface="IBM Plex Sans" pitchFamily="34" charset="-122"/>
                <a:cs typeface="IBM Plex Sans" pitchFamily="34" charset="-120"/>
              </a:rPr>
              <a:t> bitcoin ƒe agbɔsɔsɔ magbɔ wu miliɔn 21 gbeɖe o</a:t>
            </a:r>
            <a:endParaRPr lang="ee" sz="2400" dirty="0"/>
          </a:p>
          <a:p>
            <a:pPr algn="l" marL="228600" indent="-228600">
              <a:lnSpc>
                <a:spcPct val="113000"/>
              </a:lnSpc>
              <a:spcBef>
                <a:spcPts val="480"/>
              </a:spcBef>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Ame kple ame tẽ:</a:t>
            </a:r>
            <a:r>
              <a:rPr lang="ee" altLang="en-US" sz="2400" dirty="0">
                <a:solidFill>
                  <a:srgbClr val="25252B"/>
                </a:solidFill>
                <a:latin typeface="IBM Plex Sans" pitchFamily="34" charset="0"/>
                <a:ea typeface="IBM Plex Sans" pitchFamily="34" charset="-122"/>
                <a:cs typeface="IBM Plex Sans" pitchFamily="34" charset="-120"/>
              </a:rPr>
              <a:t> miɖoe ɖe ame aɖe sia aɖe, le teƒe aɖe sia aɖe, eye mele be miabia mɔ tso ŋusẽkpɔƒe titina aɖeke gbɔ o</a:t>
            </a:r>
            <a:endParaRPr lang="ee" sz="2400" dirty="0"/>
          </a:p>
        </p:txBody>
      </p:sp>
      <p:sp>
        <p:nvSpPr>
          <p:cNvPr id="5" name="Text 3"/>
          <p:cNvSpPr/>
          <p:nvPr/>
        </p:nvSpPr>
        <p:spPr>
          <a:xfrm>
            <a:off x="666780" y="4311853"/>
            <a:ext cx="11510010" cy="1645463"/>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Kɔmpani aɖeke mate ŋu axe mɔ ɖe bitcoin si miawo ŋutɔ miele dzi kpɔm la zazã nu o. Ablɔɖe ma hã hea agbanɔamedzi vɛ: zi geɖe la, womate ŋu atrɔ gaɖoɖa si sɔ se nu la megbe o, eye kpekpeɖeŋunanaƒe aɖeke meli na kadodoɖoɖo la o.</a:t>
            </a:r>
            <a:endParaRPr lang="e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nye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Seɖoƒe si ame sia ame ate ŋu aka ɖe edzi</a:t>
            </a:r>
            <a:endParaRPr lang="ee" sz="3000" dirty="0"/>
          </a:p>
        </p:txBody>
      </p:sp>
      <p:pic>
        <p:nvPicPr>
          <p:cNvPr id="4" name="Image 0" descr="Ga ƒe agbɔsɔsɔ ŋu nyaɖeɖe Ga ɖeɖe dɔwɔƒe aɖe ɖea ga ƒe agbɔsɔsɔ ƒe se aɖe fia le eƒe nyatakakadzraɖoƒe. Dɔwɔƒe la ƒe nyatakakadzraɖonu ɖeka koe dzraa nya sia ɖo. Ame aɖeke si mele dɔwɔƒe la me o mate ">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nye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Mehiã be Bitcoin blibo nanɔ mia si o</a:t>
            </a:r>
            <a:endParaRPr lang="ee"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Woate ŋu ama bitcoin ɖeka ɖe akpa sue 100,000,000 siwo woyɔna be satoshis alo sats me.</a:t>
            </a:r>
            <a:endParaRPr lang="ee" sz="2400" dirty="0"/>
          </a:p>
        </p:txBody>
      </p:sp>
      <p:pic>
        <p:nvPicPr>
          <p:cNvPr id="5" name="Image 0" descr="Bitcoin (BTC)10.10.010.0010.00000001Satoshiwo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nye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Ame ka naa Bitcoin wɔa dɔ?</a:t>
            </a:r>
            <a:endParaRPr lang="ee" sz="3000" dirty="0"/>
          </a:p>
        </p:txBody>
      </p:sp>
      <p:pic>
        <p:nvPicPr>
          <p:cNvPr id="4" name="Image 0" descr="ZãlaZãla xɔa bitcoin, dzraa wo ɖo eye wòdɔa wo ɖa. KadodoƒeKadodoƒe ŋutɔ léa ŋku ɖe sewo dzi eye wòɖoa nyatakaka si sɔ ɖe sewo nu la ɖa. Blɔk kulaBlɔk kula wɔa blɔk siwo woate ŋu axɔ eye wòwɔa dɔwɔwɔ ">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nye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Ame ka naa Bitcoin wɔa dɔ?</a:t>
            </a:r>
            <a:endParaRPr lang="ee"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nye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Viɖewo kple gbɔdzɔgbɔdzɔwo le Bitcoin ŋu</a:t>
            </a:r>
            <a:endParaRPr lang="ee"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Eƒe asi ate ŋu atrɔ kabakaba</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Zi geɖe la, womate ŋu aɖɔ vodadawo ɖo o</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Eƒe xɔxɔ gale seɖoƒe me le teƒe geɖewo</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Ewɔwɔ ŋu dɔ le dedie bia be woasrɔ̃ nu aɖewo</a:t>
            </a:r>
            <a:endParaRPr lang="ee"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Bitcoin tsɔa kpeɖodzi didi kple ame ŋutɔ ƒe agbanɔamedzi ɖena ŋuɖoɖo aɖe si wotsɔna ɖoa dɔwɔƒewo ŋu teƒe. Meɖea afɔku ɖa o.</a:t>
            </a:r>
            <a:endParaRPr lang="e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nye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Alekee miezãa Bitcoin?</a:t>
            </a:r>
            <a:endParaRPr lang="ee"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ee" altLang="en-US" sz="2400" dirty="0">
                <a:solidFill>
                  <a:srgbClr val="FFFFFF"/>
                </a:solidFill>
                <a:latin typeface="IBM Plex Sans" pitchFamily="34" charset="0"/>
                <a:ea typeface="IBM Plex Sans" pitchFamily="34" charset="-122"/>
                <a:cs typeface="IBM Plex Sans" pitchFamily="34" charset="-120"/>
              </a:rPr>
              <a:t>Biabia gbã tso gakotoku ɖe sia ɖe ŋu: ame kae ɖua safuiawo dzi?</a:t>
            </a:r>
            <a:endParaRPr lang="e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Gakotoku kpɔa safuiwo dzi</a:t>
            </a:r>
            <a:endParaRPr lang="ee" sz="3000" dirty="0"/>
          </a:p>
        </p:txBody>
      </p:sp>
      <p:pic>
        <p:nvPicPr>
          <p:cNvPr id="4" name="Image 0" descr="Miaƒe gakotoku la léa safuiwo ɖe asi Xɔ Ma adrɛs si dzi miaxɔ ga leƉo ɖa De asi nu kple miaƒe safui Bitcoin la nɔa akɔntagbalẽ si wo katã zãna la dzi">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Ame kae lé miaƒe Bitcoin ɖe asi le nyateƒe me?</a:t>
            </a:r>
            <a:endParaRPr lang="ee"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Miawo ŋutɔ ƒe dzikpɔkpɔ:</a:t>
            </a:r>
            <a:r>
              <a:rPr lang="ee" altLang="en-US" sz="2400" dirty="0">
                <a:solidFill>
                  <a:srgbClr val="25252B"/>
                </a:solidFill>
                <a:latin typeface="IBM Plex Sans" pitchFamily="34" charset="0"/>
                <a:ea typeface="IBM Plex Sans" pitchFamily="34" charset="-122"/>
                <a:cs typeface="IBM Plex Sans" pitchFamily="34" charset="-120"/>
              </a:rPr>
              <a:t> miawoe kpɔa safuiwo dzi</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Ame aɖeke mate ŋu agbugbɔ miaƒe bitcoin na mi o ne gɔmedzedze nyagbe la kple mɔ̃ la bu na mi</a:t>
            </a:r>
            <a:endParaRPr lang="ee" sz="2400" dirty="0"/>
          </a:p>
          <a:p>
            <a:pPr algn="l" marL="228600" indent="-228600">
              <a:lnSpc>
                <a:spcPct val="113000"/>
              </a:lnSpc>
              <a:spcBef>
                <a:spcPts val="480"/>
              </a:spcBef>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Dɔwɔƒe ƒe dzikpɔkpɔ:</a:t>
            </a:r>
            <a:r>
              <a:rPr lang="ee" altLang="en-US" sz="2400" dirty="0">
                <a:solidFill>
                  <a:srgbClr val="25252B"/>
                </a:solidFill>
                <a:latin typeface="IBM Plex Sans" pitchFamily="34" charset="0"/>
                <a:ea typeface="IBM Plex Sans" pitchFamily="34" charset="-122"/>
                <a:cs typeface="IBM Plex Sans" pitchFamily="34" charset="-120"/>
              </a:rPr>
              <a:t> dɔwɔƒe aɖee léa safuiwo ɖe asi, abe ale si gaɖoƒe wɔna ene</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Ga si le miaƒe akɔnta dzi la nye eƒe ŋugbedodo be yeaxe ga na mi; ate ŋu aɖo liƒo na gaɖeɖe, axe mɔ ɖe akɔnta ŋu, fiafitɔwo ate ŋu age ɖe eƒe kɔmputaɖoɖo me, alo wòatu</a:t>
            </a:r>
            <a:endParaRPr lang="ee"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Dzikpɔkpɔ ƒomevi si miatia la menye miaƒe asixɔxɔ ƒe dodokpɔ o. Nu vevitɔe nye be mianya ƒomevi si miezãna kple nu si dzi miekana ɖo.</a:t>
            </a:r>
            <a:endParaRPr lang="ee"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Miaƒe Nuku Nyagbe Na</a:t>
            </a:r>
            <a:br/>
            <a:r>
              <a:rPr lang="ee" altLang="en-US" sz="3000" dirty="0">
                <a:solidFill>
                  <a:srgbClr val="422C70"/>
                </a:solidFill>
                <a:latin typeface="IBM Plex Sans Medium" pitchFamily="34" charset="0"/>
                <a:ea typeface="IBM Plex Sans Medium" pitchFamily="34" charset="-122"/>
                <a:cs typeface="IBM Plex Sans Medium" pitchFamily="34" charset="-120"/>
              </a:rPr>
              <a:t>Mɔɖeɖe Blibo</a:t>
            </a:r>
            <a:endParaRPr lang="ee"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ee" altLang="en-US" sz="2400" dirty="0">
                <a:solidFill>
                  <a:srgbClr val="25252B"/>
                </a:solidFill>
                <a:latin typeface="IBM Plex Sans" pitchFamily="34" charset="0"/>
                <a:ea typeface="IBM Plex Sans" pitchFamily="34" charset="-122"/>
                <a:cs typeface="IBM Plex Sans" pitchFamily="34" charset="-120"/>
              </a:rPr>
              <a:t>Nyawo ƒe ɖoɖo aɖe, si me nya 12 alo 24 le zi geɖe la, si ate ŋu awɔ miaƒe safuiwo ake. Ame sia ame si asi ɖoɖo sia le la ate ŋu atsɔ miaƒe bitcoin.</a:t>
            </a:r>
            <a:endParaRPr lang="ee" sz="2400" dirty="0"/>
          </a:p>
        </p:txBody>
      </p:sp>
      <p:pic>
        <p:nvPicPr>
          <p:cNvPr id="6" name="Image 1" descr="Kpɔɖeɖe ko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Safuiwo menye mia tɔ o, gaawo</a:t>
            </a:r>
            <a:br/>
            <a:r>
              <a:rPr lang="ee" altLang="en-US" sz="4350" dirty="0">
                <a:solidFill>
                  <a:srgbClr val="FFFFFF"/>
                </a:solidFill>
                <a:latin typeface="IBM Plex Sans Medium" pitchFamily="34" charset="0"/>
                <a:ea typeface="IBM Plex Sans Medium" pitchFamily="34" charset="-122"/>
                <a:cs typeface="IBM Plex Sans Medium" pitchFamily="34" charset="-120"/>
              </a:rPr>
              <a:t>hã menye mia tɔ o.</a:t>
            </a:r>
            <a:endParaRPr lang="ee"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C0C0D0"/>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Hafi miazã akotoku aɖe sia aɖe</a:t>
            </a:r>
            <a:endParaRPr lang="ee" sz="3000" dirty="0"/>
          </a:p>
        </p:txBody>
      </p:sp>
      <p:sp>
        <p:nvSpPr>
          <p:cNvPr id="5" name="Text 2"/>
          <p:cNvSpPr/>
          <p:nvPr/>
        </p:nvSpPr>
        <p:spPr>
          <a:xfrm>
            <a:off x="971459" y="1368491"/>
            <a:ext cx="6006694" cy="4850160"/>
          </a:xfrm>
          <a:prstGeom prst="rect">
            <a:avLst/>
          </a:prstGeom>
          <a:noFill/>
          <a:ln/>
        </p:spPr>
        <p:txBody>
          <a:bodyPr wrap="square" lIns="0" tIns="0" rIns="0" bIns="0" rtlCol="0" anchor="t"/>
          <a:lstStyle/>
          <a:p>
            <a:pPr algn="l" marL="182880" indent="-182880">
              <a:lnSpc>
                <a:spcPct val="113000"/>
              </a:lnSpc>
              <a:buSzPct val="100000"/>
              <a:buChar char="•"/>
            </a:pPr>
            <a:r>
              <a:rPr lang="ee" altLang="en-US" sz="1920" b="1" dirty="0">
                <a:solidFill>
                  <a:srgbClr val="422C70"/>
                </a:solidFill>
                <a:latin typeface="IBM Plex Sans" pitchFamily="34" charset="0"/>
                <a:ea typeface="IBM Plex Sans" pitchFamily="34" charset="-122"/>
                <a:cs typeface="IBM Plex Sans" pitchFamily="34" charset="-120"/>
              </a:rPr>
              <a:t>Safuiwo:</a:t>
            </a:r>
            <a:r>
              <a:rPr lang="ee" altLang="en-US" sz="1920" dirty="0">
                <a:solidFill>
                  <a:srgbClr val="25252B"/>
                </a:solidFill>
                <a:latin typeface="IBM Plex Sans" pitchFamily="34" charset="0"/>
                <a:ea typeface="IBM Plex Sans" pitchFamily="34" charset="-122"/>
                <a:cs typeface="IBM Plex Sans" pitchFamily="34" charset="-120"/>
              </a:rPr>
              <a:t> ame kae kpɔa wo dzi, miawo alo dɔwɔƒe aɖe?</a:t>
            </a:r>
            <a:endParaRPr lang="ee" sz="1920" dirty="0"/>
          </a:p>
          <a:p>
            <a:pPr algn="l" marL="182880" indent="-182880">
              <a:lnSpc>
                <a:spcPct val="113000"/>
              </a:lnSpc>
              <a:spcBef>
                <a:spcPts val="380"/>
              </a:spcBef>
              <a:buSzPct val="100000"/>
              <a:buChar char="•"/>
            </a:pPr>
            <a:r>
              <a:rPr lang="ee" altLang="en-US" sz="1920" b="1" dirty="0">
                <a:solidFill>
                  <a:srgbClr val="422C70"/>
                </a:solidFill>
                <a:latin typeface="IBM Plex Sans" pitchFamily="34" charset="0"/>
                <a:ea typeface="IBM Plex Sans" pitchFamily="34" charset="-122"/>
                <a:cs typeface="IBM Plex Sans" pitchFamily="34" charset="-120"/>
              </a:rPr>
              <a:t>Gbugbɔxɔxɔ:</a:t>
            </a:r>
            <a:r>
              <a:rPr lang="ee" altLang="en-US" sz="1920" dirty="0">
                <a:solidFill>
                  <a:srgbClr val="25252B"/>
                </a:solidFill>
                <a:latin typeface="IBM Plex Sans" pitchFamily="34" charset="0"/>
                <a:ea typeface="IBM Plex Sans" pitchFamily="34" charset="-122"/>
                <a:cs typeface="IBM Plex Sans" pitchFamily="34" charset="-120"/>
              </a:rPr>
              <a:t> nu kae adzɔ ne miaƒe telefon bu alo dɔwɔƒea megali o?</a:t>
            </a:r>
            <a:endParaRPr lang="ee" sz="1920" dirty="0"/>
          </a:p>
          <a:p>
            <a:pPr algn="l" marL="182880" indent="-182880">
              <a:lnSpc>
                <a:spcPct val="113000"/>
              </a:lnSpc>
              <a:spcBef>
                <a:spcPts val="380"/>
              </a:spcBef>
              <a:buSzPct val="100000"/>
              <a:buChar char="•"/>
            </a:pPr>
            <a:r>
              <a:rPr lang="ee" altLang="en-US" sz="1920" b="1" dirty="0">
                <a:solidFill>
                  <a:srgbClr val="422C70"/>
                </a:solidFill>
                <a:latin typeface="IBM Plex Sans" pitchFamily="34" charset="0"/>
                <a:ea typeface="IBM Plex Sans" pitchFamily="34" charset="-122"/>
                <a:cs typeface="IBM Plex Sans" pitchFamily="34" charset="-120"/>
              </a:rPr>
              <a:t>Dzɔtsoƒe:</a:t>
            </a:r>
            <a:r>
              <a:rPr lang="ee" altLang="en-US" sz="1920" dirty="0">
                <a:solidFill>
                  <a:srgbClr val="25252B"/>
                </a:solidFill>
                <a:latin typeface="IBM Plex Sans" pitchFamily="34" charset="0"/>
                <a:ea typeface="IBM Plex Sans" pitchFamily="34" charset="-122"/>
                <a:cs typeface="IBM Plex Sans" pitchFamily="34" charset="-120"/>
              </a:rPr>
              <a:t> eƒe se dzi nyatakakadzraɖoƒe alo eƒe akɔnta le appwo ƒe dzraƒe, menye kadodo si ame aɖe dɔ ɖe mi oa?</a:t>
            </a:r>
            <a:endParaRPr lang="ee" sz="1920" dirty="0"/>
          </a:p>
          <a:p>
            <a:pPr algn="l" marL="182880" indent="-182880">
              <a:lnSpc>
                <a:spcPct val="113000"/>
              </a:lnSpc>
              <a:spcBef>
                <a:spcPts val="380"/>
              </a:spcBef>
              <a:buSzPct val="100000"/>
              <a:buChar char="•"/>
            </a:pPr>
            <a:r>
              <a:rPr lang="ee" altLang="en-US" sz="1920" b="1" dirty="0">
                <a:solidFill>
                  <a:srgbClr val="422C70"/>
                </a:solidFill>
                <a:latin typeface="IBM Plex Sans" pitchFamily="34" charset="0"/>
                <a:ea typeface="IBM Plex Sans" pitchFamily="34" charset="-122"/>
                <a:cs typeface="IBM Plex Sans" pitchFamily="34" charset="-120"/>
              </a:rPr>
              <a:t>Kɔd:</a:t>
            </a:r>
            <a:r>
              <a:rPr lang="ee" altLang="en-US" sz="1920" dirty="0">
                <a:solidFill>
                  <a:srgbClr val="25252B"/>
                </a:solidFill>
                <a:latin typeface="IBM Plex Sans" pitchFamily="34" charset="0"/>
                <a:ea typeface="IBM Plex Sans" pitchFamily="34" charset="-122"/>
                <a:cs typeface="IBM Plex Sans" pitchFamily="34" charset="-120"/>
              </a:rPr>
              <a:t> eƒe dzɔtsoƒe kɔd le gaglã eye wole edzi kpɔm ɖaa? (Esia ɖeɖeko menye ɖaseɖiɖi be ele dedie o.)</a:t>
            </a:r>
            <a:endParaRPr lang="ee" sz="1920" dirty="0"/>
          </a:p>
          <a:p>
            <a:pPr algn="l" marL="182880" indent="-182880">
              <a:lnSpc>
                <a:spcPct val="113000"/>
              </a:lnSpc>
              <a:spcBef>
                <a:spcPts val="380"/>
              </a:spcBef>
              <a:buSzPct val="100000"/>
              <a:buChar char="•"/>
            </a:pPr>
            <a:r>
              <a:rPr lang="ee" altLang="en-US" sz="1920" b="1" dirty="0">
                <a:solidFill>
                  <a:srgbClr val="422C70"/>
                </a:solidFill>
                <a:latin typeface="IBM Plex Sans" pitchFamily="34" charset="0"/>
                <a:ea typeface="IBM Plex Sans" pitchFamily="34" charset="-122"/>
                <a:cs typeface="IBM Plex Sans" pitchFamily="34" charset="-120"/>
              </a:rPr>
              <a:t>Gazazãwo:</a:t>
            </a:r>
            <a:r>
              <a:rPr lang="ee" altLang="en-US" sz="1920" dirty="0">
                <a:solidFill>
                  <a:srgbClr val="25252B"/>
                </a:solidFill>
                <a:latin typeface="IBM Plex Sans" pitchFamily="34" charset="0"/>
                <a:ea typeface="IBM Plex Sans" pitchFamily="34" charset="-122"/>
                <a:cs typeface="IBM Plex Sans" pitchFamily="34" charset="-120"/>
              </a:rPr>
              <a:t> fe kawo woxe ɖe gaɖoɖo, gaxɔxɔ alo gaɖeɖe ta?</a:t>
            </a:r>
            <a:endParaRPr lang="ee" sz="1920" dirty="0"/>
          </a:p>
          <a:p>
            <a:pPr algn="l" marL="182880" indent="-182880">
              <a:lnSpc>
                <a:spcPct val="113000"/>
              </a:lnSpc>
              <a:spcBef>
                <a:spcPts val="380"/>
              </a:spcBef>
              <a:buSzPct val="100000"/>
              <a:buChar char="•"/>
            </a:pPr>
            <a:r>
              <a:rPr lang="ee" altLang="en-US" sz="1920" b="1" dirty="0">
                <a:solidFill>
                  <a:srgbClr val="422C70"/>
                </a:solidFill>
                <a:latin typeface="IBM Plex Sans" pitchFamily="34" charset="0"/>
                <a:ea typeface="IBM Plex Sans" pitchFamily="34" charset="-122"/>
                <a:cs typeface="IBM Plex Sans" pitchFamily="34" charset="-120"/>
              </a:rPr>
              <a:t>Fexexewo:</a:t>
            </a:r>
            <a:r>
              <a:rPr lang="ee" altLang="en-US" sz="1920" dirty="0">
                <a:solidFill>
                  <a:srgbClr val="25252B"/>
                </a:solidFill>
                <a:latin typeface="IBM Plex Sans" pitchFamily="34" charset="0"/>
                <a:ea typeface="IBM Plex Sans" pitchFamily="34" charset="-122"/>
                <a:cs typeface="IBM Plex Sans" pitchFamily="34" charset="-120"/>
              </a:rPr>
              <a:t> le blockchain dzi, to Lightning dzi, alo wo evea siaa?</a:t>
            </a:r>
            <a:endParaRPr lang="ee"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Le Kɔsɔkɔsɔa Dzi kple Lightning</a:t>
            </a:r>
            <a:endParaRPr lang="ee"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Le blockchain dzi:</a:t>
            </a:r>
            <a:r>
              <a:rPr lang="ee" altLang="en-US" sz="2400" dirty="0">
                <a:solidFill>
                  <a:srgbClr val="25252B"/>
                </a:solidFill>
                <a:latin typeface="IBM Plex Sans" pitchFamily="34" charset="0"/>
                <a:ea typeface="IBM Plex Sans" pitchFamily="34" charset="-122"/>
                <a:cs typeface="IBM Plex Sans" pitchFamily="34" charset="-120"/>
              </a:rPr>
              <a:t> woŋlɔe tẽ ɖe blockchain me</a:t>
            </a:r>
            <a:endParaRPr lang="ee" sz="2400" dirty="0"/>
          </a:p>
          <a:p>
            <a:pPr algn="l" marL="228600" indent="-228600">
              <a:lnSpc>
                <a:spcPct val="113000"/>
              </a:lnSpc>
              <a:spcBef>
                <a:spcPts val="480"/>
              </a:spcBef>
              <a:buSzPct val="100000"/>
              <a:buChar char="•"/>
            </a:pPr>
            <a:r>
              <a:rPr lang="ee" altLang="en-US" sz="2400" b="1" dirty="0">
                <a:solidFill>
                  <a:srgbClr val="422C70"/>
                </a:solidFill>
                <a:latin typeface="IBM Plex Sans" pitchFamily="34" charset="0"/>
                <a:ea typeface="IBM Plex Sans" pitchFamily="34" charset="-122"/>
                <a:cs typeface="IBM Plex Sans" pitchFamily="34" charset="-120"/>
              </a:rPr>
              <a:t>Lightning:</a:t>
            </a:r>
            <a:r>
              <a:rPr lang="ee" altLang="en-US" sz="2400" dirty="0">
                <a:solidFill>
                  <a:srgbClr val="25252B"/>
                </a:solidFill>
                <a:latin typeface="IBM Plex Sans" pitchFamily="34" charset="0"/>
                <a:ea typeface="IBM Plex Sans" pitchFamily="34" charset="-122"/>
                <a:cs typeface="IBM Plex Sans" pitchFamily="34" charset="-120"/>
              </a:rPr>
              <a:t> fexexe ƒe kadodo si wotu ɖe Bitcoin dzi hena fexexe sue siwo wowɔna kaba eye zi geɖe, abe kɔfi ƒe ƒleƒle ene</a:t>
            </a:r>
            <a:endParaRPr lang="ee" sz="2400" dirty="0"/>
          </a:p>
          <a:p>
            <a:pPr algn="l" marL="228600" indent="-228600">
              <a:lnSpc>
                <a:spcPct val="113000"/>
              </a:lnSpc>
              <a:spcBef>
                <a:spcPts val="480"/>
              </a:spcBef>
              <a:buSzPct val="100000"/>
              <a:buChar char="•"/>
            </a:pPr>
            <a:r>
              <a:rPr lang="ee" altLang="en-US" sz="2400" dirty="0">
                <a:solidFill>
                  <a:srgbClr val="25252B"/>
                </a:solidFill>
                <a:latin typeface="IBM Plex Sans" pitchFamily="34" charset="0"/>
                <a:ea typeface="IBM Plex Sans" pitchFamily="34" charset="-122"/>
                <a:cs typeface="IBM Plex Sans" pitchFamily="34" charset="-120"/>
              </a:rPr>
              <a:t>Lightning ƒe gadzraɖoƒe hã ate ŋu anye esi ame bubu kpɔa dzi alo esi eƒe tɔ ŋutɔ kpɔa dzi</a:t>
            </a:r>
            <a:endParaRPr lang="ee" sz="2400" dirty="0"/>
          </a:p>
        </p:txBody>
      </p:sp>
      <p:pic>
        <p:nvPicPr>
          <p:cNvPr id="5" name="Image 0" descr="Le blockchain dziWoŋlɔe ɖe Bitcoin ƒe blockchain me tẽLightningFexexe ƒe netwɔk si wotu ɖe Bitcoin dzi">    </p:cNvPr>
          <p:cNvPicPr>
            <a:picLocks noChangeAspect="1"/>
          </p:cNvPicPr>
          <p:nvPr/>
        </p:nvPicPr>
        <p:blipFill>
          <a:blip r:embed="rId1"/>
          <a:stretch>
            <a:fillRect/>
          </a:stretch>
        </p:blipFill>
        <p:spPr>
          <a:xfrm>
            <a:off x="737189" y="3748126"/>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Se Etɔ̃ Esi Miele Nu Srɔ̃m</a:t>
            </a:r>
            <a:endParaRPr lang="ee"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ee" altLang="en-US" sz="2300" b="1" dirty="0">
                <a:solidFill>
                  <a:srgbClr val="25252B"/>
                </a:solidFill>
                <a:latin typeface="IBM Plex Sans" pitchFamily="34" charset="0"/>
                <a:ea typeface="IBM Plex Sans" pitchFamily="34" charset="-122"/>
                <a:cs typeface="IBM Plex Sans" pitchFamily="34" charset="-120"/>
              </a:rPr>
              <a:t>Misrɔ̃ nu gbã.</a:t>
            </a:r>
            <a:r>
              <a:rPr lang="ee" altLang="en-US" sz="2300" dirty="0">
                <a:solidFill>
                  <a:srgbClr val="25252B"/>
                </a:solidFill>
                <a:latin typeface="IBM Plex Sans" pitchFamily="34" charset="0"/>
                <a:ea typeface="IBM Plex Sans" pitchFamily="34" charset="-122"/>
                <a:cs typeface="IBM Plex Sans" pitchFamily="34" charset="-120"/>
              </a:rPr>
              <a:t> Migawɔ nu le dzidzɔ sã, vɔvɔ̃ alo amefifi ta o.</a:t>
            </a:r>
            <a:endParaRPr lang="ee" sz="2300" dirty="0"/>
          </a:p>
          <a:p>
            <a:pPr algn="l" marL="219710" indent="-219710">
              <a:lnSpc>
                <a:spcPct val="113000"/>
              </a:lnSpc>
              <a:spcBef>
                <a:spcPts val="460"/>
              </a:spcBef>
              <a:buSzPct val="100000"/>
              <a:buChar char="•"/>
            </a:pPr>
            <a:r>
              <a:rPr lang="ee" altLang="en-US" sz="2300" b="1" dirty="0">
                <a:solidFill>
                  <a:srgbClr val="25252B"/>
                </a:solidFill>
                <a:latin typeface="IBM Plex Sans" pitchFamily="34" charset="0"/>
                <a:ea typeface="IBM Plex Sans" pitchFamily="34" charset="-122"/>
                <a:cs typeface="IBM Plex Sans" pitchFamily="34" charset="-120"/>
              </a:rPr>
              <a:t>Midze egɔme vie.</a:t>
            </a:r>
            <a:r>
              <a:rPr lang="ee" altLang="en-US" sz="2300" dirty="0">
                <a:solidFill>
                  <a:srgbClr val="25252B"/>
                </a:solidFill>
                <a:latin typeface="IBM Plex Sans" pitchFamily="34" charset="0"/>
                <a:ea typeface="IBM Plex Sans" pitchFamily="34" charset="-122"/>
                <a:cs typeface="IBM Plex Sans" pitchFamily="34" charset="-120"/>
              </a:rPr>
              <a:t> Mitsɔ ga home si ƒe bubu mava he fu na mi o la ado dɔwɔnu siwo mienya nyuie o la akpɔ.</a:t>
            </a:r>
            <a:endParaRPr lang="ee" sz="2300" dirty="0"/>
          </a:p>
          <a:p>
            <a:pPr algn="l" marL="219710" indent="-219710">
              <a:lnSpc>
                <a:spcPct val="113000"/>
              </a:lnSpc>
              <a:spcBef>
                <a:spcPts val="460"/>
              </a:spcBef>
              <a:buSzPct val="100000"/>
              <a:buChar char="•"/>
            </a:pPr>
            <a:r>
              <a:rPr lang="ee" altLang="en-US" sz="2300" b="1" dirty="0">
                <a:solidFill>
                  <a:srgbClr val="25252B"/>
                </a:solidFill>
                <a:latin typeface="IBM Plex Sans" pitchFamily="34" charset="0"/>
                <a:ea typeface="IBM Plex Sans" pitchFamily="34" charset="-122"/>
                <a:cs typeface="IBM Plex Sans" pitchFamily="34" charset="-120"/>
              </a:rPr>
              <a:t>Migaka ɖe edzi o, miɖo kpe edzi.</a:t>
            </a:r>
            <a:r>
              <a:rPr lang="ee" altLang="en-US" sz="2300" dirty="0">
                <a:solidFill>
                  <a:srgbClr val="25252B"/>
                </a:solidFill>
                <a:latin typeface="IBM Plex Sans" pitchFamily="34" charset="0"/>
                <a:ea typeface="IBM Plex Sans" pitchFamily="34" charset="-122"/>
                <a:cs typeface="IBM Plex Sans" pitchFamily="34" charset="-120"/>
              </a:rPr>
              <a:t> Mikpɔ ame la, gaxexe ƒe mɔnu la, adrɛs la kple ga home la me.</a:t>
            </a:r>
            <a:endParaRPr lang="ee"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ee" altLang="en-US" sz="2300" b="1" dirty="0">
                <a:solidFill>
                  <a:srgbClr val="422C70"/>
                </a:solidFill>
                <a:latin typeface="IBM Plex Sans" pitchFamily="34" charset="0"/>
                <a:ea typeface="IBM Plex Sans" pitchFamily="34" charset="-122"/>
                <a:cs typeface="IBM Plex Sans" pitchFamily="34" charset="-120"/>
              </a:rPr>
              <a:t>Mima gaxɔxɔ ŋuti nyawo, ke migama nya ɣaɣlawo gbeɖe o</a:t>
            </a:r>
            <a:endParaRPr lang="ee" sz="2300" dirty="0"/>
          </a:p>
          <a:p>
            <a:pPr algn="l" indent="0" marL="0">
              <a:lnSpc>
                <a:spcPct val="113000"/>
              </a:lnSpc>
              <a:spcBef>
                <a:spcPts val="340"/>
              </a:spcBef>
              <a:buNone/>
            </a:pPr>
            <a:r>
              <a:rPr lang="ee" altLang="en-US" sz="2300" dirty="0">
                <a:solidFill>
                  <a:srgbClr val="25252B"/>
                </a:solidFill>
                <a:latin typeface="IBM Plex Sans" pitchFamily="34" charset="0"/>
                <a:ea typeface="IBM Plex Sans" pitchFamily="34" charset="-122"/>
                <a:cs typeface="IBM Plex Sans" pitchFamily="34" charset="-120"/>
              </a:rPr>
              <a:t>Woate ŋu ama adrɛs alo gaxexe ƒe biabia. Womana woƒe gɔmeɖoanyi ƒe nyagbe alo safui ɣaɣla ame bubu gbeɖe o. Nufiala, gakotoku ƒe dɔwɔƒe alo kpekpeɖeŋudɔwɔla aɖeke si wɔa dɔ le mɔ dzɔdzɔe nu mabi wo tso mia si gbeɖe o.</a:t>
            </a:r>
            <a:endParaRPr lang="ee"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Midzudzɔ, migama naneke o,</a:t>
            </a:r>
            <a:br/>
            <a:r>
              <a:rPr lang="ee" altLang="en-US" sz="3000" dirty="0">
                <a:solidFill>
                  <a:srgbClr val="422C70"/>
                </a:solidFill>
                <a:latin typeface="IBM Plex Sans Medium" pitchFamily="34" charset="0"/>
                <a:ea typeface="IBM Plex Sans Medium" pitchFamily="34" charset="-122"/>
                <a:cs typeface="IBM Plex Sans Medium" pitchFamily="34" charset="-120"/>
              </a:rPr>
              <a:t>migadɔ naneke ɖa o</a:t>
            </a:r>
            <a:endParaRPr lang="ee" sz="3000" dirty="0"/>
          </a:p>
        </p:txBody>
      </p:sp>
      <p:sp>
        <p:nvSpPr>
          <p:cNvPr id="5" name="Text 2"/>
          <p:cNvSpPr/>
          <p:nvPr/>
        </p:nvSpPr>
        <p:spPr>
          <a:xfrm>
            <a:off x="666780" y="1836390"/>
            <a:ext cx="5694426" cy="2632466"/>
          </a:xfrm>
          <a:prstGeom prst="rect">
            <a:avLst/>
          </a:prstGeom>
          <a:noFill/>
          <a:ln/>
        </p:spPr>
        <p:txBody>
          <a:bodyPr wrap="square" lIns="0" tIns="0" rIns="0" bIns="0" rtlCol="0" anchor="t"/>
          <a:lstStyle/>
          <a:p>
            <a:pPr algn="l" indent="0" marL="0">
              <a:lnSpc>
                <a:spcPct val="113000"/>
              </a:lnSpc>
              <a:buNone/>
            </a:pPr>
            <a:r>
              <a:rPr lang="ee" altLang="en-US" sz="1920" dirty="0">
                <a:solidFill>
                  <a:srgbClr val="25252B"/>
                </a:solidFill>
                <a:latin typeface="IBM Plex Sans" pitchFamily="34" charset="0"/>
                <a:ea typeface="IBM Plex Sans" pitchFamily="34" charset="-122"/>
                <a:cs typeface="IBM Plex Sans" pitchFamily="34" charset="-120"/>
              </a:rPr>
              <a:t>Mitɔ ne ame aɖe le mia dzi dem be miawɔ nu kaba alo miawɔe le adzame, le viɖe si woakpɔ godoo ŋugbe dom, le biabiam be miaɖo bitcoin ɖa gbã, alo le miaƒe gbugbɔxɔxɔ nyawo biam. Midzudzɔ vie. Migagblɔ naneke na ame aɖeke o. Migaɖo naneke ɖa o. Emegbe la, mito nyatakakadzɔtsoƒe si mienya xoxo dzi ɖo kpe edzi.</a:t>
            </a:r>
            <a:endParaRPr lang="ee" sz="1920" dirty="0"/>
          </a:p>
        </p:txBody>
      </p:sp>
      <p:pic>
        <p:nvPicPr>
          <p:cNvPr id="6" name="Image 1" descr="Kabakaba wɔwɔ Ame bubu ƒe ŋkɔ zazã Teƒe si nu la ayi trɔtrɔ Viɖe siwo ŋugbe wodo be woava godoo Nya ɣaɣlawo biabia">    </p:cNvPr>
          <p:cNvPicPr>
            <a:picLocks noChangeAspect="1"/>
          </p:cNvPicPr>
          <p:nvPr/>
        </p:nvPicPr>
        <p:blipFill>
          <a:blip r:embed="rId2"/>
          <a:stretch>
            <a:fillRect/>
          </a:stretch>
        </p:blipFill>
        <p:spPr>
          <a:xfrm>
            <a:off x="1338224" y="4590745"/>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Alekee miezãa Bitcoin?</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e" altLang="en-US" sz="4350" dirty="0">
                <a:solidFill>
                  <a:srgbClr val="FFFFFF"/>
                </a:solidFill>
                <a:latin typeface="IBM Plex Sans Medium" pitchFamily="34" charset="0"/>
                <a:ea typeface="IBM Plex Sans Medium" pitchFamily="34" charset="-122"/>
                <a:cs typeface="IBM Plex Sans Medium" pitchFamily="34" charset="-120"/>
              </a:rPr>
              <a:t>Nukae akplɔe ɖo?</a:t>
            </a:r>
            <a:endParaRPr lang="ee"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e" altLang="en-US" sz="2400" dirty="0">
                <a:solidFill>
                  <a:srgbClr val="FFFFFF"/>
                </a:solidFill>
                <a:latin typeface="IBM Plex Sans" pitchFamily="34" charset="0"/>
                <a:ea typeface="IBM Plex Sans" pitchFamily="34" charset="-122"/>
                <a:cs typeface="IBM Plex Sans" pitchFamily="34" charset="-120"/>
              </a:rPr>
              <a:t>Esia nye gɔmedzedze koe.</a:t>
            </a:r>
            <a:endParaRPr lang="ee"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Nusɔsrɔ̃ vevi ene</a:t>
            </a:r>
            <a:endParaRPr lang="ee"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ee" altLang="en-US" sz="2400" b="1" dirty="0">
                <a:solidFill>
                  <a:srgbClr val="25252B"/>
                </a:solidFill>
                <a:latin typeface="IBM Plex Sans" pitchFamily="34" charset="0"/>
                <a:ea typeface="IBM Plex Sans" pitchFamily="34" charset="-122"/>
                <a:cs typeface="IBM Plex Sans" pitchFamily="34" charset="-120"/>
              </a:rPr>
              <a:t>Ga nɔa sewo kple dzikaɖeamedzi dzi.</a:t>
            </a:r>
            <a:r>
              <a:rPr lang="ee" altLang="en-US" sz="2400" dirty="0">
                <a:solidFill>
                  <a:srgbClr val="25252B"/>
                </a:solidFill>
                <a:latin typeface="IBM Plex Sans" pitchFamily="34" charset="0"/>
                <a:ea typeface="IBM Plex Sans" pitchFamily="34" charset="-122"/>
                <a:cs typeface="IBM Plex Sans" pitchFamily="34" charset="-120"/>
              </a:rPr>
              <a:t> Habɔbɔ ʋɛ aɖewo ɖoa fiat ga ƒe agbɔsɔsɔ kple eƒe sewo.</a:t>
            </a:r>
            <a:endParaRPr lang="ee" sz="2400" dirty="0"/>
          </a:p>
          <a:p>
            <a:pPr algn="l" marL="228600" indent="-228600">
              <a:lnSpc>
                <a:spcPct val="113000"/>
              </a:lnSpc>
              <a:spcBef>
                <a:spcPts val="480"/>
              </a:spcBef>
              <a:buSzPct val="100000"/>
              <a:buChar char="•"/>
            </a:pPr>
            <a:r>
              <a:rPr lang="ee" altLang="en-US" sz="2400" b="1" dirty="0">
                <a:solidFill>
                  <a:srgbClr val="25252B"/>
                </a:solidFill>
                <a:latin typeface="IBM Plex Sans" pitchFamily="34" charset="0"/>
                <a:ea typeface="IBM Plex Sans" pitchFamily="34" charset="-122"/>
                <a:cs typeface="IBM Plex Sans" pitchFamily="34" charset="-120"/>
              </a:rPr>
              <a:t>Bitcoin naa se vovovowo.</a:t>
            </a:r>
            <a:r>
              <a:rPr lang="ee" altLang="en-US" sz="2400" dirty="0">
                <a:solidFill>
                  <a:srgbClr val="25252B"/>
                </a:solidFill>
                <a:latin typeface="IBM Plex Sans" pitchFamily="34" charset="0"/>
                <a:ea typeface="IBM Plex Sans" pitchFamily="34" charset="-122"/>
                <a:cs typeface="IBM Plex Sans" pitchFamily="34" charset="-120"/>
              </a:rPr>
              <a:t> Ga ƒe agbɔsɔsɔ si le gaglãa, si ƒe liƒo li, eye ame sia ame ate ŋu azã, si woate ŋu akpɔ ɖa le esi woaka ɖe edzi ko teƒe.</a:t>
            </a:r>
            <a:endParaRPr lang="ee" sz="2400" dirty="0"/>
          </a:p>
          <a:p>
            <a:pPr algn="l" marL="228600" indent="-228600">
              <a:lnSpc>
                <a:spcPct val="113000"/>
              </a:lnSpc>
              <a:spcBef>
                <a:spcPts val="480"/>
              </a:spcBef>
              <a:buSzPct val="100000"/>
              <a:buChar char="•"/>
            </a:pPr>
            <a:r>
              <a:rPr lang="ee" altLang="en-US" sz="2400" b="1" dirty="0">
                <a:solidFill>
                  <a:srgbClr val="25252B"/>
                </a:solidFill>
                <a:latin typeface="IBM Plex Sans" pitchFamily="34" charset="0"/>
                <a:ea typeface="IBM Plex Sans" pitchFamily="34" charset="-122"/>
                <a:cs typeface="IBM Plex Sans" pitchFamily="34" charset="-120"/>
              </a:rPr>
              <a:t>Dedienɔnɔ vaa gbã.</a:t>
            </a:r>
            <a:r>
              <a:rPr lang="ee" altLang="en-US" sz="2400" dirty="0">
                <a:solidFill>
                  <a:srgbClr val="25252B"/>
                </a:solidFill>
                <a:latin typeface="IBM Plex Sans" pitchFamily="34" charset="0"/>
                <a:ea typeface="IBM Plex Sans" pitchFamily="34" charset="-122"/>
                <a:cs typeface="IBM Plex Sans" pitchFamily="34" charset="-120"/>
              </a:rPr>
              <a:t> Misrɔ̃ nu gbã, midze egɔme vie, midzro nu sia nu me, eye migana ame aɖeke nanya miaƒe gɔmedzedze nyawo o.</a:t>
            </a:r>
            <a:endParaRPr lang="ee" sz="2400" dirty="0"/>
          </a:p>
          <a:p>
            <a:pPr algn="l" marL="228600" indent="-228600">
              <a:lnSpc>
                <a:spcPct val="113000"/>
              </a:lnSpc>
              <a:spcBef>
                <a:spcPts val="480"/>
              </a:spcBef>
              <a:buSzPct val="100000"/>
              <a:buChar char="•"/>
            </a:pPr>
            <a:r>
              <a:rPr lang="ee" altLang="en-US" sz="2400" b="1" dirty="0">
                <a:solidFill>
                  <a:srgbClr val="25252B"/>
                </a:solidFill>
                <a:latin typeface="IBM Plex Sans" pitchFamily="34" charset="0"/>
                <a:ea typeface="IBM Plex Sans" pitchFamily="34" charset="-122"/>
                <a:cs typeface="IBM Plex Sans" pitchFamily="34" charset="-120"/>
              </a:rPr>
              <a:t>Esia nye gɔmedzedze ko.</a:t>
            </a:r>
            <a:r>
              <a:rPr lang="ee" altLang="en-US" sz="2400" dirty="0">
                <a:solidFill>
                  <a:srgbClr val="25252B"/>
                </a:solidFill>
                <a:latin typeface="IBM Plex Sans" pitchFamily="34" charset="0"/>
                <a:ea typeface="IBM Plex Sans" pitchFamily="34" charset="-122"/>
                <a:cs typeface="IBM Plex Sans" pitchFamily="34" charset="-120"/>
              </a:rPr>
              <a:t> Afɔɖeɖe si kplɔe ɖo ɖeka si le dedie la sɔ gbɔ.</a:t>
            </a:r>
            <a:endParaRPr lang="ee"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ee" altLang="en-US" sz="2400" b="1" dirty="0">
                <a:solidFill>
                  <a:srgbClr val="422C70"/>
                </a:solidFill>
                <a:latin typeface="IBM Plex Sans" pitchFamily="34" charset="0"/>
                <a:ea typeface="IBM Plex Sans" pitchFamily="34" charset="-122"/>
                <a:cs typeface="IBM Plex Sans" pitchFamily="34" charset="-120"/>
              </a:rPr>
              <a:t>Ɣeyiɣi aɖe be miaɖe susu le nu ŋu</a:t>
            </a:r>
            <a:endParaRPr lang="ee" sz="2400" dirty="0"/>
          </a:p>
          <a:p>
            <a:pPr algn="l" indent="0" marL="0">
              <a:lnSpc>
                <a:spcPct val="113000"/>
              </a:lnSpc>
              <a:spcBef>
                <a:spcPts val="360"/>
              </a:spcBef>
              <a:buNone/>
            </a:pPr>
            <a:r>
              <a:rPr lang="ee" altLang="en-US" sz="2400" dirty="0">
                <a:solidFill>
                  <a:srgbClr val="25252B"/>
                </a:solidFill>
                <a:latin typeface="IBM Plex Sans" pitchFamily="34" charset="0"/>
                <a:ea typeface="IBM Plex Sans" pitchFamily="34" charset="-122"/>
                <a:cs typeface="IBM Plex Sans" pitchFamily="34" charset="-120"/>
              </a:rPr>
              <a:t>Mitrɔ yi biabia atɔ̃ siwo le gɔmedzedzea gbɔ. Aleke miaɖo wo ŋu fifia?</a:t>
            </a:r>
            <a:endParaRPr lang="ee"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akplɔe ɖo?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e" altLang="en-US" sz="3000" dirty="0">
                <a:solidFill>
                  <a:srgbClr val="422C70"/>
                </a:solidFill>
                <a:latin typeface="IBM Plex Sans Medium" pitchFamily="34" charset="0"/>
                <a:ea typeface="IBM Plex Sans Medium" pitchFamily="34" charset="-122"/>
                <a:cs typeface="IBM Plex Sans Medium" pitchFamily="34" charset="-120"/>
              </a:rPr>
              <a:t>Bitcoin ƒe Agbalẽdzesi</a:t>
            </a:r>
            <a:endParaRPr lang="ee"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ee" altLang="en-US" sz="2210" dirty="0">
                <a:solidFill>
                  <a:srgbClr val="25252B"/>
                </a:solidFill>
                <a:latin typeface="IBM Plex Sans" pitchFamily="34" charset="0"/>
                <a:ea typeface="IBM Plex Sans" pitchFamily="34" charset="-122"/>
                <a:cs typeface="IBM Plex Sans" pitchFamily="34" charset="-120"/>
              </a:rPr>
              <a:t>Afɔɖeɖe si kplɔe ɖo. Eƒe nusrɔ̃ ƒe akpa eneawo akplɔ mi ayi ŋgɔ:</a:t>
            </a:r>
            <a:endParaRPr lang="ee"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Ga ƒe gɔmesese</a:t>
            </a:r>
            <a:endParaRPr lang="ee" sz="2210" dirty="0"/>
          </a:p>
          <a:p>
            <a:pPr algn="l" marL="210820" indent="-210820">
              <a:lnSpc>
                <a:spcPct val="113000"/>
              </a:lnSpc>
              <a:spcBef>
                <a:spcPts val="440"/>
              </a:spcBef>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Ale si Bitcoin wɔa dɔe</a:t>
            </a:r>
            <a:endParaRPr lang="ee" sz="2210" dirty="0"/>
          </a:p>
          <a:p>
            <a:pPr algn="l" marL="210820" indent="-210820">
              <a:lnSpc>
                <a:spcPct val="113000"/>
              </a:lnSpc>
              <a:spcBef>
                <a:spcPts val="440"/>
              </a:spcBef>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Bitcoin zazã le dedienɔnɔ me</a:t>
            </a:r>
            <a:endParaRPr lang="ee" sz="2210" dirty="0"/>
          </a:p>
          <a:p>
            <a:pPr algn="l" marL="210820" indent="-210820">
              <a:lnSpc>
                <a:spcPct val="113000"/>
              </a:lnSpc>
              <a:spcBef>
                <a:spcPts val="440"/>
              </a:spcBef>
              <a:buSzPct val="100000"/>
              <a:buChar char="•"/>
            </a:pPr>
            <a:r>
              <a:rPr lang="ee" altLang="en-US" sz="2210" dirty="0">
                <a:solidFill>
                  <a:srgbClr val="25252B"/>
                </a:solidFill>
                <a:latin typeface="IBM Plex Sans" pitchFamily="34" charset="0"/>
                <a:ea typeface="IBM Plex Sans" pitchFamily="34" charset="-122"/>
                <a:cs typeface="IBM Plex Sans" pitchFamily="34" charset="-120"/>
              </a:rPr>
              <a:t>Bitcoin le miaƒe nutoa me</a:t>
            </a:r>
            <a:endParaRPr lang="ee"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ee" altLang="en-US" sz="2210" dirty="0">
                <a:solidFill>
                  <a:srgbClr val="25252B"/>
                </a:solidFill>
                <a:latin typeface="IBM Plex Sans" pitchFamily="34" charset="0"/>
                <a:ea typeface="IBM Plex Sans" pitchFamily="34" charset="-122"/>
                <a:cs typeface="IBM Plex Sans" pitchFamily="34" charset="-120"/>
              </a:rPr>
              <a:t>Miyi edzi le nudzodzro me, miyi edzi le biabiawo biam, eye misrɔ̃ nu geɖe le </a:t>
            </a:r>
            <a:r>
              <a:rPr lang="ee"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ee" altLang="en-US" sz="2210" dirty="0">
                <a:solidFill>
                  <a:srgbClr val="25252B"/>
                </a:solidFill>
                <a:latin typeface="IBM Plex Sans" pitchFamily="34" charset="0"/>
                <a:ea typeface="IBM Plex Sans" pitchFamily="34" charset="-122"/>
                <a:cs typeface="IBM Plex Sans" pitchFamily="34" charset="-120"/>
              </a:rPr>
              <a:t>.</a:t>
            </a:r>
            <a:endParaRPr lang="ee"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ee" altLang="en-US" sz="2210" dirty="0">
                <a:solidFill>
                  <a:srgbClr val="25252B"/>
                </a:solidFill>
                <a:latin typeface="IBM Plex Sans" pitchFamily="34" charset="0"/>
                <a:ea typeface="IBM Plex Sans" pitchFamily="34" charset="-122"/>
                <a:cs typeface="IBM Plex Sans" pitchFamily="34" charset="-120"/>
              </a:rPr>
              <a:t>Míele mɔ kpɔm be míakpɔ mi le míaƒe nusrɔ̃ha si gbɔna me.</a:t>
            </a:r>
            <a:endParaRPr lang="ee"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e" altLang="en-US" sz="1200" dirty="0">
                <a:solidFill>
                  <a:srgbClr val="6C6C7D"/>
                </a:solidFill>
                <a:latin typeface="IBM Plex Sans" pitchFamily="34" charset="0"/>
                <a:ea typeface="IBM Plex Sans" pitchFamily="34" charset="-122"/>
                <a:cs typeface="IBM Plex Sans" pitchFamily="34" charset="-120"/>
              </a:rPr>
              <a:t>Ŋgɔdonya tso Bitcoin ŋu · Nukae akplɔe ɖo?</a:t>
            </a:r>
            <a:endParaRPr lang="ee"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Ŋgɔdonya tso Bitcoin ŋu</dc:title>
  <dc:subject>Open educational slides (Creative Commons). Adapt them freely.</dc:subject>
  <dc:creator>My First Bitcoin</dc:creator>
  <cp:lastModifiedBy>My First Bitcoin</cp:lastModifiedBy>
  <cp:revision>1</cp:revision>
  <dcterms:created xsi:type="dcterms:W3CDTF">2026-10-22T19:30:47Z</dcterms:created>
  <dcterms:modified xsi:type="dcterms:W3CDTF">2026-10-22T19:30:47Z</dcterms:modified>
</cp:coreProperties>
</file>