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Источник: My First Bitcoin, «Введение в биткоин: руководство для начинающих», издание 26.10. Адаптировано на условиях лицензии Creative Commons «С указанием авторства — С сохранением условий» 4.0 Международная; эта презентация распространяется на условиях той же лицензии. Презентация предназначена для занятий под руководством преподавателя и построена на шести вопросах из руководства. Адаптируйте примеры, темп и способ подачи к вашему сообществу, сохраняя смысл и рекомендации по безопасности. Фиксированная продолжительность занятия не предусмотрена.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Начните с простой картины: все вокруг нас пользуются деньгами, не задумываясь об этом. Спросите участников, когда они в последний раз задумывались о том, откуда берутся деньги.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Дайте учащимся несколько минут, чтобы записать ответы. Не просите никого делиться личной финансовой информацией. К этим ответам вы вернётесь на слайде «Что дальше?» с основными выводами.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Сохраняйте это различие на протяжении всего занятия. Когда звучит утверждение, спросите: можем ли мы его проверить или для его оценки нужны критерии и доказательства?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Рассмотрим пример из руководства: вы выращиваете рис, и вам нужна обувь, но сапожнику нужно растительное масло, а не рис. Экономисты называют это двойным совпадением потребностей.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Рассмотрим пример из руководства: вы выращиваете рис, и вам нужна обувь, но сапожнику нужно растительное масло, а не рис. Экономисты называют это двойным совпадением потребностей.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Банкнота — это всего лишь листок бумаги. Деньги решают проблему бартера, отделяя продажу от покупки: вы продаёте рис одному человеку, а покупаете обувь у другого. Именно это отличает деньги от бартера.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Ценовая инфляция — это устойчивый рост общего уровня цен. Её обратная сторона — покупательная способность: сколько товаров и услуг можно купить на одну денежную единицу. Если стоимость корзины базовых товаров повышается со 100 до 110 денежных единиц, на те же 100 денежных единиц уже нельзя купить всю корзину.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Ценовая инфляция — это устойчивый рост общего уровня цен. Её обратная сторона — покупательная способность: сколько товаров и услуг можно купить на одну денежную единицу. Если стоимость корзины базовых товаров повышается со 100 до 110 денежных единиц, на те же 100 денежных единиц уже нельзя купить всю корзину.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Экономисты спорят о том, насколько важна каждая из причин. Сосредоточьтесь на той причине, которая является результатом решения, а не случайности.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Для этого не нужны ни устройства, ни интернет. Сравните ответы участников группы и напомните учащимся, что по одной цене нельзя судить об инфляции в целом.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До появления биткоина отправка денег через интернет всегда зависела от доверенной организации: банка или платёжной компании, которая вела реестр, одобряла открытие счетов и могла задержать, заблокировать или отменить платёж. Цифровую информацию легко копировать: если бы цифровую монету можно было потратить дважды, она не могла бы служить деньгами. Это и есть проблема двойной траты. Сатоши Накамото — человек или группа людей, использующих это имя.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Децентрализация не означает, что все имеют равное влияние. Она означает, что ни один участник не может единолично изменить реестр или денежные правила для всех.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Новые биткоины выпускаются по общедоступному графику, а независимые компьютеры, называемые узлами, отклоняют любой блок, нарушающий это правило. Ограничение заслуживает доверия, потому что любой может проверить его соблюдение. Это не закон природы: оно действует благодаря тому, что участники продолжают следить за его соблюдением. Ограниченное предложение не гарантирует роста цены: цена зависит как от спроса, так и от предложения.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Владеть 100 000 сатоши и владеть 0,001 биткоина — это одно и то же. Развейте заблуждение о том, что биткоин недоступен из-за высокой цены одного биткоина.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Пользователи отправляют, получают и хранят биткоины; узлы проверяют каждую транзакцию и каждый блок на соответствие правилам; майнеры соревнуются за право добавить новый блок в реестр примерно раз в десять минут. Этот реестр — блокчейн — общедоступен, и его переписывание обходится очень дорого. Примечание о написании: слово «биткоин» с заглавной буквы обычно обозначает сеть или систему, а со строчной — сами деньги.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Пользователи отправляют, получают и хранят биткоины; узлы проверяют каждую транзакцию и каждый блок на соответствие правилам; майнеры соревнуются за право добавить новый блок в реестр примерно раз в десять минут. Этот реестр — блокчейн — общедоступен, и его переписывание обходится очень дорого. Примечание о написании: слово «биткоин» с заглавной буквы обычно обозначает сеть или систему, а со строчной — сами деньги.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Биткоин-кошелёк — это инструмент, обычно приложение, которое позволяет вам получать и отправлять биткоины, а также проверять баланс. Ваши биткоины хранятся не в телефоне: сведения о них записаны в блокчейне. Кошелёк управляет ключами, с помощью которых вы можете доказать, что биткоины принадлежат вам, и авторизовать платёж.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Сид-фраза — это не только резервная копия: она даёт полный доступ к средствам. При создании кошелька точно запишите её на бумаге; храните её офлайн, в тайне и в таком месте, где она не потеряется и не будет повреждена. Никогда не фотографируйте её, не отправляйте по электронной почте, не храните в облачных заметках, не пересылайте в сообщениях и не вводите на сайтах. Показанные слова — лишь образец; никогда не показывайте и не собирайте настоящие сид-фразы.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First Bitcoin не рекомендует конкретные кошельки. Инструменты, комиссии и владельцы меняются, и то, что подходит одному сообществу, может не подойти другому. Направляйте учащихся к местному преподавателю, которому можно доверять.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eg"/><Relationship Id="rId2" Type="http://schemas.openxmlformats.org/officeDocument/2006/relationships/image" Target="../media/image-3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myfirstbitcoin.org/" TargetMode="External"/><Relationship Id="rId1" Type="http://schemas.openxmlformats.org/officeDocument/2006/relationships/image" Target="../media/image-41-1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76561" y="571500"/>
            <a:ext cx="1548719" cy="2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8000"/>
              </a:lnSpc>
              <a:buNone/>
            </a:pPr>
            <a:r>
              <a:rPr lang="ru" altLang="en-US" sz="165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Издание 26.10</a:t>
            </a:r>
            <a:endParaRPr lang="ru" sz="1650" dirty="0"/>
          </a:p>
        </p:txBody>
      </p:sp>
      <p:sp>
        <p:nvSpPr>
          <p:cNvPr id="3" name="Text 1"/>
          <p:cNvSpPr/>
          <p:nvPr/>
        </p:nvSpPr>
        <p:spPr>
          <a:xfrm>
            <a:off x="666780" y="1962120"/>
            <a:ext cx="11144250" cy="1920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ru" altLang="en-US" sz="72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Введение</a:t>
            </a:r>
            <a:br/>
            <a:r>
              <a:rPr lang="ru" altLang="en-US" sz="72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в биткоин</a:t>
            </a:r>
            <a:endParaRPr lang="ru" sz="7200" dirty="0"/>
          </a:p>
        </p:txBody>
      </p:sp>
      <p:sp>
        <p:nvSpPr>
          <p:cNvPr id="4" name="Text 2"/>
          <p:cNvSpPr/>
          <p:nvPr/>
        </p:nvSpPr>
        <p:spPr>
          <a:xfrm>
            <a:off x="666780" y="5905470"/>
            <a:ext cx="11144250" cy="381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ru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Руководство для начинающих</a:t>
            </a:r>
            <a:endParaRPr lang="ru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500884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ru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Почему деньги важны?</a:t>
            </a:r>
            <a:endParaRPr lang="ru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53433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ru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Мы пользуемся деньгами каждый день, но редко задумываемся о том, как они работают.</a:t>
            </a:r>
            <a:endParaRPr lang="ru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Большинство людей никогда</a:t>
            </a:r>
            <a:br/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не задумываются о деньгах</a:t>
            </a:r>
            <a:endParaRPr lang="ru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66930"/>
            <a:ext cx="5694426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Не зарабатывать их, не тратить их, а думать о том, что такое деньги и как они работают.</a:t>
            </a:r>
            <a:endParaRPr lang="ru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Почему деньги важны?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Пять вопросов для начала</a:t>
            </a:r>
            <a:endParaRPr lang="ru" sz="3000" dirty="0"/>
          </a:p>
        </p:txBody>
      </p:sp>
      <p:sp>
        <p:nvSpPr>
          <p:cNvPr id="5" name="Text 2"/>
          <p:cNvSpPr/>
          <p:nvPr/>
        </p:nvSpPr>
        <p:spPr>
          <a:xfrm>
            <a:off x="1002000" y="1375806"/>
            <a:ext cx="5973227" cy="3109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0660" indent="-200660">
              <a:lnSpc>
                <a:spcPct val="113000"/>
              </a:lnSpc>
              <a:buSzPct val="100000"/>
              <a:buChar char="•"/>
            </a:pPr>
            <a:r>
              <a:rPr lang="ru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Зачем людям нужны деньги?</a:t>
            </a:r>
            <a:endParaRPr lang="ru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ru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Что делает что-либо деньгами?</a:t>
            </a:r>
            <a:endParaRPr lang="ru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ru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Кто может создавать или контролировать деньги, которыми вы пользуетесь?</a:t>
            </a:r>
            <a:endParaRPr lang="ru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ru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Почему деньги, которыми вы пользуетесь, имеют ценность?</a:t>
            </a:r>
            <a:endParaRPr lang="ru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ru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Можете ли вы купить на свои деньги столько же, сколько раньше?</a:t>
            </a:r>
            <a:endParaRPr lang="ru" sz="2110" dirty="0"/>
          </a:p>
        </p:txBody>
      </p:sp>
      <p:sp>
        <p:nvSpPr>
          <p:cNvPr id="6" name="Shape 3"/>
          <p:cNvSpPr/>
          <p:nvPr/>
        </p:nvSpPr>
        <p:spPr>
          <a:xfrm>
            <a:off x="666780" y="4780666"/>
            <a:ext cx="5981730" cy="1447770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7" name="Shape 4"/>
          <p:cNvSpPr/>
          <p:nvPr/>
        </p:nvSpPr>
        <p:spPr>
          <a:xfrm>
            <a:off x="666780" y="4780666"/>
            <a:ext cx="57150" cy="1447770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8" name="Text 5"/>
          <p:cNvSpPr/>
          <p:nvPr/>
        </p:nvSpPr>
        <p:spPr>
          <a:xfrm>
            <a:off x="1153058" y="5022068"/>
            <a:ext cx="5370180" cy="964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21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Сохраните свои ответы</a:t>
            </a:r>
            <a:endParaRPr lang="ru" sz="2110" dirty="0"/>
          </a:p>
          <a:p>
            <a:pPr algn="l" indent="0" marL="0">
              <a:lnSpc>
                <a:spcPct val="113000"/>
              </a:lnSpc>
              <a:spcBef>
                <a:spcPts val="320"/>
              </a:spcBef>
              <a:buNone/>
            </a:pPr>
            <a:r>
              <a:rPr lang="ru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Напишите краткий ответ на каждый вопрос. Вы вернётесь к ним в конце.</a:t>
            </a:r>
            <a:endParaRPr lang="ru" sz="2110" dirty="0"/>
          </a:p>
        </p:txBody>
      </p:sp>
      <p:sp>
        <p:nvSpPr>
          <p:cNvPr id="9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Почему деньги важны?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Факт или мнение?</a:t>
            </a:r>
            <a:endParaRPr lang="ru" sz="3000" dirty="0"/>
          </a:p>
        </p:txBody>
      </p:sp>
      <p:sp>
        <p:nvSpPr>
          <p:cNvPr id="5" name="Text 2"/>
          <p:cNvSpPr/>
          <p:nvPr/>
        </p:nvSpPr>
        <p:spPr>
          <a:xfrm>
            <a:off x="1017179" y="1379464"/>
            <a:ext cx="5956493" cy="1948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0820" indent="-210820">
              <a:lnSpc>
                <a:spcPct val="113000"/>
              </a:lnSpc>
              <a:buSzPct val="100000"/>
              <a:buChar char="•"/>
            </a:pPr>
            <a:r>
              <a:rPr lang="ru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Факт:</a:t>
            </a:r>
            <a:r>
              <a:rPr lang="ru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«Эта банкнота принимается в уплату налогов». Это можно проверить.</a:t>
            </a:r>
            <a:endParaRPr lang="ru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ru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Мнение:</a:t>
            </a:r>
            <a:r>
              <a:rPr lang="ru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«Это лучшая форма денег». Для такого утверждения нужны критерии и доказательства.</a:t>
            </a:r>
            <a:endParaRPr lang="ru" sz="2210" dirty="0"/>
          </a:p>
        </p:txBody>
      </p:sp>
      <p:sp>
        <p:nvSpPr>
          <p:cNvPr id="6" name="Text 3"/>
          <p:cNvSpPr/>
          <p:nvPr/>
        </p:nvSpPr>
        <p:spPr>
          <a:xfrm>
            <a:off x="666780" y="3636203"/>
            <a:ext cx="6340632" cy="26492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Это руководство предназначено исключительно для образовательных целей. Оно не содержит финансовых, инвестиционных, юридических или налоговых рекомендаций и не призывает вас что-либо покупать, продавать или держать.</a:t>
            </a:r>
            <a:endParaRPr lang="ru" sz="221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Почему деньги важны?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ru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Что такое деньги?</a:t>
            </a:r>
            <a:endParaRPr lang="ru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3000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ru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Деньги — это инструмент обмена.</a:t>
            </a:r>
            <a:endParaRPr lang="ru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Бартер и двойное совпадение потребностей</a:t>
            </a:r>
            <a:endParaRPr lang="ru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Оба человека должны хотеть получить то, что есть у другого, причём одновременно и в подходящих количествах.</a:t>
            </a:r>
            <a:endParaRPr lang="ru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3511" y="2575316"/>
            <a:ext cx="5564947" cy="371100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Что такое деньги?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Бартер и двойное совпадение потребностей</a:t>
            </a:r>
            <a:endParaRPr lang="ru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Оба человека должны хотеть получить то, что есть у другого, в одно и то же время и в подходящих количествах.</a:t>
            </a:r>
            <a:endParaRPr lang="ru" sz="2400" dirty="0"/>
          </a:p>
        </p:txBody>
      </p:sp>
      <p:pic>
        <p:nvPicPr>
          <p:cNvPr id="5" name="Image 0" descr="Amina Есть: рис Хочет: обувьС LuisLuis не хочет рис.Luis Есть: обувьХочет: растительное маслоС MeiMei не хочет обувь.MeiЕсть: растительное маслоХочет: ремонтС AminaAmina не может выполнить ремонт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69709" y="2422886"/>
            <a:ext cx="8252369" cy="380180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Что такое деньги?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Деньги — инструмент обмена</a:t>
            </a:r>
            <a:endParaRPr lang="ru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Никому не нужны деньги сами по себе. Они полезны, потому что люди принимают их, ожидая, что в дальнейшем их примут и другие.</a:t>
            </a:r>
            <a:endParaRPr lang="ru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4847" y="2575316"/>
            <a:ext cx="7422368" cy="3711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Что такое деньги?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Три функции денег</a:t>
            </a:r>
            <a:endParaRPr lang="ru" sz="3000" dirty="0"/>
          </a:p>
        </p:txBody>
      </p:sp>
      <p:sp>
        <p:nvSpPr>
          <p:cNvPr id="5" name="Text 2"/>
          <p:cNvSpPr/>
          <p:nvPr/>
        </p:nvSpPr>
        <p:spPr>
          <a:xfrm>
            <a:off x="1032449" y="1383030"/>
            <a:ext cx="5939760" cy="2486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ru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Средство обмена:</a:t>
            </a:r>
            <a:r>
              <a:rPr lang="ru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люди принимают его в качестве оплаты</a:t>
            </a:r>
            <a:endParaRPr lang="ru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ru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Единица счёта:</a:t>
            </a:r>
            <a:r>
              <a:rPr lang="ru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в ней выражаются цены</a:t>
            </a:r>
            <a:endParaRPr lang="ru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ru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Средство сбережения:</a:t>
            </a:r>
            <a:r>
              <a:rPr lang="ru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оно переносит стоимость из настоящего в будущее</a:t>
            </a:r>
            <a:endParaRPr lang="ru" sz="2300" dirty="0"/>
          </a:p>
        </p:txBody>
      </p:sp>
      <p:sp>
        <p:nvSpPr>
          <p:cNvPr id="6" name="Text 3"/>
          <p:cNvSpPr/>
          <p:nvPr/>
        </p:nvSpPr>
        <p:spPr>
          <a:xfrm>
            <a:off x="666780" y="4191701"/>
            <a:ext cx="6340632" cy="1579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Никакие деньги не сохраняют стоимость идеально, но некоторые формы денег теряют покупательную способность медленнее других.</a:t>
            </a:r>
            <a:endParaRPr lang="ru" sz="23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Что такое деньги?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2381280"/>
            <a:ext cx="5029200" cy="20955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От ракушек к бумаге</a:t>
            </a:r>
            <a:endParaRPr lang="ru" sz="3000" dirty="0"/>
          </a:p>
        </p:txBody>
      </p:sp>
      <p:sp>
        <p:nvSpPr>
          <p:cNvPr id="5" name="Text 2"/>
          <p:cNvSpPr/>
          <p:nvPr/>
        </p:nvSpPr>
        <p:spPr>
          <a:xfrm>
            <a:off x="1002000" y="1375806"/>
            <a:ext cx="5327020" cy="3780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0660" indent="-200660">
              <a:lnSpc>
                <a:spcPct val="113000"/>
              </a:lnSpc>
              <a:buSzPct val="100000"/>
              <a:buChar char="•"/>
            </a:pPr>
            <a:r>
              <a:rPr lang="ru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Ракушки, соль, бусины, скот, медь, серебро, золото</a:t>
            </a:r>
            <a:endParaRPr lang="ru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ru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Драгоценные металлы: редкие, долговечные, широко принимаемые</a:t>
            </a:r>
            <a:endParaRPr lang="ru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ru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Бумажные обязательства, обмениваемые на указанное количество металла</a:t>
            </a:r>
            <a:endParaRPr lang="ru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ru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Золотые стандарты: денежная единица, законодательно привязанная к золоту</a:t>
            </a:r>
            <a:endParaRPr lang="ru" sz="2110" dirty="0"/>
          </a:p>
        </p:txBody>
      </p:sp>
      <p:sp>
        <p:nvSpPr>
          <p:cNvPr id="6" name="Text 3"/>
          <p:cNvSpPr/>
          <p:nvPr/>
        </p:nvSpPr>
        <p:spPr>
          <a:xfrm>
            <a:off x="666780" y="5451013"/>
            <a:ext cx="5694426" cy="723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Правила различались в зависимости от места и периода.</a:t>
            </a:r>
            <a:endParaRPr lang="ru" sz="211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Что такое деньги?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Фиатные деньги</a:t>
            </a:r>
            <a:endParaRPr lang="ru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42962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1971: Соединённые Штаты прекратили официальный обмен долларов на золото для иностранных правительств и центральных банков</a:t>
            </a:r>
            <a:endParaRPr lang="r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Сегодня большинство национальных валют — фиатные деньги: они выпускаются под контролем государства и не подлежат обмену на золото или какой-либо другой товар</a:t>
            </a:r>
            <a:endParaRPr lang="r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ru" altLang="en-US" sz="2400" i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Fiat</a:t>
            </a: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в переводе с латыни означает «да будет так» и часто понимается как «по указу»</a:t>
            </a:r>
            <a:endParaRPr lang="r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Принимаются, потому что ими пользуются люди, предприятия, банки и правительства; законы признают их законным платёжным средством и требуют уплачивать в них налоги</a:t>
            </a:r>
            <a:endParaRPr lang="ru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Что такое деньги?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84930" y="2103211"/>
            <a:ext cx="10226010" cy="2651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Мы перешли от денег,</a:t>
            </a:r>
            <a:br/>
            <a:r>
              <a:rPr lang="ru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обеспеченных чем-то, к</a:t>
            </a:r>
            <a:br/>
            <a:r>
              <a:rPr lang="ru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деньгам, обеспеченным</a:t>
            </a:r>
            <a:br/>
            <a:r>
              <a:rPr lang="ru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доверием к кому-то.</a:t>
            </a:r>
            <a:endParaRPr lang="ru" sz="4350" dirty="0"/>
          </a:p>
        </p:txBody>
      </p:sp>
      <p:sp>
        <p:nvSpPr>
          <p:cNvPr id="3" name="Text 1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C0C0D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Что такое деньги?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C0C0D0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ru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Что не так с нашими деньгами?</a:t>
            </a:r>
            <a:endParaRPr lang="ru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29817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ru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Когда люди слышат слово «инфляция», они обычно думают о росте цен.</a:t>
            </a:r>
            <a:endParaRPr lang="ru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Инфляция и покупательная способность</a:t>
            </a:r>
            <a:endParaRPr lang="ru" sz="3000" dirty="0"/>
          </a:p>
        </p:txBody>
      </p:sp>
      <p:pic>
        <p:nvPicPr>
          <p:cNvPr id="4" name="Image 0" descr="До У вас есть 100 денежных единиц. Корзина стоит 100. Вы можете купить всю корзину.Уровень ценНижеПокупательная способностьВышеПосле роста цен У вас по-прежнему 100 денежных единиц. Та же корзина сто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830" y="1295430"/>
            <a:ext cx="9338219" cy="496308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Что не так с нашими деньгами?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Инфляция и покупательная способность</a:t>
            </a:r>
            <a:endParaRPr lang="ru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8148" y="1447770"/>
            <a:ext cx="7255673" cy="48385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Что не так с нашими деньгами?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Много причин — один выбор</a:t>
            </a:r>
            <a:endParaRPr lang="ru" sz="3000" dirty="0"/>
          </a:p>
        </p:txBody>
      </p:sp>
      <p:sp>
        <p:nvSpPr>
          <p:cNvPr id="5" name="Text 2"/>
          <p:cNvSpPr/>
          <p:nvPr/>
        </p:nvSpPr>
        <p:spPr>
          <a:xfrm>
            <a:off x="1002000" y="1375806"/>
            <a:ext cx="5327020" cy="22788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0660" indent="-200660">
              <a:lnSpc>
                <a:spcPct val="113000"/>
              </a:lnSpc>
              <a:buSzPct val="100000"/>
              <a:buChar char="•"/>
            </a:pPr>
            <a:r>
              <a:rPr lang="ru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Увеличение денежной массы и объёмов кредитования</a:t>
            </a:r>
            <a:endParaRPr lang="ru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ru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Перебои с поставками и изменения спроса</a:t>
            </a:r>
            <a:endParaRPr lang="ru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ru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Ослабление валюты, налоги, производственные затраты</a:t>
            </a:r>
            <a:endParaRPr lang="ru" sz="2110" dirty="0"/>
          </a:p>
        </p:txBody>
      </p:sp>
      <p:sp>
        <p:nvSpPr>
          <p:cNvPr id="6" name="Text 3"/>
          <p:cNvSpPr/>
          <p:nvPr/>
        </p:nvSpPr>
        <p:spPr>
          <a:xfrm>
            <a:off x="666780" y="3949568"/>
            <a:ext cx="5694426" cy="1809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Одна из причин — результат выбора, а не случайность: в фиатной системе небольшое число институтов может увеличивать денежную массу и объёмы кредитования и менять правила системы.</a:t>
            </a:r>
            <a:endParaRPr lang="ru" sz="211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Что не так с нашими деньгами?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Редкость и ценность</a:t>
            </a:r>
            <a:endParaRPr lang="ru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001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Оригинал «Моны Лизы» стоит дороже любой копии: он существует в единственном экземпляре</a:t>
            </a:r>
            <a:endParaRPr lang="r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Сама по себе редкость не создаёт ценности, но когда люди чего-то хотят, доступное количество имеет значение</a:t>
            </a:r>
            <a:endParaRPr lang="r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Когда количество денег растёт быстрее, чем количество товаров и услуг, которые на них можно купить, на каждую денежную единицу, как правило, можно купить меньше</a:t>
            </a:r>
            <a:endParaRPr lang="ru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Что не так с нашими деньгами?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Инфляция влияет на всех по-разному</a:t>
            </a:r>
            <a:endParaRPr lang="ru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76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Наличные и сбережения могут терять покупательную способность</a:t>
            </a:r>
            <a:endParaRPr lang="r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Владельцы активов, которые растут в цене, могут быть частично защищены</a:t>
            </a:r>
            <a:endParaRPr lang="r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Зарплаты и цены меняются с разной скоростью</a:t>
            </a:r>
            <a:endParaRPr lang="ru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489168"/>
            <a:ext cx="11510010" cy="1645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Остаток на банковском счёте отличается от наличных у вас на руках: это обещание банка выплатить вам деньги. Обычно это обещание выполняется, но всё зависит от банка и правил, регулирующих его деятельность.</a:t>
            </a:r>
            <a:endParaRPr lang="ru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Что не так с нашими деньгами?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Попробуйте: проверка покупательной способности</a:t>
            </a:r>
            <a:endParaRPr lang="ru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06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Font typeface="+mj-lt"/>
              <a:buAutoNum type="arabicPeriod" startAt="1"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Выберите один повседневный товар или услугу: хлеб, проезд или пополнение баланса телефона</a:t>
            </a:r>
            <a:endParaRPr lang="r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Запишите его или её сегодняшнюю стоимость</a:t>
            </a:r>
            <a:endParaRPr lang="r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Спросите у кого-нибудь, сколько это стоило несколько лет назад, и по возможности проверьте по надёжному источнику</a:t>
            </a:r>
            <a:endParaRPr lang="r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Росли ли доходы такими же темпами? Чем ещё можно объяснить это изменение?</a:t>
            </a:r>
            <a:endParaRPr lang="ru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Что не так с нашими деньгами?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Фиатные деньги работают, но не без рисков</a:t>
            </a:r>
            <a:endParaRPr lang="ru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706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Удобные платежи, гибкие условия кредитования, инструменты реагирования на кризисы</a:t>
            </a:r>
            <a:endParaRPr lang="r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 объём денежной массы и правила могут меняться, а те, кто пользуется этими деньгами, почти не могут на это повлиять</a:t>
            </a:r>
            <a:endParaRPr lang="ru" sz="2400" dirty="0"/>
          </a:p>
        </p:txBody>
      </p:sp>
      <p:sp>
        <p:nvSpPr>
          <p:cNvPr id="5" name="Shape 3"/>
          <p:cNvSpPr/>
          <p:nvPr/>
        </p:nvSpPr>
        <p:spPr>
          <a:xfrm>
            <a:off x="666780" y="3428268"/>
            <a:ext cx="10858500" cy="1188263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3428268"/>
            <a:ext cx="57150" cy="1188263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211580" y="3702588"/>
            <a:ext cx="10415565" cy="639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Именно поэтому люди ищут альтернативы и именно поэтому был создан биткоин.</a:t>
            </a:r>
            <a:endParaRPr lang="ru" sz="24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Что не так с нашими деньгами?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295235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ru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Что такое биткоин?</a:t>
            </a:r>
            <a:endParaRPr lang="ru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328690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ru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Цифровые деньги, которые децентрализованы, имеют ограниченную эмиссию и могут передаваться напрямую между пользователями без разрешения банка.</a:t>
            </a:r>
            <a:endParaRPr lang="ru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Проблема двойного расходования</a:t>
            </a:r>
            <a:endParaRPr lang="ru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31 октября 2008 года:</a:t>
            </a: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Satoshi Nakamoto публикует </a:t>
            </a:r>
            <a:r>
              <a:rPr lang="ru" altLang="en-US" sz="2400" i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Биткоин: одноранговая электронная платёжная система</a:t>
            </a: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 </a:t>
            </a:r>
            <a:r>
              <a:rPr lang="ru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Январь 2009 года:</a:t>
            </a: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сеть начинает работу.</a:t>
            </a:r>
            <a:endParaRPr lang="ru" sz="2400" dirty="0"/>
          </a:p>
        </p:txBody>
      </p:sp>
      <p:pic>
        <p:nvPicPr>
          <p:cNvPr id="5" name="Image 0" descr="Платёжная компания Отправитель обращается к компанииКомпания ведёт реестр и одобряет перевод Получатель получает платёж, если компания разрешаетЗависит отОдной доверенной организации, которая ведёт ре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89899" y="2422886"/>
            <a:ext cx="5211989" cy="374629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Что такое биткоин?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Децентрализация · Ограниченное предложение ·</a:t>
            </a:r>
            <a:br/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Одноранговое взаимодействие</a:t>
            </a:r>
            <a:endParaRPr lang="ru" sz="3000" dirty="0"/>
          </a:p>
        </p:txBody>
      </p:sp>
      <p:sp>
        <p:nvSpPr>
          <p:cNvPr id="4" name="Text 2"/>
          <p:cNvSpPr/>
          <p:nvPr/>
        </p:nvSpPr>
        <p:spPr>
          <a:xfrm>
            <a:off x="1032449" y="1802191"/>
            <a:ext cx="11109137" cy="2486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ru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Децентрализация:</a:t>
            </a:r>
            <a:r>
              <a:rPr lang="ru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нет центрального органа, который создаёт учётные записи, изменяет балансы или решает, кто может присоединиться</a:t>
            </a:r>
            <a:endParaRPr lang="ru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ru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Ограниченное предложение:</a:t>
            </a:r>
            <a:r>
              <a:rPr lang="ru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никогда не будет больше 21 миллиона биткоинов</a:t>
            </a:r>
            <a:endParaRPr lang="ru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ru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Напрямую между участниками:</a:t>
            </a:r>
            <a:r>
              <a:rPr lang="ru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отправляйте кому угодно и куда угодно, не спрашивая разрешения у центрального органа</a:t>
            </a:r>
            <a:endParaRPr lang="ru" sz="2300" dirty="0"/>
          </a:p>
        </p:txBody>
      </p:sp>
      <p:sp>
        <p:nvSpPr>
          <p:cNvPr id="5" name="Text 3"/>
          <p:cNvSpPr/>
          <p:nvPr/>
        </p:nvSpPr>
        <p:spPr>
          <a:xfrm>
            <a:off x="666780" y="4610862"/>
            <a:ext cx="11510010" cy="1579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Ни одна компания не может заморозить биткоины, которые вы контролируете самостоятельно. Обратная сторона этой свободы — ответственность: действительную транзакцию обычно невозможно отменить, а службы поддержки у сети нет.</a:t>
            </a:r>
            <a:endParaRPr lang="ru" sz="23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Что такое биткоин?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Лимит, который может проверить каждый</a:t>
            </a:r>
            <a:endParaRPr lang="ru" sz="3000" dirty="0"/>
          </a:p>
        </p:txBody>
      </p:sp>
      <p:pic>
        <p:nvPicPr>
          <p:cNvPr id="4" name="Image 0" descr="Заявление об объёме эмиссии Эмитент указывает лимит на своём сайте. Он зафиксирован только в собственной базе данных эмитента. Никто за пределами эмитента не может это проверить. Эмитент может незамет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96" y="1295430"/>
            <a:ext cx="9283903" cy="496592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Что такое биткоин?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Вам не нужен целый биткоин</a:t>
            </a:r>
            <a:endParaRPr lang="ru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Один биткоин делится на 100 000 000 более мелких единиц, называемых сатоши, или сатами.</a:t>
            </a:r>
            <a:endParaRPr lang="ru" sz="2400" dirty="0"/>
          </a:p>
        </p:txBody>
      </p:sp>
      <p:pic>
        <p:nvPicPr>
          <p:cNvPr id="5" name="Image 0" descr="Биткоин (BTC)10,10,010,0010,00000001Сатоши (саты)⁠100 000 000⁠ 10 000 000⁠ 1 000 000⁠ 100 000⁠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77455" y="2422886"/>
            <a:ext cx="6837060" cy="385730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Что такое биткоин?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Кто обеспечивает работу биткоина?</a:t>
            </a:r>
            <a:endParaRPr lang="ru" sz="3000" dirty="0"/>
          </a:p>
        </p:txBody>
      </p:sp>
      <p:pic>
        <p:nvPicPr>
          <p:cNvPr id="4" name="Image 0" descr="ПользовательПользователь получает, хранит и отправляет биткоины. УзелУзел самостоятельно проверяет соблюдение правил и передаёт корректные данные. МайнерМайнер формирует блоки-кандидаты и выполняет до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8866" y="1295430"/>
            <a:ext cx="8573963" cy="496208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Что такое биткоин?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Кто обеспечивает работу биткоина?</a:t>
            </a:r>
            <a:endParaRPr lang="ru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8148" y="1447770"/>
            <a:ext cx="7255673" cy="48385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Что такое биткоин?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Биткоин требует компромиссов</a:t>
            </a:r>
            <a:endParaRPr lang="ru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828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Его цена может быстро меняться</a:t>
            </a:r>
            <a:endParaRPr lang="r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Ошибки обычно необратимы</a:t>
            </a:r>
            <a:endParaRPr lang="r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Во многих местах его по-прежнему принимают лишь ограниченно</a:t>
            </a:r>
            <a:endParaRPr lang="r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Для безопасного использования нужно немного поучиться</a:t>
            </a:r>
            <a:endParaRPr lang="ru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549975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Биткоин отчасти заменяет доверие к институтам проверкой и личной ответственностью. Он не устраняет риски.</a:t>
            </a:r>
            <a:endParaRPr lang="ru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Что такое биткоин?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ru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Как пользоваться биткоином?</a:t>
            </a:r>
            <a:endParaRPr lang="ru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29817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ru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Первый вопрос о любом кошельке: кто контролирует ключи?</a:t>
            </a:r>
            <a:endParaRPr lang="ru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Кошелёк управляет ключами</a:t>
            </a:r>
            <a:endParaRPr lang="ru" sz="3000" dirty="0"/>
          </a:p>
        </p:txBody>
      </p:sp>
      <p:pic>
        <p:nvPicPr>
          <p:cNvPr id="4" name="Image 0" descr="Ваш кошелёк хранит ключи Получение Поделитесь адресом для полученияОтправка Подпишите своим ключом Биткоины остаются в общем реестре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5266" y="1295430"/>
            <a:ext cx="10221255" cy="497845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Как пользоваться биткоином?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Кто на самом деле хранит ваши биткоины?</a:t>
            </a:r>
            <a:endParaRPr lang="ru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473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ru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Некастодиальное хранение:</a:t>
            </a: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вы контролируете ключи</a:t>
            </a:r>
            <a:endParaRPr lang="r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Никто не сможет восстановить ваши биткоины, если вы потеряете сид-фразу и устройство</a:t>
            </a:r>
            <a:endParaRPr lang="r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ru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Кастодиальное хранение:</a:t>
            </a: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компания хранит ключи, примерно как банк</a:t>
            </a:r>
            <a:endParaRPr lang="r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Ваш баланс — это обещание компании выплатить вам средства; она может ограничить вывод средств, заморозить счёт, подвергнуться взлому или закрыться</a:t>
            </a:r>
            <a:endParaRPr lang="ru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5195438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Выбор способа хранения — не проверка ваших достоинств. Важно понимать, каким способом хранения вы пользуетесь и чему доверяете.</a:t>
            </a:r>
            <a:endParaRPr lang="ru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Как пользоваться биткоином?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Ваша сид-фраза даёт</a:t>
            </a:r>
            <a:br/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полный доступ</a:t>
            </a:r>
            <a:endParaRPr lang="ru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66930"/>
            <a:ext cx="5694426" cy="2056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Упорядоченный список слов, обычно из 12 или 24, с помощью которого можно восстановить ваши ключи. Любой, у кого есть этот список, может забрать ваши биткоины.</a:t>
            </a:r>
            <a:endParaRPr lang="ru" sz="2400" dirty="0"/>
          </a:p>
        </p:txBody>
      </p:sp>
      <p:pic>
        <p:nvPicPr>
          <p:cNvPr id="6" name="Image 1" descr="Только образец1. civil2. switch3. plunge4. stadium5. live6. wedding7. foster8. dice9. giraffe10. you11. foil12. cinnam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550" y="4076121"/>
            <a:ext cx="3760470" cy="214435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Как пользоваться биткоином?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84930" y="2766151"/>
            <a:ext cx="10226010" cy="1325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Не ваши ключи — не ваши</a:t>
            </a:r>
            <a:br/>
            <a:r>
              <a:rPr lang="ru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монеты.</a:t>
            </a:r>
            <a:endParaRPr lang="ru" sz="4350" dirty="0"/>
          </a:p>
        </p:txBody>
      </p:sp>
      <p:sp>
        <p:nvSpPr>
          <p:cNvPr id="3" name="Text 1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C0C0D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Как пользоваться биткоином?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C0C0D0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90497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Прежде чем вы начнёте</a:t>
            </a:r>
            <a:br/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пользоваться каким-либо</a:t>
            </a:r>
            <a:br/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кошельком</a:t>
            </a:r>
            <a:endParaRPr lang="ru" sz="3000" dirty="0"/>
          </a:p>
        </p:txBody>
      </p:sp>
      <p:sp>
        <p:nvSpPr>
          <p:cNvPr id="5" name="Text 2"/>
          <p:cNvSpPr/>
          <p:nvPr/>
        </p:nvSpPr>
        <p:spPr>
          <a:xfrm>
            <a:off x="956188" y="2202972"/>
            <a:ext cx="6023427" cy="429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3990" indent="-173990">
              <a:lnSpc>
                <a:spcPct val="113000"/>
              </a:lnSpc>
              <a:buSzPct val="100000"/>
              <a:buChar char="•"/>
            </a:pPr>
            <a:r>
              <a:rPr lang="ru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Ключи:</a:t>
            </a:r>
            <a:r>
              <a:rPr lang="ru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кто их контролирует — вы или компания?</a:t>
            </a:r>
            <a:endParaRPr lang="ru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ru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Восстановление:</a:t>
            </a:r>
            <a:r>
              <a:rPr lang="ru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что произойдёт, если вы потеряете телефон или компания исчезнет?</a:t>
            </a:r>
            <a:endParaRPr lang="ru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ru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Источник:</a:t>
            </a:r>
            <a:r>
              <a:rPr lang="ru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официальный сайт или страница в магазине приложений, а не ссылка, которую вам кто-то прислал?</a:t>
            </a:r>
            <a:endParaRPr lang="ru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ru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Код:</a:t>
            </a:r>
            <a:r>
              <a:rPr lang="ru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открытый исходный код, который активно поддерживается? (Само по себе это не доказывает безопасность.)</a:t>
            </a:r>
            <a:endParaRPr lang="ru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ru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Расходы:</a:t>
            </a:r>
            <a:r>
              <a:rPr lang="ru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есть ли комиссии за отправку, получение или вывод средств?</a:t>
            </a:r>
            <a:endParaRPr lang="ru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ru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Платежи:</a:t>
            </a:r>
            <a:r>
              <a:rPr lang="ru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в блокчейне, через Lightning или оба варианта?</a:t>
            </a:r>
            <a:endParaRPr lang="ru" sz="1820" dirty="0"/>
          </a:p>
        </p:txBody>
      </p:sp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Как пользоваться биткоином?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Ончейн и Lightning</a:t>
            </a:r>
            <a:endParaRPr lang="ru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178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ru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Ончейн:</a:t>
            </a: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запись непосредственно в блокчейне</a:t>
            </a:r>
            <a:endParaRPr lang="r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ru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Lightning:</a:t>
            </a: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платёжная сеть, построенная поверх биткоина для быстрых, небольших и частых платежей, например для покупки кофе</a:t>
            </a:r>
            <a:endParaRPr lang="r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r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Кошелёк Lightning также может быть кастодиальным или некастодиальным</a:t>
            </a:r>
            <a:endParaRPr lang="ru" sz="2400" dirty="0"/>
          </a:p>
        </p:txBody>
      </p:sp>
      <p:pic>
        <p:nvPicPr>
          <p:cNvPr id="5" name="Image 0" descr="ОнчейнЗаписываются непосредственно в блокчейн биткоинаLightningПлатёжная сеть на базе биткоина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9144" y="3748126"/>
            <a:ext cx="9793498" cy="250362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Как пользоваться биткоином?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Три правила, которых следует придерживаться во время</a:t>
            </a:r>
            <a:br/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обучения</a:t>
            </a:r>
            <a:endParaRPr lang="ru" sz="3000" dirty="0"/>
          </a:p>
        </p:txBody>
      </p:sp>
      <p:sp>
        <p:nvSpPr>
          <p:cNvPr id="4" name="Text 2"/>
          <p:cNvSpPr/>
          <p:nvPr/>
        </p:nvSpPr>
        <p:spPr>
          <a:xfrm>
            <a:off x="986729" y="1791310"/>
            <a:ext cx="11159338" cy="14847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1770" indent="-191770">
              <a:lnSpc>
                <a:spcPct val="113000"/>
              </a:lnSpc>
              <a:buSzPct val="100000"/>
              <a:buChar char="•"/>
            </a:pPr>
            <a:r>
              <a:rPr lang="ru" altLang="en-US" sz="202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Сначала разберитесь.</a:t>
            </a:r>
            <a:r>
              <a:rPr lang="ru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Не действуйте под влиянием азарта, страха или давления.</a:t>
            </a:r>
            <a:endParaRPr lang="ru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ru" altLang="en-US" sz="202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Начните с малого.</a:t>
            </a:r>
            <a:r>
              <a:rPr lang="ru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Пробуйте незнакомые инструменты с суммой, которую вы можете позволить себе потерять.</a:t>
            </a:r>
            <a:endParaRPr lang="ru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ru" altLang="en-US" sz="202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Не доверяйте, проверяйте.</a:t>
            </a:r>
            <a:r>
              <a:rPr lang="ru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Проверяйте человека, способ оплаты, адрес и сумму.</a:t>
            </a:r>
            <a:endParaRPr lang="ru" sz="2020" dirty="0"/>
          </a:p>
        </p:txBody>
      </p:sp>
      <p:sp>
        <p:nvSpPr>
          <p:cNvPr id="5" name="Shape 3"/>
          <p:cNvSpPr/>
          <p:nvPr/>
        </p:nvSpPr>
        <p:spPr>
          <a:xfrm>
            <a:off x="666780" y="3557565"/>
            <a:ext cx="10858500" cy="2073493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3557565"/>
            <a:ext cx="57150" cy="2073493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133582" y="3787993"/>
            <a:ext cx="10580980" cy="1612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Делитесь данными для получения платежей, но никогда — секретами</a:t>
            </a:r>
            <a:endParaRPr lang="ru" sz="2020" dirty="0"/>
          </a:p>
          <a:p>
            <a:pPr algn="l" indent="0" marL="0">
              <a:lnSpc>
                <a:spcPct val="113000"/>
              </a:lnSpc>
              <a:spcBef>
                <a:spcPts val="300"/>
              </a:spcBef>
              <a:buNone/>
            </a:pPr>
            <a:r>
              <a:rPr lang="ru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Адресом или запросом на оплату можно делиться. Сид-фразой или приватным ключом нельзя делиться никогда. Ни добросовестный преподаватель, ни компания-разработчик кошелька, ни сотрудник службы поддержки никогда не попросят вас их сообщить.</a:t>
            </a:r>
            <a:endParaRPr lang="ru" sz="202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Как пользоваться биткоином?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90497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Остановитесь, ничем не</a:t>
            </a:r>
            <a:br/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делитесь, ничего не</a:t>
            </a:r>
            <a:br/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отправляйте</a:t>
            </a:r>
            <a:endParaRPr lang="ru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2249424"/>
            <a:ext cx="5694426" cy="2187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Остановитесь, если кто-то торопит вас или требует секретности, обещает гарантированную доходность, просит вас сначала отправить биткоины или сообщить вашу сид-фразу. Сделайте паузу. Ничем не делитесь. Ничего не отправляйте. Затем проверьте информацию через уже знакомый вам источник.</a:t>
            </a:r>
            <a:endParaRPr lang="ru" sz="1820" dirty="0"/>
          </a:p>
        </p:txBody>
      </p:sp>
      <p:pic>
        <p:nvPicPr>
          <p:cNvPr id="6" name="Image 1" descr="Срочность Выдача себя за другое лицо Изменение адреса получателя Гарантированная доходность Запросы конфиденциальных данных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224" y="4552980"/>
            <a:ext cx="4029121" cy="185961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Как пользоваться биткоином?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ru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Что дальше?</a:t>
            </a:r>
            <a:endParaRPr lang="ru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29817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ru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Это только начало.</a:t>
            </a:r>
            <a:endParaRPr lang="ru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Четыре ключевых вывода</a:t>
            </a:r>
            <a:endParaRPr lang="ru" sz="3000" dirty="0"/>
          </a:p>
        </p:txBody>
      </p:sp>
      <p:sp>
        <p:nvSpPr>
          <p:cNvPr id="4" name="Text 2"/>
          <p:cNvSpPr/>
          <p:nvPr/>
        </p:nvSpPr>
        <p:spPr>
          <a:xfrm>
            <a:off x="1032449" y="1383030"/>
            <a:ext cx="11109137" cy="33353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ru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Деньги зависят от правил и доверия.</a:t>
            </a:r>
            <a:r>
              <a:rPr lang="ru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Объём фиатных денег и правила их обращения определяются небольшим числом организаций.</a:t>
            </a:r>
            <a:endParaRPr lang="ru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ru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Биткоин предлагает другие правила.</a:t>
            </a:r>
            <a:r>
              <a:rPr lang="ru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Прозрачное и ограниченное предложение, доступное каждому, которое можно проверить, а не принимать на веру.</a:t>
            </a:r>
            <a:endParaRPr lang="ru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ru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Безопасность прежде всего.</a:t>
            </a:r>
            <a:r>
              <a:rPr lang="ru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Сначала учитесь, начинайте с малого, всё проверяйте и никогда никому не сообщайте свою сид-фразу.</a:t>
            </a:r>
            <a:endParaRPr lang="ru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ru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Это только начало.</a:t>
            </a:r>
            <a:r>
              <a:rPr lang="ru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Достаточно одного безопасного следующего шага.</a:t>
            </a:r>
            <a:endParaRPr lang="ru" sz="2300" dirty="0"/>
          </a:p>
        </p:txBody>
      </p:sp>
      <p:sp>
        <p:nvSpPr>
          <p:cNvPr id="5" name="Shape 3"/>
          <p:cNvSpPr/>
          <p:nvPr/>
        </p:nvSpPr>
        <p:spPr>
          <a:xfrm>
            <a:off x="666780" y="5040173"/>
            <a:ext cx="10858500" cy="1184331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5040173"/>
            <a:ext cx="57150" cy="1184331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192103" y="5303520"/>
            <a:ext cx="10456896" cy="65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Время для размышлений</a:t>
            </a:r>
            <a:endParaRPr lang="ru" sz="2300" dirty="0"/>
          </a:p>
          <a:p>
            <a:pPr algn="l" indent="0" marL="0">
              <a:lnSpc>
                <a:spcPct val="113000"/>
              </a:lnSpc>
              <a:spcBef>
                <a:spcPts val="340"/>
              </a:spcBef>
              <a:buNone/>
            </a:pPr>
            <a:r>
              <a:rPr lang="ru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Вернитесь к пяти вопросам в начале. Что бы вы ответили теперь?</a:t>
            </a:r>
            <a:endParaRPr lang="ru" sz="23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Что дальше?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r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Диплом по биткоину</a:t>
            </a:r>
            <a:endParaRPr lang="ru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423355"/>
            <a:ext cx="6340632" cy="691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Следующий шаг. Четыре модуля помогут вам продвинуться дальше:</a:t>
            </a:r>
            <a:endParaRPr lang="ru" sz="2020" dirty="0"/>
          </a:p>
        </p:txBody>
      </p:sp>
      <p:sp>
        <p:nvSpPr>
          <p:cNvPr id="6" name="Text 3"/>
          <p:cNvSpPr/>
          <p:nvPr/>
        </p:nvSpPr>
        <p:spPr>
          <a:xfrm>
            <a:off x="986729" y="2319376"/>
            <a:ext cx="5989960" cy="1535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1770" indent="-191770">
              <a:lnSpc>
                <a:spcPct val="113000"/>
              </a:lnSpc>
              <a:buSzPct val="100000"/>
              <a:buChar char="•"/>
            </a:pPr>
            <a:r>
              <a:rPr lang="ru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Понимание денег</a:t>
            </a:r>
            <a:endParaRPr lang="ru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ru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Как работает биткоин</a:t>
            </a:r>
            <a:endParaRPr lang="ru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ru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Безопасное использование биткоина</a:t>
            </a:r>
            <a:endParaRPr lang="ru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ru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Биткоин в вашем сообществе</a:t>
            </a:r>
            <a:endParaRPr lang="ru" sz="2020" dirty="0"/>
          </a:p>
        </p:txBody>
      </p:sp>
      <p:sp>
        <p:nvSpPr>
          <p:cNvPr id="7" name="Text 4"/>
          <p:cNvSpPr/>
          <p:nvPr/>
        </p:nvSpPr>
        <p:spPr>
          <a:xfrm>
            <a:off x="666780" y="4136837"/>
            <a:ext cx="6340632" cy="10367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Сохраняйте любознательность, продолжайте задавать вопросы и узнавайте больше на </a:t>
            </a:r>
            <a:r>
              <a:rPr lang="ru" altLang="en-US" sz="2020" b="1" u="sng" dirty="0">
                <a:solidFill>
                  <a:srgbClr val="F7941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myfirstbitcoin.org</a:t>
            </a:r>
            <a:r>
              <a:rPr lang="ru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</a:t>
            </a:r>
            <a:endParaRPr lang="ru" sz="2020" dirty="0"/>
          </a:p>
        </p:txBody>
      </p:sp>
      <p:sp>
        <p:nvSpPr>
          <p:cNvPr id="8" name="Text 5"/>
          <p:cNvSpPr/>
          <p:nvPr/>
        </p:nvSpPr>
        <p:spPr>
          <a:xfrm>
            <a:off x="666780" y="5429524"/>
            <a:ext cx="6340632" cy="691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Будем рады видеть вас в нашей следующей учебной группе.</a:t>
            </a:r>
            <a:endParaRPr lang="ru" sz="2020" dirty="0"/>
          </a:p>
        </p:txBody>
      </p:sp>
      <p:sp>
        <p:nvSpPr>
          <p:cNvPr id="9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r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Введение в биткоин · Что дальше?</a:t>
            </a:r>
            <a:endParaRPr lang="r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My First Bitcoin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биткоин</dc:title>
  <dc:subject>Open educational slides (Creative Commons). Adapt them freely.</dc:subject>
  <dc:creator>My First Bitcoin</dc:creator>
  <cp:lastModifiedBy>My First Bitcoin</cp:lastModifiedBy>
  <cp:revision>1</cp:revision>
  <dcterms:created xsi:type="dcterms:W3CDTF">2026-10-22T19:48:16Z</dcterms:created>
  <dcterms:modified xsi:type="dcterms:W3CDTF">2026-10-22T19:48:16Z</dcterms:modified>
</cp:coreProperties>
</file>