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Chanzo: My First Bitcoin, Mwongozo wa Mwanafunzi wa Bitcoin Diploma, toleo 26.10, Moduli 1–4 na matarajio ya utangulizi kwa wanafunzi. Imetoholewa chini ya leseni ya Creative Commons Attribution-ShareAlike 4.0 International; wasilisho hili linatumia leseni hiyo hiyo. Wasilisho hili ni kifaa cha kusaidia uwasilishaji kinachoongozwa na mwalimu. Badilisheni mifano, shughuli, kasi na namna ya uwasilishaji huku mkihifadhi maana ya mtaala, umahiri unaohitajika na mipaka ya usalama. Hakuna muda maalum wa kipindi unaokusudiwa.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Zingatieni mipaka hii katika moduli zote nne. Elezeni hatari za faragha, usalama na upotevu kabla ya zoezi lolote la hiari la moja kwa moja lenye hatari ndogo.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Tumia mjadala wa chanzo kutofautisha ukweli unaoweza kuthibitishwa na maoni yanayohitaji vigezo na ushahidi. Usiombe taarifa binafsi za kifedha.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Tafadhali tumia mfano wa chanzo: Amina ana mchele na anataka viatu; Luis ana viatu na anataka mafuta ya kupikia; Mei ana mafuta ya kupikia na anataka kazi ya ukarabati. Tafadhali tenganisha mabadilishano ya moja kwa moja yaliyoshindwa na suluhisho la baadaye linalotumia pesa kama njia ya kubadilishana.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Tumieni mfano wa upatikanaji wa maji uliopo katika mwongozo pamoja na maamuzi ya kila siku. Mahitaji ya dharura yanaweza kwa busara kuongeza upendeleo wa wakati uliopo.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Elezeni kiwango cha dhahabu na kanuni zake mbalimbali za kubadilisha pesa za karatasi wakilishi kuwa dhahabu. Kadi au simu hutuma maagizo tu; haina pesa ndani yake. Amana ya kawaida ya benki ni wajibu wa kifedha wa benki kwa mteja wake.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Benki hupata riba na ada huku zikigharamia gharama za uendeshaji na hasara. Msidokeze kwamba benki zote ziko karibu kufilisika au kwamba utoaji wa mikopo hauna vikwazo vyovyote. Tofautisheni ahadi ya benki na umiliki wa moja kwa moja wa mali inayotumika kukamilisha malipo.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Dumisheni muunganiko wa jibu lenye sehemu tano. Mapendekezo ya awali yalichangia vipande tu; epukeni kudokeza kwamba kila moja lilikuwa sarafu kamili iliyogatuliwa.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Baadhi ya bitcoin huenda zisifikike au zisipatikane kwa ajili ya kuuzwa.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Waacheni wanafunzi wafanye ubadilishaji wenyewe; bila majibu yanayoonekana.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Wazo kuu: Je, Bitcoin ina thamani kwako? Je, bei yake ya sasa inawakilisha thamani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Andaeni ukaguzi wa skrini ya kupokea, ukaguzi wa kutuma na kuthibitisha, pamoja na mazoezi ya utayari wa urejeshaji au ya kukabiliana na ulaghai. Elezeni mipaka ya kila mazingira kabla ya kuyatumia.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Kamwe msipige picha, msihifadhi kwenye wingu, msitume kwa barua pepe au kwa ujumbe, wala msiingize maneno halisi ya urejeshaji (seed phrase) kwenye tovuti au fomu ya kawaida. Yanaweza kutoa ufikiaji kamili wa fedha.
Nywila za ziada, funguo nyingi na mbinu za hali ya juu za kuhifadhi nakala ni sehemu ya Mafunzo ya Kiwango cha Juu. Msianzishe utata ambao wanafunzi hawawezi kuueleza wala kuurekebisha.
Ikiwa huenda yameonekana, yamenakiliwa, yameingizwa mtandaoni, au yamehifadhiwa kwenye kifaa kisichoaminika, yachukulieni kuwa yameathiriwa. Tafuteni msaada bila kuyafichua; tumieni mchakato mpya wa urejeshaji unaoaminika.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Tumieni ulinganisho wa kubuni ulio katika chanzo kati ya malipo madogo na malipo yasiyofanyika mara kwa mara. Acheni chaguo zibaki za kidhahania; msichague zana wala kiasi kwa ajili ya fedha binafsi za wanafunzi.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Tafadhali tazama mchakato bila kuangalia maneno ya urejeshaji. Usanidi wako binafsi wa baadaye utahitaji taarifa mpya za urejeshaji zilizozalishwa kwa faragha.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 za on-chain hutegemea hasa data ya muamala na mahitaji ya nafasi ndani ya bloku, si kiasi kinachotumwa pekee. Soma makadirio ya mwisho; muda na ada vinaweza kubadilika.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Fikia tovuti rasmi, orodha za programu na watu wa mawasiliano kwa njia yako mwenyewe. Hakikisheni mchapishaji na kikoa; kuweni waangalifu na matangazo, jumbe na tovuti zinazofanana na halisi. Kamwe msikope pesa ili kufanya majaribio.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Rejea ya chanzo: Ukaguzi wa umahiri wa vitendo unaoshuhudiwa na mwalimu. C6 inahitaji kushuhudia moja kwa moja kazi zote mbili: kazi ya pochi/stakabadhi na kazi ya utayari wa urejeshaji. Uigaji, nyenzo zilizoandaliwa, mifano ya kushikika, na njia mbadala zisizohusisha fedha zinakubalika. Maoni na nafasi nyingine vitolewe inapohitajika. Vigezo vya upimaji na usimamizi wa tathmini visionyeshwe kwenye skrini.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Moduli ya 4 ni ya lazima, na maudhui yake huchaguliwa na mwalimu. Chagueni kazi ya kutumia Bitcoin kama pesa inayofaa mazingira ya eneo lenu, na tumieni vidokezo vifuatavyo kama chaguo zinazoweza kurekebishwa, si sharti la kuonyesha kila zana au kila hali. Thibitisheni zana zinazotumika sasa, kanuni za eneo husika, miundombinu na huduma za usaidizi. Dumisheni umahiri unaohitajika pamoja na viwango vya usalama vya Moduli ya 3; msibuni watoa huduma au maelezo ya eneo husika ambayo hayapo.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Chagueni kazi husika ya chanzo: ulinganisho wa uhifadhi, ukaguzi wa skrini ya kupokea, ulinganisho wa njia za malipo, ukaguzi wa muamala ulioandaliwa, ulinganisho wa gharama za njia, hatua za kukabiliana na utapeli, mtiririko wa mfanyabiashara/mchango, au uthibitishaji wa rasilimali. Tafuteni utaalamu wa ndani pale inapohitajika.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Tumieni bidhaa ya thamani ndogo au uigaji. Elezeni mchakato mzima kabla ya kuidhinisha malipo.
Chagueni au rekebisheni matukio ya mwongozo ili yaendane na kazi ya eneo lenu. Hakikisheni kwamba maelekezo yanawalenga wanafunzi moja kwa moja, na epukeni kuchukulia ukubali wa malipo wa kufikirika kana kwamba ni orodha halisi ya mfanyabiashara wa eneo hilo.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Tafadhali tumia hali yoyote ya mfano kutoka kwenye chanzo inayounga mkono kazi ya eneo husika iliyochaguliwa. Kurejesha pesa ni malipo mapya, wala si kubatilisha muamala wa awali uliorekodiwa kwenye mnyororo wa bloku.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Njia za upatikanaji ni pamoja na kazi, ubadilishanaji wa moja kwa moja, madalali, mashine za ATM, wafanyabiashara, huduma za ubadilishaji fedha, na uchumi wa mzunguko. Tumieni taarifa za sasa za eneo lenu zilizothibitishwa, au hali ya kubuni iliyo wazi kuwa ni ya kubuni.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Linganisheni uhifadhi wa data, uhusiano ulio kwenye mnyororo (on-chain), wahusika wengine katika muamala, ulinzi dhidi ya ulaghai, viwango vya kikomo, ada, na utatuzi wa migogoro.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Pimeni mafanikio kwa tatizo lililotatuliwa, si kwa idadi ya miamala.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Angalieni kazi ya mahali hapo ya kutumia Bitcoin kama pesa iliyochaguliwa na mwalimu, pamoja na maelezo ya mwanafunzi kuhusu lengo, njia mbadala, faida na hasara, uwezekano wa kushindwa, na hatua inayofuata. Msionyeshe alama, vigezo vya upimaji, wala usimamizi wa tathmini kwenye skrini.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335463" y="571500"/>
            <a:ext cx="1189817" cy="272400"/>
          </a:xfrm>
          <a:prstGeom prst="rect">
            <a:avLst/>
          </a:prstGeom>
          <a:noFill/>
          <a:ln/>
        </p:spPr>
        <p:txBody>
          <a:bodyPr wrap="square" lIns="0" tIns="0" rIns="0" bIns="0" rtlCol="0" anchor="t"/>
          <a:lstStyle/>
          <a:p>
            <a:pPr algn="r" indent="0" marL="0">
              <a:lnSpc>
                <a:spcPct val="108000"/>
              </a:lnSpc>
              <a:buNone/>
            </a:pPr>
            <a:r>
              <a:rPr lang="sw" altLang="en-US" sz="1650" dirty="0">
                <a:solidFill>
                  <a:srgbClr val="FFFFFF"/>
                </a:solidFill>
                <a:latin typeface="IBM Plex Sans" pitchFamily="34" charset="0"/>
                <a:ea typeface="IBM Plex Sans" pitchFamily="34" charset="-122"/>
                <a:cs typeface="IBM Plex Sans" pitchFamily="34" charset="-120"/>
              </a:rPr>
              <a:t>Toleo 26.10</a:t>
            </a:r>
            <a:endParaRPr lang="sw"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sw" altLang="en-US" sz="7200" dirty="0">
                <a:solidFill>
                  <a:srgbClr val="FFFFFF"/>
                </a:solidFill>
                <a:latin typeface="IBM Plex Sans Medium" pitchFamily="34" charset="0"/>
                <a:ea typeface="IBM Plex Sans Medium" pitchFamily="34" charset="-122"/>
                <a:cs typeface="IBM Plex Sans Medium" pitchFamily="34" charset="-120"/>
              </a:rPr>
              <a:t>Stashahada</a:t>
            </a:r>
            <a:br/>
            <a:r>
              <a:rPr lang="sw" altLang="en-US" sz="7200" dirty="0">
                <a:solidFill>
                  <a:srgbClr val="FFFFFF"/>
                </a:solidFill>
                <a:latin typeface="IBM Plex Sans Medium" pitchFamily="34" charset="0"/>
                <a:ea typeface="IBM Plex Sans Medium" pitchFamily="34" charset="-122"/>
                <a:cs typeface="IBM Plex Sans Medium" pitchFamily="34" charset="-120"/>
              </a:rPr>
              <a:t>ya Bitcoin</a:t>
            </a:r>
            <a:endParaRPr lang="sw"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sw" altLang="en-US" sz="2400" dirty="0">
                <a:solidFill>
                  <a:srgbClr val="FFFFFF"/>
                </a:solidFill>
                <a:latin typeface="IBM Plex Sans" pitchFamily="34" charset="0"/>
                <a:ea typeface="IBM Plex Sans" pitchFamily="34" charset="-122"/>
                <a:cs typeface="IBM Plex Sans" pitchFamily="34" charset="-120"/>
              </a:rPr>
              <a:t>Elimu ya Fedha kwa Enzi ya Bitcoin</a:t>
            </a:r>
            <a:endParaRPr lang="sw"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sw" altLang="en-US" sz="2400" dirty="0">
                <a:solidFill>
                  <a:srgbClr val="F7941F"/>
                </a:solidFill>
                <a:latin typeface="IBM Plex Sans Medium" pitchFamily="34" charset="0"/>
                <a:ea typeface="IBM Plex Sans Medium" pitchFamily="34" charset="-122"/>
                <a:cs typeface="IBM Plex Sans Medium" pitchFamily="34" charset="-120"/>
              </a:rPr>
              <a:t>Moduli ya 1</a:t>
            </a:r>
            <a:endParaRPr lang="sw"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sw" altLang="en-US" sz="4350" dirty="0">
                <a:solidFill>
                  <a:srgbClr val="FFFFFF"/>
                </a:solidFill>
                <a:latin typeface="IBM Plex Sans Medium" pitchFamily="34" charset="0"/>
                <a:ea typeface="IBM Plex Sans Medium" pitchFamily="34" charset="-122"/>
                <a:cs typeface="IBM Plex Sans Medium" pitchFamily="34" charset="-120"/>
              </a:rPr>
              <a:t>Kuelewa Pesa</a:t>
            </a:r>
            <a:endParaRPr lang="sw"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sw" altLang="en-US" sz="2400" b="1" dirty="0">
                <a:solidFill>
                  <a:srgbClr val="FFFFFF"/>
                </a:solidFill>
                <a:latin typeface="IBM Plex Sans" pitchFamily="34" charset="0"/>
                <a:ea typeface="IBM Plex Sans" pitchFamily="34" charset="-122"/>
                <a:cs typeface="IBM Plex Sans" pitchFamily="34" charset="-120"/>
              </a:rPr>
              <a:t>Tatizo:</a:t>
            </a:r>
            <a:r>
              <a:rPr lang="sw" altLang="en-US" sz="2400" dirty="0">
                <a:solidFill>
                  <a:srgbClr val="FFFFFF"/>
                </a:solidFill>
                <a:latin typeface="IBM Plex Sans" pitchFamily="34" charset="0"/>
                <a:ea typeface="IBM Plex Sans" pitchFamily="34" charset="-122"/>
                <a:cs typeface="IBM Plex Sans" pitchFamily="34" charset="-120"/>
              </a:rPr>
              <a:t> Mifumo ya kifedha hufanya kazi vipi na hubadilika vipi?</a:t>
            </a:r>
            <a:endParaRPr lang="sw"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Maarifa Hutangulia Vitendo</a:t>
            </a:r>
            <a:endParaRPr lang="sw"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Jifunzeni kwanza · anzeni kidogo · endeleeni polepole</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Hamhitaji kununua chochote, kutumia fedha zenu binafsi, wala kuwa na pochi binafsi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Hamhitaji kifaa binafsi wala intaneti ili kukamilisha kozi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Nyenzo zilizoandaliwa, maigizo ya mifumo, na mazoezi bila intaneti vinapatikana</a:t>
            </a:r>
            <a:endParaRPr lang="sw" sz="2400" dirty="0"/>
          </a:p>
        </p:txBody>
      </p:sp>
      <p:sp>
        <p:nvSpPr>
          <p:cNvPr id="5" name="Text 3"/>
          <p:cNvSpPr/>
          <p:nvPr/>
        </p:nvSpPr>
        <p:spPr>
          <a:xfrm>
            <a:off x="666780" y="4372752"/>
            <a:ext cx="11510010" cy="1234074"/>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Kozi hii inatoa elimu, si ushauri wa kifedha, wa uwekezaji, wa kisheria, wala wa kodi. Haipendekezi kununua, kuuza, kukopa kwa dhamana ya bitcoin, au kushikilia bitcoin, wala haiahidi kwamba bei itapanda.</a:t>
            </a:r>
            <a:endParaRPr lang="sw"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sw" altLang="en-US" sz="4350" dirty="0">
                <a:solidFill>
                  <a:srgbClr val="FFFFFF"/>
                </a:solidFill>
                <a:latin typeface="IBM Plex Sans Medium" pitchFamily="34" charset="0"/>
                <a:ea typeface="IBM Plex Sans Medium" pitchFamily="34" charset="-122"/>
                <a:cs typeface="IBM Plex Sans Medium" pitchFamily="34" charset="-120"/>
              </a:rPr>
              <a:t>Usiamini, Thibitisha</a:t>
            </a:r>
            <a:endParaRPr lang="sw"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C0C0D0"/>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Majadiliano na Matarajio ya Faragha</a:t>
            </a:r>
            <a:endParaRPr lang="sw"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Hakikisheni ushahidi; tenganisheni ukweli, maoni na dhamana</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Hojini mawazo kwa heshima; elezeni mashaka yenu</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Wekeni hadithi binafsi na taarifa za kifedha kuwa siri</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Hakuna shinikizo la kununua, kuuza au kufichua mali mlizonazo</a:t>
            </a:r>
            <a:endParaRPr lang="sw"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Ombeni ruhusa kabla ya kurekodi au kushiriki skrini, kazi au taarifa zinazomtambulisha mtu yeyote. Kamwe msishiriki funguo halisi za siri au maneno ya urejeshaji.</a:t>
            </a:r>
            <a:endParaRPr lang="sw"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Bei ya Bitcoin inaweza kubadilika kwa kasi kubwa. Makosa, ulaghai, siri zilizopotea au kushindwa kwa mtunzaji kunaweza kusababisha hasara ya kudumu; malipo halali kwa kawaida ni magumu au haiwezekani kuyarejesha.</a:t>
            </a:r>
            <a:endParaRPr lang="sw"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Maswali ya Mwanzo Kuhusu Pesa</a:t>
            </a:r>
            <a:endParaRPr lang="sw"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Kwa nini watu wanahitaji pesa?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Ni nini kinachofanya kitu kiwe pesa?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Ni nani anayeweza kuunda au kudhibiti pesa mnazotumia?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Kwa nini pesa zenu zina thamani?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Je, zinanunua kiasi kilekile kama hapo awali?</a:t>
            </a:r>
            <a:endParaRPr lang="sw"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Kwa Nini Pesa Ipo</a:t>
            </a:r>
            <a:endParaRPr lang="sw"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Pesa ni rasilimali ambayo watu huikubali kwa sababu wanatarajia wengine kuikubali baadaye.</a:t>
            </a:r>
            <a:endParaRPr lang="sw"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Utaalamu na ubadilishanaji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Ushirikiano kati ya watu wasiofahamiana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Bei, madeni, mapato na akiba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Thamani kupitia wakati na umbali</a:t>
            </a:r>
            <a:endParaRPr lang="sw"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sw" altLang="en-US" sz="2400" b="1" dirty="0">
                <a:solidFill>
                  <a:srgbClr val="422C70"/>
                </a:solidFill>
                <a:latin typeface="IBM Plex Sans" pitchFamily="34" charset="0"/>
                <a:ea typeface="IBM Plex Sans" pitchFamily="34" charset="-122"/>
                <a:cs typeface="IBM Plex Sans" pitchFamily="34" charset="-120"/>
              </a:rPr>
              <a:t>Swali la papo hapo</a:t>
            </a:r>
            <a:endParaRPr lang="sw" sz="2400" dirty="0"/>
          </a:p>
          <a:p>
            <a:pPr algn="l" indent="0" marL="0">
              <a:lnSpc>
                <a:spcPct val="113000"/>
              </a:lnSpc>
              <a:spcBef>
                <a:spcPts val="360"/>
              </a:spcBef>
              <a:buNone/>
            </a:pPr>
            <a:r>
              <a:rPr lang="sw" altLang="en-US" sz="2400" dirty="0">
                <a:solidFill>
                  <a:srgbClr val="25252B"/>
                </a:solidFill>
                <a:latin typeface="IBM Plex Sans" pitchFamily="34" charset="0"/>
                <a:ea typeface="IBM Plex Sans" pitchFamily="34" charset="-122"/>
                <a:cs typeface="IBM Plex Sans" pitchFamily="34" charset="-120"/>
              </a:rPr>
              <a:t>Pesa husaidia kutatua tatizo gani la ubadilishanaji au uratibu?</a:t>
            </a:r>
            <a:endParaRPr lang="sw"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Kazi za Pesa</a:t>
            </a:r>
            <a:endParaRPr lang="sw"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Njia ya kubadilishana:</a:t>
            </a:r>
            <a:r>
              <a:rPr lang="sw" altLang="en-US" sz="2400" dirty="0">
                <a:solidFill>
                  <a:srgbClr val="25252B"/>
                </a:solidFill>
                <a:latin typeface="IBM Plex Sans" pitchFamily="34" charset="0"/>
                <a:ea typeface="IBM Plex Sans" pitchFamily="34" charset="-122"/>
                <a:cs typeface="IBM Plex Sans" pitchFamily="34" charset="-120"/>
              </a:rPr>
              <a:t> malipo ya bidhaa na huduma</a:t>
            </a:r>
            <a:endParaRPr lang="sw" sz="2400" dirty="0"/>
          </a:p>
          <a:p>
            <a:pPr algn="l" marL="228600" indent="-228600">
              <a:lnSpc>
                <a:spcPct val="113000"/>
              </a:lnSpc>
              <a:spcBef>
                <a:spcPts val="480"/>
              </a:spcBef>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Kipimo cha thamani:</a:t>
            </a:r>
            <a:r>
              <a:rPr lang="sw" altLang="en-US" sz="2400" dirty="0">
                <a:solidFill>
                  <a:srgbClr val="25252B"/>
                </a:solidFill>
                <a:latin typeface="IBM Plex Sans" pitchFamily="34" charset="0"/>
                <a:ea typeface="IBM Plex Sans" pitchFamily="34" charset="-122"/>
                <a:cs typeface="IBM Plex Sans" pitchFamily="34" charset="-120"/>
              </a:rPr>
              <a:t> bei na kumbukumbu zinazoshirikiwa</a:t>
            </a:r>
            <a:endParaRPr lang="sw" sz="2400" dirty="0"/>
          </a:p>
          <a:p>
            <a:pPr algn="l" marL="228600" indent="-228600">
              <a:lnSpc>
                <a:spcPct val="113000"/>
              </a:lnSpc>
              <a:spcBef>
                <a:spcPts val="480"/>
              </a:spcBef>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Hifadhi ya thamani:</a:t>
            </a:r>
            <a:r>
              <a:rPr lang="sw" altLang="en-US" sz="2400" dirty="0">
                <a:solidFill>
                  <a:srgbClr val="25252B"/>
                </a:solidFill>
                <a:latin typeface="IBM Plex Sans" pitchFamily="34" charset="0"/>
                <a:ea typeface="IBM Plex Sans" pitchFamily="34" charset="-122"/>
                <a:cs typeface="IBM Plex Sans" pitchFamily="34" charset="-120"/>
              </a:rPr>
              <a:t> thamani kwa muda</a:t>
            </a:r>
            <a:endParaRPr lang="sw"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Aina moja ya pesa inaweza kutimiza kazi moja vizuri kuliko nyingine. Kila aina ina hatari zinazohusu nguvu ya ununuzi.</a:t>
            </a:r>
            <a:endParaRPr lang="sw"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Sifa za Pesa Yenye Manufaa</a:t>
            </a:r>
            <a:endParaRPr lang="sw" sz="3000" dirty="0"/>
          </a:p>
        </p:txBody>
      </p:sp>
      <p:sp>
        <p:nvSpPr>
          <p:cNvPr id="4" name="Text 2"/>
          <p:cNvSpPr/>
          <p:nvPr/>
        </p:nvSpPr>
        <p:spPr>
          <a:xfrm>
            <a:off x="666689" y="1372240"/>
            <a:ext cx="5727984" cy="2227021"/>
          </a:xfrm>
          <a:prstGeom prst="rect">
            <a:avLst/>
          </a:prstGeom>
          <a:noFill/>
          <a:ln/>
        </p:spPr>
        <p:txBody>
          <a:bodyPr wrap="square" lIns="0" tIns="0" rIns="0" bIns="0" rtlCol="0" anchor="t"/>
          <a:lstStyle/>
          <a:p>
            <a:pPr algn="l" marL="511810" indent="-511810">
              <a:lnSpc>
                <a:spcPct val="113000"/>
              </a:lnSpc>
              <a:buSzPct val="100000"/>
              <a:buChar char="•"/>
            </a:pPr>
            <a:r>
              <a:rPr lang="sw" altLang="en-US" sz="2020" b="1" dirty="0">
                <a:solidFill>
                  <a:srgbClr val="422C70"/>
                </a:solidFill>
                <a:latin typeface="IBM Plex Sans" pitchFamily="34" charset="0"/>
                <a:ea typeface="IBM Plex Sans" pitchFamily="34" charset="-122"/>
                <a:cs typeface="IBM Plex Sans" pitchFamily="34" charset="-120"/>
              </a:rPr>
              <a:t>Uimara:</a:t>
            </a:r>
            <a:r>
              <a:rPr lang="sw" altLang="en-US" sz="2020" dirty="0">
                <a:solidFill>
                  <a:srgbClr val="25252B"/>
                </a:solidFill>
                <a:latin typeface="IBM Plex Sans" pitchFamily="34" charset="0"/>
                <a:ea typeface="IBM Plex Sans" pitchFamily="34" charset="-122"/>
                <a:cs typeface="IBM Plex Sans" pitchFamily="34" charset="-120"/>
              </a:rPr>
              <a:t> inaweza kutumika kwa muda mrefu</a:t>
            </a:r>
            <a:endParaRPr lang="sw" sz="2020" dirty="0"/>
          </a:p>
          <a:p>
            <a:pPr algn="l" marL="511810" indent="-511810">
              <a:lnSpc>
                <a:spcPct val="113000"/>
              </a:lnSpc>
              <a:spcBef>
                <a:spcPts val="400"/>
              </a:spcBef>
              <a:buSzPct val="100000"/>
              <a:buChar char="•"/>
            </a:pPr>
            <a:r>
              <a:rPr lang="sw" altLang="en-US" sz="2020" b="1" dirty="0">
                <a:solidFill>
                  <a:srgbClr val="422C70"/>
                </a:solidFill>
                <a:latin typeface="IBM Plex Sans" pitchFamily="34" charset="0"/>
                <a:ea typeface="IBM Plex Sans" pitchFamily="34" charset="-122"/>
                <a:cs typeface="IBM Plex Sans" pitchFamily="34" charset="-120"/>
              </a:rPr>
              <a:t>Ubebekaji:</a:t>
            </a:r>
            <a:r>
              <a:rPr lang="sw" altLang="en-US" sz="2020" dirty="0">
                <a:solidFill>
                  <a:srgbClr val="25252B"/>
                </a:solidFill>
                <a:latin typeface="IBM Plex Sans" pitchFamily="34" charset="0"/>
                <a:ea typeface="IBM Plex Sans" pitchFamily="34" charset="-122"/>
                <a:cs typeface="IBM Plex Sans" pitchFamily="34" charset="-120"/>
              </a:rPr>
              <a:t> rahisi kubeba au kuhamisha</a:t>
            </a:r>
            <a:endParaRPr lang="sw" sz="2020" dirty="0"/>
          </a:p>
          <a:p>
            <a:pPr algn="l" marL="511810" indent="-511810">
              <a:lnSpc>
                <a:spcPct val="113000"/>
              </a:lnSpc>
              <a:spcBef>
                <a:spcPts val="400"/>
              </a:spcBef>
              <a:buSzPct val="100000"/>
              <a:buChar char="•"/>
            </a:pPr>
            <a:r>
              <a:rPr lang="sw" altLang="en-US" sz="2020" b="1" dirty="0">
                <a:solidFill>
                  <a:srgbClr val="422C70"/>
                </a:solidFill>
                <a:latin typeface="IBM Plex Sans" pitchFamily="34" charset="0"/>
                <a:ea typeface="IBM Plex Sans" pitchFamily="34" charset="-122"/>
                <a:cs typeface="IBM Plex Sans" pitchFamily="34" charset="-120"/>
              </a:rPr>
              <a:t>Ugawanyikaji:</a:t>
            </a:r>
            <a:r>
              <a:rPr lang="sw" altLang="en-US" sz="2020" dirty="0">
                <a:solidFill>
                  <a:srgbClr val="25252B"/>
                </a:solidFill>
                <a:latin typeface="IBM Plex Sans" pitchFamily="34" charset="0"/>
                <a:ea typeface="IBM Plex Sans" pitchFamily="34" charset="-122"/>
                <a:cs typeface="IBM Plex Sans" pitchFamily="34" charset="-120"/>
              </a:rPr>
              <a:t> kiasi kidogo na kikubwa</a:t>
            </a:r>
            <a:endParaRPr lang="sw" sz="2020" dirty="0"/>
          </a:p>
          <a:p>
            <a:pPr algn="l" marL="511810" indent="-511810">
              <a:lnSpc>
                <a:spcPct val="113000"/>
              </a:lnSpc>
              <a:spcBef>
                <a:spcPts val="400"/>
              </a:spcBef>
              <a:buSzPct val="100000"/>
              <a:buChar char="•"/>
            </a:pPr>
            <a:r>
              <a:rPr lang="sw" altLang="en-US" sz="2020" b="1" dirty="0">
                <a:solidFill>
                  <a:srgbClr val="422C70"/>
                </a:solidFill>
                <a:latin typeface="IBM Plex Sans" pitchFamily="34" charset="0"/>
                <a:ea typeface="IBM Plex Sans" pitchFamily="34" charset="-122"/>
                <a:cs typeface="IBM Plex Sans" pitchFamily="34" charset="-120"/>
              </a:rPr>
              <a:t>Ubadilishanaji:</a:t>
            </a:r>
            <a:r>
              <a:rPr lang="sw" altLang="en-US" sz="2020" dirty="0">
                <a:solidFill>
                  <a:srgbClr val="25252B"/>
                </a:solidFill>
                <a:latin typeface="IBM Plex Sans" pitchFamily="34" charset="0"/>
                <a:ea typeface="IBM Plex Sans" pitchFamily="34" charset="-122"/>
                <a:cs typeface="IBM Plex Sans" pitchFamily="34" charset="-120"/>
              </a:rPr>
              <a:t> vipimo sawa vinavyoweza kubadilishana</a:t>
            </a:r>
            <a:endParaRPr lang="sw" sz="2020" dirty="0"/>
          </a:p>
        </p:txBody>
      </p:sp>
      <p:sp>
        <p:nvSpPr>
          <p:cNvPr id="5" name="Text 3"/>
          <p:cNvSpPr/>
          <p:nvPr/>
        </p:nvSpPr>
        <p:spPr>
          <a:xfrm>
            <a:off x="6121542" y="1372240"/>
            <a:ext cx="5727984" cy="1484711"/>
          </a:xfrm>
          <a:prstGeom prst="rect">
            <a:avLst/>
          </a:prstGeom>
          <a:noFill/>
          <a:ln/>
        </p:spPr>
        <p:txBody>
          <a:bodyPr wrap="square" lIns="0" tIns="0" rIns="0" bIns="0" rtlCol="0" anchor="t"/>
          <a:lstStyle/>
          <a:p>
            <a:pPr algn="l" marL="511810" indent="-511810">
              <a:lnSpc>
                <a:spcPct val="113000"/>
              </a:lnSpc>
              <a:buSzPct val="100000"/>
              <a:buChar char="•"/>
            </a:pPr>
            <a:r>
              <a:rPr lang="sw" altLang="en-US" sz="2020" b="1" dirty="0">
                <a:solidFill>
                  <a:srgbClr val="422C70"/>
                </a:solidFill>
                <a:latin typeface="IBM Plex Sans" pitchFamily="34" charset="0"/>
                <a:ea typeface="IBM Plex Sans" pitchFamily="34" charset="-122"/>
                <a:cs typeface="IBM Plex Sans" pitchFamily="34" charset="-120"/>
              </a:rPr>
              <a:t>Uhaba:</a:t>
            </a:r>
            <a:r>
              <a:rPr lang="sw" altLang="en-US" sz="2020" dirty="0">
                <a:solidFill>
                  <a:srgbClr val="25252B"/>
                </a:solidFill>
                <a:latin typeface="IBM Plex Sans" pitchFamily="34" charset="0"/>
                <a:ea typeface="IBM Plex Sans" pitchFamily="34" charset="-122"/>
                <a:cs typeface="IBM Plex Sans" pitchFamily="34" charset="-120"/>
              </a:rPr>
              <a:t> mipaka katika kuongeza ugavi</a:t>
            </a:r>
            <a:endParaRPr lang="sw" sz="2020" dirty="0"/>
          </a:p>
          <a:p>
            <a:pPr algn="l" marL="511810" indent="-511810">
              <a:lnSpc>
                <a:spcPct val="113000"/>
              </a:lnSpc>
              <a:spcBef>
                <a:spcPts val="400"/>
              </a:spcBef>
              <a:buSzPct val="100000"/>
              <a:buChar char="•"/>
            </a:pPr>
            <a:r>
              <a:rPr lang="sw" altLang="en-US" sz="2020" b="1" dirty="0">
                <a:solidFill>
                  <a:srgbClr val="422C70"/>
                </a:solidFill>
                <a:latin typeface="IBM Plex Sans" pitchFamily="34" charset="0"/>
                <a:ea typeface="IBM Plex Sans" pitchFamily="34" charset="-122"/>
                <a:cs typeface="IBM Plex Sans" pitchFamily="34" charset="-120"/>
              </a:rPr>
              <a:t>Kukubalika:</a:t>
            </a:r>
            <a:r>
              <a:rPr lang="sw" altLang="en-US" sz="2020" dirty="0">
                <a:solidFill>
                  <a:srgbClr val="25252B"/>
                </a:solidFill>
                <a:latin typeface="IBM Plex Sans" pitchFamily="34" charset="0"/>
                <a:ea typeface="IBM Plex Sans" pitchFamily="34" charset="-122"/>
                <a:cs typeface="IBM Plex Sans" pitchFamily="34" charset="-120"/>
              </a:rPr>
              <a:t> utayari wa kuipokea</a:t>
            </a:r>
            <a:endParaRPr lang="sw" sz="2020" dirty="0"/>
          </a:p>
          <a:p>
            <a:pPr algn="l" marL="511810" indent="-511810">
              <a:lnSpc>
                <a:spcPct val="113000"/>
              </a:lnSpc>
              <a:spcBef>
                <a:spcPts val="400"/>
              </a:spcBef>
              <a:buSzPct val="100000"/>
              <a:buChar char="•"/>
            </a:pPr>
            <a:r>
              <a:rPr lang="sw" altLang="en-US" sz="2020" b="1" dirty="0">
                <a:solidFill>
                  <a:srgbClr val="422C70"/>
                </a:solidFill>
                <a:latin typeface="IBM Plex Sans" pitchFamily="34" charset="0"/>
                <a:ea typeface="IBM Plex Sans" pitchFamily="34" charset="-122"/>
                <a:cs typeface="IBM Plex Sans" pitchFamily="34" charset="-120"/>
              </a:rPr>
              <a:t>Uthibitishaji na utambulikaji:</a:t>
            </a:r>
            <a:r>
              <a:rPr lang="sw" altLang="en-US" sz="2020" dirty="0">
                <a:solidFill>
                  <a:srgbClr val="25252B"/>
                </a:solidFill>
                <a:latin typeface="IBM Plex Sans" pitchFamily="34" charset="0"/>
                <a:ea typeface="IBM Plex Sans" pitchFamily="34" charset="-122"/>
                <a:cs typeface="IBM Plex Sans" pitchFamily="34" charset="-120"/>
              </a:rPr>
              <a:t> vipimo halisi vinavyotambulika</a:t>
            </a:r>
            <a:endParaRPr lang="sw" sz="2020" dirty="0"/>
          </a:p>
        </p:txBody>
      </p:sp>
      <p:sp>
        <p:nvSpPr>
          <p:cNvPr id="6" name="Text 4"/>
          <p:cNvSpPr/>
          <p:nvPr/>
        </p:nvSpPr>
        <p:spPr>
          <a:xfrm>
            <a:off x="666780" y="3880805"/>
            <a:ext cx="11510010" cy="691195"/>
          </a:xfrm>
          <a:prstGeom prst="rect">
            <a:avLst/>
          </a:prstGeom>
          <a:noFill/>
          <a:ln/>
        </p:spPr>
        <p:txBody>
          <a:bodyPr wrap="square" lIns="0" tIns="0" rIns="0" bIns="0" rtlCol="0" anchor="t"/>
          <a:lstStyle/>
          <a:p>
            <a:pPr algn="l" indent="0" marL="0">
              <a:lnSpc>
                <a:spcPct val="113000"/>
              </a:lnSpc>
              <a:buNone/>
            </a:pPr>
            <a:r>
              <a:rPr lang="sw" altLang="en-US" sz="2020" dirty="0">
                <a:solidFill>
                  <a:srgbClr val="25252B"/>
                </a:solidFill>
                <a:latin typeface="IBM Plex Sans" pitchFamily="34" charset="0"/>
                <a:ea typeface="IBM Plex Sans" pitchFamily="34" charset="-122"/>
                <a:cs typeface="IBM Plex Sans" pitchFamily="34" charset="-120"/>
              </a:rPr>
              <a:t>Hakuna aina inayopata alama kamili. “</a:t>
            </a:r>
            <a:r>
              <a:rPr lang="sw" altLang="en-US" sz="2020" b="1" dirty="0">
                <a:solidFill>
                  <a:srgbClr val="25252B"/>
                </a:solidFill>
                <a:latin typeface="IBM Plex Sans" pitchFamily="34" charset="0"/>
                <a:ea typeface="IBM Plex Sans" pitchFamily="34" charset="-122"/>
                <a:cs typeface="IBM Plex Sans" pitchFamily="34" charset="-120"/>
              </a:rPr>
              <a:t>Pesa imara</a:t>
            </a:r>
            <a:r>
              <a:rPr lang="sw" altLang="en-US" sz="2020" dirty="0">
                <a:solidFill>
                  <a:srgbClr val="25252B"/>
                </a:solidFill>
                <a:latin typeface="IBM Plex Sans" pitchFamily="34" charset="0"/>
                <a:ea typeface="IBM Plex Sans" pitchFamily="34" charset="-122"/>
                <a:cs typeface="IBM Plex Sans" pitchFamily="34" charset="-120"/>
              </a:rPr>
              <a:t>” ni uamuzi wa tathmini: elezeni vigezo na mlinganishe kwa uthabiti.</a:t>
            </a:r>
            <a:endParaRPr lang="sw" sz="2020" dirty="0"/>
          </a:p>
        </p:txBody>
      </p:sp>
      <p:sp>
        <p:nvSpPr>
          <p:cNvPr id="7" name="Shape 5"/>
          <p:cNvSpPr/>
          <p:nvPr/>
        </p:nvSpPr>
        <p:spPr>
          <a:xfrm>
            <a:off x="666780" y="4827941"/>
            <a:ext cx="10858500" cy="1382298"/>
          </a:xfrm>
          <a:prstGeom prst="rect">
            <a:avLst/>
          </a:prstGeom>
          <a:solidFill>
            <a:srgbClr val="F3F3FA"/>
          </a:solidFill>
          <a:ln/>
        </p:spPr>
      </p:sp>
      <p:sp>
        <p:nvSpPr>
          <p:cNvPr id="8" name="Shape 6"/>
          <p:cNvSpPr/>
          <p:nvPr/>
        </p:nvSpPr>
        <p:spPr>
          <a:xfrm>
            <a:off x="666780" y="4827941"/>
            <a:ext cx="57150" cy="1382298"/>
          </a:xfrm>
          <a:prstGeom prst="rect">
            <a:avLst/>
          </a:prstGeom>
          <a:solidFill>
            <a:srgbClr val="422C70"/>
          </a:solidFill>
          <a:ln/>
        </p:spPr>
      </p:sp>
      <p:sp>
        <p:nvSpPr>
          <p:cNvPr id="9" name="Text 7"/>
          <p:cNvSpPr/>
          <p:nvPr/>
        </p:nvSpPr>
        <p:spPr>
          <a:xfrm>
            <a:off x="1133582" y="5058369"/>
            <a:ext cx="10580980" cy="921441"/>
          </a:xfrm>
          <a:prstGeom prst="rect">
            <a:avLst/>
          </a:prstGeom>
          <a:noFill/>
          <a:ln/>
        </p:spPr>
        <p:txBody>
          <a:bodyPr wrap="square" lIns="0" tIns="0" rIns="0" bIns="0" rtlCol="0" anchor="t"/>
          <a:lstStyle/>
          <a:p>
            <a:pPr algn="l" indent="0" marL="0">
              <a:lnSpc>
                <a:spcPct val="113000"/>
              </a:lnSpc>
              <a:buNone/>
            </a:pPr>
            <a:r>
              <a:rPr lang="sw" altLang="en-US" sz="2020" b="1" dirty="0">
                <a:solidFill>
                  <a:srgbClr val="422C70"/>
                </a:solidFill>
                <a:latin typeface="IBM Plex Sans" pitchFamily="34" charset="0"/>
                <a:ea typeface="IBM Plex Sans" pitchFamily="34" charset="-122"/>
                <a:cs typeface="IBM Plex Sans" pitchFamily="34" charset="-120"/>
              </a:rPr>
              <a:t>Fikirini kwa kina</a:t>
            </a:r>
            <a:endParaRPr lang="sw" sz="2020" dirty="0"/>
          </a:p>
          <a:p>
            <a:pPr algn="l" indent="0" marL="0">
              <a:lnSpc>
                <a:spcPct val="113000"/>
              </a:lnSpc>
              <a:spcBef>
                <a:spcPts val="300"/>
              </a:spcBef>
              <a:buNone/>
            </a:pPr>
            <a:r>
              <a:rPr lang="sw" altLang="en-US" sz="2020" dirty="0">
                <a:solidFill>
                  <a:srgbClr val="25252B"/>
                </a:solidFill>
                <a:latin typeface="IBM Plex Sans" pitchFamily="34" charset="0"/>
                <a:ea typeface="IBM Plex Sans" pitchFamily="34" charset="-122"/>
                <a:cs typeface="IBM Plex Sans" pitchFamily="34" charset="-120"/>
              </a:rPr>
              <a:t>Ni sifa zipi zilikuwa muhimu mlipochagua aina moja ya pesa au rasilimali badala ya nyingine?</a:t>
            </a:r>
            <a:endParaRPr lang="sw"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Biashara ya Kubadilishana Bidhaa na Ulinganifu Maradufu wa</a:t>
            </a:r>
            <a:br/>
            <a:r>
              <a:rPr lang="sw" altLang="en-US" sz="3000" dirty="0">
                <a:solidFill>
                  <a:srgbClr val="422C70"/>
                </a:solidFill>
                <a:latin typeface="IBM Plex Sans Medium" pitchFamily="34" charset="0"/>
                <a:ea typeface="IBM Plex Sans Medium" pitchFamily="34" charset="-122"/>
                <a:cs typeface="IBM Plex Sans Medium" pitchFamily="34" charset="-120"/>
              </a:rPr>
              <a:t>Mahitaji</a:t>
            </a:r>
            <a:endParaRPr lang="sw" sz="3000" dirty="0"/>
          </a:p>
        </p:txBody>
      </p:sp>
      <p:sp>
        <p:nvSpPr>
          <p:cNvPr id="4" name="Text 2"/>
          <p:cNvSpPr/>
          <p:nvPr/>
        </p:nvSpPr>
        <p:spPr>
          <a:xfrm>
            <a:off x="1047720" y="180584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Ubadilishanaji wa moja kwa moja wa bidhaa au huduma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Pande zote mbili lazima zihitaji kile ambacho upande mwingine unatoa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Kwa wakati mmoja, na kwa viwango vinavyofaa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Changamoto za kugawanyika, kuharibika, kupanga bei na kuweka akiba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Pesa hutenganisha kuuza na kununua</a:t>
            </a:r>
            <a:endParaRPr lang="sw"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Uhaba, Thamani na</a:t>
            </a:r>
            <a:br/>
            <a:r>
              <a:rPr lang="sw" altLang="en-US" sz="3000" dirty="0">
                <a:solidFill>
                  <a:srgbClr val="422C70"/>
                </a:solidFill>
                <a:latin typeface="IBM Plex Sans Medium" pitchFamily="34" charset="0"/>
                <a:ea typeface="IBM Plex Sans Medium" pitchFamily="34" charset="-122"/>
                <a:cs typeface="IBM Plex Sans Medium" pitchFamily="34" charset="-120"/>
              </a:rPr>
              <a:t>Ubadilishanaji</a:t>
            </a:r>
            <a:endParaRPr lang="sw" sz="3000" dirty="0"/>
          </a:p>
        </p:txBody>
      </p:sp>
      <p:sp>
        <p:nvSpPr>
          <p:cNvPr id="5" name="Text 2"/>
          <p:cNvSpPr/>
          <p:nvPr/>
        </p:nvSpPr>
        <p:spPr>
          <a:xfrm>
            <a:off x="971459" y="1787561"/>
            <a:ext cx="5360487" cy="3533882"/>
          </a:xfrm>
          <a:prstGeom prst="rect">
            <a:avLst/>
          </a:prstGeom>
          <a:noFill/>
          <a:ln/>
        </p:spPr>
        <p:txBody>
          <a:bodyPr wrap="square" lIns="0" tIns="0" rIns="0" bIns="0" rtlCol="0" anchor="t"/>
          <a:lstStyle/>
          <a:p>
            <a:pPr algn="l" marL="182880" indent="-182880">
              <a:lnSpc>
                <a:spcPct val="113000"/>
              </a:lnSpc>
              <a:buSzPct val="100000"/>
              <a:buChar char="•"/>
            </a:pPr>
            <a:r>
              <a:rPr lang="sw" altLang="en-US" sz="1920" b="1" dirty="0">
                <a:solidFill>
                  <a:srgbClr val="422C70"/>
                </a:solidFill>
                <a:latin typeface="IBM Plex Sans" pitchFamily="34" charset="0"/>
                <a:ea typeface="IBM Plex Sans" pitchFamily="34" charset="-122"/>
                <a:cs typeface="IBM Plex Sans" pitchFamily="34" charset="-120"/>
              </a:rPr>
              <a:t>Uhaba:</a:t>
            </a:r>
            <a:r>
              <a:rPr lang="sw" altLang="en-US" sz="1920" dirty="0">
                <a:solidFill>
                  <a:srgbClr val="25252B"/>
                </a:solidFill>
                <a:latin typeface="IBM Plex Sans" pitchFamily="34" charset="0"/>
                <a:ea typeface="IBM Plex Sans" pitchFamily="34" charset="-122"/>
                <a:cs typeface="IBM Plex Sans" pitchFamily="34" charset="-120"/>
              </a:rPr>
              <a:t> matumizi moja huzuia mengine</a:t>
            </a:r>
            <a:endParaRPr lang="sw" sz="1920" dirty="0"/>
          </a:p>
          <a:p>
            <a:pPr algn="l" marL="182880" indent="-182880">
              <a:lnSpc>
                <a:spcPct val="113000"/>
              </a:lnSpc>
              <a:spcBef>
                <a:spcPts val="380"/>
              </a:spcBef>
              <a:buSzPct val="100000"/>
              <a:buChar char="•"/>
            </a:pPr>
            <a:r>
              <a:rPr lang="sw" altLang="en-US" sz="1920" b="1" dirty="0">
                <a:solidFill>
                  <a:srgbClr val="422C70"/>
                </a:solidFill>
                <a:latin typeface="IBM Plex Sans" pitchFamily="34" charset="0"/>
                <a:ea typeface="IBM Plex Sans" pitchFamily="34" charset="-122"/>
                <a:cs typeface="IBM Plex Sans" pitchFamily="34" charset="-120"/>
              </a:rPr>
              <a:t>Thamani ya kibinafsi:</a:t>
            </a:r>
            <a:r>
              <a:rPr lang="sw" altLang="en-US" sz="1920" dirty="0">
                <a:solidFill>
                  <a:srgbClr val="25252B"/>
                </a:solidFill>
                <a:latin typeface="IBM Plex Sans" pitchFamily="34" charset="0"/>
                <a:ea typeface="IBM Plex Sans" pitchFamily="34" charset="-122"/>
                <a:cs typeface="IBM Plex Sans" pitchFamily="34" charset="-120"/>
              </a:rPr>
              <a:t> mahitaji, mapendeleo, na hali</a:t>
            </a:r>
            <a:endParaRPr lang="sw" sz="1920" dirty="0"/>
          </a:p>
          <a:p>
            <a:pPr algn="l" marL="182880" indent="-182880">
              <a:lnSpc>
                <a:spcPct val="113000"/>
              </a:lnSpc>
              <a:spcBef>
                <a:spcPts val="380"/>
              </a:spcBef>
              <a:buSzPct val="100000"/>
              <a:buChar char="•"/>
            </a:pPr>
            <a:r>
              <a:rPr lang="sw" altLang="en-US" sz="1920" b="1" dirty="0">
                <a:solidFill>
                  <a:srgbClr val="422C70"/>
                </a:solidFill>
                <a:latin typeface="IBM Plex Sans" pitchFamily="34" charset="0"/>
                <a:ea typeface="IBM Plex Sans" pitchFamily="34" charset="-122"/>
                <a:cs typeface="IBM Plex Sans" pitchFamily="34" charset="-120"/>
              </a:rPr>
              <a:t>Ubadilishanaji:</a:t>
            </a:r>
            <a:r>
              <a:rPr lang="sw" altLang="en-US" sz="1920" dirty="0">
                <a:solidFill>
                  <a:srgbClr val="25252B"/>
                </a:solidFill>
                <a:latin typeface="IBM Plex Sans" pitchFamily="34" charset="0"/>
                <a:ea typeface="IBM Plex Sans" pitchFamily="34" charset="-122"/>
                <a:cs typeface="IBM Plex Sans" pitchFamily="34" charset="-120"/>
              </a:rPr>
              <a:t> pande zote mbili hupendelea kile wanachopokea</a:t>
            </a:r>
            <a:endParaRPr lang="sw" sz="1920" dirty="0"/>
          </a:p>
          <a:p>
            <a:pPr algn="l" marL="182880" indent="-182880">
              <a:lnSpc>
                <a:spcPct val="113000"/>
              </a:lnSpc>
              <a:spcBef>
                <a:spcPts val="380"/>
              </a:spcBef>
              <a:buSzPct val="100000"/>
              <a:buChar char="•"/>
            </a:pPr>
            <a:r>
              <a:rPr lang="sw" altLang="en-US" sz="1920" b="1" dirty="0">
                <a:solidFill>
                  <a:srgbClr val="422C70"/>
                </a:solidFill>
                <a:latin typeface="IBM Plex Sans" pitchFamily="34" charset="0"/>
                <a:ea typeface="IBM Plex Sans" pitchFamily="34" charset="-122"/>
                <a:cs typeface="IBM Plex Sans" pitchFamily="34" charset="-120"/>
              </a:rPr>
              <a:t>Gharama ya fursa:</a:t>
            </a:r>
            <a:r>
              <a:rPr lang="sw" altLang="en-US" sz="1920" dirty="0">
                <a:solidFill>
                  <a:srgbClr val="25252B"/>
                </a:solidFill>
                <a:latin typeface="IBM Plex Sans" pitchFamily="34" charset="0"/>
                <a:ea typeface="IBM Plex Sans" pitchFamily="34" charset="-122"/>
                <a:cs typeface="IBM Plex Sans" pitchFamily="34" charset="-120"/>
              </a:rPr>
              <a:t> mbadala bora unaoachwa</a:t>
            </a:r>
            <a:endParaRPr lang="sw" sz="1920" dirty="0"/>
          </a:p>
          <a:p>
            <a:pPr algn="l" marL="182880" indent="-182880">
              <a:lnSpc>
                <a:spcPct val="113000"/>
              </a:lnSpc>
              <a:spcBef>
                <a:spcPts val="380"/>
              </a:spcBef>
              <a:buSzPct val="100000"/>
              <a:buChar char="•"/>
            </a:pPr>
            <a:r>
              <a:rPr lang="sw" altLang="en-US" sz="1920" b="1" dirty="0">
                <a:solidFill>
                  <a:srgbClr val="422C70"/>
                </a:solidFill>
                <a:latin typeface="IBM Plex Sans" pitchFamily="34" charset="0"/>
                <a:ea typeface="IBM Plex Sans" pitchFamily="34" charset="-122"/>
                <a:cs typeface="IBM Plex Sans" pitchFamily="34" charset="-120"/>
              </a:rPr>
              <a:t>Upendeleo wa wakati:</a:t>
            </a:r>
            <a:r>
              <a:rPr lang="sw" altLang="en-US" sz="1920" dirty="0">
                <a:solidFill>
                  <a:srgbClr val="25252B"/>
                </a:solidFill>
                <a:latin typeface="IBM Plex Sans" pitchFamily="34" charset="0"/>
                <a:ea typeface="IBM Plex Sans" pitchFamily="34" charset="-122"/>
                <a:cs typeface="IBM Plex Sans" pitchFamily="34" charset="-120"/>
              </a:rPr>
              <a:t> sasa ikilinganishwa na baadaye</a:t>
            </a:r>
            <a:endParaRPr lang="sw" sz="1920" dirty="0"/>
          </a:p>
          <a:p>
            <a:pPr algn="l" marL="182880" indent="-182880">
              <a:lnSpc>
                <a:spcPct val="113000"/>
              </a:lnSpc>
              <a:spcBef>
                <a:spcPts val="380"/>
              </a:spcBef>
              <a:buSzPct val="100000"/>
              <a:buChar char="•"/>
            </a:pPr>
            <a:r>
              <a:rPr lang="sw" altLang="en-US" sz="1920" b="1" dirty="0">
                <a:solidFill>
                  <a:srgbClr val="422C70"/>
                </a:solidFill>
                <a:latin typeface="IBM Plex Sans" pitchFamily="34" charset="0"/>
                <a:ea typeface="IBM Plex Sans" pitchFamily="34" charset="-122"/>
                <a:cs typeface="IBM Plex Sans" pitchFamily="34" charset="-120"/>
              </a:rPr>
              <a:t>Maafikiano:</a:t>
            </a:r>
            <a:r>
              <a:rPr lang="sw" altLang="en-US" sz="1920" dirty="0">
                <a:solidFill>
                  <a:srgbClr val="25252B"/>
                </a:solidFill>
                <a:latin typeface="IBM Plex Sans" pitchFamily="34" charset="0"/>
                <a:ea typeface="IBM Plex Sans" pitchFamily="34" charset="-122"/>
                <a:cs typeface="IBM Plex Sans" pitchFamily="34" charset="-120"/>
              </a:rPr>
              <a:t> faida pamoja na gharama</a:t>
            </a:r>
            <a:endParaRPr lang="sw" sz="1920" dirty="0"/>
          </a:p>
        </p:txBody>
      </p:sp>
      <p:sp>
        <p:nvSpPr>
          <p:cNvPr id="6" name="Text 3"/>
          <p:cNvSpPr/>
          <p:nvPr/>
        </p:nvSpPr>
        <p:spPr>
          <a:xfrm>
            <a:off x="666780" y="5589727"/>
            <a:ext cx="5694426" cy="658094"/>
          </a:xfrm>
          <a:prstGeom prst="rect">
            <a:avLst/>
          </a:prstGeom>
          <a:noFill/>
          <a:ln/>
        </p:spPr>
        <p:txBody>
          <a:bodyPr wrap="square" lIns="0" tIns="0" rIns="0" bIns="0" rtlCol="0" anchor="t"/>
          <a:lstStyle/>
          <a:p>
            <a:pPr algn="l" indent="0" marL="0">
              <a:lnSpc>
                <a:spcPct val="113000"/>
              </a:lnSpc>
              <a:buNone/>
            </a:pPr>
            <a:r>
              <a:rPr lang="sw" altLang="en-US" sz="1920" dirty="0">
                <a:solidFill>
                  <a:srgbClr val="25252B"/>
                </a:solidFill>
                <a:latin typeface="IBM Plex Sans" pitchFamily="34" charset="0"/>
                <a:ea typeface="IBM Plex Sans" pitchFamily="34" charset="-122"/>
                <a:cs typeface="IBM Plex Sans" pitchFamily="34" charset="-120"/>
              </a:rPr>
              <a:t>Uhaba pekee hauhakikishi thamani; mahitaji pia ni muhimu.</a:t>
            </a:r>
            <a:endParaRPr lang="sw"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Karibu na chanzo salama Chupa ya maji iko ndani ya friji ya duka. Maji safi yanapatikana kwa urahisi karibu.UhitajiMdogoBeiChini zaidiWakati wa uhaba Chupa ileile iko katika jangwa lenye joto kali. Ma">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Gharama ya Fursa</a:t>
            </a:r>
            <a:endParaRPr lang="sw"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Mnunuzi mwenye pesa kidogo anapima chaguo zake Chakula Kula vizuri leo.Usafiri Kufika kazini.Kuweka akibaKuiweka kwa ajili ya baadaye. Kila chaguo huacha mengine: hiyo ndiyo gharama ya fursa">    </p:cNvPr>
          <p:cNvPicPr>
            <a:picLocks noChangeAspect="1"/>
          </p:cNvPicPr>
          <p:nvPr/>
        </p:nvPicPr>
        <p:blipFill>
          <a:blip r:embed="rId1"/>
          <a:stretch>
            <a:fillRect/>
          </a:stretch>
        </p:blipFill>
        <p:spPr>
          <a:xfrm>
            <a:off x="342900" y="637245"/>
            <a:ext cx="11506170" cy="543107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Kutoka Biashara ya Kubadilishana Bidhaa hadi Pesa za</a:t>
            </a:r>
            <a:br/>
            <a:r>
              <a:rPr lang="sw" altLang="en-US" sz="3000" dirty="0">
                <a:solidFill>
                  <a:srgbClr val="422C70"/>
                </a:solidFill>
                <a:latin typeface="IBM Plex Sans Medium" pitchFamily="34" charset="0"/>
                <a:ea typeface="IBM Plex Sans Medium" pitchFamily="34" charset="-122"/>
                <a:cs typeface="IBM Plex Sans Medium" pitchFamily="34" charset="-120"/>
              </a:rPr>
              <a:t>Kidijitali</a:t>
            </a:r>
            <a:endParaRPr lang="sw" sz="3000" dirty="0"/>
          </a:p>
        </p:txBody>
      </p:sp>
      <p:sp>
        <p:nvSpPr>
          <p:cNvPr id="4" name="Text 2"/>
          <p:cNvSpPr/>
          <p:nvPr/>
        </p:nvSpPr>
        <p:spPr>
          <a:xfrm>
            <a:off x="1047720" y="180584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Kubadilishana moja kwa moja, zawadi, wajibu, na kumbukumbu za madeni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Pesa za bidhaa: bidhaa zenye matumizi mengine</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Sarafu sanifu: kutambulika; uwezekano wa udhalilishaji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Karatasi wakilishi: madai yanayoweza kukombolewa; imani kwa mtoaji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Benki na pesa za serikali: ahadi za kitaasisi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Malipo ya kidijitali: maagizo yanayobadilisha kumbukumbu</a:t>
            </a:r>
            <a:endParaRPr lang="sw" sz="2400" dirty="0"/>
          </a:p>
        </p:txBody>
      </p:sp>
      <p:sp>
        <p:nvSpPr>
          <p:cNvPr id="5" name="Text 3"/>
          <p:cNvSpPr/>
          <p:nvPr/>
        </p:nvSpPr>
        <p:spPr>
          <a:xfrm>
            <a:off x="666780" y="4913528"/>
            <a:ext cx="11510010" cy="1234074"/>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Aina mbalimbali zilikuwepo kwa wakati mmoja; jamii hazikufuata mfuatano mmoja unaofanana. Urahisi mara nyingi ulileta utegemezi kwa watoaji na wapatanishi.</a:t>
            </a:r>
            <a:endParaRPr lang="sw"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Pesa ya Fiat</a:t>
            </a:r>
            <a:endParaRPr lang="sw"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Pesa ya fiat ni sarafu iliyoidhinishwa na serikali ambayo haiwezi kubadilishwa kwa kiasi maalum cha bidhaa kama vile dhahabu.</a:t>
            </a:r>
            <a:endParaRPr lang="sw"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Benki kuu:</a:t>
            </a:r>
            <a:r>
              <a:rPr lang="sw" altLang="en-US" sz="2300" dirty="0">
                <a:solidFill>
                  <a:srgbClr val="25252B"/>
                </a:solidFill>
                <a:latin typeface="IBM Plex Sans" pitchFamily="34" charset="0"/>
                <a:ea typeface="IBM Plex Sans" pitchFamily="34" charset="-122"/>
                <a:cs typeface="IBM Plex Sans" pitchFamily="34" charset="-120"/>
              </a:rPr>
              <a:t> pesa ya msingi, sera, ukamilishaji wa malipo</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Benki za biashara:</a:t>
            </a:r>
            <a:r>
              <a:rPr lang="sw" altLang="en-US" sz="2300" dirty="0">
                <a:solidFill>
                  <a:srgbClr val="25252B"/>
                </a:solidFill>
                <a:latin typeface="IBM Plex Sans" pitchFamily="34" charset="0"/>
                <a:ea typeface="IBM Plex Sans" pitchFamily="34" charset="-122"/>
                <a:cs typeface="IBM Plex Sans" pitchFamily="34" charset="-120"/>
              </a:rPr>
              <a:t> amana, malipo, mikopo</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Serikali:</a:t>
            </a:r>
            <a:r>
              <a:rPr lang="sw" altLang="en-US" sz="2300" dirty="0">
                <a:solidFill>
                  <a:srgbClr val="25252B"/>
                </a:solidFill>
                <a:latin typeface="IBM Plex Sans" pitchFamily="34" charset="0"/>
                <a:ea typeface="IBM Plex Sans" pitchFamily="34" charset="-122"/>
                <a:cs typeface="IBM Plex Sans" pitchFamily="34" charset="-120"/>
              </a:rPr>
              <a:t> kodi, matumizi, sheria</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Watu na biashara:</a:t>
            </a:r>
            <a:r>
              <a:rPr lang="sw" altLang="en-US" sz="2300" dirty="0">
                <a:solidFill>
                  <a:srgbClr val="25252B"/>
                </a:solidFill>
                <a:latin typeface="IBM Plex Sans" pitchFamily="34" charset="0"/>
                <a:ea typeface="IBM Plex Sans" pitchFamily="34" charset="-122"/>
                <a:cs typeface="IBM Plex Sans" pitchFamily="34" charset="-120"/>
              </a:rPr>
              <a:t> kazi, bei, ubadilishanaji</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Kukubalika kwa pamoja na athari za mtandao</a:t>
            </a:r>
            <a:endParaRPr lang="sw"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Malipo rahisi na mikopo inayonyumbulika huleta utegemezi kwa taasisi. Ugavi, upatikanaji na kanuni vinaweza kubadilika; kanuni za sarafu halali hutofautiana kulingana na mamlaka ya kisheria.</a:t>
            </a:r>
            <a:endParaRPr lang="sw"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Benki kuuHusimamia sera ya fedha na kuwezesha ukamilishaji wa malipo. Benki ya biasharaInadaiwa na wateja amana zao; amana ni dhima ya benki. Huduma za malipoHubeba maagizo ya malipo yanayobadilisha a">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Chunguza Malipo ya Ndani</a:t>
            </a:r>
            <a:endParaRPr lang="sw" sz="3000" dirty="0"/>
          </a:p>
        </p:txBody>
      </p:sp>
      <p:sp>
        <p:nvSpPr>
          <p:cNvPr id="5" name="Text 2"/>
          <p:cNvSpPr/>
          <p:nvPr/>
        </p:nvSpPr>
        <p:spPr>
          <a:xfrm>
            <a:off x="666780" y="1441734"/>
            <a:ext cx="5694426" cy="789950"/>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Chagueni malipo ya kawaida, au tumieni hali ya kubuni.</a:t>
            </a:r>
            <a:endParaRPr lang="sw" sz="2300" dirty="0"/>
          </a:p>
        </p:txBody>
      </p:sp>
      <p:sp>
        <p:nvSpPr>
          <p:cNvPr id="6" name="Text 3"/>
          <p:cNvSpPr/>
          <p:nvPr/>
        </p:nvSpPr>
        <p:spPr>
          <a:xfrm>
            <a:off x="1032449" y="2465680"/>
            <a:ext cx="5293553" cy="3730386"/>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sw" altLang="en-US" sz="2300" dirty="0">
                <a:solidFill>
                  <a:srgbClr val="25252B"/>
                </a:solidFill>
                <a:latin typeface="IBM Plex Sans" pitchFamily="34" charset="0"/>
                <a:ea typeface="IBM Plex Sans" pitchFamily="34" charset="-122"/>
                <a:cs typeface="IBM Plex Sans" pitchFamily="34" charset="-120"/>
              </a:rPr>
              <a:t>Kinacholipiwa ni nini? Ni sarafu gani inayotumika kama kipimo cha thamani?</a:t>
            </a:r>
            <a:endParaRPr lang="sw" sz="2300" dirty="0"/>
          </a:p>
          <a:p>
            <a:pPr algn="l" marL="219710" indent="-219710">
              <a:lnSpc>
                <a:spcPct val="113000"/>
              </a:lnSpc>
              <a:spcBef>
                <a:spcPts val="460"/>
              </a:spcBef>
              <a:buSzPct val="100000"/>
              <a:buFont typeface="+mj-lt"/>
              <a:buAutoNum type="arabicPeriod" startAt="1"/>
            </a:pPr>
            <a:r>
              <a:rPr lang="sw" altLang="en-US" sz="2300" dirty="0">
                <a:solidFill>
                  <a:srgbClr val="25252B"/>
                </a:solidFill>
                <a:latin typeface="IBM Plex Sans" pitchFamily="34" charset="0"/>
                <a:ea typeface="IBM Plex Sans" pitchFamily="34" charset="-122"/>
                <a:cs typeface="IBM Plex Sans" pitchFamily="34" charset="-120"/>
              </a:rPr>
              <a:t>Kwa nini mpokeaji anayakubali?</a:t>
            </a:r>
            <a:endParaRPr lang="sw" sz="2300" dirty="0"/>
          </a:p>
          <a:p>
            <a:pPr algn="l" marL="219710" indent="-219710">
              <a:lnSpc>
                <a:spcPct val="113000"/>
              </a:lnSpc>
              <a:spcBef>
                <a:spcPts val="460"/>
              </a:spcBef>
              <a:buSzPct val="100000"/>
              <a:buFont typeface="+mj-lt"/>
              <a:buAutoNum type="arabicPeriod" startAt="1"/>
            </a:pPr>
            <a:r>
              <a:rPr lang="sw" altLang="en-US" sz="2300" dirty="0">
                <a:solidFill>
                  <a:srgbClr val="25252B"/>
                </a:solidFill>
                <a:latin typeface="IBM Plex Sans" pitchFamily="34" charset="0"/>
                <a:ea typeface="IBM Plex Sans" pitchFamily="34" charset="-122"/>
                <a:cs typeface="IBM Plex Sans" pitchFamily="34" charset="-120"/>
              </a:rPr>
              <a:t>Ni taasisi, kumbukumbu, au kanuni gani zinazoyategemeza?</a:t>
            </a:r>
            <a:endParaRPr lang="sw" sz="2300" dirty="0"/>
          </a:p>
          <a:p>
            <a:pPr algn="l" marL="219710" indent="-219710">
              <a:lnSpc>
                <a:spcPct val="113000"/>
              </a:lnSpc>
              <a:spcBef>
                <a:spcPts val="460"/>
              </a:spcBef>
              <a:buSzPct val="100000"/>
              <a:buFont typeface="+mj-lt"/>
              <a:buAutoNum type="arabicPeriod" startAt="1"/>
            </a:pPr>
            <a:r>
              <a:rPr lang="sw" altLang="en-US" sz="2300" dirty="0">
                <a:solidFill>
                  <a:srgbClr val="25252B"/>
                </a:solidFill>
                <a:latin typeface="IBM Plex Sans" pitchFamily="34" charset="0"/>
                <a:ea typeface="IBM Plex Sans" pitchFamily="34" charset="-122"/>
                <a:cs typeface="IBM Plex Sans" pitchFamily="34" charset="-120"/>
              </a:rPr>
              <a:t>Ni nini kinachokuwa kigumu zaidi iwapo ukubalifu au uaminifu utavunjika?</a:t>
            </a:r>
            <a:endParaRPr lang="sw"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Mfumo wa Benki wa Akiba ya Sehemu</a:t>
            </a:r>
            <a:endParaRPr lang="sw"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Amana za benki: ahadi za kulipa</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Ni sehemu tu inayohifadhiwa kama akiba inayoweza kupatikana mara moja</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Mkopo kwa kawaida huunda pesa mpya za amana</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Urejeshaji wa mtaji wa mkopo hupunguza pesa za amana</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Mtaji, ukwasi, hatari ya mikopo, ufadhili, udhibiti na mahitaji huweka mipaka kwa utoaji wa mikopo</a:t>
            </a:r>
            <a:endParaRPr lang="sw"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sw" altLang="en-US" sz="2020" b="1" dirty="0">
                <a:solidFill>
                  <a:srgbClr val="422C70"/>
                </a:solidFill>
                <a:latin typeface="IBM Plex Sans" pitchFamily="34" charset="0"/>
                <a:ea typeface="IBM Plex Sans" pitchFamily="34" charset="-122"/>
                <a:cs typeface="IBM Plex Sans" pitchFamily="34" charset="-120"/>
              </a:rPr>
              <a:t>Hatari ya ukwasi:</a:t>
            </a:r>
            <a:r>
              <a:rPr lang="sw" altLang="en-US" sz="2020" dirty="0">
                <a:solidFill>
                  <a:srgbClr val="25252B"/>
                </a:solidFill>
                <a:latin typeface="IBM Plex Sans" pitchFamily="34" charset="0"/>
                <a:ea typeface="IBM Plex Sans" pitchFamily="34" charset="-122"/>
                <a:cs typeface="IBM Plex Sans" pitchFamily="34" charset="-120"/>
              </a:rPr>
              <a:t> kiasi kidogo mno kinachopatikana kwa ajili ya utoaji wa fedha leo.</a:t>
            </a:r>
            <a:endParaRPr lang="sw"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sw" altLang="en-US" sz="2020" b="1" dirty="0">
                <a:solidFill>
                  <a:srgbClr val="422C70"/>
                </a:solidFill>
                <a:latin typeface="IBM Plex Sans" pitchFamily="34" charset="0"/>
                <a:ea typeface="IBM Plex Sans" pitchFamily="34" charset="-122"/>
                <a:cs typeface="IBM Plex Sans" pitchFamily="34" charset="-120"/>
              </a:rPr>
              <a:t>Hatari ya kufilisika:</a:t>
            </a:r>
            <a:r>
              <a:rPr lang="sw" altLang="en-US" sz="2020" dirty="0">
                <a:solidFill>
                  <a:srgbClr val="25252B"/>
                </a:solidFill>
                <a:latin typeface="IBM Plex Sans" pitchFamily="34" charset="0"/>
                <a:ea typeface="IBM Plex Sans" pitchFamily="34" charset="-122"/>
                <a:cs typeface="IBM Plex Sans" pitchFamily="34" charset="-120"/>
              </a:rPr>
              <a:t> mali zenye thamani ndogo kuliko madeni.</a:t>
            </a:r>
            <a:endParaRPr lang="sw"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sw" altLang="en-US" sz="2020" dirty="0">
                <a:solidFill>
                  <a:srgbClr val="25252B"/>
                </a:solidFill>
                <a:latin typeface="IBM Plex Sans" pitchFamily="34" charset="0"/>
                <a:ea typeface="IBM Plex Sans" pitchFamily="34" charset="-122"/>
                <a:cs typeface="IBM Plex Sans" pitchFamily="34" charset="-120"/>
              </a:rPr>
              <a:t>Mikimbio ya benki inaweza kuathiri upatikanaji wa fedha. Bima na mikopo ya benki kuu vinaweza kupunguza taharuki, lakini kiwango cha ulinzi na kanuni hutofautiana; ulinzi hauwezi kuondoa kila hatari.</a:t>
            </a:r>
            <a:endParaRPr lang="sw"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Omba mkopoMkopaji anaiomba benki mkopo.2Idhinisha mkopoBenki inakubali kukopesha.3 Unda amanaBenki inaweka amana mpya kwenye akaunti ya mkopaji.4 Tumia au hamishaMkopaji anatumia amana hiyo kuwalipa">    </p:cNvPr>
          <p:cNvPicPr>
            <a:picLocks noChangeAspect="1"/>
          </p:cNvPicPr>
          <p:nvPr/>
        </p:nvPicPr>
        <p:blipFill>
          <a:blip r:embed="rId1"/>
          <a:stretch>
            <a:fillRect/>
          </a:stretch>
        </p:blipFill>
        <p:spPr>
          <a:xfrm>
            <a:off x="342900" y="731703"/>
            <a:ext cx="11506170" cy="524216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Hatari ya ukwasiWawekaji wengi wanapanga foleni kutoa pesa zao leo Mikopo ya benki bado inaweza kulipwa baadaye Hakuna pesa taslimu za kutosha wala mali zinazoweza kutumika haraka sasaTatizoMuda: pesa">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Mfumuko wa Bei na Uwezo wa</a:t>
            </a:r>
            <a:br/>
            <a:r>
              <a:rPr lang="sw" altLang="en-US" sz="3000" dirty="0">
                <a:solidFill>
                  <a:srgbClr val="422C70"/>
                </a:solidFill>
                <a:latin typeface="IBM Plex Sans Medium" pitchFamily="34" charset="0"/>
                <a:ea typeface="IBM Plex Sans Medium" pitchFamily="34" charset="-122"/>
                <a:cs typeface="IBM Plex Sans Medium" pitchFamily="34" charset="-120"/>
              </a:rPr>
              <a:t>Kununua</a:t>
            </a:r>
            <a:endParaRPr lang="sw" sz="3000" dirty="0"/>
          </a:p>
        </p:txBody>
      </p:sp>
      <p:sp>
        <p:nvSpPr>
          <p:cNvPr id="5" name="Text 2"/>
          <p:cNvSpPr/>
          <p:nvPr/>
        </p:nvSpPr>
        <p:spPr>
          <a:xfrm>
            <a:off x="986729" y="1791310"/>
            <a:ext cx="5343754" cy="2572664"/>
          </a:xfrm>
          <a:prstGeom prst="rect">
            <a:avLst/>
          </a:prstGeom>
          <a:noFill/>
          <a:ln/>
        </p:spPr>
        <p:txBody>
          <a:bodyPr wrap="square" lIns="0" tIns="0" rIns="0" bIns="0" rtlCol="0" anchor="t"/>
          <a:lstStyle/>
          <a:p>
            <a:pPr algn="l" marL="191770" indent="-191770">
              <a:lnSpc>
                <a:spcPct val="113000"/>
              </a:lnSpc>
              <a:buSzPct val="100000"/>
              <a:buChar char="•"/>
            </a:pPr>
            <a:r>
              <a:rPr lang="sw" altLang="en-US" sz="2020" b="1" dirty="0">
                <a:solidFill>
                  <a:srgbClr val="422C70"/>
                </a:solidFill>
                <a:latin typeface="IBM Plex Sans" pitchFamily="34" charset="0"/>
                <a:ea typeface="IBM Plex Sans" pitchFamily="34" charset="-122"/>
                <a:cs typeface="IBM Plex Sans" pitchFamily="34" charset="-120"/>
              </a:rPr>
              <a:t>Mfumuko wa bei:</a:t>
            </a:r>
            <a:r>
              <a:rPr lang="sw" altLang="en-US" sz="2020" dirty="0">
                <a:solidFill>
                  <a:srgbClr val="25252B"/>
                </a:solidFill>
                <a:latin typeface="IBM Plex Sans" pitchFamily="34" charset="0"/>
                <a:ea typeface="IBM Plex Sans" pitchFamily="34" charset="-122"/>
                <a:cs typeface="IBM Plex Sans" pitchFamily="34" charset="-120"/>
              </a:rPr>
              <a:t> ongezeko endelevu la kiwango cha jumla cha bei</a:t>
            </a:r>
            <a:endParaRPr lang="sw" sz="2020" dirty="0"/>
          </a:p>
          <a:p>
            <a:pPr algn="l" marL="191770" indent="-191770">
              <a:lnSpc>
                <a:spcPct val="113000"/>
              </a:lnSpc>
              <a:spcBef>
                <a:spcPts val="400"/>
              </a:spcBef>
              <a:buSzPct val="100000"/>
              <a:buChar char="•"/>
            </a:pPr>
            <a:r>
              <a:rPr lang="sw" altLang="en-US" sz="2020" b="1" dirty="0">
                <a:solidFill>
                  <a:srgbClr val="422C70"/>
                </a:solidFill>
                <a:latin typeface="IBM Plex Sans" pitchFamily="34" charset="0"/>
                <a:ea typeface="IBM Plex Sans" pitchFamily="34" charset="-122"/>
                <a:cs typeface="IBM Plex Sans" pitchFamily="34" charset="-120"/>
              </a:rPr>
              <a:t>Nguvu ya ununuzi:</a:t>
            </a:r>
            <a:r>
              <a:rPr lang="sw" altLang="en-US" sz="2020" dirty="0">
                <a:solidFill>
                  <a:srgbClr val="25252B"/>
                </a:solidFill>
                <a:latin typeface="IBM Plex Sans" pitchFamily="34" charset="0"/>
                <a:ea typeface="IBM Plex Sans" pitchFamily="34" charset="-122"/>
                <a:cs typeface="IBM Plex Sans" pitchFamily="34" charset="-120"/>
              </a:rPr>
              <a:t> kile ambacho kipimo kimoja cha pesa kinanunua</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Kapu lilelile: vipimo 100 → 110 vya sarafu</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Mapato au akiba isiyobadilika: nguvu ndogo ya ununuzi</a:t>
            </a:r>
            <a:endParaRPr lang="sw" sz="2020" dirty="0"/>
          </a:p>
        </p:txBody>
      </p:sp>
      <p:sp>
        <p:nvSpPr>
          <p:cNvPr id="6" name="Text 3"/>
          <p:cNvSpPr/>
          <p:nvPr/>
        </p:nvSpPr>
        <p:spPr>
          <a:xfrm>
            <a:off x="666780" y="4645518"/>
            <a:ext cx="5694426" cy="1382298"/>
          </a:xfrm>
          <a:prstGeom prst="rect">
            <a:avLst/>
          </a:prstGeom>
          <a:noFill/>
          <a:ln/>
        </p:spPr>
        <p:txBody>
          <a:bodyPr wrap="square" lIns="0" tIns="0" rIns="0" bIns="0" rtlCol="0" anchor="t"/>
          <a:lstStyle/>
          <a:p>
            <a:pPr algn="l" indent="0" marL="0">
              <a:lnSpc>
                <a:spcPct val="113000"/>
              </a:lnSpc>
              <a:buNone/>
            </a:pPr>
            <a:r>
              <a:rPr lang="sw" altLang="en-US" sz="2020" dirty="0">
                <a:solidFill>
                  <a:srgbClr val="25252B"/>
                </a:solidFill>
                <a:latin typeface="IBM Plex Sans" pitchFamily="34" charset="0"/>
                <a:ea typeface="IBM Plex Sans" pitchFamily="34" charset="-122"/>
                <a:cs typeface="IBM Plex Sans" pitchFamily="34" charset="-120"/>
              </a:rPr>
              <a:t>Upanuzi wa pesa na mikopo unaweza kuchangia, pamoja na ugavi, mahitaji, sarafu, kodi, kanuni na gharama. Bei moja inayopanda si kipimo kizima cha mfumuko wa bei.</a:t>
            </a:r>
            <a:endParaRPr lang="sw"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Kabla Una vipimo 100. Kapu linagharimu 100. Mnaweza kununua kapu lote.Kiwango cha beiChini zaidiUwezo wa kununuaJuu zaidiBaada ya bei kupanda Bado mna vipimo 100. Kapu lilelile linagharimu 110. Hamwez">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Linganisha Uwezo wa Kununua Katika Eneo Lako</a:t>
            </a:r>
            <a:endParaRPr lang="sw"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sw" altLang="en-US" sz="2300" dirty="0">
                <a:solidFill>
                  <a:srgbClr val="25252B"/>
                </a:solidFill>
                <a:latin typeface="IBM Plex Sans" pitchFamily="34" charset="0"/>
                <a:ea typeface="IBM Plex Sans" pitchFamily="34" charset="-122"/>
                <a:cs typeface="IBM Plex Sans" pitchFamily="34" charset="-120"/>
              </a:rPr>
              <a:t>Chagueni bidhaa ya kawaida; andikeni bei yake ya leo.</a:t>
            </a:r>
            <a:endParaRPr lang="sw" sz="2300" dirty="0"/>
          </a:p>
          <a:p>
            <a:pPr algn="l" marL="219710" indent="-219710">
              <a:lnSpc>
                <a:spcPct val="113000"/>
              </a:lnSpc>
              <a:spcBef>
                <a:spcPts val="460"/>
              </a:spcBef>
              <a:buSzPct val="100000"/>
              <a:buFont typeface="+mj-lt"/>
              <a:buAutoNum type="arabicPeriod" startAt="1"/>
            </a:pPr>
            <a:r>
              <a:rPr lang="sw" altLang="en-US" sz="2300" dirty="0">
                <a:solidFill>
                  <a:srgbClr val="25252B"/>
                </a:solidFill>
                <a:latin typeface="IBM Plex Sans" pitchFamily="34" charset="0"/>
                <a:ea typeface="IBM Plex Sans" pitchFamily="34" charset="-122"/>
                <a:cs typeface="IBM Plex Sans" pitchFamily="34" charset="-120"/>
              </a:rPr>
              <a:t>Linganisheni na bei ya zamani; kagueni kumbukumbu inayoaminika ikiwezekana.</a:t>
            </a:r>
            <a:endParaRPr lang="sw" sz="2300" dirty="0"/>
          </a:p>
          <a:p>
            <a:pPr algn="l" marL="219710" indent="-219710">
              <a:lnSpc>
                <a:spcPct val="113000"/>
              </a:lnSpc>
              <a:spcBef>
                <a:spcPts val="460"/>
              </a:spcBef>
              <a:buSzPct val="100000"/>
              <a:buFont typeface="+mj-lt"/>
              <a:buAutoNum type="arabicPeriod" startAt="1"/>
            </a:pPr>
            <a:r>
              <a:rPr lang="sw" altLang="en-US" sz="2300" dirty="0">
                <a:solidFill>
                  <a:srgbClr val="25252B"/>
                </a:solidFill>
                <a:latin typeface="IBM Plex Sans" pitchFamily="34" charset="0"/>
                <a:ea typeface="IBM Plex Sans" pitchFamily="34" charset="-122"/>
                <a:cs typeface="IBM Plex Sans" pitchFamily="34" charset="-120"/>
              </a:rPr>
              <a:t>Je, kipato kilibadilika kwa kiwango kilekile? Ni nini kingine kilichobadilika?</a:t>
            </a:r>
            <a:endParaRPr lang="sw" sz="2300" dirty="0"/>
          </a:p>
          <a:p>
            <a:pPr algn="l" marL="219710" indent="-219710">
              <a:lnSpc>
                <a:spcPct val="113000"/>
              </a:lnSpc>
              <a:spcBef>
                <a:spcPts val="460"/>
              </a:spcBef>
              <a:buSzPct val="100000"/>
              <a:buFont typeface="+mj-lt"/>
              <a:buAutoNum type="arabicPeriod" startAt="1"/>
            </a:pPr>
            <a:r>
              <a:rPr lang="sw" altLang="en-US" sz="2300" dirty="0">
                <a:solidFill>
                  <a:srgbClr val="25252B"/>
                </a:solidFill>
                <a:latin typeface="IBM Plex Sans" pitchFamily="34" charset="0"/>
                <a:ea typeface="IBM Plex Sans" pitchFamily="34" charset="-122"/>
                <a:cs typeface="IBM Plex Sans" pitchFamily="34" charset="-120"/>
              </a:rPr>
              <a:t>Linganisheni na kipimo rasmi cha mfumuko wa bei na kapu lake la bidhaa.</a:t>
            </a:r>
            <a:endParaRPr lang="sw" sz="2300" dirty="0"/>
          </a:p>
        </p:txBody>
      </p:sp>
      <p:sp>
        <p:nvSpPr>
          <p:cNvPr id="5" name="Text 3"/>
          <p:cNvSpPr/>
          <p:nvPr/>
        </p:nvSpPr>
        <p:spPr>
          <a:xfrm>
            <a:off x="666780" y="3855202"/>
            <a:ext cx="11510010" cy="1184971"/>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Athari hutofautiana kwa wanaoshikilia pesa taslimu, wamiliki wa mali, wakopaji na wakopeshaji; mishahara na bei hubadilika kwa kasi tofauti. Matumizi yenu yanaweza kutofautiana na kapu la bidhaa lililopimwa.</a:t>
            </a:r>
            <a:endParaRPr lang="sw"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Kapu la bidhaa au mbinu iliyobadilishwa si lazima iwe udanganyifu; kagueni maelezo yaliyotolewa na mwandike mabadiliko hayo.</a:t>
            </a:r>
            <a:endParaRPr lang="sw"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Dola ya Marekani kama Sarafu ya Akiba</a:t>
            </a:r>
            <a:endParaRPr lang="sw"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Sarafu ya akiba: hushikiliwa kwa ajili ya malipo ya kimataifa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Vita vya dunia: mabadiliko katika nguvu za kiuchumi na kifedha</a:t>
            </a:r>
            <a:endParaRPr lang="sw" sz="2400" dirty="0"/>
          </a:p>
          <a:p>
            <a:pPr algn="l" marL="228600" indent="-228600">
              <a:lnSpc>
                <a:spcPct val="113000"/>
              </a:lnSpc>
              <a:spcBef>
                <a:spcPts val="480"/>
              </a:spcBef>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1944:</a:t>
            </a:r>
            <a:r>
              <a:rPr lang="sw" altLang="en-US" sz="2400" dirty="0">
                <a:solidFill>
                  <a:srgbClr val="25252B"/>
                </a:solidFill>
                <a:latin typeface="IBM Plex Sans" pitchFamily="34" charset="0"/>
                <a:ea typeface="IBM Plex Sans" pitchFamily="34" charset="-122"/>
                <a:cs typeface="IBM Plex Sans" pitchFamily="34" charset="-120"/>
              </a:rPr>
              <a:t> Bretton Woods; sarafu ziliunganishwa na dola, na dola na dhahabu</a:t>
            </a:r>
            <a:endParaRPr lang="sw" sz="2400" dirty="0"/>
          </a:p>
          <a:p>
            <a:pPr algn="l" marL="228600" indent="-228600">
              <a:lnSpc>
                <a:spcPct val="113000"/>
              </a:lnSpc>
              <a:spcBef>
                <a:spcPts val="480"/>
              </a:spcBef>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1971:</a:t>
            </a:r>
            <a:r>
              <a:rPr lang="sw" altLang="en-US" sz="2400" dirty="0">
                <a:solidFill>
                  <a:srgbClr val="25252B"/>
                </a:solidFill>
                <a:latin typeface="IBM Plex Sans" pitchFamily="34" charset="0"/>
                <a:ea typeface="IBM Plex Sans" pitchFamily="34" charset="-122"/>
                <a:cs typeface="IBM Plex Sans" pitchFamily="34" charset="-120"/>
              </a:rPr>
              <a:t> ubadilishanaji rasmi wa dola kwa dhahabu ulikomeshwa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Biashara iliyoimarika, ukubwa wa uchumi, na masoko ya fedha yaliyokomaa</a:t>
            </a:r>
            <a:endParaRPr lang="sw" sz="2400" dirty="0"/>
          </a:p>
        </p:txBody>
      </p:sp>
      <p:sp>
        <p:nvSpPr>
          <p:cNvPr id="5" name="Text 3"/>
          <p:cNvSpPr/>
          <p:nvPr/>
        </p:nvSpPr>
        <p:spPr>
          <a:xfrm>
            <a:off x="666780" y="4433560"/>
            <a:ext cx="11510010" cy="822686"/>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Hisa za sarafu za akiba zinaweza kubadilika; benki kuu pia hushikilia sarafu nyingine.</a:t>
            </a:r>
            <a:endParaRPr lang="sw"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Njia Mbadala za Kuweka Akiba na Kuhifadhi Thamani</a:t>
            </a:r>
            <a:endParaRPr lang="sw"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Madini ya thamani:</a:t>
            </a:r>
            <a:r>
              <a:rPr lang="sw" altLang="en-US" sz="2300" dirty="0">
                <a:solidFill>
                  <a:srgbClr val="25252B"/>
                </a:solidFill>
                <a:latin typeface="IBM Plex Sans" pitchFamily="34" charset="0"/>
                <a:ea typeface="IBM Plex Sans" pitchFamily="34" charset="-122"/>
                <a:cs typeface="IBM Plex Sans" pitchFamily="34" charset="-120"/>
              </a:rPr>
              <a:t> umiliki wa kimwili; gharama za kuhifadhi na kuthibitisha</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Mali isiyohamishika:</a:t>
            </a:r>
            <a:r>
              <a:rPr lang="sw" altLang="en-US" sz="2300" dirty="0">
                <a:solidFill>
                  <a:srgbClr val="25252B"/>
                </a:solidFill>
                <a:latin typeface="IBM Plex Sans" pitchFamily="34" charset="0"/>
                <a:ea typeface="IBM Plex Sans" pitchFamily="34" charset="-122"/>
                <a:cs typeface="IBM Plex Sans" pitchFamily="34" charset="-120"/>
              </a:rPr>
              <a:t> rasilimali yenye manufaa; gharama kubwa ya kuanzia, matunzo, ugumu wa kuhamishika</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Hisa:</a:t>
            </a:r>
            <a:r>
              <a:rPr lang="sw" altLang="en-US" sz="2300" dirty="0">
                <a:solidFill>
                  <a:srgbClr val="25252B"/>
                </a:solidFill>
                <a:latin typeface="IBM Plex Sans" pitchFamily="34" charset="0"/>
                <a:ea typeface="IBM Plex Sans" pitchFamily="34" charset="-122"/>
                <a:cs typeface="IBM Plex Sans" pitchFamily="34" charset="-120"/>
              </a:rPr>
              <a:t> umiliki wenye tija; hatari za kibiashara, za soko na za uhifadhi</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Chaguo nyingine: fedha za kigeni, hati fungani, biashara, zana, elimu</a:t>
            </a:r>
            <a:endParaRPr lang="sw"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Rasilimali haitekelezi kiotomatiki kila kazi ya pesa. Hakuna rasilimali inayohakikisha nguvu ya ununuzi katika kila hali.</a:t>
            </a:r>
            <a:endParaRPr lang="sw" sz="2300" dirty="0"/>
          </a:p>
        </p:txBody>
      </p:sp>
      <p:sp>
        <p:nvSpPr>
          <p:cNvPr id="6" name="Text 4"/>
          <p:cNvSpPr/>
          <p:nvPr/>
        </p:nvSpPr>
        <p:spPr>
          <a:xfrm>
            <a:off x="666780" y="4937851"/>
            <a:ext cx="11510010" cy="789950"/>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Kodi zinaweza kubadilisha gharama na manufaa; sheria hutofautiana na hubadilika. Kozi hii haitoi ushauri wowote kuhusu kodi.</a:t>
            </a:r>
            <a:endParaRPr lang="sw"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Sarafu za Kidijitali za Benki Kuu (CBDCs)</a:t>
            </a:r>
            <a:endParaRPr lang="sw"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sw" altLang="en-US" sz="1920" dirty="0">
                <a:solidFill>
                  <a:srgbClr val="25252B"/>
                </a:solidFill>
                <a:latin typeface="IBM Plex Sans" pitchFamily="34" charset="0"/>
                <a:ea typeface="IBM Plex Sans" pitchFamily="34" charset="-122"/>
                <a:cs typeface="IBM Plex Sans" pitchFamily="34" charset="-120"/>
              </a:rPr>
              <a:t>CBDC ni pesa ya fiat ya kidijitali inayotolewa kama dhima ya benki kuu: haki ambayo mmiliki wake anadai.</a:t>
            </a:r>
            <a:endParaRPr lang="sw" sz="1920" dirty="0"/>
          </a:p>
        </p:txBody>
      </p:sp>
      <p:sp>
        <p:nvSpPr>
          <p:cNvPr id="5" name="Text 3"/>
          <p:cNvSpPr/>
          <p:nvPr/>
        </p:nvSpPr>
        <p:spPr>
          <a:xfrm>
            <a:off x="971459" y="2270364"/>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Ni tofauti na pesa taslimu na amana za benki za biashara</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Faida zinazowezekana katika ulipaji au upatikanaji</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Uwezekano wa ufuatiliaji, vikwazo, na kuunganishwa na utambulisho</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Utoaji wa kati na sera ya fedha vinabaki</a:t>
            </a:r>
            <a:endParaRPr lang="sw" sz="1920" dirty="0"/>
          </a:p>
        </p:txBody>
      </p:sp>
      <p:sp>
        <p:nvSpPr>
          <p:cNvPr id="6" name="Text 4"/>
          <p:cNvSpPr/>
          <p:nvPr/>
        </p:nvSpPr>
        <p:spPr>
          <a:xfrm>
            <a:off x="666780" y="4000774"/>
            <a:ext cx="11510010" cy="658094"/>
          </a:xfrm>
          <a:prstGeom prst="rect">
            <a:avLst/>
          </a:prstGeom>
          <a:noFill/>
          <a:ln/>
        </p:spPr>
        <p:txBody>
          <a:bodyPr wrap="square" lIns="0" tIns="0" rIns="0" bIns="0" rtlCol="0" anchor="t"/>
          <a:lstStyle/>
          <a:p>
            <a:pPr algn="l" indent="0" marL="0">
              <a:lnSpc>
                <a:spcPct val="113000"/>
              </a:lnSpc>
              <a:buNone/>
            </a:pPr>
            <a:r>
              <a:rPr lang="sw" altLang="en-US" sz="1920" dirty="0">
                <a:solidFill>
                  <a:srgbClr val="25252B"/>
                </a:solidFill>
                <a:latin typeface="IBM Plex Sans" pitchFamily="34" charset="0"/>
                <a:ea typeface="IBM Plex Sans" pitchFamily="34" charset="-122"/>
                <a:cs typeface="IBM Plex Sans" pitchFamily="34" charset="-120"/>
              </a:rPr>
              <a:t>Miundo hutofautiana. Kuwa wa kidijitali hakumaanishi moja kwa moja kuwa ugatuliwa, adimu, wa faragha, au unaoweza kuthibitishwa kwa kujitegemea.</a:t>
            </a:r>
            <a:endParaRPr lang="sw" sz="1920" dirty="0"/>
          </a:p>
        </p:txBody>
      </p:sp>
      <p:sp>
        <p:nvSpPr>
          <p:cNvPr id="7" name="Shape 5"/>
          <p:cNvSpPr/>
          <p:nvPr/>
        </p:nvSpPr>
        <p:spPr>
          <a:xfrm>
            <a:off x="666780" y="4902738"/>
            <a:ext cx="10858500" cy="1315913"/>
          </a:xfrm>
          <a:prstGeom prst="rect">
            <a:avLst/>
          </a:prstGeom>
          <a:solidFill>
            <a:srgbClr val="F3F3FA"/>
          </a:solidFill>
          <a:ln/>
        </p:spPr>
      </p:sp>
      <p:sp>
        <p:nvSpPr>
          <p:cNvPr id="8" name="Shape 6"/>
          <p:cNvSpPr/>
          <p:nvPr/>
        </p:nvSpPr>
        <p:spPr>
          <a:xfrm>
            <a:off x="666780" y="4902738"/>
            <a:ext cx="57150" cy="1315913"/>
          </a:xfrm>
          <a:prstGeom prst="rect">
            <a:avLst/>
          </a:prstGeom>
          <a:solidFill>
            <a:srgbClr val="422C70"/>
          </a:solidFill>
          <a:ln/>
        </p:spPr>
      </p:sp>
      <p:sp>
        <p:nvSpPr>
          <p:cNvPr id="9" name="Text 7"/>
          <p:cNvSpPr/>
          <p:nvPr/>
        </p:nvSpPr>
        <p:spPr>
          <a:xfrm>
            <a:off x="1114014" y="5122194"/>
            <a:ext cx="10622310" cy="877001"/>
          </a:xfrm>
          <a:prstGeom prst="rect">
            <a:avLst/>
          </a:prstGeom>
          <a:noFill/>
          <a:ln/>
        </p:spPr>
        <p:txBody>
          <a:bodyPr wrap="square" lIns="0" tIns="0" rIns="0" bIns="0" rtlCol="0" anchor="t"/>
          <a:lstStyle/>
          <a:p>
            <a:pPr algn="l" indent="0" marL="0">
              <a:lnSpc>
                <a:spcPct val="113000"/>
              </a:lnSpc>
              <a:buNone/>
            </a:pPr>
            <a:r>
              <a:rPr lang="sw" altLang="en-US" sz="1920" b="1" dirty="0">
                <a:solidFill>
                  <a:srgbClr val="422C70"/>
                </a:solidFill>
                <a:latin typeface="IBM Plex Sans" pitchFamily="34" charset="0"/>
                <a:ea typeface="IBM Plex Sans" pitchFamily="34" charset="-122"/>
                <a:cs typeface="IBM Plex Sans" pitchFamily="34" charset="-120"/>
              </a:rPr>
              <a:t>Angalia</a:t>
            </a:r>
            <a:endParaRPr lang="sw" sz="1920" dirty="0"/>
          </a:p>
          <a:p>
            <a:pPr algn="l" indent="0" marL="0">
              <a:lnSpc>
                <a:spcPct val="113000"/>
              </a:lnSpc>
              <a:spcBef>
                <a:spcPts val="290"/>
              </a:spcBef>
              <a:buNone/>
            </a:pPr>
            <a:r>
              <a:rPr lang="sw" altLang="en-US" sz="1920" dirty="0">
                <a:solidFill>
                  <a:srgbClr val="25252B"/>
                </a:solidFill>
                <a:latin typeface="IBM Plex Sans" pitchFamily="34" charset="0"/>
                <a:ea typeface="IBM Plex Sans" pitchFamily="34" charset="-122"/>
                <a:cs typeface="IBM Plex Sans" pitchFamily="34" charset="-120"/>
              </a:rPr>
              <a:t>Nani anaitoa, nani anaweza kuitumia, data gani zinakusanywa, na nani anaweza kuzuia malipo au kubadilisha sheria? Nini hutokea bila mtandao, na kuna kinga gani za kisheria?</a:t>
            </a:r>
            <a:endParaRPr lang="sw"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Marudio: Pesa Inawezaje Kuharibika?</a:t>
            </a:r>
            <a:endParaRPr lang="sw"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sw" altLang="en-US" sz="2020" b="1" dirty="0">
                <a:solidFill>
                  <a:srgbClr val="25252B"/>
                </a:solidFill>
                <a:latin typeface="IBM Plex Sans" pitchFamily="34" charset="0"/>
                <a:ea typeface="IBM Plex Sans" pitchFamily="34" charset="-122"/>
                <a:cs typeface="IBM Plex Sans" pitchFamily="34" charset="-120"/>
              </a:rPr>
              <a:t>Mambo muhimu ya kukumbuka</a:t>
            </a:r>
            <a:endParaRPr lang="sw"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Pesa huratibu ubadilishanaji, bei na thamani kwa kipindi cha muda</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Kazi na sifa za pesa husaidia kulinganisha aina mbalimbali za pesa</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Urahisi huleta maafikiano kuhusu uaminifu, udhibiti na upatikanaji</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Ugavi, hatari za kibenki na mfumuko wa bei huwaathiri watu kwa njia tofauti</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Njia mbadala na CBDC pia zinahitaji kutathminiwa kwa makini</a:t>
            </a:r>
            <a:endParaRPr lang="sw"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sw" altLang="en-US" sz="2020" dirty="0">
                <a:solidFill>
                  <a:srgbClr val="25252B"/>
                </a:solidFill>
                <a:latin typeface="IBM Plex Sans" pitchFamily="34" charset="0"/>
                <a:ea typeface="IBM Plex Sans" pitchFamily="34" charset="-122"/>
                <a:cs typeface="IBM Plex Sans" pitchFamily="34" charset="-120"/>
              </a:rPr>
              <a:t>Ni nini kinachoifanya pesa yenu kuwa na manufaa, na ni sheria zipi zinazotegemea taasisi mnazoziamini?</a:t>
            </a:r>
            <a:endParaRPr lang="sw"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sw" altLang="en-US" sz="2020" b="1" dirty="0">
                <a:solidFill>
                  <a:srgbClr val="422C70"/>
                </a:solidFill>
                <a:latin typeface="IBM Plex Sans" pitchFamily="34" charset="0"/>
                <a:ea typeface="IBM Plex Sans" pitchFamily="34" charset="-122"/>
                <a:cs typeface="IBM Plex Sans" pitchFamily="34" charset="-120"/>
              </a:rPr>
              <a:t>Muda wa kutafakari</a:t>
            </a:r>
            <a:endParaRPr lang="sw" sz="2020" dirty="0"/>
          </a:p>
          <a:p>
            <a:pPr algn="l" indent="0" marL="0">
              <a:lnSpc>
                <a:spcPct val="113000"/>
              </a:lnSpc>
              <a:spcBef>
                <a:spcPts val="300"/>
              </a:spcBef>
              <a:buNone/>
            </a:pPr>
            <a:r>
              <a:rPr lang="sw" altLang="en-US" sz="2020" dirty="0">
                <a:solidFill>
                  <a:srgbClr val="25252B"/>
                </a:solidFill>
                <a:latin typeface="IBM Plex Sans" pitchFamily="34" charset="0"/>
                <a:ea typeface="IBM Plex Sans" pitchFamily="34" charset="-122"/>
                <a:cs typeface="IBM Plex Sans" pitchFamily="34" charset="-120"/>
              </a:rPr>
              <a:t>Ni swali gani moja mnalouliza sasa kuhusu pesa ambalo hamkuwahi kuliuliza hapo awali?</a:t>
            </a:r>
            <a:endParaRPr lang="sw"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1</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sw" altLang="en-US" sz="2400" dirty="0">
                <a:solidFill>
                  <a:srgbClr val="F7941F"/>
                </a:solidFill>
                <a:latin typeface="IBM Plex Sans Medium" pitchFamily="34" charset="0"/>
                <a:ea typeface="IBM Plex Sans Medium" pitchFamily="34" charset="-122"/>
                <a:cs typeface="IBM Plex Sans Medium" pitchFamily="34" charset="-120"/>
              </a:rPr>
              <a:t>Moduli ya 2</a:t>
            </a:r>
            <a:endParaRPr lang="sw"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sw" altLang="en-US" sz="4350" dirty="0">
                <a:solidFill>
                  <a:srgbClr val="FFFFFF"/>
                </a:solidFill>
                <a:latin typeface="IBM Plex Sans Medium" pitchFamily="34" charset="0"/>
                <a:ea typeface="IBM Plex Sans Medium" pitchFamily="34" charset="-122"/>
                <a:cs typeface="IBM Plex Sans Medium" pitchFamily="34" charset="-120"/>
              </a:rPr>
              <a:t>Jinsi Bitcoin Inavyofanya Kazi</a:t>
            </a:r>
            <a:endParaRPr lang="sw"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sw" altLang="en-US" sz="2400" b="1" dirty="0">
                <a:solidFill>
                  <a:srgbClr val="FFFFFF"/>
                </a:solidFill>
                <a:latin typeface="IBM Plex Sans" pitchFamily="34" charset="0"/>
                <a:ea typeface="IBM Plex Sans" pitchFamily="34" charset="-122"/>
                <a:cs typeface="IBM Plex Sans" pitchFamily="34" charset="-120"/>
              </a:rPr>
              <a:t>Suluhisho:</a:t>
            </a:r>
            <a:r>
              <a:rPr lang="sw" altLang="en-US" sz="2400" dirty="0">
                <a:solidFill>
                  <a:srgbClr val="FFFFFF"/>
                </a:solidFill>
                <a:latin typeface="IBM Plex Sans" pitchFamily="34" charset="0"/>
                <a:ea typeface="IBM Plex Sans" pitchFamily="34" charset="-122"/>
                <a:cs typeface="IBM Plex Sans" pitchFamily="34" charset="-120"/>
              </a:rPr>
              <a:t> Kwa nini Bitcoin iliundwa, na inajibu vipi?</a:t>
            </a:r>
            <a:endParaRPr lang="sw"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Kwa Nini Bitcoin Iliundwa</a:t>
            </a:r>
            <a:endParaRPr lang="sw" sz="3000" dirty="0"/>
          </a:p>
        </p:txBody>
      </p:sp>
      <p:sp>
        <p:nvSpPr>
          <p:cNvPr id="5" name="Text 2"/>
          <p:cNvSpPr/>
          <p:nvPr/>
        </p:nvSpPr>
        <p:spPr>
          <a:xfrm>
            <a:off x="986729" y="1372240"/>
            <a:ext cx="5343754" cy="2572664"/>
          </a:xfrm>
          <a:prstGeom prst="rect">
            <a:avLst/>
          </a:prstGeom>
          <a:noFill/>
          <a:ln/>
        </p:spPr>
        <p:txBody>
          <a:bodyPr wrap="square" lIns="0" tIns="0" rIns="0" bIns="0" rtlCol="0" anchor="t"/>
          <a:lstStyle/>
          <a:p>
            <a:pPr algn="l" marL="191770" indent="-191770">
              <a:lnSpc>
                <a:spcPct val="113000"/>
              </a:lnSpc>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Malipo ya kidijitali yalikuwepo tayari</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Watunza leja kuu: ruhusa, data, ada, na hatari za kushindwa</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Data inayoweza kunakiliwa: tatizo la matumizi mara mbili</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Bitcoin: historia ya malipo inayoshirikiwa bila mtunza leja mkuu</a:t>
            </a:r>
            <a:endParaRPr lang="sw" sz="2020" dirty="0"/>
          </a:p>
        </p:txBody>
      </p:sp>
      <p:sp>
        <p:nvSpPr>
          <p:cNvPr id="6" name="Text 3"/>
          <p:cNvSpPr/>
          <p:nvPr/>
        </p:nvSpPr>
        <p:spPr>
          <a:xfrm>
            <a:off x="666780" y="4226448"/>
            <a:ext cx="5694426" cy="1036747"/>
          </a:xfrm>
          <a:prstGeom prst="rect">
            <a:avLst/>
          </a:prstGeom>
          <a:noFill/>
          <a:ln/>
        </p:spPr>
        <p:txBody>
          <a:bodyPr wrap="square" lIns="0" tIns="0" rIns="0" bIns="0" rtlCol="0" anchor="t"/>
          <a:lstStyle/>
          <a:p>
            <a:pPr algn="l" indent="0" marL="0">
              <a:lnSpc>
                <a:spcPct val="113000"/>
              </a:lnSpc>
              <a:buNone/>
            </a:pPr>
            <a:r>
              <a:rPr lang="sw" altLang="en-US" sz="2020" dirty="0">
                <a:solidFill>
                  <a:srgbClr val="25252B"/>
                </a:solidFill>
                <a:latin typeface="IBM Plex Sans" pitchFamily="34" charset="0"/>
                <a:ea typeface="IBM Plex Sans" pitchFamily="34" charset="-122"/>
                <a:cs typeface="IBM Plex Sans" pitchFamily="34" charset="-120"/>
              </a:rPr>
              <a:t>Bitcoin hupunguza utegemezi wa uaminifu wa kati katika utoaji na ukamilishaji wa malipo; haiondoi uaminifu wote wala hatari zote.</a:t>
            </a:r>
            <a:endParaRPr lang="sw" sz="2020" dirty="0"/>
          </a:p>
        </p:txBody>
      </p:sp>
      <p:sp>
        <p:nvSpPr>
          <p:cNvPr id="7" name="Text 4"/>
          <p:cNvSpPr/>
          <p:nvPr/>
        </p:nvSpPr>
        <p:spPr>
          <a:xfrm>
            <a:off x="666780" y="5519136"/>
            <a:ext cx="5694426" cy="691195"/>
          </a:xfrm>
          <a:prstGeom prst="rect">
            <a:avLst/>
          </a:prstGeom>
          <a:noFill/>
          <a:ln/>
        </p:spPr>
        <p:txBody>
          <a:bodyPr wrap="square" lIns="0" tIns="0" rIns="0" bIns="0" rtlCol="0" anchor="t"/>
          <a:lstStyle/>
          <a:p>
            <a:pPr algn="l" indent="0" marL="0">
              <a:lnSpc>
                <a:spcPct val="113000"/>
              </a:lnSpc>
              <a:buNone/>
            </a:pPr>
            <a:r>
              <a:rPr lang="sw" altLang="en-US" sz="2020" b="1" dirty="0">
                <a:solidFill>
                  <a:srgbClr val="422C70"/>
                </a:solidFill>
                <a:latin typeface="IBM Plex Sans" pitchFamily="34" charset="0"/>
                <a:ea typeface="IBM Plex Sans" pitchFamily="34" charset="-122"/>
                <a:cs typeface="IBM Plex Sans" pitchFamily="34" charset="-120"/>
              </a:rPr>
              <a:t>Bitcoin:</a:t>
            </a:r>
            <a:r>
              <a:rPr lang="sw" altLang="en-US" sz="2020" dirty="0">
                <a:solidFill>
                  <a:srgbClr val="25252B"/>
                </a:solidFill>
                <a:latin typeface="IBM Plex Sans" pitchFamily="34" charset="0"/>
                <a:ea typeface="IBM Plex Sans" pitchFamily="34" charset="-122"/>
                <a:cs typeface="IBM Plex Sans" pitchFamily="34" charset="-120"/>
              </a:rPr>
              <a:t> mtandao na itifaki · </a:t>
            </a:r>
            <a:r>
              <a:rPr lang="sw" altLang="en-US" sz="2020" b="1" dirty="0">
                <a:solidFill>
                  <a:srgbClr val="25252B"/>
                </a:solidFill>
                <a:latin typeface="IBM Plex Sans" pitchFamily="34" charset="0"/>
                <a:ea typeface="IBM Plex Sans" pitchFamily="34" charset="-122"/>
                <a:cs typeface="IBM Plex Sans" pitchFamily="34" charset="-120"/>
              </a:rPr>
              <a:t>bitcoin:</a:t>
            </a:r>
            <a:r>
              <a:rPr lang="sw" altLang="en-US" sz="2020" dirty="0">
                <a:solidFill>
                  <a:srgbClr val="25252B"/>
                </a:solidFill>
                <a:latin typeface="IBM Plex Sans" pitchFamily="34" charset="0"/>
                <a:ea typeface="IBM Plex Sans" pitchFamily="34" charset="-122"/>
                <a:cs typeface="IBM Plex Sans" pitchFamily="34" charset="-120"/>
              </a:rPr>
              <a:t> rasilimali · </a:t>
            </a:r>
            <a:r>
              <a:rPr lang="sw" altLang="en-US" sz="2020" b="1" dirty="0">
                <a:solidFill>
                  <a:srgbClr val="25252B"/>
                </a:solidFill>
                <a:latin typeface="IBM Plex Sans" pitchFamily="34" charset="0"/>
                <a:ea typeface="IBM Plex Sans" pitchFamily="34" charset="-122"/>
                <a:cs typeface="IBM Plex Sans" pitchFamily="34" charset="-120"/>
              </a:rPr>
              <a:t>BTC:</a:t>
            </a:r>
            <a:r>
              <a:rPr lang="sw" altLang="en-US" sz="2020" dirty="0">
                <a:solidFill>
                  <a:srgbClr val="25252B"/>
                </a:solidFill>
                <a:latin typeface="IBM Plex Sans" pitchFamily="34" charset="0"/>
                <a:ea typeface="IBM Plex Sans" pitchFamily="34" charset="-122"/>
                <a:cs typeface="IBM Plex Sans" pitchFamily="34" charset="-120"/>
              </a:rPr>
              <a:t> kifupisho cha kiasi</a:t>
            </a:r>
            <a:endParaRPr lang="sw"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Kampuni ya malipo Mtumaji anaiomba kampuniKampuni inatunza leja na kuidhinisha Mpokeaji analipwa ikiwa kampuni inaruhusuInategemeaShirika moja linaloaminika linalotunza lejaBitcoin Mtumaji anatia sahi">    </p:cNvPr>
          <p:cNvPicPr>
            <a:picLocks noChangeAspect="1"/>
          </p:cNvPicPr>
          <p:nvPr/>
        </p:nvPicPr>
        <p:blipFill>
          <a:blip r:embed="rId1"/>
          <a:stretch>
            <a:fillRect/>
          </a:stretch>
        </p:blipFill>
        <p:spPr>
          <a:xfrm>
            <a:off x="342900" y="791230"/>
            <a:ext cx="11506170" cy="51230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Utafutaji wa Pesa za Kidijitali na Zilizogatuliwa</a:t>
            </a:r>
            <a:endParaRPr lang="sw"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Cypherpunks: faragha na uhuru kupitia cryptography</a:t>
            </a:r>
            <a:endParaRPr lang="sw" sz="2400" dirty="0"/>
          </a:p>
          <a:p>
            <a:pPr algn="l" marL="228600" indent="-228600">
              <a:lnSpc>
                <a:spcPct val="113000"/>
              </a:lnSpc>
              <a:spcBef>
                <a:spcPts val="480"/>
              </a:spcBef>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Usimbaji fiche:</a:t>
            </a:r>
            <a:r>
              <a:rPr lang="sw" altLang="en-US" sz="2400" dirty="0">
                <a:solidFill>
                  <a:srgbClr val="25252B"/>
                </a:solidFill>
                <a:latin typeface="IBM Plex Sans" pitchFamily="34" charset="0"/>
                <a:ea typeface="IBM Plex Sans" pitchFamily="34" charset="-122"/>
                <a:cs typeface="IBM Plex Sans" pitchFamily="34" charset="-120"/>
              </a:rPr>
              <a:t> hulinda faragha ya ujumbe</a:t>
            </a:r>
            <a:endParaRPr lang="sw" sz="2400" dirty="0"/>
          </a:p>
          <a:p>
            <a:pPr algn="l" marL="228600" indent="-228600">
              <a:lnSpc>
                <a:spcPct val="113000"/>
              </a:lnSpc>
              <a:spcBef>
                <a:spcPts val="480"/>
              </a:spcBef>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Sahihi za kidijitali:</a:t>
            </a:r>
            <a:r>
              <a:rPr lang="sw" altLang="en-US" sz="2400" dirty="0">
                <a:solidFill>
                  <a:srgbClr val="25252B"/>
                </a:solidFill>
                <a:latin typeface="IBM Plex Sans" pitchFamily="34" charset="0"/>
                <a:ea typeface="IBM Plex Sans" pitchFamily="34" charset="-122"/>
                <a:cs typeface="IBM Plex Sans" pitchFamily="34" charset="-120"/>
              </a:rPr>
              <a:t> huthibitisha idhini bila kufichua ufunguo wa siri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Lengo: hakuna mtoaji, seva, wala msimamizi mmoja</a:t>
            </a:r>
            <a:endParaRPr lang="sw"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sw" altLang="en-US" sz="2400" b="1" dirty="0">
                <a:solidFill>
                  <a:srgbClr val="25252B"/>
                </a:solidFill>
                <a:latin typeface="IBM Plex Sans" pitchFamily="34" charset="0"/>
                <a:ea typeface="IBM Plex Sans" pitchFamily="34" charset="-122"/>
                <a:cs typeface="IBM Plex Sans" pitchFamily="34" charset="-120"/>
              </a:rPr>
              <a:t>Vipande vya awali vya fumbo</a:t>
            </a:r>
            <a:endParaRPr lang="sw" sz="2400" dirty="0"/>
          </a:p>
        </p:txBody>
      </p:sp>
      <p:sp>
        <p:nvSpPr>
          <p:cNvPr id="6" name="Text 4"/>
          <p:cNvSpPr/>
          <p:nvPr/>
        </p:nvSpPr>
        <p:spPr>
          <a:xfrm>
            <a:off x="1047720" y="4205143"/>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DigiCash: malipo ya faragha; utegemezi kwa kampuni kuu</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Hashcash: gharama ya kikokotozi dhidi ya matumizi mabaya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Bit Gold, b-money, RPoW: mapendekezo na majaribio ya thamani adimu</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BitTorrent: kushiriki taarifa kwa njia ya Rika-kwa-Rika (P2P), si pesa</a:t>
            </a:r>
            <a:endParaRPr lang="sw"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Pesa za Kidijitali za Mwanzo</a:t>
            </a:r>
            <a:br/>
            <a:r>
              <a:rPr lang="sw" altLang="en-US" sz="3000" dirty="0">
                <a:solidFill>
                  <a:srgbClr val="422C70"/>
                </a:solidFill>
                <a:latin typeface="IBM Plex Sans Medium" pitchFamily="34" charset="0"/>
                <a:ea typeface="IBM Plex Sans Medium" pitchFamily="34" charset="-122"/>
                <a:cs typeface="IBM Plex Sans Medium" pitchFamily="34" charset="-120"/>
              </a:rPr>
              <a:t>na Matumizi Mara Mbili</a:t>
            </a:r>
            <a:endParaRPr lang="sw" sz="3000" dirty="0"/>
          </a:p>
        </p:txBody>
      </p:sp>
      <p:sp>
        <p:nvSpPr>
          <p:cNvPr id="5" name="Text 2"/>
          <p:cNvSpPr/>
          <p:nvPr/>
        </p:nvSpPr>
        <p:spPr>
          <a:xfrm>
            <a:off x="666780" y="1848551"/>
            <a:ext cx="5694426" cy="1085850"/>
          </a:xfrm>
          <a:prstGeom prst="rect">
            <a:avLst/>
          </a:prstGeom>
          <a:noFill/>
          <a:ln/>
        </p:spPr>
        <p:txBody>
          <a:bodyPr wrap="square" lIns="0" tIns="0" rIns="0" bIns="0" rtlCol="0" anchor="t"/>
          <a:lstStyle/>
          <a:p>
            <a:pPr algn="l" indent="0" marL="0">
              <a:lnSpc>
                <a:spcPct val="113000"/>
              </a:lnSpc>
              <a:buNone/>
            </a:pPr>
            <a:r>
              <a:rPr lang="sw" altLang="en-US" sz="2110" dirty="0">
                <a:solidFill>
                  <a:srgbClr val="25252B"/>
                </a:solidFill>
                <a:latin typeface="IBM Plex Sans" pitchFamily="34" charset="0"/>
                <a:ea typeface="IBM Plex Sans" pitchFamily="34" charset="-122"/>
                <a:cs typeface="IBM Plex Sans" pitchFamily="34" charset="-120"/>
              </a:rPr>
              <a:t>Matumizi maradufu ni jaribio la kutuma kipimo kilekile cha kidijitali kwa wapokeaji wawili.</a:t>
            </a:r>
            <a:endParaRPr lang="sw" sz="2110" dirty="0"/>
          </a:p>
        </p:txBody>
      </p:sp>
      <p:sp>
        <p:nvSpPr>
          <p:cNvPr id="6" name="Text 3"/>
          <p:cNvSpPr/>
          <p:nvPr/>
        </p:nvSpPr>
        <p:spPr>
          <a:xfrm>
            <a:off x="1002000" y="3148919"/>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Hifadhidata kuu: mfanya maamuzi mmoja anayeaminika</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Bitcoin: utangazaji wa Rika-kwa-Rika (P2P) na saini</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Wachimbaji: bloku na Proof-of-Work</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Nodi: uthibitishaji huru</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Rekodi ya pamoja: historia halali yenye kazi nyingi zaidi iliyolimbikizwa</a:t>
            </a:r>
            <a:endParaRPr lang="sw"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Mtandao wa rika kwa rikaMiamala hutangazwa moja kwa moja kwa washiriki Sahihi za kidijitaliNi mmiliki wa ufunguo binafsi pekee anayeweza kuidhinisha matumiziBloku na uchimbajiWachimbaji hutumia uthibi">    </p:cNvPr>
          <p:cNvPicPr>
            <a:picLocks noChangeAspect="1"/>
          </p:cNvPicPr>
          <p:nvPr/>
        </p:nvPicPr>
        <p:blipFill>
          <a:blip r:embed="rId1"/>
          <a:stretch>
            <a:fillRect/>
          </a:stretch>
        </p:blipFill>
        <p:spPr>
          <a:xfrm>
            <a:off x="342900" y="494325"/>
            <a:ext cx="11506170" cy="57169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Uhaba wa Kidijitali na Ugavi</a:t>
            </a:r>
            <a:br/>
            <a:r>
              <a:rPr lang="sw" altLang="en-US" sz="3000" dirty="0">
                <a:solidFill>
                  <a:srgbClr val="422C70"/>
                </a:solidFill>
                <a:latin typeface="IBM Plex Sans Medium" pitchFamily="34" charset="0"/>
                <a:ea typeface="IBM Plex Sans Medium" pitchFamily="34" charset="-122"/>
                <a:cs typeface="IBM Plex Sans Medium" pitchFamily="34" charset="-120"/>
              </a:rPr>
              <a:t>Unaoweza Kuthibitishwa</a:t>
            </a:r>
            <a:endParaRPr lang="sw" sz="3000" dirty="0"/>
          </a:p>
        </p:txBody>
      </p:sp>
      <p:sp>
        <p:nvSpPr>
          <p:cNvPr id="5" name="Text 2"/>
          <p:cNvSpPr/>
          <p:nvPr/>
        </p:nvSpPr>
        <p:spPr>
          <a:xfrm>
            <a:off x="986729" y="1791310"/>
            <a:ext cx="5343754" cy="2969423"/>
          </a:xfrm>
          <a:prstGeom prst="rect">
            <a:avLst/>
          </a:prstGeom>
          <a:noFill/>
          <a:ln/>
        </p:spPr>
        <p:txBody>
          <a:bodyPr wrap="square" lIns="0" tIns="0" rIns="0" bIns="0" rtlCol="0" anchor="t"/>
          <a:lstStyle/>
          <a:p>
            <a:pPr algn="l" marL="191770" indent="-191770">
              <a:lnSpc>
                <a:spcPct val="113000"/>
              </a:lnSpc>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Vipimo halali hutofautishwa na nakala batili</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Matumizi maradufu hukataliwa</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Historia ya umma ya miamala na sahihi za kidijitali</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Proof-of-Work na ukaguzi huru wa kanuni</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Kikomo cha ugavi kinachotegemea ugatuaji na uthibitishaji</a:t>
            </a:r>
            <a:endParaRPr lang="sw" sz="2020" dirty="0"/>
          </a:p>
        </p:txBody>
      </p:sp>
      <p:sp>
        <p:nvSpPr>
          <p:cNvPr id="6" name="Text 3"/>
          <p:cNvSpPr/>
          <p:nvPr/>
        </p:nvSpPr>
        <p:spPr>
          <a:xfrm>
            <a:off x="666780" y="5042276"/>
            <a:ext cx="5694426" cy="1036747"/>
          </a:xfrm>
          <a:prstGeom prst="rect">
            <a:avLst/>
          </a:prstGeom>
          <a:noFill/>
          <a:ln/>
        </p:spPr>
        <p:txBody>
          <a:bodyPr wrap="square" lIns="0" tIns="0" rIns="0" bIns="0" rtlCol="0" anchor="t"/>
          <a:lstStyle/>
          <a:p>
            <a:pPr algn="l" indent="0" marL="0">
              <a:lnSpc>
                <a:spcPct val="113000"/>
              </a:lnSpc>
              <a:buNone/>
            </a:pPr>
            <a:r>
              <a:rPr lang="sw" altLang="en-US" sz="2020" dirty="0">
                <a:solidFill>
                  <a:srgbClr val="25252B"/>
                </a:solidFill>
                <a:latin typeface="IBM Plex Sans" pitchFamily="34" charset="0"/>
                <a:ea typeface="IBM Plex Sans" pitchFamily="34" charset="-122"/>
                <a:cs typeface="IBM Plex Sans" pitchFamily="34" charset="-120"/>
              </a:rPr>
              <a:t>Dai la ugavi lililoandikwa halitoshi: ni nani anayeweza kulithibitisha, na ni nani anayeweza kulibadilisha?</a:t>
            </a:r>
            <a:endParaRPr lang="sw"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Dai la ugavi Mtoaji hutangaza kikomo kwenye tovuti yake. Ni hifadhidata ya mtoaji pekee inayokirekodi. Hakuna mtu nje ya mtoaji anayeweza kukihakiki. Mtoaji anaweza kubadilisha ugavi kimyakimya.Huhaki">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Blockchain: Daftari la Umma la Bitcoin</a:t>
            </a:r>
            <a:endParaRPr lang="sw"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Rekodi ya umma ya miamala iliyonakiliwa kwa wengi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Bloku zilizounganishwa; nakala zinazokaguliwa kwa kujitegemea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Mnyororo halali wenye Proof-of-Work nyingi zaidi iliyolimbikizwa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Takriban bloku moja mpya kila dakika kumi, kwa wastani</a:t>
            </a:r>
            <a:endParaRPr lang="sw"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Kuandika upya historia kunahitaji kurudia kazi na kuufikia mnyororo mkuu. Ni gharama kubwa, si jambo lisilowezekana kabisa; historia shindani za muda na upangaji upya wa mnyororo (reorganizations) vinaweza kutokea.</a:t>
            </a:r>
            <a:endParaRPr lang="sw"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Ugatuzi</a:t>
            </a:r>
            <a:endParaRPr lang="sw"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Programu huria na ushiriki katika itifaki iliyo wazi</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Nodi huru huthibitisha; wachimbaji hupendekeza bloku</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Mabadiliko ya sheria hutegemea ukubalifu wa hiari</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Hakuna mshiriki mmoja anayeweza kubadilisha sheria kwa kila mtu</a:t>
            </a:r>
            <a:endParaRPr lang="sw"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sw" altLang="en-US" sz="2110" dirty="0">
                <a:solidFill>
                  <a:srgbClr val="25252B"/>
                </a:solidFill>
                <a:latin typeface="IBM Plex Sans" pitchFamily="34" charset="0"/>
                <a:ea typeface="IBM Plex Sans" pitchFamily="34" charset="-122"/>
                <a:cs typeface="IBM Plex Sans" pitchFamily="34" charset="-120"/>
              </a:rPr>
              <a:t>Ushawishi na rasilimali havilingani; huduma kubwa zinaweza kusababisha utegemezi. Uratibu unaweza kuwa wa polepole zaidi, na Mtandao hauna dawati kuu la usaidizi.</a:t>
            </a:r>
            <a:endParaRPr lang="sw"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Sahihi za Kidijitali na Uhamisho wa Rika kwa Rika</a:t>
            </a:r>
            <a:endParaRPr lang="sw"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Pochi hutumia ufunguo wa kibinafsi kutia sahihi</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Mtandao huthibitisha bila kujua ufunguo</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Muamala uliotiwa sahihi husambazwa kupitia washiriki</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Hakuna mwendeshaji mkuu wa Bitcoin anayeidhinisha uanachama au malipo</a:t>
            </a:r>
            <a:endParaRPr lang="sw"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Yeyote anayepata ufunguo wa kibinafsi kwa kawaida anaweza kutumia fedha hizo. Kupoteza ufikiaji kunaweza kumaanisha hasara ya kudumu.</a:t>
            </a:r>
            <a:endParaRPr lang="sw" sz="2300" dirty="0"/>
          </a:p>
        </p:txBody>
      </p:sp>
      <p:sp>
        <p:nvSpPr>
          <p:cNvPr id="6" name="Text 4"/>
          <p:cNvSpPr/>
          <p:nvPr/>
        </p:nvSpPr>
        <p:spPr>
          <a:xfrm>
            <a:off x="666780" y="4542831"/>
            <a:ext cx="11510010" cy="1184971"/>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Huduma za kati zinabaki kuwa za hiari; kuchagua mojawapo huongeza kanuni zake za uhifadhi na hatari zake. Malipo halali yaliyotumwa kwa anwani isiyo sahihi kwa kawaida hayawezi kurejeshwa.</a:t>
            </a:r>
            <a:endParaRPr lang="sw"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Mtumaji anatia sahihi muamala na kuutangaza Nodi nyingine Nodi moja inaukagua na kuupitisha Nodi nyingine inaupitishaNjia unayopita Nodi moja inaukagua na kuupitisha Nodi nyingine inaupitishaNodi nyin">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MtumiajiMtumiaji hupokea, huhifadhi na kutuma bitcoin. NodiNodi hukagua kanuni yenyewe na kusambaza data halali. MchimbajiMchimbaji huunda bloku pendekezwa na hufanya uthibitisho wa kazi.Msanidi progr">    </p:cNvPr>
          <p:cNvPicPr>
            <a:picLocks noChangeAspect="1"/>
          </p:cNvPicPr>
          <p:nvPr/>
        </p:nvPicPr>
        <p:blipFill>
          <a:blip r:embed="rId2"/>
          <a:stretch>
            <a:fillRect/>
          </a:stretch>
        </p:blipFill>
        <p:spPr>
          <a:xfrm>
            <a:off x="990021" y="571500"/>
            <a:ext cx="4725253" cy="5608747"/>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Watumiaji, Nodi, Wachimbaji na Wasanidi Programu</a:t>
            </a:r>
            <a:endParaRPr lang="sw"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Wachimbaji hawawezi kufanya bloku batili zikubalike na nodi waaminifu. Wasanidi programu hawawezi kulazimisha programu itumike. Mtu mmoja anaweza kutekeleza majukumu kadhaa.</a:t>
            </a:r>
            <a:endParaRPr lang="sw" sz="2400" dirty="0"/>
          </a:p>
        </p:txBody>
      </p:sp>
      <p:sp>
        <p:nvSpPr>
          <p:cNvPr id="5" name="Shape 3"/>
          <p:cNvSpPr/>
          <p:nvPr/>
        </p:nvSpPr>
        <p:spPr>
          <a:xfrm>
            <a:off x="666780" y="2986705"/>
            <a:ext cx="10858500" cy="1233891"/>
          </a:xfrm>
          <a:prstGeom prst="rect">
            <a:avLst/>
          </a:prstGeom>
          <a:solidFill>
            <a:srgbClr val="F3F3FA"/>
          </a:solidFill>
          <a:ln/>
        </p:spPr>
      </p:sp>
      <p:sp>
        <p:nvSpPr>
          <p:cNvPr id="6" name="Shape 4"/>
          <p:cNvSpPr/>
          <p:nvPr/>
        </p:nvSpPr>
        <p:spPr>
          <a:xfrm>
            <a:off x="666780" y="2986705"/>
            <a:ext cx="57150" cy="1233891"/>
          </a:xfrm>
          <a:prstGeom prst="rect">
            <a:avLst/>
          </a:prstGeom>
          <a:solidFill>
            <a:srgbClr val="422C70"/>
          </a:solidFill>
          <a:ln/>
        </p:spPr>
      </p:sp>
      <p:sp>
        <p:nvSpPr>
          <p:cNvPr id="7" name="Text 5"/>
          <p:cNvSpPr/>
          <p:nvPr/>
        </p:nvSpPr>
        <p:spPr>
          <a:xfrm>
            <a:off x="1211580" y="3261025"/>
            <a:ext cx="10415565" cy="685251"/>
          </a:xfrm>
          <a:prstGeom prst="rect">
            <a:avLst/>
          </a:prstGeom>
          <a:noFill/>
          <a:ln/>
        </p:spPr>
        <p:txBody>
          <a:bodyPr wrap="square" lIns="0" tIns="0" rIns="0" bIns="0" rtlCol="0" anchor="t"/>
          <a:lstStyle/>
          <a:p>
            <a:pPr algn="l" indent="0" marL="0">
              <a:lnSpc>
                <a:spcPct val="113000"/>
              </a:lnSpc>
              <a:buNone/>
            </a:pPr>
            <a:r>
              <a:rPr lang="sw" altLang="en-US" sz="2400" b="1" dirty="0">
                <a:solidFill>
                  <a:srgbClr val="422C70"/>
                </a:solidFill>
                <a:latin typeface="IBM Plex Sans" pitchFamily="34" charset="0"/>
                <a:ea typeface="IBM Plex Sans" pitchFamily="34" charset="-122"/>
                <a:cs typeface="IBM Plex Sans" pitchFamily="34" charset="-120"/>
              </a:rPr>
              <a:t>Swali la papo hapo</a:t>
            </a:r>
            <a:endParaRPr lang="sw" sz="2400" dirty="0"/>
          </a:p>
          <a:p>
            <a:pPr algn="l" indent="0" marL="0">
              <a:lnSpc>
                <a:spcPct val="113000"/>
              </a:lnSpc>
              <a:spcBef>
                <a:spcPts val="360"/>
              </a:spcBef>
              <a:buNone/>
            </a:pPr>
            <a:r>
              <a:rPr lang="sw" altLang="en-US" sz="2400" dirty="0">
                <a:solidFill>
                  <a:srgbClr val="25252B"/>
                </a:solidFill>
                <a:latin typeface="IBM Plex Sans" pitchFamily="34" charset="0"/>
                <a:ea typeface="IBM Plex Sans" pitchFamily="34" charset="-122"/>
                <a:cs typeface="IBM Plex Sans" pitchFamily="34" charset="-120"/>
              </a:rPr>
              <a:t>Kwa nini nodi huthibitisha miamala? Taja kanuni moja inayoikagua.</a:t>
            </a:r>
            <a:endParaRPr lang="sw"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Uthibitisho wa Kazi</a:t>
            </a:r>
            <a:endParaRPr lang="sw" sz="3000" dirty="0"/>
          </a:p>
        </p:txBody>
      </p:sp>
      <p:sp>
        <p:nvSpPr>
          <p:cNvPr id="5" name="Text 2"/>
          <p:cNvSpPr/>
          <p:nvPr/>
        </p:nvSpPr>
        <p:spPr>
          <a:xfrm>
            <a:off x="971459" y="1368491"/>
            <a:ext cx="6006694" cy="3156234"/>
          </a:xfrm>
          <a:prstGeom prst="rect">
            <a:avLst/>
          </a:prstGeom>
          <a:noFill/>
          <a:ln/>
        </p:spPr>
        <p:txBody>
          <a:bodyPr wrap="square" lIns="0" tIns="0" rIns="0" bIns="0" rtlCol="0" anchor="t"/>
          <a:lstStyle/>
          <a:p>
            <a:pPr algn="l" marL="182880" indent="-182880">
              <a:lnSpc>
                <a:spcPct val="113000"/>
              </a:lnSpc>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Bloku pendekezwa → hashing ya kurudiarudia → matokeo halali</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Ukokotoaji na nishati yenye gharama kubwa; uthibitishaji wa haraka</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Bloku halali inatangazwa na kukaguliwa na nodi</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Lengo hurekebishwa kuelekea wastani wa bloku moja kila dakika kumi</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Kazi iliyolimbikizwa hufanya kuandika upya kuwe na gharama kubwa</a:t>
            </a:r>
            <a:endParaRPr lang="sw" sz="1920" dirty="0"/>
          </a:p>
        </p:txBody>
      </p:sp>
      <p:sp>
        <p:nvSpPr>
          <p:cNvPr id="6" name="Text 3"/>
          <p:cNvSpPr/>
          <p:nvPr/>
        </p:nvSpPr>
        <p:spPr>
          <a:xfrm>
            <a:off x="666780" y="4792828"/>
            <a:ext cx="6340632" cy="1316279"/>
          </a:xfrm>
          <a:prstGeom prst="rect">
            <a:avLst/>
          </a:prstGeom>
          <a:noFill/>
          <a:ln/>
        </p:spPr>
        <p:txBody>
          <a:bodyPr wrap="square" lIns="0" tIns="0" rIns="0" bIns="0" rtlCol="0" anchor="t"/>
          <a:lstStyle/>
          <a:p>
            <a:pPr algn="l" indent="0" marL="0">
              <a:lnSpc>
                <a:spcPct val="113000"/>
              </a:lnSpc>
              <a:buNone/>
            </a:pPr>
            <a:r>
              <a:rPr lang="sw" altLang="en-US" sz="1920" dirty="0">
                <a:solidFill>
                  <a:srgbClr val="25252B"/>
                </a:solidFill>
                <a:latin typeface="IBM Plex Sans" pitchFamily="34" charset="0"/>
                <a:ea typeface="IBM Plex Sans" pitchFamily="34" charset="-122"/>
                <a:cs typeface="IBM Plex Sans" pitchFamily="34" charset="-120"/>
              </a:rPr>
              <a:t>Uchimbaji hulinda mpangilio wa miamala; hautatui milinganyo ya nje. Tathmini chanzo cha nishati, matumizi yake, manufaa ya kiusalama, na njia mbadala.</a:t>
            </a:r>
            <a:endParaRPr lang="sw"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Mchimbaji anapata bloku Mashine ya uchimbaji inafanya hashi tena na tena hadi tokeo moja litimize lengo2Mchimbaji analitangazaBloku linatumwa kwenye mtandao3Nodi zinalikagua Kila nodi inakagua uthibi">    </p:cNvPr>
          <p:cNvPicPr>
            <a:picLocks noChangeAspect="1"/>
          </p:cNvPicPr>
          <p:nvPr/>
        </p:nvPicPr>
        <p:blipFill>
          <a:blip r:embed="rId2"/>
          <a:stretch>
            <a:fillRect/>
          </a:stretch>
        </p:blipFill>
        <p:spPr>
          <a:xfrm>
            <a:off x="1642445" y="571500"/>
            <a:ext cx="3420405" cy="5639562"/>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Ugavi Wenye Kikomo</a:t>
            </a:r>
            <a:endParaRPr lang="sw" sz="3000" dirty="0"/>
          </a:p>
        </p:txBody>
      </p:sp>
      <p:sp>
        <p:nvSpPr>
          <p:cNvPr id="5" name="Text 2"/>
          <p:cNvSpPr/>
          <p:nvPr/>
        </p:nvSpPr>
        <p:spPr>
          <a:xfrm>
            <a:off x="1002000" y="137580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Kiwango cha juu: </a:t>
            </a:r>
            <a:r>
              <a:rPr lang="sw" altLang="en-US" sz="2110" b="1" dirty="0">
                <a:solidFill>
                  <a:srgbClr val="25252B"/>
                </a:solidFill>
                <a:latin typeface="IBM Plex Sans" pitchFamily="34" charset="0"/>
                <a:ea typeface="IBM Plex Sans" pitchFamily="34" charset="-122"/>
                <a:cs typeface="IBM Plex Sans" pitchFamily="34" charset="-120"/>
              </a:rPr>
              <a:t>BTC milioni 21</a:t>
            </a:r>
            <a:r>
              <a:rPr lang="sw" altLang="en-US" sz="2110" dirty="0">
                <a:solidFill>
                  <a:srgbClr val="25252B"/>
                </a:solidFill>
                <a:latin typeface="IBM Plex Sans" pitchFamily="34" charset="0"/>
                <a:ea typeface="IBM Plex Sans" pitchFamily="34" charset="-122"/>
                <a:cs typeface="IBM Plex Sans" pitchFamily="34" charset="-120"/>
              </a:rPr>
              <a:t> chini ya kanuni za umma</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Utoaji mpya: ruzuku ya bloku</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Halving (kupunguzwa nusu): kila </a:t>
            </a:r>
            <a:r>
              <a:rPr lang="sw" altLang="en-US" sz="2110" b="1" dirty="0">
                <a:solidFill>
                  <a:srgbClr val="25252B"/>
                </a:solidFill>
                <a:latin typeface="IBM Plex Sans" pitchFamily="34" charset="0"/>
                <a:ea typeface="IBM Plex Sans" pitchFamily="34" charset="-122"/>
                <a:cs typeface="IBM Plex Sans" pitchFamily="34" charset="-120"/>
              </a:rPr>
              <a:t>bloku 210,000</a:t>
            </a:r>
            <a:r>
              <a:rPr lang="sw" altLang="en-US" sz="2110" dirty="0">
                <a:solidFill>
                  <a:srgbClr val="25252B"/>
                </a:solidFill>
                <a:latin typeface="IBM Plex Sans" pitchFamily="34" charset="0"/>
                <a:ea typeface="IBM Plex Sans" pitchFamily="34" charset="-122"/>
                <a:cs typeface="IBM Plex Sans" pitchFamily="34" charset="-120"/>
              </a:rPr>
              <a:t>, takriban miaka minne</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Ruzuku: 50 → 25 → 12.5 → 6.25 → 3.125 BTC</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Ada ni tofauti na utoaji mpya</a:t>
            </a:r>
            <a:endParaRPr lang="sw" sz="2110" dirty="0"/>
          </a:p>
        </p:txBody>
      </p:sp>
      <p:sp>
        <p:nvSpPr>
          <p:cNvPr id="6" name="Text 3"/>
          <p:cNvSpPr/>
          <p:nvPr/>
        </p:nvSpPr>
        <p:spPr>
          <a:xfrm>
            <a:off x="666780" y="4780666"/>
            <a:ext cx="5694426" cy="1447770"/>
          </a:xfrm>
          <a:prstGeom prst="rect">
            <a:avLst/>
          </a:prstGeom>
          <a:noFill/>
          <a:ln/>
        </p:spPr>
        <p:txBody>
          <a:bodyPr wrap="square" lIns="0" tIns="0" rIns="0" bIns="0" rtlCol="0" anchor="t"/>
          <a:lstStyle/>
          <a:p>
            <a:pPr algn="l" indent="0" marL="0">
              <a:lnSpc>
                <a:spcPct val="113000"/>
              </a:lnSpc>
              <a:buNone/>
            </a:pPr>
            <a:r>
              <a:rPr lang="sw" altLang="en-US" sz="2110" dirty="0">
                <a:solidFill>
                  <a:srgbClr val="25252B"/>
                </a:solidFill>
                <a:latin typeface="IBM Plex Sans" pitchFamily="34" charset="0"/>
                <a:ea typeface="IBM Plex Sans" pitchFamily="34" charset="-122"/>
                <a:cs typeface="IBM Plex Sans" pitchFamily="34" charset="-120"/>
              </a:rPr>
              <a:t>Nodi hukataa utoaji unaozidi kiwango; kikomo hudumu maadamu washiriki wanakitekeleza. Ugavi wenye kikomo hauhakikishi kupanda kwa bei.</a:t>
            </a:r>
            <a:endParaRPr lang="sw"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Jumla ya bitcoin zilizotolewaKikomo cha milioni 21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Bitcoin mpya kwa kila bloku502512.56.253.1250k210k420k630k840k1,050k1,260k1,470kUpunguzaji nusu kila baada ya bloku 210,000 (takriban kila miaka minne)Ada za miamala hulipwa juu ya hizo na si bitcoin ">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Satoshi na Upendeleo wa Kizio</a:t>
            </a:r>
            <a:endParaRPr lang="sw" sz="3000" dirty="0"/>
          </a:p>
        </p:txBody>
      </p:sp>
      <p:sp>
        <p:nvSpPr>
          <p:cNvPr id="5" name="Text 2"/>
          <p:cNvSpPr/>
          <p:nvPr/>
        </p:nvSpPr>
        <p:spPr>
          <a:xfrm>
            <a:off x="956188" y="136474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sw" altLang="en-US" sz="1820" b="1" dirty="0">
                <a:solidFill>
                  <a:srgbClr val="25252B"/>
                </a:solidFill>
                <a:latin typeface="IBM Plex Sans" pitchFamily="34" charset="0"/>
                <a:ea typeface="IBM Plex Sans" pitchFamily="34" charset="-122"/>
                <a:cs typeface="IBM Plex Sans" pitchFamily="34" charset="-120"/>
              </a:rPr>
              <a:t>1 BTC = 100,000,000 sats</a:t>
            </a:r>
            <a:endParaRPr lang="sw" sz="1820" dirty="0"/>
          </a:p>
          <a:p>
            <a:pPr algn="l" marL="173990" indent="-173990">
              <a:lnSpc>
                <a:spcPct val="113000"/>
              </a:lnSpc>
              <a:spcBef>
                <a:spcPts val="360"/>
              </a:spcBef>
              <a:buSzPct val="100000"/>
              <a:buChar char="•"/>
            </a:pPr>
            <a:r>
              <a:rPr lang="sw" altLang="en-US" sz="1820" b="1" dirty="0">
                <a:solidFill>
                  <a:srgbClr val="25252B"/>
                </a:solidFill>
                <a:latin typeface="IBM Plex Sans" pitchFamily="34" charset="0"/>
                <a:ea typeface="IBM Plex Sans" pitchFamily="34" charset="-122"/>
                <a:cs typeface="IBM Plex Sans" pitchFamily="34" charset="-120"/>
              </a:rPr>
              <a:t>0.001 BTC = 100,000 sats</a:t>
            </a:r>
            <a:endParaRPr lang="sw" sz="1820" dirty="0"/>
          </a:p>
          <a:p>
            <a:pPr algn="l" marL="173990" indent="-173990">
              <a:lnSpc>
                <a:spcPct val="113000"/>
              </a:lnSpc>
              <a:spcBef>
                <a:spcPts val="360"/>
              </a:spcBef>
              <a:buSzPct val="100000"/>
              <a:buChar char="•"/>
            </a:pPr>
            <a:r>
              <a:rPr lang="sw" altLang="en-US" sz="1820" b="1" dirty="0">
                <a:solidFill>
                  <a:srgbClr val="25252B"/>
                </a:solidFill>
                <a:latin typeface="IBM Plex Sans" pitchFamily="34" charset="0"/>
                <a:ea typeface="IBM Plex Sans" pitchFamily="34" charset="-122"/>
                <a:cs typeface="IBM Plex Sans" pitchFamily="34" charset="-120"/>
              </a:rPr>
              <a:t>1 sat = 0.00000001 BTC</a:t>
            </a:r>
            <a:endParaRPr lang="sw" sz="1820" dirty="0"/>
          </a:p>
          <a:p>
            <a:pPr algn="l" marL="173990" indent="-173990">
              <a:lnSpc>
                <a:spcPct val="113000"/>
              </a:lnSpc>
              <a:spcBef>
                <a:spcPts val="360"/>
              </a:spcBef>
              <a:buSzPct val="100000"/>
              <a:buChar char="•"/>
            </a:pPr>
            <a:r>
              <a:rPr lang="sw" altLang="en-US" sz="1820" dirty="0">
                <a:solidFill>
                  <a:srgbClr val="25252B"/>
                </a:solidFill>
                <a:latin typeface="IBM Plex Sans" pitchFamily="34" charset="0"/>
                <a:ea typeface="IBM Plex Sans" pitchFamily="34" charset="-122"/>
                <a:cs typeface="IBM Plex Sans" pitchFamily="34" charset="-120"/>
              </a:rPr>
              <a:t>Si lazima kuwa na bitcoin nzima</a:t>
            </a:r>
            <a:endParaRPr lang="sw" sz="1820" dirty="0"/>
          </a:p>
        </p:txBody>
      </p:sp>
      <p:sp>
        <p:nvSpPr>
          <p:cNvPr id="6" name="Text 3"/>
          <p:cNvSpPr/>
          <p:nvPr/>
        </p:nvSpPr>
        <p:spPr>
          <a:xfrm>
            <a:off x="666780" y="3008376"/>
            <a:ext cx="5694426" cy="1250168"/>
          </a:xfrm>
          <a:prstGeom prst="rect">
            <a:avLst/>
          </a:prstGeom>
          <a:noFill/>
          <a:ln/>
        </p:spPr>
        <p:txBody>
          <a:bodyPr wrap="square" lIns="0" tIns="0" rIns="0" bIns="0" rtlCol="0" anchor="t"/>
          <a:lstStyle/>
          <a:p>
            <a:pPr algn="l" indent="0" marL="0">
              <a:lnSpc>
                <a:spcPct val="113000"/>
              </a:lnSpc>
              <a:buNone/>
            </a:pPr>
            <a:r>
              <a:rPr lang="sw" altLang="en-US" sz="1820" b="1" dirty="0">
                <a:solidFill>
                  <a:srgbClr val="422C70"/>
                </a:solidFill>
                <a:latin typeface="IBM Plex Sans" pitchFamily="34" charset="0"/>
                <a:ea typeface="IBM Plex Sans" pitchFamily="34" charset="-122"/>
                <a:cs typeface="IBM Plex Sans" pitchFamily="34" charset="-120"/>
              </a:rPr>
              <a:t>Upendeleo wa kipimo:</a:t>
            </a:r>
            <a:r>
              <a:rPr lang="sw" altLang="en-US" sz="1820" dirty="0">
                <a:solidFill>
                  <a:srgbClr val="25252B"/>
                </a:solidFill>
                <a:latin typeface="IBM Plex Sans" pitchFamily="34" charset="0"/>
                <a:ea typeface="IBM Plex Sans" pitchFamily="34" charset="-122"/>
                <a:cs typeface="IBM Plex Sans" pitchFamily="34" charset="-120"/>
              </a:rPr>
              <a:t> bei ya chini kwa kipimo kizima haithibitishi kuwa kuna thamani bora. Linganisheni sehemu ya jumla ya ugavi, thamani inayohusika, na hatari.</a:t>
            </a:r>
            <a:endParaRPr lang="sw" sz="1820" dirty="0"/>
          </a:p>
        </p:txBody>
      </p:sp>
      <p:sp>
        <p:nvSpPr>
          <p:cNvPr id="7" name="Shape 4"/>
          <p:cNvSpPr/>
          <p:nvPr/>
        </p:nvSpPr>
        <p:spPr>
          <a:xfrm>
            <a:off x="666780" y="4490161"/>
            <a:ext cx="5372100" cy="1562527"/>
          </a:xfrm>
          <a:prstGeom prst="rect">
            <a:avLst/>
          </a:prstGeom>
          <a:solidFill>
            <a:srgbClr val="F3F3FA"/>
          </a:solidFill>
          <a:ln/>
        </p:spPr>
      </p:sp>
      <p:sp>
        <p:nvSpPr>
          <p:cNvPr id="8" name="Shape 5"/>
          <p:cNvSpPr/>
          <p:nvPr/>
        </p:nvSpPr>
        <p:spPr>
          <a:xfrm>
            <a:off x="666780" y="4490161"/>
            <a:ext cx="57150" cy="1562527"/>
          </a:xfrm>
          <a:prstGeom prst="rect">
            <a:avLst/>
          </a:prstGeom>
          <a:solidFill>
            <a:srgbClr val="422C70"/>
          </a:solidFill>
          <a:ln/>
        </p:spPr>
      </p:sp>
      <p:sp>
        <p:nvSpPr>
          <p:cNvPr id="9" name="Text 6"/>
          <p:cNvSpPr/>
          <p:nvPr/>
        </p:nvSpPr>
        <p:spPr>
          <a:xfrm>
            <a:off x="1094537" y="4698644"/>
            <a:ext cx="4848057" cy="1145560"/>
          </a:xfrm>
          <a:prstGeom prst="rect">
            <a:avLst/>
          </a:prstGeom>
          <a:noFill/>
          <a:ln/>
        </p:spPr>
        <p:txBody>
          <a:bodyPr wrap="square" lIns="0" tIns="0" rIns="0" bIns="0" rtlCol="0" anchor="t"/>
          <a:lstStyle/>
          <a:p>
            <a:pPr algn="l" indent="0" marL="0">
              <a:lnSpc>
                <a:spcPct val="113000"/>
              </a:lnSpc>
              <a:buNone/>
            </a:pPr>
            <a:r>
              <a:rPr lang="sw" altLang="en-US" sz="1820" b="1" dirty="0">
                <a:solidFill>
                  <a:srgbClr val="422C70"/>
                </a:solidFill>
                <a:latin typeface="IBM Plex Sans" pitchFamily="34" charset="0"/>
                <a:ea typeface="IBM Plex Sans" pitchFamily="34" charset="-122"/>
                <a:cs typeface="IBM Plex Sans" pitchFamily="34" charset="-120"/>
              </a:rPr>
              <a:t>Onyesheni uelewa wenu</a:t>
            </a:r>
            <a:endParaRPr lang="sw" sz="1820" dirty="0"/>
          </a:p>
          <a:p>
            <a:pPr algn="l" indent="0" marL="0">
              <a:lnSpc>
                <a:spcPct val="113000"/>
              </a:lnSpc>
              <a:spcBef>
                <a:spcPts val="270"/>
              </a:spcBef>
              <a:buNone/>
            </a:pPr>
            <a:r>
              <a:rPr lang="sw" altLang="en-US" sz="1820" dirty="0">
                <a:solidFill>
                  <a:srgbClr val="25252B"/>
                </a:solidFill>
                <a:latin typeface="IBM Plex Sans" pitchFamily="34" charset="0"/>
                <a:ea typeface="IBM Plex Sans" pitchFamily="34" charset="-122"/>
                <a:cs typeface="IBM Plex Sans" pitchFamily="34" charset="-120"/>
              </a:rPr>
              <a:t>Kuna sats ngapi katika 0.01 BTC? Kwa nini mtu anaweza kutumia kiasi kidogo kuliko bitcoin nzima?</a:t>
            </a:r>
            <a:endParaRPr lang="sw"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Bitcoin kama Pesa Thabiti ya Kidijitali</a:t>
            </a:r>
            <a:endParaRPr lang="sw"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Leja ya kudumu; ufikiaji hutegemea funguo</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Inabebeka na inagawanyika; uhamishaji unahitaji mawasiliano</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Uhaba wa wazi na kanuni zinazoweza kuthibitishwa</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Ubadilishanaji sawa unaweza kuathiriwa na jinsi huduma zinavyoshughulikia historia ya wazi</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Kukubalika hutofautiana kulingana na mahali</a:t>
            </a:r>
            <a:endParaRPr lang="sw"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sw" altLang="en-US" sz="2020" b="1" dirty="0">
                <a:solidFill>
                  <a:srgbClr val="25252B"/>
                </a:solidFill>
                <a:latin typeface="IBM Plex Sans" pitchFamily="34" charset="0"/>
                <a:ea typeface="IBM Plex Sans" pitchFamily="34" charset="-122"/>
                <a:cs typeface="IBM Plex Sans" pitchFamily="34" charset="-120"/>
              </a:rPr>
              <a:t>Kazi tatu</a:t>
            </a:r>
            <a:endParaRPr lang="sw" sz="2020" dirty="0"/>
          </a:p>
        </p:txBody>
      </p:sp>
      <p:sp>
        <p:nvSpPr>
          <p:cNvPr id="6" name="Text 4"/>
          <p:cNvSpPr/>
          <p:nvPr/>
        </p:nvSpPr>
        <p:spPr>
          <a:xfrm>
            <a:off x="986729" y="4482389"/>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Hifadhi ya thamani: ugavi unaotabirika; bei inayobadilika-badilika</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Njia ya kubadilishana: uhamishaji wa moja kwa moja; ada na kukubalika vinavyotofautiana</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Kipimo cha hesabu: BTC au sats; bidhaa nyingi hupangiwa bei kwa sarafu za fiat</a:t>
            </a:r>
            <a:endParaRPr lang="sw" sz="2020" dirty="0"/>
          </a:p>
        </p:txBody>
      </p:sp>
      <p:sp>
        <p:nvSpPr>
          <p:cNvPr id="7" name="Text 5"/>
          <p:cNvSpPr/>
          <p:nvPr/>
        </p:nvSpPr>
        <p:spPr>
          <a:xfrm>
            <a:off x="666780" y="5775168"/>
            <a:ext cx="11510010" cy="428762"/>
          </a:xfrm>
          <a:prstGeom prst="rect">
            <a:avLst/>
          </a:prstGeom>
          <a:noFill/>
          <a:ln/>
        </p:spPr>
        <p:txBody>
          <a:bodyPr wrap="square" lIns="0" tIns="0" rIns="0" bIns="0" rtlCol="0" anchor="t"/>
          <a:lstStyle/>
          <a:p>
            <a:pPr algn="l" indent="0" marL="0">
              <a:lnSpc>
                <a:spcPct val="113000"/>
              </a:lnSpc>
              <a:buNone/>
            </a:pPr>
            <a:r>
              <a:rPr lang="sw" altLang="en-US" sz="1610" dirty="0">
                <a:solidFill>
                  <a:srgbClr val="25252B"/>
                </a:solidFill>
                <a:latin typeface="IBM Plex Sans" pitchFamily="34" charset="0"/>
                <a:ea typeface="IBM Plex Sans" pitchFamily="34" charset="-122"/>
                <a:cs typeface="IBM Plex Sans" pitchFamily="34" charset="-120"/>
              </a:rPr>
              <a:t>“Pesa imara” hutegemea vigezo vilivyobainishwa. Linganisheni mbadala kwa kutumia viwango vilevile.</a:t>
            </a:r>
            <a:endParaRPr lang="sw"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Bitcoin, Sarafu Thabiti, na Rasilimali Nyingine za Kripto</a:t>
            </a:r>
            <a:endParaRPr lang="sw"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Bitcoin:</a:t>
            </a:r>
            <a:r>
              <a:rPr lang="sw" altLang="en-US" sz="2300" dirty="0">
                <a:solidFill>
                  <a:srgbClr val="25252B"/>
                </a:solidFill>
                <a:latin typeface="IBM Plex Sans" pitchFamily="34" charset="0"/>
                <a:ea typeface="IBM Plex Sans" pitchFamily="34" charset="-122"/>
                <a:cs typeface="IBM Plex Sans" pitchFamily="34" charset="-120"/>
              </a:rPr>
              <a:t> kanuni za utoaji zilizo wazi kwa umma; hakuna mtoaji mkuu</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Stablecoins:</a:t>
            </a:r>
            <a:r>
              <a:rPr lang="sw" altLang="en-US" sz="2300" dirty="0">
                <a:solidFill>
                  <a:srgbClr val="25252B"/>
                </a:solidFill>
                <a:latin typeface="IBM Plex Sans" pitchFamily="34" charset="0"/>
                <a:ea typeface="IBM Plex Sans" pitchFamily="34" charset="-122"/>
                <a:cs typeface="IBM Plex Sans" pitchFamily="34" charset="-120"/>
              </a:rPr>
              <a:t> hulenga thamani rejea; akiba, mifumo, au haki za ukombozi</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Rasilimali nyingine za kripto:</a:t>
            </a:r>
            <a:r>
              <a:rPr lang="sw" altLang="en-US" sz="2300" dirty="0">
                <a:solidFill>
                  <a:srgbClr val="25252B"/>
                </a:solidFill>
                <a:latin typeface="IBM Plex Sans" pitchFamily="34" charset="0"/>
                <a:ea typeface="IBM Plex Sans" pitchFamily="34" charset="-122"/>
                <a:cs typeface="IBM Plex Sans" pitchFamily="34" charset="-120"/>
              </a:rPr>
              <a:t> mitandao, utoaji, udhibiti, na madhumuni tofauti</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Historia ya msimbo inayoshirikiwa na fork haiipi Mtandao wala usalama wa Bitcoin</a:t>
            </a:r>
            <a:endParaRPr lang="sw"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sw" altLang="en-US" sz="2300" b="1" dirty="0">
                <a:solidFill>
                  <a:srgbClr val="422C70"/>
                </a:solidFill>
                <a:latin typeface="IBM Plex Sans" pitchFamily="34" charset="0"/>
                <a:ea typeface="IBM Plex Sans" pitchFamily="34" charset="-122"/>
                <a:cs typeface="IBM Plex Sans" pitchFamily="34" charset="-120"/>
              </a:rPr>
              <a:t>Linganisha:</a:t>
            </a:r>
            <a:r>
              <a:rPr lang="sw" altLang="en-US" sz="2300" dirty="0">
                <a:solidFill>
                  <a:srgbClr val="25252B"/>
                </a:solidFill>
                <a:latin typeface="IBM Plex Sans" pitchFamily="34" charset="0"/>
                <a:ea typeface="IBM Plex Sans" pitchFamily="34" charset="-122"/>
                <a:cs typeface="IBM Plex Sans" pitchFamily="34" charset="-120"/>
              </a:rPr>
              <a:t> udhibiti wa utoaji, uthibitishaji huru, udhibiti wa funguo, na wahusika wengine.</a:t>
            </a:r>
            <a:endParaRPr lang="sw"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Ulinganisho huu unafafanua Bitcoin; haupendekezi kupata, kufanya biashara, au kutangaza rasilimali yoyote.</a:t>
            </a:r>
            <a:endParaRPr lang="sw"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Miundo Tofauti, Hatari Tofauti</a:t>
            </a:r>
            <a:endParaRPr lang="sw"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Bitcoin:</a:t>
            </a:r>
            <a:r>
              <a:rPr lang="sw" altLang="en-US" sz="2300" dirty="0">
                <a:solidFill>
                  <a:srgbClr val="25252B"/>
                </a:solidFill>
                <a:latin typeface="IBM Plex Sans" pitchFamily="34" charset="0"/>
                <a:ea typeface="IBM Plex Sans" pitchFamily="34" charset="-122"/>
                <a:cs typeface="IBM Plex Sans" pitchFamily="34" charset="-120"/>
              </a:rPr>
              <a:t> mabadiliko ya bei, upotevu wa funguo, ukamilifu wa malipo, ada, rekodi za umma</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Stablecoins:</a:t>
            </a:r>
            <a:r>
              <a:rPr lang="sw" altLang="en-US" sz="2300" dirty="0">
                <a:solidFill>
                  <a:srgbClr val="25252B"/>
                </a:solidFill>
                <a:latin typeface="IBM Plex Sans" pitchFamily="34" charset="0"/>
                <a:ea typeface="IBM Plex Sans" pitchFamily="34" charset="-122"/>
                <a:cs typeface="IBM Plex Sans" pitchFamily="34" charset="-120"/>
              </a:rPr>
              <a:t> kupoteza uwiano wa thamani, akiba, ukombozi, uzuiaji wa fedha, na wahusika wengine</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Rasilimali nyingine za kripto:</a:t>
            </a:r>
            <a:r>
              <a:rPr lang="sw" altLang="en-US" sz="2300" dirty="0">
                <a:solidFill>
                  <a:srgbClr val="25252B"/>
                </a:solidFill>
                <a:latin typeface="IBM Plex Sans" pitchFamily="34" charset="0"/>
                <a:ea typeface="IBM Plex Sans" pitchFamily="34" charset="-122"/>
                <a:cs typeface="IBM Plex Sans" pitchFamily="34" charset="-120"/>
              </a:rPr>
              <a:t> mabadiliko ya kanuni, ushawishi uliojikita kwa wachache, hitilafu za programu, udukuzi, na madaraja</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Huduma:</a:t>
            </a:r>
            <a:r>
              <a:rPr lang="sw" altLang="en-US" sz="2300" dirty="0">
                <a:solidFill>
                  <a:srgbClr val="25252B"/>
                </a:solidFill>
                <a:latin typeface="IBM Plex Sans" pitchFamily="34" charset="0"/>
                <a:ea typeface="IBM Plex Sans" pitchFamily="34" charset="-122"/>
                <a:cs typeface="IBM Plex Sans" pitchFamily="34" charset="-120"/>
              </a:rPr>
              <a:t> uhifadhi, kushindwa kwa huduma, ufikiaji, na hatari za kisheria katika makundi yote</a:t>
            </a:r>
            <a:endParaRPr lang="sw"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Alama ya biashara inayojulikana, bei inayoonekana thabiti, au programu iliyoboreshwa vizuri haithibitishi usalama. Tokeni hazitoi moja kwa moja umiliki wa kampuni, mapato, au haki za ukombozi.</a:t>
            </a:r>
            <a:endParaRPr lang="sw"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488CC"/>
                </a:solidFill>
                <a:latin typeface="IBM Plex Sans Medium" pitchFamily="34" charset="0"/>
                <a:ea typeface="IBM Plex Sans Medium" pitchFamily="34" charset="-122"/>
                <a:cs typeface="IBM Plex Sans Medium" pitchFamily="34" charset="-120"/>
              </a:rPr>
              <a:t>Kujifunza Si Kufanya Biashara wala Kutangaza</a:t>
            </a:r>
            <a:endParaRPr lang="sw"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Eleza, uliza maswali, linganisha, na thibitisha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Ubashiri: hatari ya bei, hatari ya jukwaa, na shinikizo</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Utangazaji: uwezekano wa mgongano wa maslahi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Hakuna maelekezo ya kununua, kuuza, au kushikilia</a:t>
            </a:r>
            <a:endParaRPr lang="sw"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sw" altLang="en-US" sz="2400" b="1" dirty="0">
                <a:solidFill>
                  <a:srgbClr val="422C70"/>
                </a:solidFill>
                <a:latin typeface="IBM Plex Sans" pitchFamily="34" charset="0"/>
                <a:ea typeface="IBM Plex Sans" pitchFamily="34" charset="-122"/>
                <a:cs typeface="IBM Plex Sans" pitchFamily="34" charset="-120"/>
              </a:rPr>
              <a:t>Ukaguzi wa thamani ya ndani</a:t>
            </a:r>
            <a:endParaRPr lang="sw" sz="2400" dirty="0"/>
          </a:p>
          <a:p>
            <a:pPr algn="l" indent="0" marL="0">
              <a:lnSpc>
                <a:spcPct val="113000"/>
              </a:lnSpc>
              <a:spcBef>
                <a:spcPts val="360"/>
              </a:spcBef>
              <a:buNone/>
            </a:pPr>
            <a:r>
              <a:rPr lang="sw" altLang="en-US" sz="2400" dirty="0">
                <a:solidFill>
                  <a:srgbClr val="25252B"/>
                </a:solidFill>
                <a:latin typeface="IBM Plex Sans" pitchFamily="34" charset="0"/>
                <a:ea typeface="IBM Plex Sans" pitchFamily="34" charset="-122"/>
                <a:cs typeface="IBM Plex Sans" pitchFamily="34" charset="-120"/>
              </a:rPr>
              <a:t>Tenganisha bei ya soko, kukubalika katika eneo lako, na mapendeleo au upendeleo binafsi.</a:t>
            </a:r>
            <a:endParaRPr lang="sw"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Mfuatano wa Matukio ya Chimbuko la Bitcoin</a:t>
            </a:r>
            <a:endParaRPr lang="sw"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Satoshi Nakamoto ni jina bandia; muundaji au waundaji bado hawajulikani. Wengine waliendeleza mtandao huo wa programu huria bila kiongozi mkuu wa kudumu.</a:t>
            </a:r>
            <a:endParaRPr lang="sw"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Tathmini muundo na utendaji wake pamoja na historia ya chimbuko lake.</a:t>
            </a:r>
            <a:endParaRPr lang="sw"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ktoba 2008Waraka mweupe (whitepaper) unachapishwa: malipo ya mtandaoni bila mpatanishi3 Januari 2009Bloku ya Mwanzo (Genesis Block): mtandao wa Bitcoin unaanza 12 Januari 2009Muamala wa kwanza wa ">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Uwezeshaji, Hatari, na Uwajibikaji</a:t>
            </a:r>
            <a:endParaRPr lang="sw" sz="3000" dirty="0"/>
          </a:p>
        </p:txBody>
      </p:sp>
      <p:sp>
        <p:nvSpPr>
          <p:cNvPr id="4" name="Text 2"/>
          <p:cNvSpPr/>
          <p:nvPr/>
        </p:nvSpPr>
        <p:spPr>
          <a:xfrm>
            <a:off x="1032449" y="138303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Udhibiti wa moja kwa moja kupitia funguo</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Sheria za umma na uthibitishaji huru</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Uhamisho wa kimataifa wa Rika-kwa-Rika (P2P)</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Nakala za akiba, ukaguzi wa malipo, na mipango ya urejeshaji</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Mabadiliko ya Bei, kumbukumbu za umma, ada, na ukubalikaji mdogo</a:t>
            </a:r>
            <a:endParaRPr lang="sw" sz="2300" dirty="0"/>
          </a:p>
        </p:txBody>
      </p:sp>
      <p:sp>
        <p:nvSpPr>
          <p:cNvPr id="5" name="Text 3"/>
          <p:cNvSpPr/>
          <p:nvPr/>
        </p:nvSpPr>
        <p:spPr>
          <a:xfrm>
            <a:off x="666780" y="3913723"/>
            <a:ext cx="11510010" cy="789950"/>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Hakuna kampuni inayoweza kurejesha kirai mbegu (seed phrase) kilichopotea. Omba msaada kabla ya kuhamisha kiasi kikubwa cha fedha, bila kufichua siri zako.</a:t>
            </a:r>
            <a:endParaRPr lang="sw" sz="2300" dirty="0"/>
          </a:p>
        </p:txBody>
      </p:sp>
      <p:sp>
        <p:nvSpPr>
          <p:cNvPr id="6" name="Text 4"/>
          <p:cNvSpPr/>
          <p:nvPr/>
        </p:nvSpPr>
        <p:spPr>
          <a:xfrm>
            <a:off x="666780" y="4996282"/>
            <a:ext cx="11510010" cy="789950"/>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Uwajibikaji binafsi unaweza kujumuisha elimu, ukaguzi wa wenzako, taratibu, na majaribio madogo.</a:t>
            </a:r>
            <a:endParaRPr lang="sw"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Marudio: Bitcoin Inashughulikiaje Kasoro za Mfumo wa</a:t>
            </a:r>
            <a:br/>
            <a:r>
              <a:rPr lang="sw" altLang="en-US" sz="3000" dirty="0">
                <a:solidFill>
                  <a:srgbClr val="422C70"/>
                </a:solidFill>
                <a:latin typeface="IBM Plex Sans Medium" pitchFamily="34" charset="0"/>
                <a:ea typeface="IBM Plex Sans Medium" pitchFamily="34" charset="-122"/>
                <a:cs typeface="IBM Plex Sans Medium" pitchFamily="34" charset="-120"/>
              </a:rPr>
              <a:t>Fedha?</a:t>
            </a:r>
            <a:endParaRPr lang="sw" sz="3000" dirty="0"/>
          </a:p>
        </p:txBody>
      </p:sp>
      <p:sp>
        <p:nvSpPr>
          <p:cNvPr id="4" name="Text 2"/>
          <p:cNvSpPr/>
          <p:nvPr/>
        </p:nvSpPr>
        <p:spPr>
          <a:xfrm>
            <a:off x="666780" y="1836390"/>
            <a:ext cx="11510010" cy="329093"/>
          </a:xfrm>
          <a:prstGeom prst="rect">
            <a:avLst/>
          </a:prstGeom>
          <a:noFill/>
          <a:ln/>
        </p:spPr>
        <p:txBody>
          <a:bodyPr wrap="square" lIns="0" tIns="0" rIns="0" bIns="0" rtlCol="0" anchor="t"/>
          <a:lstStyle/>
          <a:p>
            <a:pPr algn="l" indent="0" marL="0">
              <a:lnSpc>
                <a:spcPct val="113000"/>
              </a:lnSpc>
              <a:buNone/>
            </a:pPr>
            <a:r>
              <a:rPr lang="sw" altLang="en-US" sz="1920" b="1" dirty="0">
                <a:solidFill>
                  <a:srgbClr val="25252B"/>
                </a:solidFill>
                <a:latin typeface="IBM Plex Sans" pitchFamily="34" charset="0"/>
                <a:ea typeface="IBM Plex Sans" pitchFamily="34" charset="-122"/>
                <a:cs typeface="IBM Plex Sans" pitchFamily="34" charset="-120"/>
              </a:rPr>
              <a:t>Mambo muhimu ya kukumbuka</a:t>
            </a:r>
            <a:endParaRPr lang="sw" sz="1920" dirty="0"/>
          </a:p>
        </p:txBody>
      </p:sp>
      <p:sp>
        <p:nvSpPr>
          <p:cNvPr id="5" name="Text 3"/>
          <p:cNvSpPr/>
          <p:nvPr/>
        </p:nvSpPr>
        <p:spPr>
          <a:xfrm>
            <a:off x="971459" y="2360432"/>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Ugavi unaobadilika → kanuni za wazi za utoaji; watumiaji huzisimamia</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Ruhusa ya malipo kutoka mamlaka kuu → uhamisho wa Rika-kwa-Rika (P2P); makosa ni magumu kurekebisha</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Daftari kuu → uthibitishaji wa pamoja; hatari za faragha za rekodi ya wazi</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Ufikiaji kupitia taasisi → udhibiti wa funguo; jukumu la kuhifadhi nakala rudufu</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Kupanga miamala → Proof-of-Work; gharama za vifaa na nishati</a:t>
            </a:r>
            <a:endParaRPr lang="sw" sz="1920" dirty="0"/>
          </a:p>
        </p:txBody>
      </p:sp>
      <p:sp>
        <p:nvSpPr>
          <p:cNvPr id="6" name="Shape 4"/>
          <p:cNvSpPr/>
          <p:nvPr/>
        </p:nvSpPr>
        <p:spPr>
          <a:xfrm>
            <a:off x="666780" y="4797582"/>
            <a:ext cx="10858500" cy="986912"/>
          </a:xfrm>
          <a:prstGeom prst="rect">
            <a:avLst/>
          </a:prstGeom>
          <a:solidFill>
            <a:srgbClr val="F3F3FA"/>
          </a:solidFill>
          <a:ln/>
        </p:spPr>
      </p:sp>
      <p:sp>
        <p:nvSpPr>
          <p:cNvPr id="7" name="Shape 5"/>
          <p:cNvSpPr/>
          <p:nvPr/>
        </p:nvSpPr>
        <p:spPr>
          <a:xfrm>
            <a:off x="666780" y="4797582"/>
            <a:ext cx="57150" cy="986912"/>
          </a:xfrm>
          <a:prstGeom prst="rect">
            <a:avLst/>
          </a:prstGeom>
          <a:solidFill>
            <a:srgbClr val="422C70"/>
          </a:solidFill>
          <a:ln/>
        </p:spPr>
      </p:sp>
      <p:sp>
        <p:nvSpPr>
          <p:cNvPr id="8" name="Text 6"/>
          <p:cNvSpPr/>
          <p:nvPr/>
        </p:nvSpPr>
        <p:spPr>
          <a:xfrm>
            <a:off x="1114014" y="5017038"/>
            <a:ext cx="10622310" cy="548000"/>
          </a:xfrm>
          <a:prstGeom prst="rect">
            <a:avLst/>
          </a:prstGeom>
          <a:noFill/>
          <a:ln/>
        </p:spPr>
        <p:txBody>
          <a:bodyPr wrap="square" lIns="0" tIns="0" rIns="0" bIns="0" rtlCol="0" anchor="t"/>
          <a:lstStyle/>
          <a:p>
            <a:pPr algn="l" indent="0" marL="0">
              <a:lnSpc>
                <a:spcPct val="113000"/>
              </a:lnSpc>
              <a:buNone/>
            </a:pPr>
            <a:r>
              <a:rPr lang="sw" altLang="en-US" sz="1920" b="1" dirty="0">
                <a:solidFill>
                  <a:srgbClr val="422C70"/>
                </a:solidFill>
                <a:latin typeface="IBM Plex Sans" pitchFamily="34" charset="0"/>
                <a:ea typeface="IBM Plex Sans" pitchFamily="34" charset="-122"/>
                <a:cs typeface="IBM Plex Sans" pitchFamily="34" charset="-120"/>
              </a:rPr>
              <a:t>Wakati wa kutafakari</a:t>
            </a:r>
            <a:endParaRPr lang="sw" sz="1920" dirty="0"/>
          </a:p>
          <a:p>
            <a:pPr algn="l" indent="0" marL="0">
              <a:lnSpc>
                <a:spcPct val="113000"/>
              </a:lnSpc>
              <a:spcBef>
                <a:spcPts val="290"/>
              </a:spcBef>
              <a:buNone/>
            </a:pPr>
            <a:r>
              <a:rPr lang="sw" altLang="en-US" sz="1920" dirty="0">
                <a:solidFill>
                  <a:srgbClr val="25252B"/>
                </a:solidFill>
                <a:latin typeface="IBM Plex Sans" pitchFamily="34" charset="0"/>
                <a:ea typeface="IBM Plex Sans" pitchFamily="34" charset="-122"/>
                <a:cs typeface="IBM Plex Sans" pitchFamily="34" charset="-120"/>
              </a:rPr>
              <a:t>Ni sehemu gani ya muundo wa Bitcoin ambayo sasa mngeieleza kwa njia tofauti, na kwa nini?</a:t>
            </a:r>
            <a:endParaRPr lang="sw" sz="19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2</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sw" altLang="en-US" sz="2400" dirty="0">
                <a:solidFill>
                  <a:srgbClr val="F7941F"/>
                </a:solidFill>
                <a:latin typeface="IBM Plex Sans Medium" pitchFamily="34" charset="0"/>
                <a:ea typeface="IBM Plex Sans Medium" pitchFamily="34" charset="-122"/>
                <a:cs typeface="IBM Plex Sans Medium" pitchFamily="34" charset="-120"/>
              </a:rPr>
              <a:t>Moduli ya 3</a:t>
            </a:r>
            <a:endParaRPr lang="sw"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sw" altLang="en-US" sz="4350" dirty="0">
                <a:solidFill>
                  <a:srgbClr val="FFFFFF"/>
                </a:solidFill>
                <a:latin typeface="IBM Plex Sans Medium" pitchFamily="34" charset="0"/>
                <a:ea typeface="IBM Plex Sans Medium" pitchFamily="34" charset="-122"/>
                <a:cs typeface="IBM Plex Sans Medium" pitchFamily="34" charset="-120"/>
              </a:rPr>
              <a:t>Kutumia Bitcoin kwa Usalama</a:t>
            </a:r>
            <a:endParaRPr lang="sw"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sw" altLang="en-US" sz="2400" b="1" dirty="0">
                <a:solidFill>
                  <a:srgbClr val="FFFFFF"/>
                </a:solidFill>
                <a:latin typeface="IBM Plex Sans" pitchFamily="34" charset="0"/>
                <a:ea typeface="IBM Plex Sans" pitchFamily="34" charset="-122"/>
                <a:cs typeface="IBM Plex Sans" pitchFamily="34" charset="-120"/>
              </a:rPr>
              <a:t>Hatua:</a:t>
            </a:r>
            <a:r>
              <a:rPr lang="sw" altLang="en-US" sz="2400" dirty="0">
                <a:solidFill>
                  <a:srgbClr val="FFFFFF"/>
                </a:solidFill>
                <a:latin typeface="IBM Plex Sans" pitchFamily="34" charset="0"/>
                <a:ea typeface="IBM Plex Sans" pitchFamily="34" charset="-122"/>
                <a:cs typeface="IBM Plex Sans" pitchFamily="34" charset="-120"/>
              </a:rPr>
              <a:t> Ninawezaje kuwajibika kwa kutumia na kulinda Bitcoin?</a:t>
            </a:r>
            <a:endParaRPr lang="sw"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Hatua za Kwanza Salama</a:t>
            </a:r>
            <a:endParaRPr lang="sw"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Shiriki taarifa za kupokea; kamwe usishiriki siri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Tulia kabla ya kuidhinisha utumaji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Weka makosa yawe madogo; omba msaada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Tumia nyenzo zilizoandaliwa, tupu, za kuigiza, au zilizoidhinishwa zenye hatari ndogo</a:t>
            </a:r>
            <a:endParaRPr lang="sw"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Hakuna ununuzi, pesa binafsi, wala pochi binafsi inayohitajika. Mazoezi ya moja kwa moja huongeza hatari za faragha, usalama na upotevu; mbadala usiohitaji pesa unapatikana.</a:t>
            </a:r>
            <a:endParaRPr lang="sw"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Pochi</a:t>
            </a:r>
            <a:endParaRPr lang="sw"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sw" altLang="en-US" sz="2210" dirty="0">
                <a:solidFill>
                  <a:srgbClr val="25252B"/>
                </a:solidFill>
                <a:latin typeface="IBM Plex Sans" pitchFamily="34" charset="0"/>
                <a:ea typeface="IBM Plex Sans" pitchFamily="34" charset="-122"/>
                <a:cs typeface="IBM Plex Sans" pitchFamily="34" charset="-120"/>
              </a:rPr>
              <a:t>Pochi ya Bitcoin husimamia funguo na taarifa zinazohitajika ili kupokea na kuidhinisha miamala; bitcoin yenyewe hubaki imerekodiwa kwenye leja ya pamoja.</a:t>
            </a:r>
            <a:endParaRPr lang="sw" sz="2210" dirty="0"/>
          </a:p>
        </p:txBody>
      </p:sp>
      <p:sp>
        <p:nvSpPr>
          <p:cNvPr id="5" name="Text 3"/>
          <p:cNvSpPr/>
          <p:nvPr/>
        </p:nvSpPr>
        <p:spPr>
          <a:xfrm>
            <a:off x="1017179" y="2416851"/>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sw" altLang="en-US" sz="2210" dirty="0">
                <a:solidFill>
                  <a:srgbClr val="25252B"/>
                </a:solidFill>
                <a:latin typeface="IBM Plex Sans" pitchFamily="34" charset="0"/>
                <a:ea typeface="IBM Plex Sans" pitchFamily="34" charset="-122"/>
                <a:cs typeface="IBM Plex Sans" pitchFamily="34" charset="-120"/>
              </a:rPr>
              <a:t>Nani anadhibiti funguo?</a:t>
            </a:r>
            <a:endParaRPr lang="sw" sz="2210" dirty="0"/>
          </a:p>
          <a:p>
            <a:pPr algn="l" marL="210820" indent="-210820">
              <a:lnSpc>
                <a:spcPct val="113000"/>
              </a:lnSpc>
              <a:spcBef>
                <a:spcPts val="440"/>
              </a:spcBef>
              <a:buSzPct val="100000"/>
              <a:buChar char="•"/>
            </a:pPr>
            <a:r>
              <a:rPr lang="sw" altLang="en-US" sz="2210" dirty="0">
                <a:solidFill>
                  <a:srgbClr val="25252B"/>
                </a:solidFill>
                <a:latin typeface="IBM Plex Sans" pitchFamily="34" charset="0"/>
                <a:ea typeface="IBM Plex Sans" pitchFamily="34" charset="-122"/>
                <a:cs typeface="IBM Plex Sans" pitchFamily="34" charset="-120"/>
              </a:rPr>
              <a:t>Ufikiaji hurejeshwa vipi?</a:t>
            </a:r>
            <a:endParaRPr lang="sw" sz="2210" dirty="0"/>
          </a:p>
          <a:p>
            <a:pPr algn="l" marL="210820" indent="-210820">
              <a:lnSpc>
                <a:spcPct val="113000"/>
              </a:lnSpc>
              <a:spcBef>
                <a:spcPts val="440"/>
              </a:spcBef>
              <a:buSzPct val="100000"/>
              <a:buChar char="•"/>
            </a:pPr>
            <a:r>
              <a:rPr lang="sw" altLang="en-US" sz="2210" dirty="0">
                <a:solidFill>
                  <a:srgbClr val="25252B"/>
                </a:solidFill>
                <a:latin typeface="IBM Plex Sans" pitchFamily="34" charset="0"/>
                <a:ea typeface="IBM Plex Sans" pitchFamily="34" charset="-122"/>
                <a:cs typeface="IBM Plex Sans" pitchFamily="34" charset="-120"/>
              </a:rPr>
              <a:t>Ni njia zipi za malipo zinazotumika?</a:t>
            </a:r>
            <a:endParaRPr lang="sw" sz="2210" dirty="0"/>
          </a:p>
          <a:p>
            <a:pPr algn="l" marL="210820" indent="-210820">
              <a:lnSpc>
                <a:spcPct val="113000"/>
              </a:lnSpc>
              <a:spcBef>
                <a:spcPts val="440"/>
              </a:spcBef>
              <a:buSzPct val="100000"/>
              <a:buChar char="•"/>
            </a:pPr>
            <a:r>
              <a:rPr lang="sw" altLang="en-US" sz="2210" dirty="0">
                <a:solidFill>
                  <a:srgbClr val="25252B"/>
                </a:solidFill>
                <a:latin typeface="IBM Plex Sans" pitchFamily="34" charset="0"/>
                <a:ea typeface="IBM Plex Sans" pitchFamily="34" charset="-122"/>
                <a:cs typeface="IBM Plex Sans" pitchFamily="34" charset="-120"/>
              </a:rPr>
              <a:t>Chanzo, matengenezo, utangamano, faragha, gharama na usaidizi</a:t>
            </a:r>
            <a:endParaRPr lang="sw" sz="2210" dirty="0"/>
          </a:p>
        </p:txBody>
      </p:sp>
      <p:sp>
        <p:nvSpPr>
          <p:cNvPr id="6" name="Text 4"/>
          <p:cNvSpPr/>
          <p:nvPr/>
        </p:nvSpPr>
        <p:spPr>
          <a:xfrm>
            <a:off x="666780" y="4406951"/>
            <a:ext cx="11510010" cy="756940"/>
          </a:xfrm>
          <a:prstGeom prst="rect">
            <a:avLst/>
          </a:prstGeom>
          <a:noFill/>
          <a:ln/>
        </p:spPr>
        <p:txBody>
          <a:bodyPr wrap="square" lIns="0" tIns="0" rIns="0" bIns="0" rtlCol="0" anchor="t"/>
          <a:lstStyle/>
          <a:p>
            <a:pPr algn="l" indent="0" marL="0">
              <a:lnSpc>
                <a:spcPct val="113000"/>
              </a:lnSpc>
              <a:buNone/>
            </a:pPr>
            <a:r>
              <a:rPr lang="sw" altLang="en-US" sz="2210" dirty="0">
                <a:solidFill>
                  <a:srgbClr val="25252B"/>
                </a:solidFill>
                <a:latin typeface="IBM Plex Sans" pitchFamily="34" charset="0"/>
                <a:ea typeface="IBM Plex Sans" pitchFamily="34" charset="-122"/>
                <a:cs typeface="IBM Plex Sans" pitchFamily="34" charset="-120"/>
              </a:rPr>
              <a:t>Msimbo wa chanzo huria huwezesha ukaguzi; haudhihirishi kwamba pochi ni salama au inafaa.</a:t>
            </a:r>
            <a:endParaRPr lang="sw" sz="2210" dirty="0"/>
          </a:p>
        </p:txBody>
      </p:sp>
      <p:sp>
        <p:nvSpPr>
          <p:cNvPr id="7" name="Text 5"/>
          <p:cNvSpPr/>
          <p:nvPr/>
        </p:nvSpPr>
        <p:spPr>
          <a:xfrm>
            <a:off x="666780" y="5444246"/>
            <a:ext cx="11510010" cy="756940"/>
          </a:xfrm>
          <a:prstGeom prst="rect">
            <a:avLst/>
          </a:prstGeom>
          <a:noFill/>
          <a:ln/>
        </p:spPr>
        <p:txBody>
          <a:bodyPr wrap="square" lIns="0" tIns="0" rIns="0" bIns="0" rtlCol="0" anchor="t"/>
          <a:lstStyle/>
          <a:p>
            <a:pPr algn="l" indent="0" marL="0">
              <a:lnSpc>
                <a:spcPct val="113000"/>
              </a:lnSpc>
              <a:buNone/>
            </a:pPr>
            <a:r>
              <a:rPr lang="sw" altLang="en-US" sz="2210" dirty="0">
                <a:solidFill>
                  <a:srgbClr val="25252B"/>
                </a:solidFill>
                <a:latin typeface="IBM Plex Sans" pitchFamily="34" charset="0"/>
                <a:ea typeface="IBM Plex Sans" pitchFamily="34" charset="-122"/>
                <a:cs typeface="IBM Plex Sans" pitchFamily="34" charset="-120"/>
              </a:rPr>
              <a:t>Pochi za mafunzo hazipaswi kutumika kulinda fedha zenye thamani kubwa. Pochi binafsi ya baadaye inahitaji usanidi mpya wa faragha na taarifa mpya za urejeshaji.</a:t>
            </a:r>
            <a:endParaRPr lang="sw"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Pochi yako inahifadhi funguo Pokea Shiriki anwani ya kupokeaTuma Tia sahihi kwa ufunguo wako Bitcoin hubaki kwenye leja ya pamoja">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Anwani</a:t>
            </a:r>
            <a:endParaRPr lang="sw"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Taarifa za umma za kupokea malipo ya on-chain</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Zipate kutoka kwenye skrini ya kupokea ya pochi inayokusudiwa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Changanua au nakili; kisha linganisha na skrini inayoaminika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Thibitisha mpokeaji, mtandao, na njia ya malipo</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Anwani ya on-chain na ankara ya Lightning: maombi tofauti</a:t>
            </a:r>
            <a:endParaRPr lang="sw"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Programu hasidi zinaweza kubadilisha anwani zilizonakiliwa. Mwonekano unaofahamika hautoshi. Anwani mpya hupunguza viungo rahisi kati ya malipo; hazifanyi malipo kuwa ya siri kabisa.</a:t>
            </a:r>
            <a:endParaRPr lang="sw"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Funguo</a:t>
            </a:r>
            <a:endParaRPr lang="sw"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sw" altLang="en-US" sz="2110" b="1" dirty="0">
                <a:solidFill>
                  <a:srgbClr val="422C70"/>
                </a:solidFill>
                <a:latin typeface="IBM Plex Sans" pitchFamily="34" charset="0"/>
                <a:ea typeface="IBM Plex Sans" pitchFamily="34" charset="-122"/>
                <a:cs typeface="IBM Plex Sans" pitchFamily="34" charset="-120"/>
              </a:rPr>
              <a:t>Ufunguo wa kibinafsi:</a:t>
            </a:r>
            <a:r>
              <a:rPr lang="sw" altLang="en-US" sz="2110" dirty="0">
                <a:solidFill>
                  <a:srgbClr val="25252B"/>
                </a:solidFill>
                <a:latin typeface="IBM Plex Sans" pitchFamily="34" charset="0"/>
                <a:ea typeface="IBM Plex Sans" pitchFamily="34" charset="-122"/>
                <a:cs typeface="IBM Plex Sans" pitchFamily="34" charset="-120"/>
              </a:rPr>
              <a:t> taarifa ya siri inayotumika kuidhinisha matumizi</a:t>
            </a:r>
            <a:endParaRPr lang="sw" sz="2110" dirty="0"/>
          </a:p>
          <a:p>
            <a:pPr algn="l" marL="200660" indent="-200660">
              <a:lnSpc>
                <a:spcPct val="113000"/>
              </a:lnSpc>
              <a:spcBef>
                <a:spcPts val="420"/>
              </a:spcBef>
              <a:buSzPct val="100000"/>
              <a:buChar char="•"/>
            </a:pPr>
            <a:r>
              <a:rPr lang="sw" altLang="en-US" sz="2110" b="1" dirty="0">
                <a:solidFill>
                  <a:srgbClr val="422C70"/>
                </a:solidFill>
                <a:latin typeface="IBM Plex Sans" pitchFamily="34" charset="0"/>
                <a:ea typeface="IBM Plex Sans" pitchFamily="34" charset="-122"/>
                <a:cs typeface="IBM Plex Sans" pitchFamily="34" charset="-120"/>
              </a:rPr>
              <a:t>Ufunguo wa Umma:</a:t>
            </a:r>
            <a:r>
              <a:rPr lang="sw" altLang="en-US" sz="2110" dirty="0">
                <a:solidFill>
                  <a:srgbClr val="25252B"/>
                </a:solidFill>
                <a:latin typeface="IBM Plex Sans" pitchFamily="34" charset="0"/>
                <a:ea typeface="IBM Plex Sans" pitchFamily="34" charset="-122"/>
                <a:cs typeface="IBM Plex Sans" pitchFamily="34" charset="-120"/>
              </a:rPr>
              <a:t> huthibitisha sahihi bila kufichua ufunguo wa kibinafsi</a:t>
            </a:r>
            <a:endParaRPr lang="sw" sz="2110" dirty="0"/>
          </a:p>
          <a:p>
            <a:pPr algn="l" marL="200660" indent="-200660">
              <a:lnSpc>
                <a:spcPct val="113000"/>
              </a:lnSpc>
              <a:spcBef>
                <a:spcPts val="420"/>
              </a:spcBef>
              <a:buSzPct val="100000"/>
              <a:buChar char="•"/>
            </a:pPr>
            <a:r>
              <a:rPr lang="sw" altLang="en-US" sz="2110" b="1" dirty="0">
                <a:solidFill>
                  <a:srgbClr val="422C70"/>
                </a:solidFill>
                <a:latin typeface="IBM Plex Sans" pitchFamily="34" charset="0"/>
                <a:ea typeface="IBM Plex Sans" pitchFamily="34" charset="-122"/>
                <a:cs typeface="IBM Plex Sans" pitchFamily="34" charset="-120"/>
              </a:rPr>
              <a:t>Anwani:</a:t>
            </a:r>
            <a:r>
              <a:rPr lang="sw" altLang="en-US" sz="2110" dirty="0">
                <a:solidFill>
                  <a:srgbClr val="25252B"/>
                </a:solidFill>
                <a:latin typeface="IBM Plex Sans" pitchFamily="34" charset="0"/>
                <a:ea typeface="IBM Plex Sans" pitchFamily="34" charset="-122"/>
                <a:cs typeface="IBM Plex Sans" pitchFamily="34" charset="-120"/>
              </a:rPr>
              <a:t> taarifa ya kupokea inayotokana na taarifa ya ufunguo wa umma</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Kwa kawaida, pochi husimamia funguo nyingi kiotomatiki</a:t>
            </a:r>
            <a:endParaRPr lang="sw"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sw" altLang="en-US" sz="2110" dirty="0">
                <a:solidFill>
                  <a:srgbClr val="25252B"/>
                </a:solidFill>
                <a:latin typeface="IBM Plex Sans" pitchFamily="34" charset="0"/>
                <a:ea typeface="IBM Plex Sans" pitchFamily="34" charset="-122"/>
                <a:cs typeface="IBM Plex Sans" pitchFamily="34" charset="-120"/>
              </a:rPr>
              <a:t>Kamwe msishiriki funguo za kibinafsi, maneno ya kurejesha (seed phrases), nywila, au misimbo ya urejeshaji. Hakuna mwalimu halali, mhudumu wa usaidizi, kampuni ya pochi, mfanyakazi wa soko la kubadilishana fedha, au msanidi programu anayezihitaji.</a:t>
            </a:r>
            <a:endParaRPr lang="sw"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sw" altLang="en-US" sz="2110" b="1" dirty="0">
                <a:solidFill>
                  <a:srgbClr val="422C70"/>
                </a:solidFill>
                <a:latin typeface="IBM Plex Sans" pitchFamily="34" charset="0"/>
                <a:ea typeface="IBM Plex Sans" pitchFamily="34" charset="-122"/>
                <a:cs typeface="IBM Plex Sans" pitchFamily="34" charset="-120"/>
              </a:rPr>
              <a:t>Jaribuni</a:t>
            </a:r>
            <a:endParaRPr lang="sw" sz="2110" dirty="0"/>
          </a:p>
          <a:p>
            <a:pPr algn="l" indent="0" marL="0">
              <a:lnSpc>
                <a:spcPct val="113000"/>
              </a:lnSpc>
              <a:spcBef>
                <a:spcPts val="320"/>
              </a:spcBef>
              <a:buNone/>
            </a:pPr>
            <a:r>
              <a:rPr lang="sw" altLang="en-US" sz="2110" dirty="0">
                <a:solidFill>
                  <a:srgbClr val="25252B"/>
                </a:solidFill>
                <a:latin typeface="IBM Plex Sans" pitchFamily="34" charset="0"/>
                <a:ea typeface="IBM Plex Sans" pitchFamily="34" charset="-122"/>
                <a:cs typeface="IBM Plex Sans" pitchFamily="34" charset="-120"/>
              </a:rPr>
              <a:t>Pangeni mifano iliyoandaliwa katika makundi ya taarifa za kupokea, siri, na taarifa za umma ambazo huwa nyeti zinapohusishwa na mtu.</a:t>
            </a:r>
            <a:endParaRPr lang="sw"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Ufunguo binafsi: usiwahi kuushiriki na mtu yeyote. Yeyote aliye nao anaweza kutumia bitcoin zako. Kupokea: ni salama kushiriki Ufunguo wa umma, unaotokana na ufunguo binafsi Anwani ya kupokea, inayoun">    </p:cNvPr>
          <p:cNvPicPr>
            <a:picLocks noChangeAspect="1"/>
          </p:cNvPicPr>
          <p:nvPr/>
        </p:nvPicPr>
        <p:blipFill>
          <a:blip r:embed="rId1"/>
          <a:stretch>
            <a:fillRect/>
          </a:stretch>
        </p:blipFill>
        <p:spPr>
          <a:xfrm>
            <a:off x="342900" y="829727"/>
            <a:ext cx="11506170" cy="50461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Virai vya Mbegu</a:t>
            </a:r>
            <a:endParaRPr lang="sw" sz="3000" dirty="0"/>
          </a:p>
        </p:txBody>
      </p:sp>
      <p:sp>
        <p:nvSpPr>
          <p:cNvPr id="5" name="Text 2"/>
          <p:cNvSpPr/>
          <p:nvPr/>
        </p:nvSpPr>
        <p:spPr>
          <a:xfrm>
            <a:off x="666780" y="1435608"/>
            <a:ext cx="5694426" cy="1513881"/>
          </a:xfrm>
          <a:prstGeom prst="rect">
            <a:avLst/>
          </a:prstGeom>
          <a:noFill/>
          <a:ln/>
        </p:spPr>
        <p:txBody>
          <a:bodyPr wrap="square" lIns="0" tIns="0" rIns="0" bIns="0" rtlCol="0" anchor="t"/>
          <a:lstStyle/>
          <a:p>
            <a:pPr algn="l" indent="0" marL="0">
              <a:lnSpc>
                <a:spcPct val="113000"/>
              </a:lnSpc>
              <a:buNone/>
            </a:pPr>
            <a:r>
              <a:rPr lang="sw" altLang="en-US" sz="2210" dirty="0">
                <a:solidFill>
                  <a:srgbClr val="25252B"/>
                </a:solidFill>
                <a:latin typeface="IBM Plex Sans" pitchFamily="34" charset="0"/>
                <a:ea typeface="IBM Plex Sans" pitchFamily="34" charset="-122"/>
                <a:cs typeface="IBM Plex Sans" pitchFamily="34" charset="-120"/>
              </a:rPr>
              <a:t>Kirai cha mbegu ni orodha ya maneno yaliyopangwa kwa mpangilio maalum ambayo pochi nyingi hutumia kurejesha funguo zake za siri.</a:t>
            </a:r>
            <a:endParaRPr lang="sw" sz="2210" dirty="0"/>
          </a:p>
        </p:txBody>
      </p:sp>
      <p:sp>
        <p:nvSpPr>
          <p:cNvPr id="6" name="Text 3"/>
          <p:cNvSpPr/>
          <p:nvPr/>
        </p:nvSpPr>
        <p:spPr>
          <a:xfrm>
            <a:off x="1017179" y="3173791"/>
            <a:ext cx="5310287" cy="2817175"/>
          </a:xfrm>
          <a:prstGeom prst="rect">
            <a:avLst/>
          </a:prstGeom>
          <a:noFill/>
          <a:ln/>
        </p:spPr>
        <p:txBody>
          <a:bodyPr wrap="square" lIns="0" tIns="0" rIns="0" bIns="0" rtlCol="0" anchor="t"/>
          <a:lstStyle/>
          <a:p>
            <a:pPr algn="l" marL="210820" indent="-210820">
              <a:lnSpc>
                <a:spcPct val="113000"/>
              </a:lnSpc>
              <a:buSzPct val="100000"/>
              <a:buChar char="•"/>
            </a:pPr>
            <a:r>
              <a:rPr lang="sw" altLang="en-US" sz="2210" dirty="0">
                <a:solidFill>
                  <a:srgbClr val="25252B"/>
                </a:solidFill>
                <a:latin typeface="IBM Plex Sans" pitchFamily="34" charset="0"/>
                <a:ea typeface="IBM Plex Sans" pitchFamily="34" charset="-122"/>
                <a:cs typeface="IBM Plex Sans" pitchFamily="34" charset="-120"/>
              </a:rPr>
              <a:t>Mara nyingi ni maneno 12 au 24; miundo hutofautiana</a:t>
            </a:r>
            <a:endParaRPr lang="sw" sz="2210" dirty="0"/>
          </a:p>
          <a:p>
            <a:pPr algn="l" marL="210820" indent="-210820">
              <a:lnSpc>
                <a:spcPct val="113000"/>
              </a:lnSpc>
              <a:spcBef>
                <a:spcPts val="440"/>
              </a:spcBef>
              <a:buSzPct val="100000"/>
              <a:buChar char="•"/>
            </a:pPr>
            <a:r>
              <a:rPr lang="sw" altLang="en-US" sz="2210" dirty="0">
                <a:solidFill>
                  <a:srgbClr val="25252B"/>
                </a:solidFill>
                <a:latin typeface="IBM Plex Sans" pitchFamily="34" charset="0"/>
                <a:ea typeface="IBM Plex Sans" pitchFamily="34" charset="-122"/>
                <a:cs typeface="IBM Plex Sans" pitchFamily="34" charset="-120"/>
              </a:rPr>
              <a:t>Tahajia na mpangilio sahihi kabisa</a:t>
            </a:r>
            <a:endParaRPr lang="sw" sz="2210" dirty="0"/>
          </a:p>
          <a:p>
            <a:pPr algn="l" marL="210820" indent="-210820">
              <a:lnSpc>
                <a:spcPct val="113000"/>
              </a:lnSpc>
              <a:spcBef>
                <a:spcPts val="440"/>
              </a:spcBef>
              <a:buSzPct val="100000"/>
              <a:buChar char="•"/>
            </a:pPr>
            <a:r>
              <a:rPr lang="sw" altLang="en-US" sz="2210" dirty="0">
                <a:solidFill>
                  <a:srgbClr val="25252B"/>
                </a:solidFill>
                <a:latin typeface="IBM Plex Sans" pitchFamily="34" charset="0"/>
                <a:ea typeface="IBM Plex Sans" pitchFamily="34" charset="-122"/>
                <a:cs typeface="IBM Plex Sans" pitchFamily="34" charset="-120"/>
              </a:rPr>
              <a:t>Maelekezo rasmi ya kuhifadhi nakala; uhifadhi wa faragha nje ya mtandao</a:t>
            </a:r>
            <a:endParaRPr lang="sw" sz="2210" dirty="0"/>
          </a:p>
          <a:p>
            <a:pPr algn="l" marL="210820" indent="-210820">
              <a:lnSpc>
                <a:spcPct val="113000"/>
              </a:lnSpc>
              <a:spcBef>
                <a:spcPts val="440"/>
              </a:spcBef>
              <a:buSzPct val="100000"/>
              <a:buChar char="•"/>
            </a:pPr>
            <a:r>
              <a:rPr lang="sw" altLang="en-US" sz="2210" dirty="0">
                <a:solidFill>
                  <a:srgbClr val="25252B"/>
                </a:solidFill>
                <a:latin typeface="IBM Plex Sans" pitchFamily="34" charset="0"/>
                <a:ea typeface="IBM Plex Sans" pitchFamily="34" charset="-122"/>
                <a:cs typeface="IBM Plex Sans" pitchFamily="34" charset="-120"/>
              </a:rPr>
              <a:t>Linda dhidi ya upotevu, uharibifu, kamera na watazamaji wengine</a:t>
            </a:r>
            <a:endParaRPr lang="sw"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Matumizi kwa Uhifadhi wa Mtu wa Tatu na kwa Kujihifadhi</a:t>
            </a:r>
            <a:br/>
            <a:r>
              <a:rPr lang="sw" altLang="en-US" sz="3000" dirty="0">
                <a:solidFill>
                  <a:srgbClr val="422C70"/>
                </a:solidFill>
                <a:latin typeface="IBM Plex Sans Medium" pitchFamily="34" charset="0"/>
                <a:ea typeface="IBM Plex Sans Medium" pitchFamily="34" charset="-122"/>
                <a:cs typeface="IBM Plex Sans Medium" pitchFamily="34" charset="-120"/>
              </a:rPr>
              <a:t>Mwenyewe</a:t>
            </a:r>
            <a:endParaRPr lang="sw" sz="3000" dirty="0"/>
          </a:p>
        </p:txBody>
      </p:sp>
      <p:sp>
        <p:nvSpPr>
          <p:cNvPr id="4" name="Text 2"/>
          <p:cNvSpPr/>
          <p:nvPr/>
        </p:nvSpPr>
        <p:spPr>
          <a:xfrm>
            <a:off x="1002000" y="179487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sw" altLang="en-US" sz="2110" b="1" dirty="0">
                <a:solidFill>
                  <a:srgbClr val="422C70"/>
                </a:solidFill>
                <a:latin typeface="IBM Plex Sans" pitchFamily="34" charset="0"/>
                <a:ea typeface="IBM Plex Sans" pitchFamily="34" charset="-122"/>
                <a:cs typeface="IBM Plex Sans" pitchFamily="34" charset="-120"/>
              </a:rPr>
              <a:t>Uhifadhi wa mtoa huduma:</a:t>
            </a:r>
            <a:r>
              <a:rPr lang="sw" altLang="en-US" sz="2110" dirty="0">
                <a:solidFill>
                  <a:srgbClr val="25252B"/>
                </a:solidFill>
                <a:latin typeface="IBM Plex Sans" pitchFamily="34" charset="0"/>
                <a:ea typeface="IBM Plex Sans" pitchFamily="34" charset="-122"/>
                <a:cs typeface="IBM Plex Sans" pitchFamily="34" charset="-120"/>
              </a:rPr>
              <a:t> huduma hudhibiti funguo na urejeshaji wa akaunti</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Salio linaloonyeshwa: ahadi ya huduma ya kutoa bitcoin</a:t>
            </a:r>
            <a:endParaRPr lang="sw" sz="2110" dirty="0"/>
          </a:p>
          <a:p>
            <a:pPr algn="l" marL="200660" indent="-200660">
              <a:lnSpc>
                <a:spcPct val="113000"/>
              </a:lnSpc>
              <a:spcBef>
                <a:spcPts val="420"/>
              </a:spcBef>
              <a:buSzPct val="100000"/>
              <a:buChar char="•"/>
            </a:pPr>
            <a:r>
              <a:rPr lang="sw" altLang="en-US" sz="2110" b="1" dirty="0">
                <a:solidFill>
                  <a:srgbClr val="422C70"/>
                </a:solidFill>
                <a:latin typeface="IBM Plex Sans" pitchFamily="34" charset="0"/>
                <a:ea typeface="IBM Plex Sans" pitchFamily="34" charset="-122"/>
                <a:cs typeface="IBM Plex Sans" pitchFamily="34" charset="-120"/>
              </a:rPr>
              <a:t>Kujihifadhi mwenyewe:</a:t>
            </a:r>
            <a:r>
              <a:rPr lang="sw" altLang="en-US" sz="2110" dirty="0">
                <a:solidFill>
                  <a:srgbClr val="25252B"/>
                </a:solidFill>
                <a:latin typeface="IBM Plex Sans" pitchFamily="34" charset="0"/>
                <a:ea typeface="IBM Plex Sans" pitchFamily="34" charset="-122"/>
                <a:cs typeface="IBM Plex Sans" pitchFamily="34" charset="-120"/>
              </a:rPr>
              <a:t> mtumiaji hudhibiti funguo na nakala rudufu</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Udhibiti wa moja kwa moja huleta jukumu la makosa na urejeshaji</a:t>
            </a:r>
            <a:endParaRPr lang="sw" sz="2110" dirty="0"/>
          </a:p>
        </p:txBody>
      </p:sp>
      <p:sp>
        <p:nvSpPr>
          <p:cNvPr id="5" name="Text 3"/>
          <p:cNvSpPr/>
          <p:nvPr/>
        </p:nvSpPr>
        <p:spPr>
          <a:xfrm>
            <a:off x="666780" y="3698382"/>
            <a:ext cx="11510010" cy="723930"/>
          </a:xfrm>
          <a:prstGeom prst="rect">
            <a:avLst/>
          </a:prstGeom>
          <a:noFill/>
          <a:ln/>
        </p:spPr>
        <p:txBody>
          <a:bodyPr wrap="square" lIns="0" tIns="0" rIns="0" bIns="0" rtlCol="0" anchor="t"/>
          <a:lstStyle/>
          <a:p>
            <a:pPr algn="l" indent="0" marL="0">
              <a:lnSpc>
                <a:spcPct val="113000"/>
              </a:lnSpc>
              <a:buNone/>
            </a:pPr>
            <a:r>
              <a:rPr lang="sw" altLang="en-US" sz="2110" dirty="0">
                <a:solidFill>
                  <a:srgbClr val="25252B"/>
                </a:solidFill>
                <a:latin typeface="IBM Plex Sans" pitchFamily="34" charset="0"/>
                <a:ea typeface="IBM Plex Sans" pitchFamily="34" charset="-122"/>
                <a:cs typeface="IBM Plex Sans" pitchFamily="34" charset="-120"/>
              </a:rPr>
              <a:t>Blockchain ya umma haiwezi kuthibitisha kile ambacho huduma inadaiwa na mteja fulani. Kujihifadhi mwenyewe bado kunaweza kutegemea programu, vifaa, seva na mtandao.</a:t>
            </a:r>
            <a:endParaRPr lang="sw" sz="2110" dirty="0"/>
          </a:p>
        </p:txBody>
      </p:sp>
      <p:sp>
        <p:nvSpPr>
          <p:cNvPr id="6" name="Shape 4"/>
          <p:cNvSpPr/>
          <p:nvPr/>
        </p:nvSpPr>
        <p:spPr>
          <a:xfrm>
            <a:off x="666780" y="4690506"/>
            <a:ext cx="10858500" cy="1447770"/>
          </a:xfrm>
          <a:prstGeom prst="rect">
            <a:avLst/>
          </a:prstGeom>
          <a:solidFill>
            <a:srgbClr val="F3F3FA"/>
          </a:solidFill>
          <a:ln/>
        </p:spPr>
      </p:sp>
      <p:sp>
        <p:nvSpPr>
          <p:cNvPr id="7" name="Shape 5"/>
          <p:cNvSpPr/>
          <p:nvPr/>
        </p:nvSpPr>
        <p:spPr>
          <a:xfrm>
            <a:off x="666780" y="4690506"/>
            <a:ext cx="57150" cy="1447770"/>
          </a:xfrm>
          <a:prstGeom prst="rect">
            <a:avLst/>
          </a:prstGeom>
          <a:solidFill>
            <a:srgbClr val="422C70"/>
          </a:solidFill>
          <a:ln/>
        </p:spPr>
      </p:sp>
      <p:sp>
        <p:nvSpPr>
          <p:cNvPr id="8" name="Text 6"/>
          <p:cNvSpPr/>
          <p:nvPr/>
        </p:nvSpPr>
        <p:spPr>
          <a:xfrm>
            <a:off x="1153058" y="4931908"/>
            <a:ext cx="10539649" cy="964966"/>
          </a:xfrm>
          <a:prstGeom prst="rect">
            <a:avLst/>
          </a:prstGeom>
          <a:noFill/>
          <a:ln/>
        </p:spPr>
        <p:txBody>
          <a:bodyPr wrap="square" lIns="0" tIns="0" rIns="0" bIns="0" rtlCol="0" anchor="t"/>
          <a:lstStyle/>
          <a:p>
            <a:pPr algn="l" indent="0" marL="0">
              <a:lnSpc>
                <a:spcPct val="113000"/>
              </a:lnSpc>
              <a:buNone/>
            </a:pPr>
            <a:r>
              <a:rPr lang="sw" altLang="en-US" sz="2110" b="1" dirty="0">
                <a:solidFill>
                  <a:srgbClr val="422C70"/>
                </a:solidFill>
                <a:latin typeface="IBM Plex Sans" pitchFamily="34" charset="0"/>
                <a:ea typeface="IBM Plex Sans" pitchFamily="34" charset="-122"/>
                <a:cs typeface="IBM Plex Sans" pitchFamily="34" charset="-120"/>
              </a:rPr>
              <a:t>Jaribu</a:t>
            </a:r>
            <a:endParaRPr lang="sw" sz="2110" dirty="0"/>
          </a:p>
          <a:p>
            <a:pPr algn="l" indent="0" marL="0">
              <a:lnSpc>
                <a:spcPct val="113000"/>
              </a:lnSpc>
              <a:spcBef>
                <a:spcPts val="320"/>
              </a:spcBef>
              <a:buNone/>
            </a:pPr>
            <a:r>
              <a:rPr lang="sw" altLang="en-US" sz="2110" dirty="0">
                <a:solidFill>
                  <a:srgbClr val="25252B"/>
                </a:solidFill>
                <a:latin typeface="IBM Plex Sans" pitchFamily="34" charset="0"/>
                <a:ea typeface="IBM Plex Sans" pitchFamily="34" charset="-122"/>
                <a:cs typeface="IBM Plex Sans" pitchFamily="34" charset="-120"/>
              </a:rPr>
              <a:t>Linganisheni maelezo mawili yaliyoandaliwa: nani anadhibiti funguo, nani anarejesha ufikiaji, na ni hatari gani inayohitaji kukaguliwa?</a:t>
            </a:r>
            <a:endParaRPr lang="sw"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Uhifadhi wa huduma Unaingia kwenye akaunti kupitia simu yakoHuduma inashikilia funguo kwenye seva zake Huduma inaidhinisha na kutia sahihi malipo yakoSalioAhadi kutoka kwa hudumaUrejeshajiKupitia utar">    </p:cNvPr>
          <p:cNvPicPr>
            <a:picLocks noChangeAspect="1"/>
          </p:cNvPicPr>
          <p:nvPr/>
        </p:nvPicPr>
        <p:blipFill>
          <a:blip r:embed="rId1"/>
          <a:stretch>
            <a:fillRect/>
          </a:stretch>
        </p:blipFill>
        <p:spPr>
          <a:xfrm>
            <a:off x="342900" y="597103"/>
            <a:ext cx="11506170" cy="55114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Pochi za Moto na Pochi Baridi</a:t>
            </a:r>
            <a:endParaRPr lang="sw" sz="3000" dirty="0"/>
          </a:p>
        </p:txBody>
      </p:sp>
      <p:sp>
        <p:nvSpPr>
          <p:cNvPr id="5" name="Text 2"/>
          <p:cNvSpPr/>
          <p:nvPr/>
        </p:nvSpPr>
        <p:spPr>
          <a:xfrm>
            <a:off x="971459" y="1368491"/>
            <a:ext cx="6006694" cy="3107497"/>
          </a:xfrm>
          <a:prstGeom prst="rect">
            <a:avLst/>
          </a:prstGeom>
          <a:noFill/>
          <a:ln/>
        </p:spPr>
        <p:txBody>
          <a:bodyPr wrap="square" lIns="0" tIns="0" rIns="0" bIns="0" rtlCol="0" anchor="t"/>
          <a:lstStyle/>
          <a:p>
            <a:pPr algn="l" marL="182880" indent="-182880">
              <a:lnSpc>
                <a:spcPct val="113000"/>
              </a:lnSpc>
              <a:buSzPct val="100000"/>
              <a:buChar char="•"/>
            </a:pPr>
            <a:r>
              <a:rPr lang="sw" altLang="en-US" sz="1920" b="1" dirty="0">
                <a:solidFill>
                  <a:srgbClr val="422C70"/>
                </a:solidFill>
                <a:latin typeface="IBM Plex Sans" pitchFamily="34" charset="0"/>
                <a:ea typeface="IBM Plex Sans" pitchFamily="34" charset="-122"/>
                <a:cs typeface="IBM Plex Sans" pitchFamily="34" charset="-120"/>
              </a:rPr>
              <a:t>Moto:</a:t>
            </a:r>
            <a:r>
              <a:rPr lang="sw" altLang="en-US" sz="1920" dirty="0">
                <a:solidFill>
                  <a:srgbClr val="25252B"/>
                </a:solidFill>
                <a:latin typeface="IBM Plex Sans" pitchFamily="34" charset="0"/>
                <a:ea typeface="IBM Plex Sans" pitchFamily="34" charset="-122"/>
                <a:cs typeface="IBM Plex Sans" pitchFamily="34" charset="-120"/>
              </a:rPr>
              <a:t> funguo ziko kwenye kifaa kilichounganishwa na intaneti; ni rahisi kutumia, lakini kiko wazi zaidi kwa hatari</a:t>
            </a:r>
            <a:endParaRPr lang="sw" sz="1920" dirty="0"/>
          </a:p>
          <a:p>
            <a:pPr algn="l" marL="182880" indent="-182880">
              <a:lnSpc>
                <a:spcPct val="113000"/>
              </a:lnSpc>
              <a:spcBef>
                <a:spcPts val="380"/>
              </a:spcBef>
              <a:buSzPct val="100000"/>
              <a:buChar char="•"/>
            </a:pPr>
            <a:r>
              <a:rPr lang="sw" altLang="en-US" sz="1920" b="1" dirty="0">
                <a:solidFill>
                  <a:srgbClr val="422C70"/>
                </a:solidFill>
                <a:latin typeface="IBM Plex Sans" pitchFamily="34" charset="0"/>
                <a:ea typeface="IBM Plex Sans" pitchFamily="34" charset="-122"/>
                <a:cs typeface="IBM Plex Sans" pitchFamily="34" charset="-120"/>
              </a:rPr>
              <a:t>Baridi:</a:t>
            </a:r>
            <a:r>
              <a:rPr lang="sw" altLang="en-US" sz="1920" dirty="0">
                <a:solidFill>
                  <a:srgbClr val="25252B"/>
                </a:solidFill>
                <a:latin typeface="IBM Plex Sans" pitchFamily="34" charset="0"/>
                <a:ea typeface="IBM Plex Sans" pitchFamily="34" charset="-122"/>
                <a:cs typeface="IBM Plex Sans" pitchFamily="34" charset="-120"/>
              </a:rPr>
              <a:t> funguo za kusaini zimetengwa na kifaa cha matumizi ya jumla kilichounganishwa na intaneti</a:t>
            </a:r>
            <a:endParaRPr lang="sw" sz="1920" dirty="0"/>
          </a:p>
          <a:p>
            <a:pPr algn="l" marL="182880" indent="-182880">
              <a:lnSpc>
                <a:spcPct val="113000"/>
              </a:lnSpc>
              <a:spcBef>
                <a:spcPts val="380"/>
              </a:spcBef>
              <a:buSzPct val="100000"/>
              <a:buChar char="•"/>
            </a:pPr>
            <a:r>
              <a:rPr lang="sw" altLang="en-US" sz="1920" b="1" dirty="0">
                <a:solidFill>
                  <a:srgbClr val="422C70"/>
                </a:solidFill>
                <a:latin typeface="IBM Plex Sans" pitchFamily="34" charset="0"/>
                <a:ea typeface="IBM Plex Sans" pitchFamily="34" charset="-122"/>
                <a:cs typeface="IBM Plex Sans" pitchFamily="34" charset="-120"/>
              </a:rPr>
              <a:t>Pochi ya maunzi:</a:t>
            </a:r>
            <a:r>
              <a:rPr lang="sw" altLang="en-US" sz="1920" dirty="0">
                <a:solidFill>
                  <a:srgbClr val="25252B"/>
                </a:solidFill>
                <a:latin typeface="IBM Plex Sans" pitchFamily="34" charset="0"/>
                <a:ea typeface="IBM Plex Sans" pitchFamily="34" charset="-122"/>
                <a:cs typeface="IBM Plex Sans" pitchFamily="34" charset="-120"/>
              </a:rPr>
              <a:t> kifaa maalum cha kulinda funguo na kusaini</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Uhifadhi wa funguo na urejeshaji: ni masuala tofauti</a:t>
            </a:r>
            <a:endParaRPr lang="sw" sz="1920" dirty="0"/>
          </a:p>
        </p:txBody>
      </p:sp>
      <p:sp>
        <p:nvSpPr>
          <p:cNvPr id="6" name="Text 3"/>
          <p:cNvSpPr/>
          <p:nvPr/>
        </p:nvSpPr>
        <p:spPr>
          <a:xfrm>
            <a:off x="666780" y="4744182"/>
            <a:ext cx="6340632" cy="987186"/>
          </a:xfrm>
          <a:prstGeom prst="rect">
            <a:avLst/>
          </a:prstGeom>
          <a:noFill/>
          <a:ln/>
        </p:spPr>
        <p:txBody>
          <a:bodyPr wrap="square" lIns="0" tIns="0" rIns="0" bIns="0" rtlCol="0" anchor="t"/>
          <a:lstStyle/>
          <a:p>
            <a:pPr algn="l" indent="0" marL="0">
              <a:lnSpc>
                <a:spcPct val="113000"/>
              </a:lnSpc>
              <a:buNone/>
            </a:pPr>
            <a:r>
              <a:rPr lang="sw" altLang="en-US" sz="1920" dirty="0">
                <a:solidFill>
                  <a:srgbClr val="25252B"/>
                </a:solidFill>
                <a:latin typeface="IBM Plex Sans" pitchFamily="34" charset="0"/>
                <a:ea typeface="IBM Plex Sans" pitchFamily="34" charset="-122"/>
                <a:cs typeface="IBM Plex Sans" pitchFamily="34" charset="-120"/>
              </a:rPr>
              <a:t>Pochi ya maunzi inaweza kusaidia Cold Storage; istilahi hizi hazina maana moja. Vifaa na nakala rudufu bado vinahitaji ulinzi.</a:t>
            </a:r>
            <a:endParaRPr lang="sw"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Urejeshaji wa Pochi na Kujaribu Maneno ya Mbegu</a:t>
            </a:r>
            <a:endParaRPr lang="sw"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Tumieni tu vifaa vilivyoandaliwa, vitupu, au vya kuigiza. Kamwe msifichue maneno halisi ya urejeshaji; kamwe msitumie pochi ya darasani kuhifadhi fedha zenye thamani baadaye.</a:t>
            </a:r>
            <a:endParaRPr lang="sw"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Tumia vifaa vilivyoandaliwa, vitupu au vya kuigiza pekee. Mwalimu wako kamwe haoni maneno ya urejeshaji. 1 Fuateni maelekezoTumieni mwongozo rasmi wa pochi hiyo mahususi ya mafunzo.2 Hakikisheni upata">    </p:cNvPr>
          <p:cNvPicPr>
            <a:picLocks noChangeAspect="1"/>
          </p:cNvPicPr>
          <p:nvPr/>
        </p:nvPicPr>
        <p:blipFill>
          <a:blip r:embed="rId1"/>
          <a:stretch>
            <a:fillRect/>
          </a:stretch>
        </p:blipFill>
        <p:spPr>
          <a:xfrm>
            <a:off x="342900" y="499902"/>
            <a:ext cx="11506170" cy="570576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Kupokea Bitcoin</a:t>
            </a:r>
            <a:endParaRPr lang="sw"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sw" altLang="en-US" sz="2400" b="1" dirty="0">
                <a:solidFill>
                  <a:srgbClr val="25252B"/>
                </a:solidFill>
                <a:latin typeface="IBM Plex Sans" pitchFamily="34" charset="0"/>
                <a:ea typeface="IBM Plex Sans" pitchFamily="34" charset="-122"/>
                <a:cs typeface="IBM Plex Sans" pitchFamily="34" charset="-120"/>
              </a:rPr>
              <a:t>Zoezi la 1: pokea kwa usalama</a:t>
            </a:r>
            <a:endParaRPr lang="sw"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w" altLang="en-US" sz="2400" dirty="0">
                <a:solidFill>
                  <a:srgbClr val="25252B"/>
                </a:solidFill>
                <a:latin typeface="IBM Plex Sans" pitchFamily="34" charset="0"/>
                <a:ea typeface="IBM Plex Sans" pitchFamily="34" charset="-122"/>
                <a:cs typeface="IBM Plex Sans" pitchFamily="34" charset="-120"/>
              </a:rPr>
              <a:t>Fungua pochi iliyoandaliwa; chagua Pokea.</a:t>
            </a:r>
            <a:endParaRPr lang="sw" sz="2400" dirty="0"/>
          </a:p>
          <a:p>
            <a:pPr algn="l" marL="228600" indent="-228600">
              <a:lnSpc>
                <a:spcPct val="113000"/>
              </a:lnSpc>
              <a:spcBef>
                <a:spcPts val="480"/>
              </a:spcBef>
              <a:buSzPct val="100000"/>
              <a:buFont typeface="+mj-lt"/>
              <a:buAutoNum type="arabicPeriod" startAt="1"/>
            </a:pPr>
            <a:r>
              <a:rPr lang="sw" altLang="en-US" sz="2400" dirty="0">
                <a:solidFill>
                  <a:srgbClr val="25252B"/>
                </a:solidFill>
                <a:latin typeface="IBM Plex Sans" pitchFamily="34" charset="0"/>
                <a:ea typeface="IBM Plex Sans" pitchFamily="34" charset="-122"/>
                <a:cs typeface="IBM Plex Sans" pitchFamily="34" charset="-120"/>
              </a:rPr>
              <a:t>Tambua kama ni on-chain au Lightning.</a:t>
            </a:r>
            <a:endParaRPr lang="sw" sz="2400" dirty="0"/>
          </a:p>
          <a:p>
            <a:pPr algn="l" marL="228600" indent="-228600">
              <a:lnSpc>
                <a:spcPct val="113000"/>
              </a:lnSpc>
              <a:spcBef>
                <a:spcPts val="480"/>
              </a:spcBef>
              <a:buSzPct val="100000"/>
              <a:buFont typeface="+mj-lt"/>
              <a:buAutoNum type="arabicPeriod" startAt="1"/>
            </a:pPr>
            <a:r>
              <a:rPr lang="sw" altLang="en-US" sz="2400" dirty="0">
                <a:solidFill>
                  <a:srgbClr val="25252B"/>
                </a:solidFill>
                <a:latin typeface="IBM Plex Sans" pitchFamily="34" charset="0"/>
                <a:ea typeface="IBM Plex Sans" pitchFamily="34" charset="-122"/>
                <a:cs typeface="IBM Plex Sans" pitchFamily="34" charset="-120"/>
              </a:rPr>
              <a:t>Shiriki taarifa za umma za kupokea pekee.</a:t>
            </a:r>
            <a:endParaRPr lang="sw" sz="2400" dirty="0"/>
          </a:p>
          <a:p>
            <a:pPr algn="l" marL="228600" indent="-228600">
              <a:lnSpc>
                <a:spcPct val="113000"/>
              </a:lnSpc>
              <a:spcBef>
                <a:spcPts val="480"/>
              </a:spcBef>
              <a:buSzPct val="100000"/>
              <a:buFont typeface="+mj-lt"/>
              <a:buAutoNum type="arabicPeriod" startAt="1"/>
            </a:pPr>
            <a:r>
              <a:rPr lang="sw" altLang="en-US" sz="2400" dirty="0">
                <a:solidFill>
                  <a:srgbClr val="25252B"/>
                </a:solidFill>
                <a:latin typeface="IBM Plex Sans" pitchFamily="34" charset="0"/>
                <a:ea typeface="IBM Plex Sans" pitchFamily="34" charset="-122"/>
                <a:cs typeface="IBM Plex Sans" pitchFamily="34" charset="-120"/>
              </a:rPr>
              <a:t>Thibitisha kiasi chochote kilichoombwa pamoja na mtumaji.</a:t>
            </a:r>
            <a:endParaRPr lang="sw" sz="2400" dirty="0"/>
          </a:p>
          <a:p>
            <a:pPr algn="l" marL="228600" indent="-228600">
              <a:lnSpc>
                <a:spcPct val="113000"/>
              </a:lnSpc>
              <a:spcBef>
                <a:spcPts val="480"/>
              </a:spcBef>
              <a:buSzPct val="100000"/>
              <a:buFont typeface="+mj-lt"/>
              <a:buAutoNum type="arabicPeriod" startAt="1"/>
            </a:pPr>
            <a:r>
              <a:rPr lang="sw" altLang="en-US" sz="2400" dirty="0">
                <a:solidFill>
                  <a:srgbClr val="25252B"/>
                </a:solidFill>
                <a:latin typeface="IBM Plex Sans" pitchFamily="34" charset="0"/>
                <a:ea typeface="IBM Plex Sans" pitchFamily="34" charset="-122"/>
                <a:cs typeface="IBM Plex Sans" pitchFamily="34" charset="-120"/>
              </a:rPr>
              <a:t>Kagua kiasi na hali katika pochi yako mwenyewe.</a:t>
            </a:r>
            <a:endParaRPr lang="sw"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Ujumbe au picha ya skrini kutoka kwa mtumaji si uthibitisho. Inayosubiri ni tofauti na iliyothibitishwa; uthibitisho hauwezi kurekebisha anwani isiyo sahihi au utapeli.</a:t>
            </a:r>
            <a:endParaRPr lang="sw"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Kutuma Bitcoin</a:t>
            </a:r>
            <a:endParaRPr lang="sw"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sw" altLang="en-US" sz="2400" b="1" dirty="0">
                <a:solidFill>
                  <a:srgbClr val="25252B"/>
                </a:solidFill>
                <a:latin typeface="IBM Plex Sans" pitchFamily="34" charset="0"/>
                <a:ea typeface="IBM Plex Sans" pitchFamily="34" charset="-122"/>
                <a:cs typeface="IBM Plex Sans" pitchFamily="34" charset="-120"/>
              </a:rPr>
              <a:t>Zoezi la 2: tulia na ukague kabla ya kutuma</a:t>
            </a:r>
            <a:endParaRPr lang="sw" sz="2400" dirty="0"/>
          </a:p>
        </p:txBody>
      </p:sp>
      <p:sp>
        <p:nvSpPr>
          <p:cNvPr id="6" name="Text 3"/>
          <p:cNvSpPr/>
          <p:nvPr/>
        </p:nvSpPr>
        <p:spPr>
          <a:xfrm>
            <a:off x="666780" y="2575316"/>
            <a:ext cx="6340632" cy="2468148"/>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Idhinisha tu pale ambapo kila ukaguzi unalingana. Ikiwa maelezo yatabadilika, haraka ikajitokeza, au mtu yeyote akaomba siri, simama na uthibitishe kwa njia huru. Muamala halali uliotumwa ni vigumu au hauwezekani kuurejesha.</a:t>
            </a:r>
            <a:endParaRPr lang="sw"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Kabla hujatuma✓ MpokeajiThibitisha ni nani na kwa nini kupitia njia ya mawasiliano inayoaminika.✓ Njia ya malipoThibitisha kama ni on-chain au Lightning.✓ Mahali pa kupokeleaLinganisha na skrini ya ku">    </p:cNvPr>
          <p:cNvPicPr>
            <a:picLocks noChangeAspect="1"/>
          </p:cNvPicPr>
          <p:nvPr/>
        </p:nvPicPr>
        <p:blipFill>
          <a:blip r:embed="rId1"/>
          <a:stretch>
            <a:fillRect/>
          </a:stretch>
        </p:blipFill>
        <p:spPr>
          <a:xfrm>
            <a:off x="532912" y="266730"/>
            <a:ext cx="1112623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Uthibitishaji na Miamala Isiyoweza Kubatilishwa</a:t>
            </a:r>
            <a:endParaRPr lang="sw"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Txid:</a:t>
            </a:r>
            <a:r>
              <a:rPr lang="sw" altLang="en-US" sz="2300" dirty="0">
                <a:solidFill>
                  <a:srgbClr val="25252B"/>
                </a:solidFill>
                <a:latin typeface="IBM Plex Sans" pitchFamily="34" charset="0"/>
                <a:ea typeface="IBM Plex Sans" pitchFamily="34" charset="-122"/>
                <a:cs typeface="IBM Plex Sans" pitchFamily="34" charset="-120"/>
              </a:rPr>
              <a:t> kitambulisho cha muamala ulio kwenye mnyororo (on-chain)</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Kichunguzi (Explorer):</a:t>
            </a:r>
            <a:r>
              <a:rPr lang="sw" altLang="en-US" sz="2300" dirty="0">
                <a:solidFill>
                  <a:srgbClr val="25252B"/>
                </a:solidFill>
                <a:latin typeface="IBM Plex Sans" pitchFamily="34" charset="0"/>
                <a:ea typeface="IBM Plex Sans" pitchFamily="34" charset="-122"/>
                <a:cs typeface="IBM Plex Sans" pitchFamily="34" charset="-120"/>
              </a:rPr>
              <a:t> kiolesura cha kufikia data za umma za miamala</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Hakikisheni mtandao, mpokeaji, kiasi, ada, hali na uthibitisho</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Kutangazwa → unasubiri → kuingizwa kwenye bloku → uthibitisho unaofuata</a:t>
            </a:r>
            <a:endParaRPr lang="sw"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Kichunguzi hakiwezi kuthibitisha utambulisho, uaminifu au madhumuni ya malipo. Hakuna idadi moja ya uthibitisho inayofaa kwa kila malipo.</a:t>
            </a:r>
            <a:endParaRPr lang="sw" sz="2300" dirty="0"/>
          </a:p>
        </p:txBody>
      </p:sp>
      <p:sp>
        <p:nvSpPr>
          <p:cNvPr id="6" name="Text 4"/>
          <p:cNvSpPr/>
          <p:nvPr/>
        </p:nvSpPr>
        <p:spPr>
          <a:xfrm>
            <a:off x="666780" y="4542831"/>
            <a:ext cx="11510010" cy="1184971"/>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Tumieni mifano iliyoandaliwa; msitafute anwani au muamala binafsi wa mwanafunzi. Utafutaji unaweza kumfichulia mwendeshaji wa kichunguzi kile mnachokifuatilia.</a:t>
            </a:r>
            <a:endParaRPr lang="sw"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Hifadhi ya miamala inayosubiriInasubiri blokuBloku NUthibitisho 1Bloku N+1Uthibitisho 2Bloku N+2Uthibitisho 3Bloku N+3Uthibitisho 4">    </p:cNvPr>
          <p:cNvPicPr>
            <a:picLocks noChangeAspect="1"/>
          </p:cNvPicPr>
          <p:nvPr/>
        </p:nvPicPr>
        <p:blipFill>
          <a:blip r:embed="rId1"/>
          <a:stretch>
            <a:fillRect/>
          </a:stretch>
        </p:blipFill>
        <p:spPr>
          <a:xfrm>
            <a:off x="342900" y="1660093"/>
            <a:ext cx="11506170" cy="33853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Orodha ya Ukaguzi wa</a:t>
            </a:r>
            <a:br/>
            <a:r>
              <a:rPr lang="sw" altLang="en-US" sz="3000" dirty="0">
                <a:solidFill>
                  <a:srgbClr val="422C70"/>
                </a:solidFill>
                <a:latin typeface="IBM Plex Sans Medium" pitchFamily="34" charset="0"/>
                <a:ea typeface="IBM Plex Sans Medium" pitchFamily="34" charset="-122"/>
                <a:cs typeface="IBM Plex Sans Medium" pitchFamily="34" charset="-120"/>
              </a:rPr>
              <a:t>Usalama</a:t>
            </a:r>
            <a:endParaRPr lang="sw" sz="3000" dirty="0"/>
          </a:p>
        </p:txBody>
      </p:sp>
      <p:sp>
        <p:nvSpPr>
          <p:cNvPr id="5" name="Text 2"/>
          <p:cNvSpPr/>
          <p:nvPr/>
        </p:nvSpPr>
        <p:spPr>
          <a:xfrm>
            <a:off x="666780" y="1842516"/>
            <a:ext cx="5694426" cy="691195"/>
          </a:xfrm>
          <a:prstGeom prst="rect">
            <a:avLst/>
          </a:prstGeom>
          <a:noFill/>
          <a:ln/>
        </p:spPr>
        <p:txBody>
          <a:bodyPr wrap="square" lIns="0" tIns="0" rIns="0" bIns="0" rtlCol="0" anchor="t"/>
          <a:lstStyle/>
          <a:p>
            <a:pPr algn="l" indent="0" marL="0">
              <a:lnSpc>
                <a:spcPct val="113000"/>
              </a:lnSpc>
              <a:buNone/>
            </a:pPr>
            <a:r>
              <a:rPr lang="sw" altLang="en-US" sz="2020" b="1" dirty="0">
                <a:solidFill>
                  <a:srgbClr val="25252B"/>
                </a:solidFill>
                <a:latin typeface="IBM Plex Sans" pitchFamily="34" charset="0"/>
                <a:ea typeface="IBM Plex Sans" pitchFamily="34" charset="-122"/>
                <a:cs typeface="IBM Plex Sans" pitchFamily="34" charset="-120"/>
              </a:rPr>
              <a:t>Zoezi la 3: tambua hatari na usimame kwa usalama</a:t>
            </a:r>
            <a:endParaRPr lang="sw" sz="2020" dirty="0"/>
          </a:p>
        </p:txBody>
      </p:sp>
      <p:sp>
        <p:nvSpPr>
          <p:cNvPr id="6" name="Text 3"/>
          <p:cNvSpPr/>
          <p:nvPr/>
        </p:nvSpPr>
        <p:spPr>
          <a:xfrm>
            <a:off x="666780" y="2789652"/>
            <a:ext cx="5694426" cy="1382298"/>
          </a:xfrm>
          <a:prstGeom prst="rect">
            <a:avLst/>
          </a:prstGeom>
          <a:noFill/>
          <a:ln/>
        </p:spPr>
        <p:txBody>
          <a:bodyPr wrap="square" lIns="0" tIns="0" rIns="0" bIns="0" rtlCol="0" anchor="t"/>
          <a:lstStyle/>
          <a:p>
            <a:pPr algn="l" indent="0" marL="0">
              <a:lnSpc>
                <a:spcPct val="113000"/>
              </a:lnSpc>
              <a:buNone/>
            </a:pPr>
            <a:r>
              <a:rPr lang="sw" altLang="en-US" sz="2020" b="1" dirty="0">
                <a:solidFill>
                  <a:srgbClr val="25252B"/>
                </a:solidFill>
                <a:latin typeface="IBM Plex Sans" pitchFamily="34" charset="0"/>
                <a:ea typeface="IBM Plex Sans" pitchFamily="34" charset="-122"/>
                <a:cs typeface="IBM Plex Sans" pitchFamily="34" charset="-120"/>
              </a:rPr>
              <a:t>Sitisha. Usishiriki chochote. Usitume chochote. Funga njia ya mawasiliano. Thibitisha kwa njia huru. Omba msaada bila kufichua siri.</a:t>
            </a:r>
            <a:endParaRPr lang="sw" sz="2020" dirty="0"/>
          </a:p>
        </p:txBody>
      </p:sp>
      <p:sp>
        <p:nvSpPr>
          <p:cNvPr id="7" name="Shape 4"/>
          <p:cNvSpPr/>
          <p:nvPr/>
        </p:nvSpPr>
        <p:spPr>
          <a:xfrm>
            <a:off x="666780" y="4427891"/>
            <a:ext cx="5372100" cy="1727850"/>
          </a:xfrm>
          <a:prstGeom prst="rect">
            <a:avLst/>
          </a:prstGeom>
          <a:solidFill>
            <a:srgbClr val="F3F3FA"/>
          </a:solidFill>
          <a:ln/>
        </p:spPr>
      </p:sp>
      <p:sp>
        <p:nvSpPr>
          <p:cNvPr id="8" name="Shape 5"/>
          <p:cNvSpPr/>
          <p:nvPr/>
        </p:nvSpPr>
        <p:spPr>
          <a:xfrm>
            <a:off x="666780" y="4427891"/>
            <a:ext cx="57150" cy="1727850"/>
          </a:xfrm>
          <a:prstGeom prst="rect">
            <a:avLst/>
          </a:prstGeom>
          <a:solidFill>
            <a:srgbClr val="422C70"/>
          </a:solidFill>
          <a:ln/>
        </p:spPr>
      </p:sp>
      <p:sp>
        <p:nvSpPr>
          <p:cNvPr id="9" name="Text 6"/>
          <p:cNvSpPr/>
          <p:nvPr/>
        </p:nvSpPr>
        <p:spPr>
          <a:xfrm>
            <a:off x="1133582" y="4658319"/>
            <a:ext cx="4765396" cy="1266993"/>
          </a:xfrm>
          <a:prstGeom prst="rect">
            <a:avLst/>
          </a:prstGeom>
          <a:noFill/>
          <a:ln/>
        </p:spPr>
        <p:txBody>
          <a:bodyPr wrap="square" lIns="0" tIns="0" rIns="0" bIns="0" rtlCol="0" anchor="t"/>
          <a:lstStyle/>
          <a:p>
            <a:pPr algn="l" indent="0" marL="0">
              <a:lnSpc>
                <a:spcPct val="113000"/>
              </a:lnSpc>
              <a:buNone/>
            </a:pPr>
            <a:r>
              <a:rPr lang="sw" altLang="en-US" sz="2020" b="1" dirty="0">
                <a:solidFill>
                  <a:srgbClr val="422C70"/>
                </a:solidFill>
                <a:latin typeface="IBM Plex Sans" pitchFamily="34" charset="0"/>
                <a:ea typeface="IBM Plex Sans" pitchFamily="34" charset="-122"/>
                <a:cs typeface="IBM Plex Sans" pitchFamily="34" charset="-120"/>
              </a:rPr>
              <a:t>Jaribu</a:t>
            </a:r>
            <a:endParaRPr lang="sw" sz="2020" dirty="0"/>
          </a:p>
          <a:p>
            <a:pPr algn="l" indent="0" marL="0">
              <a:lnSpc>
                <a:spcPct val="113000"/>
              </a:lnSpc>
              <a:spcBef>
                <a:spcPts val="300"/>
              </a:spcBef>
              <a:buNone/>
            </a:pPr>
            <a:r>
              <a:rPr lang="sw" altLang="en-US" sz="2020" dirty="0">
                <a:solidFill>
                  <a:srgbClr val="25252B"/>
                </a:solidFill>
                <a:latin typeface="IBM Plex Sans" pitchFamily="34" charset="0"/>
                <a:ea typeface="IBM Plex Sans" pitchFamily="34" charset="-122"/>
                <a:cs typeface="IBM Plex Sans" pitchFamily="34" charset="-120"/>
              </a:rPr>
              <a:t>Tambua ishara ya onyo ya ujumbe ulioandaliwa, hasara inayoweza kutokea, na hatua ya kwanza salama.</a:t>
            </a:r>
            <a:endParaRPr lang="sw"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Shinikizo la haraka Kujifanya mtu mwingine Mahali pa kutuma palipobadilishwa Faida zilizohakikishwa Maombi ya siri">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Kupata na Kubadilishana</a:t>
            </a:r>
            <a:br/>
            <a:r>
              <a:rPr lang="sw" altLang="en-US" sz="3000" dirty="0">
                <a:solidFill>
                  <a:srgbClr val="422C70"/>
                </a:solidFill>
                <a:latin typeface="IBM Plex Sans Medium" pitchFamily="34" charset="0"/>
                <a:ea typeface="IBM Plex Sans Medium" pitchFamily="34" charset="-122"/>
                <a:cs typeface="IBM Plex Sans Medium" pitchFamily="34" charset="-120"/>
              </a:rPr>
              <a:t>Bitcoin</a:t>
            </a:r>
            <a:endParaRPr lang="sw" sz="3000" dirty="0"/>
          </a:p>
        </p:txBody>
      </p:sp>
      <p:sp>
        <p:nvSpPr>
          <p:cNvPr id="5" name="Text 2"/>
          <p:cNvSpPr/>
          <p:nvPr/>
        </p:nvSpPr>
        <p:spPr>
          <a:xfrm>
            <a:off x="666780" y="1836390"/>
            <a:ext cx="11144250" cy="329093"/>
          </a:xfrm>
          <a:prstGeom prst="rect">
            <a:avLst/>
          </a:prstGeom>
          <a:noFill/>
          <a:ln/>
        </p:spPr>
        <p:txBody>
          <a:bodyPr wrap="square" lIns="0" tIns="0" rIns="0" bIns="0" rtlCol="0" anchor="t"/>
          <a:lstStyle/>
          <a:p>
            <a:pPr algn="l" indent="0" marL="0">
              <a:lnSpc>
                <a:spcPct val="113000"/>
              </a:lnSpc>
              <a:buNone/>
            </a:pPr>
            <a:r>
              <a:rPr lang="sw" altLang="en-US" sz="1920" b="1" dirty="0">
                <a:solidFill>
                  <a:srgbClr val="25252B"/>
                </a:solidFill>
                <a:latin typeface="IBM Plex Sans" pitchFamily="34" charset="0"/>
                <a:ea typeface="IBM Plex Sans" pitchFamily="34" charset="-122"/>
                <a:cs typeface="IBM Plex Sans" pitchFamily="34" charset="-120"/>
              </a:rPr>
              <a:t>Uelewa, si ushauri wa kifedha</a:t>
            </a:r>
            <a:endParaRPr lang="sw" sz="1920" dirty="0"/>
          </a:p>
        </p:txBody>
      </p:sp>
      <p:sp>
        <p:nvSpPr>
          <p:cNvPr id="6" name="Text 3"/>
          <p:cNvSpPr/>
          <p:nvPr/>
        </p:nvSpPr>
        <p:spPr>
          <a:xfrm>
            <a:off x="666780" y="2409261"/>
            <a:ext cx="5694426" cy="1316279"/>
          </a:xfrm>
          <a:prstGeom prst="rect">
            <a:avLst/>
          </a:prstGeom>
          <a:noFill/>
          <a:ln/>
        </p:spPr>
        <p:txBody>
          <a:bodyPr wrap="square" lIns="0" tIns="0" rIns="0" bIns="0" rtlCol="0" anchor="t"/>
          <a:lstStyle/>
          <a:p>
            <a:pPr algn="l" indent="0" marL="0">
              <a:lnSpc>
                <a:spcPct val="113000"/>
              </a:lnSpc>
              <a:buNone/>
            </a:pPr>
            <a:r>
              <a:rPr lang="sw" altLang="en-US" sz="1920" dirty="0">
                <a:solidFill>
                  <a:srgbClr val="25252B"/>
                </a:solidFill>
                <a:latin typeface="IBM Plex Sans" pitchFamily="34" charset="0"/>
                <a:ea typeface="IBM Plex Sans" pitchFamily="34" charset="-122"/>
                <a:cs typeface="IBM Plex Sans" pitchFamily="34" charset="-120"/>
              </a:rPr>
              <a:t>Linganisheni bei jumla na tofauti ya bei (spread), ada za huduma na za kutoa pesa, udhibiti wa funguo, data za utambulisho, ukamilishaji wa malipo, na kanuni za sasa za eneo lenu.</a:t>
            </a:r>
            <a:endParaRPr lang="sw" sz="1920" dirty="0"/>
          </a:p>
        </p:txBody>
      </p:sp>
      <p:sp>
        <p:nvSpPr>
          <p:cNvPr id="7" name="Text 4"/>
          <p:cNvSpPr/>
          <p:nvPr/>
        </p:nvSpPr>
        <p:spPr>
          <a:xfrm>
            <a:off x="666780" y="3969228"/>
            <a:ext cx="5694426" cy="1974372"/>
          </a:xfrm>
          <a:prstGeom prst="rect">
            <a:avLst/>
          </a:prstGeom>
          <a:noFill/>
          <a:ln/>
        </p:spPr>
        <p:txBody>
          <a:bodyPr wrap="square" lIns="0" tIns="0" rIns="0" bIns="0" rtlCol="0" anchor="t"/>
          <a:lstStyle/>
          <a:p>
            <a:pPr algn="l" indent="0" marL="0">
              <a:lnSpc>
                <a:spcPct val="113000"/>
              </a:lnSpc>
              <a:buNone/>
            </a:pPr>
            <a:r>
              <a:rPr lang="sw" altLang="en-US" sz="1920" dirty="0">
                <a:solidFill>
                  <a:srgbClr val="25252B"/>
                </a:solidFill>
                <a:latin typeface="IBM Plex Sans" pitchFamily="34" charset="0"/>
                <a:ea typeface="IBM Plex Sans" pitchFamily="34" charset="-122"/>
                <a:cs typeface="IBM Plex Sans" pitchFamily="34" charset="-120"/>
              </a:rPr>
              <a:t>Hakuna njia wala mtoa huduma aliye bora moja kwa moja. </a:t>
            </a:r>
            <a:r>
              <a:rPr lang="sw" altLang="en-US" sz="1920" b="1" dirty="0">
                <a:solidFill>
                  <a:srgbClr val="25252B"/>
                </a:solidFill>
                <a:latin typeface="IBM Plex Sans" pitchFamily="34" charset="0"/>
                <a:ea typeface="IBM Plex Sans" pitchFamily="34" charset="-122"/>
                <a:cs typeface="IBM Plex Sans" pitchFamily="34" charset="-120"/>
              </a:rPr>
              <a:t>KYC</a:t>
            </a:r>
            <a:r>
              <a:rPr lang="sw" altLang="en-US" sz="1920" dirty="0">
                <a:solidFill>
                  <a:srgbClr val="25252B"/>
                </a:solidFill>
                <a:latin typeface="IBM Plex Sans" pitchFamily="34" charset="0"/>
                <a:ea typeface="IBM Plex Sans" pitchFamily="34" charset="-122"/>
                <a:cs typeface="IBM Plex Sans" pitchFamily="34" charset="-120"/>
              </a:rPr>
              <a:t> inamaanisha ukaguzi wa utambulisho: manufaa yanayowezekana katika kufuata sheria au kurejesha mali, pamoja na hatari zinazotokana na kuunganisha data za utambulisho na za malipo.</a:t>
            </a:r>
            <a:endParaRPr lang="sw" sz="19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Mtu mmoja anayetaka bitcoin Kupata kipato Lipwa kwa kazi.Mtu kwa mtuBadilishana pesa taslimu ana kwa ana.Soko la ubadilishajiNunua kutoka kwa huduma.ATM Nunua kwenye mashine. Uhifadhi binafsi au salio">    </p:cNvPr>
          <p:cNvPicPr>
            <a:picLocks noChangeAspect="1"/>
          </p:cNvPicPr>
          <p:nvPr/>
        </p:nvPicPr>
        <p:blipFill>
          <a:blip r:embed="rId1"/>
          <a:stretch>
            <a:fillRect/>
          </a:stretch>
        </p:blipFill>
        <p:spPr>
          <a:xfrm>
            <a:off x="342900" y="710032"/>
            <a:ext cx="11506170" cy="528550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GharamaNi bei gani, tofauti ya bei, na ada gani za huduma au za kutoa zinazotozwa?UhifadhiNani anadhibiti bitcoin kabla na baada ya ubadilishanaji? Utambulisho na faraghaNi taarifa gani binafsi zinazo">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Malipo ya On-Chain na ya Lightning</a:t>
            </a:r>
            <a:endParaRPr lang="sw" sz="3000" dirty="0"/>
          </a:p>
        </p:txBody>
      </p:sp>
      <p:sp>
        <p:nvSpPr>
          <p:cNvPr id="4" name="Text 2"/>
          <p:cNvSpPr/>
          <p:nvPr/>
        </p:nvSpPr>
        <p:spPr>
          <a:xfrm>
            <a:off x="971459" y="1368491"/>
            <a:ext cx="11176071" cy="2498049"/>
          </a:xfrm>
          <a:prstGeom prst="rect">
            <a:avLst/>
          </a:prstGeom>
          <a:noFill/>
          <a:ln/>
        </p:spPr>
        <p:txBody>
          <a:bodyPr wrap="square" lIns="0" tIns="0" rIns="0" bIns="0" rtlCol="0" anchor="t"/>
          <a:lstStyle/>
          <a:p>
            <a:pPr algn="l" marL="182880" indent="-182880">
              <a:lnSpc>
                <a:spcPct val="113000"/>
              </a:lnSpc>
              <a:buSzPct val="100000"/>
              <a:buChar char="•"/>
            </a:pPr>
            <a:r>
              <a:rPr lang="sw" altLang="en-US" sz="1920" b="1" dirty="0">
                <a:solidFill>
                  <a:srgbClr val="422C70"/>
                </a:solidFill>
                <a:latin typeface="IBM Plex Sans" pitchFamily="34" charset="0"/>
                <a:ea typeface="IBM Plex Sans" pitchFamily="34" charset="-122"/>
                <a:cs typeface="IBM Plex Sans" pitchFamily="34" charset="-120"/>
              </a:rPr>
              <a:t>On-chain:</a:t>
            </a:r>
            <a:r>
              <a:rPr lang="sw" altLang="en-US" sz="1920" dirty="0">
                <a:solidFill>
                  <a:srgbClr val="25252B"/>
                </a:solidFill>
                <a:latin typeface="IBM Plex Sans" pitchFamily="34" charset="0"/>
                <a:ea typeface="IBM Plex Sans" pitchFamily="34" charset="-122"/>
                <a:cs typeface="IBM Plex Sans" pitchFamily="34" charset="-120"/>
              </a:rPr>
              <a:t> kumbukumbu kwenye blockchain; uthibitisho</a:t>
            </a:r>
            <a:endParaRPr lang="sw" sz="1920" dirty="0"/>
          </a:p>
          <a:p>
            <a:pPr algn="l" marL="182880" indent="-182880">
              <a:lnSpc>
                <a:spcPct val="113000"/>
              </a:lnSpc>
              <a:spcBef>
                <a:spcPts val="380"/>
              </a:spcBef>
              <a:buSzPct val="100000"/>
              <a:buChar char="•"/>
            </a:pPr>
            <a:r>
              <a:rPr lang="sw" altLang="en-US" sz="1920" b="1" dirty="0">
                <a:solidFill>
                  <a:srgbClr val="422C70"/>
                </a:solidFill>
                <a:latin typeface="IBM Plex Sans" pitchFamily="34" charset="0"/>
                <a:ea typeface="IBM Plex Sans" pitchFamily="34" charset="-122"/>
                <a:cs typeface="IBM Plex Sans" pitchFamily="34" charset="-120"/>
              </a:rPr>
              <a:t>Lightning:</a:t>
            </a:r>
            <a:r>
              <a:rPr lang="sw" altLang="en-US" sz="1920" dirty="0">
                <a:solidFill>
                  <a:srgbClr val="25252B"/>
                </a:solidFill>
                <a:latin typeface="IBM Plex Sans" pitchFamily="34" charset="0"/>
                <a:ea typeface="IBM Plex Sans" pitchFamily="34" charset="-122"/>
                <a:cs typeface="IBM Plex Sans" pitchFamily="34" charset="-120"/>
              </a:rPr>
              <a:t> mtandao wa malipo wa Bitcoin; kwa kawaida malipo hufanikiwa au hushindwa haraka</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Maombi tofauti ya kupokea malipo, ada, viwango vya juu, na sehemu za kushindwa</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Linganisha ombi na njia ya malipo inayoungwa mkono na pochi</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Njia yoyote kati ya hizi inaweza kuhusisha uhifadhi na mtu mwingine au kutegemea huduma fulani</a:t>
            </a:r>
            <a:endParaRPr lang="sw" sz="1920" dirty="0"/>
          </a:p>
        </p:txBody>
      </p:sp>
      <p:sp>
        <p:nvSpPr>
          <p:cNvPr id="5" name="Text 3"/>
          <p:cNvSpPr/>
          <p:nvPr/>
        </p:nvSpPr>
        <p:spPr>
          <a:xfrm>
            <a:off x="666780" y="4134734"/>
            <a:ext cx="11510010" cy="658094"/>
          </a:xfrm>
          <a:prstGeom prst="rect">
            <a:avLst/>
          </a:prstGeom>
          <a:noFill/>
          <a:ln/>
        </p:spPr>
        <p:txBody>
          <a:bodyPr wrap="square" lIns="0" tIns="0" rIns="0" bIns="0" rtlCol="0" anchor="t"/>
          <a:lstStyle/>
          <a:p>
            <a:pPr algn="l" indent="0" marL="0">
              <a:lnSpc>
                <a:spcPct val="113000"/>
              </a:lnSpc>
              <a:buNone/>
            </a:pPr>
            <a:r>
              <a:rPr lang="sw" altLang="en-US" sz="1920" dirty="0">
                <a:solidFill>
                  <a:srgbClr val="25252B"/>
                </a:solidFill>
                <a:latin typeface="IBM Plex Sans" pitchFamily="34" charset="0"/>
                <a:ea typeface="IBM Plex Sans" pitchFamily="34" charset="-122"/>
                <a:cs typeface="IBM Plex Sans" pitchFamily="34" charset="-120"/>
              </a:rPr>
              <a:t>Lightning si sarafu tofauti. Pochi ya Lightning inaweza kuwa ya uhifadhi na mtu mwingine au ya kujihifadhia mwenyewe; malipo ya haraka hayathibitishi kuwa pochi inafaa kwa salio kubwa zaidi.</a:t>
            </a:r>
            <a:endParaRPr lang="sw" sz="1920" dirty="0"/>
          </a:p>
        </p:txBody>
      </p:sp>
      <p:sp>
        <p:nvSpPr>
          <p:cNvPr id="6" name="Text 4"/>
          <p:cNvSpPr/>
          <p:nvPr/>
        </p:nvSpPr>
        <p:spPr>
          <a:xfrm>
            <a:off x="666780" y="5036607"/>
            <a:ext cx="11510010" cy="658094"/>
          </a:xfrm>
          <a:prstGeom prst="rect">
            <a:avLst/>
          </a:prstGeom>
          <a:noFill/>
          <a:ln/>
        </p:spPr>
        <p:txBody>
          <a:bodyPr wrap="square" lIns="0" tIns="0" rIns="0" bIns="0" rtlCol="0" anchor="t"/>
          <a:lstStyle/>
          <a:p>
            <a:pPr algn="l" indent="0" marL="0">
              <a:lnSpc>
                <a:spcPct val="113000"/>
              </a:lnSpc>
              <a:buNone/>
            </a:pPr>
            <a:r>
              <a:rPr lang="sw" altLang="en-US" sz="1920" dirty="0">
                <a:solidFill>
                  <a:srgbClr val="25252B"/>
                </a:solidFill>
                <a:latin typeface="IBM Plex Sans" pitchFamily="34" charset="0"/>
                <a:ea typeface="IBM Plex Sans" pitchFamily="34" charset="-122"/>
                <a:cs typeface="IBM Plex Sans" pitchFamily="34" charset="-120"/>
              </a:rPr>
              <a:t>Baadhi ya programu zinaunga mkono njia zote mbili, pamoja na ada za ziada au utegemezi wa ziada. Maelezo ya kina kuhusu chaneli, uelekezaji wa malipo, na ukwasi ni sehemu ya Mafunzo ya Juu.</a:t>
            </a:r>
            <a:endParaRPr lang="sw"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Mazoezi kwa Usaidizi</a:t>
            </a:r>
            <a:endParaRPr lang="sw"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Fungua na upitie pochi iliyoandaliwa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Kamilisha utaratibu ulioidhinishwa wa kuingia kwa mara ya kwanza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Tafuta na kukagua taarifa za umma za kupokea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Pokea au iga upokeaji kwa usalama; kagua hali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Kamilisha au iga mchakato wa kupokea/kutuma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Onyesha utayari wa kurejesha bila kufichua siri</a:t>
            </a:r>
            <a:endParaRPr lang="sw"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Tumieni mazingira ya mafunzo yaliyokubaliwa. Simameni kunapokuwa na tofauti; ombeni msaada na mazoezi zaidi inapohitajika.</a:t>
            </a:r>
            <a:endParaRPr lang="sw"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Marudio: Jukumu la Uhifadhi Binafsi Linamaanisha Nini?</a:t>
            </a:r>
            <a:endParaRPr lang="sw"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sw" altLang="en-US" sz="2020" b="1" dirty="0">
                <a:solidFill>
                  <a:srgbClr val="25252B"/>
                </a:solidFill>
                <a:latin typeface="IBM Plex Sans" pitchFamily="34" charset="0"/>
                <a:ea typeface="IBM Plex Sans" pitchFamily="34" charset="-122"/>
                <a:cs typeface="IBM Plex Sans" pitchFamily="34" charset="-120"/>
              </a:rPr>
              <a:t>Mambo muhimu ya kukumbuka</a:t>
            </a:r>
            <a:endParaRPr lang="sw"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Pochi husimamia ufikiaji; funguo huidhinisha matumizi</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Shirikisha taarifa za kupokea; weka siri nje ya mtandao na kwa faragha</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Tambua hatari za uhifadhi, urejeshaji na vifaa</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Hakiki kabla ya kuidhinisha; kagua matokeo wewe mwenyewe</a:t>
            </a:r>
            <a:endParaRPr lang="sw" sz="2020" dirty="0"/>
          </a:p>
          <a:p>
            <a:pPr algn="l" marL="191770" indent="-191770">
              <a:lnSpc>
                <a:spcPct val="113000"/>
              </a:lnSpc>
              <a:spcBef>
                <a:spcPts val="400"/>
              </a:spcBef>
              <a:buSzPct val="100000"/>
              <a:buChar char="•"/>
            </a:pPr>
            <a:r>
              <a:rPr lang="sw" altLang="en-US" sz="2020" dirty="0">
                <a:solidFill>
                  <a:srgbClr val="25252B"/>
                </a:solidFill>
                <a:latin typeface="IBM Plex Sans" pitchFamily="34" charset="0"/>
                <a:ea typeface="IBM Plex Sans" pitchFamily="34" charset="-122"/>
                <a:cs typeface="IBM Plex Sans" pitchFamily="34" charset="-120"/>
              </a:rPr>
              <a:t>Simama unaposhinikizwa; fanya makosa ya kujifunza yawe madogo</a:t>
            </a:r>
            <a:endParaRPr lang="sw"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sw" altLang="en-US" sz="2020" dirty="0">
                <a:solidFill>
                  <a:srgbClr val="25252B"/>
                </a:solidFill>
                <a:latin typeface="IBM Plex Sans" pitchFamily="34" charset="0"/>
                <a:ea typeface="IBM Plex Sans" pitchFamily="34" charset="-122"/>
                <a:cs typeface="IBM Plex Sans" pitchFamily="34" charset="-120"/>
              </a:rPr>
              <a:t>Rafiki anatuma ombi huku msaada usiojulikana ukidai hatua ya haraka. Ni nini mngeweza kukagua kabla ya kufanya lolote?</a:t>
            </a:r>
            <a:endParaRPr lang="sw"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sw" altLang="en-US" sz="2020" b="1" dirty="0">
                <a:solidFill>
                  <a:srgbClr val="422C70"/>
                </a:solidFill>
                <a:latin typeface="IBM Plex Sans" pitchFamily="34" charset="0"/>
                <a:ea typeface="IBM Plex Sans" pitchFamily="34" charset="-122"/>
                <a:cs typeface="IBM Plex Sans" pitchFamily="34" charset="-120"/>
              </a:rPr>
              <a:t>Muda wa kutafakari</a:t>
            </a:r>
            <a:endParaRPr lang="sw" sz="2020" dirty="0"/>
          </a:p>
          <a:p>
            <a:pPr algn="l" indent="0" marL="0">
              <a:lnSpc>
                <a:spcPct val="113000"/>
              </a:lnSpc>
              <a:spcBef>
                <a:spcPts val="300"/>
              </a:spcBef>
              <a:buNone/>
            </a:pPr>
            <a:r>
              <a:rPr lang="sw" altLang="en-US" sz="2020" dirty="0">
                <a:solidFill>
                  <a:srgbClr val="25252B"/>
                </a:solidFill>
                <a:latin typeface="IBM Plex Sans" pitchFamily="34" charset="0"/>
                <a:ea typeface="IBM Plex Sans" pitchFamily="34" charset="-122"/>
                <a:cs typeface="IBM Plex Sans" pitchFamily="34" charset="-120"/>
              </a:rPr>
              <a:t>Ni ukaguzi upi wa usalama mtasimama kuufanya kabla ya kuchukua hatua?</a:t>
            </a:r>
            <a:endParaRPr lang="sw"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3</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sw" altLang="en-US" sz="2400" dirty="0">
                <a:solidFill>
                  <a:srgbClr val="F7941F"/>
                </a:solidFill>
                <a:latin typeface="IBM Plex Sans Medium" pitchFamily="34" charset="0"/>
                <a:ea typeface="IBM Plex Sans Medium" pitchFamily="34" charset="-122"/>
                <a:cs typeface="IBM Plex Sans Medium" pitchFamily="34" charset="-120"/>
              </a:rPr>
              <a:t>Moduli ya 4</a:t>
            </a:r>
            <a:endParaRPr lang="sw"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sw" altLang="en-US" sz="4350" dirty="0">
                <a:solidFill>
                  <a:srgbClr val="FFFFFF"/>
                </a:solidFill>
                <a:latin typeface="IBM Plex Sans Medium" pitchFamily="34" charset="0"/>
                <a:ea typeface="IBM Plex Sans Medium" pitchFamily="34" charset="-122"/>
                <a:cs typeface="IBM Plex Sans Medium" pitchFamily="34" charset="-120"/>
              </a:rPr>
              <a:t>Bitcoin katika Jamii Yako</a:t>
            </a:r>
            <a:endParaRPr lang="sw"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sw" altLang="en-US" sz="2400" b="1" dirty="0">
                <a:solidFill>
                  <a:srgbClr val="FFFFFF"/>
                </a:solidFill>
                <a:latin typeface="IBM Plex Sans" pitchFamily="34" charset="0"/>
                <a:ea typeface="IBM Plex Sans" pitchFamily="34" charset="-122"/>
                <a:cs typeface="IBM Plex Sans" pitchFamily="34" charset="-120"/>
              </a:rPr>
              <a:t>Unganisha:</a:t>
            </a:r>
            <a:r>
              <a:rPr lang="sw" altLang="en-US" sz="2400" dirty="0">
                <a:solidFill>
                  <a:srgbClr val="FFFFFF"/>
                </a:solidFill>
                <a:latin typeface="IBM Plex Sans" pitchFamily="34" charset="0"/>
                <a:ea typeface="IBM Plex Sans" pitchFamily="34" charset="-122"/>
                <a:cs typeface="IBM Plex Sans" pitchFamily="34" charset="-120"/>
              </a:rPr>
              <a:t> Je, tatizo, suluhisho na hatua salama vinahusianaje na jamii hii?</a:t>
            </a:r>
            <a:endParaRPr lang="sw"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Moduli Yako ya Ndani 4</a:t>
            </a:r>
            <a:endParaRPr lang="sw" sz="3000" dirty="0"/>
          </a:p>
        </p:txBody>
      </p:sp>
      <p:pic>
        <p:nvPicPr>
          <p:cNvPr id="4" name="Image 0" descr="UnganishaHusisha mafunzo ya awali na hitaji la kienyeji. LinganishaPima Bitcoin dhidi ya chaguo halisi la kienyeji.Fanya mazoezi kwa usalamaJaribu kazi iliyobainishwa kwa mwongozo. ElezaShiriki ulicho">    </p:cNvPr>
          <p:cNvPicPr>
            <a:picLocks noChangeAspect="1"/>
          </p:cNvPicPr>
          <p:nvPr/>
        </p:nvPicPr>
        <p:blipFill>
          <a:blip r:embed="rId1"/>
          <a:stretch>
            <a:fillRect/>
          </a:stretch>
        </p:blipFill>
        <p:spPr>
          <a:xfrm>
            <a:off x="666780" y="1295430"/>
            <a:ext cx="10858500" cy="2073311"/>
          </a:xfrm>
          <a:prstGeom prst="rect">
            <a:avLst/>
          </a:prstGeom>
        </p:spPr>
      </p:pic>
      <p:sp>
        <p:nvSpPr>
          <p:cNvPr id="5" name="Text 2"/>
          <p:cNvSpPr/>
          <p:nvPr/>
        </p:nvSpPr>
        <p:spPr>
          <a:xfrm>
            <a:off x="666780" y="3521080"/>
            <a:ext cx="11510010" cy="822686"/>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Andikeni lengo lenu la kienyeji: tatizo au fursa, mbadala, hali salama, faida kuu na hatari kuu, pamoja na hatua inayofuata iliyo salama.</a:t>
            </a:r>
            <a:endParaRPr lang="sw" sz="2400" dirty="0"/>
          </a:p>
        </p:txBody>
      </p:sp>
      <p:sp>
        <p:nvSpPr>
          <p:cNvPr id="6" name="Text 3"/>
          <p:cNvSpPr/>
          <p:nvPr/>
        </p:nvSpPr>
        <p:spPr>
          <a:xfrm>
            <a:off x="666780" y="4648627"/>
            <a:ext cx="11510010" cy="822686"/>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Hamtarajiwi kuikubali Bitcoin wala kuhitimisha kwamba ndiyo bora zaidi. Mifano ya kienyeji haithibitishi kwamba mbinu fulani inafanya kazi kila mahali.</a:t>
            </a:r>
            <a:endParaRPr lang="sw"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Warsha na Maonyesho</a:t>
            </a:r>
            <a:endParaRPr lang="sw"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Uwasilishaji:</a:t>
            </a:r>
            <a:r>
              <a:rPr lang="sw" altLang="en-US" sz="2400" dirty="0">
                <a:solidFill>
                  <a:srgbClr val="25252B"/>
                </a:solidFill>
                <a:latin typeface="IBM Plex Sans" pitchFamily="34" charset="0"/>
                <a:ea typeface="IBM Plex Sans" pitchFamily="34" charset="-122"/>
                <a:cs typeface="IBM Plex Sans" pitchFamily="34" charset="-120"/>
              </a:rPr>
              <a:t> tazameni mchakato na hatari zake</a:t>
            </a:r>
            <a:endParaRPr lang="sw" sz="2400" dirty="0"/>
          </a:p>
          <a:p>
            <a:pPr algn="l" marL="228600" indent="-228600">
              <a:lnSpc>
                <a:spcPct val="113000"/>
              </a:lnSpc>
              <a:spcBef>
                <a:spcPts val="480"/>
              </a:spcBef>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Mazoezi:</a:t>
            </a:r>
            <a:r>
              <a:rPr lang="sw" altLang="en-US" sz="2400" dirty="0">
                <a:solidFill>
                  <a:srgbClr val="25252B"/>
                </a:solidFill>
                <a:latin typeface="IBM Plex Sans" pitchFamily="34" charset="0"/>
                <a:ea typeface="IBM Plex Sans" pitchFamily="34" charset="-122"/>
                <a:cs typeface="IBM Plex Sans" pitchFamily="34" charset="-120"/>
              </a:rPr>
              <a:t> fuatilieni kwa kutumia vifaa salama vya mafunzo</a:t>
            </a:r>
            <a:endParaRPr lang="sw" sz="2400" dirty="0"/>
          </a:p>
          <a:p>
            <a:pPr algn="l" marL="228600" indent="-228600">
              <a:lnSpc>
                <a:spcPct val="113000"/>
              </a:lnSpc>
              <a:spcBef>
                <a:spcPts val="480"/>
              </a:spcBef>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Utekelezaji:</a:t>
            </a:r>
            <a:r>
              <a:rPr lang="sw" altLang="en-US" sz="2400" dirty="0">
                <a:solidFill>
                  <a:srgbClr val="25252B"/>
                </a:solidFill>
                <a:latin typeface="IBM Plex Sans" pitchFamily="34" charset="0"/>
                <a:ea typeface="IBM Plex Sans" pitchFamily="34" charset="-122"/>
                <a:cs typeface="IBM Plex Sans" pitchFamily="34" charset="-120"/>
              </a:rPr>
              <a:t> kamilisheni kazi au elezeni uamuzi kwa kujitegemea</a:t>
            </a:r>
            <a:endParaRPr lang="sw"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Kabla ya mazoezi: zana zilizokaguliwa, mipango iliyo wazi ya urejeshaji na ya kukabiliana na kushindwa, hatari zinazojulikana, na mahali pa wazi pa kusimama.</a:t>
            </a:r>
            <a:endParaRPr lang="sw" sz="2400" dirty="0"/>
          </a:p>
        </p:txBody>
      </p:sp>
      <p:sp>
        <p:nvSpPr>
          <p:cNvPr id="6" name="Text 4"/>
          <p:cNvSpPr/>
          <p:nvPr/>
        </p:nvSpPr>
        <p:spPr>
          <a:xfrm>
            <a:off x="666780" y="4616623"/>
            <a:ext cx="11510010" cy="1645463"/>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Hakuna shinikizo la kusakinisha programu au kufichua taarifa za kifedha. Kuna mbadala usiohitaji mtandao au usiohusisha fedha. Kiasi chochote halisi kinachotumika lazima kiwe kidogo kiasi kwamba hata kikipotea chote kinabaki kuwa somo, si janga.</a:t>
            </a:r>
            <a:endParaRPr lang="sw"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Zana na Rasilimali za Bitcoin za Ndani</a:t>
            </a:r>
            <a:endParaRPr lang="sw"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Lengo na mbadala halisi</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Udhibiti wa funguo na urejeshaji</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Mchapishaji, kikoa au orodha halisi ya programu</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Hali ya chanzo huria, ukaguzi na matengenezo</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Faragha, gharama jumla, upatanifu na usaidizi</a:t>
            </a:r>
            <a:endParaRPr lang="sw" sz="2110" dirty="0"/>
          </a:p>
          <a:p>
            <a:pPr algn="l" marL="200660" indent="-200660">
              <a:lnSpc>
                <a:spcPct val="113000"/>
              </a:lnSpc>
              <a:spcBef>
                <a:spcPts val="420"/>
              </a:spcBef>
              <a:buSzPct val="100000"/>
              <a:buChar char="•"/>
            </a:pPr>
            <a:r>
              <a:rPr lang="sw" altLang="en-US" sz="2110" dirty="0">
                <a:solidFill>
                  <a:srgbClr val="25252B"/>
                </a:solidFill>
                <a:latin typeface="IBM Plex Sans" pitchFamily="34" charset="0"/>
                <a:ea typeface="IBM Plex Sans" pitchFamily="34" charset="-122"/>
                <a:cs typeface="IBM Plex Sans" pitchFamily="34" charset="-120"/>
              </a:rPr>
              <a:t>Sheria na vikwazo vya sasa vya eneo lako</a:t>
            </a:r>
            <a:endParaRPr lang="sw"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sw" altLang="en-US" sz="2110" dirty="0">
                <a:solidFill>
                  <a:srgbClr val="25252B"/>
                </a:solidFill>
                <a:latin typeface="IBM Plex Sans" pitchFamily="34" charset="0"/>
                <a:ea typeface="IBM Plex Sans" pitchFamily="34" charset="-122"/>
                <a:cs typeface="IBM Plex Sans" pitchFamily="34" charset="-120"/>
              </a:rPr>
              <a:t>Rekodi zana/toleo, tarehe ya ukaguzi, umiliki, matumizi makuu, faida, hatari, njia ya urejeshaji na mbadala.</a:t>
            </a:r>
            <a:endParaRPr lang="sw" sz="2110" dirty="0"/>
          </a:p>
        </p:txBody>
      </p:sp>
      <p:sp>
        <p:nvSpPr>
          <p:cNvPr id="6" name="Text 4"/>
          <p:cNvSpPr/>
          <p:nvPr/>
        </p:nvSpPr>
        <p:spPr>
          <a:xfrm>
            <a:off x="666780" y="5102443"/>
            <a:ext cx="11510010" cy="723930"/>
          </a:xfrm>
          <a:prstGeom prst="rect">
            <a:avLst/>
          </a:prstGeom>
          <a:noFill/>
          <a:ln/>
        </p:spPr>
        <p:txBody>
          <a:bodyPr wrap="square" lIns="0" tIns="0" rIns="0" bIns="0" rtlCol="0" anchor="t"/>
          <a:lstStyle/>
          <a:p>
            <a:pPr algn="l" indent="0" marL="0">
              <a:lnSpc>
                <a:spcPct val="113000"/>
              </a:lnSpc>
              <a:buNone/>
            </a:pPr>
            <a:r>
              <a:rPr lang="sw" altLang="en-US" sz="2110" dirty="0">
                <a:solidFill>
                  <a:srgbClr val="25252B"/>
                </a:solidFill>
                <a:latin typeface="IBM Plex Sans" pitchFamily="34" charset="0"/>
                <a:ea typeface="IBM Plex Sans" pitchFamily="34" charset="-122"/>
                <a:cs typeface="IBM Plex Sans" pitchFamily="34" charset="-120"/>
              </a:rPr>
              <a:t>Zana zilizotajwa ni mifano ya kujifunzia ya wakati fulani, si uidhinishaji wala ahadi za usalama, upatikanaji, gharama nafuu au kufaa. Zikague tena kabla ya kuzitumia kwa dhati.</a:t>
            </a:r>
            <a:endParaRPr lang="sw"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Malipo ya Lightning</a:t>
            </a:r>
            <a:endParaRPr lang="sw"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Ankara (Invoice):</a:t>
            </a:r>
            <a:r>
              <a:rPr lang="sw" altLang="en-US" sz="2300" dirty="0">
                <a:solidFill>
                  <a:srgbClr val="25252B"/>
                </a:solidFill>
                <a:latin typeface="IBM Plex Sans" pitchFamily="34" charset="0"/>
                <a:ea typeface="IBM Plex Sans" pitchFamily="34" charset="-122"/>
                <a:cs typeface="IBM Plex Sans" pitchFamily="34" charset="-120"/>
              </a:rPr>
              <a:t> ombi la malipo mahususi; linaweza kujumuisha kiasi na muda wa kuisha</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Anwani ya Lightning:</a:t>
            </a:r>
            <a:r>
              <a:rPr lang="sw" altLang="en-US" sz="2300" dirty="0">
                <a:solidFill>
                  <a:srgbClr val="25252B"/>
                </a:solidFill>
                <a:latin typeface="IBM Plex Sans" pitchFamily="34" charset="0"/>
                <a:ea typeface="IBM Plex Sans" pitchFamily="34" charset="-122"/>
                <a:cs typeface="IBM Plex Sans" pitchFamily="34" charset="-120"/>
              </a:rPr>
              <a:t> kitambulisho cha uelekezaji kinachoungwa mkono na mtoa huduma, mara nyingi kinachofanana na barua pepe</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Kagua umiliki wa funguo, njia ya kuweka fedha, nakala rudufu, ada na vikomo</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Bainisha jinsi hitilafu zinavyoshughulikiwa na uthibitisho wa mpokeaji</a:t>
            </a:r>
            <a:endParaRPr lang="sw"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Anwani ya Lightning si akaunti ya barua pepe; inategemea mtoa huduma au kikoa kinachoiunga mkono. Kagua ombi la mwisho kabla ya kuidhinisha.</a:t>
            </a:r>
            <a:endParaRPr lang="sw" sz="2300" dirty="0"/>
          </a:p>
        </p:txBody>
      </p:sp>
      <p:sp>
        <p:nvSpPr>
          <p:cNvPr id="6" name="Text 4"/>
          <p:cNvSpPr/>
          <p:nvPr/>
        </p:nvSpPr>
        <p:spPr>
          <a:xfrm>
            <a:off x="666780" y="5332781"/>
            <a:ext cx="11510010" cy="395021"/>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Malipo madogo yaliyofanikiwa hayathibitishi usalama kwa salio kubwa zaidi.</a:t>
            </a:r>
            <a:endParaRPr lang="sw"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Mpokeaji anatoa ankaraMpokeaji anaunda ombi la malipo lenye kiasi kilichoambatishwa.Mtumaji analipaMtumaji anachanganua ombi, anakagua kiasi na kulipa. Mpokeaji amelipwaMalipo yanafika muda mfupi baad">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Fahamu kama kila pochi ni ya mtunzaji (custodial) au unaijitunza mwenyewe (self-custodial). 1Unda ombiMpokeaji anaunda ombi la malipo.2Changanua ombiMtumaji analichanganua au kulinakili.3Thibitisha ma">    </p:cNvPr>
          <p:cNvPicPr>
            <a:picLocks noChangeAspect="1"/>
          </p:cNvPicPr>
          <p:nvPr/>
        </p:nvPicPr>
        <p:blipFill>
          <a:blip r:embed="rId1"/>
          <a:stretch>
            <a:fillRect/>
          </a:stretch>
        </p:blipFill>
        <p:spPr>
          <a:xfrm>
            <a:off x="342900" y="638343"/>
            <a:ext cx="11506170" cy="542888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Malipo ya Lightning kwa Mwongozo</a:t>
            </a:r>
            <a:endParaRPr lang="sw"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w" altLang="en-US" sz="2400" dirty="0">
                <a:solidFill>
                  <a:srgbClr val="25252B"/>
                </a:solidFill>
                <a:latin typeface="IBM Plex Sans" pitchFamily="34" charset="0"/>
                <a:ea typeface="IBM Plex Sans" pitchFamily="34" charset="-122"/>
                <a:cs typeface="IBM Plex Sans" pitchFamily="34" charset="-120"/>
              </a:rPr>
              <a:t>Mpokeaji huandaa ombi sahihi la malipo.</a:t>
            </a:r>
            <a:endParaRPr lang="sw" sz="2400" dirty="0"/>
          </a:p>
          <a:p>
            <a:pPr algn="l" marL="228600" indent="-228600">
              <a:lnSpc>
                <a:spcPct val="113000"/>
              </a:lnSpc>
              <a:spcBef>
                <a:spcPts val="480"/>
              </a:spcBef>
              <a:buSzPct val="100000"/>
              <a:buFont typeface="+mj-lt"/>
              <a:buAutoNum type="arabicPeriod" startAt="1"/>
            </a:pPr>
            <a:r>
              <a:rPr lang="sw" altLang="en-US" sz="2400" dirty="0">
                <a:solidFill>
                  <a:srgbClr val="25252B"/>
                </a:solidFill>
                <a:latin typeface="IBM Plex Sans" pitchFamily="34" charset="0"/>
                <a:ea typeface="IBM Plex Sans" pitchFamily="34" charset="-122"/>
                <a:cs typeface="IBM Plex Sans" pitchFamily="34" charset="-120"/>
              </a:rPr>
              <a:t>Mtumaji huliskani au kulinakili.</a:t>
            </a:r>
            <a:endParaRPr lang="sw" sz="2400" dirty="0"/>
          </a:p>
          <a:p>
            <a:pPr algn="l" marL="228600" indent="-228600">
              <a:lnSpc>
                <a:spcPct val="113000"/>
              </a:lnSpc>
              <a:spcBef>
                <a:spcPts val="480"/>
              </a:spcBef>
              <a:buSzPct val="100000"/>
              <a:buFont typeface="+mj-lt"/>
              <a:buAutoNum type="arabicPeriod" startAt="1"/>
            </a:pPr>
            <a:r>
              <a:rPr lang="sw" altLang="en-US" sz="2400" dirty="0">
                <a:solidFill>
                  <a:srgbClr val="25252B"/>
                </a:solidFill>
                <a:latin typeface="IBM Plex Sans" pitchFamily="34" charset="0"/>
                <a:ea typeface="IBM Plex Sans" pitchFamily="34" charset="-122"/>
                <a:cs typeface="IBM Plex Sans" pitchFamily="34" charset="-120"/>
              </a:rPr>
              <a:t>Hakikini mpokeaji, kiasi, kipimo, ada, na muda wowote wa kuisha.</a:t>
            </a:r>
            <a:endParaRPr lang="sw" sz="2400" dirty="0"/>
          </a:p>
          <a:p>
            <a:pPr algn="l" marL="228600" indent="-228600">
              <a:lnSpc>
                <a:spcPct val="113000"/>
              </a:lnSpc>
              <a:spcBef>
                <a:spcPts val="480"/>
              </a:spcBef>
              <a:buSzPct val="100000"/>
              <a:buFont typeface="+mj-lt"/>
              <a:buAutoNum type="arabicPeriod" startAt="1"/>
            </a:pPr>
            <a:r>
              <a:rPr lang="sw" altLang="en-US" sz="2400" dirty="0">
                <a:solidFill>
                  <a:srgbClr val="25252B"/>
                </a:solidFill>
                <a:latin typeface="IBM Plex Sans" pitchFamily="34" charset="0"/>
                <a:ea typeface="IBM Plex Sans" pitchFamily="34" charset="-122"/>
                <a:cs typeface="IBM Plex Sans" pitchFamily="34" charset="-120"/>
              </a:rPr>
              <a:t>Idhinisheni tu wakati maelezo yanalingana.</a:t>
            </a:r>
            <a:endParaRPr lang="sw" sz="2400" dirty="0"/>
          </a:p>
          <a:p>
            <a:pPr algn="l" marL="228600" indent="-228600">
              <a:lnSpc>
                <a:spcPct val="113000"/>
              </a:lnSpc>
              <a:spcBef>
                <a:spcPts val="480"/>
              </a:spcBef>
              <a:buSzPct val="100000"/>
              <a:buFont typeface="+mj-lt"/>
              <a:buAutoNum type="arabicPeriod" startAt="1"/>
            </a:pPr>
            <a:r>
              <a:rPr lang="sw" altLang="en-US" sz="2400" dirty="0">
                <a:solidFill>
                  <a:srgbClr val="25252B"/>
                </a:solidFill>
                <a:latin typeface="IBM Plex Sans" pitchFamily="34" charset="0"/>
                <a:ea typeface="IBM Plex Sans" pitchFamily="34" charset="-122"/>
                <a:cs typeface="IBM Plex Sans" pitchFamily="34" charset="-120"/>
              </a:rPr>
              <a:t>Pande zote mbili huhakiki matokeo katika pochi zao wenyewe.</a:t>
            </a:r>
            <a:endParaRPr lang="sw" sz="2400" dirty="0"/>
          </a:p>
          <a:p>
            <a:pPr algn="l" marL="228600" indent="-228600">
              <a:lnSpc>
                <a:spcPct val="113000"/>
              </a:lnSpc>
              <a:spcBef>
                <a:spcPts val="480"/>
              </a:spcBef>
              <a:buSzPct val="100000"/>
              <a:buFont typeface="+mj-lt"/>
              <a:buAutoNum type="arabicPeriod" startAt="1"/>
            </a:pPr>
            <a:r>
              <a:rPr lang="sw" altLang="en-US" sz="2400" dirty="0">
                <a:solidFill>
                  <a:srgbClr val="25252B"/>
                </a:solidFill>
                <a:latin typeface="IBM Plex Sans" pitchFamily="34" charset="0"/>
                <a:ea typeface="IBM Plex Sans" pitchFamily="34" charset="-122"/>
                <a:cs typeface="IBM Plex Sans" pitchFamily="34" charset="-120"/>
              </a:rPr>
              <a:t>Elezeni kuhusu uhifadhi wa mali na hatari za kushindwa.</a:t>
            </a:r>
            <a:endParaRPr lang="sw" sz="2400" dirty="0"/>
          </a:p>
        </p:txBody>
      </p:sp>
      <p:sp>
        <p:nvSpPr>
          <p:cNvPr id="5" name="Text 3"/>
          <p:cNvSpPr/>
          <p:nvPr/>
        </p:nvSpPr>
        <p:spPr>
          <a:xfrm>
            <a:off x="666780" y="4494459"/>
            <a:ext cx="11510010" cy="1234074"/>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Tumieni mazoezi yaliyoandaliwa au yaliyoidhinishwa yenye hatari ndogo. Simameni ikiwa matokeo yanatofautiana na mpango; hakikini kabla ya kuchukua hatua zaidi.</a:t>
            </a:r>
            <a:endParaRPr lang="sw"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Matumizi ya Bitcoin katika Maisha ya Kila Siku</a:t>
            </a:r>
            <a:endParaRPr lang="sw" sz="3000" dirty="0"/>
          </a:p>
        </p:txBody>
      </p:sp>
      <p:sp>
        <p:nvSpPr>
          <p:cNvPr id="4" name="Text 2"/>
          <p:cNvSpPr/>
          <p:nvPr/>
        </p:nvSpPr>
        <p:spPr>
          <a:xfrm>
            <a:off x="1032449" y="1383030"/>
            <a:ext cx="11109137" cy="3452409"/>
          </a:xfrm>
          <a:prstGeom prst="rect">
            <a:avLst/>
          </a:prstGeom>
          <a:noFill/>
          <a:ln/>
        </p:spPr>
        <p:txBody>
          <a:bodyPr wrap="square" lIns="0" tIns="0" rIns="0" bIns="0" rtlCol="0" anchor="t"/>
          <a:lstStyle/>
          <a:p>
            <a:pPr algn="l" marL="219710" indent="-219710">
              <a:lnSpc>
                <a:spcPct val="113000"/>
              </a:lnSpc>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Kupata mapato:</a:t>
            </a:r>
            <a:r>
              <a:rPr lang="sw" altLang="en-US" sz="2300" dirty="0">
                <a:solidFill>
                  <a:srgbClr val="25252B"/>
                </a:solidFill>
                <a:latin typeface="IBM Plex Sans" pitchFamily="34" charset="0"/>
                <a:ea typeface="IBM Plex Sans" pitchFamily="34" charset="-122"/>
                <a:cs typeface="IBM Plex Sans" pitchFamily="34" charset="-120"/>
              </a:rPr>
              <a:t> upangaji wa bei, muda, mabadiliko ya bei, kumbukumbu, na utunzaji</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Kuweka akiba:</a:t>
            </a:r>
            <a:r>
              <a:rPr lang="sw" altLang="en-US" sz="2300" dirty="0">
                <a:solidFill>
                  <a:srgbClr val="25252B"/>
                </a:solidFill>
                <a:latin typeface="IBM Plex Sans" pitchFamily="34" charset="0"/>
                <a:ea typeface="IBM Plex Sans" pitchFamily="34" charset="-122"/>
                <a:cs typeface="IBM Plex Sans" pitchFamily="34" charset="-120"/>
              </a:rPr>
              <a:t> matumizi ya baadaye; bei inaweza kushuka kwa kasi</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Kupokea na kutuma:</a:t>
            </a:r>
            <a:r>
              <a:rPr lang="sw" altLang="en-US" sz="2300" dirty="0">
                <a:solidFill>
                  <a:srgbClr val="25252B"/>
                </a:solidFill>
                <a:latin typeface="IBM Plex Sans" pitchFamily="34" charset="0"/>
                <a:ea typeface="IBM Plex Sans" pitchFamily="34" charset="-122"/>
                <a:cs typeface="IBM Plex Sans" pitchFamily="34" charset="-120"/>
              </a:rPr>
              <a:t> ombi sahihi, ukamilishaji wa malipo, njia, na ada</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Kutumia:</a:t>
            </a:r>
            <a:r>
              <a:rPr lang="sw" altLang="en-US" sz="2300" dirty="0">
                <a:solidFill>
                  <a:srgbClr val="25252B"/>
                </a:solidFill>
                <a:latin typeface="IBM Plex Sans" pitchFamily="34" charset="0"/>
                <a:ea typeface="IBM Plex Sans" pitchFamily="34" charset="-122"/>
                <a:cs typeface="IBM Plex Sans" pitchFamily="34" charset="-120"/>
              </a:rPr>
              <a:t> kiwango cha ubadilishaji, sera ya mfanyabiashara, na athari za kodi</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Upangaji wa bei na uhasibu:</a:t>
            </a:r>
            <a:r>
              <a:rPr lang="sw" altLang="en-US" sz="2300" dirty="0">
                <a:solidFill>
                  <a:srgbClr val="25252B"/>
                </a:solidFill>
                <a:latin typeface="IBM Plex Sans" pitchFamily="34" charset="0"/>
                <a:ea typeface="IBM Plex Sans" pitchFamily="34" charset="-122"/>
                <a:cs typeface="IBM Plex Sans" pitchFamily="34" charset="-120"/>
              </a:rPr>
              <a:t> BTC/sats; kumbukumbu za sarafu za serikali bado zinaweza kuhitajika</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Kuchangia:</a:t>
            </a:r>
            <a:r>
              <a:rPr lang="sw" altLang="en-US" sz="2300" dirty="0">
                <a:solidFill>
                  <a:srgbClr val="25252B"/>
                </a:solidFill>
                <a:latin typeface="IBM Plex Sans" pitchFamily="34" charset="0"/>
                <a:ea typeface="IBM Plex Sans" pitchFamily="34" charset="-122"/>
                <a:cs typeface="IBM Plex Sans" pitchFamily="34" charset="-120"/>
              </a:rPr>
              <a:t> thibitisheni ombi la mpokeaji halisi</a:t>
            </a:r>
            <a:endParaRPr lang="sw" sz="2300" dirty="0"/>
          </a:p>
        </p:txBody>
      </p:sp>
      <p:sp>
        <p:nvSpPr>
          <p:cNvPr id="5" name="Text 3"/>
          <p:cNvSpPr/>
          <p:nvPr/>
        </p:nvSpPr>
        <p:spPr>
          <a:xfrm>
            <a:off x="666780" y="5157216"/>
            <a:ext cx="11510010" cy="789950"/>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Ni tatizo gani linalotatuliwa? Je, Bitcoin ni bora kuliko njia mbadala iliyopo hapa? Ni hatari au wajibu gani mpya unaojitokeza?</a:t>
            </a:r>
            <a:endParaRPr lang="sw"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Kutumia na Kupokea Malipo</a:t>
            </a:r>
            <a:br/>
            <a:r>
              <a:rPr lang="sw" altLang="en-US" sz="3000" dirty="0">
                <a:solidFill>
                  <a:srgbClr val="422C70"/>
                </a:solidFill>
                <a:latin typeface="IBM Plex Sans Medium" pitchFamily="34" charset="0"/>
                <a:ea typeface="IBM Plex Sans Medium" pitchFamily="34" charset="-122"/>
                <a:cs typeface="IBM Plex Sans Medium" pitchFamily="34" charset="-120"/>
              </a:rPr>
              <a:t>Katika Jamii ya Karibu</a:t>
            </a:r>
            <a:endParaRPr lang="sw" sz="3000" dirty="0"/>
          </a:p>
        </p:txBody>
      </p:sp>
      <p:sp>
        <p:nvSpPr>
          <p:cNvPr id="5" name="Text 2"/>
          <p:cNvSpPr/>
          <p:nvPr/>
        </p:nvSpPr>
        <p:spPr>
          <a:xfrm>
            <a:off x="666780" y="1836390"/>
            <a:ext cx="11144250" cy="329093"/>
          </a:xfrm>
          <a:prstGeom prst="rect">
            <a:avLst/>
          </a:prstGeom>
          <a:noFill/>
          <a:ln/>
        </p:spPr>
        <p:txBody>
          <a:bodyPr wrap="square" lIns="0" tIns="0" rIns="0" bIns="0" rtlCol="0" anchor="t"/>
          <a:lstStyle/>
          <a:p>
            <a:pPr algn="l" indent="0" marL="0">
              <a:lnSpc>
                <a:spcPct val="113000"/>
              </a:lnSpc>
              <a:buNone/>
            </a:pPr>
            <a:r>
              <a:rPr lang="sw" altLang="en-US" sz="1920" b="1" dirty="0">
                <a:solidFill>
                  <a:srgbClr val="25252B"/>
                </a:solidFill>
                <a:latin typeface="IBM Plex Sans" pitchFamily="34" charset="0"/>
                <a:ea typeface="IBM Plex Sans" pitchFamily="34" charset="-122"/>
                <a:cs typeface="IBM Plex Sans" pitchFamily="34" charset="-120"/>
              </a:rPr>
              <a:t>Ununuzi mdogo</a:t>
            </a:r>
            <a:endParaRPr lang="sw" sz="1920" dirty="0"/>
          </a:p>
        </p:txBody>
      </p:sp>
      <p:sp>
        <p:nvSpPr>
          <p:cNvPr id="6" name="Text 3"/>
          <p:cNvSpPr/>
          <p:nvPr/>
        </p:nvSpPr>
        <p:spPr>
          <a:xfrm>
            <a:off x="971459" y="2360432"/>
            <a:ext cx="6006694" cy="2071665"/>
          </a:xfrm>
          <a:prstGeom prst="rect">
            <a:avLst/>
          </a:prstGeom>
          <a:noFill/>
          <a:ln/>
        </p:spPr>
        <p:txBody>
          <a:bodyPr wrap="square" lIns="0" tIns="0" rIns="0" bIns="0" rtlCol="0" anchor="t"/>
          <a:lstStyle/>
          <a:p>
            <a:pPr algn="l" marL="182880" indent="-182880">
              <a:lnSpc>
                <a:spcPct val="113000"/>
              </a:lnSpc>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Ni njia ipi inayofaa kwa malipo madogo na ya haraka?</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Nani anaomba malipo; nani anahakiki kiasi na kipimo?</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Itakuwaje ikiwa “imetumwa” na “imepokelewa” havilingani?</a:t>
            </a:r>
            <a:endParaRPr lang="sw" sz="1920" dirty="0"/>
          </a:p>
        </p:txBody>
      </p:sp>
      <p:sp>
        <p:nvSpPr>
          <p:cNvPr id="7" name="Text 4"/>
          <p:cNvSpPr/>
          <p:nvPr/>
        </p:nvSpPr>
        <p:spPr>
          <a:xfrm>
            <a:off x="666780" y="4700290"/>
            <a:ext cx="11144250" cy="329093"/>
          </a:xfrm>
          <a:prstGeom prst="rect">
            <a:avLst/>
          </a:prstGeom>
          <a:noFill/>
          <a:ln/>
        </p:spPr>
        <p:txBody>
          <a:bodyPr wrap="square" lIns="0" tIns="0" rIns="0" bIns="0" rtlCol="0" anchor="t"/>
          <a:lstStyle/>
          <a:p>
            <a:pPr algn="l" indent="0" marL="0">
              <a:lnSpc>
                <a:spcPct val="113000"/>
              </a:lnSpc>
              <a:buNone/>
            </a:pPr>
            <a:r>
              <a:rPr lang="sw" altLang="en-US" sz="1920" b="1" dirty="0">
                <a:solidFill>
                  <a:srgbClr val="25252B"/>
                </a:solidFill>
                <a:latin typeface="IBM Plex Sans" pitchFamily="34" charset="0"/>
                <a:ea typeface="IBM Plex Sans" pitchFamily="34" charset="-122"/>
                <a:cs typeface="IBM Plex Sans" pitchFamily="34" charset="-120"/>
              </a:rPr>
              <a:t>Malipo kwa kazi</a:t>
            </a:r>
            <a:endParaRPr lang="sw" sz="1920" dirty="0"/>
          </a:p>
        </p:txBody>
      </p:sp>
      <p:sp>
        <p:nvSpPr>
          <p:cNvPr id="8" name="Text 5"/>
          <p:cNvSpPr/>
          <p:nvPr/>
        </p:nvSpPr>
        <p:spPr>
          <a:xfrm>
            <a:off x="971459" y="5224333"/>
            <a:ext cx="6006694" cy="1035832"/>
          </a:xfrm>
          <a:prstGeom prst="rect">
            <a:avLst/>
          </a:prstGeom>
          <a:noFill/>
          <a:ln/>
        </p:spPr>
        <p:txBody>
          <a:bodyPr wrap="square" lIns="0" tIns="0" rIns="0" bIns="0" rtlCol="0" anchor="t"/>
          <a:lstStyle/>
          <a:p>
            <a:pPr algn="l" marL="182880" indent="-182880">
              <a:lnSpc>
                <a:spcPct val="113000"/>
              </a:lnSpc>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Kipimo cha bei, wakati wa kuchukua kiwango cha ubadilishaji, nani analipa ada?</a:t>
            </a:r>
            <a:endParaRPr lang="sw" sz="1920" dirty="0"/>
          </a:p>
          <a:p>
            <a:pPr algn="l" marL="182880" indent="-182880">
              <a:lnSpc>
                <a:spcPct val="113000"/>
              </a:lnSpc>
              <a:spcBef>
                <a:spcPts val="380"/>
              </a:spcBef>
              <a:buSzPct val="100000"/>
              <a:buChar char="•"/>
            </a:pPr>
            <a:r>
              <a:rPr lang="sw" altLang="en-US" sz="1920" dirty="0">
                <a:solidFill>
                  <a:srgbClr val="25252B"/>
                </a:solidFill>
                <a:latin typeface="IBM Plex Sans" pitchFamily="34" charset="0"/>
                <a:ea typeface="IBM Plex Sans" pitchFamily="34" charset="-122"/>
                <a:cs typeface="IBM Plex Sans" pitchFamily="34" charset="-120"/>
              </a:rPr>
              <a:t>Utunzaji, kumbukumbu, usimamizi salama?</a:t>
            </a:r>
            <a:endParaRPr lang="sw"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Mteja anaagizaMteja anaomba kahawa. Muhudumu anatoa ankaraMuhudumu anaunda ombi la malipo. Mteja analipaMteja analipa kwa bitcoin. Muhudumu anakabidhiMteja anapata kahawa.">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Uhamisho wa Ndani, Marejesho ya Pesa, na Michango</a:t>
            </a:r>
            <a:endParaRPr lang="sw"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Kutuma pesa kwa familia:</a:t>
            </a:r>
            <a:r>
              <a:rPr lang="sw" altLang="en-US" sz="2400" dirty="0">
                <a:solidFill>
                  <a:srgbClr val="25252B"/>
                </a:solidFill>
                <a:latin typeface="IBM Plex Sans" pitchFamily="34" charset="0"/>
                <a:ea typeface="IBM Plex Sans" pitchFamily="34" charset="-122"/>
                <a:cs typeface="IBM Plex Sans" pitchFamily="34" charset="-120"/>
              </a:rPr>
              <a:t> linganisheni njia nzima, gharama jumla, ucheleweshaji, utunzaji wa fedha, na kile ambacho mpokeaji anataka</a:t>
            </a:r>
            <a:endParaRPr lang="sw" sz="2400" dirty="0"/>
          </a:p>
          <a:p>
            <a:pPr algn="l" marL="228600" indent="-228600">
              <a:lnSpc>
                <a:spcPct val="113000"/>
              </a:lnSpc>
              <a:spcBef>
                <a:spcPts val="480"/>
              </a:spcBef>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Kurejesha pesa:</a:t>
            </a:r>
            <a:r>
              <a:rPr lang="sw" altLang="en-US" sz="2400" dirty="0">
                <a:solidFill>
                  <a:srgbClr val="25252B"/>
                </a:solidFill>
                <a:latin typeface="IBM Plex Sans" pitchFamily="34" charset="0"/>
                <a:ea typeface="IBM Plex Sans" pitchFamily="34" charset="-122"/>
                <a:cs typeface="IBM Plex Sans" pitchFamily="34" charset="-120"/>
              </a:rPr>
              <a:t> thibitisheni ombi la mteja; tumieni anwani mpya ya kurejeshea pesa; kubalianeni kuhusu ada na kumbukumbu</a:t>
            </a:r>
            <a:endParaRPr lang="sw" sz="2400" dirty="0"/>
          </a:p>
          <a:p>
            <a:pPr algn="l" marL="228600" indent="-228600">
              <a:lnSpc>
                <a:spcPct val="113000"/>
              </a:lnSpc>
              <a:spcBef>
                <a:spcPts val="480"/>
              </a:spcBef>
              <a:buSzPct val="100000"/>
              <a:buChar char="•"/>
            </a:pPr>
            <a:r>
              <a:rPr lang="sw" altLang="en-US" sz="2400" b="1" dirty="0">
                <a:solidFill>
                  <a:srgbClr val="422C70"/>
                </a:solidFill>
                <a:latin typeface="IBM Plex Sans" pitchFamily="34" charset="0"/>
                <a:ea typeface="IBM Plex Sans" pitchFamily="34" charset="-122"/>
                <a:cs typeface="IBM Plex Sans" pitchFamily="34" charset="-120"/>
              </a:rPr>
              <a:t>Mchango wa jamii:</a:t>
            </a:r>
            <a:r>
              <a:rPr lang="sw" altLang="en-US" sz="2400" dirty="0">
                <a:solidFill>
                  <a:srgbClr val="25252B"/>
                </a:solidFill>
                <a:latin typeface="IBM Plex Sans" pitchFamily="34" charset="0"/>
                <a:ea typeface="IBM Plex Sans" pitchFamily="34" charset="-122"/>
                <a:cs typeface="IBM Plex Sans" pitchFamily="34" charset="-120"/>
              </a:rPr>
              <a:t> thibitisheni ombi; tambueni nani anadhibiti funguo na nakala rudufu, pamoja na njia ya malipo</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Sawazisheni uwazi na faragha ya wachangiaji; hakikisheni kumbukumbu zinazohitajika</a:t>
            </a:r>
            <a:endParaRPr lang="sw"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Njia za Ndani za Kuingia na Kutoka</a:t>
            </a:r>
            <a:endParaRPr lang="sw"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Njia ya kuingia:</a:t>
            </a:r>
            <a:r>
              <a:rPr lang="sw" altLang="en-US" sz="2300" dirty="0">
                <a:solidFill>
                  <a:srgbClr val="25252B"/>
                </a:solidFill>
                <a:latin typeface="IBM Plex Sans" pitchFamily="34" charset="0"/>
                <a:ea typeface="IBM Plex Sans" pitchFamily="34" charset="-122"/>
                <a:cs typeface="IBM Plex Sans" pitchFamily="34" charset="-120"/>
              </a:rPr>
              <a:t> pesa za ndani, kazi, au mali → bitcoin</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Njia ya kutoka:</a:t>
            </a:r>
            <a:r>
              <a:rPr lang="sw" altLang="en-US" sz="2300" dirty="0">
                <a:solidFill>
                  <a:srgbClr val="25252B"/>
                </a:solidFill>
                <a:latin typeface="IBM Plex Sans" pitchFamily="34" charset="0"/>
                <a:ea typeface="IBM Plex Sans" pitchFamily="34" charset="-122"/>
                <a:cs typeface="IBM Plex Sans" pitchFamily="34" charset="-120"/>
              </a:rPr>
              <a:t> bitcoin → pesa za ndani, bidhaa, au huduma</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Linganisheni njia mbili za ndani na chaguo lililopo lisilo la Bitcoin</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Jumla inayopokelewa, muda, uhifadhi, faragha, hatari ya muamala kurejeshwa, na sehemu zinazoweza kushindwa</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Hakikisheni mnaweza kutoa kwenda kwenye funguo mnazozidhibiti; salio la ndani linaweza kubaki kuwa dai tu</a:t>
            </a:r>
            <a:endParaRPr lang="sw"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Kwa ubadilishanaji wa ana kwa ana, tumieni mahali pa umma panapofaa, epukeni kubeba pesa taslimu zisizo za lazima, njooni na mtu mnayemwamini inapofaa, thibitisheni malipo kabla ya kuondoka, na fuateni sheria za nchi. Msifichue kiasi mnachomiliki wala maelezo ya jinsi mnavyokihifadhi.</a:t>
            </a:r>
            <a:endParaRPr lang="sw"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KYC na Bila KYC: Faida na Hasara</a:t>
            </a:r>
            <a:endParaRPr lang="sw"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KYC:</a:t>
            </a:r>
            <a:r>
              <a:rPr lang="sw" altLang="en-US" sz="2300" dirty="0">
                <a:solidFill>
                  <a:srgbClr val="25252B"/>
                </a:solidFill>
                <a:latin typeface="IBM Plex Sans" pitchFamily="34" charset="0"/>
                <a:ea typeface="IBM Plex Sans" pitchFamily="34" charset="-122"/>
                <a:cs typeface="IBM Plex Sans" pitchFamily="34" charset="-120"/>
              </a:rPr>
              <a:t> ukaguzi wa utambulisho; uwezekano wa kupata huduma za benki, viwango vya kikomo, kufuata kanuni, au manufaa ya urejeshaji</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Hatari ya data:</a:t>
            </a:r>
            <a:r>
              <a:rPr lang="sw" altLang="en-US" sz="2300" dirty="0">
                <a:solidFill>
                  <a:srgbClr val="25252B"/>
                </a:solidFill>
                <a:latin typeface="IBM Plex Sans" pitchFamily="34" charset="0"/>
                <a:ea typeface="IBM Plex Sans" pitchFamily="34" charset="-122"/>
                <a:cs typeface="IBM Plex Sans" pitchFamily="34" charset="-120"/>
              </a:rPr>
              <a:t> uhusiano wa kudumu kati ya utambulisho na malipo, uvujaji wa data, matumizi mabaya, au vizuizi</a:t>
            </a:r>
            <a:endParaRPr lang="sw" sz="2300" dirty="0"/>
          </a:p>
          <a:p>
            <a:pPr algn="l" marL="219710" indent="-219710">
              <a:lnSpc>
                <a:spcPct val="113000"/>
              </a:lnSpc>
              <a:spcBef>
                <a:spcPts val="460"/>
              </a:spcBef>
              <a:buSzPct val="100000"/>
              <a:buChar char="•"/>
            </a:pPr>
            <a:r>
              <a:rPr lang="sw" altLang="en-US" sz="2300" b="1" dirty="0">
                <a:solidFill>
                  <a:srgbClr val="422C70"/>
                </a:solidFill>
                <a:latin typeface="IBM Plex Sans" pitchFamily="34" charset="0"/>
                <a:ea typeface="IBM Plex Sans" pitchFamily="34" charset="-122"/>
                <a:cs typeface="IBM Plex Sans" pitchFamily="34" charset="-120"/>
              </a:rPr>
              <a:t>Bila KYC:</a:t>
            </a:r>
            <a:r>
              <a:rPr lang="sw" altLang="en-US" sz="2300" dirty="0">
                <a:solidFill>
                  <a:srgbClr val="25252B"/>
                </a:solidFill>
                <a:latin typeface="IBM Plex Sans" pitchFamily="34" charset="0"/>
                <a:ea typeface="IBM Plex Sans" pitchFamily="34" charset="-122"/>
                <a:cs typeface="IBM Plex Sans" pitchFamily="34" charset="-120"/>
              </a:rPr>
              <a:t> huenda ukusanyaji mdogo wa taarifa za utambulisho</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Uwezekano wa bei za juu zaidi, ukwasi mdogo, msaada mdogo, ulaghai, au vizuizi vya kisheria</a:t>
            </a:r>
            <a:endParaRPr lang="sw"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Hakuna lebo yoyote kati ya hizi iliyo bora moja kwa moja. Msivunje sheria za eneo lenu wala kujiweka katika hatari ya kimwili kwa ajili ya kutafuta faragha; tafuteni ushauri wa sasa kutoka kwa wataalamu waliohitimu wa eneo lenu pale ambapo jambo halieleweki.</a:t>
            </a:r>
            <a:endParaRPr lang="sw"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Uchumi wa Mzunguko</a:t>
            </a:r>
            <a:endParaRPr lang="sw"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Uchumi wa mzunguko wa Bitcoin huwaunganisha watu ambao kwa hiari yao hupata, hutumia, huweka akiba na hubadilishana bitcoin ndani ya jamii.</a:t>
            </a:r>
            <a:endParaRPr lang="sw"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Wafanyakazi → wateja → wafanyabiashara → wasambazaji</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Thamani huzunguka wapi au hubadilishwa kuwa pesa za kawaida (fiat) wapi?</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Nani hutoa elimu na msaada wa kiufundi?</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Nini hutokea muunganisho wa mtandao ukikatika?</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Nani hubeba hatari za uhifadhi na za bei?</a:t>
            </a:r>
            <a:endParaRPr lang="sw"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Idadi ya watumiaji pekee haithibitishi manufaa. Mahitaji, zana, elimu au usalama dhaifu vinaweza kuvunja mzunguko; epukeni kutegemea zawadi za bure au mratibu mmoja anayeshughulikia kila malipo.</a:t>
            </a:r>
            <a:endParaRPr lang="sw"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MtejaMteja humlipa mfanyabiashara kwa bitcoin kwa ajili ya bidhaa. MfanyabiasharaMfanyabiashara humlipa mtoa huduma kwa bitcoin kwa ajili ya huduma.Mtoa hudumaMtoa huduma humlipa mfanyakazi kwa bitcoi">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Matumizi kwa Wafanyabiashara au Jamii</a:t>
            </a:r>
            <a:endParaRPr lang="sw"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Kipimo cha bei na njia ya malipo</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Udhibiti wa funguo, ufikiaji wa wafanyakazi, usalama wa vifaa, na nakala za akiba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Uthibitisho, stakabadhi, marejesho ya pesa, na makosa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Ubadilishaji wa fedha, kumbukumbu, kodi, na usaidizi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Panga kwa ajili ya hitilafu ya pochi au mtandao</a:t>
            </a:r>
            <a:endParaRPr lang="sw"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Mratibu mmoja anayeshikilia fedha za pamoja ni mlinzi wa fedha hizo na kitovu cha uaminifu. Fedha za pamoja zinahitaji sheria zilizo wazi, kumbukumbu, udhibiti wa ufikiaji, na mapitio ya kisheria pale inapofaa.</a:t>
            </a:r>
            <a:endParaRPr lang="sw"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Ramani za Rasilimali za Eneo Lako na Kugundua</a:t>
            </a:r>
            <a:br/>
            <a:r>
              <a:rPr lang="sw" altLang="en-US" sz="3000" dirty="0">
                <a:solidFill>
                  <a:srgbClr val="422C70"/>
                </a:solidFill>
                <a:latin typeface="IBM Plex Sans Medium" pitchFamily="34" charset="0"/>
                <a:ea typeface="IBM Plex Sans Medium" pitchFamily="34" charset="-122"/>
                <a:cs typeface="IBM Plex Sans Medium" pitchFamily="34" charset="-120"/>
              </a:rPr>
              <a:t>Jumuiya</a:t>
            </a:r>
            <a:endParaRPr lang="sw" sz="3000" dirty="0"/>
          </a:p>
        </p:txBody>
      </p:sp>
      <p:pic>
        <p:nvPicPr>
          <p:cNvPr id="4" name="Image 0" descr="QR code">    </p:cNvPr>
          <p:cNvPicPr>
            <a:picLocks noChangeAspect="1"/>
          </p:cNvPicPr>
          <p:nvPr/>
        </p:nvPicPr>
        <p:blipFill>
          <a:blip r:embed="rId1"/>
          <a:stretch>
            <a:fillRect/>
          </a:stretch>
        </p:blipFill>
        <p:spPr>
          <a:xfrm>
            <a:off x="9429750" y="1714500"/>
            <a:ext cx="2095530" cy="4534784"/>
          </a:xfrm>
          <a:prstGeom prst="rect">
            <a:avLst/>
          </a:prstGeom>
        </p:spPr>
      </p:pic>
      <p:sp>
        <p:nvSpPr>
          <p:cNvPr id="5" name="Text 2"/>
          <p:cNvSpPr/>
          <p:nvPr/>
        </p:nvSpPr>
        <p:spPr>
          <a:xfrm>
            <a:off x="1032449" y="1802191"/>
            <a:ext cx="8515807" cy="2150394"/>
          </a:xfrm>
          <a:prstGeom prst="rect">
            <a:avLst/>
          </a:prstGeom>
          <a:noFill/>
          <a:ln/>
        </p:spPr>
        <p:txBody>
          <a:bodyPr wrap="square" lIns="0" tIns="0" rIns="0" bIns="0" rtlCol="0" anchor="t"/>
          <a:lstStyle/>
          <a:p>
            <a:pPr algn="l" marL="219710" indent="-219710">
              <a:lnSpc>
                <a:spcPct val="113000"/>
              </a:lnSpc>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Tafuteni wafanyabiashara, waelimishaji, mikutano, na rasilimali za jamii</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Hakikisheni tarehe; thibitisheni wenyewe kwa njia huru</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Beba njia mbadala ya kulipa au kushiriki</a:t>
            </a:r>
            <a:endParaRPr lang="sw" sz="2300" dirty="0"/>
          </a:p>
          <a:p>
            <a:pPr algn="l" marL="219710" indent="-219710">
              <a:lnSpc>
                <a:spcPct val="113000"/>
              </a:lnSpc>
              <a:spcBef>
                <a:spcPts val="460"/>
              </a:spcBef>
              <a:buSzPct val="100000"/>
              <a:buChar char="•"/>
            </a:pPr>
            <a:r>
              <a:rPr lang="sw" altLang="en-US" sz="2300" dirty="0">
                <a:solidFill>
                  <a:srgbClr val="25252B"/>
                </a:solidFill>
                <a:latin typeface="IBM Plex Sans" pitchFamily="34" charset="0"/>
                <a:ea typeface="IBM Plex Sans" pitchFamily="34" charset="-122"/>
                <a:cs typeface="IBM Plex Sans" pitchFamily="34" charset="-120"/>
              </a:rPr>
              <a:t>Uanachama katika jamii si uthibitisho wa kuaminika</a:t>
            </a:r>
            <a:endParaRPr lang="sw" sz="2300" dirty="0"/>
          </a:p>
        </p:txBody>
      </p:sp>
      <p:sp>
        <p:nvSpPr>
          <p:cNvPr id="6" name="Text 3"/>
          <p:cNvSpPr/>
          <p:nvPr/>
        </p:nvSpPr>
        <p:spPr>
          <a:xfrm>
            <a:off x="666780" y="4274363"/>
            <a:ext cx="8916589" cy="1974921"/>
          </a:xfrm>
          <a:prstGeom prst="rect">
            <a:avLst/>
          </a:prstGeom>
          <a:noFill/>
          <a:ln/>
        </p:spPr>
        <p:txBody>
          <a:bodyPr wrap="square" lIns="0" tIns="0" rIns="0" bIns="0" rtlCol="0" anchor="t"/>
          <a:lstStyle/>
          <a:p>
            <a:pPr algn="l" indent="0" marL="0">
              <a:lnSpc>
                <a:spcPct val="113000"/>
              </a:lnSpc>
              <a:buNone/>
            </a:pPr>
            <a:r>
              <a:rPr lang="sw" altLang="en-US" sz="2300" dirty="0">
                <a:solidFill>
                  <a:srgbClr val="25252B"/>
                </a:solidFill>
                <a:latin typeface="IBM Plex Sans" pitchFamily="34" charset="0"/>
                <a:ea typeface="IBM Plex Sans" pitchFamily="34" charset="-122"/>
                <a:cs typeface="IBM Plex Sans" pitchFamily="34" charset="-120"/>
              </a:rPr>
              <a:t>Kamwe msifichue maneno ya urejeshaji, salio, anwani za makazi, au mipango ya usalama kwenye mkutano. Kuweni waangalifu na usimamizi wa uwekezaji, ofa za ubadilishanaji wa faragha, maombi ya msaada wa dharura, na ahadi za faida zilizohakikishwa.</a:t>
            </a:r>
            <a:endParaRPr lang="sw"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Marudio: Unganisha Hili na Jamii Yako</a:t>
            </a:r>
            <a:endParaRPr lang="sw"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w" altLang="en-US" sz="2400" dirty="0">
                <a:solidFill>
                  <a:srgbClr val="25252B"/>
                </a:solidFill>
                <a:latin typeface="IBM Plex Sans" pitchFamily="34" charset="0"/>
                <a:ea typeface="IBM Plex Sans" pitchFamily="34" charset="-122"/>
                <a:cs typeface="IBM Plex Sans" pitchFamily="34" charset="-120"/>
              </a:rPr>
              <a:t>Kamilisheni kila mmoja peke yake, kisha linganisheni hoja zenu na kikundi chenu.</a:t>
            </a:r>
            <a:endParaRPr lang="sw" sz="2400" dirty="0"/>
          </a:p>
        </p:txBody>
      </p:sp>
      <p:sp>
        <p:nvSpPr>
          <p:cNvPr id="5" name="Text 3"/>
          <p:cNvSpPr/>
          <p:nvPr/>
        </p:nvSpPr>
        <p:spPr>
          <a:xfrm>
            <a:off x="1047720" y="2514326"/>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Ni hitaji gani la kienyeji na kazi gani ya pesa vilihusika?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Mlilinganisha na mbadala gani halisi?</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On-chain, Lightning, au vyote viwili? Nani alidhibiti funguo?</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Faida kubwa zaidi, hatari nzito zaidi, na uwezekano wa kushindwa?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Sheria, miundombinu, lugha, au utamaduni viliathiri vipi matokeo?</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Ni ushahidi gani unaounga mkono hatua inayofuata yenye uwajibikaji, ikiwa ipo?</a:t>
            </a:r>
            <a:endParaRPr lang="sw"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w" altLang="en-US" sz="3000" dirty="0">
                <a:solidFill>
                  <a:srgbClr val="422C70"/>
                </a:solidFill>
                <a:latin typeface="IBM Plex Sans Medium" pitchFamily="34" charset="0"/>
                <a:ea typeface="IBM Plex Sans Medium" pitchFamily="34" charset="-122"/>
                <a:cs typeface="IBM Plex Sans Medium" pitchFamily="34" charset="-120"/>
              </a:rPr>
              <a:t>Mambo Muhimu ya Kukumbuka na Wakati wa Kutafakari</a:t>
            </a:r>
            <a:endParaRPr lang="sw"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Anza na hitaji la eneo lako na mbadala unaowezekana</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Tazama, fanya mazoezi kwa usalama, kisha eleza au onyesha kwa vitendo</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Hakiki zana, utunzaji, gharama, faragha, na kanuni za sasa za eneo lako</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Thibitisha njia ya malipo na matokeo; jiandae endapo mambo yatakwenda kombo</a:t>
            </a:r>
            <a:endParaRPr lang="sw" sz="2400" dirty="0"/>
          </a:p>
          <a:p>
            <a:pPr algn="l" marL="228600" indent="-228600">
              <a:lnSpc>
                <a:spcPct val="113000"/>
              </a:lnSpc>
              <a:spcBef>
                <a:spcPts val="480"/>
              </a:spcBef>
              <a:buSzPct val="100000"/>
              <a:buChar char="•"/>
            </a:pPr>
            <a:r>
              <a:rPr lang="sw" altLang="en-US" sz="2400" dirty="0">
                <a:solidFill>
                  <a:srgbClr val="25252B"/>
                </a:solidFill>
                <a:latin typeface="IBM Plex Sans" pitchFamily="34" charset="0"/>
                <a:ea typeface="IBM Plex Sans" pitchFamily="34" charset="-122"/>
                <a:cs typeface="IBM Plex Sans" pitchFamily="34" charset="-120"/>
              </a:rPr>
              <a:t>Ushiriki wenye manufaa katika jamii ni wa hiari na huwalinda watu</a:t>
            </a:r>
            <a:endParaRPr lang="sw" sz="2400" dirty="0"/>
          </a:p>
        </p:txBody>
      </p:sp>
      <p:sp>
        <p:nvSpPr>
          <p:cNvPr id="5" name="Shape 3"/>
          <p:cNvSpPr/>
          <p:nvPr/>
        </p:nvSpPr>
        <p:spPr>
          <a:xfrm>
            <a:off x="666780" y="4433560"/>
            <a:ext cx="10858500" cy="1645280"/>
          </a:xfrm>
          <a:prstGeom prst="rect">
            <a:avLst/>
          </a:prstGeom>
          <a:solidFill>
            <a:srgbClr val="F3F3FA"/>
          </a:solidFill>
          <a:ln/>
        </p:spPr>
      </p:sp>
      <p:sp>
        <p:nvSpPr>
          <p:cNvPr id="6" name="Shape 4"/>
          <p:cNvSpPr/>
          <p:nvPr/>
        </p:nvSpPr>
        <p:spPr>
          <a:xfrm>
            <a:off x="666780" y="4433560"/>
            <a:ext cx="57150" cy="1645280"/>
          </a:xfrm>
          <a:prstGeom prst="rect">
            <a:avLst/>
          </a:prstGeom>
          <a:solidFill>
            <a:srgbClr val="422C70"/>
          </a:solidFill>
          <a:ln/>
        </p:spPr>
      </p:sp>
      <p:sp>
        <p:nvSpPr>
          <p:cNvPr id="7" name="Text 5"/>
          <p:cNvSpPr/>
          <p:nvPr/>
        </p:nvSpPr>
        <p:spPr>
          <a:xfrm>
            <a:off x="1211580" y="4707880"/>
            <a:ext cx="10415565" cy="1096640"/>
          </a:xfrm>
          <a:prstGeom prst="rect">
            <a:avLst/>
          </a:prstGeom>
          <a:noFill/>
          <a:ln/>
        </p:spPr>
        <p:txBody>
          <a:bodyPr wrap="square" lIns="0" tIns="0" rIns="0" bIns="0" rtlCol="0" anchor="t"/>
          <a:lstStyle/>
          <a:p>
            <a:pPr algn="l" indent="0" marL="0">
              <a:lnSpc>
                <a:spcPct val="113000"/>
              </a:lnSpc>
              <a:buNone/>
            </a:pPr>
            <a:r>
              <a:rPr lang="sw" altLang="en-US" sz="2400" b="1" dirty="0">
                <a:solidFill>
                  <a:srgbClr val="422C70"/>
                </a:solidFill>
                <a:latin typeface="IBM Plex Sans" pitchFamily="34" charset="0"/>
                <a:ea typeface="IBM Plex Sans" pitchFamily="34" charset="-122"/>
                <a:cs typeface="IBM Plex Sans" pitchFamily="34" charset="-120"/>
              </a:rPr>
              <a:t>Muda wa kutafakari</a:t>
            </a:r>
            <a:endParaRPr lang="sw" sz="2400" dirty="0"/>
          </a:p>
          <a:p>
            <a:pPr algn="l" indent="0" marL="0">
              <a:lnSpc>
                <a:spcPct val="113000"/>
              </a:lnSpc>
              <a:spcBef>
                <a:spcPts val="360"/>
              </a:spcBef>
              <a:buNone/>
            </a:pPr>
            <a:r>
              <a:rPr lang="sw" altLang="en-US" sz="2400" dirty="0">
                <a:solidFill>
                  <a:srgbClr val="25252B"/>
                </a:solidFill>
                <a:latin typeface="IBM Plex Sans" pitchFamily="34" charset="0"/>
                <a:ea typeface="IBM Plex Sans" pitchFamily="34" charset="-122"/>
                <a:cs typeface="IBM Plex Sans" pitchFamily="34" charset="-120"/>
              </a:rPr>
              <a:t>Ni swali gani mngeuliza kabla ya kuamua iwapo njia ya Bitcoin inafaa hitaji la eneo lenu?</a:t>
            </a:r>
            <a:endParaRPr lang="sw"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w" altLang="en-US" sz="1200" dirty="0">
                <a:solidFill>
                  <a:srgbClr val="6C6C7D"/>
                </a:solidFill>
                <a:latin typeface="IBM Plex Sans" pitchFamily="34" charset="0"/>
                <a:ea typeface="IBM Plex Sans" pitchFamily="34" charset="-122"/>
                <a:cs typeface="IBM Plex Sans" pitchFamily="34" charset="-120"/>
              </a:rPr>
              <a:t>Stashahada ya Bitcoin · Moduli ya 4</a:t>
            </a:r>
            <a:endParaRPr lang="sw"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Stashahada ya Bitcoin</dc:title>
  <dc:subject>Open educational slides (Creative Commons). Adapt them freely.</dc:subject>
  <dc:creator>My First Bitcoin</dc:creator>
  <cp:lastModifiedBy>My First Bitcoin</cp:lastModifiedBy>
  <cp:revision>1</cp:revision>
  <dcterms:created xsi:type="dcterms:W3CDTF">2026-10-22T20:36:29Z</dcterms:created>
  <dcterms:modified xsi:type="dcterms:W3CDTF">2026-10-22T20:36:29Z</dcterms:modified>
</cp:coreProperties>
</file>