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My First Bitcoin، بٹ کوائن ڈپلوما طلبہ کی رہنما کتاب، ایڈیشن ۲۶.۱۰، ماڈیول ۱–۴ اور سیکھنے والوں سے ابتدائی توقعات۔ کریئیٹو کامنز انتساب-یکساں اشتراک ۴.۰ بین الاقوامی لائسنس کے تحت ماخوذ؛ یہ سلائیڈ مجموعہ بھی اسی لائسنس کے تحت ہے۔ یہ سلائیڈ مجموعہ اساتذہ کی زیرِ قیادت پیشکش کے لیے ایک معاون وسیلہ ہے۔ نصاب کے مفہوم، مطلوبہ صلاحیتوں اور حفاظتی حدود کو برقرار رکھتے ہوئے مثالوں، سرگرمیوں، تدریسی رفتار اور اندازِ پیشکش کو حسبِ ضرورت ڈھالیں۔ کسی نشست کا کوئی مقررہ دورانیہ مراد نہیں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ان حدود کو چاروں ماڈیولز میں برقرار رکھیں۔ کم مالیت کے ساتھ کسی بھی اختیاری عملی مشق سے پہلے رازداری، سلامتی اور نقصان کے خطرات کی وضاحت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میں دی گئی بحث کی مدد سے ایک قابلِ تصدیق حقیقت اور ایسی رائے میں فرق واضح کریں جس کے لیے معیارات اور شواہد درکار ہوں۔ ذاتی مالی معلومات ظاہر کرنے کی درخواست نہ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اصل متن کی مثال استعمال کریں: Amina کے پاس چاول ہیں اور وہ جوتے چاہتی ہیں؛ Luis کے پاس جوتے ہیں اور وہ کھانا پکانے کا تیل چاہتے ہیں؛ Mei کے پاس کھانا پکانے کا تیل ہے اور وہ مرمت کا کام کروانا چاہتی ہیں۔ براہِ راست تبادلے کی ناکام کوششوں کو بعد میں پیسے کے ذریعے پیش کیے جانے والے حل سے الگ رکھیے۔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رہنما کتاب میں دی گئی پانی کی دستیابی کی مثال اور روزمرہ کے انتخاب استعمال کریں۔ فوری ضروریات معقول طور پر حال کو ترجیح دینے کے رجحان میں اضافہ کر سکتی ہیں۔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نمائندہ کاغذی زر کے تناظر میں سونے کے معیار اور کاغذی زر کو سونے کے عوض بھنانے کے مختلف قواعد کی وضاحت کریں۔ کارڈ یا فون ہدایات بھیجتا ہے؛ اس میں رقم موجود نہیں ہوتی۔ بینک میں جمع کی گئی عام رقم دراصل بینک کے ذمے اپنے صارف کو ادائیگی کی ذمہ داری ہوتی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بینک اخراجات اور نقصانات پورے کرتے ہوئے سود اور فیس سے آمدنی حاصل کرتے ہیں۔ یہ تاثر نہ دیں کہ تمام بینک دیوالیہ ہونے والے ہیں یا قرض دینے پر کوئی پابندیاں نہیں ہیں۔ بینک کے وعدے اور تصفیے کے اثاثے کو براہِ راست اپنے قبضے میں رکھنے کے درمیان فرق واضح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پانچ حصوں پر مشتمل جواب میں ربط برقرار رکھیں۔ پہلے کی تجاویز نے اس کے کچھ اجزا فراہم کیے تھے؛ یہ تاثر دینے سے گریز کریں کہ ان میں سے ہر ایک بذاتِ خود ایک مکمل غیر مرکزی کرنسی تھی۔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کچھ بٹ کوائن ناقابلِ رسائی ہو سکتے ہیں یا فروخت کے لیے دستیاب نہیں ہو سکتے۔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سیکھنے والوں کو خود تبدیلی کا حساب لگانے دیں؛ جوابات کی کلید نظر نہ آئے۔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اہم نکتہ: کیا بٹ کوائن آپ کے لیے قدر رکھتا ہے؟ کیا اس کی موجودہ قیمت اس کی قدر کی نمائندگی کرتی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وصولی کی اسکرین کی جانچ، بھیجنے اور تصدیق کرنے کی جانچ، اور بازیابی کی تیاری یا دھوکا دہی کی صورت میں ردِعمل کی مشق تیار کیجیے۔ استعمال سے پہلے ہر ماحول کی حدود واضح کیجیے۔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کسی حقیقی سیڈ فریز کی کبھی تصویر نہ لیں، اسے کلاؤڈ میں محفوظ نہ کریں، ای میل یا پیغام کے ذریعے نہ بھیجیں، اور نہ ہی کسی ویب سائٹ یا عام فارم میں درج کریں۔ اس کے ذریعے رقوم تک مکمل رسائی حاصل کی جا سکتی ہے۔
اضافی پاس فریز، متعدد کلیدیں اور بیک اَپ کے جدید طریقے اعلیٰ درجے کی تعلیم کا حصہ ہیں۔ ایسی پیچیدگیاں متعارف نہ کروائیں جن کی سیکھنے والے وضاحت نہ کر سکیں یا جن میں خرابی کی صورت میں بحالی نہ کر سکیں۔
اگر ممکن ہو کہ کسی نے اسے دیکھ لیا ہو، نقل کر لیا ہو، آن لائن درج کیا گیا ہو، یا کسی غیر معتبر آلے پر محفوظ کیا گیا ہو، تو اسے غیر محفوظ سمجھیں۔ اسے ظاہر کیے بغیر مدد طلب کریں؛ بحالی کا کوئی نیا، قابلِ اعتماد طریقۂ کار استعمال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میں چھوٹی ادائیگیوں اور کم تواتر سے کی جانے والی ادائیگیوں کے درمیان دیا گیا فرضی موازنہ استعمال کریں۔ انتخاب کو فرضی رکھیں؛ طلبہ کی ذاتی رقوم کے لیے کسی ٹول یا رقم کا انتخاب نہ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بحالی کے الفاظ دیکھے بغیر عمل کا مشاہدہ کریں۔ بعد میں اپنے ذاتی سیٹ اپ کے لیے بحالی کی نئی معلومات درکار ہوں گی جو نجی طور پر تیار کی گئی ہوں۔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آن چین فیس کا انحصار بنیادی طور پر ٹرانزیکشن کے ڈیٹا اور بلاک میں جگہ کی طلب پر ہوتا ہے، نہ کہ محض بھیجی جانے والی رقم پر۔ حتمی تخمینہ پڑھ لیجیے؛ وقت اور فیس میں تبدیلی آ سکتی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سرکاری ویب سائٹس، ایپ اسٹور پر درج ایپس اور رابطوں تک خود رسائی حاصل کریں۔ ناشر اور ڈومین کی جانچ کریں؛ اشتہارات، پیغامات اور اصل سے ملتی جلتی ویب سائٹس کے معاملے میں محتاط رہیں۔ تجربہ کرنے کے لیے کبھی رقم ادھار نہ لیں۔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کا حوالہ: عملی قابلیت کی جانچ، جو کسی معلم کے براہِ راست مشاہدے میں کی جائے۔ C6 کے لیے والیٹ/وصولی اور بحالی کی تیاری، دونوں سے متعلق کاموں کا براہِ راست مشاہدہ ضروری ہے۔ فرضی مشقیں، پہلے سے تیار کردہ مواد، طبعی ماڈل اور ایسے متبادل جن میں رقم درکار نہ ہو، قابلِ قبول ہیں۔ ضرورت پڑنے پر رائے دیں اور ایک اور موقع فراہم کریں۔ جانچ کے معیارات اور جانچ کے انتظامی امور اسکرین پر ظاہر نہ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ماڈیول 4 لازمی ہے اور اساتذہ نے اس کا مواد منتخب اور مرتب کیا ہے۔ بٹ کوائن کو بطور پیسہ استعمال کرنے سے متعلق ایسا کام منتخب کریں جو مقامی حالات سے مطابقت رکھتا ہو، اور درج ذیل رہنما سوالات کو قابلِ ترمیم اختیارات کے طور پر استعمال کریں، نہ کہ ہر ٹول یا صورتِ حال کا مظاہرہ کرنے کی لازمی شرط کے طور پر۔ موجودہ ٹولز، مقامی قواعد، بنیادی ڈھانچے اور دستیاب معاونت کی تصدیق کریں۔ مطلوبہ مہارتوں اور ماڈیول 3 کے حفاظتی معیارات کو برقرار رکھیں؛ مقامی خدمات فراہم کرنے والوں یا تفصیلات کو اپنی طرف سے نہ گھڑیں۔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متعلقہ ماخذ کی سرگرمی منتخب کریں: تحویل کا موازنہ، وصولی کی اسکرین کی جانچ، ادائیگی کے طریقوں کا موازنہ، تیار کردہ لین دین کی جانچ، راستوں کی لاگت کا موازنہ، دھوکا دہی پر ردِعمل، تاجر کو ادائیگی یا عطیہ دینے کا عمل، یا وسائل کی تصدیق۔ ضرورت پڑنے پر مقامی ماہرین سے مدد لیں۔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کم قیمت کی کوئی چیز یا ایک فرضی مشق استعمال کریں۔ ادائیگی کی منظوری دینے سے پہلے پورا طریقۂ کار سمجھائیں۔
رہنما کتاب کے منظرناموں کو مقامی سرگرمی کے مطابق منتخب کریں یا ڈھالیں۔ سوالات اور ہدایات سیکھنے والوں کو مخاطب کرکے لکھیں، اور ادائیگی کی فرضی قبولیت کو کسی حقیقی مقامی تاجر کی فہرست میں شمولیت کے طور پر پیش کرنے سے گریز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میں موجود وہ منظرنامہ استعمال کریں جو منتخب مقامی سرگرمی کے لیے موزوں ہو۔ رقم کی واپسی ایک نئی ادائیگی ہے، نہ کہ اصل آن چین ٹرانزیکشن کو کالعدم کرنا۔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حاصل کرنے کے ذرائع میں کام، براہِ راست تبادلہ، بروکرز، اے ٹی ایم، تاجر، تبدیلی کی خدمات اور گردشی معیشتیں شامل ہیں۔ موجودہ تصدیق شدہ مقامی حقائق یا واضح طور پر فرضی صورتِ حال استعمال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ڈیٹا محفوظ رکھنے کی پالیسیوں، بلاک چین پر موجود روابط، لین دین کے دوسرے فریقوں، دھوکا دہی سے تحفظ، حدود، فیسوں، اور تنازعات نمٹانے کے طریقوں کا موازنہ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کامیابی کا معیار حل ہونے والے مسئلے کو بنائیں، نہ کہ لین دین کی تعداد کو۔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معلم کے منتخب کردہ مقامی کام، جس میں بٹ کوائن کو بطور پیسہ استعمال کیا جاتا ہے، اور سیکھنے والے کی جانب سے اس کے مقصد، متبادل، فائدوں اور نقصانات، ممکنہ ناکامی اور اگلے قدم کی وضاحت کا مشاہدہ کریں۔ اسکور دینے، جانچ کے معیارات اور تشخیص کے انتظامی امور کو اسکرین پر نہ دکھائیں۔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56733" y="571500"/>
            <a:ext cx="1268547" cy="272400"/>
          </a:xfrm>
          <a:prstGeom prst="rect">
            <a:avLst/>
          </a:prstGeom>
          <a:noFill/>
          <a:ln/>
        </p:spPr>
        <p:txBody>
          <a:bodyPr wrap="square" lIns="0" tIns="0" rIns="0" bIns="0" rtlCol="0" anchor="t"/>
          <a:lstStyle/>
          <a:p>
            <a:pPr rtl="1" algn="r" indent="0" marL="0">
              <a:lnSpc>
                <a:spcPct val="108000"/>
              </a:lnSpc>
              <a:buNone/>
            </a:pPr>
            <a:r>
              <a:rPr lang="ur" altLang="en-US" sz="1650" dirty="0">
                <a:solidFill>
                  <a:srgbClr val="FFFFFF"/>
                </a:solidFill>
                <a:latin typeface="IBM Plex Sans" pitchFamily="34" charset="0"/>
                <a:ea typeface="IBM Plex Sans" pitchFamily="34" charset="-122"/>
                <a:cs typeface="IBM Plex Sans" pitchFamily="34" charset="-120"/>
              </a:rPr>
              <a:t>ایڈیشن 26.10</a:t>
            </a:r>
            <a:endParaRPr lang="ur"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ur" altLang="en-US" sz="7200" dirty="0">
                <a:solidFill>
                  <a:srgbClr val="FFFFFF"/>
                </a:solidFill>
                <a:latin typeface="IBM Plex Sans Medium" pitchFamily="34" charset="0"/>
                <a:ea typeface="IBM Plex Sans Medium" pitchFamily="34" charset="-122"/>
                <a:cs typeface="IBM Plex Sans Medium" pitchFamily="34" charset="-120"/>
              </a:rPr>
              <a:t>بٹ کوائن</a:t>
            </a:r>
            <a:br/>
            <a:r>
              <a:rPr lang="ur" altLang="en-US" sz="7200" dirty="0">
                <a:solidFill>
                  <a:srgbClr val="FFFFFF"/>
                </a:solidFill>
                <a:latin typeface="IBM Plex Sans Medium" pitchFamily="34" charset="0"/>
                <a:ea typeface="IBM Plex Sans Medium" pitchFamily="34" charset="-122"/>
                <a:cs typeface="IBM Plex Sans Medium" pitchFamily="34" charset="-120"/>
              </a:rPr>
              <a:t>ڈپلوما</a:t>
            </a:r>
            <a:endParaRPr lang="ur" sz="7200" dirty="0"/>
          </a:p>
        </p:txBody>
      </p:sp>
      <p:sp>
        <p:nvSpPr>
          <p:cNvPr id="4" name="Text 2"/>
          <p:cNvSpPr/>
          <p:nvPr/>
        </p:nvSpPr>
        <p:spPr>
          <a:xfrm>
            <a:off x="439278" y="5905470"/>
            <a:ext cx="4017965" cy="381030"/>
          </a:xfrm>
          <a:prstGeom prst="rect">
            <a:avLst/>
          </a:prstGeom>
          <a:noFill/>
          <a:ln/>
        </p:spPr>
        <p:txBody>
          <a:bodyPr wrap="square" lIns="0" tIns="0" rIns="0" bIns="0" rtlCol="0" anchor="t"/>
          <a:lstStyle/>
          <a:p>
            <a:pPr rtl="1" algn="r" indent="0" marL="0">
              <a:lnSpc>
                <a:spcPct val="104000"/>
              </a:lnSpc>
              <a:buNone/>
            </a:pPr>
            <a:r>
              <a:rPr lang="ur" altLang="en-US" sz="2400" dirty="0">
                <a:solidFill>
                  <a:srgbClr val="FFFFFF"/>
                </a:solidFill>
                <a:latin typeface="IBM Plex Sans" pitchFamily="34" charset="0"/>
                <a:ea typeface="IBM Plex Sans" pitchFamily="34" charset="-122"/>
                <a:cs typeface="IBM Plex Sans" pitchFamily="34" charset="-120"/>
              </a:rPr>
              <a:t>بٹ کوائن کے دور کے لیے مالیاتی تعلیم</a:t>
            </a:r>
            <a:endParaRPr lang="u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7941F"/>
                </a:solidFill>
                <a:latin typeface="IBM Plex Sans Medium" pitchFamily="34" charset="0"/>
                <a:ea typeface="IBM Plex Sans Medium" pitchFamily="34" charset="-122"/>
                <a:cs typeface="IBM Plex Sans Medium" pitchFamily="34" charset="-120"/>
              </a:rPr>
              <a:t>ماڈیول 1</a:t>
            </a:r>
            <a:endParaRPr lang="ur"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پیسے کو سمجھنا</a:t>
            </a:r>
            <a:endParaRPr lang="u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ur" altLang="en-US" sz="2400" b="1" dirty="0">
                <a:solidFill>
                  <a:srgbClr val="FFFFFF"/>
                </a:solidFill>
                <a:latin typeface="IBM Plex Sans" pitchFamily="34" charset="0"/>
                <a:ea typeface="IBM Plex Sans" pitchFamily="34" charset="-122"/>
                <a:cs typeface="IBM Plex Sans" pitchFamily="34" charset="-120"/>
              </a:rPr>
              <a:t>مسئلہ:</a:t>
            </a:r>
            <a:r>
              <a:rPr lang="ur" altLang="en-US" sz="2400" dirty="0">
                <a:solidFill>
                  <a:srgbClr val="FFFFFF"/>
                </a:solidFill>
                <a:latin typeface="IBM Plex Sans" pitchFamily="34" charset="0"/>
                <a:ea typeface="IBM Plex Sans" pitchFamily="34" charset="-122"/>
                <a:cs typeface="IBM Plex Sans" pitchFamily="34" charset="-120"/>
              </a:rPr>
              <a:t> مالیاتی نظام کیسے کام کرتے ہیں اور کیسے بدلتے ہیں؟</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علم عمل سے پہلے آتا ہے</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پہلے سیکھیں · چھوٹے پیمانے پر آغاز کریں · آہستہ آگے بڑھیں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کسی خریداری، ذاتی رقم یا ذاتی والیٹ کی ضرورت نہیں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کورس مکمل کرنے کے لیے ذاتی ڈیوائس یا انٹرنیٹ کی ضرورت نہیں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تیار شدہ مواد، نقلی مشقیں اور آف لائن مشق کی سہولت دستیاب ہے</a:t>
            </a:r>
            <a:endParaRPr lang="u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یہ کورس تعلیم فراہم کرتا ہے، مالی، سرمایہ کاری، قانونی یا ٹیکس سے متعلق مشورہ نہیں۔ یہ بٹ کوائن خریدنے، بیچنے، اسے ضمانت رکھ کر قرض لینے یا اپنے پاس رکھنے کی سفارش نہیں کرتا، اور نہ ہی اس کی قیمت بڑھنے کا وعدہ کرتا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535058" y="3097530"/>
            <a:ext cx="7275881" cy="662849"/>
          </a:xfrm>
          <a:prstGeom prst="rect">
            <a:avLst/>
          </a:prstGeom>
          <a:noFill/>
          <a:ln/>
        </p:spPr>
        <p:txBody>
          <a:bodyPr wrap="square" lIns="0" tIns="0" rIns="0" bIns="0" rtlCol="0" anchor="t"/>
          <a:lstStyle/>
          <a:p>
            <a:pPr rtl="1" algn="l" indent="0" marL="0">
              <a:lnSpc>
                <a:spcPct val="100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بھروسا نہ کریں، تصدیق کریں</a:t>
            </a:r>
            <a:endParaRPr lang="u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C0C0D0"/>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گفتگو اور رازداری سے متعلق توقعات</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شواہد کی جانچ کریں؛ حقائق، آرا اور ضمانتوں میں فرق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احترام کے ساتھ خیالات پر سوال اٹھائیں؛ غیر یقینی کی کیفیت واضح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ذاتی واقعات اور مالی معلومات نجی رکھیں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خریدنے، بیچنے یا اپنے اثاثے ظاہر کرنے کے لیے کوئی دباؤ نہیں</a:t>
            </a:r>
            <a:endParaRPr lang="u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کسی کی اسکرین، کام یا شناختی معلومات ریکارڈ کرنے یا شیئر کرنے سے پہلے اجازت لیں۔ اصل نجی کلیدیں یا بازیابی کے الفاظ کبھی شیئر نہ کریں۔</a:t>
            </a:r>
            <a:endParaRPr lang="u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بٹ کوائن کی قیمت میں تیزی سے تبدیلی آ سکتی ہے۔ غلطیاں، دھوکا دہی، خفیہ معلومات کا کھو جانا یا اثاثوں کے نگہبان کی ناکامی مستقل نقصان کا سبب بن سکتی ہے؛ درست ادائیگیوں کو واپس پلٹانا عموماً مشکل یا ناممکن ہوتا ہے۔</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پیسے کے بارے میں ابتدائی سوالات</a:t>
            </a:r>
            <a:endParaRPr lang="ur" sz="3000" dirty="0"/>
          </a:p>
        </p:txBody>
      </p:sp>
      <p:sp>
        <p:nvSpPr>
          <p:cNvPr id="5" name="Text 2"/>
          <p:cNvSpPr/>
          <p:nvPr/>
        </p:nvSpPr>
        <p:spPr>
          <a:xfrm>
            <a:off x="1047720" y="1386779"/>
            <a:ext cx="5519136" cy="353433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لوگوں کو پیسے کی ضرورت کیوں ہوتی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کون سی خصوصیات کسی چیز کو پیسہ بناتی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آپ جو پیسہ استعمال کرتے ہیں، اسے کون بنا سکتا ہے یا اس پر اختیار رکھ سکتا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آپ کے پیسے کی قدر کیوں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کیا اس سے پہلے جتنی ہی چیزیں خریدی جا سکتی ہیں؟</a:t>
            </a:r>
            <a:endParaRPr lang="u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پیسہ کیوں موجود ہے</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پیسہ ایک ایسا اثاثہ ہے جسے لوگ اس توقع پر قبول کرتے ہیں کہ دوسرے لوگ بھی بعد میں اسے قبول کریں گے۔</a:t>
            </a:r>
            <a:endParaRPr lang="ur" sz="2400" dirty="0"/>
          </a:p>
        </p:txBody>
      </p:sp>
      <p:sp>
        <p:nvSpPr>
          <p:cNvPr id="5" name="Text 3"/>
          <p:cNvSpPr/>
          <p:nvPr/>
        </p:nvSpPr>
        <p:spPr>
          <a:xfrm>
            <a:off x="1047720" y="2514326"/>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تخصص اور تبادلہ</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اجنبیوں کے درمیان تعاون</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قیمتیں، قرضے، آمدنی، اور بچت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وقت اور فاصلے کے پار قدر</a:t>
            </a:r>
            <a:endParaRPr lang="ur"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فوری سوال</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پیسہ تبادلے یا باہمی ہم آہنگی کا کون سا مسئلہ حل کرنے میں مدد دیتا ہے؟</a:t>
            </a:r>
            <a:endParaRPr lang="u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زر کے افعال</a:t>
            </a:r>
            <a:endParaRPr lang="ur" sz="3000" dirty="0"/>
          </a:p>
        </p:txBody>
      </p:sp>
      <p:sp>
        <p:nvSpPr>
          <p:cNvPr id="5" name="Text 2"/>
          <p:cNvSpPr/>
          <p:nvPr/>
        </p:nvSpPr>
        <p:spPr>
          <a:xfrm>
            <a:off x="1047720" y="1386779"/>
            <a:ext cx="5519136" cy="176716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ذریعۂ تبادلہ:</a:t>
            </a:r>
            <a:r>
              <a:rPr lang="ur" altLang="en-US" sz="2400" dirty="0">
                <a:solidFill>
                  <a:srgbClr val="25252B"/>
                </a:solidFill>
                <a:latin typeface="IBM Plex Sans" pitchFamily="34" charset="0"/>
                <a:ea typeface="IBM Plex Sans" pitchFamily="34" charset="-122"/>
                <a:cs typeface="IBM Plex Sans" pitchFamily="34" charset="-120"/>
              </a:rPr>
              <a:t> اشیا اور خدمات کی ادائیگی</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اکائیِ حساب:</a:t>
            </a:r>
            <a:r>
              <a:rPr lang="ur" altLang="en-US" sz="2400" dirty="0">
                <a:solidFill>
                  <a:srgbClr val="25252B"/>
                </a:solidFill>
                <a:latin typeface="IBM Plex Sans" pitchFamily="34" charset="0"/>
                <a:ea typeface="IBM Plex Sans" pitchFamily="34" charset="-122"/>
                <a:cs typeface="IBM Plex Sans" pitchFamily="34" charset="-120"/>
              </a:rPr>
              <a:t> قیمتوں اور ریکارڈ کا مشترکہ پیمانہ</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ذخیرۂ قدر:</a:t>
            </a:r>
            <a:r>
              <a:rPr lang="ur" altLang="en-US" sz="2400" dirty="0">
                <a:solidFill>
                  <a:srgbClr val="25252B"/>
                </a:solidFill>
                <a:latin typeface="IBM Plex Sans" pitchFamily="34" charset="0"/>
                <a:ea typeface="IBM Plex Sans" pitchFamily="34" charset="-122"/>
                <a:cs typeface="IBM Plex Sans" pitchFamily="34" charset="-120"/>
              </a:rPr>
              <a:t> وقت کے ساتھ قدر برقرار رکھنا</a:t>
            </a:r>
            <a:endParaRPr lang="ur"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پیسے کی ایک شکل کسی ایک کام کو دوسری شکل کی نسبت بہتر انجام دے سکتی ہے۔ ہر شکل کے ساتھ قوتِ خرید کے خطرات وابستہ ہوتے ہیں۔</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کارآمد زر کی خصوصیات</a:t>
            </a:r>
            <a:endParaRPr lang="ur" sz="3000" dirty="0"/>
          </a:p>
        </p:txBody>
      </p:sp>
      <p:sp>
        <p:nvSpPr>
          <p:cNvPr id="4" name="Text 2"/>
          <p:cNvSpPr/>
          <p:nvPr/>
        </p:nvSpPr>
        <p:spPr>
          <a:xfrm>
            <a:off x="666689" y="1375806"/>
            <a:ext cx="5524713" cy="1554937"/>
          </a:xfrm>
          <a:prstGeom prst="rect">
            <a:avLst/>
          </a:prstGeom>
          <a:noFill/>
          <a:ln/>
        </p:spPr>
        <p:txBody>
          <a:bodyPr wrap="square" lIns="0" tIns="0" rIns="0" bIns="0" rtlCol="0" anchor="t"/>
          <a:lstStyle/>
          <a:p>
            <a:pPr rtl="1" algn="l" marL="535940" indent="-53594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کمیابی:</a:t>
            </a:r>
            <a:r>
              <a:rPr lang="ur" altLang="en-US" sz="2110" dirty="0">
                <a:solidFill>
                  <a:srgbClr val="25252B"/>
                </a:solidFill>
                <a:latin typeface="IBM Plex Sans" pitchFamily="34" charset="0"/>
                <a:ea typeface="IBM Plex Sans" pitchFamily="34" charset="-122"/>
                <a:cs typeface="IBM Plex Sans" pitchFamily="34" charset="-120"/>
              </a:rPr>
              <a:t> رسد میں اضافے پر حدود</a:t>
            </a:r>
            <a:endParaRPr lang="ur" sz="2110" dirty="0"/>
          </a:p>
          <a:p>
            <a:pPr rtl="1" algn="l" marL="535940" indent="-53594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قبولیت:</a:t>
            </a:r>
            <a:r>
              <a:rPr lang="ur" altLang="en-US" sz="2110" dirty="0">
                <a:solidFill>
                  <a:srgbClr val="25252B"/>
                </a:solidFill>
                <a:latin typeface="IBM Plex Sans" pitchFamily="34" charset="0"/>
                <a:ea typeface="IBM Plex Sans" pitchFamily="34" charset="-122"/>
                <a:cs typeface="IBM Plex Sans" pitchFamily="34" charset="-120"/>
              </a:rPr>
              <a:t> اسے وصول کرنے پر آمادگی</a:t>
            </a:r>
            <a:endParaRPr lang="ur" sz="2110" dirty="0"/>
          </a:p>
          <a:p>
            <a:pPr rtl="1" algn="l" marL="535940" indent="-53594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تصدیق پذیری اور شناخت پذیری:</a:t>
            </a:r>
            <a:r>
              <a:rPr lang="ur" altLang="en-US" sz="2110" dirty="0">
                <a:solidFill>
                  <a:srgbClr val="25252B"/>
                </a:solidFill>
                <a:latin typeface="IBM Plex Sans" pitchFamily="34" charset="0"/>
                <a:ea typeface="IBM Plex Sans" pitchFamily="34" charset="-122"/>
                <a:cs typeface="IBM Plex Sans" pitchFamily="34" charset="-120"/>
              </a:rPr>
              <a:t> اصلی، قابلِ شناخت اکائیاں</a:t>
            </a:r>
            <a:endParaRPr lang="ur" sz="2110" dirty="0"/>
          </a:p>
        </p:txBody>
      </p:sp>
      <p:sp>
        <p:nvSpPr>
          <p:cNvPr id="5" name="Text 3"/>
          <p:cNvSpPr/>
          <p:nvPr/>
        </p:nvSpPr>
        <p:spPr>
          <a:xfrm>
            <a:off x="5932261" y="1375806"/>
            <a:ext cx="5524713" cy="1970441"/>
          </a:xfrm>
          <a:prstGeom prst="rect">
            <a:avLst/>
          </a:prstGeom>
          <a:noFill/>
          <a:ln/>
        </p:spPr>
        <p:txBody>
          <a:bodyPr wrap="square" lIns="0" tIns="0" rIns="0" bIns="0" rtlCol="0" anchor="t"/>
          <a:lstStyle/>
          <a:p>
            <a:pPr rtl="1" algn="l" marL="535940" indent="-53594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پائیداری:</a:t>
            </a:r>
            <a:r>
              <a:rPr lang="ur" altLang="en-US" sz="2110" dirty="0">
                <a:solidFill>
                  <a:srgbClr val="25252B"/>
                </a:solidFill>
                <a:latin typeface="IBM Plex Sans" pitchFamily="34" charset="0"/>
                <a:ea typeface="IBM Plex Sans" pitchFamily="34" charset="-122"/>
                <a:cs typeface="IBM Plex Sans" pitchFamily="34" charset="-120"/>
              </a:rPr>
              <a:t> وقت گزرنے کے ساتھ قابلِ استعمال رہنا</a:t>
            </a:r>
            <a:endParaRPr lang="ur" sz="2110" dirty="0"/>
          </a:p>
          <a:p>
            <a:pPr rtl="1" algn="l" marL="535940" indent="-53594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نقل پذیری:</a:t>
            </a:r>
            <a:r>
              <a:rPr lang="ur" altLang="en-US" sz="2110" dirty="0">
                <a:solidFill>
                  <a:srgbClr val="25252B"/>
                </a:solidFill>
                <a:latin typeface="IBM Plex Sans" pitchFamily="34" charset="0"/>
                <a:ea typeface="IBM Plex Sans" pitchFamily="34" charset="-122"/>
                <a:cs typeface="IBM Plex Sans" pitchFamily="34" charset="-120"/>
              </a:rPr>
              <a:t> لے جانے یا منتقل کرنے میں آسانی</a:t>
            </a:r>
            <a:endParaRPr lang="ur" sz="2110" dirty="0"/>
          </a:p>
          <a:p>
            <a:pPr rtl="1" algn="l" marL="535940" indent="-53594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تقسیم پذیری:</a:t>
            </a:r>
            <a:r>
              <a:rPr lang="ur" altLang="en-US" sz="2110" dirty="0">
                <a:solidFill>
                  <a:srgbClr val="25252B"/>
                </a:solidFill>
                <a:latin typeface="IBM Plex Sans" pitchFamily="34" charset="0"/>
                <a:ea typeface="IBM Plex Sans" pitchFamily="34" charset="-122"/>
                <a:cs typeface="IBM Plex Sans" pitchFamily="34" charset="-120"/>
              </a:rPr>
              <a:t> چھوٹی اور بڑی مقداریں</a:t>
            </a:r>
            <a:endParaRPr lang="ur" sz="2110" dirty="0"/>
          </a:p>
          <a:p>
            <a:pPr rtl="1" algn="l" marL="535940" indent="-53594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باہمی تبادلہ پذیری:</a:t>
            </a:r>
            <a:r>
              <a:rPr lang="ur" altLang="en-US" sz="2110" dirty="0">
                <a:solidFill>
                  <a:srgbClr val="25252B"/>
                </a:solidFill>
                <a:latin typeface="IBM Plex Sans" pitchFamily="34" charset="0"/>
                <a:ea typeface="IBM Plex Sans" pitchFamily="34" charset="-122"/>
                <a:cs typeface="IBM Plex Sans" pitchFamily="34" charset="-120"/>
              </a:rPr>
              <a:t> مساوی اکائیاں جو ایک دوسرے کی جگہ استعمال ہو سکیں</a:t>
            </a:r>
            <a:endParaRPr lang="ur" sz="2110" dirty="0"/>
          </a:p>
        </p:txBody>
      </p:sp>
      <p:sp>
        <p:nvSpPr>
          <p:cNvPr id="6" name="Text 4"/>
          <p:cNvSpPr/>
          <p:nvPr/>
        </p:nvSpPr>
        <p:spPr>
          <a:xfrm>
            <a:off x="666780" y="3641232"/>
            <a:ext cx="11510010" cy="72393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کوئی بھی شکل ہر معیار پر پوری نہیں اترتی۔ ”</a:t>
            </a:r>
            <a:r>
              <a:rPr lang="ur" altLang="en-US" sz="2110" b="1" dirty="0">
                <a:solidFill>
                  <a:srgbClr val="25252B"/>
                </a:solidFill>
                <a:latin typeface="IBM Plex Sans" pitchFamily="34" charset="0"/>
                <a:ea typeface="IBM Plex Sans" pitchFamily="34" charset="-122"/>
                <a:cs typeface="IBM Plex Sans" pitchFamily="34" charset="-120"/>
              </a:rPr>
              <a:t>مستحکم زر</a:t>
            </a:r>
            <a:r>
              <a:rPr lang="ur" altLang="en-US" sz="2110" dirty="0">
                <a:solidFill>
                  <a:srgbClr val="25252B"/>
                </a:solidFill>
                <a:latin typeface="IBM Plex Sans" pitchFamily="34" charset="0"/>
                <a:ea typeface="IBM Plex Sans" pitchFamily="34" charset="-122"/>
                <a:cs typeface="IBM Plex Sans" pitchFamily="34" charset="-120"/>
              </a:rPr>
              <a:t>“ ایک رائے ہے: معیار واضح کریں اور یکساں بنیادوں پر موازنہ کریں۔</a:t>
            </a:r>
            <a:endParaRPr lang="ur" sz="2110" dirty="0"/>
          </a:p>
        </p:txBody>
      </p:sp>
      <p:sp>
        <p:nvSpPr>
          <p:cNvPr id="7" name="Shape 5"/>
          <p:cNvSpPr/>
          <p:nvPr/>
        </p:nvSpPr>
        <p:spPr>
          <a:xfrm>
            <a:off x="666780" y="4633356"/>
            <a:ext cx="10858500" cy="1085850"/>
          </a:xfrm>
          <a:prstGeom prst="rect">
            <a:avLst/>
          </a:prstGeom>
          <a:solidFill>
            <a:srgbClr val="F3F3FA"/>
          </a:solidFill>
          <a:ln/>
        </p:spPr>
      </p:sp>
      <p:sp>
        <p:nvSpPr>
          <p:cNvPr id="8" name="Shape 6"/>
          <p:cNvSpPr/>
          <p:nvPr/>
        </p:nvSpPr>
        <p:spPr>
          <a:xfrm>
            <a:off x="666780" y="4633356"/>
            <a:ext cx="57150" cy="1085850"/>
          </a:xfrm>
          <a:prstGeom prst="rect">
            <a:avLst/>
          </a:prstGeom>
          <a:solidFill>
            <a:srgbClr val="422C70"/>
          </a:solidFill>
          <a:ln/>
        </p:spPr>
      </p:sp>
      <p:sp>
        <p:nvSpPr>
          <p:cNvPr id="9" name="Text 7"/>
          <p:cNvSpPr/>
          <p:nvPr/>
        </p:nvSpPr>
        <p:spPr>
          <a:xfrm>
            <a:off x="1153058" y="4874758"/>
            <a:ext cx="10539649" cy="603047"/>
          </a:xfrm>
          <a:prstGeom prst="rect">
            <a:avLst/>
          </a:prstGeom>
          <a:noFill/>
          <a:ln/>
        </p:spPr>
        <p:txBody>
          <a:bodyPr wrap="square" lIns="0" tIns="0" rIns="0" bIns="0" rtlCol="0" anchor="t"/>
          <a:lstStyle/>
          <a:p>
            <a:pPr rtl="1" algn="l" indent="0" marL="0">
              <a:lnSpc>
                <a:spcPct val="113000"/>
              </a:lnSpc>
              <a:buNone/>
            </a:pPr>
            <a:r>
              <a:rPr lang="ur" altLang="en-US" sz="2110" b="1" dirty="0">
                <a:solidFill>
                  <a:srgbClr val="422C70"/>
                </a:solidFill>
                <a:latin typeface="IBM Plex Sans" pitchFamily="34" charset="0"/>
                <a:ea typeface="IBM Plex Sans" pitchFamily="34" charset="-122"/>
                <a:cs typeface="IBM Plex Sans" pitchFamily="34" charset="-120"/>
              </a:rPr>
              <a:t>تنقیدی انداز میں سوچیں</a:t>
            </a:r>
            <a:endParaRPr lang="ur" sz="2110" dirty="0"/>
          </a:p>
          <a:p>
            <a:pPr rtl="1" algn="l" indent="0" marL="0">
              <a:lnSpc>
                <a:spcPct val="113000"/>
              </a:lnSpc>
              <a:spcBef>
                <a:spcPts val="320"/>
              </a:spcBef>
              <a:buNone/>
            </a:pPr>
            <a:r>
              <a:rPr lang="ur" altLang="en-US" sz="2110" dirty="0">
                <a:solidFill>
                  <a:srgbClr val="25252B"/>
                </a:solidFill>
                <a:latin typeface="IBM Plex Sans" pitchFamily="34" charset="0"/>
                <a:ea typeface="IBM Plex Sans" pitchFamily="34" charset="-122"/>
                <a:cs typeface="IBM Plex Sans" pitchFamily="34" charset="-120"/>
              </a:rPr>
              <a:t>جب آپ نے پیسے یا اثاثے کی ایک قسم کو دوسری پر ترجیح دی تو کون سی خصوصیات اہم تھیں؟</a:t>
            </a:r>
            <a:endParaRPr lang="ur"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اشیا کا تبادلہ اور ضروریات کا دوہرا اتفاق</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اشیا یا خدمات کا براہِ راست تبادلہ</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دونوں فریقوں کو ایک دوسرے کی پیش کردہ چیز کی ضرورت ہونی چاہیے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ایک ہی وقت میں، مناسب مقدار میں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تقسیم پذیری، خراب ہونے، قیمت مقرر کرنے اور بچت کی مشکلات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پیسہ فروخت کو خریداری سے الگ کرتا ہے</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کمیابی، قدر اور تبادلہ</a:t>
            </a:r>
            <a:endParaRPr lang="ur" sz="3000" dirty="0"/>
          </a:p>
        </p:txBody>
      </p:sp>
      <p:sp>
        <p:nvSpPr>
          <p:cNvPr id="5" name="Text 2"/>
          <p:cNvSpPr/>
          <p:nvPr/>
        </p:nvSpPr>
        <p:spPr>
          <a:xfrm>
            <a:off x="1002000" y="1375806"/>
            <a:ext cx="4923130" cy="3887389"/>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کمیابی:</a:t>
            </a:r>
            <a:r>
              <a:rPr lang="ur" altLang="en-US" sz="2110" dirty="0">
                <a:solidFill>
                  <a:srgbClr val="25252B"/>
                </a:solidFill>
                <a:latin typeface="IBM Plex Sans" pitchFamily="34" charset="0"/>
                <a:ea typeface="IBM Plex Sans" pitchFamily="34" charset="-122"/>
                <a:cs typeface="IBM Plex Sans" pitchFamily="34" charset="-120"/>
              </a:rPr>
              <a:t> ایک استعمال دوسرے استعمال کو ناممکن بنا دیتا ہے</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موضوعی قدر:</a:t>
            </a:r>
            <a:r>
              <a:rPr lang="ur" altLang="en-US" sz="2110" dirty="0">
                <a:solidFill>
                  <a:srgbClr val="25252B"/>
                </a:solidFill>
                <a:latin typeface="IBM Plex Sans" pitchFamily="34" charset="0"/>
                <a:ea typeface="IBM Plex Sans" pitchFamily="34" charset="-122"/>
                <a:cs typeface="IBM Plex Sans" pitchFamily="34" charset="-120"/>
              </a:rPr>
              <a:t> ضروریات، ترجیحات، اور حالات</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تبادلہ:</a:t>
            </a:r>
            <a:r>
              <a:rPr lang="ur" altLang="en-US" sz="2110" dirty="0">
                <a:solidFill>
                  <a:srgbClr val="25252B"/>
                </a:solidFill>
                <a:latin typeface="IBM Plex Sans" pitchFamily="34" charset="0"/>
                <a:ea typeface="IBM Plex Sans" pitchFamily="34" charset="-122"/>
                <a:cs typeface="IBM Plex Sans" pitchFamily="34" charset="-120"/>
              </a:rPr>
              <a:t> دونوں فریق ملنے والی چیز کو ترجیح دیتے ہیں</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موقعی لاگت:</a:t>
            </a:r>
            <a:r>
              <a:rPr lang="ur" altLang="en-US" sz="2110" dirty="0">
                <a:solidFill>
                  <a:srgbClr val="25252B"/>
                </a:solidFill>
                <a:latin typeface="IBM Plex Sans" pitchFamily="34" charset="0"/>
                <a:ea typeface="IBM Plex Sans" pitchFamily="34" charset="-122"/>
                <a:cs typeface="IBM Plex Sans" pitchFamily="34" charset="-120"/>
              </a:rPr>
              <a:t> ترک کیا گیا بہترین متبادل</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وقتی ترجیح:</a:t>
            </a:r>
            <a:r>
              <a:rPr lang="ur" altLang="en-US" sz="2110" dirty="0">
                <a:solidFill>
                  <a:srgbClr val="25252B"/>
                </a:solidFill>
                <a:latin typeface="IBM Plex Sans" pitchFamily="34" charset="0"/>
                <a:ea typeface="IBM Plex Sans" pitchFamily="34" charset="-122"/>
                <a:cs typeface="IBM Plex Sans" pitchFamily="34" charset="-120"/>
              </a:rPr>
              <a:t> بعد کے مقابلے میں ابھی</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فائدے اور لاگت کا سمجھوتا:</a:t>
            </a:r>
            <a:r>
              <a:rPr lang="ur" altLang="en-US" sz="2110" dirty="0">
                <a:solidFill>
                  <a:srgbClr val="25252B"/>
                </a:solidFill>
                <a:latin typeface="IBM Plex Sans" pitchFamily="34" charset="0"/>
                <a:ea typeface="IBM Plex Sans" pitchFamily="34" charset="-122"/>
                <a:cs typeface="IBM Plex Sans" pitchFamily="34" charset="-120"/>
              </a:rPr>
              <a:t> ایسا فائدہ جس کی ایک لاگت ہو</a:t>
            </a:r>
            <a:endParaRPr lang="ur"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صرف کمیابی قدر کی ضمانت نہیں دیتی؛ طلب بھی اہم ہے۔</a:t>
            </a:r>
            <a:endParaRPr lang="u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محفوظ ذریعے کے قریب پانی کی ایک بوتل دکان کے فریج میں رکھی ہے۔ آس پاس صاف پانی آسانی سے مل جاتا ہے۔ضرورتکمقیمتکم ترقلت کے دوران وہی بوتل ایک گرم صحرا میں رکھی ہے۔ پانی ملنا مشکل ہے اور اس کی اشد ضرورت">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موقع کی لاگت</a:t>
            </a:r>
            <a:endParaRPr lang="u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محدود رقم رکھنے والا ایک خریدار مختلف انتخابوں پر غور کرتا ہے خوراک آج اچھا کھانا کھائیں۔آمدورفت کام پر پہنچیں۔بچترقم بعد کے لیے رکھیں۔ ہر انتخاب کا مطلب باقی انتخابوں کو چھوڑنا ہے: یہی موقع کی لاگت ہ">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اشیا کے تبادلے سے ڈیجیٹل زر تک</a:t>
            </a:r>
            <a:endParaRPr lang="u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براہِ راست تبادلہ، تحائف، واجبات، اور قرض کے ریکارڈ</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اشیائی زر: ایسی اشیا جن کے دیگر استعمال بھی ہوں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معیاری سکے: پہچان؛ خالص دھات کی مقدار میں ممکنہ کمی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نمائندہ کاغذی زر: اصل اثاثے کے بدلے بھنائے جانے کے قابل دعوے؛ جاری کنندہ پر اعتماد</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بینک اور سرکاری زر: ادارہ جاتی وعدے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ڈیجیٹل ادائیگیاں: ریکارڈ میں تبدیلی کرنے والی ہدایات</a:t>
            </a:r>
            <a:endParaRPr lang="u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مختلف صورتیں ایک ساتھ رائج رہیں؛ معاشروں نے ایک ہی یکساں ترتیب کی پیروی نہیں کی۔ سہولت اکثر جاری کنندگان اور بیچ کے واسطوں پر انحصار کا باعث بنی۔</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فیاٹ کرنسی</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فیاٹ زر حکومت کی منظور کردہ کرنسی ہے جس کے بدلے سونے جیسی کسی شے کی مقررہ مقدار حاصل نہیں کی جا سکتی۔</a:t>
            </a:r>
            <a:endParaRPr lang="ur" sz="2400" dirty="0"/>
          </a:p>
        </p:txBody>
      </p:sp>
      <p:sp>
        <p:nvSpPr>
          <p:cNvPr id="5" name="Text 3"/>
          <p:cNvSpPr/>
          <p:nvPr/>
        </p:nvSpPr>
        <p:spPr>
          <a:xfrm>
            <a:off x="1047720" y="2514326"/>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مرکزی بینک:</a:t>
            </a:r>
            <a:r>
              <a:rPr lang="ur" altLang="en-US" sz="2400" dirty="0">
                <a:solidFill>
                  <a:srgbClr val="25252B"/>
                </a:solidFill>
                <a:latin typeface="IBM Plex Sans" pitchFamily="34" charset="0"/>
                <a:ea typeface="IBM Plex Sans" pitchFamily="34" charset="-122"/>
                <a:cs typeface="IBM Plex Sans" pitchFamily="34" charset="-120"/>
              </a:rPr>
              <a:t> بنیادی زر، پالیسی، تصفیہ</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تجارتی بینک:</a:t>
            </a:r>
            <a:r>
              <a:rPr lang="ur" altLang="en-US" sz="2400" dirty="0">
                <a:solidFill>
                  <a:srgbClr val="25252B"/>
                </a:solidFill>
                <a:latin typeface="IBM Plex Sans" pitchFamily="34" charset="0"/>
                <a:ea typeface="IBM Plex Sans" pitchFamily="34" charset="-122"/>
                <a:cs typeface="IBM Plex Sans" pitchFamily="34" charset="-120"/>
              </a:rPr>
              <a:t> جمع رقوم، ادائیگیاں، قرضے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حکومت:</a:t>
            </a:r>
            <a:r>
              <a:rPr lang="ur" altLang="en-US" sz="2400" dirty="0">
                <a:solidFill>
                  <a:srgbClr val="25252B"/>
                </a:solidFill>
                <a:latin typeface="IBM Plex Sans" pitchFamily="34" charset="0"/>
                <a:ea typeface="IBM Plex Sans" pitchFamily="34" charset="-122"/>
                <a:cs typeface="IBM Plex Sans" pitchFamily="34" charset="-120"/>
              </a:rPr>
              <a:t> ٹیکس، اخراجات، قوانین</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لوگ اور کاروبار:</a:t>
            </a:r>
            <a:r>
              <a:rPr lang="ur" altLang="en-US" sz="2400" dirty="0">
                <a:solidFill>
                  <a:srgbClr val="25252B"/>
                </a:solidFill>
                <a:latin typeface="IBM Plex Sans" pitchFamily="34" charset="0"/>
                <a:ea typeface="IBM Plex Sans" pitchFamily="34" charset="-122"/>
                <a:cs typeface="IBM Plex Sans" pitchFamily="34" charset="-120"/>
              </a:rPr>
              <a:t> کام، قیمتیں، تبادلہ</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مشترکہ قبولیت اور نیٹ ورک کے اثرات</a:t>
            </a:r>
            <a:endParaRPr lang="u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آسان ادائیگیاں اور قرض کی لچک دار سہولت اداروں پر انحصار پیدا کرتی ہیں۔ رسد، رسائی اور قواعد بدل سکتے ہیں؛ قانونی زر سے متعلق قواعد دائرۂ اختیار کے لحاظ سے مختلف ہوتے ہیں۔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مرکزی بینکمالیاتی پالیسی کا انتظام کرتا ہے اور ادائیگیوں کے تصفیے میں معاونت کرتا ہے۔ تجارتی بینکصارفین کی جمع شدہ رقوم کا مقروض ہوتا ہے؛ جمع شدہ رقم بینک کی ذمہ داری ہوتی ہے۔ ادائیگی کی خدماتادائیگی ">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ادائیگی کا جائزہ لیں</a:t>
            </a:r>
            <a:endParaRPr lang="u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کسی عام ادائیگی کا انتخاب کریں، یا کوئی فرضی صورتِ حال استعمال کریں۔</a:t>
            </a:r>
            <a:endParaRPr lang="ur" sz="2400" dirty="0"/>
          </a:p>
        </p:txBody>
      </p:sp>
      <p:sp>
        <p:nvSpPr>
          <p:cNvPr id="6" name="Text 3"/>
          <p:cNvSpPr/>
          <p:nvPr/>
        </p:nvSpPr>
        <p:spPr>
          <a:xfrm>
            <a:off x="1047720" y="2514326"/>
            <a:ext cx="4873020" cy="3473531"/>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کس چیز کی ادائیگی کی جا رہی ہے؟ حساب کی اکائی کے طور پر کون سی کرنسی استعمال ہو رہی ہے؟</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وصول کنندہ اسے کیوں قبول کرتا ہے؟</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کون سے ادارے، ریکارڈ یا قواعد اس کی پشت پناہی کرتے ہیں؟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اگر قبولیت یا اعتماد ختم ہو جائے تو کیا مشکل ہو جاتا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جزوی ذخائر پر مبنی بینکاری</a:t>
            </a:r>
            <a:endParaRPr lang="ur" sz="3000" dirty="0"/>
          </a:p>
        </p:txBody>
      </p:sp>
      <p:sp>
        <p:nvSpPr>
          <p:cNvPr id="4" name="Text 2"/>
          <p:cNvSpPr/>
          <p:nvPr/>
        </p:nvSpPr>
        <p:spPr>
          <a:xfrm>
            <a:off x="986729" y="1372240"/>
            <a:ext cx="10755447" cy="2278228"/>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بینک میں جمع رقوم: ادائیگی کے وعدے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صرف کچھ حصہ فوری طور پر دستیاب ذخائر کی صورت میں رکھا جاتا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قرض دینے سے عموماً نئی جمع شدہ رقم پیدا ہوتی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اصل زر کی واپسی سے جمع شدہ رقم کم ہوتی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سرمایہ، نقدی کی دستیابی، قرض کی عدم ادائیگی کا خطرہ، فنڈز کی فراہمی، ضوابط اور طلب قرض دینے کو محدود کرتے ہیں</a:t>
            </a:r>
            <a:endParaRPr lang="ur"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نقدی کی دستیابی کا خطرہ:</a:t>
            </a:r>
            <a:r>
              <a:rPr lang="ur" altLang="en-US" sz="2020" dirty="0">
                <a:solidFill>
                  <a:srgbClr val="25252B"/>
                </a:solidFill>
                <a:latin typeface="IBM Plex Sans" pitchFamily="34" charset="0"/>
                <a:ea typeface="IBM Plex Sans" pitchFamily="34" charset="-122"/>
                <a:cs typeface="IBM Plex Sans" pitchFamily="34" charset="-120"/>
              </a:rPr>
              <a:t> آج رقوم نکلوانے کے لیے بہت کم رقم دستیاب ہونا۔</a:t>
            </a:r>
            <a:endParaRPr lang="ur"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ادائیگی کی استطاعت کا خطرہ:</a:t>
            </a:r>
            <a:r>
              <a:rPr lang="ur" altLang="en-US" sz="2020" dirty="0">
                <a:solidFill>
                  <a:srgbClr val="25252B"/>
                </a:solidFill>
                <a:latin typeface="IBM Plex Sans" pitchFamily="34" charset="0"/>
                <a:ea typeface="IBM Plex Sans" pitchFamily="34" charset="-122"/>
                <a:cs typeface="IBM Plex Sans" pitchFamily="34" charset="-120"/>
              </a:rPr>
              <a:t> اثاثوں کی مالیت واجبات سے کم ہونا۔</a:t>
            </a:r>
            <a:endParaRPr lang="ur"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rtl="1" algn="l" indent="0" marL="0">
              <a:lnSpc>
                <a:spcPct val="113000"/>
              </a:lnSpc>
              <a:buNone/>
            </a:pPr>
            <a:r>
              <a:rPr lang="ur" altLang="en-US" sz="2020" dirty="0">
                <a:solidFill>
                  <a:srgbClr val="25252B"/>
                </a:solidFill>
                <a:latin typeface="IBM Plex Sans" pitchFamily="34" charset="0"/>
                <a:ea typeface="IBM Plex Sans" pitchFamily="34" charset="-122"/>
                <a:cs typeface="IBM Plex Sans" pitchFamily="34" charset="-120"/>
              </a:rPr>
              <a:t>بینکوں سے رقوم نکلوانے کی دوڑ رقوم تک رسائی کو مشکل بنا سکتی ہے۔ بیمہ اور مرکزی بینک کی جانب سے قرضوں کی فراہمی گھبراہٹ کو کم کر سکتی ہے، لیکن بیمے کا دائرۂ تحفظ اور قواعد مختلف ہوتے ہیں؛ تحفظ ہر خطرے کو ختم نہیں کر سکتا۔</a:t>
            </a:r>
            <a:endParaRPr lang="u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قرض کے لیے درخواست دیںقرض لینے والا بینک سے قرض کی درخواست کرتا ہے۔2قرض منظور کریںبینک قرض دینے پر رضامند ہوتا ہے۔3 جمع شدہ رقم بنائیںبینک قرض لینے والے کے کھاتے میں نئی رقم جمع کر دیتا ہے۔4 خرچ یا ">    </p:cNvPr>
          <p:cNvPicPr>
            <a:picLocks noChangeAspect="1"/>
          </p:cNvPicPr>
          <p:nvPr/>
        </p:nvPicPr>
        <p:blipFill>
          <a:blip r:embed="rId1"/>
          <a:stretch>
            <a:fillRect/>
          </a:stretch>
        </p:blipFill>
        <p:spPr>
          <a:xfrm>
            <a:off x="342900" y="950702"/>
            <a:ext cx="11506170" cy="48041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نقدی کی دستیابی کا خطرہبہت سے کھاتہ دار آج رقم نکلوانے کے لیے قطار میں ہیں بینک کے دیے گئے قرضے بعد میں پھر بھی واپس مل سکتے ہیں اس وقت کافی نقدی یا فوری طور پر قابلِ استعمال اثاثے موجود نہیںمسئلہوقت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افراطِ زر اور قوتِ خرید</a:t>
            </a:r>
            <a:endParaRPr lang="ur" sz="3000" dirty="0"/>
          </a:p>
        </p:txBody>
      </p:sp>
      <p:sp>
        <p:nvSpPr>
          <p:cNvPr id="5" name="Text 2"/>
          <p:cNvSpPr/>
          <p:nvPr/>
        </p:nvSpPr>
        <p:spPr>
          <a:xfrm>
            <a:off x="1002000" y="1375806"/>
            <a:ext cx="4923130" cy="3056291"/>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قیمتوں میں افراطِ زر:</a:t>
            </a:r>
            <a:r>
              <a:rPr lang="ur" altLang="en-US" sz="2110" dirty="0">
                <a:solidFill>
                  <a:srgbClr val="25252B"/>
                </a:solidFill>
                <a:latin typeface="IBM Plex Sans" pitchFamily="34" charset="0"/>
                <a:ea typeface="IBM Plex Sans" pitchFamily="34" charset="-122"/>
                <a:cs typeface="IBM Plex Sans" pitchFamily="34" charset="-120"/>
              </a:rPr>
              <a:t> قیمتوں کی عمومی سطح میں مسلسل اضافہ</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قوتِ خرید:</a:t>
            </a:r>
            <a:r>
              <a:rPr lang="ur" altLang="en-US" sz="2110" dirty="0">
                <a:solidFill>
                  <a:srgbClr val="25252B"/>
                </a:solidFill>
                <a:latin typeface="IBM Plex Sans" pitchFamily="34" charset="0"/>
                <a:ea typeface="IBM Plex Sans" pitchFamily="34" charset="-122"/>
                <a:cs typeface="IBM Plex Sans" pitchFamily="34" charset="-120"/>
              </a:rPr>
              <a:t> رقم کی ایک اکائی سے کیا خریدا جا سکتا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اشیا کی وہی ٹوکری: 100 → 110 کرنسی اکائیاں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آمدنی یا بچت میں کوئی تبدیلی نہیں: قوتِ خرید میں کمی</a:t>
            </a:r>
            <a:endParaRPr lang="ur" sz="2110" dirty="0"/>
          </a:p>
        </p:txBody>
      </p:sp>
      <p:sp>
        <p:nvSpPr>
          <p:cNvPr id="6" name="Text 3"/>
          <p:cNvSpPr/>
          <p:nvPr/>
        </p:nvSpPr>
        <p:spPr>
          <a:xfrm>
            <a:off x="666780" y="4727082"/>
            <a:ext cx="5694426" cy="144777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رقم اور قرضوں کی توسیع بھی رسد، طلب، کرنسی، ٹیکس، ضابطہ کاری اور لاگتوں کے ساتھ افراطِ زر میں حصہ ڈال سکتی ہے۔ صرف ایک شے کی قیمت میں اضافہ افراطِ زر کا مکمل پیمانہ نہیں ہے۔</a:t>
            </a:r>
            <a:endParaRPr lang="u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پہلے آپ کے پاس 100 اکائیاں ہیں۔ ٹوکری کی قیمت 100 ہے۔ آپ پوری ٹوکری خرید سکتے ہیں۔قیمتوں کی سطحکمقوتِ خریدزیادہقیمتیں بڑھنے کے بعد آپ کے پاس اب بھی 100 اکائیاں ہیں۔ اسی ٹوکری کی قیمت 110 ہے۔ اب آپ پور">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سطح پر قوتِ خرید کا موازنہ کریں</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کوئی عام استعمال کی چیز منتخب کریں؛ آج کی قیمت درج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ماضی کی قیمت سے موازنہ کریں؛ اگر ممکن ہو تو کسی قابلِ اعتماد ریکارڈ سے تصدیق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کیا آمدنی بھی اسی شرح سے بدلی؟ اور کیا کچھ بدلا؟</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مہنگائی کے کسی سرکاری پیمانے اور اس میں شامل اشیا و خدمات کی ٹوکری سے موازنہ کریں۔</a:t>
            </a:r>
            <a:endParaRPr lang="u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نقد رقم رکھنے والوں، اثاثوں کے مالکان، قرض لینے والوں اور قرض دینے والوں پر اثرات مختلف ہوتے ہیں؛ اجرتیں اور قیمتیں مختلف رفتار سے بدلتی ہیں۔ آپ کے اخراجات کا نمونہ پیمائش کے لیے استعمال ہونے والی ٹوکری سے مختلف ہو سکتا ہے۔</a:t>
            </a:r>
            <a:endParaRPr lang="u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ٹوکری یا طریقۂ کار میں تبدیلی لازماً اعداد و شمار میں دانستہ ردوبدل نہیں ہوتی؛ وضاحت کا جائزہ لیں اور تبدیلی کو دستاویزی شکل میں محفوظ کریں۔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امریکی ڈالر بطور ذخیرہ کرنسی</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ریزرو کرنسی: بین الاقوامی ادائیگیوں کے لیے رکھی جاتی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عالمی جنگیں: معاشی اور مالی طاقت میں تبدیلیاں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۱۹۴۴:</a:t>
            </a:r>
            <a:r>
              <a:rPr lang="ur" altLang="en-US" sz="2400" dirty="0">
                <a:solidFill>
                  <a:srgbClr val="25252B"/>
                </a:solidFill>
                <a:latin typeface="IBM Plex Sans" pitchFamily="34" charset="0"/>
                <a:ea typeface="IBM Plex Sans" pitchFamily="34" charset="-122"/>
                <a:cs typeface="IBM Plex Sans" pitchFamily="34" charset="-120"/>
              </a:rPr>
              <a:t> بریٹن ووڈز؛ کرنسیاں ڈالر سے اور ڈالر سونے سے منسلک</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۱۹۷۱:</a:t>
            </a:r>
            <a:r>
              <a:rPr lang="ur" altLang="en-US" sz="2400" dirty="0">
                <a:solidFill>
                  <a:srgbClr val="25252B"/>
                </a:solidFill>
                <a:latin typeface="IBM Plex Sans" pitchFamily="34" charset="0"/>
                <a:ea typeface="IBM Plex Sans" pitchFamily="34" charset="-122"/>
                <a:cs typeface="IBM Plex Sans" pitchFamily="34" charset="-120"/>
              </a:rPr>
              <a:t> ڈالر کو سونے میں تبدیل کرنے کی سرکاری سہولت ختم ہو گئی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مستحکم تجارت، معیشت کا حجم، اور وسیع و فعال مالیاتی منڈیاں</a:t>
            </a:r>
            <a:endParaRPr lang="ur"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ریزرو کرنسیوں کے حصص بدل سکتے ہیں؛ مرکزی بینک دیگر کرنسیاں بھی رکھتے ہیں۔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بچت اور قدر محفوظ رکھنے کے متبادل طریقے</a:t>
            </a:r>
            <a:endParaRPr lang="ur"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قیمتی دھاتیں:</a:t>
            </a:r>
            <a:r>
              <a:rPr lang="ur" altLang="en-US" sz="2400" dirty="0">
                <a:solidFill>
                  <a:srgbClr val="25252B"/>
                </a:solidFill>
                <a:latin typeface="IBM Plex Sans" pitchFamily="34" charset="0"/>
                <a:ea typeface="IBM Plex Sans" pitchFamily="34" charset="-122"/>
                <a:cs typeface="IBM Plex Sans" pitchFamily="34" charset="-120"/>
              </a:rPr>
              <a:t> مادی قبضہ؛ ذخیرہ کرنے اور تصدیق کے اخراجات</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غیر منقولہ جائیداد:</a:t>
            </a:r>
            <a:r>
              <a:rPr lang="ur" altLang="en-US" sz="2400" dirty="0">
                <a:solidFill>
                  <a:srgbClr val="25252B"/>
                </a:solidFill>
                <a:latin typeface="IBM Plex Sans" pitchFamily="34" charset="0"/>
                <a:ea typeface="IBM Plex Sans" pitchFamily="34" charset="-122"/>
                <a:cs typeface="IBM Plex Sans" pitchFamily="34" charset="-120"/>
              </a:rPr>
              <a:t> مفید اثاثہ؛ ابتدائی سرمایہ کاری کی زیادہ لاگت، دیکھ بھال، منتقلی کی محدود صلاحیت</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حصص:</a:t>
            </a:r>
            <a:r>
              <a:rPr lang="ur" altLang="en-US" sz="2400" dirty="0">
                <a:solidFill>
                  <a:srgbClr val="25252B"/>
                </a:solidFill>
                <a:latin typeface="IBM Plex Sans" pitchFamily="34" charset="0"/>
                <a:ea typeface="IBM Plex Sans" pitchFamily="34" charset="-122"/>
                <a:cs typeface="IBM Plex Sans" pitchFamily="34" charset="-120"/>
              </a:rPr>
              <a:t> پیداواری اثاثوں میں ملکیت؛ کاروبار، بازار اور تحویل کے خطرات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دیگر اختیارات: غیر ملکی کرنسی، بانڈز، کاروبار، اوزار، تعلیم</a:t>
            </a:r>
            <a:endParaRPr lang="u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کوئی اثاثہ خود بخود پیسے کا ہر کام انجام نہیں دیتا۔ کوئی بھی اثاثہ ہر صورتِ حال میں قوتِ خرید کی ضمانت نہیں دیتا۔</a:t>
            </a:r>
            <a:endParaRPr lang="ur"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ٹیکس لاگت اور فوائد کو بدل سکتے ہیں؛ قواعد مختلف ہوتے ہیں اور بدلتے رہتے ہیں۔ یہ کورس ٹیکس سے متعلق کوئی مشورہ فراہم نہیں کرتا۔</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مرکزی بینک کی ڈیجیٹل کرنسیاں (CBDCs)</a:t>
            </a:r>
            <a:endParaRPr lang="ur"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rtl="1" algn="l" indent="0" marL="0">
              <a:lnSpc>
                <a:spcPct val="113000"/>
              </a:lnSpc>
              <a:buNone/>
            </a:pPr>
            <a:r>
              <a:rPr lang="ur" altLang="en-US" sz="1920" dirty="0">
                <a:solidFill>
                  <a:srgbClr val="25252B"/>
                </a:solidFill>
                <a:latin typeface="IBM Plex Sans" pitchFamily="34" charset="0"/>
                <a:ea typeface="IBM Plex Sans" pitchFamily="34" charset="-122"/>
                <a:cs typeface="IBM Plex Sans" pitchFamily="34" charset="-120"/>
              </a:rPr>
              <a:t>مرکزی بینک کی ڈیجیٹل کرنسی (CBDC) ڈیجیٹل فیاٹ زر ہے جو مرکزی بینک کی واجب الادا ذمہ داری کے طور پر جاری ہوتا ہے: یعنی اس کے حامل کا ایسا مالی حق جس کی ادائیگی مرکزی بینک کے ذمے ہے۔</a:t>
            </a:r>
            <a:endParaRPr lang="ur" sz="1920" dirty="0"/>
          </a:p>
        </p:txBody>
      </p:sp>
      <p:sp>
        <p:nvSpPr>
          <p:cNvPr id="5" name="Text 3"/>
          <p:cNvSpPr/>
          <p:nvPr/>
        </p:nvSpPr>
        <p:spPr>
          <a:xfrm>
            <a:off x="971459" y="2270364"/>
            <a:ext cx="10772181" cy="1462217"/>
          </a:xfrm>
          <a:prstGeom prst="rect">
            <a:avLst/>
          </a:prstGeom>
          <a:noFill/>
          <a:ln/>
        </p:spPr>
        <p:txBody>
          <a:bodyPr wrap="square" lIns="0" tIns="0" rIns="0" bIns="0" rtlCol="0" anchor="t"/>
          <a:lstStyle/>
          <a:p>
            <a:pPr rtl="1" algn="l" marL="182880" indent="-182880">
              <a:lnSpc>
                <a:spcPct val="113000"/>
              </a:lnSpc>
              <a:buSzPct val="100000"/>
              <a:buChar char="•"/>
            </a:pPr>
            <a:r>
              <a:rPr lang="ur" altLang="en-US" sz="1920" dirty="0">
                <a:solidFill>
                  <a:srgbClr val="25252B"/>
                </a:solidFill>
                <a:latin typeface="IBM Plex Sans" pitchFamily="34" charset="0"/>
                <a:ea typeface="IBM Plex Sans" pitchFamily="34" charset="-122"/>
                <a:cs typeface="IBM Plex Sans" pitchFamily="34" charset="-120"/>
              </a:rPr>
              <a:t>نقدی اور تجارتی بینکوں میں جمع رقوم سے مختلف</a:t>
            </a:r>
            <a:endParaRPr lang="ur" sz="1920" dirty="0"/>
          </a:p>
          <a:p>
            <a:pPr rtl="1" algn="l" marL="182880" indent="-182880">
              <a:lnSpc>
                <a:spcPct val="113000"/>
              </a:lnSpc>
              <a:spcBef>
                <a:spcPts val="380"/>
              </a:spcBef>
              <a:buSzPct val="100000"/>
              <a:buChar char="•"/>
            </a:pPr>
            <a:r>
              <a:rPr lang="ur" altLang="en-US" sz="1920" dirty="0">
                <a:solidFill>
                  <a:srgbClr val="25252B"/>
                </a:solidFill>
                <a:latin typeface="IBM Plex Sans" pitchFamily="34" charset="0"/>
                <a:ea typeface="IBM Plex Sans" pitchFamily="34" charset="-122"/>
                <a:cs typeface="IBM Plex Sans" pitchFamily="34" charset="-120"/>
              </a:rPr>
              <a:t>تصفیے یا رسائی کے ممکنہ فوائد</a:t>
            </a:r>
            <a:endParaRPr lang="ur" sz="1920" dirty="0"/>
          </a:p>
          <a:p>
            <a:pPr rtl="1" algn="l" marL="182880" indent="-182880">
              <a:lnSpc>
                <a:spcPct val="113000"/>
              </a:lnSpc>
              <a:spcBef>
                <a:spcPts val="380"/>
              </a:spcBef>
              <a:buSzPct val="100000"/>
              <a:buChar char="•"/>
            </a:pPr>
            <a:r>
              <a:rPr lang="ur" altLang="en-US" sz="1920" dirty="0">
                <a:solidFill>
                  <a:srgbClr val="25252B"/>
                </a:solidFill>
                <a:latin typeface="IBM Plex Sans" pitchFamily="34" charset="0"/>
                <a:ea typeface="IBM Plex Sans" pitchFamily="34" charset="-122"/>
                <a:cs typeface="IBM Plex Sans" pitchFamily="34" charset="-120"/>
              </a:rPr>
              <a:t>ممکنہ نگرانی، پابندیاں، اور شناخت سے تعلق</a:t>
            </a:r>
            <a:endParaRPr lang="ur" sz="1920" dirty="0"/>
          </a:p>
          <a:p>
            <a:pPr rtl="1" algn="l" marL="182880" indent="-182880">
              <a:lnSpc>
                <a:spcPct val="113000"/>
              </a:lnSpc>
              <a:spcBef>
                <a:spcPts val="380"/>
              </a:spcBef>
              <a:buSzPct val="100000"/>
              <a:buChar char="•"/>
            </a:pPr>
            <a:r>
              <a:rPr lang="ur" altLang="en-US" sz="1920" dirty="0">
                <a:solidFill>
                  <a:srgbClr val="25252B"/>
                </a:solidFill>
                <a:latin typeface="IBM Plex Sans" pitchFamily="34" charset="0"/>
                <a:ea typeface="IBM Plex Sans" pitchFamily="34" charset="-122"/>
                <a:cs typeface="IBM Plex Sans" pitchFamily="34" charset="-120"/>
              </a:rPr>
              <a:t>مرکزی اجرا اور زری پالیسی برقرار رہتے ہیں</a:t>
            </a:r>
            <a:endParaRPr lang="ur"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rtl="1" algn="l" indent="0" marL="0">
              <a:lnSpc>
                <a:spcPct val="113000"/>
              </a:lnSpc>
              <a:buNone/>
            </a:pPr>
            <a:r>
              <a:rPr lang="ur" altLang="en-US" sz="1920" dirty="0">
                <a:solidFill>
                  <a:srgbClr val="25252B"/>
                </a:solidFill>
                <a:latin typeface="IBM Plex Sans" pitchFamily="34" charset="0"/>
                <a:ea typeface="IBM Plex Sans" pitchFamily="34" charset="-122"/>
                <a:cs typeface="IBM Plex Sans" pitchFamily="34" charset="-120"/>
              </a:rPr>
              <a:t>اس کی ساخت کی مختلف صورتیں ہیں۔ ڈیجیٹل ہونے کا خودبخود یہ مطلب نہیں کہ یہ غیرمرکزی، محدود مقدار میں، نجی، یا آزادانہ طور پر قابلِ تصدیق بھی ہو۔</a:t>
            </a:r>
            <a:endParaRPr lang="ur"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rtl="1" algn="l" indent="0" marL="0">
              <a:lnSpc>
                <a:spcPct val="113000"/>
              </a:lnSpc>
              <a:buNone/>
            </a:pPr>
            <a:r>
              <a:rPr lang="ur" altLang="en-US" sz="1920" b="1" dirty="0">
                <a:solidFill>
                  <a:srgbClr val="422C70"/>
                </a:solidFill>
                <a:latin typeface="IBM Plex Sans" pitchFamily="34" charset="0"/>
                <a:ea typeface="IBM Plex Sans" pitchFamily="34" charset="-122"/>
                <a:cs typeface="IBM Plex Sans" pitchFamily="34" charset="-120"/>
              </a:rPr>
              <a:t>جانچ کیجیے</a:t>
            </a:r>
            <a:endParaRPr lang="ur" sz="1920" dirty="0"/>
          </a:p>
          <a:p>
            <a:pPr rtl="1" algn="l" indent="0" marL="0">
              <a:lnSpc>
                <a:spcPct val="113000"/>
              </a:lnSpc>
              <a:spcBef>
                <a:spcPts val="290"/>
              </a:spcBef>
              <a:buNone/>
            </a:pPr>
            <a:r>
              <a:rPr lang="ur" altLang="en-US" sz="1920" dirty="0">
                <a:solidFill>
                  <a:srgbClr val="25252B"/>
                </a:solidFill>
                <a:latin typeface="IBM Plex Sans" pitchFamily="34" charset="0"/>
                <a:ea typeface="IBM Plex Sans" pitchFamily="34" charset="-122"/>
                <a:cs typeface="IBM Plex Sans" pitchFamily="34" charset="-120"/>
              </a:rPr>
              <a:t>اسے کون جاری کرتا ہے، کون اسے استعمال کر سکتا ہے، کون سا ڈیٹا جمع کیا جاتا ہے، اور کون ادائیگیاں روک سکتا ہے یا قواعد بدل سکتا ہے؟ آف لائن ہونے پر کیا ہوتا ہے، اور کون سے قانونی تحفظات موجود ہیں؟</a:t>
            </a:r>
            <a:endParaRPr lang="ur"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دہرائی: پیسہ کیسے ناکام ہو سکتا ہے؟</a:t>
            </a:r>
            <a:endParaRPr lang="ur"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rtl="1" algn="l" indent="0" marL="0">
              <a:lnSpc>
                <a:spcPct val="113000"/>
              </a:lnSpc>
              <a:buNone/>
            </a:pPr>
            <a:r>
              <a:rPr lang="ur" altLang="en-US" sz="2110" b="1" dirty="0">
                <a:solidFill>
                  <a:srgbClr val="25252B"/>
                </a:solidFill>
                <a:latin typeface="IBM Plex Sans" pitchFamily="34" charset="0"/>
                <a:ea typeface="IBM Plex Sans" pitchFamily="34" charset="-122"/>
                <a:cs typeface="IBM Plex Sans" pitchFamily="34" charset="-120"/>
              </a:rPr>
              <a:t>اہم نکات</a:t>
            </a:r>
            <a:endParaRPr lang="ur" sz="2110" dirty="0"/>
          </a:p>
        </p:txBody>
      </p:sp>
      <p:sp>
        <p:nvSpPr>
          <p:cNvPr id="5" name="Text 3"/>
          <p:cNvSpPr/>
          <p:nvPr/>
        </p:nvSpPr>
        <p:spPr>
          <a:xfrm>
            <a:off x="1002000" y="2005919"/>
            <a:ext cx="10738714" cy="2024024"/>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پیسہ وقت کے ساتھ تبادلے، قیمتوں اور قدر میں ہم آہنگی پیدا کرتا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افعال اور خصوصیات موازنہ کرنے میں مدد دیتے ہیں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سہولت کے بدلے اعتماد، اختیار اور رسائی کے معاملے میں کچھ سمجھوتے کرنے پڑتے ہیں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رسد، بینکاری کے خطرات اور افراطِ زر لوگوں پر مختلف انداز سے اثر انداز ہوتے ہیں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متبادل ذرائع اور مرکزی بینکوں کی ڈیجیٹل کرنسیوں کا بھی احتیاط سے جائزہ لینا ضروری ہے</a:t>
            </a:r>
            <a:endParaRPr lang="ur" sz="2110" dirty="0"/>
          </a:p>
        </p:txBody>
      </p:sp>
      <p:sp>
        <p:nvSpPr>
          <p:cNvPr id="6" name="Text 4"/>
          <p:cNvSpPr/>
          <p:nvPr/>
        </p:nvSpPr>
        <p:spPr>
          <a:xfrm>
            <a:off x="666780" y="4324929"/>
            <a:ext cx="11510010" cy="36192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کون سی چیز آپ کے پیسے کو مفید بناتی ہے، اور کون سے قواعد اُن اداروں پر منحصر ہیں جن پر آپ اعتماد کرتے ہیں؟</a:t>
            </a:r>
            <a:endParaRPr lang="ur" sz="2110" dirty="0"/>
          </a:p>
        </p:txBody>
      </p:sp>
      <p:sp>
        <p:nvSpPr>
          <p:cNvPr id="7" name="Shape 5"/>
          <p:cNvSpPr/>
          <p:nvPr/>
        </p:nvSpPr>
        <p:spPr>
          <a:xfrm>
            <a:off x="666780" y="4955042"/>
            <a:ext cx="10858500" cy="1085850"/>
          </a:xfrm>
          <a:prstGeom prst="rect">
            <a:avLst/>
          </a:prstGeom>
          <a:solidFill>
            <a:srgbClr val="F3F3FA"/>
          </a:solidFill>
          <a:ln/>
        </p:spPr>
      </p:sp>
      <p:sp>
        <p:nvSpPr>
          <p:cNvPr id="8" name="Shape 6"/>
          <p:cNvSpPr/>
          <p:nvPr/>
        </p:nvSpPr>
        <p:spPr>
          <a:xfrm>
            <a:off x="666780" y="4955042"/>
            <a:ext cx="57150" cy="1085850"/>
          </a:xfrm>
          <a:prstGeom prst="rect">
            <a:avLst/>
          </a:prstGeom>
          <a:solidFill>
            <a:srgbClr val="422C70"/>
          </a:solidFill>
          <a:ln/>
        </p:spPr>
      </p:sp>
      <p:sp>
        <p:nvSpPr>
          <p:cNvPr id="9" name="Text 7"/>
          <p:cNvSpPr/>
          <p:nvPr/>
        </p:nvSpPr>
        <p:spPr>
          <a:xfrm>
            <a:off x="1153058" y="5196444"/>
            <a:ext cx="10539649" cy="603047"/>
          </a:xfrm>
          <a:prstGeom prst="rect">
            <a:avLst/>
          </a:prstGeom>
          <a:noFill/>
          <a:ln/>
        </p:spPr>
        <p:txBody>
          <a:bodyPr wrap="square" lIns="0" tIns="0" rIns="0" bIns="0" rtlCol="0" anchor="t"/>
          <a:lstStyle/>
          <a:p>
            <a:pPr rtl="1" algn="l" indent="0" marL="0">
              <a:lnSpc>
                <a:spcPct val="113000"/>
              </a:lnSpc>
              <a:buNone/>
            </a:pPr>
            <a:r>
              <a:rPr lang="ur" altLang="en-US" sz="2110" b="1" dirty="0">
                <a:solidFill>
                  <a:srgbClr val="422C70"/>
                </a:solidFill>
                <a:latin typeface="IBM Plex Sans" pitchFamily="34" charset="0"/>
                <a:ea typeface="IBM Plex Sans" pitchFamily="34" charset="-122"/>
                <a:cs typeface="IBM Plex Sans" pitchFamily="34" charset="-120"/>
              </a:rPr>
              <a:t>غور و فکر کے لیے ایک لمحہ</a:t>
            </a:r>
            <a:endParaRPr lang="ur" sz="2110" dirty="0"/>
          </a:p>
          <a:p>
            <a:pPr rtl="1" algn="l" indent="0" marL="0">
              <a:lnSpc>
                <a:spcPct val="113000"/>
              </a:lnSpc>
              <a:spcBef>
                <a:spcPts val="320"/>
              </a:spcBef>
              <a:buNone/>
            </a:pPr>
            <a:r>
              <a:rPr lang="ur" altLang="en-US" sz="2110" dirty="0">
                <a:solidFill>
                  <a:srgbClr val="25252B"/>
                </a:solidFill>
                <a:latin typeface="IBM Plex Sans" pitchFamily="34" charset="0"/>
                <a:ea typeface="IBM Plex Sans" pitchFamily="34" charset="-122"/>
                <a:cs typeface="IBM Plex Sans" pitchFamily="34" charset="-120"/>
              </a:rPr>
              <a:t>پیسے کے بارے میں اب آپ کون سا ایک سوال پوچھتے ہیں جو آپ پہلے نہیں پوچھتے تھے؟</a:t>
            </a:r>
            <a:endParaRPr lang="ur"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1</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7941F"/>
                </a:solidFill>
                <a:latin typeface="IBM Plex Sans Medium" pitchFamily="34" charset="0"/>
                <a:ea typeface="IBM Plex Sans Medium" pitchFamily="34" charset="-122"/>
                <a:cs typeface="IBM Plex Sans Medium" pitchFamily="34" charset="-120"/>
              </a:rPr>
              <a:t>ماڈیول 2</a:t>
            </a:r>
            <a:endParaRPr lang="ur"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بٹ کوائن کیسے کام کرتا ہے</a:t>
            </a:r>
            <a:endParaRPr lang="u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ur" altLang="en-US" sz="2400" b="1" dirty="0">
                <a:solidFill>
                  <a:srgbClr val="FFFFFF"/>
                </a:solidFill>
                <a:latin typeface="IBM Plex Sans" pitchFamily="34" charset="0"/>
                <a:ea typeface="IBM Plex Sans" pitchFamily="34" charset="-122"/>
                <a:cs typeface="IBM Plex Sans" pitchFamily="34" charset="-120"/>
              </a:rPr>
              <a:t>حل:</a:t>
            </a:r>
            <a:r>
              <a:rPr lang="ur" altLang="en-US" sz="2400" dirty="0">
                <a:solidFill>
                  <a:srgbClr val="FFFFFF"/>
                </a:solidFill>
                <a:latin typeface="IBM Plex Sans" pitchFamily="34" charset="0"/>
                <a:ea typeface="IBM Plex Sans" pitchFamily="34" charset="-122"/>
                <a:cs typeface="IBM Plex Sans" pitchFamily="34" charset="-120"/>
              </a:rPr>
              <a:t> بٹ کوائن کیوں بنایا گیا، اور یہ کس طرح جواب دیتا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کیوں بنایا گیا</a:t>
            </a:r>
            <a:endParaRPr lang="ur" sz="3000" dirty="0"/>
          </a:p>
        </p:txBody>
      </p:sp>
      <p:sp>
        <p:nvSpPr>
          <p:cNvPr id="5" name="Text 2"/>
          <p:cNvSpPr/>
          <p:nvPr/>
        </p:nvSpPr>
        <p:spPr>
          <a:xfrm>
            <a:off x="986729" y="1372240"/>
            <a:ext cx="4939863" cy="2227021"/>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ڈیجیٹل ادائیگیاں پہلے سے موجود تھیں</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مرکزی کھاتہ رکھنے والے: اجازت، ڈیٹا، فیس، اور ناکامی کے خطرات</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نقل کیا جا سکنے والا ڈیٹا: دوہرے خرچ کا مسئلہ</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بٹ کوائن: مرکزی کھاتہ رکھنے والے کے بغیر ادائیگیوں کی مشترکہ تاریخ</a:t>
            </a:r>
            <a:endParaRPr lang="ur" sz="2020" dirty="0"/>
          </a:p>
        </p:txBody>
      </p:sp>
      <p:sp>
        <p:nvSpPr>
          <p:cNvPr id="6" name="Text 3"/>
          <p:cNvSpPr/>
          <p:nvPr/>
        </p:nvSpPr>
        <p:spPr>
          <a:xfrm>
            <a:off x="666780" y="3880805"/>
            <a:ext cx="5694426" cy="1036747"/>
          </a:xfrm>
          <a:prstGeom prst="rect">
            <a:avLst/>
          </a:prstGeom>
          <a:noFill/>
          <a:ln/>
        </p:spPr>
        <p:txBody>
          <a:bodyPr wrap="square" lIns="0" tIns="0" rIns="0" bIns="0" rtlCol="0" anchor="t"/>
          <a:lstStyle/>
          <a:p>
            <a:pPr rtl="1" algn="l" indent="0" marL="0">
              <a:lnSpc>
                <a:spcPct val="113000"/>
              </a:lnSpc>
              <a:buNone/>
            </a:pPr>
            <a:r>
              <a:rPr lang="ur" altLang="en-US" sz="2020" dirty="0">
                <a:solidFill>
                  <a:srgbClr val="25252B"/>
                </a:solidFill>
                <a:latin typeface="IBM Plex Sans" pitchFamily="34" charset="0"/>
                <a:ea typeface="IBM Plex Sans" pitchFamily="34" charset="-122"/>
                <a:cs typeface="IBM Plex Sans" pitchFamily="34" charset="-120"/>
              </a:rPr>
              <a:t>بٹ کوائن اجرا اور تصفیے میں مرکزی ادارے پر اعتماد کی ضرورت کم کرتا ہے؛ یہ تمام تر اعتماد یا خطرے کو ختم نہیں کرتا۔</a:t>
            </a:r>
            <a:endParaRPr lang="ur" sz="2020" dirty="0"/>
          </a:p>
        </p:txBody>
      </p:sp>
      <p:sp>
        <p:nvSpPr>
          <p:cNvPr id="7" name="Text 4"/>
          <p:cNvSpPr/>
          <p:nvPr/>
        </p:nvSpPr>
        <p:spPr>
          <a:xfrm>
            <a:off x="666780" y="5173584"/>
            <a:ext cx="5694426" cy="691195"/>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بٹ کوائن:</a:t>
            </a:r>
            <a:r>
              <a:rPr lang="ur" altLang="en-US" sz="2020" dirty="0">
                <a:solidFill>
                  <a:srgbClr val="25252B"/>
                </a:solidFill>
                <a:latin typeface="IBM Plex Sans" pitchFamily="34" charset="0"/>
                <a:ea typeface="IBM Plex Sans" pitchFamily="34" charset="-122"/>
                <a:cs typeface="IBM Plex Sans" pitchFamily="34" charset="-120"/>
              </a:rPr>
              <a:t> نیٹ ورک اور پروٹوکول · </a:t>
            </a:r>
            <a:r>
              <a:rPr lang="ur" altLang="en-US" sz="2020" b="1" dirty="0">
                <a:solidFill>
                  <a:srgbClr val="25252B"/>
                </a:solidFill>
                <a:latin typeface="IBM Plex Sans" pitchFamily="34" charset="0"/>
                <a:ea typeface="IBM Plex Sans" pitchFamily="34" charset="-122"/>
                <a:cs typeface="IBM Plex Sans" pitchFamily="34" charset="-120"/>
              </a:rPr>
              <a:t>بٹ کوائن:</a:t>
            </a:r>
            <a:r>
              <a:rPr lang="ur" altLang="en-US" sz="2020" dirty="0">
                <a:solidFill>
                  <a:srgbClr val="25252B"/>
                </a:solidFill>
                <a:latin typeface="IBM Plex Sans" pitchFamily="34" charset="0"/>
                <a:ea typeface="IBM Plex Sans" pitchFamily="34" charset="-122"/>
                <a:cs typeface="IBM Plex Sans" pitchFamily="34" charset="-120"/>
              </a:rPr>
              <a:t> اثاثہ · </a:t>
            </a:r>
            <a:r>
              <a:rPr lang="ur" altLang="en-US" sz="2020" b="1" dirty="0">
                <a:solidFill>
                  <a:srgbClr val="25252B"/>
                </a:solidFill>
                <a:latin typeface="IBM Plex Sans" pitchFamily="34" charset="0"/>
                <a:ea typeface="IBM Plex Sans" pitchFamily="34" charset="-122"/>
                <a:cs typeface="IBM Plex Sans" pitchFamily="34" charset="-120"/>
              </a:rPr>
              <a:t>BTC:</a:t>
            </a:r>
            <a:r>
              <a:rPr lang="ur" altLang="en-US" sz="2020" dirty="0">
                <a:solidFill>
                  <a:srgbClr val="25252B"/>
                </a:solidFill>
                <a:latin typeface="IBM Plex Sans" pitchFamily="34" charset="0"/>
                <a:ea typeface="IBM Plex Sans" pitchFamily="34" charset="-122"/>
                <a:cs typeface="IBM Plex Sans" pitchFamily="34" charset="-120"/>
              </a:rPr>
              <a:t> مقدار کا مخفف</a:t>
            </a:r>
            <a:endParaRPr lang="u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ادائیگی کی کمپنی بھیجنے والا کمپنی سے درخواست کرتا ہےکمپنی کھاتا رکھتی ہے اور منظوری دیتی ہے وصول کنندہ کو ادائیگی تب ہوتی ہے جب کمپنی اجازت دےانحصار ہےکھاتا رکھنے والے ایک قابلِ اعتماد ادارے پربٹ کوا">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ڈیجیٹل اور غیر مرکزی پیسے کی تلاش</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سائفرپنکس: رمزنگاری کے ذریعے رازداری اور آزادی</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رمزکاری:</a:t>
            </a:r>
            <a:r>
              <a:rPr lang="ur" altLang="en-US" sz="2400" dirty="0">
                <a:solidFill>
                  <a:srgbClr val="25252B"/>
                </a:solidFill>
                <a:latin typeface="IBM Plex Sans" pitchFamily="34" charset="0"/>
                <a:ea typeface="IBM Plex Sans" pitchFamily="34" charset="-122"/>
                <a:cs typeface="IBM Plex Sans" pitchFamily="34" charset="-120"/>
              </a:rPr>
              <a:t> پیغام کی رازداری کا تحفظ کرتی ہے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ڈیجیٹل دستخط:</a:t>
            </a:r>
            <a:r>
              <a:rPr lang="ur" altLang="en-US" sz="2400" dirty="0">
                <a:solidFill>
                  <a:srgbClr val="25252B"/>
                </a:solidFill>
                <a:latin typeface="IBM Plex Sans" pitchFamily="34" charset="0"/>
                <a:ea typeface="IBM Plex Sans" pitchFamily="34" charset="-122"/>
                <a:cs typeface="IBM Plex Sans" pitchFamily="34" charset="-120"/>
              </a:rPr>
              <a:t> خفیہ کلید ظاہر کیے بغیر اجازت کا ثبوت دیتے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مقصد: کوئی واحد جاری کنندہ، سرور یا منتظم نہ ہو</a:t>
            </a:r>
            <a:endParaRPr lang="ur"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25252B"/>
                </a:solidFill>
                <a:latin typeface="IBM Plex Sans" pitchFamily="34" charset="0"/>
                <a:ea typeface="IBM Plex Sans" pitchFamily="34" charset="-122"/>
                <a:cs typeface="IBM Plex Sans" pitchFamily="34" charset="-120"/>
              </a:rPr>
              <a:t>پہیلی کے پہلے کے ٹکڑے</a:t>
            </a:r>
            <a:endParaRPr lang="ur" sz="2400" dirty="0"/>
          </a:p>
        </p:txBody>
      </p:sp>
      <p:sp>
        <p:nvSpPr>
          <p:cNvPr id="6" name="Text 4"/>
          <p:cNvSpPr/>
          <p:nvPr/>
        </p:nvSpPr>
        <p:spPr>
          <a:xfrm>
            <a:off x="1047720" y="4205143"/>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DigiCash: نجی ادائیگیاں؛ مرکزی کمپنی پر انحصار</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Hashcash: غلط استعمال کی روک تھام کے لیے کمپیوٹیشنل لاگت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Bit Gold، b-money، RPoW: کمیابی پر مبنی قدر کی تجاویز اور تجربات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BitTorrent: پیئر ٹو پیئر معلومات کا اشتراک، پیسہ نہیں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ابتدائی ڈیجیٹل پیسہ اور دوہرا خرچ</a:t>
            </a:r>
            <a:endParaRPr lang="u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دوہرا خرچ ایک ہی ڈیجیٹل اکائی کو دو وصول کنندگان کو بھیجنے کی کوشش ہے۔</a:t>
            </a:r>
            <a:endParaRPr lang="ur" sz="2400" dirty="0"/>
          </a:p>
        </p:txBody>
      </p:sp>
      <p:sp>
        <p:nvSpPr>
          <p:cNvPr id="6" name="Text 3"/>
          <p:cNvSpPr/>
          <p:nvPr/>
        </p:nvSpPr>
        <p:spPr>
          <a:xfrm>
            <a:off x="1047720" y="2514326"/>
            <a:ext cx="4873020" cy="353433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مرکزی ڈیٹابیس: ایک قابلِ اعتماد فیصلہ ساز</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بٹ کوائن: پیئر ٹو پیئر نشریات اور دستخط</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مائنرز: بلاکس اور کام کا ثبوت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نوڈز: آزادانہ تصدیق</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مشترکہ ریکارڈ: سب سے زیادہ مجموعی کام والی درست تاریخ</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پیئر ٹو پیئر نیٹ ورکلین دین کی اطلاع براہِ راست شرکاء کو دی جاتی ہے ڈیجیٹل دستخطصرف نجی کلید کا حامل ہی رقم خرچ کرنے کی اجازت دے سکتا ہےبلاکس اور مائننگمائنرز اگلا بلاک شامل کرنے کے لیے پروف آف ورک اس">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ڈیجیٹل کمیابی اور قابلِ تصدیق رسد</a:t>
            </a:r>
            <a:endParaRPr lang="ur" sz="3000" dirty="0"/>
          </a:p>
        </p:txBody>
      </p:sp>
      <p:sp>
        <p:nvSpPr>
          <p:cNvPr id="5" name="Text 2"/>
          <p:cNvSpPr/>
          <p:nvPr/>
        </p:nvSpPr>
        <p:spPr>
          <a:xfrm>
            <a:off x="1047720" y="1386779"/>
            <a:ext cx="4873020" cy="3123042"/>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درست اکائیوں اور جعلی نقلوں میں امتیاز</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دوہرے خرچ کی کوششیں مسترد</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لین دین کی عوامی تاریخ اور دستخط</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کام کا ثبوت اور قواعد کی آزادانہ جانچ</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رسد کی حد کا تعلق عدم مرکزیت اور تصدیق سے</a:t>
            </a:r>
            <a:endParaRPr lang="ur" sz="2400" dirty="0"/>
          </a:p>
        </p:txBody>
      </p:sp>
      <p:sp>
        <p:nvSpPr>
          <p:cNvPr id="6" name="Text 3"/>
          <p:cNvSpPr/>
          <p:nvPr/>
        </p:nvSpPr>
        <p:spPr>
          <a:xfrm>
            <a:off x="666780" y="4844948"/>
            <a:ext cx="5694426"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رسد کے بارے میں تحریری دعویٰ کافی نہیں: اس کی تصدیق کون کر سکتا ہے، اور اسے کون بدل سکتا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رسد کے بارے میں ایک دعویٰ جاری کنندہ اپنی ویب سائٹ پر ایک حد بیان کرتا ہے۔ یہ صرف جاری کنندہ کے اپنے ڈیٹابیس میں درج ہوتی ہے۔ جاری کنندہ کے علاوہ کوئی بھی اس کی تصدیق نہیں کر سکتا۔ جاری کنندہ خاموشی س">    </p:cNvPr>
          <p:cNvPicPr>
            <a:picLocks noChangeAspect="1"/>
          </p:cNvPicPr>
          <p:nvPr/>
        </p:nvPicPr>
        <p:blipFill>
          <a:blip r:embed="rId1"/>
          <a:stretch>
            <a:fillRect/>
          </a:stretch>
        </p:blipFill>
        <p:spPr>
          <a:xfrm>
            <a:off x="342900" y="778246"/>
            <a:ext cx="11506170" cy="51491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بلاک چین: بٹ کوائن کا عوامی کھاتہ</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لین دین کا عوامی ریکارڈ جس کی متعدد نقول موجود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باہم منسلک بلاکس؛ آزادانہ طور پر جانچی گئی نقول</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سب سے زیادہ جمع شدہ ثبوتِ کار والی درست چین</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اوسطاً ہر دس منٹ میں تقریباً ایک نیا بلاک</a:t>
            </a:r>
            <a:endParaRPr lang="u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تاریخ کو دوبارہ لکھنے کے لیے کام دوبارہ کرنا اور موجودہ چین کی برابری تک پہنچنا ضروری ہے۔ یہ مہنگا ہے، قطعی طور پر ناممکن نہیں؛ عارضی طور پر متوازی تاریخیں وجود میں آ سکتی ہیں اور چین کی تنظیمِ نو ہو سکتی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عدم مرکزیت</a:t>
            </a:r>
            <a:endParaRPr lang="ur" sz="3000" dirty="0"/>
          </a:p>
        </p:txBody>
      </p:sp>
      <p:sp>
        <p:nvSpPr>
          <p:cNvPr id="5" name="Text 2"/>
          <p:cNvSpPr/>
          <p:nvPr/>
        </p:nvSpPr>
        <p:spPr>
          <a:xfrm>
            <a:off x="1002000" y="1375806"/>
            <a:ext cx="5569336" cy="3056291"/>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اوپن سورس سافٹ ویئر اور پروٹوکول میں سب کے لیے کھلی شرکت</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آزاد نوڈز تصدیق کرتے ہیں؛ مائنرز بلاکس تجویز کرتے ہیں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قواعد میں تبدیلیوں کا انحصار رضاکارانہ طور پر اپنانے پر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کوئی ایک شریک سب کے لیے قواعد تبدیل نہیں کر سکتا</a:t>
            </a:r>
            <a:endParaRPr lang="ur" sz="2110" dirty="0"/>
          </a:p>
        </p:txBody>
      </p:sp>
      <p:sp>
        <p:nvSpPr>
          <p:cNvPr id="6" name="Text 3"/>
          <p:cNvSpPr/>
          <p:nvPr/>
        </p:nvSpPr>
        <p:spPr>
          <a:xfrm>
            <a:off x="666780" y="4727082"/>
            <a:ext cx="6340632" cy="108585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اثر و رسوخ اور وسائل غیر مساوی ہیں؛ بڑی خدمات پر انحصار پیدا ہو سکتا ہے۔ باہمی ہم آہنگی میں زیادہ وقت لگ سکتا ہے، اور نیٹ ورک کا کوئی مرکزی امدادی مرکز نہیں ہے۔</a:t>
            </a:r>
            <a:endParaRPr lang="u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ڈیجیٹل دستخط اور پیئر ٹو پیئر منتقلی</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والیٹ دستخط کرنے کے لیے نجی کلید استعمال کرتا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نیٹ ورک کلید جانے بغیر تصدیق کرتا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دستخط شدہ ٹرانزیکشن شرکا کے ذریعے نشر کی جاتی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بٹ کوائن کا کوئی مرکزی منتظم رکنیت یا ادائیگی کی منظوری نہیں دیتا</a:t>
            </a:r>
            <a:endParaRPr lang="u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نجی کلید حاصل کرنے والا کوئی بھی شخص عموماً رقوم خرچ کر سکتا ہے۔ رسائی کھو دینے کا مطلب مستقل نقصان ہو سکتا ہے۔</a:t>
            </a:r>
            <a:endParaRPr lang="u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ثالثی خدمات اختیاری رہتی ہیں؛ کسی ایک کا انتخاب کرنے سے رقوم کی تحویل سے متعلق اس کے قواعد اور خطرات بھی شامل ہو جاتے ہیں۔ غلط پتے پر کی گئی درست ادائیگی عموماً واپس نہیں کی جا سکتی۔</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بھیجنے والا ایک ٹرانزیکشن پر دستخط کرتا ہے اور اسے نشر کرتا ہے دیگر نوڈز ایک نوڈ اس کی جانچ کرتا ہے اور اسے آگے بھیجتا ہے ایک اور نوڈ اسے آگے بھیجتا ہےوہ راستہ جس سے یہ گزرتی ہے ایک نوڈ اس کی جانچ کرت">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صارفصارف بٹ کوائن وصول کرتا ہے، اپنے پاس رکھتا ہے اور بھیجتا ہے۔ نوڈنوڈ خود قواعد کی جانچ کرتا ہے اور درست ڈیٹا آگے پہنچاتا ہے۔ مائنرمائنر مجوزہ بلاکس تیار کرتا ہے اور پروف آف ورک انجام دیتا ہے۔ڈویلپر">    </p:cNvPr>
          <p:cNvPicPr>
            <a:picLocks noChangeAspect="1"/>
          </p:cNvPicPr>
          <p:nvPr/>
        </p:nvPicPr>
        <p:blipFill>
          <a:blip r:embed="rId2"/>
          <a:stretch>
            <a:fillRect/>
          </a:stretch>
        </p:blipFill>
        <p:spPr>
          <a:xfrm>
            <a:off x="2289840" y="571500"/>
            <a:ext cx="3748949" cy="567001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صارفین، نوڈز، مائنرز، اور ڈویلپرز</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مائنرز غلط بلاکس کو دیانت دار نوڈز کے لیے قابلِ قبول نہیں بنا سکتے۔ ڈویلپرز سافٹ ویئر اپنانے پر مجبور نہیں کر سکتے۔ ایک شخص کئی کردار ادا کر سکتا ہے۔</a:t>
            </a:r>
            <a:endParaRPr lang="ur"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فوری سوال</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ایک نوڈ لین دین کی تصدیق کیوں کرتا ہے؟ کوئی ایک اصول بتائیے جس کی وہ جانچ کرتا ہے۔</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کام کا ثبوت</a:t>
            </a:r>
            <a:endParaRPr lang="ur" sz="3000" dirty="0"/>
          </a:p>
        </p:txBody>
      </p:sp>
      <p:sp>
        <p:nvSpPr>
          <p:cNvPr id="5" name="Text 2"/>
          <p:cNvSpPr/>
          <p:nvPr/>
        </p:nvSpPr>
        <p:spPr>
          <a:xfrm>
            <a:off x="1032449" y="1383030"/>
            <a:ext cx="5535869" cy="3393887"/>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مجوزہ بلاک → بار بار ہیشنگ → درست نتیجہ</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حسابی عمل اور توانائی پر بھاری لاگت؛ فوری تصدیق</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درست بلاک نشر کیا جاتا ہے اور نوڈز اس کی جانچ کرتے ہیں</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ہدف کو اس طرح ایڈجسٹ کیا جاتا ہے کہ بلاکس اوسطاً دس منٹ میں بنیں</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جمع شدہ کام دوبارہ لکھنے کو مہنگا بنا دیتا ہے</a:t>
            </a:r>
            <a:endParaRPr lang="ur" sz="2300" dirty="0"/>
          </a:p>
        </p:txBody>
      </p:sp>
      <p:sp>
        <p:nvSpPr>
          <p:cNvPr id="6" name="Text 3"/>
          <p:cNvSpPr/>
          <p:nvPr/>
        </p:nvSpPr>
        <p:spPr>
          <a:xfrm>
            <a:off x="666780" y="5098694"/>
            <a:ext cx="6340632" cy="118497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مائننگ لین دین کی ترتیب کو محفوظ بناتی ہے؛ یہ بیرونی مساوات حل نہیں کرتی۔ توانائی کے ماخذ، استعمال، سلامتی کے فائدے اور متبادل طریقوں کا جائزہ لیجیے۔</a:t>
            </a:r>
            <a:endParaRPr lang="u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مائنر ایک بلاک تلاش کرتا ہے مائننگ مشین بار بار ہیش بناتی ہے، یہاں تک کہ ایک نتیجہ ہدف پر پورا اترتا ہے2مائنر اسے نشر کرتا ہےبلاک نیٹ ورک پر بھیج دیا جاتا ہے3نوڈز اسے جانچتے ہیں ہر نوڈ خود ثبوت اور ق">    </p:cNvPr>
          <p:cNvPicPr>
            <a:picLocks noChangeAspect="1"/>
          </p:cNvPicPr>
          <p:nvPr/>
        </p:nvPicPr>
        <p:blipFill>
          <a:blip r:embed="rId2"/>
          <a:stretch>
            <a:fillRect/>
          </a:stretch>
        </p:blipFill>
        <p:spPr>
          <a:xfrm>
            <a:off x="1968429" y="571500"/>
            <a:ext cx="4070452" cy="561651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محدود رسد</a:t>
            </a:r>
            <a:endParaRPr lang="ur" sz="3000" dirty="0"/>
          </a:p>
        </p:txBody>
      </p:sp>
      <p:sp>
        <p:nvSpPr>
          <p:cNvPr id="5" name="Text 2"/>
          <p:cNvSpPr/>
          <p:nvPr/>
        </p:nvSpPr>
        <p:spPr>
          <a:xfrm>
            <a:off x="1002000" y="1375806"/>
            <a:ext cx="4923130" cy="3109874"/>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زیادہ سے زیادہ: </a:t>
            </a:r>
            <a:r>
              <a:rPr lang="ur" altLang="en-US" sz="2110" b="1" dirty="0">
                <a:solidFill>
                  <a:srgbClr val="25252B"/>
                </a:solidFill>
                <a:latin typeface="IBM Plex Sans" pitchFamily="34" charset="0"/>
                <a:ea typeface="IBM Plex Sans" pitchFamily="34" charset="-122"/>
                <a:cs typeface="IBM Plex Sans" pitchFamily="34" charset="-120"/>
              </a:rPr>
              <a:t>21 ملین BTC</a:t>
            </a:r>
            <a:r>
              <a:rPr lang="ur" altLang="en-US" sz="2110" dirty="0">
                <a:solidFill>
                  <a:srgbClr val="25252B"/>
                </a:solidFill>
                <a:latin typeface="IBM Plex Sans" pitchFamily="34" charset="0"/>
                <a:ea typeface="IBM Plex Sans" pitchFamily="34" charset="-122"/>
                <a:cs typeface="IBM Plex Sans" pitchFamily="34" charset="-120"/>
              </a:rPr>
              <a:t> عوامی قواعد کے تحت</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نیا اجرا: بلاک سبسڈی</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ہالوِنگ: ہر </a:t>
            </a:r>
            <a:r>
              <a:rPr lang="ur" altLang="en-US" sz="2110" b="1" dirty="0">
                <a:solidFill>
                  <a:srgbClr val="25252B"/>
                </a:solidFill>
                <a:latin typeface="IBM Plex Sans" pitchFamily="34" charset="0"/>
                <a:ea typeface="IBM Plex Sans" pitchFamily="34" charset="-122"/>
                <a:cs typeface="IBM Plex Sans" pitchFamily="34" charset="-120"/>
              </a:rPr>
              <a:t>210,000 بلاکس</a:t>
            </a:r>
            <a:r>
              <a:rPr lang="ur" altLang="en-US" sz="2110" dirty="0">
                <a:solidFill>
                  <a:srgbClr val="25252B"/>
                </a:solidFill>
                <a:latin typeface="IBM Plex Sans" pitchFamily="34" charset="0"/>
                <a:ea typeface="IBM Plex Sans" pitchFamily="34" charset="-122"/>
                <a:cs typeface="IBM Plex Sans" pitchFamily="34" charset="-120"/>
              </a:rPr>
              <a:t>، یعنی تقریباً ہر چار سال بعد</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سبسڈی: 50 → 25 → 12.5 → 6.25 → 3.125 BTC</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فیسیں نئے اجرا سے الگ ہیں</a:t>
            </a:r>
            <a:endParaRPr lang="ur" sz="2110" dirty="0"/>
          </a:p>
        </p:txBody>
      </p:sp>
      <p:sp>
        <p:nvSpPr>
          <p:cNvPr id="6" name="Text 3"/>
          <p:cNvSpPr/>
          <p:nvPr/>
        </p:nvSpPr>
        <p:spPr>
          <a:xfrm>
            <a:off x="666780" y="4780666"/>
            <a:ext cx="5694426" cy="108585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نوڈز حد سے زیادہ اجرا کو مسترد کرتے ہیں؛ یہ حد اس وقت تک برقرار رہتی ہے جب تک شرکا اسے نافذ کرتے ہیں۔ محدود رسد قیمت بڑھنے کی ضمانت نہیں دیتی۔</a:t>
            </a:r>
            <a:endParaRPr lang="u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جاری کردہ بٹ کوائن کی کل مقدار21 ملین کی حد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فی بلاک نئے بٹ کوائن502512.56.253.1250k210k420k630k840k1,050k1,260k1,470kہر 210,000 بلاکس کے بعد نصف ہونا (تقریباً چار سال)ٹرانزیکشن فیس اضافی طور پر ادا کی جاتی ہے اور یہ نئے بٹ کوائن نہیں ہوتی۔">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ساتوشی اور اکائی کا تعصب</a:t>
            </a:r>
            <a:endParaRPr lang="ur" sz="3000" dirty="0"/>
          </a:p>
        </p:txBody>
      </p:sp>
      <p:sp>
        <p:nvSpPr>
          <p:cNvPr id="5" name="Text 2"/>
          <p:cNvSpPr/>
          <p:nvPr/>
        </p:nvSpPr>
        <p:spPr>
          <a:xfrm>
            <a:off x="986729" y="1372240"/>
            <a:ext cx="4939863" cy="1535918"/>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b="1" dirty="0">
                <a:solidFill>
                  <a:srgbClr val="25252B"/>
                </a:solidFill>
                <a:latin typeface="IBM Plex Sans" pitchFamily="34" charset="0"/>
                <a:ea typeface="IBM Plex Sans" pitchFamily="34" charset="-122"/>
                <a:cs typeface="IBM Plex Sans" pitchFamily="34" charset="-120"/>
              </a:rPr>
              <a:t>1 BTC = 100,000,000 ساٹوشی</a:t>
            </a:r>
            <a:endParaRPr lang="ur" sz="2020" dirty="0"/>
          </a:p>
          <a:p>
            <a:pPr rtl="1" algn="l" marL="191770" indent="-191770">
              <a:lnSpc>
                <a:spcPct val="113000"/>
              </a:lnSpc>
              <a:spcBef>
                <a:spcPts val="400"/>
              </a:spcBef>
              <a:buSzPct val="100000"/>
              <a:buChar char="•"/>
            </a:pPr>
            <a:r>
              <a:rPr lang="ur" altLang="en-US" sz="2020" b="1" dirty="0">
                <a:solidFill>
                  <a:srgbClr val="25252B"/>
                </a:solidFill>
                <a:latin typeface="IBM Plex Sans" pitchFamily="34" charset="0"/>
                <a:ea typeface="IBM Plex Sans" pitchFamily="34" charset="-122"/>
                <a:cs typeface="IBM Plex Sans" pitchFamily="34" charset="-120"/>
              </a:rPr>
              <a:t>0.001 BTC = 100,000 ساٹوشی</a:t>
            </a:r>
            <a:endParaRPr lang="ur" sz="2020" dirty="0"/>
          </a:p>
          <a:p>
            <a:pPr rtl="1" algn="l" marL="191770" indent="-191770">
              <a:lnSpc>
                <a:spcPct val="113000"/>
              </a:lnSpc>
              <a:spcBef>
                <a:spcPts val="400"/>
              </a:spcBef>
              <a:buSzPct val="100000"/>
              <a:buChar char="•"/>
            </a:pPr>
            <a:r>
              <a:rPr lang="ur" altLang="en-US" sz="2020" b="1" dirty="0">
                <a:solidFill>
                  <a:srgbClr val="25252B"/>
                </a:solidFill>
                <a:latin typeface="IBM Plex Sans" pitchFamily="34" charset="0"/>
                <a:ea typeface="IBM Plex Sans" pitchFamily="34" charset="-122"/>
                <a:cs typeface="IBM Plex Sans" pitchFamily="34" charset="-120"/>
              </a:rPr>
              <a:t>1 ساٹوشی = 0.00000001 BTC</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ایک پورا بٹ کوائن درکار نہیں</a:t>
            </a:r>
            <a:endParaRPr lang="ur"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اکائی کا تعصب:</a:t>
            </a:r>
            <a:r>
              <a:rPr lang="ur" altLang="en-US" sz="2020" dirty="0">
                <a:solidFill>
                  <a:srgbClr val="25252B"/>
                </a:solidFill>
                <a:latin typeface="IBM Plex Sans" pitchFamily="34" charset="0"/>
                <a:ea typeface="IBM Plex Sans" pitchFamily="34" charset="-122"/>
                <a:cs typeface="IBM Plex Sans" pitchFamily="34" charset="-120"/>
              </a:rPr>
              <a:t> فی مکمل اکائی کم قیمت ہونا بہتر قدر کا ثبوت نہیں۔ رسد میں حصے، متعلقہ مالیت اور خطرات کا موازنہ کیجیے۔</a:t>
            </a:r>
            <a:endParaRPr lang="ur" sz="2020" dirty="0"/>
          </a:p>
        </p:txBody>
      </p:sp>
      <p:sp>
        <p:nvSpPr>
          <p:cNvPr id="7" name="Shape 4"/>
          <p:cNvSpPr/>
          <p:nvPr/>
        </p:nvSpPr>
        <p:spPr>
          <a:xfrm>
            <a:off x="666780" y="4482389"/>
            <a:ext cx="5372100" cy="1727850"/>
          </a:xfrm>
          <a:prstGeom prst="rect">
            <a:avLst/>
          </a:prstGeom>
          <a:solidFill>
            <a:srgbClr val="F3F3FA"/>
          </a:solidFill>
          <a:ln/>
        </p:spPr>
      </p:sp>
      <p:sp>
        <p:nvSpPr>
          <p:cNvPr id="8" name="Shape 5"/>
          <p:cNvSpPr/>
          <p:nvPr/>
        </p:nvSpPr>
        <p:spPr>
          <a:xfrm>
            <a:off x="666780" y="4482389"/>
            <a:ext cx="57150" cy="1727850"/>
          </a:xfrm>
          <a:prstGeom prst="rect">
            <a:avLst/>
          </a:prstGeom>
          <a:solidFill>
            <a:srgbClr val="422C70"/>
          </a:solidFill>
          <a:ln/>
        </p:spPr>
      </p:sp>
      <p:sp>
        <p:nvSpPr>
          <p:cNvPr id="9" name="Text 6"/>
          <p:cNvSpPr/>
          <p:nvPr/>
        </p:nvSpPr>
        <p:spPr>
          <a:xfrm>
            <a:off x="1133582" y="4712818"/>
            <a:ext cx="4765396" cy="1266993"/>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اپنی سمجھ کا مظاہرہ کیجیے</a:t>
            </a:r>
            <a:endParaRPr lang="ur" sz="2020" dirty="0"/>
          </a:p>
          <a:p>
            <a:pPr rtl="1" algn="l" indent="0" marL="0">
              <a:lnSpc>
                <a:spcPct val="113000"/>
              </a:lnSpc>
              <a:spcBef>
                <a:spcPts val="300"/>
              </a:spcBef>
              <a:buNone/>
            </a:pPr>
            <a:r>
              <a:rPr lang="ur" altLang="en-US" sz="2020" dirty="0">
                <a:solidFill>
                  <a:srgbClr val="25252B"/>
                </a:solidFill>
                <a:latin typeface="IBM Plex Sans" pitchFamily="34" charset="0"/>
                <a:ea typeface="IBM Plex Sans" pitchFamily="34" charset="-122"/>
                <a:cs typeface="IBM Plex Sans" pitchFamily="34" charset="-120"/>
              </a:rPr>
              <a:t>0.01 BTC میں کتنے ساٹوشی ہوتے ہیں؟ کوئی شخص ایک پورے بٹ کوائن سے کم مقدار کیوں استعمال کر سکتا ہے؟</a:t>
            </a:r>
            <a:endParaRPr lang="ur"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بطور مستحکم ڈیجیٹل زر</a:t>
            </a:r>
            <a:endParaRPr lang="ur" sz="3000" dirty="0"/>
          </a:p>
        </p:txBody>
      </p:sp>
      <p:sp>
        <p:nvSpPr>
          <p:cNvPr id="4" name="Text 2"/>
          <p:cNvSpPr/>
          <p:nvPr/>
        </p:nvSpPr>
        <p:spPr>
          <a:xfrm>
            <a:off x="1017179" y="1379464"/>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پائیدار کھاتہ؛ رسائی کلیدوں پر منحصر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قابلِ حمل اور قابلِ تقسیم؛ منتقلی کے لیے مواصلات درکار ہیں</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عوامی طور پر معلوم کمیابی اور قابلِ تصدیق قواعد</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خدمات کی جانب سے عوامی لین دین کی تاریخ کے ساتھ برتاؤ، باہمی تبادلہ پذیری کو متاثر کر سکتا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قبولیت جگہ کے لحاظ سے مختلف ہوتی ہے</a:t>
            </a:r>
            <a:endParaRPr lang="ur"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rtl="1" algn="l" indent="0" marL="0">
              <a:lnSpc>
                <a:spcPct val="113000"/>
              </a:lnSpc>
              <a:buNone/>
            </a:pPr>
            <a:r>
              <a:rPr lang="ur" altLang="en-US" sz="2210" b="1" dirty="0">
                <a:solidFill>
                  <a:srgbClr val="25252B"/>
                </a:solidFill>
                <a:latin typeface="IBM Plex Sans" pitchFamily="34" charset="0"/>
                <a:ea typeface="IBM Plex Sans" pitchFamily="34" charset="-122"/>
                <a:cs typeface="IBM Plex Sans" pitchFamily="34" charset="-120"/>
              </a:rPr>
              <a:t>تین افعال</a:t>
            </a:r>
            <a:endParaRPr lang="ur" sz="2210" dirty="0"/>
          </a:p>
        </p:txBody>
      </p:sp>
      <p:sp>
        <p:nvSpPr>
          <p:cNvPr id="6" name="Text 4"/>
          <p:cNvSpPr/>
          <p:nvPr/>
        </p:nvSpPr>
        <p:spPr>
          <a:xfrm>
            <a:off x="1017179" y="4406768"/>
            <a:ext cx="10722072" cy="1247333"/>
          </a:xfrm>
          <a:prstGeom prst="rect">
            <a:avLst/>
          </a:prstGeom>
          <a:noFill/>
          <a:ln/>
        </p:spPr>
        <p:txBody>
          <a:bodyPr wrap="square" lIns="0" tIns="0" rIns="0" bIns="0" rtlCol="0" anchor="t"/>
          <a:lstStyle/>
          <a:p>
            <a:pPr rtl="1" algn="l" marL="210820" indent="-210820">
              <a:lnSpc>
                <a:spcPct val="113000"/>
              </a:lnSpc>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قدر محفوظ رکھنے کا ذریعہ: قابلِ پیش گوئی رسد؛ اتار چڑھاؤ والی قیمت</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ذریعۂ تبادلہ: براہِ راست منتقلی؛ مختلف فیسیں اور قبولیت</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حساب کی اکائی: BTC یا ساٹس؛ بہت سی اشیا کی قیمتیں فیاٹ کرنسی میں مقرر ہوتی ہیں</a:t>
            </a:r>
            <a:endParaRPr lang="ur"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rtl="1" algn="l" indent="0" marL="0">
              <a:lnSpc>
                <a:spcPct val="113000"/>
              </a:lnSpc>
              <a:buNone/>
            </a:pPr>
            <a:r>
              <a:rPr lang="ur" altLang="en-US" sz="1770" dirty="0">
                <a:solidFill>
                  <a:srgbClr val="25252B"/>
                </a:solidFill>
                <a:latin typeface="IBM Plex Sans" pitchFamily="34" charset="0"/>
                <a:ea typeface="IBM Plex Sans" pitchFamily="34" charset="-122"/>
                <a:cs typeface="IBM Plex Sans" pitchFamily="34" charset="-120"/>
              </a:rPr>
              <a:t>”مستحکم زر“ کا تعین بیان کردہ معیارات پر منحصر ہے۔ انہی معیارات کو استعمال کرتے ہوئے متبادل ذرائع کا موازنہ کیجیے۔</a:t>
            </a:r>
            <a:endParaRPr lang="ur"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اسٹیبل کوائنز، اور دیگر کرپٹو اثاثے</a:t>
            </a:r>
            <a:endParaRPr lang="ur"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بٹ کوائن:</a:t>
            </a:r>
            <a:r>
              <a:rPr lang="ur" altLang="en-US" sz="2400" dirty="0">
                <a:solidFill>
                  <a:srgbClr val="25252B"/>
                </a:solidFill>
                <a:latin typeface="IBM Plex Sans" pitchFamily="34" charset="0"/>
                <a:ea typeface="IBM Plex Sans" pitchFamily="34" charset="-122"/>
                <a:cs typeface="IBM Plex Sans" pitchFamily="34" charset="-120"/>
              </a:rPr>
              <a:t> اجرا کے عوامی قواعد؛ کوئی مرکزی جاری کنندہ نہیں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اسٹیبل کوائنز:</a:t>
            </a:r>
            <a:r>
              <a:rPr lang="ur" altLang="en-US" sz="2400" dirty="0">
                <a:solidFill>
                  <a:srgbClr val="25252B"/>
                </a:solidFill>
                <a:latin typeface="IBM Plex Sans" pitchFamily="34" charset="0"/>
                <a:ea typeface="IBM Plex Sans" pitchFamily="34" charset="-122"/>
                <a:cs typeface="IBM Plex Sans" pitchFamily="34" charset="-120"/>
              </a:rPr>
              <a:t> ایک حوالہ جاتی قدر کو ہدف بناتے ہیں؛ ذخائر، طریقۂ کار، یا واپسی پر ادائیگی کے دعوے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دیگر کرپٹو اثاثے:</a:t>
            </a:r>
            <a:r>
              <a:rPr lang="ur" altLang="en-US" sz="2400" dirty="0">
                <a:solidFill>
                  <a:srgbClr val="25252B"/>
                </a:solidFill>
                <a:latin typeface="IBM Plex Sans" pitchFamily="34" charset="0"/>
                <a:ea typeface="IBM Plex Sans" pitchFamily="34" charset="-122"/>
                <a:cs typeface="IBM Plex Sans" pitchFamily="34" charset="-120"/>
              </a:rPr>
              <a:t> مختلف نیٹ ورکس، اجرا، کنٹرول، اور مقاصد</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کسی فورک کی مشترکہ کوڈ کی تاریخ اسے بٹ کوائن کا نیٹ ورک یا تحفظ فراہم نہیں کرتی</a:t>
            </a:r>
            <a:endParaRPr lang="ur" sz="2400" dirty="0"/>
          </a:p>
        </p:txBody>
      </p:sp>
      <p:sp>
        <p:nvSpPr>
          <p:cNvPr id="5" name="Text 3"/>
          <p:cNvSpPr/>
          <p:nvPr/>
        </p:nvSpPr>
        <p:spPr>
          <a:xfrm>
            <a:off x="666780" y="3961364"/>
            <a:ext cx="11510010" cy="411389"/>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موازنہ کیجیے:</a:t>
            </a:r>
            <a:r>
              <a:rPr lang="ur" altLang="en-US" sz="2400" dirty="0">
                <a:solidFill>
                  <a:srgbClr val="25252B"/>
                </a:solidFill>
                <a:latin typeface="IBM Plex Sans" pitchFamily="34" charset="0"/>
                <a:ea typeface="IBM Plex Sans" pitchFamily="34" charset="-122"/>
                <a:cs typeface="IBM Plex Sans" pitchFamily="34" charset="-120"/>
              </a:rPr>
              <a:t> اجرا پر کنٹرول، آزادانہ تصدیق، کلید پر کنٹرول، اور لین دین کے مقابل فریقوں کا۔</a:t>
            </a:r>
            <a:endParaRPr lang="ur"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یہ موازنہ بٹ کوائن کو سمجھنے میں مدد دیتا ہے؛ یہ کسی بھی اثاثے کے حصول، اس کی خرید و فروخت، یا اس کی تشہیر کی سفارش نہیں کرتا۔</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مختلف ڈیزائن، مختلف خطرات</a:t>
            </a:r>
            <a:endParaRPr lang="u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بٹ کوائن:</a:t>
            </a:r>
            <a:r>
              <a:rPr lang="ur" altLang="en-US" sz="2400" dirty="0">
                <a:solidFill>
                  <a:srgbClr val="25252B"/>
                </a:solidFill>
                <a:latin typeface="IBM Plex Sans" pitchFamily="34" charset="0"/>
                <a:ea typeface="IBM Plex Sans" pitchFamily="34" charset="-122"/>
                <a:cs typeface="IBM Plex Sans" pitchFamily="34" charset="-120"/>
              </a:rPr>
              <a:t> قیمت میں اتار چڑھاؤ، کلید کا کھو جانا، ادائیگی کی حتمیت، فیس، عوامی ریکارڈ</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اسٹیبل کوائنز:</a:t>
            </a:r>
            <a:r>
              <a:rPr lang="ur" altLang="en-US" sz="2400" dirty="0">
                <a:solidFill>
                  <a:srgbClr val="25252B"/>
                </a:solidFill>
                <a:latin typeface="IBM Plex Sans" pitchFamily="34" charset="0"/>
                <a:ea typeface="IBM Plex Sans" pitchFamily="34" charset="-122"/>
                <a:cs typeface="IBM Plex Sans" pitchFamily="34" charset="-120"/>
              </a:rPr>
              <a:t> مقررہ قدر سے تعلق ٹوٹنا، ذخائر، ٹوکن واپس کر کے رقم حاصل کرنا، منجمد کیا جانا، اور فریقِ مقابل</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دیگر کرپٹو اثاثے:</a:t>
            </a:r>
            <a:r>
              <a:rPr lang="ur" altLang="en-US" sz="2400" dirty="0">
                <a:solidFill>
                  <a:srgbClr val="25252B"/>
                </a:solidFill>
                <a:latin typeface="IBM Plex Sans" pitchFamily="34" charset="0"/>
                <a:ea typeface="IBM Plex Sans" pitchFamily="34" charset="-122"/>
                <a:cs typeface="IBM Plex Sans" pitchFamily="34" charset="-120"/>
              </a:rPr>
              <a:t> قواعد میں تبدیلیاں، چند ہاتھوں میں مرتکز اثر و رسوخ، سافٹ ویئر کی خامیاں، ہیکنگ، اور بریجز</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خدمات:</a:t>
            </a:r>
            <a:r>
              <a:rPr lang="ur" altLang="en-US" sz="2400" dirty="0">
                <a:solidFill>
                  <a:srgbClr val="25252B"/>
                </a:solidFill>
                <a:latin typeface="IBM Plex Sans" pitchFamily="34" charset="0"/>
                <a:ea typeface="IBM Plex Sans" pitchFamily="34" charset="-122"/>
                <a:cs typeface="IBM Plex Sans" pitchFamily="34" charset="-120"/>
              </a:rPr>
              <a:t> تمام زمروں میں اثاثوں کی تحویل، ناکامی، رسائی، اور قانونی خطرات</a:t>
            </a:r>
            <a:endParaRPr lang="ur"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کوئی مانوس تجارتی علامت، بظاہر مستحکم قیمت، یا نفیس ایپ محفوظ ہونے کا ثبوت نہیں ہے۔ ٹوکن خودبخود کمپنی کی ملکیت، آمدنی، یا ٹوکن واپس کر کے رقم حاصل کرنے کے حقوق نہیں دیتے۔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سیکھنا نہ ٹریڈنگ ہے اور نہ ہی تشہیر</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وضاحت کریں، سوال کریں، موازنہ کریں، اور تصدیق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قیاس آرائی: قیمت کا خطرہ، پلیٹ فارم کا خطرہ، اور دباؤ</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تشہیر: مفادات کے ممکنہ ٹکراؤ</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خریدنے، بیچنے، یا اپنے پاس رکھنے کی کوئی ہدایت نہیں</a:t>
            </a:r>
            <a:endParaRPr lang="ur"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مقامی قدر کی جانچ</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بازار کی قیمت، مقامی قبولیت، اور ذاتی ترجیح یا تعصب کو الگ الگ رکھیں۔</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کی ابتدا کی زمانی ترتیب</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ساتوشی ناکاموتو ایک فرضی نام ہے؛ اس کے تخلیق کار یا تخلیق کاروں کی شناخت اب بھی نامعلوم ہے۔ دوسرے لوگوں نے کسی مستقل مرکزی رہنما کے بغیر اس اوپن سورس نیٹ ورک کو جاری رکھا۔</a:t>
            </a:r>
            <a:endParaRPr lang="ur"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اس کے ڈیزائن اور کام کرنے کے طریقے کے ساتھ ساتھ اس کے آغاز کی کہانی کا بھی جائزہ لیجیے۔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اکتوبر 2008وائٹ پیپر کی اشاعت: کسی ثالث کے بغیر آن لائن ادائیگیاں3 جنوری 2009جینیسس بلاک: بٹ کوائن نیٹ ورک کا آغاز 12 جنوری 2009ایک شخص سے دوسرے شخص کو پہلی منتقلی، ساتوشی سے ہال فنی کو 22 مئی 2010">    </p:cNvPr>
          <p:cNvPicPr>
            <a:picLocks noChangeAspect="1"/>
          </p:cNvPicPr>
          <p:nvPr/>
        </p:nvPicPr>
        <p:blipFill>
          <a:blip r:embed="rId1"/>
          <a:stretch>
            <a:fillRect/>
          </a:stretch>
        </p:blipFill>
        <p:spPr>
          <a:xfrm>
            <a:off x="342900" y="1641439"/>
            <a:ext cx="11506170" cy="34227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بااختیاری، خطرہ، اور ذمہ داری</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کلیدوں کے ذریعے براہِ راست کنٹرول</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عوامی قواعد اور آزادانہ تصدیق</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عالمی سطح پر پیئر ٹو پیئر منتقلی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بیک اَپس، ادائیگیوں کی جانچ، اور بازیابی کی منصوبہ بندی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قیمت میں اتار چڑھاؤ، عوامی ریکارڈ، فیس، اور محدود قبولیت</a:t>
            </a:r>
            <a:endParaRPr lang="u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کوئی بھی کمپنی گم شدہ سیڈ فریز بحال نہیں کر سکتی۔ کوئی قابلِ ذکر رقم منتقل کرنے سے پہلے، اپنی خفیہ معلومات ظاہر کیے بغیر مدد طلب کریں۔</a:t>
            </a:r>
            <a:endParaRPr lang="u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ذاتی ذمہ داری میں تعلیم، ساتھیوں کی جانب سے جائزہ، طریقۂ کار، اور چھوٹے پیمانے پر آزمائشیں شامل ہو سکتی ہیں۔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جائزہ: بٹ کوائن زری نظام کی خامیوں کو کیسے دور کرتا ہے؟</a:t>
            </a:r>
            <a:endParaRPr lang="u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25252B"/>
                </a:solidFill>
                <a:latin typeface="IBM Plex Sans" pitchFamily="34" charset="0"/>
                <a:ea typeface="IBM Plex Sans" pitchFamily="34" charset="-122"/>
                <a:cs typeface="IBM Plex Sans" pitchFamily="34" charset="-120"/>
              </a:rPr>
              <a:t>اہم نکات</a:t>
            </a:r>
            <a:endParaRPr lang="ur"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بدلتی ہوئی رسد → اجرا کے عوامی قواعد؛ صارفین ان کا نفاذ کرتے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ادائیگی کی مرکزی اجازت → فرد سے فرد کو منتقلی؛ غلطیوں کو درست کرنا مشکل</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مرکزی کھاتہ → مشترکہ تصدیق؛ عوامی ریکارڈ سے رازداری کو لاحق خطرات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اداروں کے ذریعے رسائی → کلید پر اختیار؛ بیک اَپ کی ذمہ داری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لین دین کی ترتیب → کام کا ثبوت؛ آلات اور توانائی کے اخراجات</a:t>
            </a:r>
            <a:endParaRPr lang="ur"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غور و فکر کا ایک لمحہ</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اب آپ بٹ کوائن کے ڈیزائن کے کس حصے کی وضاحت مختلف انداز میں کریں گے، اور کیوں؟</a:t>
            </a:r>
            <a:endParaRPr lang="u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2</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7941F"/>
                </a:solidFill>
                <a:latin typeface="IBM Plex Sans Medium" pitchFamily="34" charset="0"/>
                <a:ea typeface="IBM Plex Sans Medium" pitchFamily="34" charset="-122"/>
                <a:cs typeface="IBM Plex Sans Medium" pitchFamily="34" charset="-120"/>
              </a:rPr>
              <a:t>ماڈیول 3</a:t>
            </a:r>
            <a:endParaRPr lang="u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بٹ کوائن کا محفوظ استعمال</a:t>
            </a:r>
            <a:endParaRPr lang="u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ur" altLang="en-US" sz="2400" b="1" dirty="0">
                <a:solidFill>
                  <a:srgbClr val="FFFFFF"/>
                </a:solidFill>
                <a:latin typeface="IBM Plex Sans" pitchFamily="34" charset="0"/>
                <a:ea typeface="IBM Plex Sans" pitchFamily="34" charset="-122"/>
                <a:cs typeface="IBM Plex Sans" pitchFamily="34" charset="-120"/>
              </a:rPr>
              <a:t>عمل:</a:t>
            </a:r>
            <a:r>
              <a:rPr lang="ur" altLang="en-US" sz="2400" dirty="0">
                <a:solidFill>
                  <a:srgbClr val="FFFFFF"/>
                </a:solidFill>
                <a:latin typeface="IBM Plex Sans" pitchFamily="34" charset="0"/>
                <a:ea typeface="IBM Plex Sans" pitchFamily="34" charset="-122"/>
                <a:cs typeface="IBM Plex Sans" pitchFamily="34" charset="-120"/>
              </a:rPr>
              <a:t> میں بٹ کوائن کے استعمال اور اسے محفوظ رکھنے کی ذمہ داری کیسے سنبھالوں؟</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محفوظ ابتدائی اقدامات</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رقم وصول کرنے کی معلومات شیئر کریں؛ خفیہ معلومات کبھی نہیں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رقم بھیجنے کی منظوری دینے سے پہلے رک کر سوچیں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غلطیوں کا اثر محدود رکھیں؛ مدد طلب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پہلے سے تیار کردہ، خالی، فرضی، یا منظور شدہ کم خطرے والے مواد استعمال کریں</a:t>
            </a:r>
            <a:endParaRPr lang="u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کسی خریداری، ذاتی رقم یا ذاتی والیٹ کی ضرورت نہیں ہے۔ حقیقی لین دین کی مشق سے رازداری، سلامتی اور نقصان کے خطرات بڑھ جاتے ہیں؛ رقم کے استعمال کے بغیر ایک متبادل دستیاب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والیٹس</a:t>
            </a:r>
            <a:endParaRPr lang="ur"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بٹ کوائن والیٹ لین دین وصول کرنے اور ان کی اجازت دینے کے لیے درکار کلیدوں اور معلومات کا انتظام کرتا ہے؛ بٹ کوائن مشترکہ کھاتے میں درج رہتا ہے۔</a:t>
            </a:r>
            <a:endParaRPr lang="ur" sz="2210" dirty="0"/>
          </a:p>
        </p:txBody>
      </p:sp>
      <p:sp>
        <p:nvSpPr>
          <p:cNvPr id="5" name="Text 3"/>
          <p:cNvSpPr/>
          <p:nvPr/>
        </p:nvSpPr>
        <p:spPr>
          <a:xfrm>
            <a:off x="1017179" y="2416851"/>
            <a:ext cx="10722072" cy="1681764"/>
          </a:xfrm>
          <a:prstGeom prst="rect">
            <a:avLst/>
          </a:prstGeom>
          <a:noFill/>
          <a:ln/>
        </p:spPr>
        <p:txBody>
          <a:bodyPr wrap="square" lIns="0" tIns="0" rIns="0" bIns="0" rtlCol="0" anchor="t"/>
          <a:lstStyle/>
          <a:p>
            <a:pPr rtl="1" algn="l" marL="210820" indent="-210820">
              <a:lnSpc>
                <a:spcPct val="113000"/>
              </a:lnSpc>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کلیدوں کا اختیار کس کے پاس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رسائی کیسے بحال کی جاتی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ادائیگی کے کون سے طریقے دستیاب ہیں؟</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ماخذ، دیکھ بھال، مطابقت، رازداری، لاگت، اور معاونت</a:t>
            </a:r>
            <a:endParaRPr lang="ur"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اوپن سورس کوڈ جانچ پڑتال کی سہولت دیتا ہے؛ یہ اس بات کا ثبوت نہیں کہ کوئی والیٹ محفوظ یا موزوں ہے۔</a:t>
            </a:r>
            <a:endParaRPr lang="ur"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تربیتی والیٹس میں قابلِ ذکر رقوم محفوظ نہیں رکھنی چاہییں۔ بعد میں ذاتی استعمال کے لیے بنائے جانے والے والیٹ کو نجی طور پر نئے سرے سے ترتیب دینا اور بحالی کی نئی معلومات بنانا ضروری ہے۔</a:t>
            </a:r>
            <a:endParaRPr lang="ur"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آپ کے والیٹ میں کلیدیں محفوظ ہوتی ہیں وصول کریں وصولی کا پتہ شیئر کریںبھیجیں اپنی کلید سے دستخط کریں بٹ کوائن مشترکہ کھاتے میں ہی رہتا ہے">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پتے</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آن چین ادائیگی وصول کرنے کی عوامی معلومات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مطلوبہ والیٹ کی وصولی کی اسکرین سے حاصل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اسکین یا کاپی کریں؛ اس کے بعد قابلِ اعتماد اسکرین سے موازنہ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وصول کنندہ، نیٹ ورک اور ادائیگی کے طریقے کی تصدیق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آن چین ایڈریس اور لائٹننگ انوائس: مختلف درخواستیں</a:t>
            </a:r>
            <a:endParaRPr lang="u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نقصان دہ سافٹ ویئر کاپی کردہ منزلوں کو بدل سکتا ہے۔ ظاہری شکل کا مانوس ہونا کافی نہیں ہے۔ نئے ایڈریس ادائیگیوں کے درمیان آسانی سے تعلق جوڑنے کے امکانات کم کرتے ہیں؛ وہ ادائیگیوں کو گمنام نہیں بناتے۔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کلیدیں</a:t>
            </a:r>
            <a:endParaRPr lang="ur" sz="3000" dirty="0"/>
          </a:p>
        </p:txBody>
      </p:sp>
      <p:sp>
        <p:nvSpPr>
          <p:cNvPr id="4" name="Text 2"/>
          <p:cNvSpPr/>
          <p:nvPr/>
        </p:nvSpPr>
        <p:spPr>
          <a:xfrm>
            <a:off x="1017179" y="1379464"/>
            <a:ext cx="10722072" cy="1681764"/>
          </a:xfrm>
          <a:prstGeom prst="rect">
            <a:avLst/>
          </a:prstGeom>
          <a:noFill/>
          <a:ln/>
        </p:spPr>
        <p:txBody>
          <a:bodyPr wrap="square" lIns="0" tIns="0" rIns="0" bIns="0" rtlCol="0" anchor="t"/>
          <a:lstStyle/>
          <a:p>
            <a:pPr rtl="1" algn="l" marL="210820" indent="-210820">
              <a:lnSpc>
                <a:spcPct val="113000"/>
              </a:lnSpc>
              <a:buSzPct val="100000"/>
              <a:buChar char="•"/>
            </a:pPr>
            <a:r>
              <a:rPr lang="ur" altLang="en-US" sz="2210" b="1" dirty="0">
                <a:solidFill>
                  <a:srgbClr val="422C70"/>
                </a:solidFill>
                <a:latin typeface="IBM Plex Sans" pitchFamily="34" charset="0"/>
                <a:ea typeface="IBM Plex Sans" pitchFamily="34" charset="-122"/>
                <a:cs typeface="IBM Plex Sans" pitchFamily="34" charset="-120"/>
              </a:rPr>
              <a:t>نجی کلید:</a:t>
            </a:r>
            <a:r>
              <a:rPr lang="ur" altLang="en-US" sz="2210" dirty="0">
                <a:solidFill>
                  <a:srgbClr val="25252B"/>
                </a:solidFill>
                <a:latin typeface="IBM Plex Sans" pitchFamily="34" charset="0"/>
                <a:ea typeface="IBM Plex Sans" pitchFamily="34" charset="-122"/>
                <a:cs typeface="IBM Plex Sans" pitchFamily="34" charset="-120"/>
              </a:rPr>
              <a:t> خرچ کی اجازت دینے کے لیے استعمال ہونے والی خفیہ معلومات</a:t>
            </a:r>
            <a:endParaRPr lang="ur" sz="2210" dirty="0"/>
          </a:p>
          <a:p>
            <a:pPr rtl="1" algn="l" marL="210820" indent="-210820">
              <a:lnSpc>
                <a:spcPct val="113000"/>
              </a:lnSpc>
              <a:spcBef>
                <a:spcPts val="440"/>
              </a:spcBef>
              <a:buSzPct val="100000"/>
              <a:buChar char="•"/>
            </a:pPr>
            <a:r>
              <a:rPr lang="ur" altLang="en-US" sz="2210" b="1" dirty="0">
                <a:solidFill>
                  <a:srgbClr val="422C70"/>
                </a:solidFill>
                <a:latin typeface="IBM Plex Sans" pitchFamily="34" charset="0"/>
                <a:ea typeface="IBM Plex Sans" pitchFamily="34" charset="-122"/>
                <a:cs typeface="IBM Plex Sans" pitchFamily="34" charset="-120"/>
              </a:rPr>
              <a:t>عوامی کلید:</a:t>
            </a:r>
            <a:r>
              <a:rPr lang="ur" altLang="en-US" sz="2210" dirty="0">
                <a:solidFill>
                  <a:srgbClr val="25252B"/>
                </a:solidFill>
                <a:latin typeface="IBM Plex Sans" pitchFamily="34" charset="0"/>
                <a:ea typeface="IBM Plex Sans" pitchFamily="34" charset="-122"/>
                <a:cs typeface="IBM Plex Sans" pitchFamily="34" charset="-120"/>
              </a:rPr>
              <a:t> نجی کلید ظاہر کیے بغیر دستخطوں کی تصدیق کرتی ہے</a:t>
            </a:r>
            <a:endParaRPr lang="ur" sz="2210" dirty="0"/>
          </a:p>
          <a:p>
            <a:pPr rtl="1" algn="l" marL="210820" indent="-210820">
              <a:lnSpc>
                <a:spcPct val="113000"/>
              </a:lnSpc>
              <a:spcBef>
                <a:spcPts val="440"/>
              </a:spcBef>
              <a:buSzPct val="100000"/>
              <a:buChar char="•"/>
            </a:pPr>
            <a:r>
              <a:rPr lang="ur" altLang="en-US" sz="2210" b="1" dirty="0">
                <a:solidFill>
                  <a:srgbClr val="422C70"/>
                </a:solidFill>
                <a:latin typeface="IBM Plex Sans" pitchFamily="34" charset="0"/>
                <a:ea typeface="IBM Plex Sans" pitchFamily="34" charset="-122"/>
                <a:cs typeface="IBM Plex Sans" pitchFamily="34" charset="-120"/>
              </a:rPr>
              <a:t>پتہ:</a:t>
            </a:r>
            <a:r>
              <a:rPr lang="ur" altLang="en-US" sz="2210" dirty="0">
                <a:solidFill>
                  <a:srgbClr val="25252B"/>
                </a:solidFill>
                <a:latin typeface="IBM Plex Sans" pitchFamily="34" charset="0"/>
                <a:ea typeface="IBM Plex Sans" pitchFamily="34" charset="-122"/>
                <a:cs typeface="IBM Plex Sans" pitchFamily="34" charset="-120"/>
              </a:rPr>
              <a:t> وصولی کی معلومات جو عوامی کلید کی معلومات سے اخذ کی جاتی ہیں</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والیٹس عام طور پر بہت سی کلیدوں کا انتظام خودکار طور پر کرتے ہیں</a:t>
            </a:r>
            <a:endParaRPr lang="ur"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نجی کلیدیں، سیڈ فقرے، پاس ورڈز یا بازیابی کے کوڈز کبھی بھی کسی کے ساتھ شیئر نہ کریں۔ کسی بھی مستند معلم، معاون عملے کے رکن، والیٹ کمپنی، ایکسچینج کے ملازم یا ڈویلپر کو ان کی ضرورت نہیں ہوتی۔</a:t>
            </a:r>
            <a:endParaRPr lang="ur"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rtl="1" algn="l" indent="0" marL="0">
              <a:lnSpc>
                <a:spcPct val="113000"/>
              </a:lnSpc>
              <a:buNone/>
            </a:pPr>
            <a:r>
              <a:rPr lang="ur" altLang="en-US" sz="2210" b="1" dirty="0">
                <a:solidFill>
                  <a:srgbClr val="422C70"/>
                </a:solidFill>
                <a:latin typeface="IBM Plex Sans" pitchFamily="34" charset="0"/>
                <a:ea typeface="IBM Plex Sans" pitchFamily="34" charset="-122"/>
                <a:cs typeface="IBM Plex Sans" pitchFamily="34" charset="-120"/>
              </a:rPr>
              <a:t>آزما کر دیکھیں</a:t>
            </a:r>
            <a:endParaRPr lang="ur" sz="2210" dirty="0"/>
          </a:p>
          <a:p>
            <a:pPr rtl="1" algn="l" indent="0" marL="0">
              <a:lnSpc>
                <a:spcPct val="113000"/>
              </a:lnSpc>
              <a:spcBef>
                <a:spcPts val="330"/>
              </a:spcBef>
              <a:buNone/>
            </a:pPr>
            <a:r>
              <a:rPr lang="ur" altLang="en-US" sz="2210" dirty="0">
                <a:solidFill>
                  <a:srgbClr val="25252B"/>
                </a:solidFill>
                <a:latin typeface="IBM Plex Sans" pitchFamily="34" charset="0"/>
                <a:ea typeface="IBM Plex Sans" pitchFamily="34" charset="-122"/>
                <a:cs typeface="IBM Plex Sans" pitchFamily="34" charset="-120"/>
              </a:rPr>
              <a:t>تیار کردہ مثالوں کو ان زمروں میں تقسیم کریں: وصولی کی معلومات، خفیہ معلومات، اور ایسی عوامی معلومات جو کسی شخص سے منسلک ہونے پر حساس بن جاتی ہیں۔</a:t>
            </a:r>
            <a:endParaRPr lang="ur"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نجی کلید: اسے کبھی کسی کے ساتھ شیئر نہ کریں۔ جس کے پاس یہ ہو وہ آپ کے بٹ کوائن خرچ کر سکتا ہے۔ وصول کرنا: شیئر کرنا محفوظ ہے عوامی کلید، جو نجی کلید سے اخذ کی جاتی ہے وصولی کا پتہ، جو عوامی کلید کی مع">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سیڈ فریزز</a:t>
            </a:r>
            <a:endParaRPr lang="ur"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سیڈ فریز الفاظ کی ایک ترتیب وار فہرست ہے جسے بہت سے والیٹس اپنی نجی کلیدیں بحال کرنے کے لیے استعمال کرتے ہیں۔</a:t>
            </a:r>
            <a:endParaRPr lang="ur" sz="2400" dirty="0"/>
          </a:p>
        </p:txBody>
      </p:sp>
      <p:sp>
        <p:nvSpPr>
          <p:cNvPr id="6" name="Text 3"/>
          <p:cNvSpPr/>
          <p:nvPr/>
        </p:nvSpPr>
        <p:spPr>
          <a:xfrm>
            <a:off x="1047720" y="2925623"/>
            <a:ext cx="4873020" cy="3062143"/>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عموماً 12 یا 24 الفاظ؛ ڈیزائن مختلف ہوتے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بالکل درست ہجے اور ترتیب</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بیک اَپ کی سرکاری ہدایات؛ نجی، آف لائن ذخیرہ</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گم ہونے، نقصان پہنچنے، کیمروں اور دیگر دیکھنے والوں سے محفوظ رکھیں</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تحویلی اور غیر تحویلی استعمال</a:t>
            </a:r>
            <a:endParaRPr lang="ur" sz="3000" dirty="0"/>
          </a:p>
        </p:txBody>
      </p:sp>
      <p:sp>
        <p:nvSpPr>
          <p:cNvPr id="4" name="Text 2"/>
          <p:cNvSpPr/>
          <p:nvPr/>
        </p:nvSpPr>
        <p:spPr>
          <a:xfrm>
            <a:off x="1017179" y="1379464"/>
            <a:ext cx="10722072" cy="1681764"/>
          </a:xfrm>
          <a:prstGeom prst="rect">
            <a:avLst/>
          </a:prstGeom>
          <a:noFill/>
          <a:ln/>
        </p:spPr>
        <p:txBody>
          <a:bodyPr wrap="square" lIns="0" tIns="0" rIns="0" bIns="0" rtlCol="0" anchor="t"/>
          <a:lstStyle/>
          <a:p>
            <a:pPr rtl="1" algn="l" marL="210820" indent="-210820">
              <a:lnSpc>
                <a:spcPct val="113000"/>
              </a:lnSpc>
              <a:buSzPct val="100000"/>
              <a:buChar char="•"/>
            </a:pPr>
            <a:r>
              <a:rPr lang="ur" altLang="en-US" sz="2210" b="1" dirty="0">
                <a:solidFill>
                  <a:srgbClr val="422C70"/>
                </a:solidFill>
                <a:latin typeface="IBM Plex Sans" pitchFamily="34" charset="0"/>
                <a:ea typeface="IBM Plex Sans" pitchFamily="34" charset="-122"/>
                <a:cs typeface="IBM Plex Sans" pitchFamily="34" charset="-120"/>
              </a:rPr>
              <a:t>تحویلی:</a:t>
            </a:r>
            <a:r>
              <a:rPr lang="ur" altLang="en-US" sz="2210" dirty="0">
                <a:solidFill>
                  <a:srgbClr val="25252B"/>
                </a:solidFill>
                <a:latin typeface="IBM Plex Sans" pitchFamily="34" charset="0"/>
                <a:ea typeface="IBM Plex Sans" pitchFamily="34" charset="-122"/>
                <a:cs typeface="IBM Plex Sans" pitchFamily="34" charset="-120"/>
              </a:rPr>
              <a:t> سروس کلیدوں اور اکاؤنٹ کی بازیابی کو کنٹرول کرتی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دکھایا گیا بیلنس: بٹ کوائن فراہم کرنے کا سروس کا وعدہ</a:t>
            </a:r>
            <a:endParaRPr lang="ur" sz="2210" dirty="0"/>
          </a:p>
          <a:p>
            <a:pPr rtl="1" algn="l" marL="210820" indent="-210820">
              <a:lnSpc>
                <a:spcPct val="113000"/>
              </a:lnSpc>
              <a:spcBef>
                <a:spcPts val="440"/>
              </a:spcBef>
              <a:buSzPct val="100000"/>
              <a:buChar char="•"/>
            </a:pPr>
            <a:r>
              <a:rPr lang="ur" altLang="en-US" sz="2210" b="1" dirty="0">
                <a:solidFill>
                  <a:srgbClr val="422C70"/>
                </a:solidFill>
                <a:latin typeface="IBM Plex Sans" pitchFamily="34" charset="0"/>
                <a:ea typeface="IBM Plex Sans" pitchFamily="34" charset="-122"/>
                <a:cs typeface="IBM Plex Sans" pitchFamily="34" charset="-120"/>
              </a:rPr>
              <a:t>خود تحویلی:</a:t>
            </a:r>
            <a:r>
              <a:rPr lang="ur" altLang="en-US" sz="2210" dirty="0">
                <a:solidFill>
                  <a:srgbClr val="25252B"/>
                </a:solidFill>
                <a:latin typeface="IBM Plex Sans" pitchFamily="34" charset="0"/>
                <a:ea typeface="IBM Plex Sans" pitchFamily="34" charset="-122"/>
                <a:cs typeface="IBM Plex Sans" pitchFamily="34" charset="-120"/>
              </a:rPr>
              <a:t> صارف کلیدوں اور بیک اَپ کو کنٹرول کرتا ہے</a:t>
            </a:r>
            <a:endParaRPr lang="ur" sz="2210" dirty="0"/>
          </a:p>
          <a:p>
            <a:pPr rtl="1" algn="l" marL="210820" indent="-210820">
              <a:lnSpc>
                <a:spcPct val="113000"/>
              </a:lnSpc>
              <a:spcBef>
                <a:spcPts val="440"/>
              </a:spcBef>
              <a:buSzPct val="100000"/>
              <a:buChar char="•"/>
            </a:pPr>
            <a:r>
              <a:rPr lang="ur" altLang="en-US" sz="2210" dirty="0">
                <a:solidFill>
                  <a:srgbClr val="25252B"/>
                </a:solidFill>
                <a:latin typeface="IBM Plex Sans" pitchFamily="34" charset="0"/>
                <a:ea typeface="IBM Plex Sans" pitchFamily="34" charset="-122"/>
                <a:cs typeface="IBM Plex Sans" pitchFamily="34" charset="-120"/>
              </a:rPr>
              <a:t>براہِ راست کنٹرول کے ساتھ غلطیوں اور بازیابی کی ذمہ داری بھی آتی ہے</a:t>
            </a:r>
            <a:endParaRPr lang="ur"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ایک عوامی بلاک چین یہ ثابت نہیں کر سکتی کہ کسی مخصوص صارف کو سروس کی جانب سے کیا واجب الادا ہے۔ خود تحویلی میں بھی سافٹ ویئر، ہارڈ ویئر، سرور اور نیٹ ورک پر انحصار شامل ہو سکتا ہے۔</a:t>
            </a:r>
            <a:endParaRPr lang="ur"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rtl="1" algn="l" indent="0" marL="0">
              <a:lnSpc>
                <a:spcPct val="113000"/>
              </a:lnSpc>
              <a:buNone/>
            </a:pPr>
            <a:r>
              <a:rPr lang="ur" altLang="en-US" sz="2210" b="1" dirty="0">
                <a:solidFill>
                  <a:srgbClr val="422C70"/>
                </a:solidFill>
                <a:latin typeface="IBM Plex Sans" pitchFamily="34" charset="0"/>
                <a:ea typeface="IBM Plex Sans" pitchFamily="34" charset="-122"/>
                <a:cs typeface="IBM Plex Sans" pitchFamily="34" charset="-120"/>
              </a:rPr>
              <a:t>آزما کر دیکھیے</a:t>
            </a:r>
            <a:endParaRPr lang="ur" sz="2210" dirty="0"/>
          </a:p>
          <a:p>
            <a:pPr rtl="1" algn="l" indent="0" marL="0">
              <a:lnSpc>
                <a:spcPct val="113000"/>
              </a:lnSpc>
              <a:spcBef>
                <a:spcPts val="330"/>
              </a:spcBef>
              <a:buNone/>
            </a:pPr>
            <a:r>
              <a:rPr lang="ur" altLang="en-US" sz="2210" dirty="0">
                <a:solidFill>
                  <a:srgbClr val="25252B"/>
                </a:solidFill>
                <a:latin typeface="IBM Plex Sans" pitchFamily="34" charset="0"/>
                <a:ea typeface="IBM Plex Sans" pitchFamily="34" charset="-122"/>
                <a:cs typeface="IBM Plex Sans" pitchFamily="34" charset="-120"/>
              </a:rPr>
              <a:t>دو تیار کردہ وضاحتوں کا موازنہ کیجیے: کلیدوں کا کنٹرول کس کے پاس ہے، رسائی کون بحال کرتا ہے، اور کس خطرے کی جانچ ضروری ہے؟</a:t>
            </a:r>
            <a:endParaRPr lang="ur"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تحویلی آپ اپنے فون پر ایک اکاؤنٹ میں سائن اِن کرتے ہیںسروس کلیدیں اپنے سرورز پر رکھتی ہے سروس آپ کی ادائیگی کی منظوری دیتی ہے اور اس پر دستخط کرتی ہےبیلنسسروس کی جانب سے ایک وعدہبازیابیسروس کے اکاؤنٹ ">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ہاٹ اور کولڈ والیٹس</a:t>
            </a:r>
            <a:endParaRPr lang="ur" sz="3000" dirty="0"/>
          </a:p>
        </p:txBody>
      </p:sp>
      <p:sp>
        <p:nvSpPr>
          <p:cNvPr id="5" name="Text 2"/>
          <p:cNvSpPr/>
          <p:nvPr/>
        </p:nvSpPr>
        <p:spPr>
          <a:xfrm>
            <a:off x="1002000" y="1375806"/>
            <a:ext cx="5569336" cy="2694371"/>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ہاٹ:</a:t>
            </a:r>
            <a:r>
              <a:rPr lang="ur" altLang="en-US" sz="2110" dirty="0">
                <a:solidFill>
                  <a:srgbClr val="25252B"/>
                </a:solidFill>
                <a:latin typeface="IBM Plex Sans" pitchFamily="34" charset="0"/>
                <a:ea typeface="IBM Plex Sans" pitchFamily="34" charset="-122"/>
                <a:cs typeface="IBM Plex Sans" pitchFamily="34" charset="-120"/>
              </a:rPr>
              <a:t> انٹرنیٹ سے منسلک آلے پر موجود کلیدیں؛ استعمال میں آسان، خطرات کی زد میں زیادہ</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کولڈ:</a:t>
            </a:r>
            <a:r>
              <a:rPr lang="ur" altLang="en-US" sz="2110" dirty="0">
                <a:solidFill>
                  <a:srgbClr val="25252B"/>
                </a:solidFill>
                <a:latin typeface="IBM Plex Sans" pitchFamily="34" charset="0"/>
                <a:ea typeface="IBM Plex Sans" pitchFamily="34" charset="-122"/>
                <a:cs typeface="IBM Plex Sans" pitchFamily="34" charset="-120"/>
              </a:rPr>
              <a:t> دستخط کرنے کی کلیدیں جو انٹرنیٹ سے منسلک عام استعمال کے آلے سے الگ رکھی گئی ہوں</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ہارڈویئر والیٹ:</a:t>
            </a:r>
            <a:r>
              <a:rPr lang="ur" altLang="en-US" sz="2110" dirty="0">
                <a:solidFill>
                  <a:srgbClr val="25252B"/>
                </a:solidFill>
                <a:latin typeface="IBM Plex Sans" pitchFamily="34" charset="0"/>
                <a:ea typeface="IBM Plex Sans" pitchFamily="34" charset="-122"/>
                <a:cs typeface="IBM Plex Sans" pitchFamily="34" charset="-120"/>
              </a:rPr>
              <a:t> کلیدوں کی حفاظت اور دستخط کرنے کے لیے مخصوص آلہ</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تحویل اور بازیابی: الگ الگ سوالات</a:t>
            </a:r>
            <a:endParaRPr lang="ur" sz="2110" dirty="0"/>
          </a:p>
        </p:txBody>
      </p:sp>
      <p:sp>
        <p:nvSpPr>
          <p:cNvPr id="6" name="Text 3"/>
          <p:cNvSpPr/>
          <p:nvPr/>
        </p:nvSpPr>
        <p:spPr>
          <a:xfrm>
            <a:off x="666780" y="4365163"/>
            <a:ext cx="6340632" cy="1085850"/>
          </a:xfrm>
          <a:prstGeom prst="rect">
            <a:avLst/>
          </a:prstGeom>
          <a:noFill/>
          <a:ln/>
        </p:spPr>
        <p:txBody>
          <a:bodyPr wrap="square" lIns="0" tIns="0" rIns="0" bIns="0" rtlCol="0" anchor="t"/>
          <a:lstStyle/>
          <a:p>
            <a:pPr rtl="1" algn="l" indent="0" marL="0">
              <a:lnSpc>
                <a:spcPct val="113000"/>
              </a:lnSpc>
              <a:buNone/>
            </a:pPr>
            <a:r>
              <a:rPr lang="ur" altLang="en-US" sz="2110" dirty="0">
                <a:solidFill>
                  <a:srgbClr val="25252B"/>
                </a:solidFill>
                <a:latin typeface="IBM Plex Sans" pitchFamily="34" charset="0"/>
                <a:ea typeface="IBM Plex Sans" pitchFamily="34" charset="-122"/>
                <a:cs typeface="IBM Plex Sans" pitchFamily="34" charset="-120"/>
              </a:rPr>
              <a:t>ہارڈویئر والیٹ کولڈ اسٹوریج میں مدد دے سکتا ہے؛ یہ اصطلاحات ایک دوسرے کی جگہ استعمال نہیں کی جا سکتیں۔ آلات اور بیک اپ کو پھر بھی حفاظت کی ضرورت ہوتی ہے۔</a:t>
            </a:r>
            <a:endParaRPr lang="u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والیٹ کی بازیابی اور سیڈ فریز کی جانچ</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صرف تیار کردہ، خالی یا نقلی مواد استعمال کریں۔ بحالی کے اصل الفاظ کبھی ظاہر نہ کریں؛ کلاس روم میں استعمال ہونے والے والیٹ کو بعد میں کبھی قابلِ ذکر رقم رکھنے کے لیے استعمال نہ کریں۔</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صرف پہلے سے تیار کردہ، خالی یا فرضی مواد استعمال کریں۔ آپ کے معلم بازیابی کے الفاظ کبھی نہیں دیکھتے۔ 1 ہدایات پر عمل کریںاسی تربیتی والیٹ کے لیے سرکاری رہنما استعمال کریں۔2 مطابقت کی جانچ کریںیقینی بن">    </p:cNvPr>
          <p:cNvPicPr>
            <a:picLocks noChangeAspect="1"/>
          </p:cNvPicPr>
          <p:nvPr/>
        </p:nvPicPr>
        <p:blipFill>
          <a:blip r:embed="rId1"/>
          <a:stretch>
            <a:fillRect/>
          </a:stretch>
        </p:blipFill>
        <p:spPr>
          <a:xfrm>
            <a:off x="342900" y="1100938"/>
            <a:ext cx="11506170" cy="450369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وصول کرنا</a:t>
            </a:r>
            <a:endParaRPr lang="u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25252B"/>
                </a:solidFill>
                <a:latin typeface="IBM Plex Sans" pitchFamily="34" charset="0"/>
                <a:ea typeface="IBM Plex Sans" pitchFamily="34" charset="-122"/>
                <a:cs typeface="IBM Plex Sans" pitchFamily="34" charset="-120"/>
              </a:rPr>
              <a:t>مشق ۱: محفوظ طریقے سے وصول کریں</a:t>
            </a:r>
            <a:endParaRPr lang="ur"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تیار کردہ والیٹ کھولیں؛ وصول کرنے کا اختیار منتخب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شناخت کریں کہ یہ آن چین ہے یا لائٹننگ۔</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صرف وصولی کی عوامی معلومات شیئر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کسی بھی درخواست کردہ رقم کی بھیجنے والے سے تصدیق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اپنے والیٹ میں رقم اور لین دین کی حالت چیک کریں۔</a:t>
            </a:r>
            <a:endParaRPr lang="ur"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بھیجنے والے کا پیغام یا اسکرین شاٹ ثبوت نہیں ہے۔ زیرِ التوا ہونا، تصدیق شدہ ہونے سے مختلف ہے؛ تصدیقات کسی غلط پتے یا دھوکا دہی کا ازالہ نہیں کر سکتیں۔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بھیجنا</a:t>
            </a:r>
            <a:endParaRPr lang="u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25252B"/>
                </a:solidFill>
                <a:latin typeface="IBM Plex Sans" pitchFamily="34" charset="0"/>
                <a:ea typeface="IBM Plex Sans" pitchFamily="34" charset="-122"/>
                <a:cs typeface="IBM Plex Sans" pitchFamily="34" charset="-120"/>
              </a:rPr>
              <a:t>مشق ۲: بھیجنے سے پہلے رکیں اور جانچ کریں</a:t>
            </a:r>
            <a:endParaRPr lang="ur"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صرف اسی وقت منظوری دیں جب جانچ کے تمام نکات پورے ہوں۔ اگر تفصیلات بدل جائیں، عجلت کا دباؤ پیدا ہو، یا کوئی خفیہ معلومات مانگے، تو رک جائیں اور آزادانہ طور پر تصدیق کریں۔ درست طور پر کی گئی منتقلی کو واپس پلٹانا مشکل یا ناممکن ہوتا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بھیجنے سے پہلے✓ وصول کنندہکسی قابلِ اعتماد ذریعے سے تصدیق کریں کہ کس کو اور کیوں بھیج رہے ہیں۔✓ ادائیگی کا طریقہتصدیق کریں کہ ادائیگی آن چین ہے یا لائٹننگ پر۔✓ منزلاس کا موازنہ وصولی کی قابلِ اعتماد ا">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تصدیق اور ناقابلِ واپسی لین دین</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Txid:</a:t>
            </a:r>
            <a:r>
              <a:rPr lang="ur" altLang="en-US" sz="2400" dirty="0">
                <a:solidFill>
                  <a:srgbClr val="25252B"/>
                </a:solidFill>
                <a:latin typeface="IBM Plex Sans" pitchFamily="34" charset="0"/>
                <a:ea typeface="IBM Plex Sans" pitchFamily="34" charset="-122"/>
                <a:cs typeface="IBM Plex Sans" pitchFamily="34" charset="-120"/>
              </a:rPr>
              <a:t> آن چین لین دین کا شناخت کنندہ</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ایکسپلورر:</a:t>
            </a:r>
            <a:r>
              <a:rPr lang="ur" altLang="en-US" sz="2400" dirty="0">
                <a:solidFill>
                  <a:srgbClr val="25252B"/>
                </a:solidFill>
                <a:latin typeface="IBM Plex Sans" pitchFamily="34" charset="0"/>
                <a:ea typeface="IBM Plex Sans" pitchFamily="34" charset="-122"/>
                <a:cs typeface="IBM Plex Sans" pitchFamily="34" charset="-120"/>
              </a:rPr>
              <a:t> لین دین کے عوامی ڈیٹا تک رسائی کا انٹرفیس</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نیٹ ورک، منزل، رقم، فیس، کیفیت اور تصدیقات کی جانچ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نشر → زیرِ التوا → بلاک میں شامل → بعد کی تصدیقات</a:t>
            </a:r>
            <a:endParaRPr lang="u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ایکسپلورر شناخت، دیانت داری یا ادائیگی کا مقصد ثابت نہیں کر سکتا۔ ہر ادائیگی کے لیے تصدیقات کی کوئی ایک متفقہ تعداد نہیں ہے۔</a:t>
            </a:r>
            <a:endParaRPr lang="ur"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پہلے سے تیار کردہ مثالیں استعمال کریں؛ کسی طالب علم کا ذاتی پتہ یا لین دین تلاش نہ کریں۔ تلاش کرنے سے ایکسپلورر چلانے والے پر آپ کی دلچسپی ظاہر ہو سکتی ہے۔</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زیرِ التوا پولبلاک کا انتظاربلاک N1 تصدیقبلاک N+12 تصدیقاتبلاک N+23 تصدیقاتبلاک N+34 تصدیقات">    </p:cNvPr>
          <p:cNvPicPr>
            <a:picLocks noChangeAspect="1"/>
          </p:cNvPicPr>
          <p:nvPr/>
        </p:nvPicPr>
        <p:blipFill>
          <a:blip r:embed="rId1"/>
          <a:stretch>
            <a:fillRect/>
          </a:stretch>
        </p:blipFill>
        <p:spPr>
          <a:xfrm>
            <a:off x="342900" y="2234885"/>
            <a:ext cx="11506170" cy="223589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حفاظتی چیک لسٹ</a:t>
            </a:r>
            <a:endParaRPr lang="ur"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rtl="1" algn="l" indent="0" marL="0">
              <a:lnSpc>
                <a:spcPct val="113000"/>
              </a:lnSpc>
              <a:buNone/>
            </a:pPr>
            <a:r>
              <a:rPr lang="ur" altLang="en-US" sz="2300" b="1" dirty="0">
                <a:solidFill>
                  <a:srgbClr val="25252B"/>
                </a:solidFill>
                <a:latin typeface="IBM Plex Sans" pitchFamily="34" charset="0"/>
                <a:ea typeface="IBM Plex Sans" pitchFamily="34" charset="-122"/>
                <a:cs typeface="IBM Plex Sans" pitchFamily="34" charset="-120"/>
              </a:rPr>
              <a:t>مشق ۳: خطرہ پہچانیں اور محفوظ طریقے سے رک جائیں</a:t>
            </a:r>
            <a:endParaRPr lang="ur" sz="2300" dirty="0"/>
          </a:p>
        </p:txBody>
      </p:sp>
      <p:sp>
        <p:nvSpPr>
          <p:cNvPr id="6" name="Text 3"/>
          <p:cNvSpPr/>
          <p:nvPr/>
        </p:nvSpPr>
        <p:spPr>
          <a:xfrm>
            <a:off x="666780" y="2524293"/>
            <a:ext cx="5694426" cy="1184971"/>
          </a:xfrm>
          <a:prstGeom prst="rect">
            <a:avLst/>
          </a:prstGeom>
          <a:noFill/>
          <a:ln/>
        </p:spPr>
        <p:txBody>
          <a:bodyPr wrap="square" lIns="0" tIns="0" rIns="0" bIns="0" rtlCol="0" anchor="t"/>
          <a:lstStyle/>
          <a:p>
            <a:pPr rtl="1" algn="l" indent="0" marL="0">
              <a:lnSpc>
                <a:spcPct val="113000"/>
              </a:lnSpc>
              <a:buNone/>
            </a:pPr>
            <a:r>
              <a:rPr lang="ur" altLang="en-US" sz="2300" b="1" dirty="0">
                <a:solidFill>
                  <a:srgbClr val="25252B"/>
                </a:solidFill>
                <a:latin typeface="IBM Plex Sans" pitchFamily="34" charset="0"/>
                <a:ea typeface="IBM Plex Sans" pitchFamily="34" charset="-122"/>
                <a:cs typeface="IBM Plex Sans" pitchFamily="34" charset="-120"/>
              </a:rPr>
              <a:t>رکیں۔ کچھ بھی شیئر نہ کریں۔ کچھ بھی نہ بھیجیں۔ رابطے کا ذریعہ بند کریں۔ آزادانہ طور پر تصدیق کریں۔ راز ظاہر کیے بغیر مدد طلب کریں۔</a:t>
            </a:r>
            <a:endParaRPr lang="ur" sz="2300" dirty="0"/>
          </a:p>
        </p:txBody>
      </p:sp>
      <p:sp>
        <p:nvSpPr>
          <p:cNvPr id="7" name="Shape 4"/>
          <p:cNvSpPr/>
          <p:nvPr/>
        </p:nvSpPr>
        <p:spPr>
          <a:xfrm>
            <a:off x="666780" y="4001872"/>
            <a:ext cx="5372100" cy="1579352"/>
          </a:xfrm>
          <a:prstGeom prst="rect">
            <a:avLst/>
          </a:prstGeom>
          <a:solidFill>
            <a:srgbClr val="F3F3FA"/>
          </a:solidFill>
          <a:ln/>
        </p:spPr>
      </p:sp>
      <p:sp>
        <p:nvSpPr>
          <p:cNvPr id="8" name="Shape 5"/>
          <p:cNvSpPr/>
          <p:nvPr/>
        </p:nvSpPr>
        <p:spPr>
          <a:xfrm>
            <a:off x="666780" y="4001872"/>
            <a:ext cx="57150" cy="1579352"/>
          </a:xfrm>
          <a:prstGeom prst="rect">
            <a:avLst/>
          </a:prstGeom>
          <a:solidFill>
            <a:srgbClr val="422C70"/>
          </a:solidFill>
          <a:ln/>
        </p:spPr>
      </p:sp>
      <p:sp>
        <p:nvSpPr>
          <p:cNvPr id="9" name="Text 6"/>
          <p:cNvSpPr/>
          <p:nvPr/>
        </p:nvSpPr>
        <p:spPr>
          <a:xfrm>
            <a:off x="1192103" y="4265219"/>
            <a:ext cx="4641312" cy="1052657"/>
          </a:xfrm>
          <a:prstGeom prst="rect">
            <a:avLst/>
          </a:prstGeom>
          <a:noFill/>
          <a:ln/>
        </p:spPr>
        <p:txBody>
          <a:bodyPr wrap="square" lIns="0" tIns="0" rIns="0" bIns="0" rtlCol="0" anchor="t"/>
          <a:lstStyle/>
          <a:p>
            <a:pPr rtl="1" algn="l" indent="0" marL="0">
              <a:lnSpc>
                <a:spcPct val="113000"/>
              </a:lnSpc>
              <a:buNone/>
            </a:pPr>
            <a:r>
              <a:rPr lang="ur" altLang="en-US" sz="2300" b="1" dirty="0">
                <a:solidFill>
                  <a:srgbClr val="422C70"/>
                </a:solidFill>
                <a:latin typeface="IBM Plex Sans" pitchFamily="34" charset="0"/>
                <a:ea typeface="IBM Plex Sans" pitchFamily="34" charset="-122"/>
                <a:cs typeface="IBM Plex Sans" pitchFamily="34" charset="-120"/>
              </a:rPr>
              <a:t>آزما کر دیکھیں</a:t>
            </a:r>
            <a:endParaRPr lang="ur" sz="2300" dirty="0"/>
          </a:p>
          <a:p>
            <a:pPr rtl="1" algn="l" indent="0" marL="0">
              <a:lnSpc>
                <a:spcPct val="113000"/>
              </a:lnSpc>
              <a:spcBef>
                <a:spcPts val="340"/>
              </a:spcBef>
              <a:buNone/>
            </a:pPr>
            <a:r>
              <a:rPr lang="ur" altLang="en-US" sz="2300" dirty="0">
                <a:solidFill>
                  <a:srgbClr val="25252B"/>
                </a:solidFill>
                <a:latin typeface="IBM Plex Sans" pitchFamily="34" charset="0"/>
                <a:ea typeface="IBM Plex Sans" pitchFamily="34" charset="-122"/>
                <a:cs typeface="IBM Plex Sans" pitchFamily="34" charset="-120"/>
              </a:rPr>
              <a:t>پہلے سے تیار کردہ پیغام میں خطرے کی علامت، ممکنہ نقصان اور پہلا محفوظ قدم پہچانیں۔</a:t>
            </a:r>
            <a:endParaRPr lang="ur" sz="23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عجلت کا دباؤ کسی اور کی شناخت اختیار کرنا رقم وصول کرنے کی منزل میں تبدیلی منافع کی ضمانت خفیہ معلومات کے مطالبات">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کا حصول اور تبادلہ</a:t>
            </a:r>
            <a:endParaRPr lang="ur"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rtl="1" algn="l" indent="0" marL="0">
              <a:lnSpc>
                <a:spcPct val="113000"/>
              </a:lnSpc>
              <a:buNone/>
            </a:pPr>
            <a:r>
              <a:rPr lang="ur" altLang="en-US" sz="2210" b="1" dirty="0">
                <a:solidFill>
                  <a:srgbClr val="25252B"/>
                </a:solidFill>
                <a:latin typeface="IBM Plex Sans" pitchFamily="34" charset="0"/>
                <a:ea typeface="IBM Plex Sans" pitchFamily="34" charset="-122"/>
                <a:cs typeface="IBM Plex Sans" pitchFamily="34" charset="-120"/>
              </a:rPr>
              <a:t>آگاہی، نہ کہ مالی مشورہ</a:t>
            </a:r>
            <a:endParaRPr lang="ur" sz="2210" dirty="0"/>
          </a:p>
        </p:txBody>
      </p:sp>
      <p:sp>
        <p:nvSpPr>
          <p:cNvPr id="6" name="Text 3"/>
          <p:cNvSpPr/>
          <p:nvPr/>
        </p:nvSpPr>
        <p:spPr>
          <a:xfrm>
            <a:off x="666780" y="2094433"/>
            <a:ext cx="5694426" cy="1513881"/>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مجموعی قیمت اور خرید و فروخت کی قیمتوں کے فرق، خدمت اور رقم نکلوانے کی فیس، کلیدوں پر اختیار، شناختی معلومات، تصفیے، اور موجودہ مقامی قواعد کا موازنہ کریں۔</a:t>
            </a:r>
            <a:endParaRPr lang="ur" sz="2210" dirty="0"/>
          </a:p>
        </p:txBody>
      </p:sp>
      <p:sp>
        <p:nvSpPr>
          <p:cNvPr id="7" name="Text 4"/>
          <p:cNvSpPr/>
          <p:nvPr/>
        </p:nvSpPr>
        <p:spPr>
          <a:xfrm>
            <a:off x="666780" y="3888760"/>
            <a:ext cx="5694426" cy="1892351"/>
          </a:xfrm>
          <a:prstGeom prst="rect">
            <a:avLst/>
          </a:prstGeom>
          <a:noFill/>
          <a:ln/>
        </p:spPr>
        <p:txBody>
          <a:bodyPr wrap="square" lIns="0" tIns="0" rIns="0" bIns="0" rtlCol="0" anchor="t"/>
          <a:lstStyle/>
          <a:p>
            <a:pPr rtl="1" algn="l" indent="0" marL="0">
              <a:lnSpc>
                <a:spcPct val="113000"/>
              </a:lnSpc>
              <a:buNone/>
            </a:pPr>
            <a:r>
              <a:rPr lang="ur" altLang="en-US" sz="2210" dirty="0">
                <a:solidFill>
                  <a:srgbClr val="25252B"/>
                </a:solidFill>
                <a:latin typeface="IBM Plex Sans" pitchFamily="34" charset="0"/>
                <a:ea typeface="IBM Plex Sans" pitchFamily="34" charset="-122"/>
                <a:cs typeface="IBM Plex Sans" pitchFamily="34" charset="-120"/>
              </a:rPr>
              <a:t>کوئی بھی طریقہ یا خدمت فراہم کنندہ خودبخود بہترین نہیں ہوتا۔ </a:t>
            </a:r>
            <a:r>
              <a:rPr lang="ur" altLang="en-US" sz="2210" b="1" dirty="0">
                <a:solidFill>
                  <a:srgbClr val="25252B"/>
                </a:solidFill>
                <a:latin typeface="IBM Plex Sans" pitchFamily="34" charset="0"/>
                <a:ea typeface="IBM Plex Sans" pitchFamily="34" charset="-122"/>
                <a:cs typeface="IBM Plex Sans" pitchFamily="34" charset="-120"/>
              </a:rPr>
              <a:t>کے وائی سی</a:t>
            </a:r>
            <a:r>
              <a:rPr lang="ur" altLang="en-US" sz="2210" dirty="0">
                <a:solidFill>
                  <a:srgbClr val="25252B"/>
                </a:solidFill>
                <a:latin typeface="IBM Plex Sans" pitchFamily="34" charset="0"/>
                <a:ea typeface="IBM Plex Sans" pitchFamily="34" charset="-122"/>
                <a:cs typeface="IBM Plex Sans" pitchFamily="34" charset="-120"/>
              </a:rPr>
              <a:t> سے مراد شناخت کی جانچ ہے: اس سے ضابطوں کی تعمیل یا بازیابی میں ممکنہ فوائد ہو سکتے ہیں، لیکن شناخت اور ادائیگی کی معلومات سے متعلق خطرات بھی ہوتے ہیں۔</a:t>
            </a:r>
            <a:endParaRPr lang="ur" sz="22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ایک شخص جو بٹ کوائن حاصل کرنا چاہتا ہے کمائی کام کے بدلے معاوضہ حاصل کریں۔فرد سے فردبالمشافہ نقد رقم کے بدلے لین دین کریں۔ایکسچینجکسی سروس سے خریدیں۔اے ٹی ایم مشین سے خریدیں۔ ذاتی تحویل یا کسی نگہبان ">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اخراجاتکیا قیمت، خرید و فروخت کی قیمتوں میں فرق، اور سروس یا رقم نکلوانے کی فیس لاگو ہوتی ہے؟تحویلتبادلے سے پہلے اور بعد میں بٹ کوائن کس کے کنٹرول میں ہوتے ہیں؟ شناخت اور رازداریکون سی ذاتی معلومات جم">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آن چین اور لائٹننگ ادائیگیاں</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آن چین:</a:t>
            </a:r>
            <a:r>
              <a:rPr lang="ur" altLang="en-US" sz="2400" dirty="0">
                <a:solidFill>
                  <a:srgbClr val="25252B"/>
                </a:solidFill>
                <a:latin typeface="IBM Plex Sans" pitchFamily="34" charset="0"/>
                <a:ea typeface="IBM Plex Sans" pitchFamily="34" charset="-122"/>
                <a:cs typeface="IBM Plex Sans" pitchFamily="34" charset="-120"/>
              </a:rPr>
              <a:t> بلاک چین کا ریکارڈ؛ تصدیقات</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لائٹننگ:</a:t>
            </a:r>
            <a:r>
              <a:rPr lang="ur" altLang="en-US" sz="2400" dirty="0">
                <a:solidFill>
                  <a:srgbClr val="25252B"/>
                </a:solidFill>
                <a:latin typeface="IBM Plex Sans" pitchFamily="34" charset="0"/>
                <a:ea typeface="IBM Plex Sans" pitchFamily="34" charset="-122"/>
                <a:cs typeface="IBM Plex Sans" pitchFamily="34" charset="-120"/>
              </a:rPr>
              <a:t> بٹ کوائن کی ادائیگیوں کا نیٹ ورک؛ عموماً فوری کامیابی یا ناکامی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رقم وصول کرنے کی مختلف درخواستیں، فیسیں، حدود، اور ناکامی کے مقامات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درخواست کو والیٹ کے معاونت یافتہ ادائیگی کے طریقے سے مطابقت دیں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دونوں میں سے کسی بھی راستے میں تحویل یا کسی سروس پر انحصار شامل ہو سکتا ہے</a:t>
            </a:r>
            <a:endParaRPr lang="u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لائٹننگ کوئی الگ سکہ نہیں ہے۔ لائٹننگ والیٹ تحویلی یا خود تحویلی ہو سکتا ہے؛ ادائیگی کی تیز رفتاری یہ ثابت نہیں کرتی کہ وہ بڑی رقوم رکھنے کے لیے موزوں ہے۔</a:t>
            </a:r>
            <a:endParaRPr lang="u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کچھ ایپس اضافی فیسوں یا انحصارات کے ساتھ دونوں راستوں کی معاونت کرتی ہیں۔ چینلز، روٹنگ، اور لیکویڈیٹی کی تفصیلات اعلیٰ سطحی تعلیم کا حصہ ہیں۔</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معاونت کے ساتھ مشق</a:t>
            </a:r>
            <a:endParaRPr lang="u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تیار کردہ والیٹ کھولیں اور اس کے مختلف حصوں میں جائیں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پہلی بار رسائی کا منظور شدہ طریقہ مکمل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وصولی کی عوامی معلومات تلاش کریں اور ان کی جانچ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وصول کریں یا محفوظ طریقے سے وصولی کی مشق کریں؛ کیفیت کی جانچ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وصول کرنے/بھیجنے کا عمل مکمل کریں یا اس کی مشق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خفیہ معلومات ظاہر کیے بغیر بحالی کے لیے اپنی تیاری کا مظاہرہ کریں</a:t>
            </a:r>
            <a:endParaRPr lang="u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طے شدہ تربیتی ماحول استعمال کریں۔ کوئی عدم مطابقت نظر آئے تو رک جائیں؛ ضرورت پڑنے پر مدد اور مزید مشق کی درخواست کریں۔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جائزہ: ذاتی تحویل کی ذمہ داری کا کیا مطلب ہے؟</a:t>
            </a:r>
            <a:endParaRPr lang="u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25252B"/>
                </a:solidFill>
                <a:latin typeface="IBM Plex Sans" pitchFamily="34" charset="0"/>
                <a:ea typeface="IBM Plex Sans" pitchFamily="34" charset="-122"/>
                <a:cs typeface="IBM Plex Sans" pitchFamily="34" charset="-120"/>
              </a:rPr>
              <a:t>اہم نکات</a:t>
            </a:r>
            <a:endParaRPr lang="ur" sz="2020" dirty="0"/>
          </a:p>
        </p:txBody>
      </p:sp>
      <p:sp>
        <p:nvSpPr>
          <p:cNvPr id="5" name="Text 3"/>
          <p:cNvSpPr/>
          <p:nvPr/>
        </p:nvSpPr>
        <p:spPr>
          <a:xfrm>
            <a:off x="986729" y="1973732"/>
            <a:ext cx="10755447" cy="1932676"/>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والیٹ رسائی کا انتظام کرتا ہے؛ کلیدیں خرچ کرنے کی اجازت دیتی ہیں</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وصولی کی معلومات شیئر کریں؛ خفیہ معلومات آف لائن اور نجی رکھیں</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تحویل، بازیابی اور ڈیوائس سے متعلق خطرات کی نشاندہی کریں</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منظوری دینے سے پہلے تصدیق کریں؛ نتیجہ خود جانچیں</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دباؤ میں رک جائیں؛ سیکھنے کے دوران غلطیوں کا نقصان محدود رکھیں</a:t>
            </a:r>
            <a:endParaRPr lang="u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rtl="1" algn="l" indent="0" marL="0">
              <a:lnSpc>
                <a:spcPct val="113000"/>
              </a:lnSpc>
              <a:buNone/>
            </a:pPr>
            <a:r>
              <a:rPr lang="ur" altLang="en-US" sz="2020" dirty="0">
                <a:solidFill>
                  <a:srgbClr val="25252B"/>
                </a:solidFill>
                <a:latin typeface="IBM Plex Sans" pitchFamily="34" charset="0"/>
                <a:ea typeface="IBM Plex Sans" pitchFamily="34" charset="-122"/>
                <a:cs typeface="IBM Plex Sans" pitchFamily="34" charset="-120"/>
              </a:rPr>
              <a:t>ایک دوست درخواست بھیجتا ہے جبکہ کوئی نامانوس معاونتی اہلکار فوری کارروائی کا مطالبہ کرتا ہے۔ کچھ بھی کرنے سے پہلے آپ کیا جانچ سکتے ہیں؟</a:t>
            </a:r>
            <a:endParaRPr lang="u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422C70"/>
                </a:solidFill>
                <a:latin typeface="IBM Plex Sans" pitchFamily="34" charset="0"/>
                <a:ea typeface="IBM Plex Sans" pitchFamily="34" charset="-122"/>
                <a:cs typeface="IBM Plex Sans" pitchFamily="34" charset="-120"/>
              </a:rPr>
              <a:t>غور کرنے کا ایک لمحہ</a:t>
            </a:r>
            <a:endParaRPr lang="ur" sz="2020" dirty="0"/>
          </a:p>
          <a:p>
            <a:pPr rtl="1" algn="l" indent="0" marL="0">
              <a:lnSpc>
                <a:spcPct val="113000"/>
              </a:lnSpc>
              <a:spcBef>
                <a:spcPts val="300"/>
              </a:spcBef>
              <a:buNone/>
            </a:pPr>
            <a:r>
              <a:rPr lang="ur" altLang="en-US" sz="2020" dirty="0">
                <a:solidFill>
                  <a:srgbClr val="25252B"/>
                </a:solidFill>
                <a:latin typeface="IBM Plex Sans" pitchFamily="34" charset="0"/>
                <a:ea typeface="IBM Plex Sans" pitchFamily="34" charset="-122"/>
                <a:cs typeface="IBM Plex Sans" pitchFamily="34" charset="-120"/>
              </a:rPr>
              <a:t>عمل کرنے سے پہلے آپ کون سی حفاظتی جانچ کے لیے رکیں گے؟</a:t>
            </a:r>
            <a:endParaRPr lang="u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3</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7941F"/>
                </a:solidFill>
                <a:latin typeface="IBM Plex Sans Medium" pitchFamily="34" charset="0"/>
                <a:ea typeface="IBM Plex Sans Medium" pitchFamily="34" charset="-122"/>
                <a:cs typeface="IBM Plex Sans Medium" pitchFamily="34" charset="-120"/>
              </a:rPr>
              <a:t>ماڈیول ۴</a:t>
            </a:r>
            <a:endParaRPr lang="u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آپ کی کمیونٹی میں بٹ کوائن</a:t>
            </a:r>
            <a:endParaRPr lang="u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ur" altLang="en-US" sz="2400" b="1" dirty="0">
                <a:solidFill>
                  <a:srgbClr val="FFFFFF"/>
                </a:solidFill>
                <a:latin typeface="IBM Plex Sans" pitchFamily="34" charset="0"/>
                <a:ea typeface="IBM Plex Sans" pitchFamily="34" charset="-122"/>
                <a:cs typeface="IBM Plex Sans" pitchFamily="34" charset="-120"/>
              </a:rPr>
              <a:t>تعلق جوڑیں:</a:t>
            </a:r>
            <a:r>
              <a:rPr lang="ur" altLang="en-US" sz="2400" dirty="0">
                <a:solidFill>
                  <a:srgbClr val="FFFFFF"/>
                </a:solidFill>
                <a:latin typeface="IBM Plex Sans" pitchFamily="34" charset="0"/>
                <a:ea typeface="IBM Plex Sans" pitchFamily="34" charset="-122"/>
                <a:cs typeface="IBM Plex Sans" pitchFamily="34" charset="-120"/>
              </a:rPr>
              <a:t> مسئلہ، حل اور محفوظ اقدام کا اس برادری سے کیا تعلق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آپ کا مقامی ماڈیول 4</a:t>
            </a:r>
            <a:endParaRPr lang="ur" sz="3000" dirty="0"/>
          </a:p>
        </p:txBody>
      </p:sp>
      <p:pic>
        <p:nvPicPr>
          <p:cNvPr id="4" name="Image 0" descr="ربط قائم کریںپہلے سیکھی ہوئی باتوں کو کسی مقامی ضرورت سے جوڑیں۔ موازنہ کریںبٹ کوائن کو کسی حقیقت پسندانہ مقامی متبادل کے مقابلے میں پرکھیں۔محفوظ طریقے سے مشق کریںرہنمائی کے ساتھ ایک متعین کام آزما کر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اپنی مقامی توجہ کا محور درج کریں: مسئلہ یا موقع، متبادل، محفوظ صورتِ حال، اہم فائدہ اور خطرہ، اور اگلا محفوظ قدم۔</a:t>
            </a:r>
            <a:endParaRPr lang="ur"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آپ سے یہ توقع نہیں کی جاتی کہ آپ بٹ کوائن اپنائیں یا یہ نتیجہ اخذ کریں کہ یہ بہترین ہے۔ مقامی مثالیں یہ ثابت نہیں کرتیں کہ کوئی طریقہ ہر جگہ کارآمد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ورکشاپس اور عملی مظاہرے</a:t>
            </a:r>
            <a:endParaRPr lang="u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پیشکش:</a:t>
            </a:r>
            <a:r>
              <a:rPr lang="ur" altLang="en-US" sz="2400" dirty="0">
                <a:solidFill>
                  <a:srgbClr val="25252B"/>
                </a:solidFill>
                <a:latin typeface="IBM Plex Sans" pitchFamily="34" charset="0"/>
                <a:ea typeface="IBM Plex Sans" pitchFamily="34" charset="-122"/>
                <a:cs typeface="IBM Plex Sans" pitchFamily="34" charset="-120"/>
              </a:rPr>
              <a:t> عمل اور خطرات کا مشاہدہ کریں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مشق:</a:t>
            </a:r>
            <a:r>
              <a:rPr lang="ur" altLang="en-US" sz="2400" dirty="0">
                <a:solidFill>
                  <a:srgbClr val="25252B"/>
                </a:solidFill>
                <a:latin typeface="IBM Plex Sans" pitchFamily="34" charset="0"/>
                <a:ea typeface="IBM Plex Sans" pitchFamily="34" charset="-122"/>
                <a:cs typeface="IBM Plex Sans" pitchFamily="34" charset="-120"/>
              </a:rPr>
              <a:t> محفوظ تربیتی مواد کی مدد سے ساتھ ساتھ عمل کریں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عملی کارکردگی:</a:t>
            </a:r>
            <a:r>
              <a:rPr lang="ur" altLang="en-US" sz="2400" dirty="0">
                <a:solidFill>
                  <a:srgbClr val="25252B"/>
                </a:solidFill>
                <a:latin typeface="IBM Plex Sans" pitchFamily="34" charset="0"/>
                <a:ea typeface="IBM Plex Sans" pitchFamily="34" charset="-122"/>
                <a:cs typeface="IBM Plex Sans" pitchFamily="34" charset="-120"/>
              </a:rPr>
              <a:t> آزادانہ طور پر کوئی کام مکمل کریں یا کسی فیصلے کی وضاحت کریں</a:t>
            </a:r>
            <a:endParaRPr lang="u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مشق سے پہلے: جانچے ہوئے آلات، بحالی اور ناکامی کی صورت میں واضح منصوبے، معلوم خطرات، اور رکنے کا ایک واضح مقام۔</a:t>
            </a:r>
            <a:endParaRPr lang="ur"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سافٹ ویئر انسٹال کرنے یا مالی معلومات ظاہر کرنے کا کوئی دباؤ نہیں ہے۔ آف لائن یا رقم کے استعمال کے بغیر ایک متبادل دستیاب ہے۔ حقیقی لین دین میں استعمال ہونے والی کوئی بھی رقم اتنی کم ہونی چاہیے کہ اس کا مکمل نقصان ایک سبق رہے، بحران نہ بنے۔</a:t>
            </a:r>
            <a:endParaRPr lang="u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بٹ کوائن ٹولز اور وسائل</a:t>
            </a:r>
            <a:endParaRPr lang="ur" sz="3000" dirty="0"/>
          </a:p>
        </p:txBody>
      </p:sp>
      <p:sp>
        <p:nvSpPr>
          <p:cNvPr id="4" name="Text 2"/>
          <p:cNvSpPr/>
          <p:nvPr/>
        </p:nvSpPr>
        <p:spPr>
          <a:xfrm>
            <a:off x="1032449" y="1383030"/>
            <a:ext cx="10705338" cy="2662367"/>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مقصد اور حقیقت پسندانہ متبادل</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کلید پر کنٹرول اور بازیابی</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مستند ناشر، ڈومین، یا ایپ کی فہرست میں اندراج</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اوپن سورس ہونے کی حیثیت، جائزہ، اور دیکھ بھال</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رازداری، مجموعی لاگت، مطابقت، اور معاونت</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موجودہ مقامی قواعد اور پابندیاں</a:t>
            </a:r>
            <a:endParaRPr lang="ur" sz="2300" dirty="0"/>
          </a:p>
        </p:txBody>
      </p:sp>
      <p:sp>
        <p:nvSpPr>
          <p:cNvPr id="5" name="Text 3"/>
          <p:cNvSpPr/>
          <p:nvPr/>
        </p:nvSpPr>
        <p:spPr>
          <a:xfrm>
            <a:off x="666780" y="4367174"/>
            <a:ext cx="11510010" cy="39502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ٹول/ورژن، جانچ کی تاریخ، تحویل، بنیادی استعمال، فائدہ، خطرہ، بازیابی کا طریقہ، اور متبادل درج کریں۔</a:t>
            </a:r>
            <a:endParaRPr lang="ur" sz="2300" dirty="0"/>
          </a:p>
        </p:txBody>
      </p:sp>
      <p:sp>
        <p:nvSpPr>
          <p:cNvPr id="6" name="Text 4"/>
          <p:cNvSpPr/>
          <p:nvPr/>
        </p:nvSpPr>
        <p:spPr>
          <a:xfrm>
            <a:off x="666780" y="5054803"/>
            <a:ext cx="11510010" cy="789950"/>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جن ٹولز کا نام دیا گیا ہے وہ ایک مخصوص وقت سے متعلق تعلیمی مثالیں ہیں، نہ کہ ان کی توثیق یا ان کے محفوظ، دستیاب، کم لاگت، یا موزوں ہونے کے وعدے۔ حقیقی استعمال سے پہلے انہیں دوبارہ جانچیں۔</a:t>
            </a:r>
            <a:endParaRPr lang="u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لائٹننگ ادائیگیاں</a:t>
            </a:r>
            <a:endParaRPr lang="ur" sz="3000" dirty="0"/>
          </a:p>
        </p:txBody>
      </p:sp>
      <p:sp>
        <p:nvSpPr>
          <p:cNvPr id="4" name="Text 2"/>
          <p:cNvSpPr/>
          <p:nvPr/>
        </p:nvSpPr>
        <p:spPr>
          <a:xfrm>
            <a:off x="1032449" y="1383030"/>
            <a:ext cx="10705338" cy="2545415"/>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b="1" dirty="0">
                <a:solidFill>
                  <a:srgbClr val="422C70"/>
                </a:solidFill>
                <a:latin typeface="IBM Plex Sans" pitchFamily="34" charset="0"/>
                <a:ea typeface="IBM Plex Sans" pitchFamily="34" charset="-122"/>
                <a:cs typeface="IBM Plex Sans" pitchFamily="34" charset="-120"/>
              </a:rPr>
              <a:t>انوائس:</a:t>
            </a:r>
            <a:r>
              <a:rPr lang="ur" altLang="en-US" sz="2300" dirty="0">
                <a:solidFill>
                  <a:srgbClr val="25252B"/>
                </a:solidFill>
                <a:latin typeface="IBM Plex Sans" pitchFamily="34" charset="0"/>
                <a:ea typeface="IBM Plex Sans" pitchFamily="34" charset="-122"/>
                <a:cs typeface="IBM Plex Sans" pitchFamily="34" charset="-120"/>
              </a:rPr>
              <a:t> کسی مخصوص ادائیگی کی درخواست؛ اس میں رقم اور میعاد شامل ہو سکتی ہیں</a:t>
            </a:r>
            <a:endParaRPr lang="ur" sz="2300" dirty="0"/>
          </a:p>
          <a:p>
            <a:pPr rtl="1" algn="l" marL="219710" indent="-219710">
              <a:lnSpc>
                <a:spcPct val="113000"/>
              </a:lnSpc>
              <a:spcBef>
                <a:spcPts val="460"/>
              </a:spcBef>
              <a:buSzPct val="100000"/>
              <a:buChar char="•"/>
            </a:pPr>
            <a:r>
              <a:rPr lang="ur" altLang="en-US" sz="2300" b="1" dirty="0">
                <a:solidFill>
                  <a:srgbClr val="422C70"/>
                </a:solidFill>
                <a:latin typeface="IBM Plex Sans" pitchFamily="34" charset="0"/>
                <a:ea typeface="IBM Plex Sans" pitchFamily="34" charset="-122"/>
                <a:cs typeface="IBM Plex Sans" pitchFamily="34" charset="-120"/>
              </a:rPr>
              <a:t>لائٹننگ ایڈریس:</a:t>
            </a:r>
            <a:r>
              <a:rPr lang="ur" altLang="en-US" sz="2300" dirty="0">
                <a:solidFill>
                  <a:srgbClr val="25252B"/>
                </a:solidFill>
                <a:latin typeface="IBM Plex Sans" pitchFamily="34" charset="0"/>
                <a:ea typeface="IBM Plex Sans" pitchFamily="34" charset="-122"/>
                <a:cs typeface="IBM Plex Sans" pitchFamily="34" charset="-120"/>
              </a:rPr>
              <a:t> فراہم کنندہ کی معاونت سے کام کرنے والا روٹنگ شناخت کنندہ، جو اکثر ای میل پتے جیسا ہوتا ہے</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تحویل، فنڈز کی فراہمی کے طریقے، بیک اَپ، فیس اور حدود کی جانچ کریں</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معلوم کریں کہ ادائیگی ناکام ہونے پر کیا کارروائی ہوتی ہے اور وصول کنندہ کی تصدیق کیسے کی جاتی ہے</a:t>
            </a:r>
            <a:endParaRPr lang="u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لائٹننگ ایڈریس ای میل اکاؤنٹ نہیں ہے؛ یہ اس کی معاونت کرنے والے فراہم کنندہ یا ڈومین پر منحصر ہوتا ہے۔ منظوری دینے سے پہلے حتمی درخواست کی جانچ کریں۔</a:t>
            </a:r>
            <a:endParaRPr lang="ur" sz="2300" dirty="0"/>
          </a:p>
        </p:txBody>
      </p:sp>
      <p:sp>
        <p:nvSpPr>
          <p:cNvPr id="6" name="Text 4"/>
          <p:cNvSpPr/>
          <p:nvPr/>
        </p:nvSpPr>
        <p:spPr>
          <a:xfrm>
            <a:off x="666780" y="5332781"/>
            <a:ext cx="11510010" cy="39502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ایک چھوٹی ادائیگی کی کامیابی اس بات کا ثبوت نہیں کہ زیادہ رقوم رکھنا بھی محفوظ ہے۔</a:t>
            </a:r>
            <a:endParaRPr lang="u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وصول کنندہ ادائیگی کی درخواست بناتا ہےوصول کنندہ رقم درج کرکے ادائیگی کی درخواست بناتا ہے۔بھیجنے والا ادائیگی کرتا ہےبھیجنے والا درخواست اسکین کرتا ہے، رقم کی تصدیق کرتا ہے اور ادائیگی کرتا ہے۔ وصول ک">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جان لیں کہ ہر والیٹ کی تحویل کسی خدمت فراہم کنندہ کے پاس ہے یا خود صارف کے پاس۔ 1درخواست بنائیںوصول کنندہ ادائیگی کی درخواست بناتا ہے۔2درخواست اسکین کریںبھیجنے والا اسے اسکین یا کاپی کرتا ہے۔3تفصیلات ">    </p:cNvPr>
          <p:cNvPicPr>
            <a:picLocks noChangeAspect="1"/>
          </p:cNvPicPr>
          <p:nvPr/>
        </p:nvPicPr>
        <p:blipFill>
          <a:blip r:embed="rId1"/>
          <a:stretch>
            <a:fillRect/>
          </a:stretch>
        </p:blipFill>
        <p:spPr>
          <a:xfrm>
            <a:off x="342900" y="741487"/>
            <a:ext cx="11506170" cy="52225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رہنمائی کے ساتھ لائٹننگ ادائیگی</a:t>
            </a:r>
            <a:endParaRPr lang="u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وصول کنندہ درست درخواست بناتا ہے۔</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بھیجنے والا اسے اسکین یا کاپی کرتا ہے۔</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وصول کنندہ، رقم، اکائی، فیس اور میعاد ختم ہونے کی کسی بھی حد کو چیک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صرف اسی وقت منظوری دیں جب تفصیلات مطابقت رکھتی ہوں۔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دونوں فریق اپنے اپنے والیٹ میں نتیجہ چیک کرتے ہیں۔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تحویل اور ناکامی کے خطرات کی وضاحت کریں۔</a:t>
            </a:r>
            <a:endParaRPr lang="u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پہلے سے تیار کردہ یا منظور شدہ ایسی مشق استعمال کریں جس میں ممکنہ نقصان کم ہو۔ اگر نتیجہ منصوبے سے مختلف ہو تو رک جائیں؛ مزید کوئی قدم اٹھانے سے پہلے تصدیق کریں۔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روزمرہ زندگی میں بٹ کوائن کا استعمال</a:t>
            </a:r>
            <a:endParaRPr lang="ur" sz="3000" dirty="0"/>
          </a:p>
        </p:txBody>
      </p:sp>
      <p:sp>
        <p:nvSpPr>
          <p:cNvPr id="4" name="Text 2"/>
          <p:cNvSpPr/>
          <p:nvPr/>
        </p:nvSpPr>
        <p:spPr>
          <a:xfrm>
            <a:off x="1047720" y="1386779"/>
            <a:ext cx="10688604" cy="318384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کمانا:</a:t>
            </a:r>
            <a:r>
              <a:rPr lang="ur" altLang="en-US" sz="2400" dirty="0">
                <a:solidFill>
                  <a:srgbClr val="25252B"/>
                </a:solidFill>
                <a:latin typeface="IBM Plex Sans" pitchFamily="34" charset="0"/>
                <a:ea typeface="IBM Plex Sans" pitchFamily="34" charset="-122"/>
                <a:cs typeface="IBM Plex Sans" pitchFamily="34" charset="-120"/>
              </a:rPr>
              <a:t> قیمت کا تعین، وقت کا انتخاب، قیمت میں اتار چڑھاؤ، ریکارڈ، اور تحویل</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بچت کرنا:</a:t>
            </a:r>
            <a:r>
              <a:rPr lang="ur" altLang="en-US" sz="2400" dirty="0">
                <a:solidFill>
                  <a:srgbClr val="25252B"/>
                </a:solidFill>
                <a:latin typeface="IBM Plex Sans" pitchFamily="34" charset="0"/>
                <a:ea typeface="IBM Plex Sans" pitchFamily="34" charset="-122"/>
                <a:cs typeface="IBM Plex Sans" pitchFamily="34" charset="-120"/>
              </a:rPr>
              <a:t> مستقبل میں استعمال؛ قیمت تیزی سے گر سکتی ہے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وصول کرنا اور بھیجنا:</a:t>
            </a:r>
            <a:r>
              <a:rPr lang="ur" altLang="en-US" sz="2400" dirty="0">
                <a:solidFill>
                  <a:srgbClr val="25252B"/>
                </a:solidFill>
                <a:latin typeface="IBM Plex Sans" pitchFamily="34" charset="0"/>
                <a:ea typeface="IBM Plex Sans" pitchFamily="34" charset="-122"/>
                <a:cs typeface="IBM Plex Sans" pitchFamily="34" charset="-120"/>
              </a:rPr>
              <a:t> درست درخواست، تصفیہ، ترسیل کا راستہ، اور فیس</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خرچ کرنا:</a:t>
            </a:r>
            <a:r>
              <a:rPr lang="ur" altLang="en-US" sz="2400" dirty="0">
                <a:solidFill>
                  <a:srgbClr val="25252B"/>
                </a:solidFill>
                <a:latin typeface="IBM Plex Sans" pitchFamily="34" charset="0"/>
                <a:ea typeface="IBM Plex Sans" pitchFamily="34" charset="-122"/>
                <a:cs typeface="IBM Plex Sans" pitchFamily="34" charset="-120"/>
              </a:rPr>
              <a:t> شرحِ تبادلہ، تاجر کی پالیسی، اور ٹیکس کے اثرات</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قیمت کا تعین اور حساب کتاب:</a:t>
            </a:r>
            <a:r>
              <a:rPr lang="ur" altLang="en-US" sz="2400" dirty="0">
                <a:solidFill>
                  <a:srgbClr val="25252B"/>
                </a:solidFill>
                <a:latin typeface="IBM Plex Sans" pitchFamily="34" charset="0"/>
                <a:ea typeface="IBM Plex Sans" pitchFamily="34" charset="-122"/>
                <a:cs typeface="IBM Plex Sans" pitchFamily="34" charset="-120"/>
              </a:rPr>
              <a:t> BTC/ساٹس؛ فیاٹ کرنسی میں ریکارڈ رکھنا اب بھی ضروری ہو سکتا ہے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عطیہ دینا:</a:t>
            </a:r>
            <a:r>
              <a:rPr lang="ur" altLang="en-US" sz="2400" dirty="0">
                <a:solidFill>
                  <a:srgbClr val="25252B"/>
                </a:solidFill>
                <a:latin typeface="IBM Plex Sans" pitchFamily="34" charset="0"/>
                <a:ea typeface="IBM Plex Sans" pitchFamily="34" charset="-122"/>
                <a:cs typeface="IBM Plex Sans" pitchFamily="34" charset="-120"/>
              </a:rPr>
              <a:t> اصل وصول کنندہ کی درخواست کی تصدیق کریں</a:t>
            </a:r>
            <a:endParaRPr lang="u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کون سا مسئلہ حل کیا جا رہا ہے؟ کیا یہاں بٹ کوائن دستیاب متبادل سے بہتر ہے؟ کون سا نیا خطرہ یا ذمہ داری سامنے آتی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سطح پر خرچ کرنا اور وصول کرنا</a:t>
            </a:r>
            <a:endParaRPr lang="ur"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25252B"/>
                </a:solidFill>
                <a:latin typeface="IBM Plex Sans" pitchFamily="34" charset="0"/>
                <a:ea typeface="IBM Plex Sans" pitchFamily="34" charset="-122"/>
                <a:cs typeface="IBM Plex Sans" pitchFamily="34" charset="-120"/>
              </a:rPr>
              <a:t>ایک چھوٹی خریداری</a:t>
            </a:r>
            <a:endParaRPr lang="ur" sz="2020" dirty="0"/>
          </a:p>
        </p:txBody>
      </p:sp>
      <p:sp>
        <p:nvSpPr>
          <p:cNvPr id="6" name="Text 3"/>
          <p:cNvSpPr/>
          <p:nvPr/>
        </p:nvSpPr>
        <p:spPr>
          <a:xfrm>
            <a:off x="986729" y="1973732"/>
            <a:ext cx="5586070" cy="1830263"/>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چھوٹی، فوری ادائیگی کے لیے کون سا طریقہ موزوں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درخواست کون کرتا ہے؛ رقم اور اکائی کی جانچ کون کرتا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اگر ”بھیجی گئی“ اور ”موصول ہوئی“ رقم میں فرق ہو تو؟</a:t>
            </a:r>
            <a:endParaRPr lang="ur" sz="2020" dirty="0"/>
          </a:p>
        </p:txBody>
      </p:sp>
      <p:sp>
        <p:nvSpPr>
          <p:cNvPr id="7" name="Text 4"/>
          <p:cNvSpPr/>
          <p:nvPr/>
        </p:nvSpPr>
        <p:spPr>
          <a:xfrm>
            <a:off x="666780" y="4085631"/>
            <a:ext cx="11144250" cy="345552"/>
          </a:xfrm>
          <a:prstGeom prst="rect">
            <a:avLst/>
          </a:prstGeom>
          <a:noFill/>
          <a:ln/>
        </p:spPr>
        <p:txBody>
          <a:bodyPr wrap="square" lIns="0" tIns="0" rIns="0" bIns="0" rtlCol="0" anchor="t"/>
          <a:lstStyle/>
          <a:p>
            <a:pPr rtl="1" algn="l" indent="0" marL="0">
              <a:lnSpc>
                <a:spcPct val="113000"/>
              </a:lnSpc>
              <a:buNone/>
            </a:pPr>
            <a:r>
              <a:rPr lang="ur" altLang="en-US" sz="2020" b="1" dirty="0">
                <a:solidFill>
                  <a:srgbClr val="25252B"/>
                </a:solidFill>
                <a:latin typeface="IBM Plex Sans" pitchFamily="34" charset="0"/>
                <a:ea typeface="IBM Plex Sans" pitchFamily="34" charset="-122"/>
                <a:cs typeface="IBM Plex Sans" pitchFamily="34" charset="-120"/>
              </a:rPr>
              <a:t>کام کا معاوضہ</a:t>
            </a:r>
            <a:endParaRPr lang="ur" sz="2020" dirty="0"/>
          </a:p>
        </p:txBody>
      </p:sp>
      <p:sp>
        <p:nvSpPr>
          <p:cNvPr id="8" name="Text 5"/>
          <p:cNvSpPr/>
          <p:nvPr/>
        </p:nvSpPr>
        <p:spPr>
          <a:xfrm>
            <a:off x="986729" y="4636008"/>
            <a:ext cx="5586070" cy="1087953"/>
          </a:xfrm>
          <a:prstGeom prst="rect">
            <a:avLst/>
          </a:prstGeom>
          <a:noFill/>
          <a:ln/>
        </p:spPr>
        <p:txBody>
          <a:bodyPr wrap="square" lIns="0" tIns="0" rIns="0" bIns="0" rtlCol="0" anchor="t"/>
          <a:lstStyle/>
          <a:p>
            <a:pPr rtl="1" algn="l" marL="191770" indent="-191770">
              <a:lnSpc>
                <a:spcPct val="113000"/>
              </a:lnSpc>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قیمت کی اکائی، شرح طے کرنے کا وقت، فیس کون ادا کرتا ہے؟</a:t>
            </a:r>
            <a:endParaRPr lang="ur" sz="2020" dirty="0"/>
          </a:p>
          <a:p>
            <a:pPr rtl="1" algn="l" marL="191770" indent="-191770">
              <a:lnSpc>
                <a:spcPct val="113000"/>
              </a:lnSpc>
              <a:spcBef>
                <a:spcPts val="400"/>
              </a:spcBef>
              <a:buSzPct val="100000"/>
              <a:buChar char="•"/>
            </a:pPr>
            <a:r>
              <a:rPr lang="ur" altLang="en-US" sz="2020" dirty="0">
                <a:solidFill>
                  <a:srgbClr val="25252B"/>
                </a:solidFill>
                <a:latin typeface="IBM Plex Sans" pitchFamily="34" charset="0"/>
                <a:ea typeface="IBM Plex Sans" pitchFamily="34" charset="-122"/>
                <a:cs typeface="IBM Plex Sans" pitchFamily="34" charset="-120"/>
              </a:rPr>
              <a:t>تحویل، ریکارڈ، محفوظ انتظام؟</a:t>
            </a:r>
            <a:endParaRPr lang="ur"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گاہک آرڈر دیتا ہےگاہک کافی مانگتا ہے۔ ویٹر بل بناتا ہےویٹر ادائیگی کی درخواست بناتا ہے۔ گاہک ادائیگی کرتا ہےگاہک بٹ کوائن میں ادائیگی کرتا ہے۔ ویٹر کافی دیتا ہےگاہک کو کافی مل جاتی ہے۔">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رقوم کی منتقلی، رقم کی واپسی، اور عطیات</a:t>
            </a:r>
            <a:endParaRPr lang="u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خاندان کو رقم کی منتقلی:</a:t>
            </a:r>
            <a:r>
              <a:rPr lang="ur" altLang="en-US" sz="2400" dirty="0">
                <a:solidFill>
                  <a:srgbClr val="25252B"/>
                </a:solidFill>
                <a:latin typeface="IBM Plex Sans" pitchFamily="34" charset="0"/>
                <a:ea typeface="IBM Plex Sans" pitchFamily="34" charset="-122"/>
                <a:cs typeface="IBM Plex Sans" pitchFamily="34" charset="-120"/>
              </a:rPr>
              <a:t> مکمل راستے، مجموعی لاگت، تاخیر، تحویل، اور وصول کنندہ کی خواہشات کا موازنہ کیجیے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رقم کی واپسی:</a:t>
            </a:r>
            <a:r>
              <a:rPr lang="ur" altLang="en-US" sz="2400" dirty="0">
                <a:solidFill>
                  <a:srgbClr val="25252B"/>
                </a:solidFill>
                <a:latin typeface="IBM Plex Sans" pitchFamily="34" charset="0"/>
                <a:ea typeface="IBM Plex Sans" pitchFamily="34" charset="-122"/>
                <a:cs typeface="IBM Plex Sans" pitchFamily="34" charset="-120"/>
              </a:rPr>
              <a:t> گاہک کی درخواست کی تصدیق کیجیے؛ رقم واپس کرنے کے لیے نیا پتہ استعمال کیجیے؛ فیس اور ریکارڈ پر اتفاق کیجیے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برادری کے لیے عطیہ:</a:t>
            </a:r>
            <a:r>
              <a:rPr lang="ur" altLang="en-US" sz="2400" dirty="0">
                <a:solidFill>
                  <a:srgbClr val="25252B"/>
                </a:solidFill>
                <a:latin typeface="IBM Plex Sans" pitchFamily="34" charset="0"/>
                <a:ea typeface="IBM Plex Sans" pitchFamily="34" charset="-122"/>
                <a:cs typeface="IBM Plex Sans" pitchFamily="34" charset="-120"/>
              </a:rPr>
              <a:t> درخواست کی تصدیق کیجیے؛ معلوم کیجیے کہ کلید/بیک اَپ کا اختیار کس کے پاس ہے اور ادائیگی کس راستے سے ہوگی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شفافیت اور عطیہ دہندہ کی رازداری میں توازن رکھیے؛ مطلوبہ ریکارڈ کی جانچ کیجیے</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آن ریمپ اور آف ریمپ کے راستے</a:t>
            </a:r>
            <a:endParaRPr lang="ur" sz="3000" dirty="0"/>
          </a:p>
        </p:txBody>
      </p:sp>
      <p:sp>
        <p:nvSpPr>
          <p:cNvPr id="4" name="Text 2"/>
          <p:cNvSpPr/>
          <p:nvPr/>
        </p:nvSpPr>
        <p:spPr>
          <a:xfrm>
            <a:off x="1032449" y="1383030"/>
            <a:ext cx="10705338" cy="3393887"/>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b="1" dirty="0">
                <a:solidFill>
                  <a:srgbClr val="422C70"/>
                </a:solidFill>
                <a:latin typeface="IBM Plex Sans" pitchFamily="34" charset="0"/>
                <a:ea typeface="IBM Plex Sans" pitchFamily="34" charset="-122"/>
                <a:cs typeface="IBM Plex Sans" pitchFamily="34" charset="-120"/>
              </a:rPr>
              <a:t>بٹ کوائن میں داخلے کا راستہ:</a:t>
            </a:r>
            <a:r>
              <a:rPr lang="ur" altLang="en-US" sz="2300" dirty="0">
                <a:solidFill>
                  <a:srgbClr val="25252B"/>
                </a:solidFill>
                <a:latin typeface="IBM Plex Sans" pitchFamily="34" charset="0"/>
                <a:ea typeface="IBM Plex Sans" pitchFamily="34" charset="-122"/>
                <a:cs typeface="IBM Plex Sans" pitchFamily="34" charset="-120"/>
              </a:rPr>
              <a:t> مقامی کرنسی، کام، یا اثاثے → بٹ کوائن</a:t>
            </a:r>
            <a:endParaRPr lang="ur" sz="2300" dirty="0"/>
          </a:p>
          <a:p>
            <a:pPr rtl="1" algn="l" marL="219710" indent="-219710">
              <a:lnSpc>
                <a:spcPct val="113000"/>
              </a:lnSpc>
              <a:spcBef>
                <a:spcPts val="460"/>
              </a:spcBef>
              <a:buSzPct val="100000"/>
              <a:buChar char="•"/>
            </a:pPr>
            <a:r>
              <a:rPr lang="ur" altLang="en-US" sz="2300" b="1" dirty="0">
                <a:solidFill>
                  <a:srgbClr val="422C70"/>
                </a:solidFill>
                <a:latin typeface="IBM Plex Sans" pitchFamily="34" charset="0"/>
                <a:ea typeface="IBM Plex Sans" pitchFamily="34" charset="-122"/>
                <a:cs typeface="IBM Plex Sans" pitchFamily="34" charset="-120"/>
              </a:rPr>
              <a:t>بٹ کوائن سے اخراج کا راستہ:</a:t>
            </a:r>
            <a:r>
              <a:rPr lang="ur" altLang="en-US" sz="2300" dirty="0">
                <a:solidFill>
                  <a:srgbClr val="25252B"/>
                </a:solidFill>
                <a:latin typeface="IBM Plex Sans" pitchFamily="34" charset="0"/>
                <a:ea typeface="IBM Plex Sans" pitchFamily="34" charset="-122"/>
                <a:cs typeface="IBM Plex Sans" pitchFamily="34" charset="-120"/>
              </a:rPr>
              <a:t> بٹ کوائن → مقامی کرنسی، اشیا، یا خدمات</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دو مقامی راستوں کا موازنہ پہلے سے موجود کسی ایسے متبادل سے کریں جو بٹ کوائن پر مبنی نہ ہو</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موصول ہونے والی کل رقم، وقت، تحویل، رازداری، لین دین واپس پلٹنے کا خطرہ، اور ناکامی کے ممکنہ مقامات</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اپنے اختیار میں موجود کلیدوں پر رقم کی نکاسی کی تصدیق کریں؛ اندرونی بیلنس محض رقم وصول کرنے کا دعویٰ رہ سکتا ہے</a:t>
            </a:r>
            <a:endParaRPr lang="ur" sz="2300" dirty="0"/>
          </a:p>
        </p:txBody>
      </p:sp>
      <p:sp>
        <p:nvSpPr>
          <p:cNvPr id="5" name="Text 3"/>
          <p:cNvSpPr/>
          <p:nvPr/>
        </p:nvSpPr>
        <p:spPr>
          <a:xfrm>
            <a:off x="666780" y="5098694"/>
            <a:ext cx="11510010" cy="118497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بالمشافہ تبادلے کے لیے مناسب عوامی مقام استعمال کریں، غیر ضروری نقد رقم سے گریز کریں، جہاں مناسب ہو کسی قابلِ اعتماد شخص کو ساتھ لائیں، روانہ ہونے سے پہلے ادائیگی کی تصدیق کریں، اور مقامی قانون کی پابندی کریں۔ اپنے اثاثوں یا انہیں محفوظ رکھنے کی تفصیلات ظاہر نہ کریں۔</a:t>
            </a:r>
            <a:endParaRPr lang="u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KYC اور بغیر KYC کے فوائد و نقصانات</a:t>
            </a:r>
            <a:endParaRPr lang="ur"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KYC:</a:t>
            </a:r>
            <a:r>
              <a:rPr lang="ur" altLang="en-US" sz="2400" dirty="0">
                <a:solidFill>
                  <a:srgbClr val="25252B"/>
                </a:solidFill>
                <a:latin typeface="IBM Plex Sans" pitchFamily="34" charset="0"/>
                <a:ea typeface="IBM Plex Sans" pitchFamily="34" charset="-122"/>
                <a:cs typeface="IBM Plex Sans" pitchFamily="34" charset="-120"/>
              </a:rPr>
              <a:t> شناخت کی جانچ؛ بینکاری تک رسائی، حدود، ضوابط کی تعمیل، یا بازیابی کے ممکنہ فوائد</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ڈیٹا کا خطرہ:</a:t>
            </a:r>
            <a:r>
              <a:rPr lang="ur" altLang="en-US" sz="2400" dirty="0">
                <a:solidFill>
                  <a:srgbClr val="25252B"/>
                </a:solidFill>
                <a:latin typeface="IBM Plex Sans" pitchFamily="34" charset="0"/>
                <a:ea typeface="IBM Plex Sans" pitchFamily="34" charset="-122"/>
                <a:cs typeface="IBM Plex Sans" pitchFamily="34" charset="-120"/>
              </a:rPr>
              <a:t> شناخت اور ادائیگی کے درمیان مستقل روابط، ڈیٹا کی خلاف ورزیاں، غلط استعمال، یا پابندیاں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بغیر KYC:</a:t>
            </a:r>
            <a:r>
              <a:rPr lang="ur" altLang="en-US" sz="2400" dirty="0">
                <a:solidFill>
                  <a:srgbClr val="25252B"/>
                </a:solidFill>
                <a:latin typeface="IBM Plex Sans" pitchFamily="34" charset="0"/>
                <a:ea typeface="IBM Plex Sans" pitchFamily="34" charset="-122"/>
                <a:cs typeface="IBM Plex Sans" pitchFamily="34" charset="-120"/>
              </a:rPr>
              <a:t> ممکنہ طور پر شناختی معلومات کا کم جمع کیا جانا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ممکنہ طور پر زیادہ قیمتیں، کم نقد پذیری، کم معاونت، دھوکا دہی، یا قانونی پابندیاں</a:t>
            </a:r>
            <a:endParaRPr lang="ur"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ان دونوں میں سے کوئی بھی لیبل خودبخود بہترین نہیں ہوتا۔ رازداری کے حصول کے لیے مقامی قانون نہ توڑیں اور نہ ہی خود کو جسمانی خطرے میں ڈالیں؛ جب صورتِ حال واضح نہ ہو تو کسی اہل مقامی ماہر سے تازہ ترین رہنمائی حاصل کریں۔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گردشی معیشتیں</a:t>
            </a:r>
            <a:endParaRPr lang="u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بٹ کوائن کی گردشی معیشت ایسے لوگوں کو جوڑتی ہے جو رضاکارانہ طور پر اپنی برادری کے اندر بٹ کوائن کماتے، خرچ کرتے، بچاتے اور اس کا تبادلہ کرتے ہیں۔</a:t>
            </a:r>
            <a:endParaRPr lang="ur" sz="2300" dirty="0"/>
          </a:p>
        </p:txBody>
      </p:sp>
      <p:sp>
        <p:nvSpPr>
          <p:cNvPr id="5" name="Text 3"/>
          <p:cNvSpPr/>
          <p:nvPr/>
        </p:nvSpPr>
        <p:spPr>
          <a:xfrm>
            <a:off x="1032449" y="2465680"/>
            <a:ext cx="10705338" cy="2208916"/>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کارکن → گاہک → تاجر → فراہم کنندگان</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قدر کہاں گردش کرتی ہے یا روایتی سرکاری کرنسی میں تبدیل ہوتی ہے؟</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تعلیم اور تکنیکی معاونت کون فراہم کرتا ہے؟</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اگر رابطہ منقطع ہو جائے تو کیا ہوتا ہے؟</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تحویل اور قیمت کے خطرات کون برداشت کرتا ہے؟</a:t>
            </a:r>
            <a:endParaRPr lang="u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صرف اپنانے والوں کی تعداد افادیت ثابت نہیں کرتی۔ طلب، آلات، تعلیم یا سلامتی میں کمزوری اس چکر کو توڑ سکتی ہے؛ مفت تقسیم پر یا ہر ادائیگی کی کارروائی انجام دینے والے کسی ایک منتظم پر انحصار سے گریز کریں۔</a:t>
            </a:r>
            <a:endParaRPr lang="u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گاہکگاہک اشیا کے بدلے تاجر کو بٹ کوائن میں ادائیگی کرتا ہے۔ تاجرتاجر کسی خدمت کے بدلے خدمت فراہم کرنے والے کو بٹ کوائن میں ادائیگی کرتا ہے۔خدمت فراہم کرنے والاخدمت فراہم کرنے والا کارکن کو اس کے وقت ک">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تاجروں یا کمیونٹی کے لیے استعمال کی صورتیں</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قیمت مقرر کرنے کی اکائی اور ادائیگی کا طریقہ</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کلید کا کنٹرول، عملے کی رسائی، آلے کی حفاظت، اور بیک اپ</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تصدیق، رسیدیں، رقم کی واپسی، اور غلطیاں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تبدیلی، ریکارڈ، ٹیکس، اور معاونت</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والیٹ یا نیٹ ورک کی خرابی کے لیے منصوبہ بنائیں</a:t>
            </a:r>
            <a:endParaRPr lang="u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مشترکہ رقوم اپنے پاس رکھنے والا منتظم ایک امین اور اعتماد کا مرکز ہوتا ہے۔ مشترکہ رقوم کے لیے شفاف قواعد، ریکارڈ، رسائی کے ضوابط، اور جہاں مناسب ہو قانونی جائزہ ضروری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127888" y="1066830"/>
            <a:ext cx="914400" cy="38130"/>
          </a:xfrm>
          <a:prstGeom prst="rect">
            <a:avLst/>
          </a:prstGeom>
          <a:solidFill>
            <a:srgbClr val="F7941F"/>
          </a:solidFill>
          <a:ln/>
        </p:spPr>
      </p:sp>
      <p:sp>
        <p:nvSpPr>
          <p:cNvPr id="3" name="Text 1"/>
          <p:cNvSpPr/>
          <p:nvPr/>
        </p:nvSpPr>
        <p:spPr>
          <a:xfrm>
            <a:off x="3127888" y="571500"/>
            <a:ext cx="8901135"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مقامی وسائل کے نقشے اور کمیونٹی کی دریافت</a:t>
            </a:r>
            <a:endParaRPr lang="ur" sz="3000" dirty="0"/>
          </a:p>
        </p:txBody>
      </p:sp>
      <p:pic>
        <p:nvPicPr>
          <p:cNvPr id="4" name="Image 0" descr="QR code">    </p:cNvPr>
          <p:cNvPicPr>
            <a:picLocks noChangeAspect="1"/>
          </p:cNvPicPr>
          <p:nvPr/>
        </p:nvPicPr>
        <p:blipFill>
          <a:blip r:embed="rId1"/>
          <a:stretch>
            <a:fillRect/>
          </a:stretch>
        </p:blipFill>
        <p:spPr>
          <a:xfrm>
            <a:off x="666780" y="1295430"/>
            <a:ext cx="2095530" cy="3488710"/>
          </a:xfrm>
          <a:prstGeom prst="rect">
            <a:avLst/>
          </a:prstGeom>
        </p:spPr>
      </p:pic>
      <p:sp>
        <p:nvSpPr>
          <p:cNvPr id="5" name="Text 2"/>
          <p:cNvSpPr/>
          <p:nvPr/>
        </p:nvSpPr>
        <p:spPr>
          <a:xfrm>
            <a:off x="3508919" y="1386779"/>
            <a:ext cx="8079730"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تاجروں، اساتذہ، ملاقاتوں اور کمیونٹی کے وسائل کو تلاش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تاریخ دیکھیں؛ آزادانہ طور پر تصدیق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ادائیگی یا شرکت کے لیے کوئی متبادل طریقہ ساتھ لائیں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کمیونٹی کی رکنیت قابلِ اعتماد ہونے کا ثبوت نہیں ہے</a:t>
            </a:r>
            <a:endParaRPr lang="ur" sz="2400" dirty="0"/>
          </a:p>
        </p:txBody>
      </p:sp>
      <p:sp>
        <p:nvSpPr>
          <p:cNvPr id="6" name="Text 3"/>
          <p:cNvSpPr/>
          <p:nvPr/>
        </p:nvSpPr>
        <p:spPr>
          <a:xfrm>
            <a:off x="3127888" y="3549975"/>
            <a:ext cx="8901135"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کسی ملاقات میں اپنے بازیابی کے الفاظ، بیلنس، گھر کے پتے یا حفاظتی انتظامات کبھی ظاہر نہ کریں۔ سرمایہ کاری کے انتظام، نجی تبادلے کی پیشکشوں، فوری مدد اور یقینی منافع کے معاملات میں محتاط رہیں۔</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جائزہ: اسے اپنی کمیونٹی سے جوڑیں</a:t>
            </a:r>
            <a:endParaRPr lang="u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انفرادی طور پر مکمل کریں، پھر اپنے گروپ کے ساتھ اپنے استدلال کا موازنہ کریں۔</a:t>
            </a:r>
            <a:endParaRPr lang="ur" sz="2400" dirty="0"/>
          </a:p>
        </p:txBody>
      </p:sp>
      <p:sp>
        <p:nvSpPr>
          <p:cNvPr id="5" name="Text 3"/>
          <p:cNvSpPr/>
          <p:nvPr/>
        </p:nvSpPr>
        <p:spPr>
          <a:xfrm>
            <a:off x="1047720" y="2102937"/>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کون سی مقامی ضرورت اور پیسے کا کون سا کام اس میں شامل تھا؟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آپ نے کس قابلِ عمل متبادل سے موازنہ کیا؟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آن چین، لائٹننگ، یا دونوں؟ کلیدوں کا کنٹرول کس کے پاس تھا؟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سب سے بڑا فائدہ، سب سے سنگین خطرہ، اور ممکنہ ناکامی کیا تھی؟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قانون، بنیادی ڈھانچے، زبان، یا ثقافت نے نتیجے کو کیسے متاثر کیا؟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اگر کوئی ذمہ دارانہ اگلا قدم اٹھایا جا سکتا ہے تو کون سے شواہد اس کی تائید کرتے ہیں؟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اہم نکات اور غور و فکر کا ایک لمحہ</a:t>
            </a:r>
            <a:endParaRPr lang="u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مقامی ضرورت اور ایک حقیقت پسندانہ متبادل سے آغاز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مشاہدہ کریں، محفوظ طریقے سے مشق کریں، پھر وضاحت کریں یا عملی مظاہرہ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آلات، تحویل، اخراجات، رازداری اور موجودہ مقامی قواعد کی تصدیق کریں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ادائیگی کے طریقے اور نتیجے کی تصدیق کریں؛ ناکامی کی صورت کے لیے منصوبہ بنائیں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کمیونٹی میں مفید شرکت رضاکارانہ ہوتی ہے اور لوگوں کا تحفظ کرتی ہے</a:t>
            </a:r>
            <a:endParaRPr lang="ur"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غور و فکر کا ایک لمحہ</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یہ فیصلہ کرنے سے پہلے کہ آیا بٹ کوائن پر مبنی طریقہ کسی مقامی ضرورت کے لیے موزوں ہے، آپ کیا سوال پوچھیں گے؟</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ڈپلوما · ماڈیول ۴</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بٹ کوائن ڈپلوما</dc:title>
  <dc:subject>Open educational slides (Creative Commons). Adapt them freely.</dc:subject>
  <dc:creator>My First Bitcoin</dc:creator>
  <cp:lastModifiedBy>My First Bitcoin</cp:lastModifiedBy>
  <cp:revision>1</cp:revision>
  <dcterms:created xsi:type="dcterms:W3CDTF">2026-10-22T20:39:35Z</dcterms:created>
  <dcterms:modified xsi:type="dcterms:W3CDTF">2026-10-22T20:39:35Z</dcterms:modified>
</cp:coreProperties>
</file>