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 My First Bitcoin, Introduction to Bitcoin, A Beginner's Guide, editie 26.10. Bewerkt onder de licentie Creative Commons Naamsvermelding-GelijkDelen 4.0 Internationaal; deze presentatie valt onder dezelfde licentie. Deze presentatie is een hulpmiddel voor presentaties onder leiding van een docent, gebaseerd op de zes vragen uit de gids. Pas voorbeelden, tempo en presentatiewijze aan uw gemeenschap aan, met behoud van de betekenis en de veiligheidsboodschappen. Er wordt geen vaste sessieduur voorgeschreven.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met het beeld: iedereen om ons heen gebruikt geld zonder er vragen bij te stellen. Vraag de groep wanneer zij voor het laatst hebben nagedacht over waar geld vandaan komt.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Geef de deelnemers een paar minuten om te schrijven. Vraag niemand om persoonlijke financiële gegevens te delen. Deze antwoorden komen terug op de slide met de conclusies "What's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Hanteer dit onderscheid gedurende de hele sessie. Wanneer er een bewering naar voren komt, vraag dan: kunnen we dit controleren, of zijn er criteria en bewijs voor nodig?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het voorbeeld uit de gids: u verbouwt rijst en hebt schoenen nodig, maar de schoenmaker wil bakolie, geen rijst. Economen noemen dit de dubbele coïncidentie van behoeften.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het voorbeeld uit de gids: u verbouwt rijst en hebt schoenen nodig, maar de schoenmaker wil bakolie, geen rijst. Economen noemen dit de dubbele coïncidentie van behoeften.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Een bankbiljet is slechts een stuk papier. Geld lost het ruilprobleem op door verkopen en kopen van elkaar te scheiden: u verkoopt uw rijst aan de ene persoon en koopt schoenen van een ander. Dit is wat geld onderscheidt van ruilhandel.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Prijsinflatie is een aanhoudende stijging van het algemene prijsniveau. De keerzijde ervan is koopkracht: hoeveel er met een eenheid geld gekocht kan worden. Als een mandje basisgoederen stijgt van 100 munteenheden naar 110, kunt u met dezelfde 100 eenheden niet langer het volledige mandje kopen.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Prijsinflatie is een aanhoudende stijging van het algemene prijsniveau. De keerzijde ervan is koopkracht: hoeveel er met een eenheid geld gekocht kan worden. Als een mandje basisgoederen stijgt van 100 munteenheden naar 110, kunt u met dezelfde 100 eenheden niet langer het volledige mandje kopen.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Economen debatteren over hoeveel elke oorzaak meeweegt. Houd de focus op de ene oorzaak die een beslissing is in plaats van een toeval.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werkt zonder apparaat of internet. Vergelijk de antwoorden binnen de groep en herinner de leerlingen eraan dat één prijs niet de volledige inflatiemaatstaf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Vóór Bitcoin was het online versturen van geld altijd afhankelijk van een vertrouwde organisatie: een bank of betaalbedrijf dat het grootboek bijhield, rekeningen goedkeurde en een betaling kon vertragen, blokkeren of terugdraaien. Digitale informatie is gemakkelijk te kopiëren: als een digitale munt twee keer uitgegeven kon worden, zou die niet als geld kunnen functioneren. Dit is het probleem van dubbele uitgaven. Satoshi Nakamoto is een persoon of groep die die naam gebruikt.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Gedecentraliseerd betekent niet dat iedereen evenveel invloed heeft. Het betekent dat geen enkele deelnemer het grootboek of de monetaire regels voor iedereen kan veranderen.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Nieuwe bitcoin worden volgens een openbaar schema uitgegeven, en onafhankelijke computers, Nodes genoemd, weigeren elk blok dat die regel overtreedt. De limiet is geloofwaardig omdat iedereen hem kan controleren. Het is geen natuurwet: hij blijft gelden omdat deelnemers hem blijven handhaven. Een beperkt aanbod garandeert niet dat de prijs zal stijgen; de prijs hangt zowel van de vraag als van het aanbod af.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sats bezitten en 0,001 bitcoin bezitten komt op hetzelfde bedrag neer. Weerleg de misvatting dat Bitcoin onbereikbaar is omdat één bitcoin duur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Gebruikers verzenden, ontvangen en bewaren bitcoin; nodes controleren elke transactie en elk blok aan de hand van de regels; miners wedijveren om ongeveer elke tien minuten een nieuw blok aan het register toe te voegen. Dat register, de blockchain, is openbaar en zeer kostbaar om te herschrijven. Een opmerking over de spelling: Bitcoin met een hoofdletter B verwijst meestal naar het netwerk of het systeem; bitcoin met een kleine letter b verwijst naar het geld zelf.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Gebruikers verzenden, ontvangen en bewaren bitcoin; nodes controleren elke transactie en elk blok aan de hand van de regels; miners wedijveren om ongeveer elke tien minuten een nieuw blok aan het register toe te voegen. Dat register, de blockchain, is openbaar en zeer kostbaar om te herschrijven. Een opmerking over de spelling: Bitcoin met een hoofdletter B verwijst meestal naar het netwerk of het systeem; bitcoin met een kleine letter b verwijst naar het geld zelf.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Een Bitcoin-Wallet is een hulpmiddel, meestal een app, waarmee u bitcoin kunt ontvangen, controleren en verzenden. Uw bitcoin wordt niet in uw telefoon opgeslagen: deze wordt vastgelegd op de blockchain. De Wallet beheert de sleutels waarmee u kunt bewijzen dat de bitcoin van u is en een betaling kunt autoriseren.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seed phrase is niet alleen een back-up: het is volledige toegang. Schrijf hem nauwkeurig op papier op wanneer u de Wallet aanmaakt; bewaar hem offline, privé en op een plek waar hij niet verloren kan gaan of beschadigd kan raken. Maak er nooit een foto van, e-mail hem nooit, sla hem nooit op in notities in de cloud, verstuur hem nooit in een bericht en typ hem nooit in op een website. De getoonde woorden zijn slechts een voorbeeld; toon of verzamel nooit een echte seed 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beveelt geen specifieke Wallets aan. Tools, kosten en eigenaren veranderen, en wat bij de ene gemeenschap past, past misschien niet bij een andere. Verwijs leerlingen naar een betrouwbare lokale docent.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12055" y="571500"/>
            <a:ext cx="1213134" cy="272400"/>
          </a:xfrm>
          <a:prstGeom prst="rect">
            <a:avLst/>
          </a:prstGeom>
          <a:noFill/>
          <a:ln/>
        </p:spPr>
        <p:txBody>
          <a:bodyPr wrap="square" lIns="0" tIns="0" rIns="0" bIns="0" rtlCol="0" anchor="t"/>
          <a:lstStyle/>
          <a:p>
            <a:pPr algn="r" indent="0" marL="0">
              <a:lnSpc>
                <a:spcPct val="108000"/>
              </a:lnSpc>
              <a:buNone/>
            </a:pPr>
            <a:r>
              <a:rPr lang="nl" altLang="en-US" sz="1650" dirty="0">
                <a:solidFill>
                  <a:srgbClr val="FFFFFF"/>
                </a:solidFill>
                <a:latin typeface="IBM Plex Sans" pitchFamily="34" charset="0"/>
                <a:ea typeface="IBM Plex Sans" pitchFamily="34" charset="-122"/>
                <a:cs typeface="IBM Plex Sans" pitchFamily="34" charset="-120"/>
              </a:rPr>
              <a:t>Editie 26.10</a:t>
            </a:r>
            <a:endParaRPr lang="n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nl" altLang="en-US" sz="7200" dirty="0">
                <a:solidFill>
                  <a:srgbClr val="FFFFFF"/>
                </a:solidFill>
                <a:latin typeface="IBM Plex Sans Medium" pitchFamily="34" charset="0"/>
                <a:ea typeface="IBM Plex Sans Medium" pitchFamily="34" charset="-122"/>
                <a:cs typeface="IBM Plex Sans Medium" pitchFamily="34" charset="-120"/>
              </a:rPr>
              <a:t>Introductie</a:t>
            </a:r>
            <a:br/>
            <a:r>
              <a:rPr lang="nl" altLang="en-US" sz="7200" dirty="0">
                <a:solidFill>
                  <a:srgbClr val="FFFFFF"/>
                </a:solidFill>
                <a:latin typeface="IBM Plex Sans Medium" pitchFamily="34" charset="0"/>
                <a:ea typeface="IBM Plex Sans Medium" pitchFamily="34" charset="-122"/>
                <a:cs typeface="IBM Plex Sans Medium" pitchFamily="34" charset="-120"/>
              </a:rPr>
              <a:t>tot Bitcoin</a:t>
            </a:r>
            <a:endParaRPr lang="n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l" altLang="en-US" sz="2400" dirty="0">
                <a:solidFill>
                  <a:srgbClr val="FFFFFF"/>
                </a:solidFill>
                <a:latin typeface="IBM Plex Sans" pitchFamily="34" charset="0"/>
                <a:ea typeface="IBM Plex Sans" pitchFamily="34" charset="-122"/>
                <a:cs typeface="IBM Plex Sans" pitchFamily="34" charset="-120"/>
              </a:rPr>
              <a:t>Een gids voor beginners</a:t>
            </a:r>
            <a:endParaRPr lang="n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Waarom is geld belangrijk?</a:t>
            </a:r>
            <a:endParaRPr lang="n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FFFFF"/>
                </a:solidFill>
                <a:latin typeface="IBM Plex Sans" pitchFamily="34" charset="0"/>
                <a:ea typeface="IBM Plex Sans" pitchFamily="34" charset="-122"/>
                <a:cs typeface="IBM Plex Sans" pitchFamily="34" charset="-120"/>
              </a:rPr>
              <a:t>We gebruiken elke dag geld, maar vragen ons zelden af hoe het werkt.</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De meeste mensen staan nooit</a:t>
            </a:r>
            <a:br/>
            <a:r>
              <a:rPr lang="nl" altLang="en-US" sz="3000" dirty="0">
                <a:solidFill>
                  <a:srgbClr val="422C70"/>
                </a:solidFill>
                <a:latin typeface="IBM Plex Sans Medium" pitchFamily="34" charset="0"/>
                <a:ea typeface="IBM Plex Sans Medium" pitchFamily="34" charset="-122"/>
                <a:cs typeface="IBM Plex Sans Medium" pitchFamily="34" charset="-120"/>
              </a:rPr>
              <a:t>stil bij geld</a:t>
            </a:r>
            <a:endParaRPr lang="nl"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Niet het verdienen, niet het uitgeven, maar nadenken over wat het is en hoe het werkt.</a:t>
            </a:r>
            <a:endParaRPr lang="n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Waarom is geld belangrijk?</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Vijf vragen om mee te beginnen</a:t>
            </a:r>
            <a:endParaRPr lang="nl"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Waarom hebben mensen geld nodig?</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Wat maakt iets tot geld?</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Wie kan het geld dat u gebruikt creëren of controleren?</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Waarom heeft het geld dat u gebruikt waarde?</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Kunt u met uw geld nog evenveel kopen als vroeger?</a:t>
            </a:r>
            <a:endParaRPr lang="nl"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nl" altLang="en-US" sz="2110" b="1" dirty="0">
                <a:solidFill>
                  <a:srgbClr val="422C70"/>
                </a:solidFill>
                <a:latin typeface="IBM Plex Sans" pitchFamily="34" charset="0"/>
                <a:ea typeface="IBM Plex Sans" pitchFamily="34" charset="-122"/>
                <a:cs typeface="IBM Plex Sans" pitchFamily="34" charset="-120"/>
              </a:rPr>
              <a:t>Bewaar uw antwoorden</a:t>
            </a:r>
            <a:endParaRPr lang="nl" sz="2110" dirty="0"/>
          </a:p>
          <a:p>
            <a:pPr algn="l" indent="0" marL="0">
              <a:lnSpc>
                <a:spcPct val="113000"/>
              </a:lnSpc>
              <a:spcBef>
                <a:spcPts val="320"/>
              </a:spcBef>
              <a:buNone/>
            </a:pPr>
            <a:r>
              <a:rPr lang="nl" altLang="en-US" sz="2110" dirty="0">
                <a:solidFill>
                  <a:srgbClr val="25252B"/>
                </a:solidFill>
                <a:latin typeface="IBM Plex Sans" pitchFamily="34" charset="0"/>
                <a:ea typeface="IBM Plex Sans" pitchFamily="34" charset="-122"/>
                <a:cs typeface="IBM Plex Sans" pitchFamily="34" charset="-120"/>
              </a:rPr>
              <a:t>Schrijf bij elke vraag een kort antwoord op. U komt er aan het einde op terug.</a:t>
            </a:r>
            <a:endParaRPr lang="nl"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Waarom is geld belangrijk?</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Feit of mening?</a:t>
            </a:r>
            <a:endParaRPr lang="nl" sz="3000" dirty="0"/>
          </a:p>
        </p:txBody>
      </p:sp>
      <p:sp>
        <p:nvSpPr>
          <p:cNvPr id="5" name="Text 2"/>
          <p:cNvSpPr/>
          <p:nvPr/>
        </p:nvSpPr>
        <p:spPr>
          <a:xfrm>
            <a:off x="1032449" y="1383030"/>
            <a:ext cx="5939760" cy="2033443"/>
          </a:xfrm>
          <a:prstGeom prst="rect">
            <a:avLst/>
          </a:prstGeom>
          <a:noFill/>
          <a:ln/>
        </p:spPr>
        <p:txBody>
          <a:bodyPr wrap="square" lIns="0" tIns="0" rIns="0" bIns="0" rtlCol="0" anchor="t"/>
          <a:lstStyle/>
          <a:p>
            <a:pPr algn="l" marL="219710" indent="-219710">
              <a:lnSpc>
                <a:spcPct val="113000"/>
              </a:lnSpc>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Feit:</a:t>
            </a:r>
            <a:r>
              <a:rPr lang="nl" altLang="en-US" sz="2300" dirty="0">
                <a:solidFill>
                  <a:srgbClr val="25252B"/>
                </a:solidFill>
                <a:latin typeface="IBM Plex Sans" pitchFamily="34" charset="0"/>
                <a:ea typeface="IBM Plex Sans" pitchFamily="34" charset="-122"/>
                <a:cs typeface="IBM Plex Sans" pitchFamily="34" charset="-120"/>
              </a:rPr>
              <a:t> "Dit biljet wordt geaccepteerd voor het betalen van belastingen." Dit kan worden gecontroleerd.</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Mening:</a:t>
            </a:r>
            <a:r>
              <a:rPr lang="nl" altLang="en-US" sz="2300" dirty="0">
                <a:solidFill>
                  <a:srgbClr val="25252B"/>
                </a:solidFill>
                <a:latin typeface="IBM Plex Sans" pitchFamily="34" charset="0"/>
                <a:ea typeface="IBM Plex Sans" pitchFamily="34" charset="-122"/>
                <a:cs typeface="IBM Plex Sans" pitchFamily="34" charset="-120"/>
              </a:rPr>
              <a:t> "Dit is de beste vorm van geld." Hiervoor zijn criteria en bewijs nodig.</a:t>
            </a:r>
            <a:endParaRPr lang="nl" sz="2300" dirty="0"/>
          </a:p>
        </p:txBody>
      </p:sp>
      <p:sp>
        <p:nvSpPr>
          <p:cNvPr id="6" name="Text 3"/>
          <p:cNvSpPr/>
          <p:nvPr/>
        </p:nvSpPr>
        <p:spPr>
          <a:xfrm>
            <a:off x="666780" y="3738250"/>
            <a:ext cx="6340632" cy="1974921"/>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Deze gids is uitsluitend bedoeld voor educatieve doeleinden. Hij biedt geen financieel, beleggings-, juridisch of fiscaal advies en zegt u niet dat u iets moet kopen, verkopen of aanhouden.</a:t>
            </a:r>
            <a:endParaRPr lang="n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Waarom is geld belangrijk?</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Wat is geld?</a:t>
            </a:r>
            <a:endParaRPr lang="n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FFFFF"/>
                </a:solidFill>
                <a:latin typeface="IBM Plex Sans" pitchFamily="34" charset="0"/>
                <a:ea typeface="IBM Plex Sans" pitchFamily="34" charset="-122"/>
                <a:cs typeface="IBM Plex Sans" pitchFamily="34" charset="-120"/>
              </a:rPr>
              <a:t>Geld is een middel om te ruilen.</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Ruilhandel en het dubbele samenvallen van behoeften</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Beide personen moeten willen wat de ander heeft, op hetzelfde moment en in geschikte hoeveelheden.</a:t>
            </a:r>
            <a:endParaRPr lang="nl"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Ruilhandel en het dubbele samenvallen van behoeften</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Beide personen moeten willen wat de ander heeft, op hetzelfde moment en in passende hoeveelheden.</a:t>
            </a:r>
            <a:endParaRPr lang="nl" sz="2400" dirty="0"/>
          </a:p>
        </p:txBody>
      </p:sp>
      <p:pic>
        <p:nvPicPr>
          <p:cNvPr id="5" name="Image 0" descr="Amina Heeft: rijst Wil: schoenenMet LuisLuis wil geen rijst.Luis Heeft: schoenenWil: olieMet MeiMei wil geen schoenen.MeiHeeft: olieWil: reparatiesMet AminaAmina kan geen reparaties uitvoeren.">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Geld is een ruilmiddel</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Niemand wil geld om het geld zelf. Het is nuttig omdat anderen het accepteren, in de verwachting dat weer anderen het later zullen accepteren.</a:t>
            </a:r>
            <a:endParaRPr lang="nl"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Drie functies van geld</a:t>
            </a:r>
            <a:endParaRPr lang="n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Ruilmiddel:</a:t>
            </a:r>
            <a:r>
              <a:rPr lang="nl" altLang="en-US" sz="2400" dirty="0">
                <a:solidFill>
                  <a:srgbClr val="25252B"/>
                </a:solidFill>
                <a:latin typeface="IBM Plex Sans" pitchFamily="34" charset="0"/>
                <a:ea typeface="IBM Plex Sans" pitchFamily="34" charset="-122"/>
                <a:cs typeface="IBM Plex Sans" pitchFamily="34" charset="-120"/>
              </a:rPr>
              <a:t> mensen accepteren het als betaling</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Rekeneenheid:</a:t>
            </a:r>
            <a:r>
              <a:rPr lang="nl" altLang="en-US" sz="2400" dirty="0">
                <a:solidFill>
                  <a:srgbClr val="25252B"/>
                </a:solidFill>
                <a:latin typeface="IBM Plex Sans" pitchFamily="34" charset="0"/>
                <a:ea typeface="IBM Plex Sans" pitchFamily="34" charset="-122"/>
                <a:cs typeface="IBM Plex Sans" pitchFamily="34" charset="-120"/>
              </a:rPr>
              <a:t> prijzen worden erin uitgedrukt</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Oppotmiddel:</a:t>
            </a:r>
            <a:r>
              <a:rPr lang="nl" altLang="en-US" sz="2400" dirty="0">
                <a:solidFill>
                  <a:srgbClr val="25252B"/>
                </a:solidFill>
                <a:latin typeface="IBM Plex Sans" pitchFamily="34" charset="0"/>
                <a:ea typeface="IBM Plex Sans" pitchFamily="34" charset="-122"/>
                <a:cs typeface="IBM Plex Sans" pitchFamily="34" charset="-120"/>
              </a:rPr>
              <a:t> het brengt waarde van vandaag naar de toekomst</a:t>
            </a:r>
            <a:endParaRPr lang="nl"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Geen enkele vorm van geld bewaart waarde perfect, maar sommige vormen verliezen hun koopkracht langzamer dan andere.</a:t>
            </a:r>
            <a:endParaRPr lang="n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Van schelpen tot papier</a:t>
            </a:r>
            <a:endParaRPr lang="nl" sz="3000" dirty="0"/>
          </a:p>
        </p:txBody>
      </p:sp>
      <p:sp>
        <p:nvSpPr>
          <p:cNvPr id="5" name="Text 2"/>
          <p:cNvSpPr/>
          <p:nvPr/>
        </p:nvSpPr>
        <p:spPr>
          <a:xfrm>
            <a:off x="1017179" y="1379464"/>
            <a:ext cx="5310287" cy="3574115"/>
          </a:xfrm>
          <a:prstGeom prst="rect">
            <a:avLst/>
          </a:prstGeom>
          <a:noFill/>
          <a:ln/>
        </p:spPr>
        <p:txBody>
          <a:bodyPr wrap="square" lIns="0" tIns="0" rIns="0" bIns="0" rtlCol="0" anchor="t"/>
          <a:lstStyle/>
          <a:p>
            <a:pPr algn="l" marL="210820" indent="-210820">
              <a:lnSpc>
                <a:spcPct val="113000"/>
              </a:lnSpc>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Schelpen, zout, kralen, vee, koper, zilver, goud</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Edelmetalen: schaars, duurzaam, algemeen geaccepteerd</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Papieren vorderingen, inwisselbaar voor een vastgestelde hoeveelheid metaal</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Goudstandaarden: een munteenheid die wettelijk aan goud is gekoppeld</a:t>
            </a:r>
            <a:endParaRPr lang="nl" sz="2210" dirty="0"/>
          </a:p>
        </p:txBody>
      </p:sp>
      <p:sp>
        <p:nvSpPr>
          <p:cNvPr id="6" name="Text 3"/>
          <p:cNvSpPr/>
          <p:nvPr/>
        </p:nvSpPr>
        <p:spPr>
          <a:xfrm>
            <a:off x="666780" y="5262006"/>
            <a:ext cx="5694426"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De regels verschilden per plaats en periode.</a:t>
            </a:r>
            <a:endParaRPr lang="n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Fiatgeld</a:t>
            </a:r>
            <a:endParaRPr lang="nl"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1971: de Verenigde Staten maakten een einde aan de officiële inwisseling van dollars voor goud door buitenlandse regeringen en centrale banken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Tegenwoordig zijn de meeste nationale valuta fiatgeld: uitgegeven onder overheidsgezag, niet inwisselbaar voor goud of enige andere grondstof</a:t>
            </a:r>
            <a:endParaRPr lang="nl" sz="2400" dirty="0"/>
          </a:p>
          <a:p>
            <a:pPr algn="l" marL="228600" indent="-228600">
              <a:lnSpc>
                <a:spcPct val="113000"/>
              </a:lnSpc>
              <a:spcBef>
                <a:spcPts val="480"/>
              </a:spcBef>
              <a:buSzPct val="100000"/>
              <a:buChar char="•"/>
            </a:pPr>
            <a:r>
              <a:rPr lang="nl" altLang="en-US" sz="2400" i="1" dirty="0">
                <a:solidFill>
                  <a:srgbClr val="25252B"/>
                </a:solidFill>
                <a:latin typeface="IBM Plex Sans" pitchFamily="34" charset="0"/>
                <a:ea typeface="IBM Plex Sans" pitchFamily="34" charset="-122"/>
                <a:cs typeface="IBM Plex Sans" pitchFamily="34" charset="-120"/>
              </a:rPr>
              <a:t>Fiat</a:t>
            </a:r>
            <a:r>
              <a:rPr lang="nl" altLang="en-US" sz="2400" dirty="0">
                <a:solidFill>
                  <a:srgbClr val="25252B"/>
                </a:solidFill>
                <a:latin typeface="IBM Plex Sans" pitchFamily="34" charset="0"/>
                <a:ea typeface="IBM Plex Sans" pitchFamily="34" charset="-122"/>
                <a:cs typeface="IBM Plex Sans" pitchFamily="34" charset="-120"/>
              </a:rPr>
              <a:t> is Latijn voor "het zij zo" en wordt vaak opgevat als "bij decreet"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Geaccepteerd omdat mensen, bedrijven, banken en overheden het gebruiken; wetten maken het tot wettig betaalmiddel en schrijven het voor bij het betalen van belastingen</a:t>
            </a:r>
            <a:endParaRPr lang="n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We gingen van geld dat door iets</a:t>
            </a:r>
            <a:br/>
            <a:r>
              <a:rPr lang="nl" altLang="en-US" sz="4350" dirty="0">
                <a:solidFill>
                  <a:srgbClr val="FFFFFF"/>
                </a:solidFill>
                <a:latin typeface="IBM Plex Sans Medium" pitchFamily="34" charset="0"/>
                <a:ea typeface="IBM Plex Sans Medium" pitchFamily="34" charset="-122"/>
                <a:cs typeface="IBM Plex Sans Medium" pitchFamily="34" charset="-120"/>
              </a:rPr>
              <a:t>gedekt werd naar geld dat</a:t>
            </a:r>
            <a:br/>
            <a:r>
              <a:rPr lang="nl" altLang="en-US" sz="4350" dirty="0">
                <a:solidFill>
                  <a:srgbClr val="FFFFFF"/>
                </a:solidFill>
                <a:latin typeface="IBM Plex Sans Medium" pitchFamily="34" charset="0"/>
                <a:ea typeface="IBM Plex Sans Medium" pitchFamily="34" charset="-122"/>
                <a:cs typeface="IBM Plex Sans Medium" pitchFamily="34" charset="-120"/>
              </a:rPr>
              <a:t>gedekt wordt door vertrouwen in</a:t>
            </a:r>
            <a:br/>
            <a:r>
              <a:rPr lang="nl" altLang="en-US" sz="4350" dirty="0">
                <a:solidFill>
                  <a:srgbClr val="FFFFFF"/>
                </a:solidFill>
                <a:latin typeface="IBM Plex Sans Medium" pitchFamily="34" charset="0"/>
                <a:ea typeface="IBM Plex Sans Medium" pitchFamily="34" charset="-122"/>
                <a:cs typeface="IBM Plex Sans Medium" pitchFamily="34" charset="-120"/>
              </a:rPr>
              <a:t>iemand.</a:t>
            </a:r>
            <a:endParaRPr lang="n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C0C0D0"/>
                </a:solidFill>
                <a:latin typeface="IBM Plex Sans" pitchFamily="34" charset="0"/>
                <a:ea typeface="IBM Plex Sans" pitchFamily="34" charset="-122"/>
                <a:cs typeface="IBM Plex Sans" pitchFamily="34" charset="-120"/>
              </a:rPr>
              <a:t>Introductie tot Bitcoin · Wat is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Wat is er mis met ons geld?</a:t>
            </a:r>
            <a:endParaRPr lang="n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nl" altLang="en-US" sz="2400" dirty="0">
                <a:solidFill>
                  <a:srgbClr val="FFFFFF"/>
                </a:solidFill>
                <a:latin typeface="IBM Plex Sans" pitchFamily="34" charset="0"/>
                <a:ea typeface="IBM Plex Sans" pitchFamily="34" charset="-122"/>
                <a:cs typeface="IBM Plex Sans" pitchFamily="34" charset="-120"/>
              </a:rPr>
              <a:t>Wanneer mensen het woord inflatie horen, denken ze meestal aan stijgende prijzen.</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Inflatie en koopkracht</a:t>
            </a:r>
            <a:endParaRPr lang="nl" sz="3000" dirty="0"/>
          </a:p>
        </p:txBody>
      </p:sp>
      <p:pic>
        <p:nvPicPr>
          <p:cNvPr id="4" name="Image 0" descr="Vooraf U bezit 100 eenheden. Het mandje kost 100. U kunt het hele mandje kopen.PrijsniveauLagerKoopkrachtHogerNa prijsstijgingen U bezit nog steeds 100 eenheden. Hetzelfde mandje kost 110. U kunt niet">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Inflatie en koopkracht</a:t>
            </a:r>
            <a:endParaRPr lang="n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Vele oorzaken, één keuze</a:t>
            </a:r>
            <a:endParaRPr lang="nl"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Uitbreiding van geld en krediet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Verstoringen in het aanbod en veranderingen in de vraag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Een verzwakkende valuta, belastingen, productiekosten</a:t>
            </a:r>
            <a:endParaRPr lang="nl"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Eén oorzaak is een keuze, geen toeval: in een fiatsysteem kan een klein aantal instellingen de hoeveelheid geld en krediet vergroten en de regels ervan wijzigen.</a:t>
            </a:r>
            <a:endParaRPr lang="n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Schaarste en waarde</a:t>
            </a:r>
            <a:endParaRPr lang="nl"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De originele Mona Lisa is meer waard dan welke kopie ook: er bestaat er maar één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Schaarsheid alleen schept geen waarde, maar wanneer mensen iets willen, doet het aanbod ervan ertoe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Wanneer de hoeveelheid geld sneller groeit dan wat ermee te koop is, kan elke eenheid doorgaans minder kopen</a:t>
            </a:r>
            <a:endParaRPr lang="n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Inflatie treft niet iedereen in gelijke mate</a:t>
            </a:r>
            <a:endParaRPr lang="n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Contant geld en spaargeld kunnen koopkracht verliezen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Eigenaren van bezittingen die in prijs stijgen, zijn mogelijk gedeeltelijk beschermd</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Lonen en prijzen passen zich in verschillend tempo aan</a:t>
            </a:r>
            <a:endParaRPr lang="nl"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Een banktegoed is iets anders dan contant geld in uw hand: het is de belofte van de bank om u te betalen. Die belofte wordt meestal nagekomen, maar ze hangt af van de bank en van de regels eromheen.</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Probeer het zelf: een koopkrachtcontrole</a:t>
            </a:r>
            <a:endParaRPr lang="nl"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Kies één alledaags product: brood, vervoer of beltegoed</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Noteer de prijs van vandaag</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Vraag iemand wat het enkele jaren geleden kostte, en raadpleeg indien mogelijk een betrouwbare bron</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Zijn de inkomens in hetzelfde tempo gestegen? Wat zou de verandering nog meer kunnen verklaren?</a:t>
            </a:r>
            <a:endParaRPr lang="n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Fiatgeld werkt, met risico's</a:t>
            </a:r>
            <a:endParaRPr lang="nl"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Gemakkelijke betalingen, flexibel krediet, instrumenten om op crises te reageren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Maar de hoeveelheid en de regels kunnen veranderen, en de mensen die het gebruiken hebben weinig inspraak</a:t>
            </a:r>
            <a:endParaRPr lang="nl"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Daarom zoeken mensen naar alternatieven, en daarom is Bitcoin ontstaan.</a:t>
            </a:r>
            <a:endParaRPr lang="n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er mis met ons geld?</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Wat is Bitcoin?</a:t>
            </a:r>
            <a:endParaRPr lang="n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nl" altLang="en-US" sz="2400" dirty="0">
                <a:solidFill>
                  <a:srgbClr val="FFFFFF"/>
                </a:solidFill>
                <a:latin typeface="IBM Plex Sans" pitchFamily="34" charset="0"/>
                <a:ea typeface="IBM Plex Sans" pitchFamily="34" charset="-122"/>
                <a:cs typeface="IBM Plex Sans" pitchFamily="34" charset="-120"/>
              </a:rPr>
              <a:t>Digitaal geld dat gedecentraliseerd is, een beperkte voorraad heeft en Peer-to-Peer kan worden verstuurd zonder toestemming van een bank.</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Het probleem van dubbele uitgaven</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b="1" dirty="0">
                <a:solidFill>
                  <a:srgbClr val="422C70"/>
                </a:solidFill>
                <a:latin typeface="IBM Plex Sans" pitchFamily="34" charset="0"/>
                <a:ea typeface="IBM Plex Sans" pitchFamily="34" charset="-122"/>
                <a:cs typeface="IBM Plex Sans" pitchFamily="34" charset="-120"/>
              </a:rPr>
              <a:t>31 oktober 2008:</a:t>
            </a:r>
            <a:r>
              <a:rPr lang="nl" altLang="en-US" sz="2400" dirty="0">
                <a:solidFill>
                  <a:srgbClr val="25252B"/>
                </a:solidFill>
                <a:latin typeface="IBM Plex Sans" pitchFamily="34" charset="0"/>
                <a:ea typeface="IBM Plex Sans" pitchFamily="34" charset="-122"/>
                <a:cs typeface="IBM Plex Sans" pitchFamily="34" charset="-120"/>
              </a:rPr>
              <a:t> Satoshi Nakamoto publiceert </a:t>
            </a:r>
            <a:r>
              <a:rPr lang="nl" altLang="en-US" sz="2400" i="1" dirty="0">
                <a:solidFill>
                  <a:srgbClr val="25252B"/>
                </a:solidFill>
                <a:latin typeface="IBM Plex Sans" pitchFamily="34" charset="0"/>
                <a:ea typeface="IBM Plex Sans" pitchFamily="34" charset="-122"/>
                <a:cs typeface="IBM Plex Sans" pitchFamily="34" charset="-120"/>
              </a:rPr>
              <a:t>Bitcoin: een Peer-to-Peer elektronisch geldsysteem</a:t>
            </a:r>
            <a:r>
              <a:rPr lang="nl" altLang="en-US" sz="2400" dirty="0">
                <a:solidFill>
                  <a:srgbClr val="25252B"/>
                </a:solidFill>
                <a:latin typeface="IBM Plex Sans" pitchFamily="34" charset="0"/>
                <a:ea typeface="IBM Plex Sans" pitchFamily="34" charset="-122"/>
                <a:cs typeface="IBM Plex Sans" pitchFamily="34" charset="-120"/>
              </a:rPr>
              <a:t>. </a:t>
            </a:r>
            <a:r>
              <a:rPr lang="nl" altLang="en-US" sz="2400" b="1" dirty="0">
                <a:solidFill>
                  <a:srgbClr val="25252B"/>
                </a:solidFill>
                <a:latin typeface="IBM Plex Sans" pitchFamily="34" charset="0"/>
                <a:ea typeface="IBM Plex Sans" pitchFamily="34" charset="-122"/>
                <a:cs typeface="IBM Plex Sans" pitchFamily="34" charset="-120"/>
              </a:rPr>
              <a:t>Januari 2009:</a:t>
            </a:r>
            <a:r>
              <a:rPr lang="nl" altLang="en-US" sz="2400" dirty="0">
                <a:solidFill>
                  <a:srgbClr val="25252B"/>
                </a:solidFill>
                <a:latin typeface="IBM Plex Sans" pitchFamily="34" charset="0"/>
                <a:ea typeface="IBM Plex Sans" pitchFamily="34" charset="-122"/>
                <a:cs typeface="IBM Plex Sans" pitchFamily="34" charset="-120"/>
              </a:rPr>
              <a:t> het netwerk gaat van start.</a:t>
            </a:r>
            <a:endParaRPr lang="nl" sz="2400" dirty="0"/>
          </a:p>
        </p:txBody>
      </p:sp>
      <p:pic>
        <p:nvPicPr>
          <p:cNvPr id="5" name="Image 0" descr="Betalingsbedrijf Verzender vraagt het bedrijfHet bedrijf houdt het grootboek bij en keurt goed Ontvanger wordt betaald als het bedrijf dat toestaatAfhankelijk vanEén vertrouwde organisatie die het gro">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Gedecentraliseerd · Beperkt aanbod · Peer-to-peer</a:t>
            </a:r>
            <a:endParaRPr lang="nl"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Gedecentraliseerd:</a:t>
            </a:r>
            <a:r>
              <a:rPr lang="nl" altLang="en-US" sz="2400" dirty="0">
                <a:solidFill>
                  <a:srgbClr val="25252B"/>
                </a:solidFill>
                <a:latin typeface="IBM Plex Sans" pitchFamily="34" charset="0"/>
                <a:ea typeface="IBM Plex Sans" pitchFamily="34" charset="-122"/>
                <a:cs typeface="IBM Plex Sans" pitchFamily="34" charset="-120"/>
              </a:rPr>
              <a:t> geen centrale instantie maakt accounts aan, wijzigt saldi of bepaalt wie mag deelnemen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Beperkt aanbod:</a:t>
            </a:r>
            <a:r>
              <a:rPr lang="nl" altLang="en-US" sz="2400" dirty="0">
                <a:solidFill>
                  <a:srgbClr val="25252B"/>
                </a:solidFill>
                <a:latin typeface="IBM Plex Sans" pitchFamily="34" charset="0"/>
                <a:ea typeface="IBM Plex Sans" pitchFamily="34" charset="-122"/>
                <a:cs typeface="IBM Plex Sans" pitchFamily="34" charset="-120"/>
              </a:rPr>
              <a:t> er zullen nooit meer dan 21 miljoen bitcoin bestaan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Peer-to-Peer:</a:t>
            </a:r>
            <a:r>
              <a:rPr lang="nl" altLang="en-US" sz="2400" dirty="0">
                <a:solidFill>
                  <a:srgbClr val="25252B"/>
                </a:solidFill>
                <a:latin typeface="IBM Plex Sans" pitchFamily="34" charset="0"/>
                <a:ea typeface="IBM Plex Sans" pitchFamily="34" charset="-122"/>
                <a:cs typeface="IBM Plex Sans" pitchFamily="34" charset="-120"/>
              </a:rPr>
              <a:t> verstuur naar iedereen, overal, zonder toestemming te vragen aan een centrale autoriteit</a:t>
            </a:r>
            <a:endParaRPr lang="nl"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Geen enkel bedrijf kan bitcoin bevriezen die u zelf beheert. De keerzijde van die vrijheid is verantwoordelijkheid: een geldige transactie is doorgaans onmogelijk terug te draaien, en er is geen helpdesk voor het netwerk.</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Een limiet die iedereen kan controleren</a:t>
            </a:r>
            <a:endParaRPr lang="nl" sz="3000" dirty="0"/>
          </a:p>
        </p:txBody>
      </p:sp>
      <p:pic>
        <p:nvPicPr>
          <p:cNvPr id="4" name="Image 0" descr="Een claim over het aanbod Een uitgever vermeldt een limiet op zijn website. Alleen de eigen database van de uitgever legt deze vast. Niemand buiten de uitgever kan dit controleren. De uitgever kan het">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U hebt geen hele Bitcoin nodig</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Eén bitcoin is onderverdeeld in 100.000.000 kleinere eenheden, satoshi's of sats genoemd.</a:t>
            </a:r>
            <a:endParaRPr lang="nl" sz="2400" dirty="0"/>
          </a:p>
        </p:txBody>
      </p:sp>
      <p:pic>
        <p:nvPicPr>
          <p:cNvPr id="5" name="Image 0" descr="Bitcoin (BTC)10,10,010,0010,00000001Satoshi's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Wie houdt Bitcoin draaiende?</a:t>
            </a:r>
            <a:endParaRPr lang="nl" sz="3000" dirty="0"/>
          </a:p>
        </p:txBody>
      </p:sp>
      <p:pic>
        <p:nvPicPr>
          <p:cNvPr id="4" name="Image 0" descr="GebruikerEen gebruiker ontvangt, bewaart en verstuurt bitcoin. NodeEen node controleert zelf de regels en geeft geldige gegevens door. MinerEen miner stelt kandidaat-blokken samen en levert proof of w">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Wie houdt Bitcoin draaiende?</a:t>
            </a:r>
            <a:endParaRPr lang="n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 kent afwegingen</a:t>
            </a:r>
            <a:endParaRPr lang="n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De prijs kan snel veranderen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Fouten zijn meestal onomkeerbaar</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Op veel plaatsen wordt het nog maar beperkt geaccepteerd</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Om het veilig te gebruiken, moet u het een en ander leren</a:t>
            </a:r>
            <a:endParaRPr lang="n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Bitcoin vervangt een deel van het vertrouwen in instellingen door verificatie en persoonlijke verantwoordelijkheid. Het neemt het risico niet weg.</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is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Hoe gebruikt u Bitcoin?</a:t>
            </a:r>
            <a:endParaRPr lang="n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FFFFF"/>
                </a:solidFill>
                <a:latin typeface="IBM Plex Sans" pitchFamily="34" charset="0"/>
                <a:ea typeface="IBM Plex Sans" pitchFamily="34" charset="-122"/>
                <a:cs typeface="IBM Plex Sans" pitchFamily="34" charset="-120"/>
              </a:rPr>
              <a:t>De eerste vraag bij elke wallet: wie beheert de sleutels?</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Een Wallet beheert sleutels</a:t>
            </a:r>
            <a:endParaRPr lang="nl" sz="3000" dirty="0"/>
          </a:p>
        </p:txBody>
      </p:sp>
      <p:pic>
        <p:nvPicPr>
          <p:cNvPr id="4" name="Image 0" descr="Uw Wallet bewaart de sleutels Ontvangen Deel een ontvangstadresVerzenden Onderteken met uw sleutel De bitcoin blijft op het gedeelde grootboek staan">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Wie beheert uw Bitcoin eigenlijk?</a:t>
            </a:r>
            <a:endParaRPr lang="n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Zelfbeheer:</a:t>
            </a:r>
            <a:r>
              <a:rPr lang="nl" altLang="en-US" sz="2400" dirty="0">
                <a:solidFill>
                  <a:srgbClr val="25252B"/>
                </a:solidFill>
                <a:latin typeface="IBM Plex Sans" pitchFamily="34" charset="0"/>
                <a:ea typeface="IBM Plex Sans" pitchFamily="34" charset="-122"/>
                <a:cs typeface="IBM Plex Sans" pitchFamily="34" charset="-120"/>
              </a:rPr>
              <a:t> u beheert zelf de sleutels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Niemand kan uw bitcoin voor u terughalen als u de seed phrase én het apparaat kwijtraakt</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Bewaring door derden:</a:t>
            </a:r>
            <a:r>
              <a:rPr lang="nl" altLang="en-US" sz="2400" dirty="0">
                <a:solidFill>
                  <a:srgbClr val="25252B"/>
                </a:solidFill>
                <a:latin typeface="IBM Plex Sans" pitchFamily="34" charset="0"/>
                <a:ea typeface="IBM Plex Sans" pitchFamily="34" charset="-122"/>
                <a:cs typeface="IBM Plex Sans" pitchFamily="34" charset="-120"/>
              </a:rPr>
              <a:t> een bedrijf beheert de sleutels, een beetje zoals een bank</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Uw saldo is een betalingsbelofte van dat bedrijf; het kan opnames beperken, een account bevriezen, gehackt worden of de deuren sluiten</a:t>
            </a:r>
            <a:endParaRPr lang="nl"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De keuze voor een vorm van bewaring zegt niets over uw kunde. Waar het om gaat, is dat u weet welke vorm u gebruikt en waar u op vertrouwt.</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Uw seedphrase geeft volledige</a:t>
            </a:r>
            <a:br/>
            <a:r>
              <a:rPr lang="nl" altLang="en-US" sz="3000" dirty="0">
                <a:solidFill>
                  <a:srgbClr val="422C70"/>
                </a:solidFill>
                <a:latin typeface="IBM Plex Sans Medium" pitchFamily="34" charset="0"/>
                <a:ea typeface="IBM Plex Sans Medium" pitchFamily="34" charset="-122"/>
                <a:cs typeface="IBM Plex Sans Medium" pitchFamily="34" charset="-120"/>
              </a:rPr>
              <a:t>toegang</a:t>
            </a:r>
            <a:endParaRPr lang="nl"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Een geordende lijst van woorden, vaak 12 of 24, waarmee uw sleutels opnieuw kunnen worden aangemaakt. Iedereen die deze lijst in handen heeft, kan uw bitcoin wegnemen.</a:t>
            </a:r>
            <a:endParaRPr lang="nl" sz="2400" dirty="0"/>
          </a:p>
        </p:txBody>
      </p:sp>
      <p:pic>
        <p:nvPicPr>
          <p:cNvPr id="6" name="Image 1" descr="Alleen voorbeeld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Niet uw sleutels, niet uw</a:t>
            </a:r>
            <a:br/>
            <a:r>
              <a:rPr lang="nl" altLang="en-US" sz="4350" dirty="0">
                <a:solidFill>
                  <a:srgbClr val="FFFFFF"/>
                </a:solidFill>
                <a:latin typeface="IBM Plex Sans Medium" pitchFamily="34" charset="0"/>
                <a:ea typeface="IBM Plex Sans Medium" pitchFamily="34" charset="-122"/>
                <a:cs typeface="IBM Plex Sans Medium" pitchFamily="34" charset="-120"/>
              </a:rPr>
              <a:t>munten.</a:t>
            </a:r>
            <a:endParaRPr lang="n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C0C0D0"/>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Voordat u welke Wallet dan ook</a:t>
            </a:r>
            <a:br/>
            <a:r>
              <a:rPr lang="nl" altLang="en-US" sz="3000" dirty="0">
                <a:solidFill>
                  <a:srgbClr val="422C70"/>
                </a:solidFill>
                <a:latin typeface="IBM Plex Sans Medium" pitchFamily="34" charset="0"/>
                <a:ea typeface="IBM Plex Sans Medium" pitchFamily="34" charset="-122"/>
                <a:cs typeface="IBM Plex Sans Medium" pitchFamily="34" charset="-120"/>
              </a:rPr>
              <a:t>gebruikt</a:t>
            </a:r>
            <a:endParaRPr lang="nl" sz="3000" dirty="0"/>
          </a:p>
        </p:txBody>
      </p:sp>
      <p:sp>
        <p:nvSpPr>
          <p:cNvPr id="5" name="Text 2"/>
          <p:cNvSpPr/>
          <p:nvPr/>
        </p:nvSpPr>
        <p:spPr>
          <a:xfrm>
            <a:off x="1002000" y="1794876"/>
            <a:ext cx="5973227" cy="4249308"/>
          </a:xfrm>
          <a:prstGeom prst="rect">
            <a:avLst/>
          </a:prstGeom>
          <a:noFill/>
          <a:ln/>
        </p:spPr>
        <p:txBody>
          <a:bodyPr wrap="square" lIns="0" tIns="0" rIns="0" bIns="0" rtlCol="0" anchor="t"/>
          <a:lstStyle/>
          <a:p>
            <a:pPr algn="l" marL="200660" indent="-200660">
              <a:lnSpc>
                <a:spcPct val="113000"/>
              </a:lnSpc>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Sleutels:</a:t>
            </a:r>
            <a:r>
              <a:rPr lang="nl" altLang="en-US" sz="2110" dirty="0">
                <a:solidFill>
                  <a:srgbClr val="25252B"/>
                </a:solidFill>
                <a:latin typeface="IBM Plex Sans" pitchFamily="34" charset="0"/>
                <a:ea typeface="IBM Plex Sans" pitchFamily="34" charset="-122"/>
                <a:cs typeface="IBM Plex Sans" pitchFamily="34" charset="-120"/>
              </a:rPr>
              <a:t> wie beheert ze, u of een bedrijf?</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Herstel:</a:t>
            </a:r>
            <a:r>
              <a:rPr lang="nl" altLang="en-US" sz="2110" dirty="0">
                <a:solidFill>
                  <a:srgbClr val="25252B"/>
                </a:solidFill>
                <a:latin typeface="IBM Plex Sans" pitchFamily="34" charset="0"/>
                <a:ea typeface="IBM Plex Sans" pitchFamily="34" charset="-122"/>
                <a:cs typeface="IBM Plex Sans" pitchFamily="34" charset="-120"/>
              </a:rPr>
              <a:t> wat als uw telefoon kwijtraakt of het bedrijf verdwijnt?</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Bron:</a:t>
            </a:r>
            <a:r>
              <a:rPr lang="nl" altLang="en-US" sz="2110" dirty="0">
                <a:solidFill>
                  <a:srgbClr val="25252B"/>
                </a:solidFill>
                <a:latin typeface="IBM Plex Sans" pitchFamily="34" charset="0"/>
                <a:ea typeface="IBM Plex Sans" pitchFamily="34" charset="-122"/>
                <a:cs typeface="IBM Plex Sans" pitchFamily="34" charset="-120"/>
              </a:rPr>
              <a:t> officiële website of vermelding in de app store, niet een link die iemand u heeft gestuurd?</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Code:</a:t>
            </a:r>
            <a:r>
              <a:rPr lang="nl" altLang="en-US" sz="2110" dirty="0">
                <a:solidFill>
                  <a:srgbClr val="25252B"/>
                </a:solidFill>
                <a:latin typeface="IBM Plex Sans" pitchFamily="34" charset="0"/>
                <a:ea typeface="IBM Plex Sans" pitchFamily="34" charset="-122"/>
                <a:cs typeface="IBM Plex Sans" pitchFamily="34" charset="-120"/>
              </a:rPr>
              <a:t> open-source en actief onderhouden? (Op zichzelf geen bewijs van veiligheid.)</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Kosten:</a:t>
            </a:r>
            <a:r>
              <a:rPr lang="nl" altLang="en-US" sz="2110" dirty="0">
                <a:solidFill>
                  <a:srgbClr val="25252B"/>
                </a:solidFill>
                <a:latin typeface="IBM Plex Sans" pitchFamily="34" charset="0"/>
                <a:ea typeface="IBM Plex Sans" pitchFamily="34" charset="-122"/>
                <a:cs typeface="IBM Plex Sans" pitchFamily="34" charset="-120"/>
              </a:rPr>
              <a:t> kosten voor verzenden, ontvangen of opnemen?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Betalingen:</a:t>
            </a:r>
            <a:r>
              <a:rPr lang="nl" altLang="en-US" sz="2110" dirty="0">
                <a:solidFill>
                  <a:srgbClr val="25252B"/>
                </a:solidFill>
                <a:latin typeface="IBM Plex Sans" pitchFamily="34" charset="0"/>
                <a:ea typeface="IBM Plex Sans" pitchFamily="34" charset="-122"/>
                <a:cs typeface="IBM Plex Sans" pitchFamily="34" charset="-120"/>
              </a:rPr>
              <a:t> on-chain, Lightning of beide?</a:t>
            </a:r>
            <a:endParaRPr lang="nl" sz="21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On-chain en Lightning</a:t>
            </a:r>
            <a:endParaRPr lang="n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On-chain:</a:t>
            </a:r>
            <a:r>
              <a:rPr lang="nl" altLang="en-US" sz="2400" dirty="0">
                <a:solidFill>
                  <a:srgbClr val="25252B"/>
                </a:solidFill>
                <a:latin typeface="IBM Plex Sans" pitchFamily="34" charset="0"/>
                <a:ea typeface="IBM Plex Sans" pitchFamily="34" charset="-122"/>
                <a:cs typeface="IBM Plex Sans" pitchFamily="34" charset="-120"/>
              </a:rPr>
              <a:t> rechtstreeks vastgelegd in de blockchain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Lightning:</a:t>
            </a:r>
            <a:r>
              <a:rPr lang="nl" altLang="en-US" sz="2400" dirty="0">
                <a:solidFill>
                  <a:srgbClr val="25252B"/>
                </a:solidFill>
                <a:latin typeface="IBM Plex Sans" pitchFamily="34" charset="0"/>
                <a:ea typeface="IBM Plex Sans" pitchFamily="34" charset="-122"/>
                <a:cs typeface="IBM Plex Sans" pitchFamily="34" charset="-120"/>
              </a:rPr>
              <a:t> een betalingsnetwerk gebouwd bovenop Bitcoin voor snelle, kleine, frequente betalingen, zoals het kopen van een kop koffie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Een Lightning-Wallet kan ook custodial of self-custodial zijn</a:t>
            </a:r>
            <a:endParaRPr lang="nl" sz="2400" dirty="0"/>
          </a:p>
        </p:txBody>
      </p:sp>
      <p:pic>
        <p:nvPicPr>
          <p:cNvPr id="5" name="Image 0" descr="On-chainRechtstreeks vastgelegd in de blockchain van BitcoinLightningEen betaalnetwerk gebouwd op Bitcoin">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Drie regels terwijl u leert</a:t>
            </a:r>
            <a:endParaRPr lang="nl"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25252B"/>
                </a:solidFill>
                <a:latin typeface="IBM Plex Sans" pitchFamily="34" charset="0"/>
                <a:ea typeface="IBM Plex Sans" pitchFamily="34" charset="-122"/>
                <a:cs typeface="IBM Plex Sans" pitchFamily="34" charset="-120"/>
              </a:rPr>
              <a:t>Leer eerst.</a:t>
            </a:r>
            <a:r>
              <a:rPr lang="nl" altLang="en-US" sz="2400" dirty="0">
                <a:solidFill>
                  <a:srgbClr val="25252B"/>
                </a:solidFill>
                <a:latin typeface="IBM Plex Sans" pitchFamily="34" charset="0"/>
                <a:ea typeface="IBM Plex Sans" pitchFamily="34" charset="-122"/>
                <a:cs typeface="IBM Plex Sans" pitchFamily="34" charset="-120"/>
              </a:rPr>
              <a:t> Handel niet uit opwinding, angst of onder druk.</a:t>
            </a:r>
            <a:endParaRPr lang="nl" sz="2400" dirty="0"/>
          </a:p>
          <a:p>
            <a:pPr algn="l" marL="228600" indent="-228600">
              <a:lnSpc>
                <a:spcPct val="113000"/>
              </a:lnSpc>
              <a:spcBef>
                <a:spcPts val="480"/>
              </a:spcBef>
              <a:buSzPct val="100000"/>
              <a:buChar char="•"/>
            </a:pPr>
            <a:r>
              <a:rPr lang="nl" altLang="en-US" sz="2400" b="1" dirty="0">
                <a:solidFill>
                  <a:srgbClr val="25252B"/>
                </a:solidFill>
                <a:latin typeface="IBM Plex Sans" pitchFamily="34" charset="0"/>
                <a:ea typeface="IBM Plex Sans" pitchFamily="34" charset="-122"/>
                <a:cs typeface="IBM Plex Sans" pitchFamily="34" charset="-120"/>
              </a:rPr>
              <a:t>Begin klein.</a:t>
            </a:r>
            <a:r>
              <a:rPr lang="nl" altLang="en-US" sz="2400" dirty="0">
                <a:solidFill>
                  <a:srgbClr val="25252B"/>
                </a:solidFill>
                <a:latin typeface="IBM Plex Sans" pitchFamily="34" charset="0"/>
                <a:ea typeface="IBM Plex Sans" pitchFamily="34" charset="-122"/>
                <a:cs typeface="IBM Plex Sans" pitchFamily="34" charset="-120"/>
              </a:rPr>
              <a:t> Probeer onbekende tools uit met een bedrag dat u zich kunt veroorloven te verliezen.</a:t>
            </a:r>
            <a:endParaRPr lang="nl" sz="2400" dirty="0"/>
          </a:p>
          <a:p>
            <a:pPr algn="l" marL="228600" indent="-228600">
              <a:lnSpc>
                <a:spcPct val="113000"/>
              </a:lnSpc>
              <a:spcBef>
                <a:spcPts val="480"/>
              </a:spcBef>
              <a:buSzPct val="100000"/>
              <a:buChar char="•"/>
            </a:pPr>
            <a:r>
              <a:rPr lang="nl" altLang="en-US" sz="2400" b="1" dirty="0">
                <a:solidFill>
                  <a:srgbClr val="25252B"/>
                </a:solidFill>
                <a:latin typeface="IBM Plex Sans" pitchFamily="34" charset="0"/>
                <a:ea typeface="IBM Plex Sans" pitchFamily="34" charset="-122"/>
                <a:cs typeface="IBM Plex Sans" pitchFamily="34" charset="-120"/>
              </a:rPr>
              <a:t>Vertrouw niet, controleer.</a:t>
            </a:r>
            <a:r>
              <a:rPr lang="nl" altLang="en-US" sz="2400" dirty="0">
                <a:solidFill>
                  <a:srgbClr val="25252B"/>
                </a:solidFill>
                <a:latin typeface="IBM Plex Sans" pitchFamily="34" charset="0"/>
                <a:ea typeface="IBM Plex Sans" pitchFamily="34" charset="-122"/>
                <a:cs typeface="IBM Plex Sans" pitchFamily="34" charset="-120"/>
              </a:rPr>
              <a:t> Controleer de persoon, de betaalmethode, het adres en het bedrag.</a:t>
            </a:r>
            <a:endParaRPr lang="nl"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nl" altLang="en-US" sz="2400" b="1" dirty="0">
                <a:solidFill>
                  <a:srgbClr val="422C70"/>
                </a:solidFill>
                <a:latin typeface="IBM Plex Sans" pitchFamily="34" charset="0"/>
                <a:ea typeface="IBM Plex Sans" pitchFamily="34" charset="-122"/>
                <a:cs typeface="IBM Plex Sans" pitchFamily="34" charset="-120"/>
              </a:rPr>
              <a:t>Deel ontvangstgegevens, nooit geheimen</a:t>
            </a:r>
            <a:endParaRPr lang="nl" sz="2400" dirty="0"/>
          </a:p>
          <a:p>
            <a:pPr algn="l" indent="0" marL="0">
              <a:lnSpc>
                <a:spcPct val="113000"/>
              </a:lnSpc>
              <a:spcBef>
                <a:spcPts val="360"/>
              </a:spcBef>
              <a:buNone/>
            </a:pPr>
            <a:r>
              <a:rPr lang="nl" altLang="en-US" sz="2400" dirty="0">
                <a:solidFill>
                  <a:srgbClr val="25252B"/>
                </a:solidFill>
                <a:latin typeface="IBM Plex Sans" pitchFamily="34" charset="0"/>
                <a:ea typeface="IBM Plex Sans" pitchFamily="34" charset="-122"/>
                <a:cs typeface="IBM Plex Sans" pitchFamily="34" charset="-120"/>
              </a:rPr>
              <a:t>Een adres of een betalingsverzoek mag u delen. Een seedphrase of privé sleutel mag u nooit delen. Geen enkele betrouwbare docent, Wallet-aanbieder of ondersteuningsmedewerker zal u er ooit om vragen.</a:t>
            </a:r>
            <a:endParaRPr lang="n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Stop, deel niets, verstuur niets</a:t>
            </a:r>
            <a:endParaRPr lang="nl" sz="3000" dirty="0"/>
          </a:p>
        </p:txBody>
      </p:sp>
      <p:sp>
        <p:nvSpPr>
          <p:cNvPr id="5" name="Text 2"/>
          <p:cNvSpPr/>
          <p:nvPr/>
        </p:nvSpPr>
        <p:spPr>
          <a:xfrm>
            <a:off x="666780" y="1447770"/>
            <a:ext cx="5694426" cy="2879537"/>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Stop als iemand haast of geheimhouding oplegt, gegarandeerd rendement belooft, u vraagt eerst bitcoin te sturen, of naar uw seedphrase vraagt. Neem even pauze. Deel niets. Verstuur niets. Controleer het daarna via een bron die u al kent.</a:t>
            </a:r>
            <a:endParaRPr lang="nl" sz="2400" dirty="0"/>
          </a:p>
        </p:txBody>
      </p:sp>
      <p:pic>
        <p:nvPicPr>
          <p:cNvPr id="6" name="Image 1" descr="Urgentie Imitatie Gewijzigde bestemming Gegarandeerd rendement Verzoeken om geheimen">    </p:cNvPr>
          <p:cNvPicPr>
            <a:picLocks noChangeAspect="1"/>
          </p:cNvPicPr>
          <p:nvPr/>
        </p:nvPicPr>
        <p:blipFill>
          <a:blip r:embed="rId2"/>
          <a:stretch>
            <a:fillRect/>
          </a:stretch>
        </p:blipFill>
        <p:spPr>
          <a:xfrm>
            <a:off x="1237549" y="4479737"/>
            <a:ext cx="4230472" cy="180557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Hoe gebruikt u Bitcoin?</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Wat komt hierna?</a:t>
            </a:r>
            <a:endParaRPr lang="n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FFFFF"/>
                </a:solidFill>
                <a:latin typeface="IBM Plex Sans" pitchFamily="34" charset="0"/>
                <a:ea typeface="IBM Plex Sans" pitchFamily="34" charset="-122"/>
                <a:cs typeface="IBM Plex Sans" pitchFamily="34" charset="-120"/>
              </a:rPr>
              <a:t>Dit is pas het begin.</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Vier belangrijke inzichten</a:t>
            </a:r>
            <a:endParaRPr lang="nl"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nl" altLang="en-US" sz="2300" b="1" dirty="0">
                <a:solidFill>
                  <a:srgbClr val="25252B"/>
                </a:solidFill>
                <a:latin typeface="IBM Plex Sans" pitchFamily="34" charset="0"/>
                <a:ea typeface="IBM Plex Sans" pitchFamily="34" charset="-122"/>
                <a:cs typeface="IBM Plex Sans" pitchFamily="34" charset="-120"/>
              </a:rPr>
              <a:t>Geld berust op regels en vertrouwen.</a:t>
            </a:r>
            <a:r>
              <a:rPr lang="nl" altLang="en-US" sz="2300" dirty="0">
                <a:solidFill>
                  <a:srgbClr val="25252B"/>
                </a:solidFill>
                <a:latin typeface="IBM Plex Sans" pitchFamily="34" charset="0"/>
                <a:ea typeface="IBM Plex Sans" pitchFamily="34" charset="-122"/>
                <a:cs typeface="IBM Plex Sans" pitchFamily="34" charset="-120"/>
              </a:rPr>
              <a:t> De hoeveelheid fiatgeld en de regels worden bepaald door een klein aantal instellingen.</a:t>
            </a:r>
            <a:endParaRPr lang="nl" sz="2300" dirty="0"/>
          </a:p>
          <a:p>
            <a:pPr algn="l" marL="219710" indent="-219710">
              <a:lnSpc>
                <a:spcPct val="113000"/>
              </a:lnSpc>
              <a:spcBef>
                <a:spcPts val="460"/>
              </a:spcBef>
              <a:buSzPct val="100000"/>
              <a:buChar char="•"/>
            </a:pPr>
            <a:r>
              <a:rPr lang="nl" altLang="en-US" sz="2300" b="1" dirty="0">
                <a:solidFill>
                  <a:srgbClr val="25252B"/>
                </a:solidFill>
                <a:latin typeface="IBM Plex Sans" pitchFamily="34" charset="0"/>
                <a:ea typeface="IBM Plex Sans" pitchFamily="34" charset="-122"/>
                <a:cs typeface="IBM Plex Sans" pitchFamily="34" charset="-120"/>
              </a:rPr>
              <a:t>Bitcoin biedt andere regels.</a:t>
            </a:r>
            <a:r>
              <a:rPr lang="nl" altLang="en-US" sz="2300" dirty="0">
                <a:solidFill>
                  <a:srgbClr val="25252B"/>
                </a:solidFill>
                <a:latin typeface="IBM Plex Sans" pitchFamily="34" charset="0"/>
                <a:ea typeface="IBM Plex Sans" pitchFamily="34" charset="-122"/>
                <a:cs typeface="IBM Plex Sans" pitchFamily="34" charset="-120"/>
              </a:rPr>
              <a:t> Een openbare, beperkte hoeveelheid, toegankelijk voor iedereen, die u kunt controleren in plaats van blindelings te vertrouwen.</a:t>
            </a:r>
            <a:endParaRPr lang="nl" sz="2300" dirty="0"/>
          </a:p>
          <a:p>
            <a:pPr algn="l" marL="219710" indent="-219710">
              <a:lnSpc>
                <a:spcPct val="113000"/>
              </a:lnSpc>
              <a:spcBef>
                <a:spcPts val="460"/>
              </a:spcBef>
              <a:buSzPct val="100000"/>
              <a:buChar char="•"/>
            </a:pPr>
            <a:r>
              <a:rPr lang="nl" altLang="en-US" sz="2300" b="1" dirty="0">
                <a:solidFill>
                  <a:srgbClr val="25252B"/>
                </a:solidFill>
                <a:latin typeface="IBM Plex Sans" pitchFamily="34" charset="0"/>
                <a:ea typeface="IBM Plex Sans" pitchFamily="34" charset="-122"/>
                <a:cs typeface="IBM Plex Sans" pitchFamily="34" charset="-120"/>
              </a:rPr>
              <a:t>Veiligheid gaat voor alles.</a:t>
            </a:r>
            <a:r>
              <a:rPr lang="nl" altLang="en-US" sz="2300" dirty="0">
                <a:solidFill>
                  <a:srgbClr val="25252B"/>
                </a:solidFill>
                <a:latin typeface="IBM Plex Sans" pitchFamily="34" charset="0"/>
                <a:ea typeface="IBM Plex Sans" pitchFamily="34" charset="-122"/>
                <a:cs typeface="IBM Plex Sans" pitchFamily="34" charset="-120"/>
              </a:rPr>
              <a:t> Leer eerst, begin klein, controleer alles en deel nooit uw seed phrase.</a:t>
            </a:r>
            <a:endParaRPr lang="nl" sz="2300" dirty="0"/>
          </a:p>
          <a:p>
            <a:pPr algn="l" marL="219710" indent="-219710">
              <a:lnSpc>
                <a:spcPct val="113000"/>
              </a:lnSpc>
              <a:spcBef>
                <a:spcPts val="460"/>
              </a:spcBef>
              <a:buSzPct val="100000"/>
              <a:buChar char="•"/>
            </a:pPr>
            <a:r>
              <a:rPr lang="nl" altLang="en-US" sz="2300" b="1" dirty="0">
                <a:solidFill>
                  <a:srgbClr val="25252B"/>
                </a:solidFill>
                <a:latin typeface="IBM Plex Sans" pitchFamily="34" charset="0"/>
                <a:ea typeface="IBM Plex Sans" pitchFamily="34" charset="-122"/>
                <a:cs typeface="IBM Plex Sans" pitchFamily="34" charset="-120"/>
              </a:rPr>
              <a:t>Dit is pas het begin.</a:t>
            </a:r>
            <a:r>
              <a:rPr lang="nl" altLang="en-US" sz="2300" dirty="0">
                <a:solidFill>
                  <a:srgbClr val="25252B"/>
                </a:solidFill>
                <a:latin typeface="IBM Plex Sans" pitchFamily="34" charset="0"/>
                <a:ea typeface="IBM Plex Sans" pitchFamily="34" charset="-122"/>
                <a:cs typeface="IBM Plex Sans" pitchFamily="34" charset="-120"/>
              </a:rPr>
              <a:t> Eén veilige volgende stap is genoeg.</a:t>
            </a:r>
            <a:endParaRPr lang="nl"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nl" altLang="en-US" sz="2300" b="1" dirty="0">
                <a:solidFill>
                  <a:srgbClr val="422C70"/>
                </a:solidFill>
                <a:latin typeface="IBM Plex Sans" pitchFamily="34" charset="0"/>
                <a:ea typeface="IBM Plex Sans" pitchFamily="34" charset="-122"/>
                <a:cs typeface="IBM Plex Sans" pitchFamily="34" charset="-120"/>
              </a:rPr>
              <a:t>Een moment van reflectie</a:t>
            </a:r>
            <a:endParaRPr lang="nl" sz="2300" dirty="0"/>
          </a:p>
          <a:p>
            <a:pPr algn="l" indent="0" marL="0">
              <a:lnSpc>
                <a:spcPct val="113000"/>
              </a:lnSpc>
              <a:spcBef>
                <a:spcPts val="340"/>
              </a:spcBef>
              <a:buNone/>
            </a:pPr>
            <a:r>
              <a:rPr lang="nl" altLang="en-US" sz="2300" dirty="0">
                <a:solidFill>
                  <a:srgbClr val="25252B"/>
                </a:solidFill>
                <a:latin typeface="IBM Plex Sans" pitchFamily="34" charset="0"/>
                <a:ea typeface="IBM Plex Sans" pitchFamily="34" charset="-122"/>
                <a:cs typeface="IBM Plex Sans" pitchFamily="34" charset="-120"/>
              </a:rPr>
              <a:t>Ga terug naar de vijf vragen van het begin. Wat zou u nu antwoorden?</a:t>
            </a:r>
            <a:endParaRPr lang="nl"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komt hierna?</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Het Bitcoin-diploma</a:t>
            </a:r>
            <a:endParaRPr lang="nl"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De volgende stap. De vier modules brengen u verder:</a:t>
            </a:r>
            <a:endParaRPr lang="nl"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Geld begrijpen</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Hoe Bitcoin werkt</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Bitcoin veilig gebruiken</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Bitcoin in uw gemeenschap</a:t>
            </a:r>
            <a:endParaRPr lang="nl"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Blijf nieuwsgierig, blijf vragen stellen en lees meer op </a:t>
            </a:r>
            <a:r>
              <a:rPr lang="nl"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nl" altLang="en-US" sz="2210" dirty="0">
                <a:solidFill>
                  <a:srgbClr val="25252B"/>
                </a:solidFill>
                <a:latin typeface="IBM Plex Sans" pitchFamily="34" charset="0"/>
                <a:ea typeface="IBM Plex Sans" pitchFamily="34" charset="-122"/>
                <a:cs typeface="IBM Plex Sans" pitchFamily="34" charset="-120"/>
              </a:rPr>
              <a:t>.</a:t>
            </a:r>
            <a:endParaRPr lang="nl"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We hopen u te verwelkomen in onze volgende groep.</a:t>
            </a:r>
            <a:endParaRPr lang="nl"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Introductie tot Bitcoin · Wat komt hierna?</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Introductie tot Bitcoin</dc:title>
  <dc:subject>Open educational slides (Creative Commons). Adapt them freely.</dc:subject>
  <dc:creator>My First Bitcoin</dc:creator>
  <cp:lastModifiedBy>My First Bitcoin</cp:lastModifiedBy>
  <cp:revision>1</cp:revision>
  <dcterms:created xsi:type="dcterms:W3CDTF">2026-10-22T19:43:20Z</dcterms:created>
  <dcterms:modified xsi:type="dcterms:W3CDTF">2026-10-22T19:43:20Z</dcterms:modified>
</cp:coreProperties>
</file>