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Kilde: My First Bitcoin, elevvejledning til Bitcoin-diplomet, udgave 26.10, modul 1–4 og indledende forventninger til kursisterne. Tilpasset under Creative Commons Kreditering-DelPåSammeVilkår 4.0 International; denne diaspræsentation anvender samme licens. Denne diaspræsentation er et præsentationshjælpemiddel til underviserstyret undervisning. Tilpas eksempler, aktiviteter, tempo og formidling, samtidig med at læseplanens indhold, de påkrævede kompetencer og sikkerhedsrammerne bevares. Der forudsættes ingen fast varighed for undervisningsgangene.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Fasthold disse grænser gennem alle fire moduler. Forklar risiciene for privatliv, sikkerhed og tab inden eventuelle valgfrie liveøvelser med små beløb.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Brug diskussionen i kilden til at skelne mellem en oplysning, der kan efterprøves, og en holdning, der kræver kriterier og dokumentation. Bed ikke om personlige økonomiske oplysninger.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Brug eksemplet fra kilden: Amina har ris og ønsker sko; Luis har sko og ønsker madolie; Mei har madolie og ønsker reparationsarbejde. Hold de mislykkede direkte byttehandler tydeligt adskilt fra den senere løsning med penge som mellemled.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Brug vejledningens eksempel om adgang til vand og valg i hverdagen. Akutte behov kan med god grund øge præferencen for nutiden.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Forklar guldstandarden og de forskellige regler for indløsning af repræsentative papirpenge. Et kort eller en telefon sender instruktioner; det indeholder ikke penge. Et almindeligt bankindskud er bankens forpligtelse over for sin kunde.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Banker tjener renter og gebyrer, samtidig med at de dækker omkostninger og tab. Undgå at antyde, at alle banker er ved at gå konkurs, eller at udlån er uden begrænsninger. Skeln mellem en banks løfte og direkte besiddelse af afviklingsaktivet.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Bevar sammenhængen mellem svarets fem dele. Tidligere forslag bidrog med enkelte elementer; undgå at antyde, at hvert af dem var en komplet decentraliseret valuta.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Nogle bitcoin kan være utilgængelige eller ikke være til salg.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Lad eleverne selv foretage omregningen; ingen synlig facitliste.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Hovedtanke: Har Bitcoin værdi for Dem? Afspejler den aktuelle pris dets værdi?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Forbered kontrollen af modtagelsesskærmen, kontrollen af afsendelse og verificering samt øvelsen i gendannelsesberedskab eller håndtering af svindel. Forklar begrænsningerne i hvert miljø, inden det tages i brug.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Fotografér aldrig en rigtig seedfrase, gem den aldrig i skyen, send den aldrig via e-mail eller beskeder, og indtast den aldrig på et websted eller i en almindelig formular. Den kan give fuld adgang til midlerne.
Ekstra adgangsfraser, flere nøgler og avancerede sikkerhedskopieringsmetoder hører til under Avanceret læring. Indfør ikke kompleksitet, som kursisterne ikke kan forklare eller håndtere, hvis noget går galt.
Hvis seedfrasen kan være blevet set, kopieret, indtastet online eller gemt på en enhed, der ikke er pålidelig, skal De betragte den som kompromitteret. Søg hjælp uden at afsløre den; brug en ny, pålidelig gendannelsesproces.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Brug kildetekstens fiktive sammenligning mellem små betalinger og mindre hyppige betalinger. Hold valgene hypotetiske; vælg ikke værktøjer eller beløb til elevernes personlige midler.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Iagttag processen uden at se gendannelsesordene. En senere personlig opsætning kræver nye gendannelsesoplysninger, der er genereret i enerum.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On-chain-gebyrer afhænger primært af transaktionsdata og efterspørgslen efter plads i blokkene, ikke blot af det beløb, der sendes. Læs det endelige estimat; tidsrammen og gebyrerne kan ændre sig.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Find selv frem til officielle websteder, appsider og kontaktoplysninger. Kontrollér udgiver og domæne; vær på vagt over for annoncer, beskeder og websteder, der ligner de officielle. Lån aldrig penge for at eksperimentere.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Kildeanker: Praktisk kompetencekontrol observeret af en underviser. C6 kræver direkte observation af både opgaver vedrørende wallet/modtagelse og opgaver vedrørende parathed til gendannelse. Simuleringer, forberedte materialer, fysiske modeller og alternativer uden brug af midler er gyldige. Giv feedback og endnu en mulighed, når det er nødvendigt. Hold bedømmelseskriterier og administration af vurderingen væk fra skærmen.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 4 er obligatorisk og tilrettelægges af underviseren. Vælg den lokalt relevante opgave om Bitcoin som penge, og brug de følgende oplæg som valgmuligheder, der kan tilpasses, ikke som et krav om at demonstrere alle værktøjer eller scenarier. Kontrollér aktuelle værktøjer, lokale regler, infrastruktur og support. Fasthold de krævede kompetencer og sikkerhedsstandarderne fra modul 3; opfind ikke lokale udbydere eller detaljer.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Vælg den relevante kildeopgave: sammenligning af opbevaringsformer, kontrol af modtagelsesskærm, sammenligning af betalingsveje, kontrol af klargjort transaktion, sammenligning af ruteomkostninger, håndtering af svindel, betalingsforløb for forhandlere/donationer eller verificering af ressourcer. Søg lokal ekspertise, når det er nødvendigt.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Brug en genstand af lav værdi eller en simulering. Forklar hele forløbet, før betalingen godkendes.
Vælg eller tilpas vejledningens scenarier til den lokale opgave. Hold instruktionerne rettet mod de lærende, og undgå at fremstille hypotetisk betalingsaccept som en faktisk oplysning om, at en lokal forhandler accepterer betaling.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Brug det scenarie fra kildematerialet, der understøtter den valgte lokale opgave. En tilbagebetaling er en ny betaling, ikke en tilbageførsel af den oprindelige on-chain-transaktion.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Anskaffelsesmuligheder omfatter arbejde, direkte udveksling, mæglere, hæveautomater, forhandlere, vekslingstjenester og cirkulære økonomier. Brug aktuelle, verificerede lokale oplysninger eller et tydeligt fiktivt scenarie.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Sammenlign opbevaring af data, forbindelser på blokkæden, modparter, beskyttelse mod svindel, grænser, gebyrer og håndtering af tvister.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Definér succes ud fra det problem, der er løst, ikke antallet af transaktioner.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Observér den lokale opgave med Bitcoin som penge, som underviseren har valgt, og den lærendes forklaring af formålet, alternativet, afvejningerne, hvad der kan gå galt, og næste skridt. Hold pointgivning, bedømmelseskriterier og administration af evalueringen uden for skærmbilledet.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36856" y="571500"/>
            <a:ext cx="1388425" cy="272400"/>
          </a:xfrm>
          <a:prstGeom prst="rect">
            <a:avLst/>
          </a:prstGeom>
          <a:noFill/>
          <a:ln/>
        </p:spPr>
        <p:txBody>
          <a:bodyPr wrap="square" lIns="0" tIns="0" rIns="0" bIns="0" rtlCol="0" anchor="t"/>
          <a:lstStyle/>
          <a:p>
            <a:pPr algn="r" indent="0" marL="0">
              <a:lnSpc>
                <a:spcPct val="108000"/>
              </a:lnSpc>
              <a:buNone/>
            </a:pPr>
            <a:r>
              <a:rPr lang="da" altLang="en-US" sz="1650" dirty="0">
                <a:solidFill>
                  <a:srgbClr val="FFFFFF"/>
                </a:solidFill>
                <a:latin typeface="IBM Plex Sans" pitchFamily="34" charset="0"/>
                <a:ea typeface="IBM Plex Sans" pitchFamily="34" charset="-122"/>
                <a:cs typeface="IBM Plex Sans" pitchFamily="34" charset="-120"/>
              </a:rPr>
              <a:t>Udgave 26.10</a:t>
            </a:r>
            <a:endParaRPr lang="da" sz="1650" dirty="0"/>
          </a:p>
        </p:txBody>
      </p:sp>
      <p:sp>
        <p:nvSpPr>
          <p:cNvPr id="3" name="Text 1"/>
          <p:cNvSpPr/>
          <p:nvPr/>
        </p:nvSpPr>
        <p:spPr>
          <a:xfrm>
            <a:off x="666780" y="1962120"/>
            <a:ext cx="11144250" cy="960029"/>
          </a:xfrm>
          <a:prstGeom prst="rect">
            <a:avLst/>
          </a:prstGeom>
          <a:noFill/>
          <a:ln/>
        </p:spPr>
        <p:txBody>
          <a:bodyPr wrap="square" lIns="0" tIns="0" rIns="0" bIns="0" rtlCol="0" anchor="t"/>
          <a:lstStyle/>
          <a:p>
            <a:pPr algn="l" indent="0" marL="0">
              <a:lnSpc>
                <a:spcPct val="88000"/>
              </a:lnSpc>
              <a:buNone/>
            </a:pPr>
            <a:r>
              <a:rPr lang="da" altLang="en-US" sz="7200" dirty="0">
                <a:solidFill>
                  <a:srgbClr val="FFFFFF"/>
                </a:solidFill>
                <a:latin typeface="IBM Plex Sans Medium" pitchFamily="34" charset="0"/>
                <a:ea typeface="IBM Plex Sans Medium" pitchFamily="34" charset="-122"/>
                <a:cs typeface="IBM Plex Sans Medium" pitchFamily="34" charset="-120"/>
              </a:rPr>
              <a:t>Bitcoin-diplom</a:t>
            </a:r>
            <a:endParaRPr lang="da"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da" altLang="en-US" sz="2400" dirty="0">
                <a:solidFill>
                  <a:srgbClr val="FFFFFF"/>
                </a:solidFill>
                <a:latin typeface="IBM Plex Sans" pitchFamily="34" charset="0"/>
                <a:ea typeface="IBM Plex Sans" pitchFamily="34" charset="-122"/>
                <a:cs typeface="IBM Plex Sans" pitchFamily="34" charset="-120"/>
              </a:rPr>
              <a:t>Finansiel uddannelse til Bitcoin-æraen</a:t>
            </a:r>
            <a:endParaRPr lang="da"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da" altLang="en-US" sz="2400" dirty="0">
                <a:solidFill>
                  <a:srgbClr val="F7941F"/>
                </a:solidFill>
                <a:latin typeface="IBM Plex Sans Medium" pitchFamily="34" charset="0"/>
                <a:ea typeface="IBM Plex Sans Medium" pitchFamily="34" charset="-122"/>
                <a:cs typeface="IBM Plex Sans Medium" pitchFamily="34" charset="-120"/>
              </a:rPr>
              <a:t>Modul 1</a:t>
            </a:r>
            <a:endParaRPr lang="da"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da" altLang="en-US" sz="4350" dirty="0">
                <a:solidFill>
                  <a:srgbClr val="FFFFFF"/>
                </a:solidFill>
                <a:latin typeface="IBM Plex Sans Medium" pitchFamily="34" charset="0"/>
                <a:ea typeface="IBM Plex Sans Medium" pitchFamily="34" charset="-122"/>
                <a:cs typeface="IBM Plex Sans Medium" pitchFamily="34" charset="-120"/>
              </a:rPr>
              <a:t>Forståelse af penge</a:t>
            </a:r>
            <a:endParaRPr lang="da"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da" altLang="en-US" sz="2400" b="1" dirty="0">
                <a:solidFill>
                  <a:srgbClr val="FFFFFF"/>
                </a:solidFill>
                <a:latin typeface="IBM Plex Sans" pitchFamily="34" charset="0"/>
                <a:ea typeface="IBM Plex Sans" pitchFamily="34" charset="-122"/>
                <a:cs typeface="IBM Plex Sans" pitchFamily="34" charset="-120"/>
              </a:rPr>
              <a:t>Problem:</a:t>
            </a:r>
            <a:r>
              <a:rPr lang="da" altLang="en-US" sz="2400" dirty="0">
                <a:solidFill>
                  <a:srgbClr val="FFFFFF"/>
                </a:solidFill>
                <a:latin typeface="IBM Plex Sans" pitchFamily="34" charset="0"/>
                <a:ea typeface="IBM Plex Sans" pitchFamily="34" charset="-122"/>
                <a:cs typeface="IBM Plex Sans" pitchFamily="34" charset="-120"/>
              </a:rPr>
              <a:t> Hvordan fungerer og ændrer monetære systemer sig?</a:t>
            </a:r>
            <a:endParaRPr lang="d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Viden kommer før handling</a:t>
            </a:r>
            <a:endParaRPr lang="da"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Lær først · start i det små · gå langsomt frem</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Der kræves hverken køb, egne midler eller egen wallet</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Der kræves hverken egen enhed eller internetadgang for at gennemføre kurset</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Forberedte materialer, simuleringer og offlineøvelser er tilgængelige</a:t>
            </a:r>
            <a:endParaRPr lang="da" sz="2400" dirty="0"/>
          </a:p>
        </p:txBody>
      </p:sp>
      <p:sp>
        <p:nvSpPr>
          <p:cNvPr id="5" name="Text 3"/>
          <p:cNvSpPr/>
          <p:nvPr/>
        </p:nvSpPr>
        <p:spPr>
          <a:xfrm>
            <a:off x="666780" y="3961364"/>
            <a:ext cx="11510010" cy="1645463"/>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Dette kursus tilbyder undervisning, ikke finansiel rådgivning, investeringsrådgivning, juridisk rådgivning eller skatterådgivning. Det anbefaler ikke at købe, sælge, låne med sikkerhed i eller beholde bitcoin og lover heller ikke en stigende pris.</a:t>
            </a:r>
            <a:endParaRPr lang="d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1</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da" altLang="en-US" sz="4350" dirty="0">
                <a:solidFill>
                  <a:srgbClr val="FFFFFF"/>
                </a:solidFill>
                <a:latin typeface="IBM Plex Sans Medium" pitchFamily="34" charset="0"/>
                <a:ea typeface="IBM Plex Sans Medium" pitchFamily="34" charset="-122"/>
                <a:cs typeface="IBM Plex Sans Medium" pitchFamily="34" charset="-120"/>
              </a:rPr>
              <a:t>Stol ikke, verificér</a:t>
            </a:r>
            <a:endParaRPr lang="da"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C0C0D0"/>
                </a:solidFill>
                <a:latin typeface="IBM Plex Sans" pitchFamily="34" charset="0"/>
                <a:ea typeface="IBM Plex Sans" pitchFamily="34" charset="-122"/>
                <a:cs typeface="IBM Plex Sans" pitchFamily="34" charset="-120"/>
              </a:rPr>
              <a:t>Bitcoin-diplom · Modul 1</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Diskussion og forventninger til privatliv</a:t>
            </a:r>
            <a:endParaRPr lang="da"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da" altLang="en-US" sz="2300" dirty="0">
                <a:solidFill>
                  <a:srgbClr val="25252B"/>
                </a:solidFill>
                <a:latin typeface="IBM Plex Sans" pitchFamily="34" charset="0"/>
                <a:ea typeface="IBM Plex Sans" pitchFamily="34" charset="-122"/>
                <a:cs typeface="IBM Plex Sans" pitchFamily="34" charset="-120"/>
              </a:rPr>
              <a:t>Kontrollér dokumentationen; skeln mellem fakta, meninger og garantier</a:t>
            </a:r>
            <a:endParaRPr lang="da" sz="2300" dirty="0"/>
          </a:p>
          <a:p>
            <a:pPr algn="l" marL="219710" indent="-219710">
              <a:lnSpc>
                <a:spcPct val="113000"/>
              </a:lnSpc>
              <a:spcBef>
                <a:spcPts val="460"/>
              </a:spcBef>
              <a:buSzPct val="100000"/>
              <a:buChar char="•"/>
            </a:pPr>
            <a:r>
              <a:rPr lang="da" altLang="en-US" sz="2300" dirty="0">
                <a:solidFill>
                  <a:srgbClr val="25252B"/>
                </a:solidFill>
                <a:latin typeface="IBM Plex Sans" pitchFamily="34" charset="0"/>
                <a:ea typeface="IBM Plex Sans" pitchFamily="34" charset="-122"/>
                <a:cs typeface="IBM Plex Sans" pitchFamily="34" charset="-120"/>
              </a:rPr>
              <a:t>Udfordr idéer respektfuldt; gør opmærksom på usikkerhed</a:t>
            </a:r>
            <a:endParaRPr lang="da" sz="2300" dirty="0"/>
          </a:p>
          <a:p>
            <a:pPr algn="l" marL="219710" indent="-219710">
              <a:lnSpc>
                <a:spcPct val="113000"/>
              </a:lnSpc>
              <a:spcBef>
                <a:spcPts val="460"/>
              </a:spcBef>
              <a:buSzPct val="100000"/>
              <a:buChar char="•"/>
            </a:pPr>
            <a:r>
              <a:rPr lang="da" altLang="en-US" sz="2300" dirty="0">
                <a:solidFill>
                  <a:srgbClr val="25252B"/>
                </a:solidFill>
                <a:latin typeface="IBM Plex Sans" pitchFamily="34" charset="0"/>
                <a:ea typeface="IBM Plex Sans" pitchFamily="34" charset="-122"/>
                <a:cs typeface="IBM Plex Sans" pitchFamily="34" charset="-120"/>
              </a:rPr>
              <a:t>Hold personlige historier og økonomiske oplysninger private</a:t>
            </a:r>
            <a:endParaRPr lang="da" sz="2300" dirty="0"/>
          </a:p>
          <a:p>
            <a:pPr algn="l" marL="219710" indent="-219710">
              <a:lnSpc>
                <a:spcPct val="113000"/>
              </a:lnSpc>
              <a:spcBef>
                <a:spcPts val="460"/>
              </a:spcBef>
              <a:buSzPct val="100000"/>
              <a:buChar char="•"/>
            </a:pPr>
            <a:r>
              <a:rPr lang="da" altLang="en-US" sz="2300" dirty="0">
                <a:solidFill>
                  <a:srgbClr val="25252B"/>
                </a:solidFill>
                <a:latin typeface="IBM Plex Sans" pitchFamily="34" charset="0"/>
                <a:ea typeface="IBM Plex Sans" pitchFamily="34" charset="-122"/>
                <a:cs typeface="IBM Plex Sans" pitchFamily="34" charset="-120"/>
              </a:rPr>
              <a:t>Intet pres for at købe, sælge eller oplyse om beholdninger</a:t>
            </a:r>
            <a:endParaRPr lang="da" sz="2300" dirty="0"/>
          </a:p>
        </p:txBody>
      </p:sp>
      <p:sp>
        <p:nvSpPr>
          <p:cNvPr id="5" name="Text 3"/>
          <p:cNvSpPr/>
          <p:nvPr/>
        </p:nvSpPr>
        <p:spPr>
          <a:xfrm>
            <a:off x="666780" y="3460272"/>
            <a:ext cx="11510010" cy="789950"/>
          </a:xfrm>
          <a:prstGeom prst="rect">
            <a:avLst/>
          </a:prstGeom>
          <a:noFill/>
          <a:ln/>
        </p:spPr>
        <p:txBody>
          <a:bodyPr wrap="square" lIns="0" tIns="0" rIns="0" bIns="0" rtlCol="0" anchor="t"/>
          <a:lstStyle/>
          <a:p>
            <a:pPr algn="l" indent="0" marL="0">
              <a:lnSpc>
                <a:spcPct val="113000"/>
              </a:lnSpc>
              <a:buNone/>
            </a:pPr>
            <a:r>
              <a:rPr lang="da" altLang="en-US" sz="2300" dirty="0">
                <a:solidFill>
                  <a:srgbClr val="25252B"/>
                </a:solidFill>
                <a:latin typeface="IBM Plex Sans" pitchFamily="34" charset="0"/>
                <a:ea typeface="IBM Plex Sans" pitchFamily="34" charset="-122"/>
                <a:cs typeface="IBM Plex Sans" pitchFamily="34" charset="-120"/>
              </a:rPr>
              <a:t>Indhent tilladelse, før De optager eller deler andres skærm, arbejde eller identificerende oplysninger. Del aldrig rigtige private nøgler eller gendannelsesord.</a:t>
            </a:r>
            <a:endParaRPr lang="da" sz="2300" dirty="0"/>
          </a:p>
        </p:txBody>
      </p:sp>
      <p:sp>
        <p:nvSpPr>
          <p:cNvPr id="6" name="Text 4"/>
          <p:cNvSpPr/>
          <p:nvPr/>
        </p:nvSpPr>
        <p:spPr>
          <a:xfrm>
            <a:off x="666780" y="4542831"/>
            <a:ext cx="11510010" cy="1184971"/>
          </a:xfrm>
          <a:prstGeom prst="rect">
            <a:avLst/>
          </a:prstGeom>
          <a:noFill/>
          <a:ln/>
        </p:spPr>
        <p:txBody>
          <a:bodyPr wrap="square" lIns="0" tIns="0" rIns="0" bIns="0" rtlCol="0" anchor="t"/>
          <a:lstStyle/>
          <a:p>
            <a:pPr algn="l" indent="0" marL="0">
              <a:lnSpc>
                <a:spcPct val="113000"/>
              </a:lnSpc>
              <a:buNone/>
            </a:pPr>
            <a:r>
              <a:rPr lang="da" altLang="en-US" sz="2300" dirty="0">
                <a:solidFill>
                  <a:srgbClr val="25252B"/>
                </a:solidFill>
                <a:latin typeface="IBM Plex Sans" pitchFamily="34" charset="0"/>
                <a:ea typeface="IBM Plex Sans" pitchFamily="34" charset="-122"/>
                <a:cs typeface="IBM Plex Sans" pitchFamily="34" charset="-120"/>
              </a:rPr>
              <a:t>Prisen på Bitcoin kan ændre sig kraftigt. Fejl, svindel, mistede hemmelige oplysninger eller svigt hos en depotudbyder kan medføre permanente tab; gyldige betalinger er normalt vanskelige eller umulige at tilbageføre.</a:t>
            </a:r>
            <a:endParaRPr lang="da"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1</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Indledende spørgsmål om penge</a:t>
            </a:r>
            <a:endParaRPr lang="da" sz="3000" dirty="0"/>
          </a:p>
        </p:txBody>
      </p:sp>
      <p:sp>
        <p:nvSpPr>
          <p:cNvPr id="5" name="Text 2"/>
          <p:cNvSpPr/>
          <p:nvPr/>
        </p:nvSpPr>
        <p:spPr>
          <a:xfrm>
            <a:off x="1047720" y="1386779"/>
            <a:ext cx="5923026" cy="3123042"/>
          </a:xfrm>
          <a:prstGeom prst="rect">
            <a:avLst/>
          </a:prstGeom>
          <a:noFill/>
          <a:ln/>
        </p:spPr>
        <p:txBody>
          <a:bodyPr wrap="square" lIns="0" tIns="0" rIns="0" bIns="0" rtlCol="0" anchor="t"/>
          <a:lstStyle/>
          <a:p>
            <a:pPr algn="l" marL="228600" indent="-228600">
              <a:lnSpc>
                <a:spcPct val="113000"/>
              </a:lnSpc>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Hvorfor har mennesker brug for penge?</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Hvad gør noget til penge?</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Hvem kan skabe eller kontrollere de penge, De bruger?</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Hvorfor har Deres penge værdi?</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Kan man købe lige så meget for dem som før?</a:t>
            </a:r>
            <a:endParaRPr lang="da"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1</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Hvorfor penge findes</a:t>
            </a:r>
            <a:endParaRPr lang="da"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da" altLang="en-US" sz="2300" dirty="0">
                <a:solidFill>
                  <a:srgbClr val="25252B"/>
                </a:solidFill>
                <a:latin typeface="IBM Plex Sans" pitchFamily="34" charset="0"/>
                <a:ea typeface="IBM Plex Sans" pitchFamily="34" charset="-122"/>
                <a:cs typeface="IBM Plex Sans" pitchFamily="34" charset="-120"/>
              </a:rPr>
              <a:t>Penge er et aktiv, som folk accepterer, fordi de forventer, at andre vil acceptere det senere.</a:t>
            </a:r>
            <a:endParaRPr lang="da" sz="2300" dirty="0"/>
          </a:p>
        </p:txBody>
      </p:sp>
      <p:sp>
        <p:nvSpPr>
          <p:cNvPr id="5" name="Text 3"/>
          <p:cNvSpPr/>
          <p:nvPr/>
        </p:nvSpPr>
        <p:spPr>
          <a:xfrm>
            <a:off x="1032449" y="246568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da" altLang="en-US" sz="2300" dirty="0">
                <a:solidFill>
                  <a:srgbClr val="25252B"/>
                </a:solidFill>
                <a:latin typeface="IBM Plex Sans" pitchFamily="34" charset="0"/>
                <a:ea typeface="IBM Plex Sans" pitchFamily="34" charset="-122"/>
                <a:cs typeface="IBM Plex Sans" pitchFamily="34" charset="-120"/>
              </a:rPr>
              <a:t>Specialisering og udveksling</a:t>
            </a:r>
            <a:endParaRPr lang="da" sz="2300" dirty="0"/>
          </a:p>
          <a:p>
            <a:pPr algn="l" marL="219710" indent="-219710">
              <a:lnSpc>
                <a:spcPct val="113000"/>
              </a:lnSpc>
              <a:spcBef>
                <a:spcPts val="460"/>
              </a:spcBef>
              <a:buSzPct val="100000"/>
              <a:buChar char="•"/>
            </a:pPr>
            <a:r>
              <a:rPr lang="da" altLang="en-US" sz="2300" dirty="0">
                <a:solidFill>
                  <a:srgbClr val="25252B"/>
                </a:solidFill>
                <a:latin typeface="IBM Plex Sans" pitchFamily="34" charset="0"/>
                <a:ea typeface="IBM Plex Sans" pitchFamily="34" charset="-122"/>
                <a:cs typeface="IBM Plex Sans" pitchFamily="34" charset="-120"/>
              </a:rPr>
              <a:t>Samarbejde mellem fremmede</a:t>
            </a:r>
            <a:endParaRPr lang="da" sz="2300" dirty="0"/>
          </a:p>
          <a:p>
            <a:pPr algn="l" marL="219710" indent="-219710">
              <a:lnSpc>
                <a:spcPct val="113000"/>
              </a:lnSpc>
              <a:spcBef>
                <a:spcPts val="460"/>
              </a:spcBef>
              <a:buSzPct val="100000"/>
              <a:buChar char="•"/>
            </a:pPr>
            <a:r>
              <a:rPr lang="da" altLang="en-US" sz="2300" dirty="0">
                <a:solidFill>
                  <a:srgbClr val="25252B"/>
                </a:solidFill>
                <a:latin typeface="IBM Plex Sans" pitchFamily="34" charset="0"/>
                <a:ea typeface="IBM Plex Sans" pitchFamily="34" charset="-122"/>
                <a:cs typeface="IBM Plex Sans" pitchFamily="34" charset="-120"/>
              </a:rPr>
              <a:t>Priser, gæld, indkomst og opsparing</a:t>
            </a:r>
            <a:endParaRPr lang="da" sz="2300" dirty="0"/>
          </a:p>
          <a:p>
            <a:pPr algn="l" marL="219710" indent="-219710">
              <a:lnSpc>
                <a:spcPct val="113000"/>
              </a:lnSpc>
              <a:spcBef>
                <a:spcPts val="460"/>
              </a:spcBef>
              <a:buSzPct val="100000"/>
              <a:buChar char="•"/>
            </a:pPr>
            <a:r>
              <a:rPr lang="da" altLang="en-US" sz="2300" dirty="0">
                <a:solidFill>
                  <a:srgbClr val="25252B"/>
                </a:solidFill>
                <a:latin typeface="IBM Plex Sans" pitchFamily="34" charset="0"/>
                <a:ea typeface="IBM Plex Sans" pitchFamily="34" charset="-122"/>
                <a:cs typeface="IBM Plex Sans" pitchFamily="34" charset="-120"/>
              </a:rPr>
              <a:t>Værdi på tværs af tid og afstand</a:t>
            </a:r>
            <a:endParaRPr lang="da" sz="2300" dirty="0"/>
          </a:p>
        </p:txBody>
      </p:sp>
      <p:sp>
        <p:nvSpPr>
          <p:cNvPr id="6" name="Shape 4"/>
          <p:cNvSpPr/>
          <p:nvPr/>
        </p:nvSpPr>
        <p:spPr>
          <a:xfrm>
            <a:off x="666780" y="4542831"/>
            <a:ext cx="10858500" cy="1184331"/>
          </a:xfrm>
          <a:prstGeom prst="rect">
            <a:avLst/>
          </a:prstGeom>
          <a:solidFill>
            <a:srgbClr val="F3F3FA"/>
          </a:solidFill>
          <a:ln/>
        </p:spPr>
      </p:sp>
      <p:sp>
        <p:nvSpPr>
          <p:cNvPr id="7" name="Shape 5"/>
          <p:cNvSpPr/>
          <p:nvPr/>
        </p:nvSpPr>
        <p:spPr>
          <a:xfrm>
            <a:off x="666780" y="4542831"/>
            <a:ext cx="57150" cy="1184331"/>
          </a:xfrm>
          <a:prstGeom prst="rect">
            <a:avLst/>
          </a:prstGeom>
          <a:solidFill>
            <a:srgbClr val="422C70"/>
          </a:solidFill>
          <a:ln/>
        </p:spPr>
      </p:sp>
      <p:sp>
        <p:nvSpPr>
          <p:cNvPr id="8" name="Text 6"/>
          <p:cNvSpPr/>
          <p:nvPr/>
        </p:nvSpPr>
        <p:spPr>
          <a:xfrm>
            <a:off x="1192103" y="4806178"/>
            <a:ext cx="10456896" cy="657636"/>
          </a:xfrm>
          <a:prstGeom prst="rect">
            <a:avLst/>
          </a:prstGeom>
          <a:noFill/>
          <a:ln/>
        </p:spPr>
        <p:txBody>
          <a:bodyPr wrap="square" lIns="0" tIns="0" rIns="0" bIns="0" rtlCol="0" anchor="t"/>
          <a:lstStyle/>
          <a:p>
            <a:pPr algn="l" indent="0" marL="0">
              <a:lnSpc>
                <a:spcPct val="113000"/>
              </a:lnSpc>
              <a:buNone/>
            </a:pPr>
            <a:r>
              <a:rPr lang="da" altLang="en-US" sz="2300" b="1" dirty="0">
                <a:solidFill>
                  <a:srgbClr val="422C70"/>
                </a:solidFill>
                <a:latin typeface="IBM Plex Sans" pitchFamily="34" charset="0"/>
                <a:ea typeface="IBM Plex Sans" pitchFamily="34" charset="-122"/>
                <a:cs typeface="IBM Plex Sans" pitchFamily="34" charset="-120"/>
              </a:rPr>
              <a:t>Hurtigt spørgsmål</a:t>
            </a:r>
            <a:endParaRPr lang="da" sz="2300" dirty="0"/>
          </a:p>
          <a:p>
            <a:pPr algn="l" indent="0" marL="0">
              <a:lnSpc>
                <a:spcPct val="113000"/>
              </a:lnSpc>
              <a:spcBef>
                <a:spcPts val="340"/>
              </a:spcBef>
              <a:buNone/>
            </a:pPr>
            <a:r>
              <a:rPr lang="da" altLang="en-US" sz="2300" dirty="0">
                <a:solidFill>
                  <a:srgbClr val="25252B"/>
                </a:solidFill>
                <a:latin typeface="IBM Plex Sans" pitchFamily="34" charset="0"/>
                <a:ea typeface="IBM Plex Sans" pitchFamily="34" charset="-122"/>
                <a:cs typeface="IBM Plex Sans" pitchFamily="34" charset="-120"/>
              </a:rPr>
              <a:t>Hvilket udvekslings- eller koordineringsproblem hjælper penge med at løse?</a:t>
            </a:r>
            <a:endParaRPr lang="da" sz="23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1</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Penges funktioner</a:t>
            </a:r>
            <a:endParaRPr lang="da"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da" altLang="en-US" sz="2400" b="1" dirty="0">
                <a:solidFill>
                  <a:srgbClr val="422C70"/>
                </a:solidFill>
                <a:latin typeface="IBM Plex Sans" pitchFamily="34" charset="0"/>
                <a:ea typeface="IBM Plex Sans" pitchFamily="34" charset="-122"/>
                <a:cs typeface="IBM Plex Sans" pitchFamily="34" charset="-120"/>
              </a:rPr>
              <a:t>Betalingsmiddel:</a:t>
            </a:r>
            <a:r>
              <a:rPr lang="da" altLang="en-US" sz="2400" dirty="0">
                <a:solidFill>
                  <a:srgbClr val="25252B"/>
                </a:solidFill>
                <a:latin typeface="IBM Plex Sans" pitchFamily="34" charset="0"/>
                <a:ea typeface="IBM Plex Sans" pitchFamily="34" charset="-122"/>
                <a:cs typeface="IBM Plex Sans" pitchFamily="34" charset="-120"/>
              </a:rPr>
              <a:t> betaling for varer og tjenester</a:t>
            </a:r>
            <a:endParaRPr lang="da" sz="2400" dirty="0"/>
          </a:p>
          <a:p>
            <a:pPr algn="l" marL="228600" indent="-228600">
              <a:lnSpc>
                <a:spcPct val="113000"/>
              </a:lnSpc>
              <a:spcBef>
                <a:spcPts val="480"/>
              </a:spcBef>
              <a:buSzPct val="100000"/>
              <a:buChar char="•"/>
            </a:pPr>
            <a:r>
              <a:rPr lang="da" altLang="en-US" sz="2400" b="1" dirty="0">
                <a:solidFill>
                  <a:srgbClr val="422C70"/>
                </a:solidFill>
                <a:latin typeface="IBM Plex Sans" pitchFamily="34" charset="0"/>
                <a:ea typeface="IBM Plex Sans" pitchFamily="34" charset="-122"/>
                <a:cs typeface="IBM Plex Sans" pitchFamily="34" charset="-120"/>
              </a:rPr>
              <a:t>Regningsenhed:</a:t>
            </a:r>
            <a:r>
              <a:rPr lang="da" altLang="en-US" sz="2400" dirty="0">
                <a:solidFill>
                  <a:srgbClr val="25252B"/>
                </a:solidFill>
                <a:latin typeface="IBM Plex Sans" pitchFamily="34" charset="0"/>
                <a:ea typeface="IBM Plex Sans" pitchFamily="34" charset="-122"/>
                <a:cs typeface="IBM Plex Sans" pitchFamily="34" charset="-120"/>
              </a:rPr>
              <a:t> fælles priser og registreringer</a:t>
            </a:r>
            <a:endParaRPr lang="da" sz="2400" dirty="0"/>
          </a:p>
          <a:p>
            <a:pPr algn="l" marL="228600" indent="-228600">
              <a:lnSpc>
                <a:spcPct val="113000"/>
              </a:lnSpc>
              <a:spcBef>
                <a:spcPts val="480"/>
              </a:spcBef>
              <a:buSzPct val="100000"/>
              <a:buChar char="•"/>
            </a:pPr>
            <a:r>
              <a:rPr lang="da" altLang="en-US" sz="2400" b="1" dirty="0">
                <a:solidFill>
                  <a:srgbClr val="422C70"/>
                </a:solidFill>
                <a:latin typeface="IBM Plex Sans" pitchFamily="34" charset="0"/>
                <a:ea typeface="IBM Plex Sans" pitchFamily="34" charset="-122"/>
                <a:cs typeface="IBM Plex Sans" pitchFamily="34" charset="-120"/>
              </a:rPr>
              <a:t>Værdiopbevaringsmiddel:</a:t>
            </a:r>
            <a:r>
              <a:rPr lang="da" altLang="en-US" sz="2400" dirty="0">
                <a:solidFill>
                  <a:srgbClr val="25252B"/>
                </a:solidFill>
                <a:latin typeface="IBM Plex Sans" pitchFamily="34" charset="0"/>
                <a:ea typeface="IBM Plex Sans" pitchFamily="34" charset="-122"/>
                <a:cs typeface="IBM Plex Sans" pitchFamily="34" charset="-120"/>
              </a:rPr>
              <a:t> værdi over tid</a:t>
            </a:r>
            <a:endParaRPr lang="da"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Én form kan opfylde en funktion bedre end en anden. Alle former indebærer risici for købekraften.</a:t>
            </a:r>
            <a:endParaRPr lang="d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1</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Egenskaber ved nyttige penge</a:t>
            </a:r>
            <a:endParaRPr lang="da" sz="3000" dirty="0"/>
          </a:p>
        </p:txBody>
      </p:sp>
      <p:sp>
        <p:nvSpPr>
          <p:cNvPr id="4" name="Text 2"/>
          <p:cNvSpPr/>
          <p:nvPr/>
        </p:nvSpPr>
        <p:spPr>
          <a:xfrm>
            <a:off x="666689" y="1372240"/>
            <a:ext cx="5727984" cy="2227021"/>
          </a:xfrm>
          <a:prstGeom prst="rect">
            <a:avLst/>
          </a:prstGeom>
          <a:noFill/>
          <a:ln/>
        </p:spPr>
        <p:txBody>
          <a:bodyPr wrap="square" lIns="0" tIns="0" rIns="0" bIns="0" rtlCol="0" anchor="t"/>
          <a:lstStyle/>
          <a:p>
            <a:pPr algn="l" marL="511810" indent="-511810">
              <a:lnSpc>
                <a:spcPct val="113000"/>
              </a:lnSpc>
              <a:buSzPct val="100000"/>
              <a:buChar char="•"/>
            </a:pPr>
            <a:r>
              <a:rPr lang="da" altLang="en-US" sz="2020" b="1" dirty="0">
                <a:solidFill>
                  <a:srgbClr val="422C70"/>
                </a:solidFill>
                <a:latin typeface="IBM Plex Sans" pitchFamily="34" charset="0"/>
                <a:ea typeface="IBM Plex Sans" pitchFamily="34" charset="-122"/>
                <a:cs typeface="IBM Plex Sans" pitchFamily="34" charset="-120"/>
              </a:rPr>
              <a:t>Holdbarhed:</a:t>
            </a:r>
            <a:r>
              <a:rPr lang="da" altLang="en-US" sz="2020" dirty="0">
                <a:solidFill>
                  <a:srgbClr val="25252B"/>
                </a:solidFill>
                <a:latin typeface="IBM Plex Sans" pitchFamily="34" charset="0"/>
                <a:ea typeface="IBM Plex Sans" pitchFamily="34" charset="-122"/>
                <a:cs typeface="IBM Plex Sans" pitchFamily="34" charset="-120"/>
              </a:rPr>
              <a:t> anvendelig over tid</a:t>
            </a:r>
            <a:endParaRPr lang="da" sz="2020" dirty="0"/>
          </a:p>
          <a:p>
            <a:pPr algn="l" marL="511810" indent="-511810">
              <a:lnSpc>
                <a:spcPct val="113000"/>
              </a:lnSpc>
              <a:spcBef>
                <a:spcPts val="400"/>
              </a:spcBef>
              <a:buSzPct val="100000"/>
              <a:buChar char="•"/>
            </a:pPr>
            <a:r>
              <a:rPr lang="da" altLang="en-US" sz="2020" b="1" dirty="0">
                <a:solidFill>
                  <a:srgbClr val="422C70"/>
                </a:solidFill>
                <a:latin typeface="IBM Plex Sans" pitchFamily="34" charset="0"/>
                <a:ea typeface="IBM Plex Sans" pitchFamily="34" charset="-122"/>
                <a:cs typeface="IBM Plex Sans" pitchFamily="34" charset="-120"/>
              </a:rPr>
              <a:t>Transportabilitet:</a:t>
            </a:r>
            <a:r>
              <a:rPr lang="da" altLang="en-US" sz="2020" dirty="0">
                <a:solidFill>
                  <a:srgbClr val="25252B"/>
                </a:solidFill>
                <a:latin typeface="IBM Plex Sans" pitchFamily="34" charset="0"/>
                <a:ea typeface="IBM Plex Sans" pitchFamily="34" charset="-122"/>
                <a:cs typeface="IBM Plex Sans" pitchFamily="34" charset="-120"/>
              </a:rPr>
              <a:t> let at flytte eller overføre</a:t>
            </a:r>
            <a:endParaRPr lang="da" sz="2020" dirty="0"/>
          </a:p>
          <a:p>
            <a:pPr algn="l" marL="511810" indent="-511810">
              <a:lnSpc>
                <a:spcPct val="113000"/>
              </a:lnSpc>
              <a:spcBef>
                <a:spcPts val="400"/>
              </a:spcBef>
              <a:buSzPct val="100000"/>
              <a:buChar char="•"/>
            </a:pPr>
            <a:r>
              <a:rPr lang="da" altLang="en-US" sz="2020" b="1" dirty="0">
                <a:solidFill>
                  <a:srgbClr val="422C70"/>
                </a:solidFill>
                <a:latin typeface="IBM Plex Sans" pitchFamily="34" charset="0"/>
                <a:ea typeface="IBM Plex Sans" pitchFamily="34" charset="-122"/>
                <a:cs typeface="IBM Plex Sans" pitchFamily="34" charset="-120"/>
              </a:rPr>
              <a:t>Delelighed:</a:t>
            </a:r>
            <a:r>
              <a:rPr lang="da" altLang="en-US" sz="2020" dirty="0">
                <a:solidFill>
                  <a:srgbClr val="25252B"/>
                </a:solidFill>
                <a:latin typeface="IBM Plex Sans" pitchFamily="34" charset="0"/>
                <a:ea typeface="IBM Plex Sans" pitchFamily="34" charset="-122"/>
                <a:cs typeface="IBM Plex Sans" pitchFamily="34" charset="-120"/>
              </a:rPr>
              <a:t> små og store beløb</a:t>
            </a:r>
            <a:endParaRPr lang="da" sz="2020" dirty="0"/>
          </a:p>
          <a:p>
            <a:pPr algn="l" marL="511810" indent="-511810">
              <a:lnSpc>
                <a:spcPct val="113000"/>
              </a:lnSpc>
              <a:spcBef>
                <a:spcPts val="400"/>
              </a:spcBef>
              <a:buSzPct val="100000"/>
              <a:buChar char="•"/>
            </a:pPr>
            <a:r>
              <a:rPr lang="da" altLang="en-US" sz="2020" b="1" dirty="0">
                <a:solidFill>
                  <a:srgbClr val="422C70"/>
                </a:solidFill>
                <a:latin typeface="IBM Plex Sans" pitchFamily="34" charset="0"/>
                <a:ea typeface="IBM Plex Sans" pitchFamily="34" charset="-122"/>
                <a:cs typeface="IBM Plex Sans" pitchFamily="34" charset="-120"/>
              </a:rPr>
              <a:t>Fungibilitet:</a:t>
            </a:r>
            <a:r>
              <a:rPr lang="da" altLang="en-US" sz="2020" dirty="0">
                <a:solidFill>
                  <a:srgbClr val="25252B"/>
                </a:solidFill>
                <a:latin typeface="IBM Plex Sans" pitchFamily="34" charset="0"/>
                <a:ea typeface="IBM Plex Sans" pitchFamily="34" charset="-122"/>
                <a:cs typeface="IBM Plex Sans" pitchFamily="34" charset="-120"/>
              </a:rPr>
              <a:t> indbyrdes udskiftelige enheder af samme værdi</a:t>
            </a:r>
            <a:endParaRPr lang="da" sz="2020" dirty="0"/>
          </a:p>
        </p:txBody>
      </p:sp>
      <p:sp>
        <p:nvSpPr>
          <p:cNvPr id="5" name="Text 3"/>
          <p:cNvSpPr/>
          <p:nvPr/>
        </p:nvSpPr>
        <p:spPr>
          <a:xfrm>
            <a:off x="6121542" y="1372240"/>
            <a:ext cx="5727984" cy="1830263"/>
          </a:xfrm>
          <a:prstGeom prst="rect">
            <a:avLst/>
          </a:prstGeom>
          <a:noFill/>
          <a:ln/>
        </p:spPr>
        <p:txBody>
          <a:bodyPr wrap="square" lIns="0" tIns="0" rIns="0" bIns="0" rtlCol="0" anchor="t"/>
          <a:lstStyle/>
          <a:p>
            <a:pPr algn="l" marL="511810" indent="-511810">
              <a:lnSpc>
                <a:spcPct val="113000"/>
              </a:lnSpc>
              <a:buSzPct val="100000"/>
              <a:buChar char="•"/>
            </a:pPr>
            <a:r>
              <a:rPr lang="da" altLang="en-US" sz="2020" b="1" dirty="0">
                <a:solidFill>
                  <a:srgbClr val="422C70"/>
                </a:solidFill>
                <a:latin typeface="IBM Plex Sans" pitchFamily="34" charset="0"/>
                <a:ea typeface="IBM Plex Sans" pitchFamily="34" charset="-122"/>
                <a:cs typeface="IBM Plex Sans" pitchFamily="34" charset="-120"/>
              </a:rPr>
              <a:t>Knaphed:</a:t>
            </a:r>
            <a:r>
              <a:rPr lang="da" altLang="en-US" sz="2020" dirty="0">
                <a:solidFill>
                  <a:srgbClr val="25252B"/>
                </a:solidFill>
                <a:latin typeface="IBM Plex Sans" pitchFamily="34" charset="0"/>
                <a:ea typeface="IBM Plex Sans" pitchFamily="34" charset="-122"/>
                <a:cs typeface="IBM Plex Sans" pitchFamily="34" charset="-120"/>
              </a:rPr>
              <a:t> begrænsninger på udvidelsen af udbuddet</a:t>
            </a:r>
            <a:endParaRPr lang="da" sz="2020" dirty="0"/>
          </a:p>
          <a:p>
            <a:pPr algn="l" marL="511810" indent="-511810">
              <a:lnSpc>
                <a:spcPct val="113000"/>
              </a:lnSpc>
              <a:spcBef>
                <a:spcPts val="400"/>
              </a:spcBef>
              <a:buSzPct val="100000"/>
              <a:buChar char="•"/>
            </a:pPr>
            <a:r>
              <a:rPr lang="da" altLang="en-US" sz="2020" b="1" dirty="0">
                <a:solidFill>
                  <a:srgbClr val="422C70"/>
                </a:solidFill>
                <a:latin typeface="IBM Plex Sans" pitchFamily="34" charset="0"/>
                <a:ea typeface="IBM Plex Sans" pitchFamily="34" charset="-122"/>
                <a:cs typeface="IBM Plex Sans" pitchFamily="34" charset="-120"/>
              </a:rPr>
              <a:t>Acceptabilitet:</a:t>
            </a:r>
            <a:r>
              <a:rPr lang="da" altLang="en-US" sz="2020" dirty="0">
                <a:solidFill>
                  <a:srgbClr val="25252B"/>
                </a:solidFill>
                <a:latin typeface="IBM Plex Sans" pitchFamily="34" charset="0"/>
                <a:ea typeface="IBM Plex Sans" pitchFamily="34" charset="-122"/>
                <a:cs typeface="IBM Plex Sans" pitchFamily="34" charset="-120"/>
              </a:rPr>
              <a:t> villighed til at modtage det</a:t>
            </a:r>
            <a:endParaRPr lang="da" sz="2020" dirty="0"/>
          </a:p>
          <a:p>
            <a:pPr algn="l" marL="511810" indent="-511810">
              <a:lnSpc>
                <a:spcPct val="113000"/>
              </a:lnSpc>
              <a:spcBef>
                <a:spcPts val="400"/>
              </a:spcBef>
              <a:buSzPct val="100000"/>
              <a:buChar char="•"/>
            </a:pPr>
            <a:r>
              <a:rPr lang="da" altLang="en-US" sz="2020" b="1" dirty="0">
                <a:solidFill>
                  <a:srgbClr val="422C70"/>
                </a:solidFill>
                <a:latin typeface="IBM Plex Sans" pitchFamily="34" charset="0"/>
                <a:ea typeface="IBM Plex Sans" pitchFamily="34" charset="-122"/>
                <a:cs typeface="IBM Plex Sans" pitchFamily="34" charset="-120"/>
              </a:rPr>
              <a:t>Verificerbarhed og genkendelighed:</a:t>
            </a:r>
            <a:r>
              <a:rPr lang="da" altLang="en-US" sz="2020" dirty="0">
                <a:solidFill>
                  <a:srgbClr val="25252B"/>
                </a:solidFill>
                <a:latin typeface="IBM Plex Sans" pitchFamily="34" charset="0"/>
                <a:ea typeface="IBM Plex Sans" pitchFamily="34" charset="-122"/>
                <a:cs typeface="IBM Plex Sans" pitchFamily="34" charset="-120"/>
              </a:rPr>
              <a:t> ægte, identificerbare enheder</a:t>
            </a:r>
            <a:endParaRPr lang="da" sz="2020" dirty="0"/>
          </a:p>
        </p:txBody>
      </p:sp>
      <p:sp>
        <p:nvSpPr>
          <p:cNvPr id="6" name="Text 4"/>
          <p:cNvSpPr/>
          <p:nvPr/>
        </p:nvSpPr>
        <p:spPr>
          <a:xfrm>
            <a:off x="666780" y="3880805"/>
            <a:ext cx="11510010" cy="691195"/>
          </a:xfrm>
          <a:prstGeom prst="rect">
            <a:avLst/>
          </a:prstGeom>
          <a:noFill/>
          <a:ln/>
        </p:spPr>
        <p:txBody>
          <a:bodyPr wrap="square" lIns="0" tIns="0" rIns="0" bIns="0" rtlCol="0" anchor="t"/>
          <a:lstStyle/>
          <a:p>
            <a:pPr algn="l" indent="0" marL="0">
              <a:lnSpc>
                <a:spcPct val="113000"/>
              </a:lnSpc>
              <a:buNone/>
            </a:pPr>
            <a:r>
              <a:rPr lang="da" altLang="en-US" sz="2020" dirty="0">
                <a:solidFill>
                  <a:srgbClr val="25252B"/>
                </a:solidFill>
                <a:latin typeface="IBM Plex Sans" pitchFamily="34" charset="0"/>
                <a:ea typeface="IBM Plex Sans" pitchFamily="34" charset="-122"/>
                <a:cs typeface="IBM Plex Sans" pitchFamily="34" charset="-120"/>
              </a:rPr>
              <a:t>Ingen form opfylder alle kriterier perfekt. “</a:t>
            </a:r>
            <a:r>
              <a:rPr lang="da" altLang="en-US" sz="2020" b="1" dirty="0">
                <a:solidFill>
                  <a:srgbClr val="25252B"/>
                </a:solidFill>
                <a:latin typeface="IBM Plex Sans" pitchFamily="34" charset="0"/>
                <a:ea typeface="IBM Plex Sans" pitchFamily="34" charset="-122"/>
                <a:cs typeface="IBM Plex Sans" pitchFamily="34" charset="-120"/>
              </a:rPr>
              <a:t>Sunde penge</a:t>
            </a:r>
            <a:r>
              <a:rPr lang="da" altLang="en-US" sz="2020" dirty="0">
                <a:solidFill>
                  <a:srgbClr val="25252B"/>
                </a:solidFill>
                <a:latin typeface="IBM Plex Sans" pitchFamily="34" charset="0"/>
                <a:ea typeface="IBM Plex Sans" pitchFamily="34" charset="-122"/>
                <a:cs typeface="IBM Plex Sans" pitchFamily="34" charset="-120"/>
              </a:rPr>
              <a:t>” er en vurdering: angiv kriterier, og sammenlign konsekvent.</a:t>
            </a:r>
            <a:endParaRPr lang="da" sz="2020" dirty="0"/>
          </a:p>
        </p:txBody>
      </p:sp>
      <p:sp>
        <p:nvSpPr>
          <p:cNvPr id="7" name="Shape 5"/>
          <p:cNvSpPr/>
          <p:nvPr/>
        </p:nvSpPr>
        <p:spPr>
          <a:xfrm>
            <a:off x="666780" y="4827941"/>
            <a:ext cx="10858500" cy="1382298"/>
          </a:xfrm>
          <a:prstGeom prst="rect">
            <a:avLst/>
          </a:prstGeom>
          <a:solidFill>
            <a:srgbClr val="F3F3FA"/>
          </a:solidFill>
          <a:ln/>
        </p:spPr>
      </p:sp>
      <p:sp>
        <p:nvSpPr>
          <p:cNvPr id="8" name="Shape 6"/>
          <p:cNvSpPr/>
          <p:nvPr/>
        </p:nvSpPr>
        <p:spPr>
          <a:xfrm>
            <a:off x="666780" y="4827941"/>
            <a:ext cx="57150" cy="1382298"/>
          </a:xfrm>
          <a:prstGeom prst="rect">
            <a:avLst/>
          </a:prstGeom>
          <a:solidFill>
            <a:srgbClr val="422C70"/>
          </a:solidFill>
          <a:ln/>
        </p:spPr>
      </p:sp>
      <p:sp>
        <p:nvSpPr>
          <p:cNvPr id="9" name="Text 7"/>
          <p:cNvSpPr/>
          <p:nvPr/>
        </p:nvSpPr>
        <p:spPr>
          <a:xfrm>
            <a:off x="1133582" y="5058369"/>
            <a:ext cx="10580980" cy="921441"/>
          </a:xfrm>
          <a:prstGeom prst="rect">
            <a:avLst/>
          </a:prstGeom>
          <a:noFill/>
          <a:ln/>
        </p:spPr>
        <p:txBody>
          <a:bodyPr wrap="square" lIns="0" tIns="0" rIns="0" bIns="0" rtlCol="0" anchor="t"/>
          <a:lstStyle/>
          <a:p>
            <a:pPr algn="l" indent="0" marL="0">
              <a:lnSpc>
                <a:spcPct val="113000"/>
              </a:lnSpc>
              <a:buNone/>
            </a:pPr>
            <a:r>
              <a:rPr lang="da" altLang="en-US" sz="2020" b="1" dirty="0">
                <a:solidFill>
                  <a:srgbClr val="422C70"/>
                </a:solidFill>
                <a:latin typeface="IBM Plex Sans" pitchFamily="34" charset="0"/>
                <a:ea typeface="IBM Plex Sans" pitchFamily="34" charset="-122"/>
                <a:cs typeface="IBM Plex Sans" pitchFamily="34" charset="-120"/>
              </a:rPr>
              <a:t>Tænk kritisk</a:t>
            </a:r>
            <a:endParaRPr lang="da" sz="2020" dirty="0"/>
          </a:p>
          <a:p>
            <a:pPr algn="l" indent="0" marL="0">
              <a:lnSpc>
                <a:spcPct val="113000"/>
              </a:lnSpc>
              <a:spcBef>
                <a:spcPts val="300"/>
              </a:spcBef>
              <a:buNone/>
            </a:pPr>
            <a:r>
              <a:rPr lang="da" altLang="en-US" sz="2020" dirty="0">
                <a:solidFill>
                  <a:srgbClr val="25252B"/>
                </a:solidFill>
                <a:latin typeface="IBM Plex Sans" pitchFamily="34" charset="0"/>
                <a:ea typeface="IBM Plex Sans" pitchFamily="34" charset="-122"/>
                <a:cs typeface="IBM Plex Sans" pitchFamily="34" charset="-120"/>
              </a:rPr>
              <a:t>Hvilke egenskaber havde betydning, da De valgte én type penge eller ét aktiv frem for et andet?</a:t>
            </a:r>
            <a:endParaRPr lang="da"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1</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Byttehandel og det dobbelte sammenfald af behov</a:t>
            </a:r>
            <a:endParaRPr lang="da"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Direkte udveksling af varer eller tjenester</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Begge parter skal ønske det, den anden tilbyder</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På samme tid og i passende mængder</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Vanskeligheder med delbarhed, fordærvelse, prisfastsættelse og opsparing</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Penge adskiller salg fra køb</a:t>
            </a:r>
            <a:endParaRPr lang="da"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1</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1</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1</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Knaphed, værdi og udveksling</a:t>
            </a:r>
            <a:endParaRPr lang="da" sz="3000" dirty="0"/>
          </a:p>
        </p:txBody>
      </p:sp>
      <p:sp>
        <p:nvSpPr>
          <p:cNvPr id="5" name="Text 2"/>
          <p:cNvSpPr/>
          <p:nvPr/>
        </p:nvSpPr>
        <p:spPr>
          <a:xfrm>
            <a:off x="971459" y="1368491"/>
            <a:ext cx="5360487" cy="3862974"/>
          </a:xfrm>
          <a:prstGeom prst="rect">
            <a:avLst/>
          </a:prstGeom>
          <a:noFill/>
          <a:ln/>
        </p:spPr>
        <p:txBody>
          <a:bodyPr wrap="square" lIns="0" tIns="0" rIns="0" bIns="0" rtlCol="0" anchor="t"/>
          <a:lstStyle/>
          <a:p>
            <a:pPr algn="l" marL="182880" indent="-182880">
              <a:lnSpc>
                <a:spcPct val="113000"/>
              </a:lnSpc>
              <a:buSzPct val="100000"/>
              <a:buChar char="•"/>
            </a:pPr>
            <a:r>
              <a:rPr lang="da" altLang="en-US" sz="1920" b="1" dirty="0">
                <a:solidFill>
                  <a:srgbClr val="422C70"/>
                </a:solidFill>
                <a:latin typeface="IBM Plex Sans" pitchFamily="34" charset="0"/>
                <a:ea typeface="IBM Plex Sans" pitchFamily="34" charset="-122"/>
                <a:cs typeface="IBM Plex Sans" pitchFamily="34" charset="-120"/>
              </a:rPr>
              <a:t>Knaphed:</a:t>
            </a:r>
            <a:r>
              <a:rPr lang="da" altLang="en-US" sz="1920" dirty="0">
                <a:solidFill>
                  <a:srgbClr val="25252B"/>
                </a:solidFill>
                <a:latin typeface="IBM Plex Sans" pitchFamily="34" charset="0"/>
                <a:ea typeface="IBM Plex Sans" pitchFamily="34" charset="-122"/>
                <a:cs typeface="IBM Plex Sans" pitchFamily="34" charset="-120"/>
              </a:rPr>
              <a:t> én anvendelse udelukker en anden</a:t>
            </a:r>
            <a:endParaRPr lang="da" sz="1920" dirty="0"/>
          </a:p>
          <a:p>
            <a:pPr algn="l" marL="182880" indent="-182880">
              <a:lnSpc>
                <a:spcPct val="113000"/>
              </a:lnSpc>
              <a:spcBef>
                <a:spcPts val="380"/>
              </a:spcBef>
              <a:buSzPct val="100000"/>
              <a:buChar char="•"/>
            </a:pPr>
            <a:r>
              <a:rPr lang="da" altLang="en-US" sz="1920" b="1" dirty="0">
                <a:solidFill>
                  <a:srgbClr val="422C70"/>
                </a:solidFill>
                <a:latin typeface="IBM Plex Sans" pitchFamily="34" charset="0"/>
                <a:ea typeface="IBM Plex Sans" pitchFamily="34" charset="-122"/>
                <a:cs typeface="IBM Plex Sans" pitchFamily="34" charset="-120"/>
              </a:rPr>
              <a:t>Subjektiv værdi:</a:t>
            </a:r>
            <a:r>
              <a:rPr lang="da" altLang="en-US" sz="1920" dirty="0">
                <a:solidFill>
                  <a:srgbClr val="25252B"/>
                </a:solidFill>
                <a:latin typeface="IBM Plex Sans" pitchFamily="34" charset="0"/>
                <a:ea typeface="IBM Plex Sans" pitchFamily="34" charset="-122"/>
                <a:cs typeface="IBM Plex Sans" pitchFamily="34" charset="-120"/>
              </a:rPr>
              <a:t> behov, præferencer og omstændigheder</a:t>
            </a:r>
            <a:endParaRPr lang="da" sz="1920" dirty="0"/>
          </a:p>
          <a:p>
            <a:pPr algn="l" marL="182880" indent="-182880">
              <a:lnSpc>
                <a:spcPct val="113000"/>
              </a:lnSpc>
              <a:spcBef>
                <a:spcPts val="380"/>
              </a:spcBef>
              <a:buSzPct val="100000"/>
              <a:buChar char="•"/>
            </a:pPr>
            <a:r>
              <a:rPr lang="da" altLang="en-US" sz="1920" b="1" dirty="0">
                <a:solidFill>
                  <a:srgbClr val="422C70"/>
                </a:solidFill>
                <a:latin typeface="IBM Plex Sans" pitchFamily="34" charset="0"/>
                <a:ea typeface="IBM Plex Sans" pitchFamily="34" charset="-122"/>
                <a:cs typeface="IBM Plex Sans" pitchFamily="34" charset="-120"/>
              </a:rPr>
              <a:t>Udveksling:</a:t>
            </a:r>
            <a:r>
              <a:rPr lang="da" altLang="en-US" sz="1920" dirty="0">
                <a:solidFill>
                  <a:srgbClr val="25252B"/>
                </a:solidFill>
                <a:latin typeface="IBM Plex Sans" pitchFamily="34" charset="0"/>
                <a:ea typeface="IBM Plex Sans" pitchFamily="34" charset="-122"/>
                <a:cs typeface="IBM Plex Sans" pitchFamily="34" charset="-120"/>
              </a:rPr>
              <a:t> begge parter foretrækker det, de modtager</a:t>
            </a:r>
            <a:endParaRPr lang="da" sz="1920" dirty="0"/>
          </a:p>
          <a:p>
            <a:pPr algn="l" marL="182880" indent="-182880">
              <a:lnSpc>
                <a:spcPct val="113000"/>
              </a:lnSpc>
              <a:spcBef>
                <a:spcPts val="380"/>
              </a:spcBef>
              <a:buSzPct val="100000"/>
              <a:buChar char="•"/>
            </a:pPr>
            <a:r>
              <a:rPr lang="da" altLang="en-US" sz="1920" b="1" dirty="0">
                <a:solidFill>
                  <a:srgbClr val="422C70"/>
                </a:solidFill>
                <a:latin typeface="IBM Plex Sans" pitchFamily="34" charset="0"/>
                <a:ea typeface="IBM Plex Sans" pitchFamily="34" charset="-122"/>
                <a:cs typeface="IBM Plex Sans" pitchFamily="34" charset="-120"/>
              </a:rPr>
              <a:t>Alternativomkostning:</a:t>
            </a:r>
            <a:r>
              <a:rPr lang="da" altLang="en-US" sz="1920" dirty="0">
                <a:solidFill>
                  <a:srgbClr val="25252B"/>
                </a:solidFill>
                <a:latin typeface="IBM Plex Sans" pitchFamily="34" charset="0"/>
                <a:ea typeface="IBM Plex Sans" pitchFamily="34" charset="-122"/>
                <a:cs typeface="IBM Plex Sans" pitchFamily="34" charset="-120"/>
              </a:rPr>
              <a:t> det bedste alternativ, man giver afkald på</a:t>
            </a:r>
            <a:endParaRPr lang="da" sz="1920" dirty="0"/>
          </a:p>
          <a:p>
            <a:pPr algn="l" marL="182880" indent="-182880">
              <a:lnSpc>
                <a:spcPct val="113000"/>
              </a:lnSpc>
              <a:spcBef>
                <a:spcPts val="380"/>
              </a:spcBef>
              <a:buSzPct val="100000"/>
              <a:buChar char="•"/>
            </a:pPr>
            <a:r>
              <a:rPr lang="da" altLang="en-US" sz="1920" b="1" dirty="0">
                <a:solidFill>
                  <a:srgbClr val="422C70"/>
                </a:solidFill>
                <a:latin typeface="IBM Plex Sans" pitchFamily="34" charset="0"/>
                <a:ea typeface="IBM Plex Sans" pitchFamily="34" charset="-122"/>
                <a:cs typeface="IBM Plex Sans" pitchFamily="34" charset="-120"/>
              </a:rPr>
              <a:t>Tidspræference:</a:t>
            </a:r>
            <a:r>
              <a:rPr lang="da" altLang="en-US" sz="1920" dirty="0">
                <a:solidFill>
                  <a:srgbClr val="25252B"/>
                </a:solidFill>
                <a:latin typeface="IBM Plex Sans" pitchFamily="34" charset="0"/>
                <a:ea typeface="IBM Plex Sans" pitchFamily="34" charset="-122"/>
                <a:cs typeface="IBM Plex Sans" pitchFamily="34" charset="-120"/>
              </a:rPr>
              <a:t> nu sammenlignet med senere</a:t>
            </a:r>
            <a:endParaRPr lang="da" sz="1920" dirty="0"/>
          </a:p>
          <a:p>
            <a:pPr algn="l" marL="182880" indent="-182880">
              <a:lnSpc>
                <a:spcPct val="113000"/>
              </a:lnSpc>
              <a:spcBef>
                <a:spcPts val="380"/>
              </a:spcBef>
              <a:buSzPct val="100000"/>
              <a:buChar char="•"/>
            </a:pPr>
            <a:r>
              <a:rPr lang="da" altLang="en-US" sz="1920" b="1" dirty="0">
                <a:solidFill>
                  <a:srgbClr val="422C70"/>
                </a:solidFill>
                <a:latin typeface="IBM Plex Sans" pitchFamily="34" charset="0"/>
                <a:ea typeface="IBM Plex Sans" pitchFamily="34" charset="-122"/>
                <a:cs typeface="IBM Plex Sans" pitchFamily="34" charset="-120"/>
              </a:rPr>
              <a:t>Afvejning:</a:t>
            </a:r>
            <a:r>
              <a:rPr lang="da" altLang="en-US" sz="1920" dirty="0">
                <a:solidFill>
                  <a:srgbClr val="25252B"/>
                </a:solidFill>
                <a:latin typeface="IBM Plex Sans" pitchFamily="34" charset="0"/>
                <a:ea typeface="IBM Plex Sans" pitchFamily="34" charset="-122"/>
                <a:cs typeface="IBM Plex Sans" pitchFamily="34" charset="-120"/>
              </a:rPr>
              <a:t> en fordel med en omkostning</a:t>
            </a:r>
            <a:endParaRPr lang="da" sz="1920" dirty="0"/>
          </a:p>
        </p:txBody>
      </p:sp>
      <p:sp>
        <p:nvSpPr>
          <p:cNvPr id="6" name="Text 3"/>
          <p:cNvSpPr/>
          <p:nvPr/>
        </p:nvSpPr>
        <p:spPr>
          <a:xfrm>
            <a:off x="666780" y="5499659"/>
            <a:ext cx="5694426" cy="658094"/>
          </a:xfrm>
          <a:prstGeom prst="rect">
            <a:avLst/>
          </a:prstGeom>
          <a:noFill/>
          <a:ln/>
        </p:spPr>
        <p:txBody>
          <a:bodyPr wrap="square" lIns="0" tIns="0" rIns="0" bIns="0" rtlCol="0" anchor="t"/>
          <a:lstStyle/>
          <a:p>
            <a:pPr algn="l" indent="0" marL="0">
              <a:lnSpc>
                <a:spcPct val="113000"/>
              </a:lnSpc>
              <a:buNone/>
            </a:pPr>
            <a:r>
              <a:rPr lang="da" altLang="en-US" sz="1920" dirty="0">
                <a:solidFill>
                  <a:srgbClr val="25252B"/>
                </a:solidFill>
                <a:latin typeface="IBM Plex Sans" pitchFamily="34" charset="0"/>
                <a:ea typeface="IBM Plex Sans" pitchFamily="34" charset="-122"/>
                <a:cs typeface="IBM Plex Sans" pitchFamily="34" charset="-120"/>
              </a:rPr>
              <a:t>Knaphed alene garanterer ikke værdi; efterspørgslen har også betydning.</a:t>
            </a:r>
            <a:endParaRPr lang="da"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1</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Nær en sikker vandkilde En flaske vand står i en butiks køleskab. Rent vand er let at finde i nærheden.BehovLavtPrisLavereUnder vandmangel Den samme flaske står i en varm ørken. Vand er svært at finde">    </p:cNvPr>
          <p:cNvPicPr>
            <a:picLocks noChangeAspect="1"/>
          </p:cNvPicPr>
          <p:nvPr/>
        </p:nvPicPr>
        <p:blipFill>
          <a:blip r:embed="rId1"/>
          <a:stretch>
            <a:fillRect/>
          </a:stretch>
        </p:blipFill>
        <p:spPr>
          <a:xfrm>
            <a:off x="342900" y="376916"/>
            <a:ext cx="11506170" cy="595183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Alternativomkostning</a:t>
            </a:r>
            <a:endParaRPr lang="da"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1</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En kunde med begrænsede midler overvejer mulighederne Mad Spis godt i dag.Transport Kom på arbejde.OpsparingGem pengene til senere. Hvert valg betyder, at de andre fravælges: alternativomkostningen">    </p:cNvPr>
          <p:cNvPicPr>
            <a:picLocks noChangeAspect="1"/>
          </p:cNvPicPr>
          <p:nvPr/>
        </p:nvPicPr>
        <p:blipFill>
          <a:blip r:embed="rId1"/>
          <a:stretch>
            <a:fillRect/>
          </a:stretch>
        </p:blipFill>
        <p:spPr>
          <a:xfrm>
            <a:off x="342900" y="625084"/>
            <a:ext cx="11506170" cy="545540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Fra byttehandel til digitale penge</a:t>
            </a:r>
            <a:endParaRPr lang="da"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Direkte udveksling, gaver, forpligtelser og gældsoptegnelser</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Varepenge: varer med andre anvendelser</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Standardiserede mønter: genkendelighed; mulig forringelse af metalindholdet</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Repræsentative papirpenge: indløselige fordringer; tillid til udstederen</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Banker og statslige penge: institutionelle løfter</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Digitale betalinger: instruktioner, der ændrer registreringer</a:t>
            </a:r>
            <a:endParaRPr lang="da" sz="2400" dirty="0"/>
          </a:p>
        </p:txBody>
      </p:sp>
      <p:sp>
        <p:nvSpPr>
          <p:cNvPr id="5" name="Text 3"/>
          <p:cNvSpPr/>
          <p:nvPr/>
        </p:nvSpPr>
        <p:spPr>
          <a:xfrm>
            <a:off x="666780" y="4905847"/>
            <a:ext cx="11510010" cy="1234074"/>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Forskellige former eksisterede side om side; samfund fulgte ikke alle den samme rækkefølge. Bekvemmelighed medførte ofte afhængighed af udstedere og mellemmænd.</a:t>
            </a:r>
            <a:endParaRPr lang="d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1</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Fiatpenge</a:t>
            </a:r>
            <a:endParaRPr lang="da"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da" altLang="en-US" sz="2300" dirty="0">
                <a:solidFill>
                  <a:srgbClr val="25252B"/>
                </a:solidFill>
                <a:latin typeface="IBM Plex Sans" pitchFamily="34" charset="0"/>
                <a:ea typeface="IBM Plex Sans" pitchFamily="34" charset="-122"/>
                <a:cs typeface="IBM Plex Sans" pitchFamily="34" charset="-120"/>
              </a:rPr>
              <a:t>Fiatpenge er en statsligt godkendt valuta, som ikke kan indløses til en fast mængde af en råvare såsom guld.</a:t>
            </a:r>
            <a:endParaRPr lang="da"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da" altLang="en-US" sz="2300" b="1" dirty="0">
                <a:solidFill>
                  <a:srgbClr val="422C70"/>
                </a:solidFill>
                <a:latin typeface="IBM Plex Sans" pitchFamily="34" charset="0"/>
                <a:ea typeface="IBM Plex Sans" pitchFamily="34" charset="-122"/>
                <a:cs typeface="IBM Plex Sans" pitchFamily="34" charset="-120"/>
              </a:rPr>
              <a:t>Centralbank:</a:t>
            </a:r>
            <a:r>
              <a:rPr lang="da" altLang="en-US" sz="2300" dirty="0">
                <a:solidFill>
                  <a:srgbClr val="25252B"/>
                </a:solidFill>
                <a:latin typeface="IBM Plex Sans" pitchFamily="34" charset="0"/>
                <a:ea typeface="IBM Plex Sans" pitchFamily="34" charset="-122"/>
                <a:cs typeface="IBM Plex Sans" pitchFamily="34" charset="-120"/>
              </a:rPr>
              <a:t> basispenge, pengepolitik, afvikling</a:t>
            </a:r>
            <a:endParaRPr lang="da" sz="2300" dirty="0"/>
          </a:p>
          <a:p>
            <a:pPr algn="l" marL="219710" indent="-219710">
              <a:lnSpc>
                <a:spcPct val="113000"/>
              </a:lnSpc>
              <a:spcBef>
                <a:spcPts val="460"/>
              </a:spcBef>
              <a:buSzPct val="100000"/>
              <a:buChar char="•"/>
            </a:pPr>
            <a:r>
              <a:rPr lang="da" altLang="en-US" sz="2300" b="1" dirty="0">
                <a:solidFill>
                  <a:srgbClr val="422C70"/>
                </a:solidFill>
                <a:latin typeface="IBM Plex Sans" pitchFamily="34" charset="0"/>
                <a:ea typeface="IBM Plex Sans" pitchFamily="34" charset="-122"/>
                <a:cs typeface="IBM Plex Sans" pitchFamily="34" charset="-120"/>
              </a:rPr>
              <a:t>Forretningsbanker:</a:t>
            </a:r>
            <a:r>
              <a:rPr lang="da" altLang="en-US" sz="2300" dirty="0">
                <a:solidFill>
                  <a:srgbClr val="25252B"/>
                </a:solidFill>
                <a:latin typeface="IBM Plex Sans" pitchFamily="34" charset="0"/>
                <a:ea typeface="IBM Plex Sans" pitchFamily="34" charset="-122"/>
                <a:cs typeface="IBM Plex Sans" pitchFamily="34" charset="-120"/>
              </a:rPr>
              <a:t> indlån, betalinger, lån</a:t>
            </a:r>
            <a:endParaRPr lang="da" sz="2300" dirty="0"/>
          </a:p>
          <a:p>
            <a:pPr algn="l" marL="219710" indent="-219710">
              <a:lnSpc>
                <a:spcPct val="113000"/>
              </a:lnSpc>
              <a:spcBef>
                <a:spcPts val="460"/>
              </a:spcBef>
              <a:buSzPct val="100000"/>
              <a:buChar char="•"/>
            </a:pPr>
            <a:r>
              <a:rPr lang="da" altLang="en-US" sz="2300" b="1" dirty="0">
                <a:solidFill>
                  <a:srgbClr val="422C70"/>
                </a:solidFill>
                <a:latin typeface="IBM Plex Sans" pitchFamily="34" charset="0"/>
                <a:ea typeface="IBM Plex Sans" pitchFamily="34" charset="-122"/>
                <a:cs typeface="IBM Plex Sans" pitchFamily="34" charset="-120"/>
              </a:rPr>
              <a:t>Staten:</a:t>
            </a:r>
            <a:r>
              <a:rPr lang="da" altLang="en-US" sz="2300" dirty="0">
                <a:solidFill>
                  <a:srgbClr val="25252B"/>
                </a:solidFill>
                <a:latin typeface="IBM Plex Sans" pitchFamily="34" charset="0"/>
                <a:ea typeface="IBM Plex Sans" pitchFamily="34" charset="-122"/>
                <a:cs typeface="IBM Plex Sans" pitchFamily="34" charset="-120"/>
              </a:rPr>
              <a:t> skatter, udgifter, love</a:t>
            </a:r>
            <a:endParaRPr lang="da" sz="2300" dirty="0"/>
          </a:p>
          <a:p>
            <a:pPr algn="l" marL="219710" indent="-219710">
              <a:lnSpc>
                <a:spcPct val="113000"/>
              </a:lnSpc>
              <a:spcBef>
                <a:spcPts val="460"/>
              </a:spcBef>
              <a:buSzPct val="100000"/>
              <a:buChar char="•"/>
            </a:pPr>
            <a:r>
              <a:rPr lang="da" altLang="en-US" sz="2300" b="1" dirty="0">
                <a:solidFill>
                  <a:srgbClr val="422C70"/>
                </a:solidFill>
                <a:latin typeface="IBM Plex Sans" pitchFamily="34" charset="0"/>
                <a:ea typeface="IBM Plex Sans" pitchFamily="34" charset="-122"/>
                <a:cs typeface="IBM Plex Sans" pitchFamily="34" charset="-120"/>
              </a:rPr>
              <a:t>Borgere og virksomheder:</a:t>
            </a:r>
            <a:r>
              <a:rPr lang="da" altLang="en-US" sz="2300" dirty="0">
                <a:solidFill>
                  <a:srgbClr val="25252B"/>
                </a:solidFill>
                <a:latin typeface="IBM Plex Sans" pitchFamily="34" charset="0"/>
                <a:ea typeface="IBM Plex Sans" pitchFamily="34" charset="-122"/>
                <a:cs typeface="IBM Plex Sans" pitchFamily="34" charset="-120"/>
              </a:rPr>
              <a:t> arbejde, priser, udveksling</a:t>
            </a:r>
            <a:endParaRPr lang="da" sz="2300" dirty="0"/>
          </a:p>
          <a:p>
            <a:pPr algn="l" marL="219710" indent="-219710">
              <a:lnSpc>
                <a:spcPct val="113000"/>
              </a:lnSpc>
              <a:spcBef>
                <a:spcPts val="460"/>
              </a:spcBef>
              <a:buSzPct val="100000"/>
              <a:buChar char="•"/>
            </a:pPr>
            <a:r>
              <a:rPr lang="da" altLang="en-US" sz="2300" dirty="0">
                <a:solidFill>
                  <a:srgbClr val="25252B"/>
                </a:solidFill>
                <a:latin typeface="IBM Plex Sans" pitchFamily="34" charset="0"/>
                <a:ea typeface="IBM Plex Sans" pitchFamily="34" charset="-122"/>
                <a:cs typeface="IBM Plex Sans" pitchFamily="34" charset="-120"/>
              </a:rPr>
              <a:t>Fælles accept og netværkseffekter</a:t>
            </a:r>
            <a:endParaRPr lang="da"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da" altLang="en-US" sz="2300" dirty="0">
                <a:solidFill>
                  <a:srgbClr val="25252B"/>
                </a:solidFill>
                <a:latin typeface="IBM Plex Sans" pitchFamily="34" charset="0"/>
                <a:ea typeface="IBM Plex Sans" pitchFamily="34" charset="-122"/>
                <a:cs typeface="IBM Plex Sans" pitchFamily="34" charset="-120"/>
              </a:rPr>
              <a:t>Bekvemme betalinger og fleksibel kredit medfører afhængighed af institutioner. Udbud, adgang og regler kan ændre sig; reglerne for lovlige betalingsmidler varierer mellem jurisdiktioner.</a:t>
            </a:r>
            <a:endParaRPr lang="da"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1</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CentralbankStyrer pengepolitikken og understøtter betalingsafviklingen. ForretningsbankSkylder kunderne deres indskud; et indskud er bankens forpligtelse. BetalingstjenesterFormidler betalingsinstruks">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Undersøg en lokal betaling</a:t>
            </a:r>
            <a:endParaRPr lang="da" sz="3000" dirty="0"/>
          </a:p>
        </p:txBody>
      </p:sp>
      <p:sp>
        <p:nvSpPr>
          <p:cNvPr id="5" name="Text 2"/>
          <p:cNvSpPr/>
          <p:nvPr/>
        </p:nvSpPr>
        <p:spPr>
          <a:xfrm>
            <a:off x="666780" y="1447770"/>
            <a:ext cx="5694426" cy="822686"/>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Vælg en almindelig betaling, eller brug et opdigtet scenarie.</a:t>
            </a:r>
            <a:endParaRPr lang="da" sz="2400" dirty="0"/>
          </a:p>
        </p:txBody>
      </p:sp>
      <p:sp>
        <p:nvSpPr>
          <p:cNvPr id="6" name="Text 3"/>
          <p:cNvSpPr/>
          <p:nvPr/>
        </p:nvSpPr>
        <p:spPr>
          <a:xfrm>
            <a:off x="1047720" y="2514326"/>
            <a:ext cx="5276820" cy="3473531"/>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da" altLang="en-US" sz="2400" dirty="0">
                <a:solidFill>
                  <a:srgbClr val="25252B"/>
                </a:solidFill>
                <a:latin typeface="IBM Plex Sans" pitchFamily="34" charset="0"/>
                <a:ea typeface="IBM Plex Sans" pitchFamily="34" charset="-122"/>
                <a:cs typeface="IBM Plex Sans" pitchFamily="34" charset="-120"/>
              </a:rPr>
              <a:t>Hvad betales der for? Hvilken valuta bruges som regningsenhed?</a:t>
            </a:r>
            <a:endParaRPr lang="da" sz="2400" dirty="0"/>
          </a:p>
          <a:p>
            <a:pPr algn="l" marL="228600" indent="-228600">
              <a:lnSpc>
                <a:spcPct val="113000"/>
              </a:lnSpc>
              <a:spcBef>
                <a:spcPts val="480"/>
              </a:spcBef>
              <a:buSzPct val="100000"/>
              <a:buFont typeface="+mj-lt"/>
              <a:buAutoNum type="arabicPeriod" startAt="1"/>
            </a:pPr>
            <a:r>
              <a:rPr lang="da" altLang="en-US" sz="2400" dirty="0">
                <a:solidFill>
                  <a:srgbClr val="25252B"/>
                </a:solidFill>
                <a:latin typeface="IBM Plex Sans" pitchFamily="34" charset="0"/>
                <a:ea typeface="IBM Plex Sans" pitchFamily="34" charset="-122"/>
                <a:cs typeface="IBM Plex Sans" pitchFamily="34" charset="-120"/>
              </a:rPr>
              <a:t>Hvorfor accepterer modtageren den?</a:t>
            </a:r>
            <a:endParaRPr lang="da" sz="2400" dirty="0"/>
          </a:p>
          <a:p>
            <a:pPr algn="l" marL="228600" indent="-228600">
              <a:lnSpc>
                <a:spcPct val="113000"/>
              </a:lnSpc>
              <a:spcBef>
                <a:spcPts val="480"/>
              </a:spcBef>
              <a:buSzPct val="100000"/>
              <a:buFont typeface="+mj-lt"/>
              <a:buAutoNum type="arabicPeriod" startAt="1"/>
            </a:pPr>
            <a:r>
              <a:rPr lang="da" altLang="en-US" sz="2400" dirty="0">
                <a:solidFill>
                  <a:srgbClr val="25252B"/>
                </a:solidFill>
                <a:latin typeface="IBM Plex Sans" pitchFamily="34" charset="0"/>
                <a:ea typeface="IBM Plex Sans" pitchFamily="34" charset="-122"/>
                <a:cs typeface="IBM Plex Sans" pitchFamily="34" charset="-120"/>
              </a:rPr>
              <a:t>Hvilke institutioner, registre eller regler understøtter den?</a:t>
            </a:r>
            <a:endParaRPr lang="da" sz="2400" dirty="0"/>
          </a:p>
          <a:p>
            <a:pPr algn="l" marL="228600" indent="-228600">
              <a:lnSpc>
                <a:spcPct val="113000"/>
              </a:lnSpc>
              <a:spcBef>
                <a:spcPts val="480"/>
              </a:spcBef>
              <a:buSzPct val="100000"/>
              <a:buFont typeface="+mj-lt"/>
              <a:buAutoNum type="arabicPeriod" startAt="1"/>
            </a:pPr>
            <a:r>
              <a:rPr lang="da" altLang="en-US" sz="2400" dirty="0">
                <a:solidFill>
                  <a:srgbClr val="25252B"/>
                </a:solidFill>
                <a:latin typeface="IBM Plex Sans" pitchFamily="34" charset="0"/>
                <a:ea typeface="IBM Plex Sans" pitchFamily="34" charset="-122"/>
                <a:cs typeface="IBM Plex Sans" pitchFamily="34" charset="-120"/>
              </a:rPr>
              <a:t>Hvad bliver sværere, hvis accepten eller tilliden svigter?</a:t>
            </a:r>
            <a:endParaRPr lang="d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1</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Bankvirksomhed med fraktionelle reserver</a:t>
            </a:r>
            <a:endParaRPr lang="da" sz="3000" dirty="0"/>
          </a:p>
        </p:txBody>
      </p:sp>
      <p:sp>
        <p:nvSpPr>
          <p:cNvPr id="4" name="Text 2"/>
          <p:cNvSpPr/>
          <p:nvPr/>
        </p:nvSpPr>
        <p:spPr>
          <a:xfrm>
            <a:off x="986729" y="1372240"/>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Bankindskud: løfter om at betale</a:t>
            </a:r>
            <a:endParaRPr lang="da" sz="2020" dirty="0"/>
          </a:p>
          <a:p>
            <a:pPr algn="l" marL="191770" indent="-191770">
              <a:lnSpc>
                <a:spcPct val="113000"/>
              </a:lnSpc>
              <a:spcBef>
                <a:spcPts val="400"/>
              </a:spcBef>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Kun en del holdes som umiddelbart tilgængelige reserver</a:t>
            </a:r>
            <a:endParaRPr lang="da" sz="2020" dirty="0"/>
          </a:p>
          <a:p>
            <a:pPr algn="l" marL="191770" indent="-191770">
              <a:lnSpc>
                <a:spcPct val="113000"/>
              </a:lnSpc>
              <a:spcBef>
                <a:spcPts val="400"/>
              </a:spcBef>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Et lån skaber normalt nye indlånspenge</a:t>
            </a:r>
            <a:endParaRPr lang="da" sz="2020" dirty="0"/>
          </a:p>
          <a:p>
            <a:pPr algn="l" marL="191770" indent="-191770">
              <a:lnSpc>
                <a:spcPct val="113000"/>
              </a:lnSpc>
              <a:spcBef>
                <a:spcPts val="400"/>
              </a:spcBef>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Afdrag på hovedstolen reducerer mængden af indlånspenge</a:t>
            </a:r>
            <a:endParaRPr lang="da" sz="2020" dirty="0"/>
          </a:p>
          <a:p>
            <a:pPr algn="l" marL="191770" indent="-191770">
              <a:lnSpc>
                <a:spcPct val="113000"/>
              </a:lnSpc>
              <a:spcBef>
                <a:spcPts val="400"/>
              </a:spcBef>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Kapital, likviditet, kreditrisiko, finansiering, regulering og efterspørgsel begrænser udlånet</a:t>
            </a:r>
            <a:endParaRPr lang="da" sz="2020" dirty="0"/>
          </a:p>
        </p:txBody>
      </p:sp>
      <p:sp>
        <p:nvSpPr>
          <p:cNvPr id="5" name="Text 3"/>
          <p:cNvSpPr/>
          <p:nvPr/>
        </p:nvSpPr>
        <p:spPr>
          <a:xfrm>
            <a:off x="666780" y="3586460"/>
            <a:ext cx="11510010" cy="345552"/>
          </a:xfrm>
          <a:prstGeom prst="rect">
            <a:avLst/>
          </a:prstGeom>
          <a:noFill/>
          <a:ln/>
        </p:spPr>
        <p:txBody>
          <a:bodyPr wrap="square" lIns="0" tIns="0" rIns="0" bIns="0" rtlCol="0" anchor="t"/>
          <a:lstStyle/>
          <a:p>
            <a:pPr algn="l" indent="0" marL="0">
              <a:lnSpc>
                <a:spcPct val="113000"/>
              </a:lnSpc>
              <a:buNone/>
            </a:pPr>
            <a:r>
              <a:rPr lang="da" altLang="en-US" sz="2020" b="1" dirty="0">
                <a:solidFill>
                  <a:srgbClr val="422C70"/>
                </a:solidFill>
                <a:latin typeface="IBM Plex Sans" pitchFamily="34" charset="0"/>
                <a:ea typeface="IBM Plex Sans" pitchFamily="34" charset="-122"/>
                <a:cs typeface="IBM Plex Sans" pitchFamily="34" charset="-120"/>
              </a:rPr>
              <a:t>Likviditetsrisiko:</a:t>
            </a:r>
            <a:r>
              <a:rPr lang="da" altLang="en-US" sz="2020" dirty="0">
                <a:solidFill>
                  <a:srgbClr val="25252B"/>
                </a:solidFill>
                <a:latin typeface="IBM Plex Sans" pitchFamily="34" charset="0"/>
                <a:ea typeface="IBM Plex Sans" pitchFamily="34" charset="-122"/>
                <a:cs typeface="IBM Plex Sans" pitchFamily="34" charset="-120"/>
              </a:rPr>
              <a:t> for få midler til rådighed til hævninger i dag.</a:t>
            </a:r>
            <a:endParaRPr lang="da" sz="2020" dirty="0"/>
          </a:p>
        </p:txBody>
      </p:sp>
      <p:sp>
        <p:nvSpPr>
          <p:cNvPr id="6" name="Text 4"/>
          <p:cNvSpPr/>
          <p:nvPr/>
        </p:nvSpPr>
        <p:spPr>
          <a:xfrm>
            <a:off x="666780" y="4188043"/>
            <a:ext cx="11510010" cy="345552"/>
          </a:xfrm>
          <a:prstGeom prst="rect">
            <a:avLst/>
          </a:prstGeom>
          <a:noFill/>
          <a:ln/>
        </p:spPr>
        <p:txBody>
          <a:bodyPr wrap="square" lIns="0" tIns="0" rIns="0" bIns="0" rtlCol="0" anchor="t"/>
          <a:lstStyle/>
          <a:p>
            <a:pPr algn="l" indent="0" marL="0">
              <a:lnSpc>
                <a:spcPct val="113000"/>
              </a:lnSpc>
              <a:buNone/>
            </a:pPr>
            <a:r>
              <a:rPr lang="da" altLang="en-US" sz="2020" b="1" dirty="0">
                <a:solidFill>
                  <a:srgbClr val="422C70"/>
                </a:solidFill>
                <a:latin typeface="IBM Plex Sans" pitchFamily="34" charset="0"/>
                <a:ea typeface="IBM Plex Sans" pitchFamily="34" charset="-122"/>
                <a:cs typeface="IBM Plex Sans" pitchFamily="34" charset="-120"/>
              </a:rPr>
              <a:t>Solvensrisiko:</a:t>
            </a:r>
            <a:r>
              <a:rPr lang="da" altLang="en-US" sz="2020" dirty="0">
                <a:solidFill>
                  <a:srgbClr val="25252B"/>
                </a:solidFill>
                <a:latin typeface="IBM Plex Sans" pitchFamily="34" charset="0"/>
                <a:ea typeface="IBM Plex Sans" pitchFamily="34" charset="-122"/>
                <a:cs typeface="IBM Plex Sans" pitchFamily="34" charset="-120"/>
              </a:rPr>
              <a:t> aktiverne er mindre værd end forpligtelserne.</a:t>
            </a:r>
            <a:endParaRPr lang="da" sz="2020" dirty="0"/>
          </a:p>
        </p:txBody>
      </p:sp>
      <p:sp>
        <p:nvSpPr>
          <p:cNvPr id="7" name="Text 5"/>
          <p:cNvSpPr/>
          <p:nvPr/>
        </p:nvSpPr>
        <p:spPr>
          <a:xfrm>
            <a:off x="666780" y="4789627"/>
            <a:ext cx="11510010" cy="1036747"/>
          </a:xfrm>
          <a:prstGeom prst="rect">
            <a:avLst/>
          </a:prstGeom>
          <a:noFill/>
          <a:ln/>
        </p:spPr>
        <p:txBody>
          <a:bodyPr wrap="square" lIns="0" tIns="0" rIns="0" bIns="0" rtlCol="0" anchor="t"/>
          <a:lstStyle/>
          <a:p>
            <a:pPr algn="l" indent="0" marL="0">
              <a:lnSpc>
                <a:spcPct val="113000"/>
              </a:lnSpc>
              <a:buNone/>
            </a:pPr>
            <a:r>
              <a:rPr lang="da" altLang="en-US" sz="2020" dirty="0">
                <a:solidFill>
                  <a:srgbClr val="25252B"/>
                </a:solidFill>
                <a:latin typeface="IBM Plex Sans" pitchFamily="34" charset="0"/>
                <a:ea typeface="IBM Plex Sans" pitchFamily="34" charset="-122"/>
                <a:cs typeface="IBM Plex Sans" pitchFamily="34" charset="-120"/>
              </a:rPr>
              <a:t>Stormløb på banker kan gøre det sværere at få adgang til indskud. Indskydergaranti og lån fra centralbanken kan mindske panik, men dækning og regler varierer; beskyttelse kan ikke fjerne enhver risiko.</a:t>
            </a:r>
            <a:endParaRPr lang="da"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1</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Ansøg om lånetLåntageren beder banken om et lån.2Godkend lånetBanken accepterer at låne pengene ud.3 Opret indskuddetBanken krediterer låntagerens konto med et nyt indskud.4 Brug eller overfør penge">    </p:cNvPr>
          <p:cNvPicPr>
            <a:picLocks noChangeAspect="1"/>
          </p:cNvPicPr>
          <p:nvPr/>
        </p:nvPicPr>
        <p:blipFill>
          <a:blip r:embed="rId1"/>
          <a:stretch>
            <a:fillRect/>
          </a:stretch>
        </p:blipFill>
        <p:spPr>
          <a:xfrm>
            <a:off x="342900" y="536387"/>
            <a:ext cx="11506170" cy="56328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LikviditetsrisikoMange indskydere står i kø for at hæve penge i dag Bankens udlån kan stadig blive tilbagebetalt senere Ikke nok kontanter eller aktiver, der hurtigt kan omsættes til kontanter, lige n">    </p:cNvPr>
          <p:cNvPicPr>
            <a:picLocks noChangeAspect="1"/>
          </p:cNvPicPr>
          <p:nvPr/>
        </p:nvPicPr>
        <p:blipFill>
          <a:blip r:embed="rId1"/>
          <a:stretch>
            <a:fillRect/>
          </a:stretch>
        </p:blipFill>
        <p:spPr>
          <a:xfrm>
            <a:off x="342900" y="561076"/>
            <a:ext cx="11506170" cy="558350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1</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Inflation og købekraft</a:t>
            </a:r>
            <a:endParaRPr lang="da" sz="3000" dirty="0"/>
          </a:p>
        </p:txBody>
      </p:sp>
      <p:sp>
        <p:nvSpPr>
          <p:cNvPr id="5" name="Text 2"/>
          <p:cNvSpPr/>
          <p:nvPr/>
        </p:nvSpPr>
        <p:spPr>
          <a:xfrm>
            <a:off x="986729" y="1372240"/>
            <a:ext cx="5343754" cy="2572664"/>
          </a:xfrm>
          <a:prstGeom prst="rect">
            <a:avLst/>
          </a:prstGeom>
          <a:noFill/>
          <a:ln/>
        </p:spPr>
        <p:txBody>
          <a:bodyPr wrap="square" lIns="0" tIns="0" rIns="0" bIns="0" rtlCol="0" anchor="t"/>
          <a:lstStyle/>
          <a:p>
            <a:pPr algn="l" marL="191770" indent="-191770">
              <a:lnSpc>
                <a:spcPct val="113000"/>
              </a:lnSpc>
              <a:buSzPct val="100000"/>
              <a:buChar char="•"/>
            </a:pPr>
            <a:r>
              <a:rPr lang="da" altLang="en-US" sz="2020" b="1" dirty="0">
                <a:solidFill>
                  <a:srgbClr val="422C70"/>
                </a:solidFill>
                <a:latin typeface="IBM Plex Sans" pitchFamily="34" charset="0"/>
                <a:ea typeface="IBM Plex Sans" pitchFamily="34" charset="-122"/>
                <a:cs typeface="IBM Plex Sans" pitchFamily="34" charset="-120"/>
              </a:rPr>
              <a:t>Prisinflation:</a:t>
            </a:r>
            <a:r>
              <a:rPr lang="da" altLang="en-US" sz="2020" dirty="0">
                <a:solidFill>
                  <a:srgbClr val="25252B"/>
                </a:solidFill>
                <a:latin typeface="IBM Plex Sans" pitchFamily="34" charset="0"/>
                <a:ea typeface="IBM Plex Sans" pitchFamily="34" charset="-122"/>
                <a:cs typeface="IBM Plex Sans" pitchFamily="34" charset="-120"/>
              </a:rPr>
              <a:t> vedvarende stigning i det generelle prisniveau</a:t>
            </a:r>
            <a:endParaRPr lang="da" sz="2020" dirty="0"/>
          </a:p>
          <a:p>
            <a:pPr algn="l" marL="191770" indent="-191770">
              <a:lnSpc>
                <a:spcPct val="113000"/>
              </a:lnSpc>
              <a:spcBef>
                <a:spcPts val="400"/>
              </a:spcBef>
              <a:buSzPct val="100000"/>
              <a:buChar char="•"/>
            </a:pPr>
            <a:r>
              <a:rPr lang="da" altLang="en-US" sz="2020" b="1" dirty="0">
                <a:solidFill>
                  <a:srgbClr val="422C70"/>
                </a:solidFill>
                <a:latin typeface="IBM Plex Sans" pitchFamily="34" charset="0"/>
                <a:ea typeface="IBM Plex Sans" pitchFamily="34" charset="-122"/>
                <a:cs typeface="IBM Plex Sans" pitchFamily="34" charset="-120"/>
              </a:rPr>
              <a:t>Købekraft:</a:t>
            </a:r>
            <a:r>
              <a:rPr lang="da" altLang="en-US" sz="2020" dirty="0">
                <a:solidFill>
                  <a:srgbClr val="25252B"/>
                </a:solidFill>
                <a:latin typeface="IBM Plex Sans" pitchFamily="34" charset="0"/>
                <a:ea typeface="IBM Plex Sans" pitchFamily="34" charset="-122"/>
                <a:cs typeface="IBM Plex Sans" pitchFamily="34" charset="-120"/>
              </a:rPr>
              <a:t> hvad en pengeenhed kan købe</a:t>
            </a:r>
            <a:endParaRPr lang="da" sz="2020" dirty="0"/>
          </a:p>
          <a:p>
            <a:pPr algn="l" marL="191770" indent="-191770">
              <a:lnSpc>
                <a:spcPct val="113000"/>
              </a:lnSpc>
              <a:spcBef>
                <a:spcPts val="400"/>
              </a:spcBef>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Samme varekurv: 100 → 110 valutaenheder</a:t>
            </a:r>
            <a:endParaRPr lang="da" sz="2020" dirty="0"/>
          </a:p>
          <a:p>
            <a:pPr algn="l" marL="191770" indent="-191770">
              <a:lnSpc>
                <a:spcPct val="113000"/>
              </a:lnSpc>
              <a:spcBef>
                <a:spcPts val="400"/>
              </a:spcBef>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Uændret indkomst eller opsparing: mindre købekraft</a:t>
            </a:r>
            <a:endParaRPr lang="da" sz="2020" dirty="0"/>
          </a:p>
        </p:txBody>
      </p:sp>
      <p:sp>
        <p:nvSpPr>
          <p:cNvPr id="6" name="Text 3"/>
          <p:cNvSpPr/>
          <p:nvPr/>
        </p:nvSpPr>
        <p:spPr>
          <a:xfrm>
            <a:off x="666780" y="4226448"/>
            <a:ext cx="5694426" cy="1727850"/>
          </a:xfrm>
          <a:prstGeom prst="rect">
            <a:avLst/>
          </a:prstGeom>
          <a:noFill/>
          <a:ln/>
        </p:spPr>
        <p:txBody>
          <a:bodyPr wrap="square" lIns="0" tIns="0" rIns="0" bIns="0" rtlCol="0" anchor="t"/>
          <a:lstStyle/>
          <a:p>
            <a:pPr algn="l" indent="0" marL="0">
              <a:lnSpc>
                <a:spcPct val="113000"/>
              </a:lnSpc>
              <a:buNone/>
            </a:pPr>
            <a:r>
              <a:rPr lang="da" altLang="en-US" sz="2020" dirty="0">
                <a:solidFill>
                  <a:srgbClr val="25252B"/>
                </a:solidFill>
                <a:latin typeface="IBM Plex Sans" pitchFamily="34" charset="0"/>
                <a:ea typeface="IBM Plex Sans" pitchFamily="34" charset="-122"/>
                <a:cs typeface="IBM Plex Sans" pitchFamily="34" charset="-120"/>
              </a:rPr>
              <a:t>Udvidelse af pengemængden og kreditgivningen kan bidrage sammen med udbud, efterspørgsel, valutaforhold, skatter, regulering og omkostninger. En enkelt stigende pris er ikke et mål for den samlede inflation.</a:t>
            </a:r>
            <a:endParaRPr lang="da"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1</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Før De har 100 enheder. Varekurven koster 100. De kan købe hele varekurven.PrisniveauLavereKøbekraftHøjereEfter prisstigninger De har stadig 100 enheder. Den samme varekurv koster 110. De kan ikke læn">    </p:cNvPr>
          <p:cNvPicPr>
            <a:picLocks noChangeAspect="1"/>
          </p:cNvPicPr>
          <p:nvPr/>
        </p:nvPicPr>
        <p:blipFill>
          <a:blip r:embed="rId1"/>
          <a:stretch>
            <a:fillRect/>
          </a:stretch>
        </p:blipFill>
        <p:spPr>
          <a:xfrm>
            <a:off x="342900" y="796900"/>
            <a:ext cx="11506170" cy="51118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Sammenlign købekraften lokalt</a:t>
            </a:r>
            <a:endParaRPr lang="da"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Font typeface="+mj-lt"/>
              <a:buAutoNum type="arabicPeriod" startAt="1"/>
            </a:pPr>
            <a:r>
              <a:rPr lang="da" altLang="en-US" sz="2300" dirty="0">
                <a:solidFill>
                  <a:srgbClr val="25252B"/>
                </a:solidFill>
                <a:latin typeface="IBM Plex Sans" pitchFamily="34" charset="0"/>
                <a:ea typeface="IBM Plex Sans" pitchFamily="34" charset="-122"/>
                <a:cs typeface="IBM Plex Sans" pitchFamily="34" charset="-120"/>
              </a:rPr>
              <a:t>Vælg en almindelig vare; notér dagens pris.</a:t>
            </a:r>
            <a:endParaRPr lang="da" sz="2300" dirty="0"/>
          </a:p>
          <a:p>
            <a:pPr algn="l" marL="219710" indent="-219710">
              <a:lnSpc>
                <a:spcPct val="113000"/>
              </a:lnSpc>
              <a:spcBef>
                <a:spcPts val="460"/>
              </a:spcBef>
              <a:buSzPct val="100000"/>
              <a:buFont typeface="+mj-lt"/>
              <a:buAutoNum type="arabicPeriod" startAt="1"/>
            </a:pPr>
            <a:r>
              <a:rPr lang="da" altLang="en-US" sz="2300" dirty="0">
                <a:solidFill>
                  <a:srgbClr val="25252B"/>
                </a:solidFill>
                <a:latin typeface="IBM Plex Sans" pitchFamily="34" charset="0"/>
                <a:ea typeface="IBM Plex Sans" pitchFamily="34" charset="-122"/>
                <a:cs typeface="IBM Plex Sans" pitchFamily="34" charset="-120"/>
              </a:rPr>
              <a:t>Sammenlign med en tidligere pris; kontrollér om muligt prisen i en pålidelig kilde.</a:t>
            </a:r>
            <a:endParaRPr lang="da" sz="2300" dirty="0"/>
          </a:p>
          <a:p>
            <a:pPr algn="l" marL="219710" indent="-219710">
              <a:lnSpc>
                <a:spcPct val="113000"/>
              </a:lnSpc>
              <a:spcBef>
                <a:spcPts val="460"/>
              </a:spcBef>
              <a:buSzPct val="100000"/>
              <a:buFont typeface="+mj-lt"/>
              <a:buAutoNum type="arabicPeriod" startAt="1"/>
            </a:pPr>
            <a:r>
              <a:rPr lang="da" altLang="en-US" sz="2300" dirty="0">
                <a:solidFill>
                  <a:srgbClr val="25252B"/>
                </a:solidFill>
                <a:latin typeface="IBM Plex Sans" pitchFamily="34" charset="0"/>
                <a:ea typeface="IBM Plex Sans" pitchFamily="34" charset="-122"/>
                <a:cs typeface="IBM Plex Sans" pitchFamily="34" charset="-120"/>
              </a:rPr>
              <a:t>Ændrede indkomsten sig i samme takt? Hvad ændrede sig ellers?</a:t>
            </a:r>
            <a:endParaRPr lang="da" sz="2300" dirty="0"/>
          </a:p>
          <a:p>
            <a:pPr algn="l" marL="219710" indent="-219710">
              <a:lnSpc>
                <a:spcPct val="113000"/>
              </a:lnSpc>
              <a:spcBef>
                <a:spcPts val="460"/>
              </a:spcBef>
              <a:buSzPct val="100000"/>
              <a:buFont typeface="+mj-lt"/>
              <a:buAutoNum type="arabicPeriod" startAt="1"/>
            </a:pPr>
            <a:r>
              <a:rPr lang="da" altLang="en-US" sz="2300" dirty="0">
                <a:solidFill>
                  <a:srgbClr val="25252B"/>
                </a:solidFill>
                <a:latin typeface="IBM Plex Sans" pitchFamily="34" charset="0"/>
                <a:ea typeface="IBM Plex Sans" pitchFamily="34" charset="-122"/>
                <a:cs typeface="IBM Plex Sans" pitchFamily="34" charset="-120"/>
              </a:rPr>
              <a:t>Sammenlign med et officielt mål for inflationen og den tilhørende varekurv.</a:t>
            </a:r>
            <a:endParaRPr lang="da" sz="2300" dirty="0"/>
          </a:p>
        </p:txBody>
      </p:sp>
      <p:sp>
        <p:nvSpPr>
          <p:cNvPr id="5" name="Text 3"/>
          <p:cNvSpPr/>
          <p:nvPr/>
        </p:nvSpPr>
        <p:spPr>
          <a:xfrm>
            <a:off x="666780" y="3855202"/>
            <a:ext cx="11510010" cy="1184971"/>
          </a:xfrm>
          <a:prstGeom prst="rect">
            <a:avLst/>
          </a:prstGeom>
          <a:noFill/>
          <a:ln/>
        </p:spPr>
        <p:txBody>
          <a:bodyPr wrap="square" lIns="0" tIns="0" rIns="0" bIns="0" rtlCol="0" anchor="t"/>
          <a:lstStyle/>
          <a:p>
            <a:pPr algn="l" indent="0" marL="0">
              <a:lnSpc>
                <a:spcPct val="113000"/>
              </a:lnSpc>
              <a:buNone/>
            </a:pPr>
            <a:r>
              <a:rPr lang="da" altLang="en-US" sz="2300" dirty="0">
                <a:solidFill>
                  <a:srgbClr val="25252B"/>
                </a:solidFill>
                <a:latin typeface="IBM Plex Sans" pitchFamily="34" charset="0"/>
                <a:ea typeface="IBM Plex Sans" pitchFamily="34" charset="-122"/>
                <a:cs typeface="IBM Plex Sans" pitchFamily="34" charset="-120"/>
              </a:rPr>
              <a:t>Virkningerne er forskellige for kontantbeholdere, ejere af aktiver, låntagere og långivere; lønninger og priser tilpasser sig med forskellig hastighed. Deres forbrug kan afvige fra den varekurv, der bruges i målingen.</a:t>
            </a:r>
            <a:endParaRPr lang="da"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da" altLang="en-US" sz="2300" dirty="0">
                <a:solidFill>
                  <a:srgbClr val="25252B"/>
                </a:solidFill>
                <a:latin typeface="IBM Plex Sans" pitchFamily="34" charset="0"/>
                <a:ea typeface="IBM Plex Sans" pitchFamily="34" charset="-122"/>
                <a:cs typeface="IBM Plex Sans" pitchFamily="34" charset="-120"/>
              </a:rPr>
              <a:t>En ændret varekurv eller metode er ikke automatisk manipulation; undersøg forklaringen, og dokumentér ændringen.</a:t>
            </a:r>
            <a:endParaRPr lang="da"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1</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Den amerikanske dollar som reservevaluta</a:t>
            </a:r>
            <a:endParaRPr lang="da"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Reservevaluta: beholdes til internationale betalinger</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Verdenskrige: forskydninger i økonomisk og finansiel styrke</a:t>
            </a:r>
            <a:endParaRPr lang="da" sz="2400" dirty="0"/>
          </a:p>
          <a:p>
            <a:pPr algn="l" marL="228600" indent="-228600">
              <a:lnSpc>
                <a:spcPct val="113000"/>
              </a:lnSpc>
              <a:spcBef>
                <a:spcPts val="480"/>
              </a:spcBef>
              <a:buSzPct val="100000"/>
              <a:buChar char="•"/>
            </a:pPr>
            <a:r>
              <a:rPr lang="da" altLang="en-US" sz="2400" b="1" dirty="0">
                <a:solidFill>
                  <a:srgbClr val="422C70"/>
                </a:solidFill>
                <a:latin typeface="IBM Plex Sans" pitchFamily="34" charset="0"/>
                <a:ea typeface="IBM Plex Sans" pitchFamily="34" charset="-122"/>
                <a:cs typeface="IBM Plex Sans" pitchFamily="34" charset="-120"/>
              </a:rPr>
              <a:t>1944:</a:t>
            </a:r>
            <a:r>
              <a:rPr lang="da" altLang="en-US" sz="2400" dirty="0">
                <a:solidFill>
                  <a:srgbClr val="25252B"/>
                </a:solidFill>
                <a:latin typeface="IBM Plex Sans" pitchFamily="34" charset="0"/>
                <a:ea typeface="IBM Plex Sans" pitchFamily="34" charset="-122"/>
                <a:cs typeface="IBM Plex Sans" pitchFamily="34" charset="-120"/>
              </a:rPr>
              <a:t> Bretton Woods; valutaer knyttet til dollaren, dollaren til guld</a:t>
            </a:r>
            <a:endParaRPr lang="da" sz="2400" dirty="0"/>
          </a:p>
          <a:p>
            <a:pPr algn="l" marL="228600" indent="-228600">
              <a:lnSpc>
                <a:spcPct val="113000"/>
              </a:lnSpc>
              <a:spcBef>
                <a:spcPts val="480"/>
              </a:spcBef>
              <a:buSzPct val="100000"/>
              <a:buChar char="•"/>
            </a:pPr>
            <a:r>
              <a:rPr lang="da" altLang="en-US" sz="2400" b="1" dirty="0">
                <a:solidFill>
                  <a:srgbClr val="422C70"/>
                </a:solidFill>
                <a:latin typeface="IBM Plex Sans" pitchFamily="34" charset="0"/>
                <a:ea typeface="IBM Plex Sans" pitchFamily="34" charset="-122"/>
                <a:cs typeface="IBM Plex Sans" pitchFamily="34" charset="-120"/>
              </a:rPr>
              <a:t>1971:</a:t>
            </a:r>
            <a:r>
              <a:rPr lang="da" altLang="en-US" sz="2400" dirty="0">
                <a:solidFill>
                  <a:srgbClr val="25252B"/>
                </a:solidFill>
                <a:latin typeface="IBM Plex Sans" pitchFamily="34" charset="0"/>
                <a:ea typeface="IBM Plex Sans" pitchFamily="34" charset="-122"/>
                <a:cs typeface="IBM Plex Sans" pitchFamily="34" charset="-120"/>
              </a:rPr>
              <a:t> den officielle mulighed for at indløse dollar til guld ophørte</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Etableret handel, økonomisk størrelse og dybe finansielle markeder</a:t>
            </a:r>
            <a:endParaRPr lang="da"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Reservevalutaers andele kan ændre sig; centralbanker har også beholdninger i andre valutaer.</a:t>
            </a:r>
            <a:endParaRPr lang="d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1</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Alternativer til opsparing og værdiopbevaring</a:t>
            </a:r>
            <a:endParaRPr lang="da" sz="3000" dirty="0"/>
          </a:p>
        </p:txBody>
      </p:sp>
      <p:sp>
        <p:nvSpPr>
          <p:cNvPr id="4" name="Text 2"/>
          <p:cNvSpPr/>
          <p:nvPr/>
        </p:nvSpPr>
        <p:spPr>
          <a:xfrm>
            <a:off x="1002000" y="1375806"/>
            <a:ext cx="11142604" cy="2332452"/>
          </a:xfrm>
          <a:prstGeom prst="rect">
            <a:avLst/>
          </a:prstGeom>
          <a:noFill/>
          <a:ln/>
        </p:spPr>
        <p:txBody>
          <a:bodyPr wrap="square" lIns="0" tIns="0" rIns="0" bIns="0" rtlCol="0" anchor="t"/>
          <a:lstStyle/>
          <a:p>
            <a:pPr algn="l" marL="200660" indent="-200660">
              <a:lnSpc>
                <a:spcPct val="113000"/>
              </a:lnSpc>
              <a:buSzPct val="100000"/>
              <a:buChar char="•"/>
            </a:pPr>
            <a:r>
              <a:rPr lang="da" altLang="en-US" sz="2110" b="1" dirty="0">
                <a:solidFill>
                  <a:srgbClr val="422C70"/>
                </a:solidFill>
                <a:latin typeface="IBM Plex Sans" pitchFamily="34" charset="0"/>
                <a:ea typeface="IBM Plex Sans" pitchFamily="34" charset="-122"/>
                <a:cs typeface="IBM Plex Sans" pitchFamily="34" charset="-120"/>
              </a:rPr>
              <a:t>Ædelmetaller:</a:t>
            </a:r>
            <a:r>
              <a:rPr lang="da" altLang="en-US" sz="2110" dirty="0">
                <a:solidFill>
                  <a:srgbClr val="25252B"/>
                </a:solidFill>
                <a:latin typeface="IBM Plex Sans" pitchFamily="34" charset="0"/>
                <a:ea typeface="IBM Plex Sans" pitchFamily="34" charset="-122"/>
                <a:cs typeface="IBM Plex Sans" pitchFamily="34" charset="-120"/>
              </a:rPr>
              <a:t> fysisk besiddelse; omkostninger til opbevaring og verificering</a:t>
            </a:r>
            <a:endParaRPr lang="da" sz="2110" dirty="0"/>
          </a:p>
          <a:p>
            <a:pPr algn="l" marL="200660" indent="-200660">
              <a:lnSpc>
                <a:spcPct val="113000"/>
              </a:lnSpc>
              <a:spcBef>
                <a:spcPts val="420"/>
              </a:spcBef>
              <a:buSzPct val="100000"/>
              <a:buChar char="•"/>
            </a:pPr>
            <a:r>
              <a:rPr lang="da" altLang="en-US" sz="2110" b="1" dirty="0">
                <a:solidFill>
                  <a:srgbClr val="422C70"/>
                </a:solidFill>
                <a:latin typeface="IBM Plex Sans" pitchFamily="34" charset="0"/>
                <a:ea typeface="IBM Plex Sans" pitchFamily="34" charset="-122"/>
                <a:cs typeface="IBM Plex Sans" pitchFamily="34" charset="-120"/>
              </a:rPr>
              <a:t>Fast ejendom:</a:t>
            </a:r>
            <a:r>
              <a:rPr lang="da" altLang="en-US" sz="2110" dirty="0">
                <a:solidFill>
                  <a:srgbClr val="25252B"/>
                </a:solidFill>
                <a:latin typeface="IBM Plex Sans" pitchFamily="34" charset="0"/>
                <a:ea typeface="IBM Plex Sans" pitchFamily="34" charset="-122"/>
                <a:cs typeface="IBM Plex Sans" pitchFamily="34" charset="-120"/>
              </a:rPr>
              <a:t> nyttigt aktiv; høje anskaffelsesomkostninger, vedligeholdelse, lav flytbarhed</a:t>
            </a:r>
            <a:endParaRPr lang="da" sz="2110" dirty="0"/>
          </a:p>
          <a:p>
            <a:pPr algn="l" marL="200660" indent="-200660">
              <a:lnSpc>
                <a:spcPct val="113000"/>
              </a:lnSpc>
              <a:spcBef>
                <a:spcPts val="420"/>
              </a:spcBef>
              <a:buSzPct val="100000"/>
              <a:buChar char="•"/>
            </a:pPr>
            <a:r>
              <a:rPr lang="da" altLang="en-US" sz="2110" b="1" dirty="0">
                <a:solidFill>
                  <a:srgbClr val="422C70"/>
                </a:solidFill>
                <a:latin typeface="IBM Plex Sans" pitchFamily="34" charset="0"/>
                <a:ea typeface="IBM Plex Sans" pitchFamily="34" charset="-122"/>
                <a:cs typeface="IBM Plex Sans" pitchFamily="34" charset="-120"/>
              </a:rPr>
              <a:t>Aktier:</a:t>
            </a:r>
            <a:r>
              <a:rPr lang="da" altLang="en-US" sz="2110" dirty="0">
                <a:solidFill>
                  <a:srgbClr val="25252B"/>
                </a:solidFill>
                <a:latin typeface="IBM Plex Sans" pitchFamily="34" charset="0"/>
                <a:ea typeface="IBM Plex Sans" pitchFamily="34" charset="-122"/>
                <a:cs typeface="IBM Plex Sans" pitchFamily="34" charset="-120"/>
              </a:rPr>
              <a:t> ejerskab i produktiv virksomhed; virksomheds-, markeds- og opbevaringsrisici</a:t>
            </a:r>
            <a:endParaRPr lang="da" sz="2110" dirty="0"/>
          </a:p>
          <a:p>
            <a:pPr algn="l" marL="200660" indent="-200660">
              <a:lnSpc>
                <a:spcPct val="113000"/>
              </a:lnSpc>
              <a:spcBef>
                <a:spcPts val="420"/>
              </a:spcBef>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Andre muligheder: udenlandsk valuta, obligationer, virksomheder, værktøj, uddannelse</a:t>
            </a:r>
            <a:endParaRPr lang="da" sz="2110" dirty="0"/>
          </a:p>
        </p:txBody>
      </p:sp>
      <p:sp>
        <p:nvSpPr>
          <p:cNvPr id="5" name="Text 3"/>
          <p:cNvSpPr/>
          <p:nvPr/>
        </p:nvSpPr>
        <p:spPr>
          <a:xfrm>
            <a:off x="666780" y="4003152"/>
            <a:ext cx="11510010" cy="723930"/>
          </a:xfrm>
          <a:prstGeom prst="rect">
            <a:avLst/>
          </a:prstGeom>
          <a:noFill/>
          <a:ln/>
        </p:spPr>
        <p:txBody>
          <a:bodyPr wrap="square" lIns="0" tIns="0" rIns="0" bIns="0" rtlCol="0" anchor="t"/>
          <a:lstStyle/>
          <a:p>
            <a:pPr algn="l" indent="0" marL="0">
              <a:lnSpc>
                <a:spcPct val="113000"/>
              </a:lnSpc>
              <a:buNone/>
            </a:pPr>
            <a:r>
              <a:rPr lang="da" altLang="en-US" sz="2110" dirty="0">
                <a:solidFill>
                  <a:srgbClr val="25252B"/>
                </a:solidFill>
                <a:latin typeface="IBM Plex Sans" pitchFamily="34" charset="0"/>
                <a:ea typeface="IBM Plex Sans" pitchFamily="34" charset="-122"/>
                <a:cs typeface="IBM Plex Sans" pitchFamily="34" charset="-120"/>
              </a:rPr>
              <a:t>Et aktiv opfylder ikke automatisk alle penges funktioner. Intet aktiv garanterer købekraft i enhver situation.</a:t>
            </a:r>
            <a:endParaRPr lang="da" sz="2110" dirty="0"/>
          </a:p>
        </p:txBody>
      </p:sp>
      <p:sp>
        <p:nvSpPr>
          <p:cNvPr id="6" name="Text 4"/>
          <p:cNvSpPr/>
          <p:nvPr/>
        </p:nvSpPr>
        <p:spPr>
          <a:xfrm>
            <a:off x="666780" y="4995276"/>
            <a:ext cx="11510010" cy="723930"/>
          </a:xfrm>
          <a:prstGeom prst="rect">
            <a:avLst/>
          </a:prstGeom>
          <a:noFill/>
          <a:ln/>
        </p:spPr>
        <p:txBody>
          <a:bodyPr wrap="square" lIns="0" tIns="0" rIns="0" bIns="0" rtlCol="0" anchor="t"/>
          <a:lstStyle/>
          <a:p>
            <a:pPr algn="l" indent="0" marL="0">
              <a:lnSpc>
                <a:spcPct val="113000"/>
              </a:lnSpc>
              <a:buNone/>
            </a:pPr>
            <a:r>
              <a:rPr lang="da" altLang="en-US" sz="2110" dirty="0">
                <a:solidFill>
                  <a:srgbClr val="25252B"/>
                </a:solidFill>
                <a:latin typeface="IBM Plex Sans" pitchFamily="34" charset="0"/>
                <a:ea typeface="IBM Plex Sans" pitchFamily="34" charset="-122"/>
                <a:cs typeface="IBM Plex Sans" pitchFamily="34" charset="-120"/>
              </a:rPr>
              <a:t>Skatter kan ændre omkostninger og fordele; regler varierer og ændrer sig. Dette kursus giver ikke skatterådgivning.</a:t>
            </a:r>
            <a:endParaRPr lang="da"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1</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Digitale centralbankvalutaer (CBDC'er)</a:t>
            </a:r>
            <a:endParaRPr lang="da" sz="3000" dirty="0"/>
          </a:p>
        </p:txBody>
      </p:sp>
      <p:sp>
        <p:nvSpPr>
          <p:cNvPr id="4" name="Text 2"/>
          <p:cNvSpPr/>
          <p:nvPr/>
        </p:nvSpPr>
        <p:spPr>
          <a:xfrm>
            <a:off x="666780" y="1417320"/>
            <a:ext cx="11510010" cy="658094"/>
          </a:xfrm>
          <a:prstGeom prst="rect">
            <a:avLst/>
          </a:prstGeom>
          <a:noFill/>
          <a:ln/>
        </p:spPr>
        <p:txBody>
          <a:bodyPr wrap="square" lIns="0" tIns="0" rIns="0" bIns="0" rtlCol="0" anchor="t"/>
          <a:lstStyle/>
          <a:p>
            <a:pPr algn="l" indent="0" marL="0">
              <a:lnSpc>
                <a:spcPct val="113000"/>
              </a:lnSpc>
              <a:buNone/>
            </a:pPr>
            <a:r>
              <a:rPr lang="da" altLang="en-US" sz="1920" dirty="0">
                <a:solidFill>
                  <a:srgbClr val="25252B"/>
                </a:solidFill>
                <a:latin typeface="IBM Plex Sans" pitchFamily="34" charset="0"/>
                <a:ea typeface="IBM Plex Sans" pitchFamily="34" charset="-122"/>
                <a:cs typeface="IBM Plex Sans" pitchFamily="34" charset="-120"/>
              </a:rPr>
              <a:t>En CBDC er digitale fiatpenge udstedt som en forpligtelse for centralbanken: en fordring, som indehaveren har på centralbanken.</a:t>
            </a:r>
            <a:endParaRPr lang="da" sz="1920" dirty="0"/>
          </a:p>
        </p:txBody>
      </p:sp>
      <p:sp>
        <p:nvSpPr>
          <p:cNvPr id="5" name="Text 3"/>
          <p:cNvSpPr/>
          <p:nvPr/>
        </p:nvSpPr>
        <p:spPr>
          <a:xfrm>
            <a:off x="971459" y="2270364"/>
            <a:ext cx="11176071" cy="1462217"/>
          </a:xfrm>
          <a:prstGeom prst="rect">
            <a:avLst/>
          </a:prstGeom>
          <a:noFill/>
          <a:ln/>
        </p:spPr>
        <p:txBody>
          <a:bodyPr wrap="square" lIns="0" tIns="0" rIns="0" bIns="0" rtlCol="0" anchor="t"/>
          <a:lstStyle/>
          <a:p>
            <a:pPr algn="l" marL="182880" indent="-182880">
              <a:lnSpc>
                <a:spcPct val="113000"/>
              </a:lnSpc>
              <a:buSzPct val="100000"/>
              <a:buChar char="•"/>
            </a:pPr>
            <a:r>
              <a:rPr lang="da" altLang="en-US" sz="1920" dirty="0">
                <a:solidFill>
                  <a:srgbClr val="25252B"/>
                </a:solidFill>
                <a:latin typeface="IBM Plex Sans" pitchFamily="34" charset="0"/>
                <a:ea typeface="IBM Plex Sans" pitchFamily="34" charset="-122"/>
                <a:cs typeface="IBM Plex Sans" pitchFamily="34" charset="-120"/>
              </a:rPr>
              <a:t>Adskiller sig fra kontanter og indskud i forretningsbanker</a:t>
            </a:r>
            <a:endParaRPr lang="da" sz="1920" dirty="0"/>
          </a:p>
          <a:p>
            <a:pPr algn="l" marL="182880" indent="-182880">
              <a:lnSpc>
                <a:spcPct val="113000"/>
              </a:lnSpc>
              <a:spcBef>
                <a:spcPts val="380"/>
              </a:spcBef>
              <a:buSzPct val="100000"/>
              <a:buChar char="•"/>
            </a:pPr>
            <a:r>
              <a:rPr lang="da" altLang="en-US" sz="1920" dirty="0">
                <a:solidFill>
                  <a:srgbClr val="25252B"/>
                </a:solidFill>
                <a:latin typeface="IBM Plex Sans" pitchFamily="34" charset="0"/>
                <a:ea typeface="IBM Plex Sans" pitchFamily="34" charset="-122"/>
                <a:cs typeface="IBM Plex Sans" pitchFamily="34" charset="-120"/>
              </a:rPr>
              <a:t>Mulige fordele ved afvikling eller adgang</a:t>
            </a:r>
            <a:endParaRPr lang="da" sz="1920" dirty="0"/>
          </a:p>
          <a:p>
            <a:pPr algn="l" marL="182880" indent="-182880">
              <a:lnSpc>
                <a:spcPct val="113000"/>
              </a:lnSpc>
              <a:spcBef>
                <a:spcPts val="380"/>
              </a:spcBef>
              <a:buSzPct val="100000"/>
              <a:buChar char="•"/>
            </a:pPr>
            <a:r>
              <a:rPr lang="da" altLang="en-US" sz="1920" dirty="0">
                <a:solidFill>
                  <a:srgbClr val="25252B"/>
                </a:solidFill>
                <a:latin typeface="IBM Plex Sans" pitchFamily="34" charset="0"/>
                <a:ea typeface="IBM Plex Sans" pitchFamily="34" charset="-122"/>
                <a:cs typeface="IBM Plex Sans" pitchFamily="34" charset="-120"/>
              </a:rPr>
              <a:t>Mulig overvågning, begrænsninger og tilknytning til identitet</a:t>
            </a:r>
            <a:endParaRPr lang="da" sz="1920" dirty="0"/>
          </a:p>
          <a:p>
            <a:pPr algn="l" marL="182880" indent="-182880">
              <a:lnSpc>
                <a:spcPct val="113000"/>
              </a:lnSpc>
              <a:spcBef>
                <a:spcPts val="380"/>
              </a:spcBef>
              <a:buSzPct val="100000"/>
              <a:buChar char="•"/>
            </a:pPr>
            <a:r>
              <a:rPr lang="da" altLang="en-US" sz="1920" dirty="0">
                <a:solidFill>
                  <a:srgbClr val="25252B"/>
                </a:solidFill>
                <a:latin typeface="IBM Plex Sans" pitchFamily="34" charset="0"/>
                <a:ea typeface="IBM Plex Sans" pitchFamily="34" charset="-122"/>
                <a:cs typeface="IBM Plex Sans" pitchFamily="34" charset="-120"/>
              </a:rPr>
              <a:t>Central udstedelse og pengepolitik består</a:t>
            </a:r>
            <a:endParaRPr lang="da" sz="1920" dirty="0"/>
          </a:p>
        </p:txBody>
      </p:sp>
      <p:sp>
        <p:nvSpPr>
          <p:cNvPr id="6" name="Text 4"/>
          <p:cNvSpPr/>
          <p:nvPr/>
        </p:nvSpPr>
        <p:spPr>
          <a:xfrm>
            <a:off x="666780" y="4000774"/>
            <a:ext cx="11510010" cy="658094"/>
          </a:xfrm>
          <a:prstGeom prst="rect">
            <a:avLst/>
          </a:prstGeom>
          <a:noFill/>
          <a:ln/>
        </p:spPr>
        <p:txBody>
          <a:bodyPr wrap="square" lIns="0" tIns="0" rIns="0" bIns="0" rtlCol="0" anchor="t"/>
          <a:lstStyle/>
          <a:p>
            <a:pPr algn="l" indent="0" marL="0">
              <a:lnSpc>
                <a:spcPct val="113000"/>
              </a:lnSpc>
              <a:buNone/>
            </a:pPr>
            <a:r>
              <a:rPr lang="da" altLang="en-US" sz="1920" dirty="0">
                <a:solidFill>
                  <a:srgbClr val="25252B"/>
                </a:solidFill>
                <a:latin typeface="IBM Plex Sans" pitchFamily="34" charset="0"/>
                <a:ea typeface="IBM Plex Sans" pitchFamily="34" charset="-122"/>
                <a:cs typeface="IBM Plex Sans" pitchFamily="34" charset="-120"/>
              </a:rPr>
              <a:t>Udformningerne varierer. Digital betyder ikke automatisk decentraliseret, knap, privat eller uafhængigt verificerbar.</a:t>
            </a:r>
            <a:endParaRPr lang="da" sz="1920" dirty="0"/>
          </a:p>
        </p:txBody>
      </p:sp>
      <p:sp>
        <p:nvSpPr>
          <p:cNvPr id="7" name="Shape 5"/>
          <p:cNvSpPr/>
          <p:nvPr/>
        </p:nvSpPr>
        <p:spPr>
          <a:xfrm>
            <a:off x="666780" y="4902738"/>
            <a:ext cx="10858500" cy="1315913"/>
          </a:xfrm>
          <a:prstGeom prst="rect">
            <a:avLst/>
          </a:prstGeom>
          <a:solidFill>
            <a:srgbClr val="F3F3FA"/>
          </a:solidFill>
          <a:ln/>
        </p:spPr>
      </p:sp>
      <p:sp>
        <p:nvSpPr>
          <p:cNvPr id="8" name="Shape 6"/>
          <p:cNvSpPr/>
          <p:nvPr/>
        </p:nvSpPr>
        <p:spPr>
          <a:xfrm>
            <a:off x="666780" y="4902738"/>
            <a:ext cx="57150" cy="1315913"/>
          </a:xfrm>
          <a:prstGeom prst="rect">
            <a:avLst/>
          </a:prstGeom>
          <a:solidFill>
            <a:srgbClr val="422C70"/>
          </a:solidFill>
          <a:ln/>
        </p:spPr>
      </p:sp>
      <p:sp>
        <p:nvSpPr>
          <p:cNvPr id="9" name="Text 7"/>
          <p:cNvSpPr/>
          <p:nvPr/>
        </p:nvSpPr>
        <p:spPr>
          <a:xfrm>
            <a:off x="1114014" y="5122194"/>
            <a:ext cx="10622310" cy="877001"/>
          </a:xfrm>
          <a:prstGeom prst="rect">
            <a:avLst/>
          </a:prstGeom>
          <a:noFill/>
          <a:ln/>
        </p:spPr>
        <p:txBody>
          <a:bodyPr wrap="square" lIns="0" tIns="0" rIns="0" bIns="0" rtlCol="0" anchor="t"/>
          <a:lstStyle/>
          <a:p>
            <a:pPr algn="l" indent="0" marL="0">
              <a:lnSpc>
                <a:spcPct val="113000"/>
              </a:lnSpc>
              <a:buNone/>
            </a:pPr>
            <a:r>
              <a:rPr lang="da" altLang="en-US" sz="1920" b="1" dirty="0">
                <a:solidFill>
                  <a:srgbClr val="422C70"/>
                </a:solidFill>
                <a:latin typeface="IBM Plex Sans" pitchFamily="34" charset="0"/>
                <a:ea typeface="IBM Plex Sans" pitchFamily="34" charset="-122"/>
                <a:cs typeface="IBM Plex Sans" pitchFamily="34" charset="-120"/>
              </a:rPr>
              <a:t>Undersøg</a:t>
            </a:r>
            <a:endParaRPr lang="da" sz="1920" dirty="0"/>
          </a:p>
          <a:p>
            <a:pPr algn="l" indent="0" marL="0">
              <a:lnSpc>
                <a:spcPct val="113000"/>
              </a:lnSpc>
              <a:spcBef>
                <a:spcPts val="290"/>
              </a:spcBef>
              <a:buNone/>
            </a:pPr>
            <a:r>
              <a:rPr lang="da" altLang="en-US" sz="1920" dirty="0">
                <a:solidFill>
                  <a:srgbClr val="25252B"/>
                </a:solidFill>
                <a:latin typeface="IBM Plex Sans" pitchFamily="34" charset="0"/>
                <a:ea typeface="IBM Plex Sans" pitchFamily="34" charset="-122"/>
                <a:cs typeface="IBM Plex Sans" pitchFamily="34" charset="-120"/>
              </a:rPr>
              <a:t>Hvem udsteder den, hvem kan bruge den, hvilke data indsamles, og hvem kan blokere betalinger eller ændre regler? Hvad sker der offline, og hvilken juridisk beskyttelse findes der?</a:t>
            </a:r>
            <a:endParaRPr lang="da" sz="19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1</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Repetition: Hvordan kan penge gå i stykker?</a:t>
            </a:r>
            <a:endParaRPr lang="da" sz="3000" dirty="0"/>
          </a:p>
        </p:txBody>
      </p:sp>
      <p:sp>
        <p:nvSpPr>
          <p:cNvPr id="4" name="Text 2"/>
          <p:cNvSpPr/>
          <p:nvPr/>
        </p:nvSpPr>
        <p:spPr>
          <a:xfrm>
            <a:off x="666780" y="1429482"/>
            <a:ext cx="11510010" cy="361920"/>
          </a:xfrm>
          <a:prstGeom prst="rect">
            <a:avLst/>
          </a:prstGeom>
          <a:noFill/>
          <a:ln/>
        </p:spPr>
        <p:txBody>
          <a:bodyPr wrap="square" lIns="0" tIns="0" rIns="0" bIns="0" rtlCol="0" anchor="t"/>
          <a:lstStyle/>
          <a:p>
            <a:pPr algn="l" indent="0" marL="0">
              <a:lnSpc>
                <a:spcPct val="113000"/>
              </a:lnSpc>
              <a:buNone/>
            </a:pPr>
            <a:r>
              <a:rPr lang="da" altLang="en-US" sz="2110" b="1" dirty="0">
                <a:solidFill>
                  <a:srgbClr val="25252B"/>
                </a:solidFill>
                <a:latin typeface="IBM Plex Sans" pitchFamily="34" charset="0"/>
                <a:ea typeface="IBM Plex Sans" pitchFamily="34" charset="-122"/>
                <a:cs typeface="IBM Plex Sans" pitchFamily="34" charset="-120"/>
              </a:rPr>
              <a:t>Vigtigste pointer</a:t>
            </a:r>
            <a:endParaRPr lang="da" sz="2110" dirty="0"/>
          </a:p>
        </p:txBody>
      </p:sp>
      <p:sp>
        <p:nvSpPr>
          <p:cNvPr id="5" name="Text 3"/>
          <p:cNvSpPr/>
          <p:nvPr/>
        </p:nvSpPr>
        <p:spPr>
          <a:xfrm>
            <a:off x="1002000" y="2005919"/>
            <a:ext cx="11142604" cy="2024024"/>
          </a:xfrm>
          <a:prstGeom prst="rect">
            <a:avLst/>
          </a:prstGeom>
          <a:noFill/>
          <a:ln/>
        </p:spPr>
        <p:txBody>
          <a:bodyPr wrap="square" lIns="0" tIns="0" rIns="0" bIns="0" rtlCol="0" anchor="t"/>
          <a:lstStyle/>
          <a:p>
            <a:pPr algn="l" marL="200660" indent="-200660">
              <a:lnSpc>
                <a:spcPct val="113000"/>
              </a:lnSpc>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Penge koordinerer udveksling, priser og værdi over tid</a:t>
            </a:r>
            <a:endParaRPr lang="da" sz="2110" dirty="0"/>
          </a:p>
          <a:p>
            <a:pPr algn="l" marL="200660" indent="-200660">
              <a:lnSpc>
                <a:spcPct val="113000"/>
              </a:lnSpc>
              <a:spcBef>
                <a:spcPts val="420"/>
              </a:spcBef>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Funktioner og egenskaber gør det lettere at sammenligne</a:t>
            </a:r>
            <a:endParaRPr lang="da" sz="2110" dirty="0"/>
          </a:p>
          <a:p>
            <a:pPr algn="l" marL="200660" indent="-200660">
              <a:lnSpc>
                <a:spcPct val="113000"/>
              </a:lnSpc>
              <a:spcBef>
                <a:spcPts val="420"/>
              </a:spcBef>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Bekvemmelighed indebærer afvejninger med hensyn til tillid, kontrol og adgang</a:t>
            </a:r>
            <a:endParaRPr lang="da" sz="2110" dirty="0"/>
          </a:p>
          <a:p>
            <a:pPr algn="l" marL="200660" indent="-200660">
              <a:lnSpc>
                <a:spcPct val="113000"/>
              </a:lnSpc>
              <a:spcBef>
                <a:spcPts val="420"/>
              </a:spcBef>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Pengemængde, bankrisici og inflation påvirker mennesker forskelligt</a:t>
            </a:r>
            <a:endParaRPr lang="da" sz="2110" dirty="0"/>
          </a:p>
          <a:p>
            <a:pPr algn="l" marL="200660" indent="-200660">
              <a:lnSpc>
                <a:spcPct val="113000"/>
              </a:lnSpc>
              <a:spcBef>
                <a:spcPts val="420"/>
              </a:spcBef>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Alternativer og digitale centralbankpenge kræver også en grundig vurdering</a:t>
            </a:r>
            <a:endParaRPr lang="da" sz="2110" dirty="0"/>
          </a:p>
        </p:txBody>
      </p:sp>
      <p:sp>
        <p:nvSpPr>
          <p:cNvPr id="6" name="Text 4"/>
          <p:cNvSpPr/>
          <p:nvPr/>
        </p:nvSpPr>
        <p:spPr>
          <a:xfrm>
            <a:off x="666780" y="4324929"/>
            <a:ext cx="11510010" cy="361920"/>
          </a:xfrm>
          <a:prstGeom prst="rect">
            <a:avLst/>
          </a:prstGeom>
          <a:noFill/>
          <a:ln/>
        </p:spPr>
        <p:txBody>
          <a:bodyPr wrap="square" lIns="0" tIns="0" rIns="0" bIns="0" rtlCol="0" anchor="t"/>
          <a:lstStyle/>
          <a:p>
            <a:pPr algn="l" indent="0" marL="0">
              <a:lnSpc>
                <a:spcPct val="113000"/>
              </a:lnSpc>
              <a:buNone/>
            </a:pPr>
            <a:r>
              <a:rPr lang="da" altLang="en-US" sz="2110" dirty="0">
                <a:solidFill>
                  <a:srgbClr val="25252B"/>
                </a:solidFill>
                <a:latin typeface="IBM Plex Sans" pitchFamily="34" charset="0"/>
                <a:ea typeface="IBM Plex Sans" pitchFamily="34" charset="-122"/>
                <a:cs typeface="IBM Plex Sans" pitchFamily="34" charset="-120"/>
              </a:rPr>
              <a:t>Hvad gør Deres penge nyttige, og hvilke regler afhænger af institutioner, De har tillid til?</a:t>
            </a:r>
            <a:endParaRPr lang="da" sz="2110" dirty="0"/>
          </a:p>
        </p:txBody>
      </p:sp>
      <p:sp>
        <p:nvSpPr>
          <p:cNvPr id="7" name="Shape 5"/>
          <p:cNvSpPr/>
          <p:nvPr/>
        </p:nvSpPr>
        <p:spPr>
          <a:xfrm>
            <a:off x="666780" y="4955042"/>
            <a:ext cx="10858500" cy="1085850"/>
          </a:xfrm>
          <a:prstGeom prst="rect">
            <a:avLst/>
          </a:prstGeom>
          <a:solidFill>
            <a:srgbClr val="F3F3FA"/>
          </a:solidFill>
          <a:ln/>
        </p:spPr>
      </p:sp>
      <p:sp>
        <p:nvSpPr>
          <p:cNvPr id="8" name="Shape 6"/>
          <p:cNvSpPr/>
          <p:nvPr/>
        </p:nvSpPr>
        <p:spPr>
          <a:xfrm>
            <a:off x="666780" y="4955042"/>
            <a:ext cx="57150" cy="1085850"/>
          </a:xfrm>
          <a:prstGeom prst="rect">
            <a:avLst/>
          </a:prstGeom>
          <a:solidFill>
            <a:srgbClr val="422C70"/>
          </a:solidFill>
          <a:ln/>
        </p:spPr>
      </p:sp>
      <p:sp>
        <p:nvSpPr>
          <p:cNvPr id="9" name="Text 7"/>
          <p:cNvSpPr/>
          <p:nvPr/>
        </p:nvSpPr>
        <p:spPr>
          <a:xfrm>
            <a:off x="1153058" y="5196444"/>
            <a:ext cx="10539649" cy="603047"/>
          </a:xfrm>
          <a:prstGeom prst="rect">
            <a:avLst/>
          </a:prstGeom>
          <a:noFill/>
          <a:ln/>
        </p:spPr>
        <p:txBody>
          <a:bodyPr wrap="square" lIns="0" tIns="0" rIns="0" bIns="0" rtlCol="0" anchor="t"/>
          <a:lstStyle/>
          <a:p>
            <a:pPr algn="l" indent="0" marL="0">
              <a:lnSpc>
                <a:spcPct val="113000"/>
              </a:lnSpc>
              <a:buNone/>
            </a:pPr>
            <a:r>
              <a:rPr lang="da" altLang="en-US" sz="2110" b="1" dirty="0">
                <a:solidFill>
                  <a:srgbClr val="422C70"/>
                </a:solidFill>
                <a:latin typeface="IBM Plex Sans" pitchFamily="34" charset="0"/>
                <a:ea typeface="IBM Plex Sans" pitchFamily="34" charset="-122"/>
                <a:cs typeface="IBM Plex Sans" pitchFamily="34" charset="-120"/>
              </a:rPr>
              <a:t>Et øjeblik til eftertanke</a:t>
            </a:r>
            <a:endParaRPr lang="da" sz="2110" dirty="0"/>
          </a:p>
          <a:p>
            <a:pPr algn="l" indent="0" marL="0">
              <a:lnSpc>
                <a:spcPct val="113000"/>
              </a:lnSpc>
              <a:spcBef>
                <a:spcPts val="320"/>
              </a:spcBef>
              <a:buNone/>
            </a:pPr>
            <a:r>
              <a:rPr lang="da" altLang="en-US" sz="2110" dirty="0">
                <a:solidFill>
                  <a:srgbClr val="25252B"/>
                </a:solidFill>
                <a:latin typeface="IBM Plex Sans" pitchFamily="34" charset="0"/>
                <a:ea typeface="IBM Plex Sans" pitchFamily="34" charset="-122"/>
                <a:cs typeface="IBM Plex Sans" pitchFamily="34" charset="-120"/>
              </a:rPr>
              <a:t>Hvilket spørgsmål stiller De nu om penge, som De ikke stillede før?</a:t>
            </a:r>
            <a:endParaRPr lang="da" sz="211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1</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da" altLang="en-US" sz="2400" dirty="0">
                <a:solidFill>
                  <a:srgbClr val="F7941F"/>
                </a:solidFill>
                <a:latin typeface="IBM Plex Sans Medium" pitchFamily="34" charset="0"/>
                <a:ea typeface="IBM Plex Sans Medium" pitchFamily="34" charset="-122"/>
                <a:cs typeface="IBM Plex Sans Medium" pitchFamily="34" charset="-120"/>
              </a:rPr>
              <a:t>Modul 2</a:t>
            </a:r>
            <a:endParaRPr lang="da"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da" altLang="en-US" sz="4350" dirty="0">
                <a:solidFill>
                  <a:srgbClr val="FFFFFF"/>
                </a:solidFill>
                <a:latin typeface="IBM Plex Sans Medium" pitchFamily="34" charset="0"/>
                <a:ea typeface="IBM Plex Sans Medium" pitchFamily="34" charset="-122"/>
                <a:cs typeface="IBM Plex Sans Medium" pitchFamily="34" charset="-120"/>
              </a:rPr>
              <a:t>Sådan fungerer Bitcoin</a:t>
            </a:r>
            <a:endParaRPr lang="da"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da" altLang="en-US" sz="2400" b="1" dirty="0">
                <a:solidFill>
                  <a:srgbClr val="FFFFFF"/>
                </a:solidFill>
                <a:latin typeface="IBM Plex Sans" pitchFamily="34" charset="0"/>
                <a:ea typeface="IBM Plex Sans" pitchFamily="34" charset="-122"/>
                <a:cs typeface="IBM Plex Sans" pitchFamily="34" charset="-120"/>
              </a:rPr>
              <a:t>Løsning:</a:t>
            </a:r>
            <a:r>
              <a:rPr lang="da" altLang="en-US" sz="2400" dirty="0">
                <a:solidFill>
                  <a:srgbClr val="FFFFFF"/>
                </a:solidFill>
                <a:latin typeface="IBM Plex Sans" pitchFamily="34" charset="0"/>
                <a:ea typeface="IBM Plex Sans" pitchFamily="34" charset="-122"/>
                <a:cs typeface="IBM Plex Sans" pitchFamily="34" charset="-120"/>
              </a:rPr>
              <a:t> Hvorfor blev Bitcoin skabt, og hvordan reagerer det?</a:t>
            </a:r>
            <a:endParaRPr lang="d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Hvorfor Bitcoin blev skabt</a:t>
            </a:r>
            <a:endParaRPr lang="da" sz="3000" dirty="0"/>
          </a:p>
        </p:txBody>
      </p:sp>
      <p:sp>
        <p:nvSpPr>
          <p:cNvPr id="5" name="Text 2"/>
          <p:cNvSpPr/>
          <p:nvPr/>
        </p:nvSpPr>
        <p:spPr>
          <a:xfrm>
            <a:off x="986729" y="1372240"/>
            <a:ext cx="5343754" cy="2572664"/>
          </a:xfrm>
          <a:prstGeom prst="rect">
            <a:avLst/>
          </a:prstGeom>
          <a:noFill/>
          <a:ln/>
        </p:spPr>
        <p:txBody>
          <a:bodyPr wrap="square" lIns="0" tIns="0" rIns="0" bIns="0" rtlCol="0" anchor="t"/>
          <a:lstStyle/>
          <a:p>
            <a:pPr algn="l" marL="191770" indent="-191770">
              <a:lnSpc>
                <a:spcPct val="113000"/>
              </a:lnSpc>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Digitale betalinger fandtes allerede</a:t>
            </a:r>
            <a:endParaRPr lang="da" sz="2020" dirty="0"/>
          </a:p>
          <a:p>
            <a:pPr algn="l" marL="191770" indent="-191770">
              <a:lnSpc>
                <a:spcPct val="113000"/>
              </a:lnSpc>
              <a:spcBef>
                <a:spcPts val="400"/>
              </a:spcBef>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Centrale registerførere: tilladelse, data, gebyrer og risiko for svigt</a:t>
            </a:r>
            <a:endParaRPr lang="da" sz="2020" dirty="0"/>
          </a:p>
          <a:p>
            <a:pPr algn="l" marL="191770" indent="-191770">
              <a:lnSpc>
                <a:spcPct val="113000"/>
              </a:lnSpc>
              <a:spcBef>
                <a:spcPts val="400"/>
              </a:spcBef>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Kopierbare data: problemet med dobbeltforbrug</a:t>
            </a:r>
            <a:endParaRPr lang="da" sz="2020" dirty="0"/>
          </a:p>
          <a:p>
            <a:pPr algn="l" marL="191770" indent="-191770">
              <a:lnSpc>
                <a:spcPct val="113000"/>
              </a:lnSpc>
              <a:spcBef>
                <a:spcPts val="400"/>
              </a:spcBef>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Bitcoin: fælles betalingshistorik uden en central registerfører</a:t>
            </a:r>
            <a:endParaRPr lang="da" sz="2020" dirty="0"/>
          </a:p>
        </p:txBody>
      </p:sp>
      <p:sp>
        <p:nvSpPr>
          <p:cNvPr id="6" name="Text 3"/>
          <p:cNvSpPr/>
          <p:nvPr/>
        </p:nvSpPr>
        <p:spPr>
          <a:xfrm>
            <a:off x="666780" y="4226448"/>
            <a:ext cx="5694426" cy="1036747"/>
          </a:xfrm>
          <a:prstGeom prst="rect">
            <a:avLst/>
          </a:prstGeom>
          <a:noFill/>
          <a:ln/>
        </p:spPr>
        <p:txBody>
          <a:bodyPr wrap="square" lIns="0" tIns="0" rIns="0" bIns="0" rtlCol="0" anchor="t"/>
          <a:lstStyle/>
          <a:p>
            <a:pPr algn="l" indent="0" marL="0">
              <a:lnSpc>
                <a:spcPct val="113000"/>
              </a:lnSpc>
              <a:buNone/>
            </a:pPr>
            <a:r>
              <a:rPr lang="da" altLang="en-US" sz="2020" dirty="0">
                <a:solidFill>
                  <a:srgbClr val="25252B"/>
                </a:solidFill>
                <a:latin typeface="IBM Plex Sans" pitchFamily="34" charset="0"/>
                <a:ea typeface="IBM Plex Sans" pitchFamily="34" charset="-122"/>
                <a:cs typeface="IBM Plex Sans" pitchFamily="34" charset="-120"/>
              </a:rPr>
              <a:t>Bitcoin mindsker behovet for tillid til centrale aktører ved udstedelse og afvikling; det fjerner ikke al tillid eller risiko.</a:t>
            </a:r>
            <a:endParaRPr lang="da" sz="2020" dirty="0"/>
          </a:p>
        </p:txBody>
      </p:sp>
      <p:sp>
        <p:nvSpPr>
          <p:cNvPr id="7" name="Text 4"/>
          <p:cNvSpPr/>
          <p:nvPr/>
        </p:nvSpPr>
        <p:spPr>
          <a:xfrm>
            <a:off x="666780" y="5519136"/>
            <a:ext cx="5694426" cy="691195"/>
          </a:xfrm>
          <a:prstGeom prst="rect">
            <a:avLst/>
          </a:prstGeom>
          <a:noFill/>
          <a:ln/>
        </p:spPr>
        <p:txBody>
          <a:bodyPr wrap="square" lIns="0" tIns="0" rIns="0" bIns="0" rtlCol="0" anchor="t"/>
          <a:lstStyle/>
          <a:p>
            <a:pPr algn="l" indent="0" marL="0">
              <a:lnSpc>
                <a:spcPct val="113000"/>
              </a:lnSpc>
              <a:buNone/>
            </a:pPr>
            <a:r>
              <a:rPr lang="da" altLang="en-US" sz="2020" b="1" dirty="0">
                <a:solidFill>
                  <a:srgbClr val="422C70"/>
                </a:solidFill>
                <a:latin typeface="IBM Plex Sans" pitchFamily="34" charset="0"/>
                <a:ea typeface="IBM Plex Sans" pitchFamily="34" charset="-122"/>
                <a:cs typeface="IBM Plex Sans" pitchFamily="34" charset="-120"/>
              </a:rPr>
              <a:t>Bitcoin:</a:t>
            </a:r>
            <a:r>
              <a:rPr lang="da" altLang="en-US" sz="2020" dirty="0">
                <a:solidFill>
                  <a:srgbClr val="25252B"/>
                </a:solidFill>
                <a:latin typeface="IBM Plex Sans" pitchFamily="34" charset="0"/>
                <a:ea typeface="IBM Plex Sans" pitchFamily="34" charset="-122"/>
                <a:cs typeface="IBM Plex Sans" pitchFamily="34" charset="-120"/>
              </a:rPr>
              <a:t> netværk og protokol · </a:t>
            </a:r>
            <a:r>
              <a:rPr lang="da" altLang="en-US" sz="2020" b="1" dirty="0">
                <a:solidFill>
                  <a:srgbClr val="25252B"/>
                </a:solidFill>
                <a:latin typeface="IBM Plex Sans" pitchFamily="34" charset="0"/>
                <a:ea typeface="IBM Plex Sans" pitchFamily="34" charset="-122"/>
                <a:cs typeface="IBM Plex Sans" pitchFamily="34" charset="-120"/>
              </a:rPr>
              <a:t>bitcoin:</a:t>
            </a:r>
            <a:r>
              <a:rPr lang="da" altLang="en-US" sz="2020" dirty="0">
                <a:solidFill>
                  <a:srgbClr val="25252B"/>
                </a:solidFill>
                <a:latin typeface="IBM Plex Sans" pitchFamily="34" charset="0"/>
                <a:ea typeface="IBM Plex Sans" pitchFamily="34" charset="-122"/>
                <a:cs typeface="IBM Plex Sans" pitchFamily="34" charset="-120"/>
              </a:rPr>
              <a:t> aktiv · </a:t>
            </a:r>
            <a:r>
              <a:rPr lang="da" altLang="en-US" sz="2020" b="1" dirty="0">
                <a:solidFill>
                  <a:srgbClr val="25252B"/>
                </a:solidFill>
                <a:latin typeface="IBM Plex Sans" pitchFamily="34" charset="0"/>
                <a:ea typeface="IBM Plex Sans" pitchFamily="34" charset="-122"/>
                <a:cs typeface="IBM Plex Sans" pitchFamily="34" charset="-120"/>
              </a:rPr>
              <a:t>BTC:</a:t>
            </a:r>
            <a:r>
              <a:rPr lang="da" altLang="en-US" sz="2020" dirty="0">
                <a:solidFill>
                  <a:srgbClr val="25252B"/>
                </a:solidFill>
                <a:latin typeface="IBM Plex Sans" pitchFamily="34" charset="0"/>
                <a:ea typeface="IBM Plex Sans" pitchFamily="34" charset="-122"/>
                <a:cs typeface="IBM Plex Sans" pitchFamily="34" charset="-120"/>
              </a:rPr>
              <a:t> forkortelse ved angivelse af beløb</a:t>
            </a:r>
            <a:endParaRPr lang="da" sz="20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2</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Betalingsvirksomhed Afsenderen beder virksomheden om detVirksomheden fører regnskabet og godkender Modtageren får betalingen, hvis virksomheden tillader detAfhænger afÉn betroet organisation, der føre">    </p:cNvPr>
          <p:cNvPicPr>
            <a:picLocks noChangeAspect="1"/>
          </p:cNvPicPr>
          <p:nvPr/>
        </p:nvPicPr>
        <p:blipFill>
          <a:blip r:embed="rId1"/>
          <a:stretch>
            <a:fillRect/>
          </a:stretch>
        </p:blipFill>
        <p:spPr>
          <a:xfrm>
            <a:off x="342900" y="617952"/>
            <a:ext cx="11506170" cy="546966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Jagten på digitale og decentraliserede penge</a:t>
            </a:r>
            <a:endParaRPr lang="da"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da" altLang="en-US" sz="2300" dirty="0">
                <a:solidFill>
                  <a:srgbClr val="25252B"/>
                </a:solidFill>
                <a:latin typeface="IBM Plex Sans" pitchFamily="34" charset="0"/>
                <a:ea typeface="IBM Plex Sans" pitchFamily="34" charset="-122"/>
                <a:cs typeface="IBM Plex Sans" pitchFamily="34" charset="-120"/>
              </a:rPr>
              <a:t>Cypherpunks: privatliv og frihed gennem kryptografi</a:t>
            </a:r>
            <a:endParaRPr lang="da" sz="2300" dirty="0"/>
          </a:p>
          <a:p>
            <a:pPr algn="l" marL="219710" indent="-219710">
              <a:lnSpc>
                <a:spcPct val="113000"/>
              </a:lnSpc>
              <a:spcBef>
                <a:spcPts val="460"/>
              </a:spcBef>
              <a:buSzPct val="100000"/>
              <a:buChar char="•"/>
            </a:pPr>
            <a:r>
              <a:rPr lang="da" altLang="en-US" sz="2300" b="1" dirty="0">
                <a:solidFill>
                  <a:srgbClr val="422C70"/>
                </a:solidFill>
                <a:latin typeface="IBM Plex Sans" pitchFamily="34" charset="0"/>
                <a:ea typeface="IBM Plex Sans" pitchFamily="34" charset="-122"/>
                <a:cs typeface="IBM Plex Sans" pitchFamily="34" charset="-120"/>
              </a:rPr>
              <a:t>Kryptering:</a:t>
            </a:r>
            <a:r>
              <a:rPr lang="da" altLang="en-US" sz="2300" dirty="0">
                <a:solidFill>
                  <a:srgbClr val="25252B"/>
                </a:solidFill>
                <a:latin typeface="IBM Plex Sans" pitchFamily="34" charset="0"/>
                <a:ea typeface="IBM Plex Sans" pitchFamily="34" charset="-122"/>
                <a:cs typeface="IBM Plex Sans" pitchFamily="34" charset="-120"/>
              </a:rPr>
              <a:t> beskytter beskeders fortrolighed</a:t>
            </a:r>
            <a:endParaRPr lang="da" sz="2300" dirty="0"/>
          </a:p>
          <a:p>
            <a:pPr algn="l" marL="219710" indent="-219710">
              <a:lnSpc>
                <a:spcPct val="113000"/>
              </a:lnSpc>
              <a:spcBef>
                <a:spcPts val="460"/>
              </a:spcBef>
              <a:buSzPct val="100000"/>
              <a:buChar char="•"/>
            </a:pPr>
            <a:r>
              <a:rPr lang="da" altLang="en-US" sz="2300" b="1" dirty="0">
                <a:solidFill>
                  <a:srgbClr val="422C70"/>
                </a:solidFill>
                <a:latin typeface="IBM Plex Sans" pitchFamily="34" charset="0"/>
                <a:ea typeface="IBM Plex Sans" pitchFamily="34" charset="-122"/>
                <a:cs typeface="IBM Plex Sans" pitchFamily="34" charset="-120"/>
              </a:rPr>
              <a:t>Digitale signaturer:</a:t>
            </a:r>
            <a:r>
              <a:rPr lang="da" altLang="en-US" sz="2300" dirty="0">
                <a:solidFill>
                  <a:srgbClr val="25252B"/>
                </a:solidFill>
                <a:latin typeface="IBM Plex Sans" pitchFamily="34" charset="0"/>
                <a:ea typeface="IBM Plex Sans" pitchFamily="34" charset="-122"/>
                <a:cs typeface="IBM Plex Sans" pitchFamily="34" charset="-120"/>
              </a:rPr>
              <a:t> beviser autorisation uden at afsløre en hemmelig nøgle</a:t>
            </a:r>
            <a:endParaRPr lang="da" sz="2300" dirty="0"/>
          </a:p>
          <a:p>
            <a:pPr algn="l" marL="219710" indent="-219710">
              <a:lnSpc>
                <a:spcPct val="113000"/>
              </a:lnSpc>
              <a:spcBef>
                <a:spcPts val="460"/>
              </a:spcBef>
              <a:buSzPct val="100000"/>
              <a:buChar char="•"/>
            </a:pPr>
            <a:r>
              <a:rPr lang="da" altLang="en-US" sz="2300" dirty="0">
                <a:solidFill>
                  <a:srgbClr val="25252B"/>
                </a:solidFill>
                <a:latin typeface="IBM Plex Sans" pitchFamily="34" charset="0"/>
                <a:ea typeface="IBM Plex Sans" pitchFamily="34" charset="-122"/>
                <a:cs typeface="IBM Plex Sans" pitchFamily="34" charset="-120"/>
              </a:rPr>
              <a:t>Mål: ingen enkelt udsteder, server eller administrator</a:t>
            </a:r>
            <a:endParaRPr lang="da" sz="2300" dirty="0"/>
          </a:p>
        </p:txBody>
      </p:sp>
      <p:sp>
        <p:nvSpPr>
          <p:cNvPr id="5" name="Text 3"/>
          <p:cNvSpPr/>
          <p:nvPr/>
        </p:nvSpPr>
        <p:spPr>
          <a:xfrm>
            <a:off x="666780" y="3460272"/>
            <a:ext cx="11510010" cy="395021"/>
          </a:xfrm>
          <a:prstGeom prst="rect">
            <a:avLst/>
          </a:prstGeom>
          <a:noFill/>
          <a:ln/>
        </p:spPr>
        <p:txBody>
          <a:bodyPr wrap="square" lIns="0" tIns="0" rIns="0" bIns="0" rtlCol="0" anchor="t"/>
          <a:lstStyle/>
          <a:p>
            <a:pPr algn="l" indent="0" marL="0">
              <a:lnSpc>
                <a:spcPct val="113000"/>
              </a:lnSpc>
              <a:buNone/>
            </a:pPr>
            <a:r>
              <a:rPr lang="da" altLang="en-US" sz="2300" b="1" dirty="0">
                <a:solidFill>
                  <a:srgbClr val="25252B"/>
                </a:solidFill>
                <a:latin typeface="IBM Plex Sans" pitchFamily="34" charset="0"/>
                <a:ea typeface="IBM Plex Sans" pitchFamily="34" charset="-122"/>
                <a:cs typeface="IBM Plex Sans" pitchFamily="34" charset="-120"/>
              </a:rPr>
              <a:t>Tidligere brikker i puslespillet</a:t>
            </a:r>
            <a:endParaRPr lang="da" sz="2300" dirty="0"/>
          </a:p>
        </p:txBody>
      </p:sp>
      <p:sp>
        <p:nvSpPr>
          <p:cNvPr id="6" name="Text 4"/>
          <p:cNvSpPr/>
          <p:nvPr/>
        </p:nvSpPr>
        <p:spPr>
          <a:xfrm>
            <a:off x="1032449" y="4089197"/>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da" altLang="en-US" sz="2300" dirty="0">
                <a:solidFill>
                  <a:srgbClr val="25252B"/>
                </a:solidFill>
                <a:latin typeface="IBM Plex Sans" pitchFamily="34" charset="0"/>
                <a:ea typeface="IBM Plex Sans" pitchFamily="34" charset="-122"/>
                <a:cs typeface="IBM Plex Sans" pitchFamily="34" charset="-120"/>
              </a:rPr>
              <a:t>DigiCash: private betalinger; afhængighed af en central virksomhed</a:t>
            </a:r>
            <a:endParaRPr lang="da" sz="2300" dirty="0"/>
          </a:p>
          <a:p>
            <a:pPr algn="l" marL="219710" indent="-219710">
              <a:lnSpc>
                <a:spcPct val="113000"/>
              </a:lnSpc>
              <a:spcBef>
                <a:spcPts val="460"/>
              </a:spcBef>
              <a:buSzPct val="100000"/>
              <a:buChar char="•"/>
            </a:pPr>
            <a:r>
              <a:rPr lang="da" altLang="en-US" sz="2300" dirty="0">
                <a:solidFill>
                  <a:srgbClr val="25252B"/>
                </a:solidFill>
                <a:latin typeface="IBM Plex Sans" pitchFamily="34" charset="0"/>
                <a:ea typeface="IBM Plex Sans" pitchFamily="34" charset="-122"/>
                <a:cs typeface="IBM Plex Sans" pitchFamily="34" charset="-120"/>
              </a:rPr>
              <a:t>Hashcash: beregningsomkostninger som værn mod misbrug</a:t>
            </a:r>
            <a:endParaRPr lang="da" sz="2300" dirty="0"/>
          </a:p>
          <a:p>
            <a:pPr algn="l" marL="219710" indent="-219710">
              <a:lnSpc>
                <a:spcPct val="113000"/>
              </a:lnSpc>
              <a:spcBef>
                <a:spcPts val="460"/>
              </a:spcBef>
              <a:buSzPct val="100000"/>
              <a:buChar char="•"/>
            </a:pPr>
            <a:r>
              <a:rPr lang="da" altLang="en-US" sz="2300" dirty="0">
                <a:solidFill>
                  <a:srgbClr val="25252B"/>
                </a:solidFill>
                <a:latin typeface="IBM Plex Sans" pitchFamily="34" charset="0"/>
                <a:ea typeface="IBM Plex Sans" pitchFamily="34" charset="-122"/>
                <a:cs typeface="IBM Plex Sans" pitchFamily="34" charset="-120"/>
              </a:rPr>
              <a:t>Bit Gold, b-money, RPoW: forslag og eksperimenter med knappe værdienheder</a:t>
            </a:r>
            <a:endParaRPr lang="da" sz="2300" dirty="0"/>
          </a:p>
          <a:p>
            <a:pPr algn="l" marL="219710" indent="-219710">
              <a:lnSpc>
                <a:spcPct val="113000"/>
              </a:lnSpc>
              <a:spcBef>
                <a:spcPts val="460"/>
              </a:spcBef>
              <a:buSzPct val="100000"/>
              <a:buChar char="•"/>
            </a:pPr>
            <a:r>
              <a:rPr lang="da" altLang="en-US" sz="2300" dirty="0">
                <a:solidFill>
                  <a:srgbClr val="25252B"/>
                </a:solidFill>
                <a:latin typeface="IBM Plex Sans" pitchFamily="34" charset="0"/>
                <a:ea typeface="IBM Plex Sans" pitchFamily="34" charset="-122"/>
                <a:cs typeface="IBM Plex Sans" pitchFamily="34" charset="-120"/>
              </a:rPr>
              <a:t>BitTorrent: peer-to-peer-deling af information, ikke penge</a:t>
            </a:r>
            <a:endParaRPr lang="da"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2</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Tidlige digitale penge og</a:t>
            </a:r>
            <a:br/>
            <a:r>
              <a:rPr lang="da" altLang="en-US" sz="3000" dirty="0">
                <a:solidFill>
                  <a:srgbClr val="422C70"/>
                </a:solidFill>
                <a:latin typeface="IBM Plex Sans Medium" pitchFamily="34" charset="0"/>
                <a:ea typeface="IBM Plex Sans Medium" pitchFamily="34" charset="-122"/>
                <a:cs typeface="IBM Plex Sans Medium" pitchFamily="34" charset="-120"/>
              </a:rPr>
              <a:t>dobbeltforbrug</a:t>
            </a:r>
            <a:endParaRPr lang="da" sz="3000" dirty="0"/>
          </a:p>
        </p:txBody>
      </p:sp>
      <p:sp>
        <p:nvSpPr>
          <p:cNvPr id="5" name="Text 2"/>
          <p:cNvSpPr/>
          <p:nvPr/>
        </p:nvSpPr>
        <p:spPr>
          <a:xfrm>
            <a:off x="666780" y="1848551"/>
            <a:ext cx="5694426" cy="723930"/>
          </a:xfrm>
          <a:prstGeom prst="rect">
            <a:avLst/>
          </a:prstGeom>
          <a:noFill/>
          <a:ln/>
        </p:spPr>
        <p:txBody>
          <a:bodyPr wrap="square" lIns="0" tIns="0" rIns="0" bIns="0" rtlCol="0" anchor="t"/>
          <a:lstStyle/>
          <a:p>
            <a:pPr algn="l" indent="0" marL="0">
              <a:lnSpc>
                <a:spcPct val="113000"/>
              </a:lnSpc>
              <a:buNone/>
            </a:pPr>
            <a:r>
              <a:rPr lang="da" altLang="en-US" sz="2110" dirty="0">
                <a:solidFill>
                  <a:srgbClr val="25252B"/>
                </a:solidFill>
                <a:latin typeface="IBM Plex Sans" pitchFamily="34" charset="0"/>
                <a:ea typeface="IBM Plex Sans" pitchFamily="34" charset="-122"/>
                <a:cs typeface="IBM Plex Sans" pitchFamily="34" charset="-120"/>
              </a:rPr>
              <a:t>Dobbeltforbrug er et forsøg på at sende den samme digitale enhed til to modtagere.</a:t>
            </a:r>
            <a:endParaRPr lang="da" sz="2110" dirty="0"/>
          </a:p>
        </p:txBody>
      </p:sp>
      <p:sp>
        <p:nvSpPr>
          <p:cNvPr id="6" name="Text 3"/>
          <p:cNvSpPr/>
          <p:nvPr/>
        </p:nvSpPr>
        <p:spPr>
          <a:xfrm>
            <a:off x="1002000" y="2787000"/>
            <a:ext cx="5327020" cy="3109874"/>
          </a:xfrm>
          <a:prstGeom prst="rect">
            <a:avLst/>
          </a:prstGeom>
          <a:noFill/>
          <a:ln/>
        </p:spPr>
        <p:txBody>
          <a:bodyPr wrap="square" lIns="0" tIns="0" rIns="0" bIns="0" rtlCol="0" anchor="t"/>
          <a:lstStyle/>
          <a:p>
            <a:pPr algn="l" marL="200660" indent="-200660">
              <a:lnSpc>
                <a:spcPct val="113000"/>
              </a:lnSpc>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Central database: én betroet beslutningstager</a:t>
            </a:r>
            <a:endParaRPr lang="da" sz="2110" dirty="0"/>
          </a:p>
          <a:p>
            <a:pPr algn="l" marL="200660" indent="-200660">
              <a:lnSpc>
                <a:spcPct val="113000"/>
              </a:lnSpc>
              <a:spcBef>
                <a:spcPts val="420"/>
              </a:spcBef>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Bitcoin: peer-to-peer-udsendelse og signaturer</a:t>
            </a:r>
            <a:endParaRPr lang="da" sz="2110" dirty="0"/>
          </a:p>
          <a:p>
            <a:pPr algn="l" marL="200660" indent="-200660">
              <a:lnSpc>
                <a:spcPct val="113000"/>
              </a:lnSpc>
              <a:spcBef>
                <a:spcPts val="420"/>
              </a:spcBef>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Minere: blokke og arbejdsbevis</a:t>
            </a:r>
            <a:endParaRPr lang="da" sz="2110" dirty="0"/>
          </a:p>
          <a:p>
            <a:pPr algn="l" marL="200660" indent="-200660">
              <a:lnSpc>
                <a:spcPct val="113000"/>
              </a:lnSpc>
              <a:spcBef>
                <a:spcPts val="420"/>
              </a:spcBef>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Noder: uafhængig verificering</a:t>
            </a:r>
            <a:endParaRPr lang="da" sz="2110" dirty="0"/>
          </a:p>
          <a:p>
            <a:pPr algn="l" marL="200660" indent="-200660">
              <a:lnSpc>
                <a:spcPct val="113000"/>
              </a:lnSpc>
              <a:spcBef>
                <a:spcPts val="420"/>
              </a:spcBef>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Fælles register: gyldig historik med mest akkumuleret arbejde</a:t>
            </a:r>
            <a:endParaRPr lang="da"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2</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Peer-to-peer-netværkTransaktioner meddeles direkte til deltagerne Digitale signaturerKun indehaveren af den private nøgle kan godkende en betalingBlokke og miningMinere bruger proof of work til at til">    </p:cNvPr>
          <p:cNvPicPr>
            <a:picLocks noChangeAspect="1"/>
          </p:cNvPicPr>
          <p:nvPr/>
        </p:nvPicPr>
        <p:blipFill>
          <a:blip r:embed="rId1"/>
          <a:stretch>
            <a:fillRect/>
          </a:stretch>
        </p:blipFill>
        <p:spPr>
          <a:xfrm>
            <a:off x="342900" y="858164"/>
            <a:ext cx="11506170" cy="49893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Digital knaphed og</a:t>
            </a:r>
            <a:br/>
            <a:r>
              <a:rPr lang="da" altLang="en-US" sz="3000" dirty="0">
                <a:solidFill>
                  <a:srgbClr val="422C70"/>
                </a:solidFill>
                <a:latin typeface="IBM Plex Sans Medium" pitchFamily="34" charset="0"/>
                <a:ea typeface="IBM Plex Sans Medium" pitchFamily="34" charset="-122"/>
                <a:cs typeface="IBM Plex Sans Medium" pitchFamily="34" charset="-120"/>
              </a:rPr>
              <a:t>verificerbart udbud</a:t>
            </a:r>
            <a:endParaRPr lang="da" sz="3000" dirty="0"/>
          </a:p>
        </p:txBody>
      </p:sp>
      <p:sp>
        <p:nvSpPr>
          <p:cNvPr id="5" name="Text 2"/>
          <p:cNvSpPr/>
          <p:nvPr/>
        </p:nvSpPr>
        <p:spPr>
          <a:xfrm>
            <a:off x="971459" y="1787561"/>
            <a:ext cx="5360487" cy="2169048"/>
          </a:xfrm>
          <a:prstGeom prst="rect">
            <a:avLst/>
          </a:prstGeom>
          <a:noFill/>
          <a:ln/>
        </p:spPr>
        <p:txBody>
          <a:bodyPr wrap="square" lIns="0" tIns="0" rIns="0" bIns="0" rtlCol="0" anchor="t"/>
          <a:lstStyle/>
          <a:p>
            <a:pPr algn="l" marL="182880" indent="-182880">
              <a:lnSpc>
                <a:spcPct val="113000"/>
              </a:lnSpc>
              <a:buSzPct val="100000"/>
              <a:buChar char="•"/>
            </a:pPr>
            <a:r>
              <a:rPr lang="da" altLang="en-US" sz="1920" dirty="0">
                <a:solidFill>
                  <a:srgbClr val="25252B"/>
                </a:solidFill>
                <a:latin typeface="IBM Plex Sans" pitchFamily="34" charset="0"/>
                <a:ea typeface="IBM Plex Sans" pitchFamily="34" charset="-122"/>
                <a:cs typeface="IBM Plex Sans" pitchFamily="34" charset="-120"/>
              </a:rPr>
              <a:t>Gyldige enheder skelnes fra ugyldige kopier</a:t>
            </a:r>
            <a:endParaRPr lang="da" sz="1920" dirty="0"/>
          </a:p>
          <a:p>
            <a:pPr algn="l" marL="182880" indent="-182880">
              <a:lnSpc>
                <a:spcPct val="113000"/>
              </a:lnSpc>
              <a:spcBef>
                <a:spcPts val="380"/>
              </a:spcBef>
              <a:buSzPct val="100000"/>
              <a:buChar char="•"/>
            </a:pPr>
            <a:r>
              <a:rPr lang="da" altLang="en-US" sz="1920" dirty="0">
                <a:solidFill>
                  <a:srgbClr val="25252B"/>
                </a:solidFill>
                <a:latin typeface="IBM Plex Sans" pitchFamily="34" charset="0"/>
                <a:ea typeface="IBM Plex Sans" pitchFamily="34" charset="-122"/>
                <a:cs typeface="IBM Plex Sans" pitchFamily="34" charset="-120"/>
              </a:rPr>
              <a:t>Dobbeltforbrug afvises</a:t>
            </a:r>
            <a:endParaRPr lang="da" sz="1920" dirty="0"/>
          </a:p>
          <a:p>
            <a:pPr algn="l" marL="182880" indent="-182880">
              <a:lnSpc>
                <a:spcPct val="113000"/>
              </a:lnSpc>
              <a:spcBef>
                <a:spcPts val="380"/>
              </a:spcBef>
              <a:buSzPct val="100000"/>
              <a:buChar char="•"/>
            </a:pPr>
            <a:r>
              <a:rPr lang="da" altLang="en-US" sz="1920" dirty="0">
                <a:solidFill>
                  <a:srgbClr val="25252B"/>
                </a:solidFill>
                <a:latin typeface="IBM Plex Sans" pitchFamily="34" charset="0"/>
                <a:ea typeface="IBM Plex Sans" pitchFamily="34" charset="-122"/>
                <a:cs typeface="IBM Plex Sans" pitchFamily="34" charset="-120"/>
              </a:rPr>
              <a:t>Offentlig transaktionshistorik og signaturer</a:t>
            </a:r>
            <a:endParaRPr lang="da" sz="1920" dirty="0"/>
          </a:p>
          <a:p>
            <a:pPr algn="l" marL="182880" indent="-182880">
              <a:lnSpc>
                <a:spcPct val="113000"/>
              </a:lnSpc>
              <a:spcBef>
                <a:spcPts val="380"/>
              </a:spcBef>
              <a:buSzPct val="100000"/>
              <a:buChar char="•"/>
            </a:pPr>
            <a:r>
              <a:rPr lang="da" altLang="en-US" sz="1920" dirty="0">
                <a:solidFill>
                  <a:srgbClr val="25252B"/>
                </a:solidFill>
                <a:latin typeface="IBM Plex Sans" pitchFamily="34" charset="0"/>
                <a:ea typeface="IBM Plex Sans" pitchFamily="34" charset="-122"/>
                <a:cs typeface="IBM Plex Sans" pitchFamily="34" charset="-120"/>
              </a:rPr>
              <a:t>Arbejdsbevis og uafhængig kontrol af regler</a:t>
            </a:r>
            <a:endParaRPr lang="da" sz="1920" dirty="0"/>
          </a:p>
          <a:p>
            <a:pPr algn="l" marL="182880" indent="-182880">
              <a:lnSpc>
                <a:spcPct val="113000"/>
              </a:lnSpc>
              <a:spcBef>
                <a:spcPts val="380"/>
              </a:spcBef>
              <a:buSzPct val="100000"/>
              <a:buChar char="•"/>
            </a:pPr>
            <a:r>
              <a:rPr lang="da" altLang="en-US" sz="1920" dirty="0">
                <a:solidFill>
                  <a:srgbClr val="25252B"/>
                </a:solidFill>
                <a:latin typeface="IBM Plex Sans" pitchFamily="34" charset="0"/>
                <a:ea typeface="IBM Plex Sans" pitchFamily="34" charset="-122"/>
                <a:cs typeface="IBM Plex Sans" pitchFamily="34" charset="-120"/>
              </a:rPr>
              <a:t>Udbudsgrænse knyttet til decentralisering og verifikation</a:t>
            </a:r>
            <a:endParaRPr lang="da" sz="1920" dirty="0"/>
          </a:p>
        </p:txBody>
      </p:sp>
      <p:sp>
        <p:nvSpPr>
          <p:cNvPr id="6" name="Text 3"/>
          <p:cNvSpPr/>
          <p:nvPr/>
        </p:nvSpPr>
        <p:spPr>
          <a:xfrm>
            <a:off x="666780" y="4224802"/>
            <a:ext cx="5694426" cy="987186"/>
          </a:xfrm>
          <a:prstGeom prst="rect">
            <a:avLst/>
          </a:prstGeom>
          <a:noFill/>
          <a:ln/>
        </p:spPr>
        <p:txBody>
          <a:bodyPr wrap="square" lIns="0" tIns="0" rIns="0" bIns="0" rtlCol="0" anchor="t"/>
          <a:lstStyle/>
          <a:p>
            <a:pPr algn="l" indent="0" marL="0">
              <a:lnSpc>
                <a:spcPct val="113000"/>
              </a:lnSpc>
              <a:buNone/>
            </a:pPr>
            <a:r>
              <a:rPr lang="da" altLang="en-US" sz="1920" dirty="0">
                <a:solidFill>
                  <a:srgbClr val="25252B"/>
                </a:solidFill>
                <a:latin typeface="IBM Plex Sans" pitchFamily="34" charset="0"/>
                <a:ea typeface="IBM Plex Sans" pitchFamily="34" charset="-122"/>
                <a:cs typeface="IBM Plex Sans" pitchFamily="34" charset="-120"/>
              </a:rPr>
              <a:t>En skriftlig påstand om udbuddet er ikke nok: Hvem kan verificere den, og hvem ville kunne ændre det?</a:t>
            </a:r>
            <a:endParaRPr lang="da"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2</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En påstand om pengemængden En udsteder angiver en grænse på sin hjemmeside. Kun udstederens egen database registrerer den. Ingen uden for udstederen kan kontrollere den. Udstederen kan ændre pengemæng">    </p:cNvPr>
          <p:cNvPicPr>
            <a:picLocks noChangeAspect="1"/>
          </p:cNvPicPr>
          <p:nvPr/>
        </p:nvPicPr>
        <p:blipFill>
          <a:blip r:embed="rId1"/>
          <a:stretch>
            <a:fillRect/>
          </a:stretch>
        </p:blipFill>
        <p:spPr>
          <a:xfrm>
            <a:off x="342900" y="446319"/>
            <a:ext cx="11506170" cy="58129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Blockchainen: Bitcoins offentlige hovedbog</a:t>
            </a:r>
            <a:endParaRPr lang="da"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Replikeret offentligt transaktionsregister</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Sammenkædede blokke; uafhængigt kontrollerede kopier</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Gyldig kæde med mest akkumuleret proof-of-work</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Omtrent én ny blok hvert tiende minut i gennemsnit</a:t>
            </a:r>
            <a:endParaRPr lang="da" sz="2400" dirty="0"/>
          </a:p>
        </p:txBody>
      </p:sp>
      <p:sp>
        <p:nvSpPr>
          <p:cNvPr id="5" name="Text 3"/>
          <p:cNvSpPr/>
          <p:nvPr/>
        </p:nvSpPr>
        <p:spPr>
          <a:xfrm>
            <a:off x="666780" y="3549975"/>
            <a:ext cx="11510010" cy="1645463"/>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At omskrive historikken kræver, at arbejdet udføres på ny, og at man indhenter resten af netværket. Det er omkostningsfuldt, men ikke bogstaveligt talt umuligt; midlertidige konkurrerende historikker og reorganiseringer kan forekomme.</a:t>
            </a:r>
            <a:endParaRPr lang="d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2</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Decentralisering</a:t>
            </a:r>
            <a:endParaRPr lang="da" sz="3000" dirty="0"/>
          </a:p>
        </p:txBody>
      </p:sp>
      <p:sp>
        <p:nvSpPr>
          <p:cNvPr id="5" name="Text 2"/>
          <p:cNvSpPr/>
          <p:nvPr/>
        </p:nvSpPr>
        <p:spPr>
          <a:xfrm>
            <a:off x="1002000" y="1375806"/>
            <a:ext cx="5973227" cy="3056291"/>
          </a:xfrm>
          <a:prstGeom prst="rect">
            <a:avLst/>
          </a:prstGeom>
          <a:noFill/>
          <a:ln/>
        </p:spPr>
        <p:txBody>
          <a:bodyPr wrap="square" lIns="0" tIns="0" rIns="0" bIns="0" rtlCol="0" anchor="t"/>
          <a:lstStyle/>
          <a:p>
            <a:pPr algn="l" marL="200660" indent="-200660">
              <a:lnSpc>
                <a:spcPct val="113000"/>
              </a:lnSpc>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Open source-software og åben deltagelse i protokollen</a:t>
            </a:r>
            <a:endParaRPr lang="da" sz="2110" dirty="0"/>
          </a:p>
          <a:p>
            <a:pPr algn="l" marL="200660" indent="-200660">
              <a:lnSpc>
                <a:spcPct val="113000"/>
              </a:lnSpc>
              <a:spcBef>
                <a:spcPts val="420"/>
              </a:spcBef>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Uafhængige noder verificerer; minere foreslår blokke</a:t>
            </a:r>
            <a:endParaRPr lang="da" sz="2110" dirty="0"/>
          </a:p>
          <a:p>
            <a:pPr algn="l" marL="200660" indent="-200660">
              <a:lnSpc>
                <a:spcPct val="113000"/>
              </a:lnSpc>
              <a:spcBef>
                <a:spcPts val="420"/>
              </a:spcBef>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Regelændringer afhænger af frivillig tilslutning</a:t>
            </a:r>
            <a:endParaRPr lang="da" sz="2110" dirty="0"/>
          </a:p>
          <a:p>
            <a:pPr algn="l" marL="200660" indent="-200660">
              <a:lnSpc>
                <a:spcPct val="113000"/>
              </a:lnSpc>
              <a:spcBef>
                <a:spcPts val="420"/>
              </a:spcBef>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Ingen enkelt deltager kan ændre reglerne for alle</a:t>
            </a:r>
            <a:endParaRPr lang="da" sz="2110" dirty="0"/>
          </a:p>
        </p:txBody>
      </p:sp>
      <p:sp>
        <p:nvSpPr>
          <p:cNvPr id="6" name="Text 3"/>
          <p:cNvSpPr/>
          <p:nvPr/>
        </p:nvSpPr>
        <p:spPr>
          <a:xfrm>
            <a:off x="666780" y="4727082"/>
            <a:ext cx="6340632" cy="1447770"/>
          </a:xfrm>
          <a:prstGeom prst="rect">
            <a:avLst/>
          </a:prstGeom>
          <a:noFill/>
          <a:ln/>
        </p:spPr>
        <p:txBody>
          <a:bodyPr wrap="square" lIns="0" tIns="0" rIns="0" bIns="0" rtlCol="0" anchor="t"/>
          <a:lstStyle/>
          <a:p>
            <a:pPr algn="l" indent="0" marL="0">
              <a:lnSpc>
                <a:spcPct val="113000"/>
              </a:lnSpc>
              <a:buNone/>
            </a:pPr>
            <a:r>
              <a:rPr lang="da" altLang="en-US" sz="2110" dirty="0">
                <a:solidFill>
                  <a:srgbClr val="25252B"/>
                </a:solidFill>
                <a:latin typeface="IBM Plex Sans" pitchFamily="34" charset="0"/>
                <a:ea typeface="IBM Plex Sans" pitchFamily="34" charset="-122"/>
                <a:cs typeface="IBM Plex Sans" pitchFamily="34" charset="-120"/>
              </a:rPr>
              <a:t>Indflydelse og ressourcer er ulige fordelt; store tjenester kan skabe afhængighed. Koordinering kan være langsommere, og netværket har ingen central supportfunktion.</a:t>
            </a:r>
            <a:endParaRPr lang="da"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2</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Digitale signaturer og peer-to-peer-overførsel</a:t>
            </a:r>
            <a:endParaRPr lang="da"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Tegnebogen bruger en privat nøgle til at underskrive</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Netværket verificerer uden at få kendskab til nøglen</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Den underskrevne transaktion udsendes gennem deltagerne</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Ingen central Bitcoin-operatør godkender deltagelse eller betaling</a:t>
            </a:r>
            <a:endParaRPr lang="da"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Enhver, der får fat i en privat nøgle, kan som regel bruge midlerne. Mistet adgang kan betyde permanent tab.</a:t>
            </a:r>
            <a:endParaRPr lang="da"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Tjenester fra mellemmænd er fortsat valgfrie; vælger De en sådan tjeneste, følger dens regler og risici for opbevaring af midler med. En gyldig betaling til den forkerte adresse kan som regel ikke tilbageføres.</a:t>
            </a:r>
            <a:endParaRPr lang="da"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2</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Afsenderen signerer og udsender en transaktion Andre knudepunkter Et knudepunkt kontrollerer og videresender den Et andet knudepunkt videresender denDen rute, den følger Et knudepunkt kontrollerer og ">    </p:cNvPr>
          <p:cNvPicPr>
            <a:picLocks noChangeAspect="1"/>
          </p:cNvPicPr>
          <p:nvPr/>
        </p:nvPicPr>
        <p:blipFill>
          <a:blip r:embed="rId1"/>
          <a:stretch>
            <a:fillRect/>
          </a:stretch>
        </p:blipFill>
        <p:spPr>
          <a:xfrm>
            <a:off x="945581" y="266730"/>
            <a:ext cx="10300807"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BrugerEn bruger modtager, opbevarer og sender bitcoin. NodeEn node kontrollerer selv reglerne og videresender gyldige data. MinerEn miner opbygger kandidatblokke og udfører proof of work.UdviklerEn ud">    </p:cNvPr>
          <p:cNvPicPr>
            <a:picLocks noChangeAspect="1"/>
          </p:cNvPicPr>
          <p:nvPr/>
        </p:nvPicPr>
        <p:blipFill>
          <a:blip r:embed="rId2"/>
          <a:stretch>
            <a:fillRect/>
          </a:stretch>
        </p:blipFill>
        <p:spPr>
          <a:xfrm>
            <a:off x="1126815" y="571500"/>
            <a:ext cx="4451939" cy="5670012"/>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2</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Brugere, noder, minere og udviklere</a:t>
            </a:r>
            <a:endParaRPr lang="da"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Minere kan ikke få ærlige noder til at acceptere ugyldige blokke. Udviklere kan ikke tvinge nogen til at tage software i brug. Én person kan varetage flere roller.</a:t>
            </a:r>
            <a:endParaRPr lang="da" sz="2400" dirty="0"/>
          </a:p>
        </p:txBody>
      </p:sp>
      <p:sp>
        <p:nvSpPr>
          <p:cNvPr id="5" name="Shape 3"/>
          <p:cNvSpPr/>
          <p:nvPr/>
        </p:nvSpPr>
        <p:spPr>
          <a:xfrm>
            <a:off x="666780" y="2575316"/>
            <a:ext cx="10858500" cy="1233891"/>
          </a:xfrm>
          <a:prstGeom prst="rect">
            <a:avLst/>
          </a:prstGeom>
          <a:solidFill>
            <a:srgbClr val="F3F3FA"/>
          </a:solidFill>
          <a:ln/>
        </p:spPr>
      </p:sp>
      <p:sp>
        <p:nvSpPr>
          <p:cNvPr id="6" name="Shape 4"/>
          <p:cNvSpPr/>
          <p:nvPr/>
        </p:nvSpPr>
        <p:spPr>
          <a:xfrm>
            <a:off x="666780" y="2575316"/>
            <a:ext cx="57150" cy="1233891"/>
          </a:xfrm>
          <a:prstGeom prst="rect">
            <a:avLst/>
          </a:prstGeom>
          <a:solidFill>
            <a:srgbClr val="422C70"/>
          </a:solidFill>
          <a:ln/>
        </p:spPr>
      </p:sp>
      <p:sp>
        <p:nvSpPr>
          <p:cNvPr id="7" name="Text 5"/>
          <p:cNvSpPr/>
          <p:nvPr/>
        </p:nvSpPr>
        <p:spPr>
          <a:xfrm>
            <a:off x="1211580" y="2849636"/>
            <a:ext cx="10415565" cy="685251"/>
          </a:xfrm>
          <a:prstGeom prst="rect">
            <a:avLst/>
          </a:prstGeom>
          <a:noFill/>
          <a:ln/>
        </p:spPr>
        <p:txBody>
          <a:bodyPr wrap="square" lIns="0" tIns="0" rIns="0" bIns="0" rtlCol="0" anchor="t"/>
          <a:lstStyle/>
          <a:p>
            <a:pPr algn="l" indent="0" marL="0">
              <a:lnSpc>
                <a:spcPct val="113000"/>
              </a:lnSpc>
              <a:buNone/>
            </a:pPr>
            <a:r>
              <a:rPr lang="da" altLang="en-US" sz="2400" b="1" dirty="0">
                <a:solidFill>
                  <a:srgbClr val="422C70"/>
                </a:solidFill>
                <a:latin typeface="IBM Plex Sans" pitchFamily="34" charset="0"/>
                <a:ea typeface="IBM Plex Sans" pitchFamily="34" charset="-122"/>
                <a:cs typeface="IBM Plex Sans" pitchFamily="34" charset="-120"/>
              </a:rPr>
              <a:t>Hurtigt spørgsmål</a:t>
            </a:r>
            <a:endParaRPr lang="da" sz="2400" dirty="0"/>
          </a:p>
          <a:p>
            <a:pPr algn="l" indent="0" marL="0">
              <a:lnSpc>
                <a:spcPct val="113000"/>
              </a:lnSpc>
              <a:spcBef>
                <a:spcPts val="360"/>
              </a:spcBef>
              <a:buNone/>
            </a:pPr>
            <a:r>
              <a:rPr lang="da" altLang="en-US" sz="2400" dirty="0">
                <a:solidFill>
                  <a:srgbClr val="25252B"/>
                </a:solidFill>
                <a:latin typeface="IBM Plex Sans" pitchFamily="34" charset="0"/>
                <a:ea typeface="IBM Plex Sans" pitchFamily="34" charset="-122"/>
                <a:cs typeface="IBM Plex Sans" pitchFamily="34" charset="-120"/>
              </a:rPr>
              <a:t>Hvorfor verificerer en node transaktioner? Nævn én regel, den kontrollerer.</a:t>
            </a:r>
            <a:endParaRPr lang="da"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2</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Arbejdsbevis</a:t>
            </a:r>
            <a:endParaRPr lang="da" sz="3000" dirty="0"/>
          </a:p>
        </p:txBody>
      </p:sp>
      <p:sp>
        <p:nvSpPr>
          <p:cNvPr id="5" name="Text 2"/>
          <p:cNvSpPr/>
          <p:nvPr/>
        </p:nvSpPr>
        <p:spPr>
          <a:xfrm>
            <a:off x="986729" y="1372240"/>
            <a:ext cx="5989960" cy="3314974"/>
          </a:xfrm>
          <a:prstGeom prst="rect">
            <a:avLst/>
          </a:prstGeom>
          <a:noFill/>
          <a:ln/>
        </p:spPr>
        <p:txBody>
          <a:bodyPr wrap="square" lIns="0" tIns="0" rIns="0" bIns="0" rtlCol="0" anchor="t"/>
          <a:lstStyle/>
          <a:p>
            <a:pPr algn="l" marL="191770" indent="-191770">
              <a:lnSpc>
                <a:spcPct val="113000"/>
              </a:lnSpc>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Kandidatblok → gentagen hashing → gyldigt resultat</a:t>
            </a:r>
            <a:endParaRPr lang="da" sz="2020" dirty="0"/>
          </a:p>
          <a:p>
            <a:pPr algn="l" marL="191770" indent="-191770">
              <a:lnSpc>
                <a:spcPct val="113000"/>
              </a:lnSpc>
              <a:spcBef>
                <a:spcPts val="400"/>
              </a:spcBef>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Ressourcekrævende beregninger og energiforbrug; hurtig verifikation</a:t>
            </a:r>
            <a:endParaRPr lang="da" sz="2020" dirty="0"/>
          </a:p>
          <a:p>
            <a:pPr algn="l" marL="191770" indent="-191770">
              <a:lnSpc>
                <a:spcPct val="113000"/>
              </a:lnSpc>
              <a:spcBef>
                <a:spcPts val="400"/>
              </a:spcBef>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Gyldig blok udsendes og kontrolleres af noder</a:t>
            </a:r>
            <a:endParaRPr lang="da" sz="2020" dirty="0"/>
          </a:p>
          <a:p>
            <a:pPr algn="l" marL="191770" indent="-191770">
              <a:lnSpc>
                <a:spcPct val="113000"/>
              </a:lnSpc>
              <a:spcBef>
                <a:spcPts val="400"/>
              </a:spcBef>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Målværdien justeres mod et gennemsnitligt blokinterval på ti minutter</a:t>
            </a:r>
            <a:endParaRPr lang="da" sz="2020" dirty="0"/>
          </a:p>
          <a:p>
            <a:pPr algn="l" marL="191770" indent="-191770">
              <a:lnSpc>
                <a:spcPct val="113000"/>
              </a:lnSpc>
              <a:spcBef>
                <a:spcPts val="400"/>
              </a:spcBef>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Akkumuleret arbejde gør omskrivning omkostningsfuld</a:t>
            </a:r>
            <a:endParaRPr lang="da" sz="2020" dirty="0"/>
          </a:p>
        </p:txBody>
      </p:sp>
      <p:sp>
        <p:nvSpPr>
          <p:cNvPr id="6" name="Text 3"/>
          <p:cNvSpPr/>
          <p:nvPr/>
        </p:nvSpPr>
        <p:spPr>
          <a:xfrm>
            <a:off x="666780" y="4968758"/>
            <a:ext cx="6340632" cy="1036747"/>
          </a:xfrm>
          <a:prstGeom prst="rect">
            <a:avLst/>
          </a:prstGeom>
          <a:noFill/>
          <a:ln/>
        </p:spPr>
        <p:txBody>
          <a:bodyPr wrap="square" lIns="0" tIns="0" rIns="0" bIns="0" rtlCol="0" anchor="t"/>
          <a:lstStyle/>
          <a:p>
            <a:pPr algn="l" indent="0" marL="0">
              <a:lnSpc>
                <a:spcPct val="113000"/>
              </a:lnSpc>
              <a:buNone/>
            </a:pPr>
            <a:r>
              <a:rPr lang="da" altLang="en-US" sz="2020" dirty="0">
                <a:solidFill>
                  <a:srgbClr val="25252B"/>
                </a:solidFill>
                <a:latin typeface="IBM Plex Sans" pitchFamily="34" charset="0"/>
                <a:ea typeface="IBM Plex Sans" pitchFamily="34" charset="-122"/>
                <a:cs typeface="IBM Plex Sans" pitchFamily="34" charset="-120"/>
              </a:rPr>
              <a:t>Mining sikrer transaktionernes rækkefølge; det løser ikke eksterne ligninger. Vurder energikilde, energiforbrug, sikkerhedsgevinst og alternativer.</a:t>
            </a:r>
            <a:endParaRPr lang="da"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2</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Mineren finder en blok En miningmaskine beregner hashes igen og igen, indtil et resultat opfylder målet2Mineren udsender denBlokken sendes ud til netværket3Noder kontrollerer den Hver node kontroller">    </p:cNvPr>
          <p:cNvPicPr>
            <a:picLocks noChangeAspect="1"/>
          </p:cNvPicPr>
          <p:nvPr/>
        </p:nvPicPr>
        <p:blipFill>
          <a:blip r:embed="rId2"/>
          <a:stretch>
            <a:fillRect/>
          </a:stretch>
        </p:blipFill>
        <p:spPr>
          <a:xfrm>
            <a:off x="1687525" y="571500"/>
            <a:ext cx="3330336" cy="5650718"/>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2</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Begrænset udbud</a:t>
            </a:r>
            <a:endParaRPr lang="da" sz="3000" dirty="0"/>
          </a:p>
        </p:txBody>
      </p:sp>
      <p:sp>
        <p:nvSpPr>
          <p:cNvPr id="5" name="Text 2"/>
          <p:cNvSpPr/>
          <p:nvPr/>
        </p:nvSpPr>
        <p:spPr>
          <a:xfrm>
            <a:off x="1002000" y="1375806"/>
            <a:ext cx="5327020" cy="3109874"/>
          </a:xfrm>
          <a:prstGeom prst="rect">
            <a:avLst/>
          </a:prstGeom>
          <a:noFill/>
          <a:ln/>
        </p:spPr>
        <p:txBody>
          <a:bodyPr wrap="square" lIns="0" tIns="0" rIns="0" bIns="0" rtlCol="0" anchor="t"/>
          <a:lstStyle/>
          <a:p>
            <a:pPr algn="l" marL="200660" indent="-200660">
              <a:lnSpc>
                <a:spcPct val="113000"/>
              </a:lnSpc>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Maksimum: </a:t>
            </a:r>
            <a:r>
              <a:rPr lang="da" altLang="en-US" sz="2110" b="1" dirty="0">
                <a:solidFill>
                  <a:srgbClr val="25252B"/>
                </a:solidFill>
                <a:latin typeface="IBM Plex Sans" pitchFamily="34" charset="0"/>
                <a:ea typeface="IBM Plex Sans" pitchFamily="34" charset="-122"/>
                <a:cs typeface="IBM Plex Sans" pitchFamily="34" charset="-120"/>
              </a:rPr>
              <a:t>21 millioner BTC</a:t>
            </a:r>
            <a:r>
              <a:rPr lang="da" altLang="en-US" sz="2110" dirty="0">
                <a:solidFill>
                  <a:srgbClr val="25252B"/>
                </a:solidFill>
                <a:latin typeface="IBM Plex Sans" pitchFamily="34" charset="0"/>
                <a:ea typeface="IBM Plex Sans" pitchFamily="34" charset="-122"/>
                <a:cs typeface="IBM Plex Sans" pitchFamily="34" charset="-120"/>
              </a:rPr>
              <a:t> ifølge de offentlige regler</a:t>
            </a:r>
            <a:endParaRPr lang="da" sz="2110" dirty="0"/>
          </a:p>
          <a:p>
            <a:pPr algn="l" marL="200660" indent="-200660">
              <a:lnSpc>
                <a:spcPct val="113000"/>
              </a:lnSpc>
              <a:spcBef>
                <a:spcPts val="420"/>
              </a:spcBef>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Nyudstedelse: bloktilskud</a:t>
            </a:r>
            <a:endParaRPr lang="da" sz="2110" dirty="0"/>
          </a:p>
          <a:p>
            <a:pPr algn="l" marL="200660" indent="-200660">
              <a:lnSpc>
                <a:spcPct val="113000"/>
              </a:lnSpc>
              <a:spcBef>
                <a:spcPts val="420"/>
              </a:spcBef>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Halvering: for hver </a:t>
            </a:r>
            <a:r>
              <a:rPr lang="da" altLang="en-US" sz="2110" b="1" dirty="0">
                <a:solidFill>
                  <a:srgbClr val="25252B"/>
                </a:solidFill>
                <a:latin typeface="IBM Plex Sans" pitchFamily="34" charset="0"/>
                <a:ea typeface="IBM Plex Sans" pitchFamily="34" charset="-122"/>
                <a:cs typeface="IBM Plex Sans" pitchFamily="34" charset="-120"/>
              </a:rPr>
              <a:t>210.000 blokke</a:t>
            </a:r>
            <a:r>
              <a:rPr lang="da" altLang="en-US" sz="2110" dirty="0">
                <a:solidFill>
                  <a:srgbClr val="25252B"/>
                </a:solidFill>
                <a:latin typeface="IBM Plex Sans" pitchFamily="34" charset="0"/>
                <a:ea typeface="IBM Plex Sans" pitchFamily="34" charset="-122"/>
                <a:cs typeface="IBM Plex Sans" pitchFamily="34" charset="-120"/>
              </a:rPr>
              <a:t>, omtrent hvert fjerde år</a:t>
            </a:r>
            <a:endParaRPr lang="da" sz="2110" dirty="0"/>
          </a:p>
          <a:p>
            <a:pPr algn="l" marL="200660" indent="-200660">
              <a:lnSpc>
                <a:spcPct val="113000"/>
              </a:lnSpc>
              <a:spcBef>
                <a:spcPts val="420"/>
              </a:spcBef>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Bloktilskud: 50 → 25 → 12,5 → 6,25 → 3,125 BTC</a:t>
            </a:r>
            <a:endParaRPr lang="da" sz="2110" dirty="0"/>
          </a:p>
          <a:p>
            <a:pPr algn="l" marL="200660" indent="-200660">
              <a:lnSpc>
                <a:spcPct val="113000"/>
              </a:lnSpc>
              <a:spcBef>
                <a:spcPts val="420"/>
              </a:spcBef>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Gebyrer er adskilt fra nyudstedelse</a:t>
            </a:r>
            <a:endParaRPr lang="da" sz="2110" dirty="0"/>
          </a:p>
        </p:txBody>
      </p:sp>
      <p:sp>
        <p:nvSpPr>
          <p:cNvPr id="6" name="Text 3"/>
          <p:cNvSpPr/>
          <p:nvPr/>
        </p:nvSpPr>
        <p:spPr>
          <a:xfrm>
            <a:off x="666780" y="4780666"/>
            <a:ext cx="5694426" cy="1447770"/>
          </a:xfrm>
          <a:prstGeom prst="rect">
            <a:avLst/>
          </a:prstGeom>
          <a:noFill/>
          <a:ln/>
        </p:spPr>
        <p:txBody>
          <a:bodyPr wrap="square" lIns="0" tIns="0" rIns="0" bIns="0" rtlCol="0" anchor="t"/>
          <a:lstStyle/>
          <a:p>
            <a:pPr algn="l" indent="0" marL="0">
              <a:lnSpc>
                <a:spcPct val="113000"/>
              </a:lnSpc>
              <a:buNone/>
            </a:pPr>
            <a:r>
              <a:rPr lang="da" altLang="en-US" sz="2110" dirty="0">
                <a:solidFill>
                  <a:srgbClr val="25252B"/>
                </a:solidFill>
                <a:latin typeface="IBM Plex Sans" pitchFamily="34" charset="0"/>
                <a:ea typeface="IBM Plex Sans" pitchFamily="34" charset="-122"/>
                <a:cs typeface="IBM Plex Sans" pitchFamily="34" charset="-120"/>
              </a:rPr>
              <a:t>Noder afviser udstedelse ud over det tilladte; grænsen holder, så længe deltagerne håndhæver den. Et begrænset udbud garanterer ikke en stigende pris.</a:t>
            </a:r>
            <a:endParaRPr lang="da"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2</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Samlet mængde udstedte bitcoinGrænse på 21 millioner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Nye bitcoin pr. blok502512.56.253.1250k210k420k630k840k1,050k1,260k1,470kHalvering for hver 210.000 blokke (cirka fire år)Transaktionsgebyrer betales oveni og er ikke nye bitcoin.">    </p:cNvPr>
          <p:cNvPicPr>
            <a:picLocks noChangeAspect="1"/>
          </p:cNvPicPr>
          <p:nvPr/>
        </p:nvPicPr>
        <p:blipFill>
          <a:blip r:embed="rId1"/>
          <a:stretch>
            <a:fillRect/>
          </a:stretch>
        </p:blipFill>
        <p:spPr>
          <a:xfrm>
            <a:off x="342900" y="789402"/>
            <a:ext cx="11506170" cy="512685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Satoshier og enhedsbias</a:t>
            </a:r>
            <a:endParaRPr lang="da" sz="3000" dirty="0"/>
          </a:p>
        </p:txBody>
      </p:sp>
      <p:sp>
        <p:nvSpPr>
          <p:cNvPr id="5" name="Text 2"/>
          <p:cNvSpPr/>
          <p:nvPr/>
        </p:nvSpPr>
        <p:spPr>
          <a:xfrm>
            <a:off x="971459" y="1368491"/>
            <a:ext cx="5360487" cy="1462217"/>
          </a:xfrm>
          <a:prstGeom prst="rect">
            <a:avLst/>
          </a:prstGeom>
          <a:noFill/>
          <a:ln/>
        </p:spPr>
        <p:txBody>
          <a:bodyPr wrap="square" lIns="0" tIns="0" rIns="0" bIns="0" rtlCol="0" anchor="t"/>
          <a:lstStyle/>
          <a:p>
            <a:pPr algn="l" marL="182880" indent="-182880">
              <a:lnSpc>
                <a:spcPct val="113000"/>
              </a:lnSpc>
              <a:buSzPct val="100000"/>
              <a:buChar char="•"/>
            </a:pPr>
            <a:r>
              <a:rPr lang="da" altLang="en-US" sz="1920" b="1" dirty="0">
                <a:solidFill>
                  <a:srgbClr val="25252B"/>
                </a:solidFill>
                <a:latin typeface="IBM Plex Sans" pitchFamily="34" charset="0"/>
                <a:ea typeface="IBM Plex Sans" pitchFamily="34" charset="-122"/>
                <a:cs typeface="IBM Plex Sans" pitchFamily="34" charset="-120"/>
              </a:rPr>
              <a:t>1 BTC = 100.000.000 sats</a:t>
            </a:r>
            <a:endParaRPr lang="da" sz="1920" dirty="0"/>
          </a:p>
          <a:p>
            <a:pPr algn="l" marL="182880" indent="-182880">
              <a:lnSpc>
                <a:spcPct val="113000"/>
              </a:lnSpc>
              <a:spcBef>
                <a:spcPts val="380"/>
              </a:spcBef>
              <a:buSzPct val="100000"/>
              <a:buChar char="•"/>
            </a:pPr>
            <a:r>
              <a:rPr lang="da" altLang="en-US" sz="1920" b="1" dirty="0">
                <a:solidFill>
                  <a:srgbClr val="25252B"/>
                </a:solidFill>
                <a:latin typeface="IBM Plex Sans" pitchFamily="34" charset="0"/>
                <a:ea typeface="IBM Plex Sans" pitchFamily="34" charset="-122"/>
                <a:cs typeface="IBM Plex Sans" pitchFamily="34" charset="-120"/>
              </a:rPr>
              <a:t>0,001 BTC = 100.000 sats</a:t>
            </a:r>
            <a:endParaRPr lang="da" sz="1920" dirty="0"/>
          </a:p>
          <a:p>
            <a:pPr algn="l" marL="182880" indent="-182880">
              <a:lnSpc>
                <a:spcPct val="113000"/>
              </a:lnSpc>
              <a:spcBef>
                <a:spcPts val="380"/>
              </a:spcBef>
              <a:buSzPct val="100000"/>
              <a:buChar char="•"/>
            </a:pPr>
            <a:r>
              <a:rPr lang="da" altLang="en-US" sz="1920" b="1" dirty="0">
                <a:solidFill>
                  <a:srgbClr val="25252B"/>
                </a:solidFill>
                <a:latin typeface="IBM Plex Sans" pitchFamily="34" charset="0"/>
                <a:ea typeface="IBM Plex Sans" pitchFamily="34" charset="-122"/>
                <a:cs typeface="IBM Plex Sans" pitchFamily="34" charset="-120"/>
              </a:rPr>
              <a:t>1 sat = 0,00000001 BTC</a:t>
            </a:r>
            <a:endParaRPr lang="da" sz="1920" dirty="0"/>
          </a:p>
          <a:p>
            <a:pPr algn="l" marL="182880" indent="-182880">
              <a:lnSpc>
                <a:spcPct val="113000"/>
              </a:lnSpc>
              <a:spcBef>
                <a:spcPts val="380"/>
              </a:spcBef>
              <a:buSzPct val="100000"/>
              <a:buChar char="•"/>
            </a:pPr>
            <a:r>
              <a:rPr lang="da" altLang="en-US" sz="1920" dirty="0">
                <a:solidFill>
                  <a:srgbClr val="25252B"/>
                </a:solidFill>
                <a:latin typeface="IBM Plex Sans" pitchFamily="34" charset="0"/>
                <a:ea typeface="IBM Plex Sans" pitchFamily="34" charset="-122"/>
                <a:cs typeface="IBM Plex Sans" pitchFamily="34" charset="-120"/>
              </a:rPr>
              <a:t>En hel bitcoin er ikke nødvendig</a:t>
            </a:r>
            <a:endParaRPr lang="da" sz="1920" dirty="0"/>
          </a:p>
        </p:txBody>
      </p:sp>
      <p:sp>
        <p:nvSpPr>
          <p:cNvPr id="6" name="Text 3"/>
          <p:cNvSpPr/>
          <p:nvPr/>
        </p:nvSpPr>
        <p:spPr>
          <a:xfrm>
            <a:off x="666780" y="3098902"/>
            <a:ext cx="5694426" cy="1316279"/>
          </a:xfrm>
          <a:prstGeom prst="rect">
            <a:avLst/>
          </a:prstGeom>
          <a:noFill/>
          <a:ln/>
        </p:spPr>
        <p:txBody>
          <a:bodyPr wrap="square" lIns="0" tIns="0" rIns="0" bIns="0" rtlCol="0" anchor="t"/>
          <a:lstStyle/>
          <a:p>
            <a:pPr algn="l" indent="0" marL="0">
              <a:lnSpc>
                <a:spcPct val="113000"/>
              </a:lnSpc>
              <a:buNone/>
            </a:pPr>
            <a:r>
              <a:rPr lang="da" altLang="en-US" sz="1920" b="1" dirty="0">
                <a:solidFill>
                  <a:srgbClr val="422C70"/>
                </a:solidFill>
                <a:latin typeface="IBM Plex Sans" pitchFamily="34" charset="0"/>
                <a:ea typeface="IBM Plex Sans" pitchFamily="34" charset="-122"/>
                <a:cs typeface="IBM Plex Sans" pitchFamily="34" charset="-120"/>
              </a:rPr>
              <a:t>Enhedsbias:</a:t>
            </a:r>
            <a:r>
              <a:rPr lang="da" altLang="en-US" sz="1920" dirty="0">
                <a:solidFill>
                  <a:srgbClr val="25252B"/>
                </a:solidFill>
                <a:latin typeface="IBM Plex Sans" pitchFamily="34" charset="0"/>
                <a:ea typeface="IBM Plex Sans" pitchFamily="34" charset="-122"/>
                <a:cs typeface="IBM Plex Sans" pitchFamily="34" charset="-120"/>
              </a:rPr>
              <a:t> en lav pris pr. hel enhed er ikke bevis på bedre værdi. Sammenlign andelen af det samlede udbud, den involverede værdi og risiciene.</a:t>
            </a:r>
            <a:endParaRPr lang="da" sz="1920" dirty="0"/>
          </a:p>
        </p:txBody>
      </p:sp>
      <p:sp>
        <p:nvSpPr>
          <p:cNvPr id="7" name="Shape 4"/>
          <p:cNvSpPr/>
          <p:nvPr/>
        </p:nvSpPr>
        <p:spPr>
          <a:xfrm>
            <a:off x="666780" y="4658959"/>
            <a:ext cx="5372100" cy="1315913"/>
          </a:xfrm>
          <a:prstGeom prst="rect">
            <a:avLst/>
          </a:prstGeom>
          <a:solidFill>
            <a:srgbClr val="F3F3FA"/>
          </a:solidFill>
          <a:ln/>
        </p:spPr>
      </p:sp>
      <p:sp>
        <p:nvSpPr>
          <p:cNvPr id="8" name="Shape 5"/>
          <p:cNvSpPr/>
          <p:nvPr/>
        </p:nvSpPr>
        <p:spPr>
          <a:xfrm>
            <a:off x="666780" y="4658959"/>
            <a:ext cx="57150" cy="1315913"/>
          </a:xfrm>
          <a:prstGeom prst="rect">
            <a:avLst/>
          </a:prstGeom>
          <a:solidFill>
            <a:srgbClr val="422C70"/>
          </a:solidFill>
          <a:ln/>
        </p:spPr>
      </p:sp>
      <p:sp>
        <p:nvSpPr>
          <p:cNvPr id="9" name="Text 6"/>
          <p:cNvSpPr/>
          <p:nvPr/>
        </p:nvSpPr>
        <p:spPr>
          <a:xfrm>
            <a:off x="1114014" y="4878415"/>
            <a:ext cx="4806726" cy="877001"/>
          </a:xfrm>
          <a:prstGeom prst="rect">
            <a:avLst/>
          </a:prstGeom>
          <a:noFill/>
          <a:ln/>
        </p:spPr>
        <p:txBody>
          <a:bodyPr wrap="square" lIns="0" tIns="0" rIns="0" bIns="0" rtlCol="0" anchor="t"/>
          <a:lstStyle/>
          <a:p>
            <a:pPr algn="l" indent="0" marL="0">
              <a:lnSpc>
                <a:spcPct val="113000"/>
              </a:lnSpc>
              <a:buNone/>
            </a:pPr>
            <a:r>
              <a:rPr lang="da" altLang="en-US" sz="1920" b="1" dirty="0">
                <a:solidFill>
                  <a:srgbClr val="422C70"/>
                </a:solidFill>
                <a:latin typeface="IBM Plex Sans" pitchFamily="34" charset="0"/>
                <a:ea typeface="IBM Plex Sans" pitchFamily="34" charset="-122"/>
                <a:cs typeface="IBM Plex Sans" pitchFamily="34" charset="-120"/>
              </a:rPr>
              <a:t>Vis Deres forståelse</a:t>
            </a:r>
            <a:endParaRPr lang="da" sz="1920" dirty="0"/>
          </a:p>
          <a:p>
            <a:pPr algn="l" indent="0" marL="0">
              <a:lnSpc>
                <a:spcPct val="113000"/>
              </a:lnSpc>
              <a:spcBef>
                <a:spcPts val="290"/>
              </a:spcBef>
              <a:buNone/>
            </a:pPr>
            <a:r>
              <a:rPr lang="da" altLang="en-US" sz="1920" dirty="0">
                <a:solidFill>
                  <a:srgbClr val="25252B"/>
                </a:solidFill>
                <a:latin typeface="IBM Plex Sans" pitchFamily="34" charset="0"/>
                <a:ea typeface="IBM Plex Sans" pitchFamily="34" charset="-122"/>
                <a:cs typeface="IBM Plex Sans" pitchFamily="34" charset="-120"/>
              </a:rPr>
              <a:t>Hvor mange sats er der i 0,01 BTC? Hvorfor kan man bruge mindre end en hel bitcoin?</a:t>
            </a:r>
            <a:endParaRPr lang="da" sz="19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2</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Bitcoin som sunde digitale penge</a:t>
            </a:r>
            <a:endParaRPr lang="da"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Varig hovedbog; adgang afhænger af nøgler</a:t>
            </a:r>
            <a:endParaRPr lang="da" sz="2020" dirty="0"/>
          </a:p>
          <a:p>
            <a:pPr algn="l" marL="191770" indent="-191770">
              <a:lnSpc>
                <a:spcPct val="113000"/>
              </a:lnSpc>
              <a:spcBef>
                <a:spcPts val="400"/>
              </a:spcBef>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Transportabel og delelig; overførsel kræver kommunikation</a:t>
            </a:r>
            <a:endParaRPr lang="da" sz="2020" dirty="0"/>
          </a:p>
          <a:p>
            <a:pPr algn="l" marL="191770" indent="-191770">
              <a:lnSpc>
                <a:spcPct val="113000"/>
              </a:lnSpc>
              <a:spcBef>
                <a:spcPts val="400"/>
              </a:spcBef>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Offentligt kendt knaphed og verificerbare regler</a:t>
            </a:r>
            <a:endParaRPr lang="da" sz="2020" dirty="0"/>
          </a:p>
          <a:p>
            <a:pPr algn="l" marL="191770" indent="-191770">
              <a:lnSpc>
                <a:spcPct val="113000"/>
              </a:lnSpc>
              <a:spcBef>
                <a:spcPts val="400"/>
              </a:spcBef>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Fungibilitet kan påvirkes af, hvordan tjenester behandler den offentlige transaktionshistorik</a:t>
            </a:r>
            <a:endParaRPr lang="da" sz="2020" dirty="0"/>
          </a:p>
          <a:p>
            <a:pPr algn="l" marL="191770" indent="-191770">
              <a:lnSpc>
                <a:spcPct val="113000"/>
              </a:lnSpc>
              <a:spcBef>
                <a:spcPts val="400"/>
              </a:spcBef>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Accept varierer fra sted til sted</a:t>
            </a:r>
            <a:endParaRPr lang="da" sz="2020" dirty="0"/>
          </a:p>
        </p:txBody>
      </p:sp>
      <p:sp>
        <p:nvSpPr>
          <p:cNvPr id="5" name="Text 3"/>
          <p:cNvSpPr/>
          <p:nvPr/>
        </p:nvSpPr>
        <p:spPr>
          <a:xfrm>
            <a:off x="666780" y="3932011"/>
            <a:ext cx="11510010" cy="345552"/>
          </a:xfrm>
          <a:prstGeom prst="rect">
            <a:avLst/>
          </a:prstGeom>
          <a:noFill/>
          <a:ln/>
        </p:spPr>
        <p:txBody>
          <a:bodyPr wrap="square" lIns="0" tIns="0" rIns="0" bIns="0" rtlCol="0" anchor="t"/>
          <a:lstStyle/>
          <a:p>
            <a:pPr algn="l" indent="0" marL="0">
              <a:lnSpc>
                <a:spcPct val="113000"/>
              </a:lnSpc>
              <a:buNone/>
            </a:pPr>
            <a:r>
              <a:rPr lang="da" altLang="en-US" sz="2020" b="1" dirty="0">
                <a:solidFill>
                  <a:srgbClr val="25252B"/>
                </a:solidFill>
                <a:latin typeface="IBM Plex Sans" pitchFamily="34" charset="0"/>
                <a:ea typeface="IBM Plex Sans" pitchFamily="34" charset="-122"/>
                <a:cs typeface="IBM Plex Sans" pitchFamily="34" charset="-120"/>
              </a:rPr>
              <a:t>Tre funktioner</a:t>
            </a:r>
            <a:endParaRPr lang="da" sz="2020" dirty="0"/>
          </a:p>
        </p:txBody>
      </p:sp>
      <p:sp>
        <p:nvSpPr>
          <p:cNvPr id="6" name="Text 4"/>
          <p:cNvSpPr/>
          <p:nvPr/>
        </p:nvSpPr>
        <p:spPr>
          <a:xfrm>
            <a:off x="986729" y="4482389"/>
            <a:ext cx="11159338" cy="1139160"/>
          </a:xfrm>
          <a:prstGeom prst="rect">
            <a:avLst/>
          </a:prstGeom>
          <a:noFill/>
          <a:ln/>
        </p:spPr>
        <p:txBody>
          <a:bodyPr wrap="square" lIns="0" tIns="0" rIns="0" bIns="0" rtlCol="0" anchor="t"/>
          <a:lstStyle/>
          <a:p>
            <a:pPr algn="l" marL="191770" indent="-191770">
              <a:lnSpc>
                <a:spcPct val="113000"/>
              </a:lnSpc>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Værdiopbevaring: forudsigeligt udbud; svingende pris</a:t>
            </a:r>
            <a:endParaRPr lang="da" sz="2020" dirty="0"/>
          </a:p>
          <a:p>
            <a:pPr algn="l" marL="191770" indent="-191770">
              <a:lnSpc>
                <a:spcPct val="113000"/>
              </a:lnSpc>
              <a:spcBef>
                <a:spcPts val="400"/>
              </a:spcBef>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Betalingsmiddel: direkte overførsel; varierende gebyrer og accept</a:t>
            </a:r>
            <a:endParaRPr lang="da" sz="2020" dirty="0"/>
          </a:p>
          <a:p>
            <a:pPr algn="l" marL="191770" indent="-191770">
              <a:lnSpc>
                <a:spcPct val="113000"/>
              </a:lnSpc>
              <a:spcBef>
                <a:spcPts val="400"/>
              </a:spcBef>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Regningsenhed: BTC eller sats; mange varer prissættes i fiatvaluta</a:t>
            </a:r>
            <a:endParaRPr lang="da" sz="2020" dirty="0"/>
          </a:p>
        </p:txBody>
      </p:sp>
      <p:sp>
        <p:nvSpPr>
          <p:cNvPr id="7" name="Text 5"/>
          <p:cNvSpPr/>
          <p:nvPr/>
        </p:nvSpPr>
        <p:spPr>
          <a:xfrm>
            <a:off x="666780" y="5775168"/>
            <a:ext cx="11510010" cy="428762"/>
          </a:xfrm>
          <a:prstGeom prst="rect">
            <a:avLst/>
          </a:prstGeom>
          <a:noFill/>
          <a:ln/>
        </p:spPr>
        <p:txBody>
          <a:bodyPr wrap="square" lIns="0" tIns="0" rIns="0" bIns="0" rtlCol="0" anchor="t"/>
          <a:lstStyle/>
          <a:p>
            <a:pPr algn="l" indent="0" marL="0">
              <a:lnSpc>
                <a:spcPct val="113000"/>
              </a:lnSpc>
              <a:buNone/>
            </a:pPr>
            <a:r>
              <a:rPr lang="da" altLang="en-US" sz="1610" dirty="0">
                <a:solidFill>
                  <a:srgbClr val="25252B"/>
                </a:solidFill>
                <a:latin typeface="IBM Plex Sans" pitchFamily="34" charset="0"/>
                <a:ea typeface="IBM Plex Sans" pitchFamily="34" charset="-122"/>
                <a:cs typeface="IBM Plex Sans" pitchFamily="34" charset="-120"/>
              </a:rPr>
              <a:t>“Sunde penge” afhænger af de angivne kriterier. Sammenlign alternativer ud fra de samme standarder.</a:t>
            </a:r>
            <a:endParaRPr lang="da" sz="16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2</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Bitcoin, stablecoins og andre kryptoaktiver</a:t>
            </a:r>
            <a:endParaRPr lang="da"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da" altLang="en-US" sz="2400" b="1" dirty="0">
                <a:solidFill>
                  <a:srgbClr val="422C70"/>
                </a:solidFill>
                <a:latin typeface="IBM Plex Sans" pitchFamily="34" charset="0"/>
                <a:ea typeface="IBM Plex Sans" pitchFamily="34" charset="-122"/>
                <a:cs typeface="IBM Plex Sans" pitchFamily="34" charset="-120"/>
              </a:rPr>
              <a:t>Bitcoin:</a:t>
            </a:r>
            <a:r>
              <a:rPr lang="da" altLang="en-US" sz="2400" dirty="0">
                <a:solidFill>
                  <a:srgbClr val="25252B"/>
                </a:solidFill>
                <a:latin typeface="IBM Plex Sans" pitchFamily="34" charset="0"/>
                <a:ea typeface="IBM Plex Sans" pitchFamily="34" charset="-122"/>
                <a:cs typeface="IBM Plex Sans" pitchFamily="34" charset="-120"/>
              </a:rPr>
              <a:t> offentlige udstedelsesregler; ingen central udsteder</a:t>
            </a:r>
            <a:endParaRPr lang="da" sz="2400" dirty="0"/>
          </a:p>
          <a:p>
            <a:pPr algn="l" marL="228600" indent="-228600">
              <a:lnSpc>
                <a:spcPct val="113000"/>
              </a:lnSpc>
              <a:spcBef>
                <a:spcPts val="480"/>
              </a:spcBef>
              <a:buSzPct val="100000"/>
              <a:buChar char="•"/>
            </a:pPr>
            <a:r>
              <a:rPr lang="da" altLang="en-US" sz="2400" b="1" dirty="0">
                <a:solidFill>
                  <a:srgbClr val="422C70"/>
                </a:solidFill>
                <a:latin typeface="IBM Plex Sans" pitchFamily="34" charset="0"/>
                <a:ea typeface="IBM Plex Sans" pitchFamily="34" charset="-122"/>
                <a:cs typeface="IBM Plex Sans" pitchFamily="34" charset="-120"/>
              </a:rPr>
              <a:t>Stablecoins:</a:t>
            </a:r>
            <a:r>
              <a:rPr lang="da" altLang="en-US" sz="2400" dirty="0">
                <a:solidFill>
                  <a:srgbClr val="25252B"/>
                </a:solidFill>
                <a:latin typeface="IBM Plex Sans" pitchFamily="34" charset="0"/>
                <a:ea typeface="IBM Plex Sans" pitchFamily="34" charset="-122"/>
                <a:cs typeface="IBM Plex Sans" pitchFamily="34" charset="-120"/>
              </a:rPr>
              <a:t> sigter mod en referenceværdi; reserver, mekanismer eller krav på indløsning</a:t>
            </a:r>
            <a:endParaRPr lang="da" sz="2400" dirty="0"/>
          </a:p>
          <a:p>
            <a:pPr algn="l" marL="228600" indent="-228600">
              <a:lnSpc>
                <a:spcPct val="113000"/>
              </a:lnSpc>
              <a:spcBef>
                <a:spcPts val="480"/>
              </a:spcBef>
              <a:buSzPct val="100000"/>
              <a:buChar char="•"/>
            </a:pPr>
            <a:r>
              <a:rPr lang="da" altLang="en-US" sz="2400" b="1" dirty="0">
                <a:solidFill>
                  <a:srgbClr val="422C70"/>
                </a:solidFill>
                <a:latin typeface="IBM Plex Sans" pitchFamily="34" charset="0"/>
                <a:ea typeface="IBM Plex Sans" pitchFamily="34" charset="-122"/>
                <a:cs typeface="IBM Plex Sans" pitchFamily="34" charset="-120"/>
              </a:rPr>
              <a:t>Andre kryptoaktiver:</a:t>
            </a:r>
            <a:r>
              <a:rPr lang="da" altLang="en-US" sz="2400" dirty="0">
                <a:solidFill>
                  <a:srgbClr val="25252B"/>
                </a:solidFill>
                <a:latin typeface="IBM Plex Sans" pitchFamily="34" charset="0"/>
                <a:ea typeface="IBM Plex Sans" pitchFamily="34" charset="-122"/>
                <a:cs typeface="IBM Plex Sans" pitchFamily="34" charset="-120"/>
              </a:rPr>
              <a:t> forskellige netværk, udstedelse, kontrol og formål</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En forks fælles kodehistorik giver den ikke Bitcoins netværk eller sikkerhed</a:t>
            </a:r>
            <a:endParaRPr lang="da"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algn="l" indent="0" marL="0">
              <a:lnSpc>
                <a:spcPct val="113000"/>
              </a:lnSpc>
              <a:buNone/>
            </a:pPr>
            <a:r>
              <a:rPr lang="da" altLang="en-US" sz="2400" b="1" dirty="0">
                <a:solidFill>
                  <a:srgbClr val="422C70"/>
                </a:solidFill>
                <a:latin typeface="IBM Plex Sans" pitchFamily="34" charset="0"/>
                <a:ea typeface="IBM Plex Sans" pitchFamily="34" charset="-122"/>
                <a:cs typeface="IBM Plex Sans" pitchFamily="34" charset="-120"/>
              </a:rPr>
              <a:t>Sammenlign:</a:t>
            </a:r>
            <a:r>
              <a:rPr lang="da" altLang="en-US" sz="2400" dirty="0">
                <a:solidFill>
                  <a:srgbClr val="25252B"/>
                </a:solidFill>
                <a:latin typeface="IBM Plex Sans" pitchFamily="34" charset="0"/>
                <a:ea typeface="IBM Plex Sans" pitchFamily="34" charset="-122"/>
                <a:cs typeface="IBM Plex Sans" pitchFamily="34" charset="-120"/>
              </a:rPr>
              <a:t> kontrol over udstedelse, uafhængig verifikation, kontrol over nøgler og modparter.</a:t>
            </a:r>
            <a:endParaRPr lang="da" sz="2400" dirty="0"/>
          </a:p>
        </p:txBody>
      </p:sp>
      <p:sp>
        <p:nvSpPr>
          <p:cNvPr id="6" name="Text 4"/>
          <p:cNvSpPr/>
          <p:nvPr/>
        </p:nvSpPr>
        <p:spPr>
          <a:xfrm>
            <a:off x="666780" y="5088910"/>
            <a:ext cx="11510010" cy="822686"/>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Denne sammenligning tydeliggør, hvad Bitcoin er; den anbefaler ikke at anskaffe, handle med eller promovere noget aktiv.</a:t>
            </a:r>
            <a:endParaRPr lang="da"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2</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Forskellige design, forskellige risici</a:t>
            </a:r>
            <a:endParaRPr lang="da" sz="3000" dirty="0"/>
          </a:p>
        </p:txBody>
      </p:sp>
      <p:sp>
        <p:nvSpPr>
          <p:cNvPr id="4" name="Text 2"/>
          <p:cNvSpPr/>
          <p:nvPr/>
        </p:nvSpPr>
        <p:spPr>
          <a:xfrm>
            <a:off x="1032449" y="1383030"/>
            <a:ext cx="11109137" cy="2940436"/>
          </a:xfrm>
          <a:prstGeom prst="rect">
            <a:avLst/>
          </a:prstGeom>
          <a:noFill/>
          <a:ln/>
        </p:spPr>
        <p:txBody>
          <a:bodyPr wrap="square" lIns="0" tIns="0" rIns="0" bIns="0" rtlCol="0" anchor="t"/>
          <a:lstStyle/>
          <a:p>
            <a:pPr algn="l" marL="219710" indent="-219710">
              <a:lnSpc>
                <a:spcPct val="113000"/>
              </a:lnSpc>
              <a:buSzPct val="100000"/>
              <a:buChar char="•"/>
            </a:pPr>
            <a:r>
              <a:rPr lang="da" altLang="en-US" sz="2300" b="1" dirty="0">
                <a:solidFill>
                  <a:srgbClr val="422C70"/>
                </a:solidFill>
                <a:latin typeface="IBM Plex Sans" pitchFamily="34" charset="0"/>
                <a:ea typeface="IBM Plex Sans" pitchFamily="34" charset="-122"/>
                <a:cs typeface="IBM Plex Sans" pitchFamily="34" charset="-120"/>
              </a:rPr>
              <a:t>Bitcoin:</a:t>
            </a:r>
            <a:r>
              <a:rPr lang="da" altLang="en-US" sz="2300" dirty="0">
                <a:solidFill>
                  <a:srgbClr val="25252B"/>
                </a:solidFill>
                <a:latin typeface="IBM Plex Sans" pitchFamily="34" charset="0"/>
                <a:ea typeface="IBM Plex Sans" pitchFamily="34" charset="-122"/>
                <a:cs typeface="IBM Plex Sans" pitchFamily="34" charset="-120"/>
              </a:rPr>
              <a:t> volatilitet, tab af nøgler, betalingers uigenkaldelighed, gebyrer, offentlige registreringer</a:t>
            </a:r>
            <a:endParaRPr lang="da" sz="2300" dirty="0"/>
          </a:p>
          <a:p>
            <a:pPr algn="l" marL="219710" indent="-219710">
              <a:lnSpc>
                <a:spcPct val="113000"/>
              </a:lnSpc>
              <a:spcBef>
                <a:spcPts val="460"/>
              </a:spcBef>
              <a:buSzPct val="100000"/>
              <a:buChar char="•"/>
            </a:pPr>
            <a:r>
              <a:rPr lang="da" altLang="en-US" sz="2300" b="1" dirty="0">
                <a:solidFill>
                  <a:srgbClr val="422C70"/>
                </a:solidFill>
                <a:latin typeface="IBM Plex Sans" pitchFamily="34" charset="0"/>
                <a:ea typeface="IBM Plex Sans" pitchFamily="34" charset="-122"/>
                <a:cs typeface="IBM Plex Sans" pitchFamily="34" charset="-120"/>
              </a:rPr>
              <a:t>Stablecoins:</a:t>
            </a:r>
            <a:r>
              <a:rPr lang="da" altLang="en-US" sz="2300" dirty="0">
                <a:solidFill>
                  <a:srgbClr val="25252B"/>
                </a:solidFill>
                <a:latin typeface="IBM Plex Sans" pitchFamily="34" charset="0"/>
                <a:ea typeface="IBM Plex Sans" pitchFamily="34" charset="-122"/>
                <a:cs typeface="IBM Plex Sans" pitchFamily="34" charset="-120"/>
              </a:rPr>
              <a:t> tab af kursbinding, reserver, indløsning, indefrysninger og modparter</a:t>
            </a:r>
            <a:endParaRPr lang="da" sz="2300" dirty="0"/>
          </a:p>
          <a:p>
            <a:pPr algn="l" marL="219710" indent="-219710">
              <a:lnSpc>
                <a:spcPct val="113000"/>
              </a:lnSpc>
              <a:spcBef>
                <a:spcPts val="460"/>
              </a:spcBef>
              <a:buSzPct val="100000"/>
              <a:buChar char="•"/>
            </a:pPr>
            <a:r>
              <a:rPr lang="da" altLang="en-US" sz="2300" b="1" dirty="0">
                <a:solidFill>
                  <a:srgbClr val="422C70"/>
                </a:solidFill>
                <a:latin typeface="IBM Plex Sans" pitchFamily="34" charset="0"/>
                <a:ea typeface="IBM Plex Sans" pitchFamily="34" charset="-122"/>
                <a:cs typeface="IBM Plex Sans" pitchFamily="34" charset="-120"/>
              </a:rPr>
              <a:t>Andre kryptoaktiver:</a:t>
            </a:r>
            <a:r>
              <a:rPr lang="da" altLang="en-US" sz="2300" dirty="0">
                <a:solidFill>
                  <a:srgbClr val="25252B"/>
                </a:solidFill>
                <a:latin typeface="IBM Plex Sans" pitchFamily="34" charset="0"/>
                <a:ea typeface="IBM Plex Sans" pitchFamily="34" charset="-122"/>
                <a:cs typeface="IBM Plex Sans" pitchFamily="34" charset="-120"/>
              </a:rPr>
              <a:t> regelændringer, koncentreret indflydelse, programfejl, hackerangreb og broer mellem blockchains</a:t>
            </a:r>
            <a:endParaRPr lang="da" sz="2300" dirty="0"/>
          </a:p>
          <a:p>
            <a:pPr algn="l" marL="219710" indent="-219710">
              <a:lnSpc>
                <a:spcPct val="113000"/>
              </a:lnSpc>
              <a:spcBef>
                <a:spcPts val="460"/>
              </a:spcBef>
              <a:buSzPct val="100000"/>
              <a:buChar char="•"/>
            </a:pPr>
            <a:r>
              <a:rPr lang="da" altLang="en-US" sz="2300" b="1" dirty="0">
                <a:solidFill>
                  <a:srgbClr val="422C70"/>
                </a:solidFill>
                <a:latin typeface="IBM Plex Sans" pitchFamily="34" charset="0"/>
                <a:ea typeface="IBM Plex Sans" pitchFamily="34" charset="-122"/>
                <a:cs typeface="IBM Plex Sans" pitchFamily="34" charset="-120"/>
              </a:rPr>
              <a:t>Tjenester:</a:t>
            </a:r>
            <a:r>
              <a:rPr lang="da" altLang="en-US" sz="2300" dirty="0">
                <a:solidFill>
                  <a:srgbClr val="25252B"/>
                </a:solidFill>
                <a:latin typeface="IBM Plex Sans" pitchFamily="34" charset="0"/>
                <a:ea typeface="IBM Plex Sans" pitchFamily="34" charset="-122"/>
                <a:cs typeface="IBM Plex Sans" pitchFamily="34" charset="-120"/>
              </a:rPr>
              <a:t> opbevaring, svigt, adgang og juridiske risici på tværs af kategorier</a:t>
            </a:r>
            <a:endParaRPr lang="da" sz="2300" dirty="0"/>
          </a:p>
        </p:txBody>
      </p:sp>
      <p:sp>
        <p:nvSpPr>
          <p:cNvPr id="5" name="Text 3"/>
          <p:cNvSpPr/>
          <p:nvPr/>
        </p:nvSpPr>
        <p:spPr>
          <a:xfrm>
            <a:off x="666780" y="4645243"/>
            <a:ext cx="11510010" cy="1184971"/>
          </a:xfrm>
          <a:prstGeom prst="rect">
            <a:avLst/>
          </a:prstGeom>
          <a:noFill/>
          <a:ln/>
        </p:spPr>
        <p:txBody>
          <a:bodyPr wrap="square" lIns="0" tIns="0" rIns="0" bIns="0" rtlCol="0" anchor="t"/>
          <a:lstStyle/>
          <a:p>
            <a:pPr algn="l" indent="0" marL="0">
              <a:lnSpc>
                <a:spcPct val="113000"/>
              </a:lnSpc>
              <a:buNone/>
            </a:pPr>
            <a:r>
              <a:rPr lang="da" altLang="en-US" sz="2300" dirty="0">
                <a:solidFill>
                  <a:srgbClr val="25252B"/>
                </a:solidFill>
                <a:latin typeface="IBM Plex Sans" pitchFamily="34" charset="0"/>
                <a:ea typeface="IBM Plex Sans" pitchFamily="34" charset="-122"/>
                <a:cs typeface="IBM Plex Sans" pitchFamily="34" charset="-120"/>
              </a:rPr>
              <a:t>Et velkendt handelssymbol, en tilsyneladende stabil pris eller en gennemført app er ikke bevis på sikkerhed. Tokens giver ikke automatisk ejerskab i en virksomhed, indtægter eller ret til indløsning.</a:t>
            </a:r>
            <a:endParaRPr lang="da"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2</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Læring er ikke handel eller markedsføring</a:t>
            </a:r>
            <a:endParaRPr lang="da"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Forklar, stil spørgsmål, sammenlign og verificer</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Spekulation: kursrisiko, platformsrisiko og pres</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Promovering: mulige interessekonflikter</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Ingen opfordring til at købe, sælge eller beholde</a:t>
            </a:r>
            <a:endParaRPr lang="da" sz="2400" dirty="0"/>
          </a:p>
        </p:txBody>
      </p:sp>
      <p:sp>
        <p:nvSpPr>
          <p:cNvPr id="5" name="Shape 3"/>
          <p:cNvSpPr/>
          <p:nvPr/>
        </p:nvSpPr>
        <p:spPr>
          <a:xfrm>
            <a:off x="666780" y="3549975"/>
            <a:ext cx="10858500" cy="1645280"/>
          </a:xfrm>
          <a:prstGeom prst="rect">
            <a:avLst/>
          </a:prstGeom>
          <a:solidFill>
            <a:srgbClr val="F3F3FA"/>
          </a:solidFill>
          <a:ln/>
        </p:spPr>
      </p:sp>
      <p:sp>
        <p:nvSpPr>
          <p:cNvPr id="6" name="Shape 4"/>
          <p:cNvSpPr/>
          <p:nvPr/>
        </p:nvSpPr>
        <p:spPr>
          <a:xfrm>
            <a:off x="666780" y="3549975"/>
            <a:ext cx="57150" cy="1645280"/>
          </a:xfrm>
          <a:prstGeom prst="rect">
            <a:avLst/>
          </a:prstGeom>
          <a:solidFill>
            <a:srgbClr val="422C70"/>
          </a:solidFill>
          <a:ln/>
        </p:spPr>
      </p:sp>
      <p:sp>
        <p:nvSpPr>
          <p:cNvPr id="7" name="Text 5"/>
          <p:cNvSpPr/>
          <p:nvPr/>
        </p:nvSpPr>
        <p:spPr>
          <a:xfrm>
            <a:off x="1211580" y="3824295"/>
            <a:ext cx="10415565" cy="1096640"/>
          </a:xfrm>
          <a:prstGeom prst="rect">
            <a:avLst/>
          </a:prstGeom>
          <a:noFill/>
          <a:ln/>
        </p:spPr>
        <p:txBody>
          <a:bodyPr wrap="square" lIns="0" tIns="0" rIns="0" bIns="0" rtlCol="0" anchor="t"/>
          <a:lstStyle/>
          <a:p>
            <a:pPr algn="l" indent="0" marL="0">
              <a:lnSpc>
                <a:spcPct val="113000"/>
              </a:lnSpc>
              <a:buNone/>
            </a:pPr>
            <a:r>
              <a:rPr lang="da" altLang="en-US" sz="2400" b="1" dirty="0">
                <a:solidFill>
                  <a:srgbClr val="422C70"/>
                </a:solidFill>
                <a:latin typeface="IBM Plex Sans" pitchFamily="34" charset="0"/>
                <a:ea typeface="IBM Plex Sans" pitchFamily="34" charset="-122"/>
                <a:cs typeface="IBM Plex Sans" pitchFamily="34" charset="-120"/>
              </a:rPr>
              <a:t>Kontrol af lokal værdi</a:t>
            </a:r>
            <a:endParaRPr lang="da" sz="2400" dirty="0"/>
          </a:p>
          <a:p>
            <a:pPr algn="l" indent="0" marL="0">
              <a:lnSpc>
                <a:spcPct val="113000"/>
              </a:lnSpc>
              <a:spcBef>
                <a:spcPts val="360"/>
              </a:spcBef>
              <a:buNone/>
            </a:pPr>
            <a:r>
              <a:rPr lang="da" altLang="en-US" sz="2400" dirty="0">
                <a:solidFill>
                  <a:srgbClr val="25252B"/>
                </a:solidFill>
                <a:latin typeface="IBM Plex Sans" pitchFamily="34" charset="0"/>
                <a:ea typeface="IBM Plex Sans" pitchFamily="34" charset="-122"/>
                <a:cs typeface="IBM Plex Sans" pitchFamily="34" charset="-120"/>
              </a:rPr>
              <a:t>Skeln mellem markedspris, lokal accept og personlige præferencer eller forudindtagethed.</a:t>
            </a:r>
            <a:endParaRPr lang="da"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2</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Tidslinje for Bitcoins oprindelse</a:t>
            </a:r>
            <a:endParaRPr lang="da"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Satoshi Nakamoto er et pseudonym; skaberen eller skaberne er fortsat ukendte. Andre videreførte open source-netværket uden en permanent central leder.</a:t>
            </a:r>
            <a:endParaRPr lang="da" sz="2400" dirty="0"/>
          </a:p>
        </p:txBody>
      </p:sp>
      <p:sp>
        <p:nvSpPr>
          <p:cNvPr id="5" name="Text 3"/>
          <p:cNvSpPr/>
          <p:nvPr/>
        </p:nvSpPr>
        <p:spPr>
          <a:xfrm>
            <a:off x="666780" y="2986705"/>
            <a:ext cx="11510010" cy="411389"/>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Vurder designet og driften såvel som dets oprindelseshistorie.</a:t>
            </a:r>
            <a:endParaRPr lang="d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2</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oktober 2008Whitepaper udgivet: onlinebetalinger uden mellemled3. januar 2009Genesisblokken: Bitcoin-netværket starter 12. januar 2009Første transaktion fra person til person, fra Satoshi til Hal ">    </p:cNvPr>
          <p:cNvPicPr>
            <a:picLocks noChangeAspect="1"/>
          </p:cNvPicPr>
          <p:nvPr/>
        </p:nvPicPr>
        <p:blipFill>
          <a:blip r:embed="rId1"/>
          <a:stretch>
            <a:fillRect/>
          </a:stretch>
        </p:blipFill>
        <p:spPr>
          <a:xfrm>
            <a:off x="342900" y="1247150"/>
            <a:ext cx="11506170" cy="421117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Selvbestemmelse, risiko og ansvar</a:t>
            </a:r>
            <a:endParaRPr lang="da"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Direkte kontrol via nøgler</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Offentlige regler og uafhængig verificering</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Global peer-to-peer-overførsel</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Sikkerhedskopier, betalingskontrol og planlægning af gendannelse</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Kursudsving, offentlige registreringer, gebyrer og begrænset accept</a:t>
            </a:r>
            <a:endParaRPr lang="da"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Ingen virksomhed kan genskabe en mistet seedfrase. Bed om hjælp, før De flytter større beløb, uden at afsløre hemmeligheder.</a:t>
            </a:r>
            <a:endParaRPr lang="da"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Personligt ansvar kan omfatte uddannelse, fagfællebedømmelse, procedurer og små tests.</a:t>
            </a:r>
            <a:endParaRPr lang="da"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2</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Opsamling: Hvordan afhjælper Bitcoin pengesystemets</a:t>
            </a:r>
            <a:br/>
            <a:r>
              <a:rPr lang="da" altLang="en-US" sz="3000" dirty="0">
                <a:solidFill>
                  <a:srgbClr val="422C70"/>
                </a:solidFill>
                <a:latin typeface="IBM Plex Sans Medium" pitchFamily="34" charset="0"/>
                <a:ea typeface="IBM Plex Sans Medium" pitchFamily="34" charset="-122"/>
                <a:cs typeface="IBM Plex Sans Medium" pitchFamily="34" charset="-120"/>
              </a:rPr>
              <a:t>svagheder?</a:t>
            </a:r>
            <a:endParaRPr lang="da" sz="3000" dirty="0"/>
          </a:p>
        </p:txBody>
      </p:sp>
      <p:sp>
        <p:nvSpPr>
          <p:cNvPr id="4" name="Text 2"/>
          <p:cNvSpPr/>
          <p:nvPr/>
        </p:nvSpPr>
        <p:spPr>
          <a:xfrm>
            <a:off x="666780" y="1842516"/>
            <a:ext cx="11510010" cy="345552"/>
          </a:xfrm>
          <a:prstGeom prst="rect">
            <a:avLst/>
          </a:prstGeom>
          <a:noFill/>
          <a:ln/>
        </p:spPr>
        <p:txBody>
          <a:bodyPr wrap="square" lIns="0" tIns="0" rIns="0" bIns="0" rtlCol="0" anchor="t"/>
          <a:lstStyle/>
          <a:p>
            <a:pPr algn="l" indent="0" marL="0">
              <a:lnSpc>
                <a:spcPct val="113000"/>
              </a:lnSpc>
              <a:buNone/>
            </a:pPr>
            <a:r>
              <a:rPr lang="da" altLang="en-US" sz="2020" b="1" dirty="0">
                <a:solidFill>
                  <a:srgbClr val="25252B"/>
                </a:solidFill>
                <a:latin typeface="IBM Plex Sans" pitchFamily="34" charset="0"/>
                <a:ea typeface="IBM Plex Sans" pitchFamily="34" charset="-122"/>
                <a:cs typeface="IBM Plex Sans" pitchFamily="34" charset="-120"/>
              </a:rPr>
              <a:t>Vigtigste pointer</a:t>
            </a:r>
            <a:endParaRPr lang="da" sz="2020" dirty="0"/>
          </a:p>
        </p:txBody>
      </p:sp>
      <p:sp>
        <p:nvSpPr>
          <p:cNvPr id="5" name="Text 3"/>
          <p:cNvSpPr/>
          <p:nvPr/>
        </p:nvSpPr>
        <p:spPr>
          <a:xfrm>
            <a:off x="986729" y="2392893"/>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Ændring af pengemængden → offentlige regler for udstedelse; brugerne håndhæver dem</a:t>
            </a:r>
            <a:endParaRPr lang="da" sz="2020" dirty="0"/>
          </a:p>
          <a:p>
            <a:pPr algn="l" marL="191770" indent="-191770">
              <a:lnSpc>
                <a:spcPct val="113000"/>
              </a:lnSpc>
              <a:spcBef>
                <a:spcPts val="400"/>
              </a:spcBef>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Central tilladelse til betalinger → peer-to-peer-overførsel; fejl er svære at rette op på</a:t>
            </a:r>
            <a:endParaRPr lang="da" sz="2020" dirty="0"/>
          </a:p>
          <a:p>
            <a:pPr algn="l" marL="191770" indent="-191770">
              <a:lnSpc>
                <a:spcPct val="113000"/>
              </a:lnSpc>
              <a:spcBef>
                <a:spcPts val="400"/>
              </a:spcBef>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Central hovedbog → fælles verificering; offentlige registreringer medfører risici for privatlivets fred</a:t>
            </a:r>
            <a:endParaRPr lang="da" sz="2020" dirty="0"/>
          </a:p>
          <a:p>
            <a:pPr algn="l" marL="191770" indent="-191770">
              <a:lnSpc>
                <a:spcPct val="113000"/>
              </a:lnSpc>
              <a:spcBef>
                <a:spcPts val="400"/>
              </a:spcBef>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Adgang via institutioner → kontrol over nøgler; ansvar for sikkerhedskopiering</a:t>
            </a:r>
            <a:endParaRPr lang="da" sz="2020" dirty="0"/>
          </a:p>
          <a:p>
            <a:pPr algn="l" marL="191770" indent="-191770">
              <a:lnSpc>
                <a:spcPct val="113000"/>
              </a:lnSpc>
              <a:spcBef>
                <a:spcPts val="400"/>
              </a:spcBef>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Rækkefølge af transaktioner → proof of work; omkostninger til udstyr og energi</a:t>
            </a:r>
            <a:endParaRPr lang="da" sz="2020" dirty="0"/>
          </a:p>
        </p:txBody>
      </p:sp>
      <p:sp>
        <p:nvSpPr>
          <p:cNvPr id="6" name="Shape 4"/>
          <p:cNvSpPr/>
          <p:nvPr/>
        </p:nvSpPr>
        <p:spPr>
          <a:xfrm>
            <a:off x="666780" y="4952665"/>
            <a:ext cx="10858500" cy="1036747"/>
          </a:xfrm>
          <a:prstGeom prst="rect">
            <a:avLst/>
          </a:prstGeom>
          <a:solidFill>
            <a:srgbClr val="F3F3FA"/>
          </a:solidFill>
          <a:ln/>
        </p:spPr>
      </p:sp>
      <p:sp>
        <p:nvSpPr>
          <p:cNvPr id="7" name="Shape 5"/>
          <p:cNvSpPr/>
          <p:nvPr/>
        </p:nvSpPr>
        <p:spPr>
          <a:xfrm>
            <a:off x="666780" y="4952665"/>
            <a:ext cx="57150" cy="1036747"/>
          </a:xfrm>
          <a:prstGeom prst="rect">
            <a:avLst/>
          </a:prstGeom>
          <a:solidFill>
            <a:srgbClr val="422C70"/>
          </a:solidFill>
          <a:ln/>
        </p:spPr>
      </p:sp>
      <p:sp>
        <p:nvSpPr>
          <p:cNvPr id="8" name="Text 6"/>
          <p:cNvSpPr/>
          <p:nvPr/>
        </p:nvSpPr>
        <p:spPr>
          <a:xfrm>
            <a:off x="1133582" y="5183094"/>
            <a:ext cx="10580980" cy="575889"/>
          </a:xfrm>
          <a:prstGeom prst="rect">
            <a:avLst/>
          </a:prstGeom>
          <a:noFill/>
          <a:ln/>
        </p:spPr>
        <p:txBody>
          <a:bodyPr wrap="square" lIns="0" tIns="0" rIns="0" bIns="0" rtlCol="0" anchor="t"/>
          <a:lstStyle/>
          <a:p>
            <a:pPr algn="l" indent="0" marL="0">
              <a:lnSpc>
                <a:spcPct val="113000"/>
              </a:lnSpc>
              <a:buNone/>
            </a:pPr>
            <a:r>
              <a:rPr lang="da" altLang="en-US" sz="2020" b="1" dirty="0">
                <a:solidFill>
                  <a:srgbClr val="422C70"/>
                </a:solidFill>
                <a:latin typeface="IBM Plex Sans" pitchFamily="34" charset="0"/>
                <a:ea typeface="IBM Plex Sans" pitchFamily="34" charset="-122"/>
                <a:cs typeface="IBM Plex Sans" pitchFamily="34" charset="-120"/>
              </a:rPr>
              <a:t>Et øjeblik til eftertanke</a:t>
            </a:r>
            <a:endParaRPr lang="da" sz="2020" dirty="0"/>
          </a:p>
          <a:p>
            <a:pPr algn="l" indent="0" marL="0">
              <a:lnSpc>
                <a:spcPct val="113000"/>
              </a:lnSpc>
              <a:spcBef>
                <a:spcPts val="300"/>
              </a:spcBef>
              <a:buNone/>
            </a:pPr>
            <a:r>
              <a:rPr lang="da" altLang="en-US" sz="2020" dirty="0">
                <a:solidFill>
                  <a:srgbClr val="25252B"/>
                </a:solidFill>
                <a:latin typeface="IBM Plex Sans" pitchFamily="34" charset="0"/>
                <a:ea typeface="IBM Plex Sans" pitchFamily="34" charset="-122"/>
                <a:cs typeface="IBM Plex Sans" pitchFamily="34" charset="-120"/>
              </a:rPr>
              <a:t>Hvilken del af Bitcoins design ville De forklare anderledes nu, og hvorfor?</a:t>
            </a:r>
            <a:endParaRPr lang="da" sz="20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2</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da" altLang="en-US" sz="2400" dirty="0">
                <a:solidFill>
                  <a:srgbClr val="F7941F"/>
                </a:solidFill>
                <a:latin typeface="IBM Plex Sans Medium" pitchFamily="34" charset="0"/>
                <a:ea typeface="IBM Plex Sans Medium" pitchFamily="34" charset="-122"/>
                <a:cs typeface="IBM Plex Sans Medium" pitchFamily="34" charset="-120"/>
              </a:rPr>
              <a:t>Modul 3</a:t>
            </a:r>
            <a:endParaRPr lang="da"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da" altLang="en-US" sz="4350" dirty="0">
                <a:solidFill>
                  <a:srgbClr val="FFFFFF"/>
                </a:solidFill>
                <a:latin typeface="IBM Plex Sans Medium" pitchFamily="34" charset="0"/>
                <a:ea typeface="IBM Plex Sans Medium" pitchFamily="34" charset="-122"/>
                <a:cs typeface="IBM Plex Sans Medium" pitchFamily="34" charset="-120"/>
              </a:rPr>
              <a:t>Sikker brug af Bitcoin</a:t>
            </a:r>
            <a:endParaRPr lang="da"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da" altLang="en-US" sz="2400" b="1" dirty="0">
                <a:solidFill>
                  <a:srgbClr val="FFFFFF"/>
                </a:solidFill>
                <a:latin typeface="IBM Plex Sans" pitchFamily="34" charset="0"/>
                <a:ea typeface="IBM Plex Sans" pitchFamily="34" charset="-122"/>
                <a:cs typeface="IBM Plex Sans" pitchFamily="34" charset="-120"/>
              </a:rPr>
              <a:t>Handling:</a:t>
            </a:r>
            <a:r>
              <a:rPr lang="da" altLang="en-US" sz="2400" dirty="0">
                <a:solidFill>
                  <a:srgbClr val="FFFFFF"/>
                </a:solidFill>
                <a:latin typeface="IBM Plex Sans" pitchFamily="34" charset="0"/>
                <a:ea typeface="IBM Plex Sans" pitchFamily="34" charset="-122"/>
                <a:cs typeface="IBM Plex Sans" pitchFamily="34" charset="-120"/>
              </a:rPr>
              <a:t> Hvordan tager jeg ansvar for at bruge og sikre Bitcoin?</a:t>
            </a:r>
            <a:endParaRPr lang="d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Sikre første skridt</a:t>
            </a:r>
            <a:endParaRPr lang="da"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Del modtagelsesoplysninger; aldrig hemmeligheder</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Hold en pause, før De godkender en overførsel</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Hold fejlene små; bed om hjælp</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Brug forberedte, tomme, simulerede eller godkendte materialer med lav risiko</a:t>
            </a:r>
            <a:endParaRPr lang="da" sz="2400" dirty="0"/>
          </a:p>
        </p:txBody>
      </p:sp>
      <p:sp>
        <p:nvSpPr>
          <p:cNvPr id="5" name="Text 3"/>
          <p:cNvSpPr/>
          <p:nvPr/>
        </p:nvSpPr>
        <p:spPr>
          <a:xfrm>
            <a:off x="666780" y="3961364"/>
            <a:ext cx="11510010" cy="1234074"/>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Der kræves hverken køb, personlige midler eller en personlig wallet. Øvelser med rigtige midler medfører yderligere risici for privatliv, sikkerhed og tab; der findes et alternativ uden brug af midler.</a:t>
            </a:r>
            <a:endParaRPr lang="d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3</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Tegnebøger</a:t>
            </a:r>
            <a:endParaRPr lang="da" sz="3000" dirty="0"/>
          </a:p>
        </p:txBody>
      </p:sp>
      <p:sp>
        <p:nvSpPr>
          <p:cNvPr id="4" name="Text 2"/>
          <p:cNvSpPr/>
          <p:nvPr/>
        </p:nvSpPr>
        <p:spPr>
          <a:xfrm>
            <a:off x="666780" y="1429482"/>
            <a:ext cx="11510010" cy="723930"/>
          </a:xfrm>
          <a:prstGeom prst="rect">
            <a:avLst/>
          </a:prstGeom>
          <a:noFill/>
          <a:ln/>
        </p:spPr>
        <p:txBody>
          <a:bodyPr wrap="square" lIns="0" tIns="0" rIns="0" bIns="0" rtlCol="0" anchor="t"/>
          <a:lstStyle/>
          <a:p>
            <a:pPr algn="l" indent="0" marL="0">
              <a:lnSpc>
                <a:spcPct val="113000"/>
              </a:lnSpc>
              <a:buNone/>
            </a:pPr>
            <a:r>
              <a:rPr lang="da" altLang="en-US" sz="2110" dirty="0">
                <a:solidFill>
                  <a:srgbClr val="25252B"/>
                </a:solidFill>
                <a:latin typeface="IBM Plex Sans" pitchFamily="34" charset="0"/>
                <a:ea typeface="IBM Plex Sans" pitchFamily="34" charset="-122"/>
                <a:cs typeface="IBM Plex Sans" pitchFamily="34" charset="-120"/>
              </a:rPr>
              <a:t>En Bitcoin-wallet administrerer de nøgler og oplysninger, der er nødvendige for at modtage og godkende transaktioner; bitcoin forbliver registreret i den fælles hovedbog.</a:t>
            </a:r>
            <a:endParaRPr lang="da" sz="2110" dirty="0"/>
          </a:p>
        </p:txBody>
      </p:sp>
      <p:sp>
        <p:nvSpPr>
          <p:cNvPr id="5" name="Text 3"/>
          <p:cNvSpPr/>
          <p:nvPr/>
        </p:nvSpPr>
        <p:spPr>
          <a:xfrm>
            <a:off x="1002000" y="2367839"/>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Hvem kontrollerer nøglerne?</a:t>
            </a:r>
            <a:endParaRPr lang="da" sz="2110" dirty="0"/>
          </a:p>
          <a:p>
            <a:pPr algn="l" marL="200660" indent="-200660">
              <a:lnSpc>
                <a:spcPct val="113000"/>
              </a:lnSpc>
              <a:spcBef>
                <a:spcPts val="420"/>
              </a:spcBef>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Hvordan gendannes adgangen?</a:t>
            </a:r>
            <a:endParaRPr lang="da" sz="2110" dirty="0"/>
          </a:p>
          <a:p>
            <a:pPr algn="l" marL="200660" indent="-200660">
              <a:lnSpc>
                <a:spcPct val="113000"/>
              </a:lnSpc>
              <a:spcBef>
                <a:spcPts val="420"/>
              </a:spcBef>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Hvilke betalingsmetoder understøttes?</a:t>
            </a:r>
            <a:endParaRPr lang="da" sz="2110" dirty="0"/>
          </a:p>
          <a:p>
            <a:pPr algn="l" marL="200660" indent="-200660">
              <a:lnSpc>
                <a:spcPct val="113000"/>
              </a:lnSpc>
              <a:spcBef>
                <a:spcPts val="420"/>
              </a:spcBef>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Kildekode, vedligeholdelse, kompatibilitet, privatliv, omkostninger og support</a:t>
            </a:r>
            <a:endParaRPr lang="da" sz="2110" dirty="0"/>
          </a:p>
        </p:txBody>
      </p:sp>
      <p:sp>
        <p:nvSpPr>
          <p:cNvPr id="6" name="Text 4"/>
          <p:cNvSpPr/>
          <p:nvPr/>
        </p:nvSpPr>
        <p:spPr>
          <a:xfrm>
            <a:off x="666780" y="4271345"/>
            <a:ext cx="11510010" cy="723930"/>
          </a:xfrm>
          <a:prstGeom prst="rect">
            <a:avLst/>
          </a:prstGeom>
          <a:noFill/>
          <a:ln/>
        </p:spPr>
        <p:txBody>
          <a:bodyPr wrap="square" lIns="0" tIns="0" rIns="0" bIns="0" rtlCol="0" anchor="t"/>
          <a:lstStyle/>
          <a:p>
            <a:pPr algn="l" indent="0" marL="0">
              <a:lnSpc>
                <a:spcPct val="113000"/>
              </a:lnSpc>
              <a:buNone/>
            </a:pPr>
            <a:r>
              <a:rPr lang="da" altLang="en-US" sz="2110" dirty="0">
                <a:solidFill>
                  <a:srgbClr val="25252B"/>
                </a:solidFill>
                <a:latin typeface="IBM Plex Sans" pitchFamily="34" charset="0"/>
                <a:ea typeface="IBM Plex Sans" pitchFamily="34" charset="-122"/>
                <a:cs typeface="IBM Plex Sans" pitchFamily="34" charset="-120"/>
              </a:rPr>
              <a:t>Åben kildekode gør det muligt at gennemgå koden; det beviser ikke, at en wallet er sikker eller egnet.</a:t>
            </a:r>
            <a:endParaRPr lang="da" sz="2110" dirty="0"/>
          </a:p>
        </p:txBody>
      </p:sp>
      <p:sp>
        <p:nvSpPr>
          <p:cNvPr id="7" name="Text 5"/>
          <p:cNvSpPr/>
          <p:nvPr/>
        </p:nvSpPr>
        <p:spPr>
          <a:xfrm>
            <a:off x="666780" y="5263469"/>
            <a:ext cx="11510010" cy="723930"/>
          </a:xfrm>
          <a:prstGeom prst="rect">
            <a:avLst/>
          </a:prstGeom>
          <a:noFill/>
          <a:ln/>
        </p:spPr>
        <p:txBody>
          <a:bodyPr wrap="square" lIns="0" tIns="0" rIns="0" bIns="0" rtlCol="0" anchor="t"/>
          <a:lstStyle/>
          <a:p>
            <a:pPr algn="l" indent="0" marL="0">
              <a:lnSpc>
                <a:spcPct val="113000"/>
              </a:lnSpc>
              <a:buNone/>
            </a:pPr>
            <a:r>
              <a:rPr lang="da" altLang="en-US" sz="2110" dirty="0">
                <a:solidFill>
                  <a:srgbClr val="25252B"/>
                </a:solidFill>
                <a:latin typeface="IBM Plex Sans" pitchFamily="34" charset="0"/>
                <a:ea typeface="IBM Plex Sans" pitchFamily="34" charset="-122"/>
                <a:cs typeface="IBM Plex Sans" pitchFamily="34" charset="-120"/>
              </a:rPr>
              <a:t>Wallets til undervisningsbrug må ikke bruges til at opbevare væsentlige beløb. En senere personlig wallet kræver en ny, privat opsætning og nye gendannelsesoplysninger.</a:t>
            </a:r>
            <a:endParaRPr lang="da"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3</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Deres wallet opbevarer nøglerne Modtag Del en modtageradresseSend Underskriv med Deres nøgle Bitcoinene forbliver i den fælles hovedbog">    </p:cNvPr>
          <p:cNvPicPr>
            <a:picLocks noChangeAspect="1"/>
          </p:cNvPicPr>
          <p:nvPr/>
        </p:nvPicPr>
        <p:blipFill>
          <a:blip r:embed="rId1"/>
          <a:stretch>
            <a:fillRect/>
          </a:stretch>
        </p:blipFill>
        <p:spPr>
          <a:xfrm>
            <a:off x="342900" y="693481"/>
            <a:ext cx="11506170" cy="53186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Adresser</a:t>
            </a:r>
            <a:endParaRPr lang="da"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Offentlige modtageroplysninger til on-chain-betaling</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Hent oplysningerne fra modtagelsesskærmen i den ønskede wallet</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Scan eller kopiér; sammenlign bagefter med den betroede skærm</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Bekræft modtager, netværk og betalingsmetode</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On-chain-adresse og Lightning-faktura: forskellige betalingsanmodninger</a:t>
            </a:r>
            <a:endParaRPr lang="da"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Malware kan udskifte kopierede betalingsdestinationer. Et velkendt udseende er ikke nok. Nye adresser gør det sværere at knytte betalinger sammen; de gør ikke betalinger anonyme.</a:t>
            </a:r>
            <a:endParaRPr lang="d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3</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Nøgler</a:t>
            </a:r>
            <a:endParaRPr lang="da"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da" altLang="en-US" sz="2110" b="1" dirty="0">
                <a:solidFill>
                  <a:srgbClr val="422C70"/>
                </a:solidFill>
                <a:latin typeface="IBM Plex Sans" pitchFamily="34" charset="0"/>
                <a:ea typeface="IBM Plex Sans" pitchFamily="34" charset="-122"/>
                <a:cs typeface="IBM Plex Sans" pitchFamily="34" charset="-120"/>
              </a:rPr>
              <a:t>Privat nøgle:</a:t>
            </a:r>
            <a:r>
              <a:rPr lang="da" altLang="en-US" sz="2110" dirty="0">
                <a:solidFill>
                  <a:srgbClr val="25252B"/>
                </a:solidFill>
                <a:latin typeface="IBM Plex Sans" pitchFamily="34" charset="0"/>
                <a:ea typeface="IBM Plex Sans" pitchFamily="34" charset="-122"/>
                <a:cs typeface="IBM Plex Sans" pitchFamily="34" charset="-120"/>
              </a:rPr>
              <a:t> hemmelige oplysninger, der bruges til at godkende brug af midler</a:t>
            </a:r>
            <a:endParaRPr lang="da" sz="2110" dirty="0"/>
          </a:p>
          <a:p>
            <a:pPr algn="l" marL="200660" indent="-200660">
              <a:lnSpc>
                <a:spcPct val="113000"/>
              </a:lnSpc>
              <a:spcBef>
                <a:spcPts val="420"/>
              </a:spcBef>
              <a:buSzPct val="100000"/>
              <a:buChar char="•"/>
            </a:pPr>
            <a:r>
              <a:rPr lang="da" altLang="en-US" sz="2110" b="1" dirty="0">
                <a:solidFill>
                  <a:srgbClr val="422C70"/>
                </a:solidFill>
                <a:latin typeface="IBM Plex Sans" pitchFamily="34" charset="0"/>
                <a:ea typeface="IBM Plex Sans" pitchFamily="34" charset="-122"/>
                <a:cs typeface="IBM Plex Sans" pitchFamily="34" charset="-120"/>
              </a:rPr>
              <a:t>Offentlig nøgle:</a:t>
            </a:r>
            <a:r>
              <a:rPr lang="da" altLang="en-US" sz="2110" dirty="0">
                <a:solidFill>
                  <a:srgbClr val="25252B"/>
                </a:solidFill>
                <a:latin typeface="IBM Plex Sans" pitchFamily="34" charset="0"/>
                <a:ea typeface="IBM Plex Sans" pitchFamily="34" charset="-122"/>
                <a:cs typeface="IBM Plex Sans" pitchFamily="34" charset="-120"/>
              </a:rPr>
              <a:t> verificerer signaturer uden at afsløre den private nøgle</a:t>
            </a:r>
            <a:endParaRPr lang="da" sz="2110" dirty="0"/>
          </a:p>
          <a:p>
            <a:pPr algn="l" marL="200660" indent="-200660">
              <a:lnSpc>
                <a:spcPct val="113000"/>
              </a:lnSpc>
              <a:spcBef>
                <a:spcPts val="420"/>
              </a:spcBef>
              <a:buSzPct val="100000"/>
              <a:buChar char="•"/>
            </a:pPr>
            <a:r>
              <a:rPr lang="da" altLang="en-US" sz="2110" b="1" dirty="0">
                <a:solidFill>
                  <a:srgbClr val="422C70"/>
                </a:solidFill>
                <a:latin typeface="IBM Plex Sans" pitchFamily="34" charset="0"/>
                <a:ea typeface="IBM Plex Sans" pitchFamily="34" charset="-122"/>
                <a:cs typeface="IBM Plex Sans" pitchFamily="34" charset="-120"/>
              </a:rPr>
              <a:t>Adresse:</a:t>
            </a:r>
            <a:r>
              <a:rPr lang="da" altLang="en-US" sz="2110" dirty="0">
                <a:solidFill>
                  <a:srgbClr val="25252B"/>
                </a:solidFill>
                <a:latin typeface="IBM Plex Sans" pitchFamily="34" charset="0"/>
                <a:ea typeface="IBM Plex Sans" pitchFamily="34" charset="-122"/>
                <a:cs typeface="IBM Plex Sans" pitchFamily="34" charset="-120"/>
              </a:rPr>
              <a:t> modtagelsesoplysninger afledt af oplysninger om offentlige nøgler</a:t>
            </a:r>
            <a:endParaRPr lang="da" sz="2110" dirty="0"/>
          </a:p>
          <a:p>
            <a:pPr algn="l" marL="200660" indent="-200660">
              <a:lnSpc>
                <a:spcPct val="113000"/>
              </a:lnSpc>
              <a:spcBef>
                <a:spcPts val="420"/>
              </a:spcBef>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Wallets administrerer normalt mange nøgler automatisk</a:t>
            </a:r>
            <a:endParaRPr lang="da"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da" altLang="en-US" sz="2110" dirty="0">
                <a:solidFill>
                  <a:srgbClr val="25252B"/>
                </a:solidFill>
                <a:latin typeface="IBM Plex Sans" pitchFamily="34" charset="0"/>
                <a:ea typeface="IBM Plex Sans" pitchFamily="34" charset="-122"/>
                <a:cs typeface="IBM Plex Sans" pitchFamily="34" charset="-120"/>
              </a:rPr>
              <a:t>Del aldrig private nøgler, seedfraser, adgangskoder eller gendannelseskoder. Ingen legitim underviser, supportmedarbejder, walletvirksomhed, børsmedarbejder eller udvikler har brug for dem.</a:t>
            </a:r>
            <a:endParaRPr lang="da"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da" altLang="en-US" sz="2110" b="1" dirty="0">
                <a:solidFill>
                  <a:srgbClr val="422C70"/>
                </a:solidFill>
                <a:latin typeface="IBM Plex Sans" pitchFamily="34" charset="0"/>
                <a:ea typeface="IBM Plex Sans" pitchFamily="34" charset="-122"/>
                <a:cs typeface="IBM Plex Sans" pitchFamily="34" charset="-120"/>
              </a:rPr>
              <a:t>Prøv det</a:t>
            </a:r>
            <a:endParaRPr lang="da" sz="2110" dirty="0"/>
          </a:p>
          <a:p>
            <a:pPr algn="l" indent="0" marL="0">
              <a:lnSpc>
                <a:spcPct val="113000"/>
              </a:lnSpc>
              <a:spcBef>
                <a:spcPts val="320"/>
              </a:spcBef>
              <a:buNone/>
            </a:pPr>
            <a:r>
              <a:rPr lang="da" altLang="en-US" sz="2110" dirty="0">
                <a:solidFill>
                  <a:srgbClr val="25252B"/>
                </a:solidFill>
                <a:latin typeface="IBM Plex Sans" pitchFamily="34" charset="0"/>
                <a:ea typeface="IBM Plex Sans" pitchFamily="34" charset="-122"/>
                <a:cs typeface="IBM Plex Sans" pitchFamily="34" charset="-120"/>
              </a:rPr>
              <a:t>Sortér de forberedte eksempler i modtagelsesoplysninger, hemmeligheder og offentlige oplysninger, der bliver følsomme, når de knyttes til en person.</a:t>
            </a:r>
            <a:endParaRPr lang="da"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3</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Privat nøgle: Del den aldrig. Enhver, der har den, kan bruge Deres bitcoin. Modtagelse: kan deles sikkert Offentlig nøgle, afledt af den private nøgle Modtagelsesadresse, oprettet ud fra oplysninger o">    </p:cNvPr>
          <p:cNvPicPr>
            <a:picLocks noChangeAspect="1"/>
          </p:cNvPicPr>
          <p:nvPr/>
        </p:nvPicPr>
        <p:blipFill>
          <a:blip r:embed="rId1"/>
          <a:stretch>
            <a:fillRect/>
          </a:stretch>
        </p:blipFill>
        <p:spPr>
          <a:xfrm>
            <a:off x="342900" y="1213226"/>
            <a:ext cx="11506170" cy="427920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Seedfraser</a:t>
            </a:r>
            <a:endParaRPr lang="da" sz="3000" dirty="0"/>
          </a:p>
        </p:txBody>
      </p:sp>
      <p:sp>
        <p:nvSpPr>
          <p:cNvPr id="5" name="Text 2"/>
          <p:cNvSpPr/>
          <p:nvPr/>
        </p:nvSpPr>
        <p:spPr>
          <a:xfrm>
            <a:off x="666780" y="1441734"/>
            <a:ext cx="5694426" cy="1184971"/>
          </a:xfrm>
          <a:prstGeom prst="rect">
            <a:avLst/>
          </a:prstGeom>
          <a:noFill/>
          <a:ln/>
        </p:spPr>
        <p:txBody>
          <a:bodyPr wrap="square" lIns="0" tIns="0" rIns="0" bIns="0" rtlCol="0" anchor="t"/>
          <a:lstStyle/>
          <a:p>
            <a:pPr algn="l" indent="0" marL="0">
              <a:lnSpc>
                <a:spcPct val="113000"/>
              </a:lnSpc>
              <a:buNone/>
            </a:pPr>
            <a:r>
              <a:rPr lang="da" altLang="en-US" sz="2300" dirty="0">
                <a:solidFill>
                  <a:srgbClr val="25252B"/>
                </a:solidFill>
                <a:latin typeface="IBM Plex Sans" pitchFamily="34" charset="0"/>
                <a:ea typeface="IBM Plex Sans" pitchFamily="34" charset="-122"/>
                <a:cs typeface="IBM Plex Sans" pitchFamily="34" charset="-120"/>
              </a:rPr>
              <a:t>En seedfrase er en ordnet liste af ord, som mange wallets bruger til at gendanne deres private nøgler.</a:t>
            </a:r>
            <a:endParaRPr lang="da" sz="2300" dirty="0"/>
          </a:p>
        </p:txBody>
      </p:sp>
      <p:sp>
        <p:nvSpPr>
          <p:cNvPr id="6" name="Text 3"/>
          <p:cNvSpPr/>
          <p:nvPr/>
        </p:nvSpPr>
        <p:spPr>
          <a:xfrm>
            <a:off x="1032449" y="2860609"/>
            <a:ext cx="5293553" cy="3335365"/>
          </a:xfrm>
          <a:prstGeom prst="rect">
            <a:avLst/>
          </a:prstGeom>
          <a:noFill/>
          <a:ln/>
        </p:spPr>
        <p:txBody>
          <a:bodyPr wrap="square" lIns="0" tIns="0" rIns="0" bIns="0" rtlCol="0" anchor="t"/>
          <a:lstStyle/>
          <a:p>
            <a:pPr algn="l" marL="219710" indent="-219710">
              <a:lnSpc>
                <a:spcPct val="113000"/>
              </a:lnSpc>
              <a:buSzPct val="100000"/>
              <a:buChar char="•"/>
            </a:pPr>
            <a:r>
              <a:rPr lang="da" altLang="en-US" sz="2300" dirty="0">
                <a:solidFill>
                  <a:srgbClr val="25252B"/>
                </a:solidFill>
                <a:latin typeface="IBM Plex Sans" pitchFamily="34" charset="0"/>
                <a:ea typeface="IBM Plex Sans" pitchFamily="34" charset="-122"/>
                <a:cs typeface="IBM Plex Sans" pitchFamily="34" charset="-120"/>
              </a:rPr>
              <a:t>Ofte 12 eller 24 ord; udformningen varierer</a:t>
            </a:r>
            <a:endParaRPr lang="da" sz="2300" dirty="0"/>
          </a:p>
          <a:p>
            <a:pPr algn="l" marL="219710" indent="-219710">
              <a:lnSpc>
                <a:spcPct val="113000"/>
              </a:lnSpc>
              <a:spcBef>
                <a:spcPts val="460"/>
              </a:spcBef>
              <a:buSzPct val="100000"/>
              <a:buChar char="•"/>
            </a:pPr>
            <a:r>
              <a:rPr lang="da" altLang="en-US" sz="2300" dirty="0">
                <a:solidFill>
                  <a:srgbClr val="25252B"/>
                </a:solidFill>
                <a:latin typeface="IBM Plex Sans" pitchFamily="34" charset="0"/>
                <a:ea typeface="IBM Plex Sans" pitchFamily="34" charset="-122"/>
                <a:cs typeface="IBM Plex Sans" pitchFamily="34" charset="-120"/>
              </a:rPr>
              <a:t>Nøjagtig stavning og rækkefølge</a:t>
            </a:r>
            <a:endParaRPr lang="da" sz="2300" dirty="0"/>
          </a:p>
          <a:p>
            <a:pPr algn="l" marL="219710" indent="-219710">
              <a:lnSpc>
                <a:spcPct val="113000"/>
              </a:lnSpc>
              <a:spcBef>
                <a:spcPts val="460"/>
              </a:spcBef>
              <a:buSzPct val="100000"/>
              <a:buChar char="•"/>
            </a:pPr>
            <a:r>
              <a:rPr lang="da" altLang="en-US" sz="2300" dirty="0">
                <a:solidFill>
                  <a:srgbClr val="25252B"/>
                </a:solidFill>
                <a:latin typeface="IBM Plex Sans" pitchFamily="34" charset="0"/>
                <a:ea typeface="IBM Plex Sans" pitchFamily="34" charset="-122"/>
                <a:cs typeface="IBM Plex Sans" pitchFamily="34" charset="-120"/>
              </a:rPr>
              <a:t>Officielle anvisninger til sikkerhedskopiering; privat, offline opbevaring</a:t>
            </a:r>
            <a:endParaRPr lang="da" sz="2300" dirty="0"/>
          </a:p>
          <a:p>
            <a:pPr algn="l" marL="219710" indent="-219710">
              <a:lnSpc>
                <a:spcPct val="113000"/>
              </a:lnSpc>
              <a:spcBef>
                <a:spcPts val="460"/>
              </a:spcBef>
              <a:buSzPct val="100000"/>
              <a:buChar char="•"/>
            </a:pPr>
            <a:r>
              <a:rPr lang="da" altLang="en-US" sz="2300" dirty="0">
                <a:solidFill>
                  <a:srgbClr val="25252B"/>
                </a:solidFill>
                <a:latin typeface="IBM Plex Sans" pitchFamily="34" charset="0"/>
                <a:ea typeface="IBM Plex Sans" pitchFamily="34" charset="-122"/>
                <a:cs typeface="IBM Plex Sans" pitchFamily="34" charset="-120"/>
              </a:rPr>
              <a:t>Beskyt mod tab, skader, kameraer og andre iagttagere</a:t>
            </a:r>
            <a:endParaRPr lang="da"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3</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Brug med og uden tredjepartsforvaring</a:t>
            </a:r>
            <a:endParaRPr lang="da" sz="3000" dirty="0"/>
          </a:p>
        </p:txBody>
      </p:sp>
      <p:sp>
        <p:nvSpPr>
          <p:cNvPr id="4" name="Text 2"/>
          <p:cNvSpPr/>
          <p:nvPr/>
        </p:nvSpPr>
        <p:spPr>
          <a:xfrm>
            <a:off x="986729" y="1372240"/>
            <a:ext cx="11159338" cy="1881469"/>
          </a:xfrm>
          <a:prstGeom prst="rect">
            <a:avLst/>
          </a:prstGeom>
          <a:noFill/>
          <a:ln/>
        </p:spPr>
        <p:txBody>
          <a:bodyPr wrap="square" lIns="0" tIns="0" rIns="0" bIns="0" rtlCol="0" anchor="t"/>
          <a:lstStyle/>
          <a:p>
            <a:pPr algn="l" marL="191770" indent="-191770">
              <a:lnSpc>
                <a:spcPct val="113000"/>
              </a:lnSpc>
              <a:buSzPct val="100000"/>
              <a:buChar char="•"/>
            </a:pPr>
            <a:r>
              <a:rPr lang="da" altLang="en-US" sz="2020" b="1" dirty="0">
                <a:solidFill>
                  <a:srgbClr val="422C70"/>
                </a:solidFill>
                <a:latin typeface="IBM Plex Sans" pitchFamily="34" charset="0"/>
                <a:ea typeface="IBM Plex Sans" pitchFamily="34" charset="-122"/>
                <a:cs typeface="IBM Plex Sans" pitchFamily="34" charset="-120"/>
              </a:rPr>
              <a:t>Med tredjepartsopbevaring:</a:t>
            </a:r>
            <a:r>
              <a:rPr lang="da" altLang="en-US" sz="2020" dirty="0">
                <a:solidFill>
                  <a:srgbClr val="25252B"/>
                </a:solidFill>
                <a:latin typeface="IBM Plex Sans" pitchFamily="34" charset="0"/>
                <a:ea typeface="IBM Plex Sans" pitchFamily="34" charset="-122"/>
                <a:cs typeface="IBM Plex Sans" pitchFamily="34" charset="-120"/>
              </a:rPr>
              <a:t> tjenesteudbyderen kontrollerer nøgler og gendannelse af kontoen</a:t>
            </a:r>
            <a:endParaRPr lang="da" sz="2020" dirty="0"/>
          </a:p>
          <a:p>
            <a:pPr algn="l" marL="191770" indent="-191770">
              <a:lnSpc>
                <a:spcPct val="113000"/>
              </a:lnSpc>
              <a:spcBef>
                <a:spcPts val="400"/>
              </a:spcBef>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Vist saldo: tjenesteudbyderens løfte om at stille bitcoin til rådighed</a:t>
            </a:r>
            <a:endParaRPr lang="da" sz="2020" dirty="0"/>
          </a:p>
          <a:p>
            <a:pPr algn="l" marL="191770" indent="-191770">
              <a:lnSpc>
                <a:spcPct val="113000"/>
              </a:lnSpc>
              <a:spcBef>
                <a:spcPts val="400"/>
              </a:spcBef>
              <a:buSzPct val="100000"/>
              <a:buChar char="•"/>
            </a:pPr>
            <a:r>
              <a:rPr lang="da" altLang="en-US" sz="2020" b="1" dirty="0">
                <a:solidFill>
                  <a:srgbClr val="422C70"/>
                </a:solidFill>
                <a:latin typeface="IBM Plex Sans" pitchFamily="34" charset="0"/>
                <a:ea typeface="IBM Plex Sans" pitchFamily="34" charset="-122"/>
                <a:cs typeface="IBM Plex Sans" pitchFamily="34" charset="-120"/>
              </a:rPr>
              <a:t>Med egenopbevaring:</a:t>
            </a:r>
            <a:r>
              <a:rPr lang="da" altLang="en-US" sz="2020" dirty="0">
                <a:solidFill>
                  <a:srgbClr val="25252B"/>
                </a:solidFill>
                <a:latin typeface="IBM Plex Sans" pitchFamily="34" charset="0"/>
                <a:ea typeface="IBM Plex Sans" pitchFamily="34" charset="-122"/>
                <a:cs typeface="IBM Plex Sans" pitchFamily="34" charset="-120"/>
              </a:rPr>
              <a:t> brugeren kontrollerer nøgler og sikkerhedskopiering</a:t>
            </a:r>
            <a:endParaRPr lang="da" sz="2020" dirty="0"/>
          </a:p>
          <a:p>
            <a:pPr algn="l" marL="191770" indent="-191770">
              <a:lnSpc>
                <a:spcPct val="113000"/>
              </a:lnSpc>
              <a:spcBef>
                <a:spcPts val="400"/>
              </a:spcBef>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Direkte kontrol medfører ansvar for fejl og gendannelse</a:t>
            </a:r>
            <a:endParaRPr lang="da" sz="2020" dirty="0"/>
          </a:p>
        </p:txBody>
      </p:sp>
      <p:sp>
        <p:nvSpPr>
          <p:cNvPr id="5" name="Text 3"/>
          <p:cNvSpPr/>
          <p:nvPr/>
        </p:nvSpPr>
        <p:spPr>
          <a:xfrm>
            <a:off x="666780" y="3535253"/>
            <a:ext cx="11510010" cy="691195"/>
          </a:xfrm>
          <a:prstGeom prst="rect">
            <a:avLst/>
          </a:prstGeom>
          <a:noFill/>
          <a:ln/>
        </p:spPr>
        <p:txBody>
          <a:bodyPr wrap="square" lIns="0" tIns="0" rIns="0" bIns="0" rtlCol="0" anchor="t"/>
          <a:lstStyle/>
          <a:p>
            <a:pPr algn="l" indent="0" marL="0">
              <a:lnSpc>
                <a:spcPct val="113000"/>
              </a:lnSpc>
              <a:buNone/>
            </a:pPr>
            <a:r>
              <a:rPr lang="da" altLang="en-US" sz="2020" dirty="0">
                <a:solidFill>
                  <a:srgbClr val="25252B"/>
                </a:solidFill>
                <a:latin typeface="IBM Plex Sans" pitchFamily="34" charset="0"/>
                <a:ea typeface="IBM Plex Sans" pitchFamily="34" charset="-122"/>
                <a:cs typeface="IBM Plex Sans" pitchFamily="34" charset="-120"/>
              </a:rPr>
              <a:t>En offentlig blockchain kan ikke bevise, hvad en tjenesteudbyder skylder en bestemt kunde. Egenopbevaring kan stadig indebære afhængighed af software, hardware, servere og netværk.</a:t>
            </a:r>
            <a:endParaRPr lang="da" sz="2020" dirty="0"/>
          </a:p>
        </p:txBody>
      </p:sp>
      <p:sp>
        <p:nvSpPr>
          <p:cNvPr id="6" name="Shape 4"/>
          <p:cNvSpPr/>
          <p:nvPr/>
        </p:nvSpPr>
        <p:spPr>
          <a:xfrm>
            <a:off x="666780" y="4482389"/>
            <a:ext cx="10858500" cy="1382298"/>
          </a:xfrm>
          <a:prstGeom prst="rect">
            <a:avLst/>
          </a:prstGeom>
          <a:solidFill>
            <a:srgbClr val="F3F3FA"/>
          </a:solidFill>
          <a:ln/>
        </p:spPr>
      </p:sp>
      <p:sp>
        <p:nvSpPr>
          <p:cNvPr id="7" name="Shape 5"/>
          <p:cNvSpPr/>
          <p:nvPr/>
        </p:nvSpPr>
        <p:spPr>
          <a:xfrm>
            <a:off x="666780" y="4482389"/>
            <a:ext cx="57150" cy="1382298"/>
          </a:xfrm>
          <a:prstGeom prst="rect">
            <a:avLst/>
          </a:prstGeom>
          <a:solidFill>
            <a:srgbClr val="422C70"/>
          </a:solidFill>
          <a:ln/>
        </p:spPr>
      </p:sp>
      <p:sp>
        <p:nvSpPr>
          <p:cNvPr id="8" name="Text 6"/>
          <p:cNvSpPr/>
          <p:nvPr/>
        </p:nvSpPr>
        <p:spPr>
          <a:xfrm>
            <a:off x="1133582" y="4712818"/>
            <a:ext cx="10580980" cy="921441"/>
          </a:xfrm>
          <a:prstGeom prst="rect">
            <a:avLst/>
          </a:prstGeom>
          <a:noFill/>
          <a:ln/>
        </p:spPr>
        <p:txBody>
          <a:bodyPr wrap="square" lIns="0" tIns="0" rIns="0" bIns="0" rtlCol="0" anchor="t"/>
          <a:lstStyle/>
          <a:p>
            <a:pPr algn="l" indent="0" marL="0">
              <a:lnSpc>
                <a:spcPct val="113000"/>
              </a:lnSpc>
              <a:buNone/>
            </a:pPr>
            <a:r>
              <a:rPr lang="da" altLang="en-US" sz="2020" b="1" dirty="0">
                <a:solidFill>
                  <a:srgbClr val="422C70"/>
                </a:solidFill>
                <a:latin typeface="IBM Plex Sans" pitchFamily="34" charset="0"/>
                <a:ea typeface="IBM Plex Sans" pitchFamily="34" charset="-122"/>
                <a:cs typeface="IBM Plex Sans" pitchFamily="34" charset="-120"/>
              </a:rPr>
              <a:t>Prøv selv</a:t>
            </a:r>
            <a:endParaRPr lang="da" sz="2020" dirty="0"/>
          </a:p>
          <a:p>
            <a:pPr algn="l" indent="0" marL="0">
              <a:lnSpc>
                <a:spcPct val="113000"/>
              </a:lnSpc>
              <a:spcBef>
                <a:spcPts val="300"/>
              </a:spcBef>
              <a:buNone/>
            </a:pPr>
            <a:r>
              <a:rPr lang="da" altLang="en-US" sz="2020" dirty="0">
                <a:solidFill>
                  <a:srgbClr val="25252B"/>
                </a:solidFill>
                <a:latin typeface="IBM Plex Sans" pitchFamily="34" charset="0"/>
                <a:ea typeface="IBM Plex Sans" pitchFamily="34" charset="-122"/>
                <a:cs typeface="IBM Plex Sans" pitchFamily="34" charset="-120"/>
              </a:rPr>
              <a:t>Sammenlign to forberedte beskrivelser: Hvem kontrollerer nøglerne, hvem gendanner adgangen, og hvilken risiko skal undersøges?</a:t>
            </a:r>
            <a:endParaRPr lang="da" sz="20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3</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3</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Med tredjepartsopbevaring De logger ind på en konto på Deres telefonTjenesten opbevarer nøglerne på sine servere Tjenesten godkender og underskriver Deres betalingSaldoEt løfte fra tjenestenGendannels">    </p:cNvPr>
          <p:cNvPicPr>
            <a:picLocks noChangeAspect="1"/>
          </p:cNvPicPr>
          <p:nvPr/>
        </p:nvPicPr>
        <p:blipFill>
          <a:blip r:embed="rId1"/>
          <a:stretch>
            <a:fillRect/>
          </a:stretch>
        </p:blipFill>
        <p:spPr>
          <a:xfrm>
            <a:off x="342900" y="450159"/>
            <a:ext cx="11506170" cy="580525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Varme og kolde wallets</a:t>
            </a:r>
            <a:endParaRPr lang="da" sz="3000" dirty="0"/>
          </a:p>
        </p:txBody>
      </p:sp>
      <p:sp>
        <p:nvSpPr>
          <p:cNvPr id="5" name="Text 2"/>
          <p:cNvSpPr/>
          <p:nvPr/>
        </p:nvSpPr>
        <p:spPr>
          <a:xfrm>
            <a:off x="1002000" y="1375806"/>
            <a:ext cx="5973227" cy="3056291"/>
          </a:xfrm>
          <a:prstGeom prst="rect">
            <a:avLst/>
          </a:prstGeom>
          <a:noFill/>
          <a:ln/>
        </p:spPr>
        <p:txBody>
          <a:bodyPr wrap="square" lIns="0" tIns="0" rIns="0" bIns="0" rtlCol="0" anchor="t"/>
          <a:lstStyle/>
          <a:p>
            <a:pPr algn="l" marL="200660" indent="-200660">
              <a:lnSpc>
                <a:spcPct val="113000"/>
              </a:lnSpc>
              <a:buSzPct val="100000"/>
              <a:buChar char="•"/>
            </a:pPr>
            <a:r>
              <a:rPr lang="da" altLang="en-US" sz="2110" b="1" dirty="0">
                <a:solidFill>
                  <a:srgbClr val="422C70"/>
                </a:solidFill>
                <a:latin typeface="IBM Plex Sans" pitchFamily="34" charset="0"/>
                <a:ea typeface="IBM Plex Sans" pitchFamily="34" charset="-122"/>
                <a:cs typeface="IBM Plex Sans" pitchFamily="34" charset="-120"/>
              </a:rPr>
              <a:t>Varm:</a:t>
            </a:r>
            <a:r>
              <a:rPr lang="da" altLang="en-US" sz="2110" dirty="0">
                <a:solidFill>
                  <a:srgbClr val="25252B"/>
                </a:solidFill>
                <a:latin typeface="IBM Plex Sans" pitchFamily="34" charset="0"/>
                <a:ea typeface="IBM Plex Sans" pitchFamily="34" charset="-122"/>
                <a:cs typeface="IBM Plex Sans" pitchFamily="34" charset="-120"/>
              </a:rPr>
              <a:t> nøgler på en internetforbundet enhed; praktisk, større eksponering</a:t>
            </a:r>
            <a:endParaRPr lang="da" sz="2110" dirty="0"/>
          </a:p>
          <a:p>
            <a:pPr algn="l" marL="200660" indent="-200660">
              <a:lnSpc>
                <a:spcPct val="113000"/>
              </a:lnSpc>
              <a:spcBef>
                <a:spcPts val="420"/>
              </a:spcBef>
              <a:buSzPct val="100000"/>
              <a:buChar char="•"/>
            </a:pPr>
            <a:r>
              <a:rPr lang="da" altLang="en-US" sz="2110" b="1" dirty="0">
                <a:solidFill>
                  <a:srgbClr val="422C70"/>
                </a:solidFill>
                <a:latin typeface="IBM Plex Sans" pitchFamily="34" charset="0"/>
                <a:ea typeface="IBM Plex Sans" pitchFamily="34" charset="-122"/>
                <a:cs typeface="IBM Plex Sans" pitchFamily="34" charset="-120"/>
              </a:rPr>
              <a:t>Kold:</a:t>
            </a:r>
            <a:r>
              <a:rPr lang="da" altLang="en-US" sz="2110" dirty="0">
                <a:solidFill>
                  <a:srgbClr val="25252B"/>
                </a:solidFill>
                <a:latin typeface="IBM Plex Sans" pitchFamily="34" charset="0"/>
                <a:ea typeface="IBM Plex Sans" pitchFamily="34" charset="-122"/>
                <a:cs typeface="IBM Plex Sans" pitchFamily="34" charset="-120"/>
              </a:rPr>
              <a:t> signeringsnøgler isoleret fra en internetforbundet enhed til almindelig brug</a:t>
            </a:r>
            <a:endParaRPr lang="da" sz="2110" dirty="0"/>
          </a:p>
          <a:p>
            <a:pPr algn="l" marL="200660" indent="-200660">
              <a:lnSpc>
                <a:spcPct val="113000"/>
              </a:lnSpc>
              <a:spcBef>
                <a:spcPts val="420"/>
              </a:spcBef>
              <a:buSzPct val="100000"/>
              <a:buChar char="•"/>
            </a:pPr>
            <a:r>
              <a:rPr lang="da" altLang="en-US" sz="2110" b="1" dirty="0">
                <a:solidFill>
                  <a:srgbClr val="422C70"/>
                </a:solidFill>
                <a:latin typeface="IBM Plex Sans" pitchFamily="34" charset="0"/>
                <a:ea typeface="IBM Plex Sans" pitchFamily="34" charset="-122"/>
                <a:cs typeface="IBM Plex Sans" pitchFamily="34" charset="-120"/>
              </a:rPr>
              <a:t>Hardware-wallet:</a:t>
            </a:r>
            <a:r>
              <a:rPr lang="da" altLang="en-US" sz="2110" dirty="0">
                <a:solidFill>
                  <a:srgbClr val="25252B"/>
                </a:solidFill>
                <a:latin typeface="IBM Plex Sans" pitchFamily="34" charset="0"/>
                <a:ea typeface="IBM Plex Sans" pitchFamily="34" charset="-122"/>
                <a:cs typeface="IBM Plex Sans" pitchFamily="34" charset="-120"/>
              </a:rPr>
              <a:t> dedikeret enhed til nøglebeskyttelse og signering</a:t>
            </a:r>
            <a:endParaRPr lang="da" sz="2110" dirty="0"/>
          </a:p>
          <a:p>
            <a:pPr algn="l" marL="200660" indent="-200660">
              <a:lnSpc>
                <a:spcPct val="113000"/>
              </a:lnSpc>
              <a:spcBef>
                <a:spcPts val="420"/>
              </a:spcBef>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Opbevaring og gendannelse: separate spørgsmål</a:t>
            </a:r>
            <a:endParaRPr lang="da" sz="2110" dirty="0"/>
          </a:p>
        </p:txBody>
      </p:sp>
      <p:sp>
        <p:nvSpPr>
          <p:cNvPr id="6" name="Text 3"/>
          <p:cNvSpPr/>
          <p:nvPr/>
        </p:nvSpPr>
        <p:spPr>
          <a:xfrm>
            <a:off x="666780" y="4727082"/>
            <a:ext cx="6340632" cy="1447770"/>
          </a:xfrm>
          <a:prstGeom prst="rect">
            <a:avLst/>
          </a:prstGeom>
          <a:noFill/>
          <a:ln/>
        </p:spPr>
        <p:txBody>
          <a:bodyPr wrap="square" lIns="0" tIns="0" rIns="0" bIns="0" rtlCol="0" anchor="t"/>
          <a:lstStyle/>
          <a:p>
            <a:pPr algn="l" indent="0" marL="0">
              <a:lnSpc>
                <a:spcPct val="113000"/>
              </a:lnSpc>
              <a:buNone/>
            </a:pPr>
            <a:r>
              <a:rPr lang="da" altLang="en-US" sz="2110" dirty="0">
                <a:solidFill>
                  <a:srgbClr val="25252B"/>
                </a:solidFill>
                <a:latin typeface="IBM Plex Sans" pitchFamily="34" charset="0"/>
                <a:ea typeface="IBM Plex Sans" pitchFamily="34" charset="-122"/>
                <a:cs typeface="IBM Plex Sans" pitchFamily="34" charset="-120"/>
              </a:rPr>
              <a:t>En hardware-wallet kan understøtte kold opbevaring; begreberne er ikke indbyrdes udskiftelige. Enheder og sikkerhedskopier skal stadig beskyttes.</a:t>
            </a:r>
            <a:endParaRPr lang="da"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3</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Gendannelse af tegnebog og test af seedfrase</a:t>
            </a:r>
            <a:endParaRPr lang="da"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Brug kun klargjorte, tomme eller simulerede materialer. Afslør aldrig rigtige gendannelsesord; brug aldrig senere en wallet fra undervisningen til væsentlige beløb.</a:t>
            </a:r>
            <a:endParaRPr lang="da"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3</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Kun forberedte, tomme eller simulerede materialer. Deres underviser ser aldrig gendannelsesordene. 1 Følg instruktionerneBrug den officielle vejledning til den specifikke øvelseswallet.2 Kontrollér ko">    </p:cNvPr>
          <p:cNvPicPr>
            <a:picLocks noChangeAspect="1"/>
          </p:cNvPicPr>
          <p:nvPr/>
        </p:nvPicPr>
        <p:blipFill>
          <a:blip r:embed="rId1"/>
          <a:stretch>
            <a:fillRect/>
          </a:stretch>
        </p:blipFill>
        <p:spPr>
          <a:xfrm>
            <a:off x="342900" y="499902"/>
            <a:ext cx="11506170" cy="570576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Modtagelse af Bitcoin</a:t>
            </a:r>
            <a:endParaRPr lang="da"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da" altLang="en-US" sz="2400" b="1" dirty="0">
                <a:solidFill>
                  <a:srgbClr val="25252B"/>
                </a:solidFill>
                <a:latin typeface="IBM Plex Sans" pitchFamily="34" charset="0"/>
                <a:ea typeface="IBM Plex Sans" pitchFamily="34" charset="-122"/>
                <a:cs typeface="IBM Plex Sans" pitchFamily="34" charset="-120"/>
              </a:rPr>
              <a:t>Øvelse 1: modtag sikkert</a:t>
            </a:r>
            <a:endParaRPr lang="da"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da" altLang="en-US" sz="2400" dirty="0">
                <a:solidFill>
                  <a:srgbClr val="25252B"/>
                </a:solidFill>
                <a:latin typeface="IBM Plex Sans" pitchFamily="34" charset="0"/>
                <a:ea typeface="IBM Plex Sans" pitchFamily="34" charset="-122"/>
                <a:cs typeface="IBM Plex Sans" pitchFamily="34" charset="-120"/>
              </a:rPr>
              <a:t>Åbn den klargjorte wallet; vælg Modtag.</a:t>
            </a:r>
            <a:endParaRPr lang="da" sz="2400" dirty="0"/>
          </a:p>
          <a:p>
            <a:pPr algn="l" marL="228600" indent="-228600">
              <a:lnSpc>
                <a:spcPct val="113000"/>
              </a:lnSpc>
              <a:spcBef>
                <a:spcPts val="480"/>
              </a:spcBef>
              <a:buSzPct val="100000"/>
              <a:buFont typeface="+mj-lt"/>
              <a:buAutoNum type="arabicPeriod" startAt="1"/>
            </a:pPr>
            <a:r>
              <a:rPr lang="da" altLang="en-US" sz="2400" dirty="0">
                <a:solidFill>
                  <a:srgbClr val="25252B"/>
                </a:solidFill>
                <a:latin typeface="IBM Plex Sans" pitchFamily="34" charset="0"/>
                <a:ea typeface="IBM Plex Sans" pitchFamily="34" charset="-122"/>
                <a:cs typeface="IBM Plex Sans" pitchFamily="34" charset="-120"/>
              </a:rPr>
              <a:t>Identificér, om det er on-chain eller Lightning.</a:t>
            </a:r>
            <a:endParaRPr lang="da" sz="2400" dirty="0"/>
          </a:p>
          <a:p>
            <a:pPr algn="l" marL="228600" indent="-228600">
              <a:lnSpc>
                <a:spcPct val="113000"/>
              </a:lnSpc>
              <a:spcBef>
                <a:spcPts val="480"/>
              </a:spcBef>
              <a:buSzPct val="100000"/>
              <a:buFont typeface="+mj-lt"/>
              <a:buAutoNum type="arabicPeriod" startAt="1"/>
            </a:pPr>
            <a:r>
              <a:rPr lang="da" altLang="en-US" sz="2400" dirty="0">
                <a:solidFill>
                  <a:srgbClr val="25252B"/>
                </a:solidFill>
                <a:latin typeface="IBM Plex Sans" pitchFamily="34" charset="0"/>
                <a:ea typeface="IBM Plex Sans" pitchFamily="34" charset="-122"/>
                <a:cs typeface="IBM Plex Sans" pitchFamily="34" charset="-120"/>
              </a:rPr>
              <a:t>Del kun offentlige modtagelsesoplysninger.</a:t>
            </a:r>
            <a:endParaRPr lang="da" sz="2400" dirty="0"/>
          </a:p>
          <a:p>
            <a:pPr algn="l" marL="228600" indent="-228600">
              <a:lnSpc>
                <a:spcPct val="113000"/>
              </a:lnSpc>
              <a:spcBef>
                <a:spcPts val="480"/>
              </a:spcBef>
              <a:buSzPct val="100000"/>
              <a:buFont typeface="+mj-lt"/>
              <a:buAutoNum type="arabicPeriod" startAt="1"/>
            </a:pPr>
            <a:r>
              <a:rPr lang="da" altLang="en-US" sz="2400" dirty="0">
                <a:solidFill>
                  <a:srgbClr val="25252B"/>
                </a:solidFill>
                <a:latin typeface="IBM Plex Sans" pitchFamily="34" charset="0"/>
                <a:ea typeface="IBM Plex Sans" pitchFamily="34" charset="-122"/>
                <a:cs typeface="IBM Plex Sans" pitchFamily="34" charset="-120"/>
              </a:rPr>
              <a:t>Kontrollér et eventuelt anmodet beløb med afsenderen.</a:t>
            </a:r>
            <a:endParaRPr lang="da" sz="2400" dirty="0"/>
          </a:p>
          <a:p>
            <a:pPr algn="l" marL="228600" indent="-228600">
              <a:lnSpc>
                <a:spcPct val="113000"/>
              </a:lnSpc>
              <a:spcBef>
                <a:spcPts val="480"/>
              </a:spcBef>
              <a:buSzPct val="100000"/>
              <a:buFont typeface="+mj-lt"/>
              <a:buAutoNum type="arabicPeriod" startAt="1"/>
            </a:pPr>
            <a:r>
              <a:rPr lang="da" altLang="en-US" sz="2400" dirty="0">
                <a:solidFill>
                  <a:srgbClr val="25252B"/>
                </a:solidFill>
                <a:latin typeface="IBM Plex Sans" pitchFamily="34" charset="0"/>
                <a:ea typeface="IBM Plex Sans" pitchFamily="34" charset="-122"/>
                <a:cs typeface="IBM Plex Sans" pitchFamily="34" charset="-120"/>
              </a:rPr>
              <a:t>Kontrollér beløbet og status i Deres egen wallet.</a:t>
            </a:r>
            <a:endParaRPr lang="da" sz="2400" dirty="0"/>
          </a:p>
        </p:txBody>
      </p:sp>
      <p:sp>
        <p:nvSpPr>
          <p:cNvPr id="6" name="Text 4"/>
          <p:cNvSpPr/>
          <p:nvPr/>
        </p:nvSpPr>
        <p:spPr>
          <a:xfrm>
            <a:off x="666780" y="4738421"/>
            <a:ext cx="11510010" cy="1234074"/>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En besked eller et skærmbillede fra afsenderen er ikke et bevis. Afventende er ikke det samme som bekræftet; bekræftelser kan ikke rette op på en forkert adresse eller svindel.</a:t>
            </a:r>
            <a:endParaRPr lang="da"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3</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Afsendelse af Bitcoin</a:t>
            </a:r>
            <a:endParaRPr lang="da"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algn="l" indent="0" marL="0">
              <a:lnSpc>
                <a:spcPct val="113000"/>
              </a:lnSpc>
              <a:buNone/>
            </a:pPr>
            <a:r>
              <a:rPr lang="da" altLang="en-US" sz="2400" b="1" dirty="0">
                <a:solidFill>
                  <a:srgbClr val="25252B"/>
                </a:solidFill>
                <a:latin typeface="IBM Plex Sans" pitchFamily="34" charset="0"/>
                <a:ea typeface="IBM Plex Sans" pitchFamily="34" charset="-122"/>
                <a:cs typeface="IBM Plex Sans" pitchFamily="34" charset="-120"/>
              </a:rPr>
              <a:t>Øvelse 2: stop op og kontrollér før afsendelse</a:t>
            </a:r>
            <a:endParaRPr lang="da" sz="2400" dirty="0"/>
          </a:p>
        </p:txBody>
      </p:sp>
      <p:sp>
        <p:nvSpPr>
          <p:cNvPr id="6" name="Text 3"/>
          <p:cNvSpPr/>
          <p:nvPr/>
        </p:nvSpPr>
        <p:spPr>
          <a:xfrm>
            <a:off x="666780" y="2575316"/>
            <a:ext cx="6340632" cy="2879537"/>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Godkend kun, når alle kontrolpunkter stemmer. Hvis oplysninger ændrer sig, der opstår tidspres, eller nogen beder om hemmelige oplysninger, skal De stoppe og kontrollere oplysningerne ad uafhængig vej. En gyldig overførsel er vanskelig eller umulig at tilbageføre.</a:t>
            </a:r>
            <a:endParaRPr lang="d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3</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Før De sender✓ ModtagerBekræft modtageren og formålet via en betroet kanal.✓ BetalingsmetodeBekræft, om betalingen sker on-chain eller via Lightning.✓ DestinationSammenlign den med den betroede modtag">    </p:cNvPr>
          <p:cNvPicPr>
            <a:picLocks noChangeAspect="1"/>
          </p:cNvPicPr>
          <p:nvPr/>
        </p:nvPicPr>
        <p:blipFill>
          <a:blip r:embed="rId1"/>
          <a:stretch>
            <a:fillRect/>
          </a:stretch>
        </p:blipFill>
        <p:spPr>
          <a:xfrm>
            <a:off x="1013612" y="266730"/>
            <a:ext cx="1016483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Verifikation og irreversible transaktioner</a:t>
            </a:r>
            <a:endParaRPr lang="da"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da" altLang="en-US" sz="2400" b="1" dirty="0">
                <a:solidFill>
                  <a:srgbClr val="422C70"/>
                </a:solidFill>
                <a:latin typeface="IBM Plex Sans" pitchFamily="34" charset="0"/>
                <a:ea typeface="IBM Plex Sans" pitchFamily="34" charset="-122"/>
                <a:cs typeface="IBM Plex Sans" pitchFamily="34" charset="-120"/>
              </a:rPr>
              <a:t>Txid:</a:t>
            </a:r>
            <a:r>
              <a:rPr lang="da" altLang="en-US" sz="2400" dirty="0">
                <a:solidFill>
                  <a:srgbClr val="25252B"/>
                </a:solidFill>
                <a:latin typeface="IBM Plex Sans" pitchFamily="34" charset="0"/>
                <a:ea typeface="IBM Plex Sans" pitchFamily="34" charset="-122"/>
                <a:cs typeface="IBM Plex Sans" pitchFamily="34" charset="-120"/>
              </a:rPr>
              <a:t> identifikator for en transaktion på blockchainen</a:t>
            </a:r>
            <a:endParaRPr lang="da" sz="2400" dirty="0"/>
          </a:p>
          <a:p>
            <a:pPr algn="l" marL="228600" indent="-228600">
              <a:lnSpc>
                <a:spcPct val="113000"/>
              </a:lnSpc>
              <a:spcBef>
                <a:spcPts val="480"/>
              </a:spcBef>
              <a:buSzPct val="100000"/>
              <a:buChar char="•"/>
            </a:pPr>
            <a:r>
              <a:rPr lang="da" altLang="en-US" sz="2400" b="1" dirty="0">
                <a:solidFill>
                  <a:srgbClr val="422C70"/>
                </a:solidFill>
                <a:latin typeface="IBM Plex Sans" pitchFamily="34" charset="0"/>
                <a:ea typeface="IBM Plex Sans" pitchFamily="34" charset="-122"/>
                <a:cs typeface="IBM Plex Sans" pitchFamily="34" charset="-120"/>
              </a:rPr>
              <a:t>Blockexplorer:</a:t>
            </a:r>
            <a:r>
              <a:rPr lang="da" altLang="en-US" sz="2400" dirty="0">
                <a:solidFill>
                  <a:srgbClr val="25252B"/>
                </a:solidFill>
                <a:latin typeface="IBM Plex Sans" pitchFamily="34" charset="0"/>
                <a:ea typeface="IBM Plex Sans" pitchFamily="34" charset="-122"/>
                <a:cs typeface="IBM Plex Sans" pitchFamily="34" charset="-120"/>
              </a:rPr>
              <a:t> grænseflade til offentlige transaktionsdata</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Kontrollér netværk, modtageradresse, beløb, gebyr, status og bekræftelser</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Udsendt → afventer → inkluderet i en blok → efterfølgende bekræftelser</a:t>
            </a:r>
            <a:endParaRPr lang="da"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En blockexplorer kan ikke bevise identitet, ærlighed eller formålet med en betaling. Der findes ikke ét antal bekræftelser, der gælder for alle betalinger.</a:t>
            </a:r>
            <a:endParaRPr lang="da"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Brug forberedte eksempler; søg ikke efter en elevs personlige adresse eller transaktion. Søgninger kan afsløre Deres interesse over for operatøren af blockexploreren.</a:t>
            </a:r>
            <a:endParaRPr lang="da"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3</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Pulje med afventende transaktionerVenter på en blokBlok N1 bekræftelseBlok N+12 bekræftelserBlok N+23 bekræftelserBlok N+34 bekræftelser">    </p:cNvPr>
          <p:cNvPicPr>
            <a:picLocks noChangeAspect="1"/>
          </p:cNvPicPr>
          <p:nvPr/>
        </p:nvPicPr>
        <p:blipFill>
          <a:blip r:embed="rId1"/>
          <a:stretch>
            <a:fillRect/>
          </a:stretch>
        </p:blipFill>
        <p:spPr>
          <a:xfrm>
            <a:off x="342900" y="1660093"/>
            <a:ext cx="11506170" cy="338538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Sikkerhedstjekliste</a:t>
            </a:r>
            <a:endParaRPr lang="da" sz="3000" dirty="0"/>
          </a:p>
        </p:txBody>
      </p:sp>
      <p:sp>
        <p:nvSpPr>
          <p:cNvPr id="5" name="Text 2"/>
          <p:cNvSpPr/>
          <p:nvPr/>
        </p:nvSpPr>
        <p:spPr>
          <a:xfrm>
            <a:off x="666780" y="1435608"/>
            <a:ext cx="11144250" cy="378470"/>
          </a:xfrm>
          <a:prstGeom prst="rect">
            <a:avLst/>
          </a:prstGeom>
          <a:noFill/>
          <a:ln/>
        </p:spPr>
        <p:txBody>
          <a:bodyPr wrap="square" lIns="0" tIns="0" rIns="0" bIns="0" rtlCol="0" anchor="t"/>
          <a:lstStyle/>
          <a:p>
            <a:pPr algn="l" indent="0" marL="0">
              <a:lnSpc>
                <a:spcPct val="113000"/>
              </a:lnSpc>
              <a:buNone/>
            </a:pPr>
            <a:r>
              <a:rPr lang="da" altLang="en-US" sz="2210" b="1" dirty="0">
                <a:solidFill>
                  <a:srgbClr val="25252B"/>
                </a:solidFill>
                <a:latin typeface="IBM Plex Sans" pitchFamily="34" charset="0"/>
                <a:ea typeface="IBM Plex Sans" pitchFamily="34" charset="-122"/>
                <a:cs typeface="IBM Plex Sans" pitchFamily="34" charset="-120"/>
              </a:rPr>
              <a:t>Øvelse 3: opdag en risiko, og stop sikkert</a:t>
            </a:r>
            <a:endParaRPr lang="da" sz="2210" dirty="0"/>
          </a:p>
        </p:txBody>
      </p:sp>
      <p:sp>
        <p:nvSpPr>
          <p:cNvPr id="6" name="Text 3"/>
          <p:cNvSpPr/>
          <p:nvPr/>
        </p:nvSpPr>
        <p:spPr>
          <a:xfrm>
            <a:off x="666780" y="2094433"/>
            <a:ext cx="5694426" cy="1513881"/>
          </a:xfrm>
          <a:prstGeom prst="rect">
            <a:avLst/>
          </a:prstGeom>
          <a:noFill/>
          <a:ln/>
        </p:spPr>
        <p:txBody>
          <a:bodyPr wrap="square" lIns="0" tIns="0" rIns="0" bIns="0" rtlCol="0" anchor="t"/>
          <a:lstStyle/>
          <a:p>
            <a:pPr algn="l" indent="0" marL="0">
              <a:lnSpc>
                <a:spcPct val="113000"/>
              </a:lnSpc>
              <a:buNone/>
            </a:pPr>
            <a:r>
              <a:rPr lang="da" altLang="en-US" sz="2210" b="1" dirty="0">
                <a:solidFill>
                  <a:srgbClr val="25252B"/>
                </a:solidFill>
                <a:latin typeface="IBM Plex Sans" pitchFamily="34" charset="0"/>
                <a:ea typeface="IBM Plex Sans" pitchFamily="34" charset="-122"/>
                <a:cs typeface="IBM Plex Sans" pitchFamily="34" charset="-120"/>
              </a:rPr>
              <a:t>Stop op. Del intet. Send intet. Luk kanalen. Kontrollér oplysningerne uafhængigt. Bed om hjælp uden at afsløre hemmeligheder.</a:t>
            </a:r>
            <a:endParaRPr lang="da" sz="2210" dirty="0"/>
          </a:p>
        </p:txBody>
      </p:sp>
      <p:sp>
        <p:nvSpPr>
          <p:cNvPr id="7" name="Shape 4"/>
          <p:cNvSpPr/>
          <p:nvPr/>
        </p:nvSpPr>
        <p:spPr>
          <a:xfrm>
            <a:off x="666780" y="3888760"/>
            <a:ext cx="5372100" cy="1891894"/>
          </a:xfrm>
          <a:prstGeom prst="rect">
            <a:avLst/>
          </a:prstGeom>
          <a:solidFill>
            <a:srgbClr val="F3F3FA"/>
          </a:solidFill>
          <a:ln/>
        </p:spPr>
      </p:sp>
      <p:sp>
        <p:nvSpPr>
          <p:cNvPr id="8" name="Shape 5"/>
          <p:cNvSpPr/>
          <p:nvPr/>
        </p:nvSpPr>
        <p:spPr>
          <a:xfrm>
            <a:off x="666780" y="3888760"/>
            <a:ext cx="57150" cy="1891894"/>
          </a:xfrm>
          <a:prstGeom prst="rect">
            <a:avLst/>
          </a:prstGeom>
          <a:solidFill>
            <a:srgbClr val="422C70"/>
          </a:solidFill>
          <a:ln/>
        </p:spPr>
      </p:sp>
      <p:sp>
        <p:nvSpPr>
          <p:cNvPr id="9" name="Text 6"/>
          <p:cNvSpPr/>
          <p:nvPr/>
        </p:nvSpPr>
        <p:spPr>
          <a:xfrm>
            <a:off x="1172535" y="4141135"/>
            <a:ext cx="4682642" cy="1387145"/>
          </a:xfrm>
          <a:prstGeom prst="rect">
            <a:avLst/>
          </a:prstGeom>
          <a:noFill/>
          <a:ln/>
        </p:spPr>
        <p:txBody>
          <a:bodyPr wrap="square" lIns="0" tIns="0" rIns="0" bIns="0" rtlCol="0" anchor="t"/>
          <a:lstStyle/>
          <a:p>
            <a:pPr algn="l" indent="0" marL="0">
              <a:lnSpc>
                <a:spcPct val="113000"/>
              </a:lnSpc>
              <a:buNone/>
            </a:pPr>
            <a:r>
              <a:rPr lang="da" altLang="en-US" sz="2210" b="1" dirty="0">
                <a:solidFill>
                  <a:srgbClr val="422C70"/>
                </a:solidFill>
                <a:latin typeface="IBM Plex Sans" pitchFamily="34" charset="0"/>
                <a:ea typeface="IBM Plex Sans" pitchFamily="34" charset="-122"/>
                <a:cs typeface="IBM Plex Sans" pitchFamily="34" charset="-120"/>
              </a:rPr>
              <a:t>Prøv det</a:t>
            </a:r>
            <a:endParaRPr lang="da" sz="2210" dirty="0"/>
          </a:p>
          <a:p>
            <a:pPr algn="l" indent="0" marL="0">
              <a:lnSpc>
                <a:spcPct val="113000"/>
              </a:lnSpc>
              <a:spcBef>
                <a:spcPts val="330"/>
              </a:spcBef>
              <a:buNone/>
            </a:pPr>
            <a:r>
              <a:rPr lang="da" altLang="en-US" sz="2210" dirty="0">
                <a:solidFill>
                  <a:srgbClr val="25252B"/>
                </a:solidFill>
                <a:latin typeface="IBM Plex Sans" pitchFamily="34" charset="0"/>
                <a:ea typeface="IBM Plex Sans" pitchFamily="34" charset="-122"/>
                <a:cs typeface="IBM Plex Sans" pitchFamily="34" charset="-120"/>
              </a:rPr>
              <a:t>Identificér advarselstegnet, det mulige tab og den første sikre handling i forbindelse med en forberedt besked.</a:t>
            </a:r>
            <a:endParaRPr lang="da" sz="221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3</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Tidspres Identitetssvindel Ændret destination Garanteret afkast Anmodninger om hemmelige oplysninger">    </p:cNvPr>
          <p:cNvPicPr>
            <a:picLocks noChangeAspect="1"/>
          </p:cNvPicPr>
          <p:nvPr/>
        </p:nvPicPr>
        <p:blipFill>
          <a:blip r:embed="rId1"/>
          <a:stretch>
            <a:fillRect/>
          </a:stretch>
        </p:blipFill>
        <p:spPr>
          <a:xfrm>
            <a:off x="342900" y="818754"/>
            <a:ext cx="11506170" cy="50680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Anskaffelse og veksling af</a:t>
            </a:r>
            <a:br/>
            <a:r>
              <a:rPr lang="da" altLang="en-US" sz="3000" dirty="0">
                <a:solidFill>
                  <a:srgbClr val="422C70"/>
                </a:solidFill>
                <a:latin typeface="IBM Plex Sans Medium" pitchFamily="34" charset="0"/>
                <a:ea typeface="IBM Plex Sans Medium" pitchFamily="34" charset="-122"/>
                <a:cs typeface="IBM Plex Sans Medium" pitchFamily="34" charset="-120"/>
              </a:rPr>
              <a:t>Bitcoin</a:t>
            </a:r>
            <a:endParaRPr lang="da" sz="3000" dirty="0"/>
          </a:p>
        </p:txBody>
      </p:sp>
      <p:sp>
        <p:nvSpPr>
          <p:cNvPr id="5" name="Text 2"/>
          <p:cNvSpPr/>
          <p:nvPr/>
        </p:nvSpPr>
        <p:spPr>
          <a:xfrm>
            <a:off x="666780" y="1842516"/>
            <a:ext cx="11144250" cy="345552"/>
          </a:xfrm>
          <a:prstGeom prst="rect">
            <a:avLst/>
          </a:prstGeom>
          <a:noFill/>
          <a:ln/>
        </p:spPr>
        <p:txBody>
          <a:bodyPr wrap="square" lIns="0" tIns="0" rIns="0" bIns="0" rtlCol="0" anchor="t"/>
          <a:lstStyle/>
          <a:p>
            <a:pPr algn="l" indent="0" marL="0">
              <a:lnSpc>
                <a:spcPct val="113000"/>
              </a:lnSpc>
              <a:buNone/>
            </a:pPr>
            <a:r>
              <a:rPr lang="da" altLang="en-US" sz="2020" b="1" dirty="0">
                <a:solidFill>
                  <a:srgbClr val="25252B"/>
                </a:solidFill>
                <a:latin typeface="IBM Plex Sans" pitchFamily="34" charset="0"/>
                <a:ea typeface="IBM Plex Sans" pitchFamily="34" charset="-122"/>
                <a:cs typeface="IBM Plex Sans" pitchFamily="34" charset="-120"/>
              </a:rPr>
              <a:t>Oplysning, ikke finansiel rådgivning</a:t>
            </a:r>
            <a:endParaRPr lang="da" sz="2020" dirty="0"/>
          </a:p>
        </p:txBody>
      </p:sp>
      <p:sp>
        <p:nvSpPr>
          <p:cNvPr id="6" name="Text 3"/>
          <p:cNvSpPr/>
          <p:nvPr/>
        </p:nvSpPr>
        <p:spPr>
          <a:xfrm>
            <a:off x="666780" y="2444100"/>
            <a:ext cx="5694426" cy="1382298"/>
          </a:xfrm>
          <a:prstGeom prst="rect">
            <a:avLst/>
          </a:prstGeom>
          <a:noFill/>
          <a:ln/>
        </p:spPr>
        <p:txBody>
          <a:bodyPr wrap="square" lIns="0" tIns="0" rIns="0" bIns="0" rtlCol="0" anchor="t"/>
          <a:lstStyle/>
          <a:p>
            <a:pPr algn="l" indent="0" marL="0">
              <a:lnSpc>
                <a:spcPct val="113000"/>
              </a:lnSpc>
              <a:buNone/>
            </a:pPr>
            <a:r>
              <a:rPr lang="da" altLang="en-US" sz="2020" dirty="0">
                <a:solidFill>
                  <a:srgbClr val="25252B"/>
                </a:solidFill>
                <a:latin typeface="IBM Plex Sans" pitchFamily="34" charset="0"/>
                <a:ea typeface="IBM Plex Sans" pitchFamily="34" charset="-122"/>
                <a:cs typeface="IBM Plex Sans" pitchFamily="34" charset="-120"/>
              </a:rPr>
              <a:t>Sammenlign samlet pris og kursspænd, service- og udbetalingsgebyrer, kontrol over nøgler, identitetsdata, afvikling og gældende lokale regler.</a:t>
            </a:r>
            <a:endParaRPr lang="da" sz="2020" dirty="0"/>
          </a:p>
        </p:txBody>
      </p:sp>
      <p:sp>
        <p:nvSpPr>
          <p:cNvPr id="7" name="Text 4"/>
          <p:cNvSpPr/>
          <p:nvPr/>
        </p:nvSpPr>
        <p:spPr>
          <a:xfrm>
            <a:off x="666780" y="4082339"/>
            <a:ext cx="5694426" cy="2073493"/>
          </a:xfrm>
          <a:prstGeom prst="rect">
            <a:avLst/>
          </a:prstGeom>
          <a:noFill/>
          <a:ln/>
        </p:spPr>
        <p:txBody>
          <a:bodyPr wrap="square" lIns="0" tIns="0" rIns="0" bIns="0" rtlCol="0" anchor="t"/>
          <a:lstStyle/>
          <a:p>
            <a:pPr algn="l" indent="0" marL="0">
              <a:lnSpc>
                <a:spcPct val="113000"/>
              </a:lnSpc>
              <a:buNone/>
            </a:pPr>
            <a:r>
              <a:rPr lang="da" altLang="en-US" sz="2020" dirty="0">
                <a:solidFill>
                  <a:srgbClr val="25252B"/>
                </a:solidFill>
                <a:latin typeface="IBM Plex Sans" pitchFamily="34" charset="0"/>
                <a:ea typeface="IBM Plex Sans" pitchFamily="34" charset="-122"/>
                <a:cs typeface="IBM Plex Sans" pitchFamily="34" charset="-120"/>
              </a:rPr>
              <a:t>Ingen fremgangsmåde eller udbyder er automatisk bedst. </a:t>
            </a:r>
            <a:r>
              <a:rPr lang="da" altLang="en-US" sz="2020" b="1" dirty="0">
                <a:solidFill>
                  <a:srgbClr val="25252B"/>
                </a:solidFill>
                <a:latin typeface="IBM Plex Sans" pitchFamily="34" charset="0"/>
                <a:ea typeface="IBM Plex Sans" pitchFamily="34" charset="-122"/>
                <a:cs typeface="IBM Plex Sans" pitchFamily="34" charset="-120"/>
              </a:rPr>
              <a:t>KYC</a:t>
            </a:r>
            <a:r>
              <a:rPr lang="da" altLang="en-US" sz="2020" dirty="0">
                <a:solidFill>
                  <a:srgbClr val="25252B"/>
                </a:solidFill>
                <a:latin typeface="IBM Plex Sans" pitchFamily="34" charset="0"/>
                <a:ea typeface="IBM Plex Sans" pitchFamily="34" charset="-122"/>
                <a:cs typeface="IBM Plex Sans" pitchFamily="34" charset="-120"/>
              </a:rPr>
              <a:t> betyder identitetskontrol: mulige fordele ved regeloverholdelse eller gendannelse, med risici ved sammenkobling af identitets- og betalingsdata.</a:t>
            </a:r>
            <a:endParaRPr lang="da" sz="20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3</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En person, der ønsker bitcoin Indtjening Få betaling for arbejde.Person til personHandl med kontanter ved personligt fremmøde.BørsKøb via en tjeneste.Bitcoin-automat Køb i en automat. Egen opbevaring ">    </p:cNvPr>
          <p:cNvPicPr>
            <a:picLocks noChangeAspect="1"/>
          </p:cNvPicPr>
          <p:nvPr/>
        </p:nvPicPr>
        <p:blipFill>
          <a:blip r:embed="rId1"/>
          <a:stretch>
            <a:fillRect/>
          </a:stretch>
        </p:blipFill>
        <p:spPr>
          <a:xfrm>
            <a:off x="342900" y="506669"/>
            <a:ext cx="11506170" cy="569223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OmkostningerHvilken pris, hvilket spread og hvilke service- eller udbetalingsgebyrer gælder?OpbevaringHvem kontrollerer bitcoin før og efter vekslingen? Identitet og privatlivHvilke personoplysninger ">    </p:cNvPr>
          <p:cNvPicPr>
            <a:picLocks noChangeAspect="1"/>
          </p:cNvPicPr>
          <p:nvPr/>
        </p:nvPicPr>
        <p:blipFill>
          <a:blip r:embed="rId1"/>
          <a:stretch>
            <a:fillRect/>
          </a:stretch>
        </p:blipFill>
        <p:spPr>
          <a:xfrm>
            <a:off x="342900" y="693755"/>
            <a:ext cx="11506170" cy="531805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On-chain- og Lightning-betalinger</a:t>
            </a:r>
            <a:endParaRPr lang="da"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da" altLang="en-US" sz="2020" b="1" dirty="0">
                <a:solidFill>
                  <a:srgbClr val="422C70"/>
                </a:solidFill>
                <a:latin typeface="IBM Plex Sans" pitchFamily="34" charset="0"/>
                <a:ea typeface="IBM Plex Sans" pitchFamily="34" charset="-122"/>
                <a:cs typeface="IBM Plex Sans" pitchFamily="34" charset="-120"/>
              </a:rPr>
              <a:t>On-chain:</a:t>
            </a:r>
            <a:r>
              <a:rPr lang="da" altLang="en-US" sz="2020" dirty="0">
                <a:solidFill>
                  <a:srgbClr val="25252B"/>
                </a:solidFill>
                <a:latin typeface="IBM Plex Sans" pitchFamily="34" charset="0"/>
                <a:ea typeface="IBM Plex Sans" pitchFamily="34" charset="-122"/>
                <a:cs typeface="IBM Plex Sans" pitchFamily="34" charset="-120"/>
              </a:rPr>
              <a:t> registrering på blockchainen; bekræftelser</a:t>
            </a:r>
            <a:endParaRPr lang="da" sz="2020" dirty="0"/>
          </a:p>
          <a:p>
            <a:pPr algn="l" marL="191770" indent="-191770">
              <a:lnSpc>
                <a:spcPct val="113000"/>
              </a:lnSpc>
              <a:spcBef>
                <a:spcPts val="400"/>
              </a:spcBef>
              <a:buSzPct val="100000"/>
              <a:buChar char="•"/>
            </a:pPr>
            <a:r>
              <a:rPr lang="da" altLang="en-US" sz="2020" b="1" dirty="0">
                <a:solidFill>
                  <a:srgbClr val="422C70"/>
                </a:solidFill>
                <a:latin typeface="IBM Plex Sans" pitchFamily="34" charset="0"/>
                <a:ea typeface="IBM Plex Sans" pitchFamily="34" charset="-122"/>
                <a:cs typeface="IBM Plex Sans" pitchFamily="34" charset="-120"/>
              </a:rPr>
              <a:t>Lightning:</a:t>
            </a:r>
            <a:r>
              <a:rPr lang="da" altLang="en-US" sz="2020" dirty="0">
                <a:solidFill>
                  <a:srgbClr val="25252B"/>
                </a:solidFill>
                <a:latin typeface="IBM Plex Sans" pitchFamily="34" charset="0"/>
                <a:ea typeface="IBM Plex Sans" pitchFamily="34" charset="-122"/>
                <a:cs typeface="IBM Plex Sans" pitchFamily="34" charset="-120"/>
              </a:rPr>
              <a:t> betalingsnetværk til Bitcoin; normalt lykkes eller mislykkes betalingen hurtigt</a:t>
            </a:r>
            <a:endParaRPr lang="da" sz="2020" dirty="0"/>
          </a:p>
          <a:p>
            <a:pPr algn="l" marL="191770" indent="-191770">
              <a:lnSpc>
                <a:spcPct val="113000"/>
              </a:lnSpc>
              <a:spcBef>
                <a:spcPts val="400"/>
              </a:spcBef>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Forskellige betalingsanmodninger, gebyrer, grænser og mulige fejlpunkter</a:t>
            </a:r>
            <a:endParaRPr lang="da" sz="2020" dirty="0"/>
          </a:p>
          <a:p>
            <a:pPr algn="l" marL="191770" indent="-191770">
              <a:lnSpc>
                <a:spcPct val="113000"/>
              </a:lnSpc>
              <a:spcBef>
                <a:spcPts val="400"/>
              </a:spcBef>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Sørg for, at anmodningen passer til den betalingsmetode, som wallet’en understøtter</a:t>
            </a:r>
            <a:endParaRPr lang="da" sz="2020" dirty="0"/>
          </a:p>
          <a:p>
            <a:pPr algn="l" marL="191770" indent="-191770">
              <a:lnSpc>
                <a:spcPct val="113000"/>
              </a:lnSpc>
              <a:spcBef>
                <a:spcPts val="400"/>
              </a:spcBef>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Begge betalingsveje kan indebære opbevaring hos en tredjepart eller afhængighed af en tjeneste</a:t>
            </a:r>
            <a:endParaRPr lang="da" sz="2020" dirty="0"/>
          </a:p>
        </p:txBody>
      </p:sp>
      <p:sp>
        <p:nvSpPr>
          <p:cNvPr id="5" name="Text 3"/>
          <p:cNvSpPr/>
          <p:nvPr/>
        </p:nvSpPr>
        <p:spPr>
          <a:xfrm>
            <a:off x="666780" y="3932011"/>
            <a:ext cx="11510010" cy="1036747"/>
          </a:xfrm>
          <a:prstGeom prst="rect">
            <a:avLst/>
          </a:prstGeom>
          <a:noFill/>
          <a:ln/>
        </p:spPr>
        <p:txBody>
          <a:bodyPr wrap="square" lIns="0" tIns="0" rIns="0" bIns="0" rtlCol="0" anchor="t"/>
          <a:lstStyle/>
          <a:p>
            <a:pPr algn="l" indent="0" marL="0">
              <a:lnSpc>
                <a:spcPct val="113000"/>
              </a:lnSpc>
              <a:buNone/>
            </a:pPr>
            <a:r>
              <a:rPr lang="da" altLang="en-US" sz="2020" dirty="0">
                <a:solidFill>
                  <a:srgbClr val="25252B"/>
                </a:solidFill>
                <a:latin typeface="IBM Plex Sans" pitchFamily="34" charset="0"/>
                <a:ea typeface="IBM Plex Sans" pitchFamily="34" charset="-122"/>
                <a:cs typeface="IBM Plex Sans" pitchFamily="34" charset="-120"/>
              </a:rPr>
              <a:t>Lightning er ikke en særskilt mønt. En Lightning-wallet kan lade en tredjepart opbevare midlerne eller give brugeren egen kontrol over dem; hurtig betaling beviser ikke, at den er egnet til større saldi.</a:t>
            </a:r>
            <a:endParaRPr lang="da" sz="2020" dirty="0"/>
          </a:p>
        </p:txBody>
      </p:sp>
      <p:sp>
        <p:nvSpPr>
          <p:cNvPr id="6" name="Text 4"/>
          <p:cNvSpPr/>
          <p:nvPr/>
        </p:nvSpPr>
        <p:spPr>
          <a:xfrm>
            <a:off x="666780" y="5224790"/>
            <a:ext cx="11510010" cy="691195"/>
          </a:xfrm>
          <a:prstGeom prst="rect">
            <a:avLst/>
          </a:prstGeom>
          <a:noFill/>
          <a:ln/>
        </p:spPr>
        <p:txBody>
          <a:bodyPr wrap="square" lIns="0" tIns="0" rIns="0" bIns="0" rtlCol="0" anchor="t"/>
          <a:lstStyle/>
          <a:p>
            <a:pPr algn="l" indent="0" marL="0">
              <a:lnSpc>
                <a:spcPct val="113000"/>
              </a:lnSpc>
              <a:buNone/>
            </a:pPr>
            <a:r>
              <a:rPr lang="da" altLang="en-US" sz="2020" dirty="0">
                <a:solidFill>
                  <a:srgbClr val="25252B"/>
                </a:solidFill>
                <a:latin typeface="IBM Plex Sans" pitchFamily="34" charset="0"/>
                <a:ea typeface="IBM Plex Sans" pitchFamily="34" charset="-122"/>
                <a:cs typeface="IBM Plex Sans" pitchFamily="34" charset="-120"/>
              </a:rPr>
              <a:t>Nogle apps understøtter begge betalingsveje med ekstra gebyrer eller afhængigheder. Detaljer om kanaler, routing og likviditet hører til i Videregående læring.</a:t>
            </a:r>
            <a:endParaRPr lang="da"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3</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Øvelse med støtte</a:t>
            </a:r>
            <a:endParaRPr lang="da"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Åbn og navigér i den klargjorte wallet</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Gennemfør den godkendte procedure for første adgang</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Find og kontrollér offentlige modtagelsesoplysninger</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Modtag eller simulér modtagelse på sikker vis; kontrollér status</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Gennemfør eller simulér et modtagelses-/afsendelsesforløb</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Vis, at De er klar til at gendanne Deres wallet uden at afsløre hemmelige oplysninger</a:t>
            </a:r>
            <a:endParaRPr lang="da" sz="2400" dirty="0"/>
          </a:p>
        </p:txBody>
      </p:sp>
      <p:sp>
        <p:nvSpPr>
          <p:cNvPr id="5" name="Text 3"/>
          <p:cNvSpPr/>
          <p:nvPr/>
        </p:nvSpPr>
        <p:spPr>
          <a:xfrm>
            <a:off x="666780" y="4905847"/>
            <a:ext cx="11510010" cy="822686"/>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Brug det aftalte øvelsesmiljø. Hold pause, hvis noget ikke stemmer; bed om støtte og mere øvelse efter behov.</a:t>
            </a:r>
            <a:endParaRPr lang="d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3</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Repetition: Hvad indebærer ansvaret ved selvopbevaring?</a:t>
            </a:r>
            <a:endParaRPr lang="da"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da" altLang="en-US" sz="2020" b="1" dirty="0">
                <a:solidFill>
                  <a:srgbClr val="25252B"/>
                </a:solidFill>
                <a:latin typeface="IBM Plex Sans" pitchFamily="34" charset="0"/>
                <a:ea typeface="IBM Plex Sans" pitchFamily="34" charset="-122"/>
                <a:cs typeface="IBM Plex Sans" pitchFamily="34" charset="-120"/>
              </a:rPr>
              <a:t>Vigtigste pointer</a:t>
            </a:r>
            <a:endParaRPr lang="da" sz="2020" dirty="0"/>
          </a:p>
        </p:txBody>
      </p:sp>
      <p:sp>
        <p:nvSpPr>
          <p:cNvPr id="5" name="Text 3"/>
          <p:cNvSpPr/>
          <p:nvPr/>
        </p:nvSpPr>
        <p:spPr>
          <a:xfrm>
            <a:off x="986729" y="1973732"/>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En wallet styrer adgangen; nøgler godkender betalinger</a:t>
            </a:r>
            <a:endParaRPr lang="da" sz="2020" dirty="0"/>
          </a:p>
          <a:p>
            <a:pPr algn="l" marL="191770" indent="-191770">
              <a:lnSpc>
                <a:spcPct val="113000"/>
              </a:lnSpc>
              <a:spcBef>
                <a:spcPts val="400"/>
              </a:spcBef>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Del oplysninger til modtagelse; hold hemmeligheder offline og private</a:t>
            </a:r>
            <a:endParaRPr lang="da" sz="2020" dirty="0"/>
          </a:p>
          <a:p>
            <a:pPr algn="l" marL="191770" indent="-191770">
              <a:lnSpc>
                <a:spcPct val="113000"/>
              </a:lnSpc>
              <a:spcBef>
                <a:spcPts val="400"/>
              </a:spcBef>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Identificér risici ved opbevaring, gendannelse og enheder</a:t>
            </a:r>
            <a:endParaRPr lang="da" sz="2020" dirty="0"/>
          </a:p>
          <a:p>
            <a:pPr algn="l" marL="191770" indent="-191770">
              <a:lnSpc>
                <a:spcPct val="113000"/>
              </a:lnSpc>
              <a:spcBef>
                <a:spcPts val="400"/>
              </a:spcBef>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Kontrollér før godkendelse; tjek selv resultatet</a:t>
            </a:r>
            <a:endParaRPr lang="da" sz="2020" dirty="0"/>
          </a:p>
          <a:p>
            <a:pPr algn="l" marL="191770" indent="-191770">
              <a:lnSpc>
                <a:spcPct val="113000"/>
              </a:lnSpc>
              <a:spcBef>
                <a:spcPts val="400"/>
              </a:spcBef>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Stop op under pres; begræns konsekvenserne af fejl, mens De lærer</a:t>
            </a:r>
            <a:endParaRPr lang="da" sz="2020" dirty="0"/>
          </a:p>
        </p:txBody>
      </p:sp>
      <p:sp>
        <p:nvSpPr>
          <p:cNvPr id="6" name="Text 4"/>
          <p:cNvSpPr/>
          <p:nvPr/>
        </p:nvSpPr>
        <p:spPr>
          <a:xfrm>
            <a:off x="666780" y="4188043"/>
            <a:ext cx="11510010" cy="691195"/>
          </a:xfrm>
          <a:prstGeom prst="rect">
            <a:avLst/>
          </a:prstGeom>
          <a:noFill/>
          <a:ln/>
        </p:spPr>
        <p:txBody>
          <a:bodyPr wrap="square" lIns="0" tIns="0" rIns="0" bIns="0" rtlCol="0" anchor="t"/>
          <a:lstStyle/>
          <a:p>
            <a:pPr algn="l" indent="0" marL="0">
              <a:lnSpc>
                <a:spcPct val="113000"/>
              </a:lnSpc>
              <a:buNone/>
            </a:pPr>
            <a:r>
              <a:rPr lang="da" altLang="en-US" sz="2020" dirty="0">
                <a:solidFill>
                  <a:srgbClr val="25252B"/>
                </a:solidFill>
                <a:latin typeface="IBM Plex Sans" pitchFamily="34" charset="0"/>
                <a:ea typeface="IBM Plex Sans" pitchFamily="34" charset="-122"/>
                <a:cs typeface="IBM Plex Sans" pitchFamily="34" charset="-120"/>
              </a:rPr>
              <a:t>En ven sender en anmodning, mens en ukendt supportmedarbejder kræver øjeblikkelig handling. Hvad kunne De kontrollere, før De gør noget?</a:t>
            </a:r>
            <a:endParaRPr lang="da" sz="2020" dirty="0"/>
          </a:p>
        </p:txBody>
      </p:sp>
      <p:sp>
        <p:nvSpPr>
          <p:cNvPr id="7" name="Shape 5"/>
          <p:cNvSpPr/>
          <p:nvPr/>
        </p:nvSpPr>
        <p:spPr>
          <a:xfrm>
            <a:off x="666780" y="5135179"/>
            <a:ext cx="10858500" cy="1036747"/>
          </a:xfrm>
          <a:prstGeom prst="rect">
            <a:avLst/>
          </a:prstGeom>
          <a:solidFill>
            <a:srgbClr val="F3F3FA"/>
          </a:solidFill>
          <a:ln/>
        </p:spPr>
      </p:sp>
      <p:sp>
        <p:nvSpPr>
          <p:cNvPr id="8" name="Shape 6"/>
          <p:cNvSpPr/>
          <p:nvPr/>
        </p:nvSpPr>
        <p:spPr>
          <a:xfrm>
            <a:off x="666780" y="5135179"/>
            <a:ext cx="57150" cy="1036747"/>
          </a:xfrm>
          <a:prstGeom prst="rect">
            <a:avLst/>
          </a:prstGeom>
          <a:solidFill>
            <a:srgbClr val="422C70"/>
          </a:solidFill>
          <a:ln/>
        </p:spPr>
      </p:sp>
      <p:sp>
        <p:nvSpPr>
          <p:cNvPr id="9" name="Text 7"/>
          <p:cNvSpPr/>
          <p:nvPr/>
        </p:nvSpPr>
        <p:spPr>
          <a:xfrm>
            <a:off x="1133582" y="5365608"/>
            <a:ext cx="10580980" cy="575889"/>
          </a:xfrm>
          <a:prstGeom prst="rect">
            <a:avLst/>
          </a:prstGeom>
          <a:noFill/>
          <a:ln/>
        </p:spPr>
        <p:txBody>
          <a:bodyPr wrap="square" lIns="0" tIns="0" rIns="0" bIns="0" rtlCol="0" anchor="t"/>
          <a:lstStyle/>
          <a:p>
            <a:pPr algn="l" indent="0" marL="0">
              <a:lnSpc>
                <a:spcPct val="113000"/>
              </a:lnSpc>
              <a:buNone/>
            </a:pPr>
            <a:r>
              <a:rPr lang="da" altLang="en-US" sz="2020" b="1" dirty="0">
                <a:solidFill>
                  <a:srgbClr val="422C70"/>
                </a:solidFill>
                <a:latin typeface="IBM Plex Sans" pitchFamily="34" charset="0"/>
                <a:ea typeface="IBM Plex Sans" pitchFamily="34" charset="-122"/>
                <a:cs typeface="IBM Plex Sans" pitchFamily="34" charset="-120"/>
              </a:rPr>
              <a:t>Et øjeblik til eftertanke</a:t>
            </a:r>
            <a:endParaRPr lang="da" sz="2020" dirty="0"/>
          </a:p>
          <a:p>
            <a:pPr algn="l" indent="0" marL="0">
              <a:lnSpc>
                <a:spcPct val="113000"/>
              </a:lnSpc>
              <a:spcBef>
                <a:spcPts val="300"/>
              </a:spcBef>
              <a:buNone/>
            </a:pPr>
            <a:r>
              <a:rPr lang="da" altLang="en-US" sz="2020" dirty="0">
                <a:solidFill>
                  <a:srgbClr val="25252B"/>
                </a:solidFill>
                <a:latin typeface="IBM Plex Sans" pitchFamily="34" charset="0"/>
                <a:ea typeface="IBM Plex Sans" pitchFamily="34" charset="-122"/>
                <a:cs typeface="IBM Plex Sans" pitchFamily="34" charset="-120"/>
              </a:rPr>
              <a:t>Hvilket sikkerhedstjek vil De stoppe op og foretage, før De handler?</a:t>
            </a:r>
            <a:endParaRPr lang="da"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3</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29817" cy="411389"/>
          </a:xfrm>
          <a:prstGeom prst="rect">
            <a:avLst/>
          </a:prstGeom>
          <a:noFill/>
          <a:ln/>
        </p:spPr>
        <p:txBody>
          <a:bodyPr wrap="square" lIns="0" tIns="0" rIns="0" bIns="0" rtlCol="0" anchor="t"/>
          <a:lstStyle/>
          <a:p>
            <a:pPr algn="ctr" indent="0" marL="0">
              <a:lnSpc>
                <a:spcPct val="113000"/>
              </a:lnSpc>
              <a:buNone/>
            </a:pPr>
            <a:r>
              <a:rPr lang="da" altLang="en-US" sz="2400" dirty="0">
                <a:solidFill>
                  <a:srgbClr val="F7941F"/>
                </a:solidFill>
                <a:latin typeface="IBM Plex Sans Medium" pitchFamily="34" charset="0"/>
                <a:ea typeface="IBM Plex Sans Medium" pitchFamily="34" charset="-122"/>
                <a:cs typeface="IBM Plex Sans Medium" pitchFamily="34" charset="-120"/>
              </a:rPr>
              <a:t>Modul 4</a:t>
            </a:r>
            <a:endParaRPr lang="da" sz="2400" dirty="0"/>
          </a:p>
        </p:txBody>
      </p:sp>
      <p:sp>
        <p:nvSpPr>
          <p:cNvPr id="3" name="Text 1"/>
          <p:cNvSpPr/>
          <p:nvPr/>
        </p:nvSpPr>
        <p:spPr>
          <a:xfrm>
            <a:off x="381030" y="2866553"/>
            <a:ext cx="11429817" cy="590520"/>
          </a:xfrm>
          <a:prstGeom prst="rect">
            <a:avLst/>
          </a:prstGeom>
          <a:noFill/>
          <a:ln/>
        </p:spPr>
        <p:txBody>
          <a:bodyPr wrap="square" lIns="0" tIns="0" rIns="0" bIns="0" rtlCol="0" anchor="t"/>
          <a:lstStyle/>
          <a:p>
            <a:pPr algn="ctr" indent="0" marL="0">
              <a:lnSpc>
                <a:spcPct val="83000"/>
              </a:lnSpc>
              <a:buNone/>
            </a:pPr>
            <a:r>
              <a:rPr lang="da" altLang="en-US" sz="4350" dirty="0">
                <a:solidFill>
                  <a:srgbClr val="FFFFFF"/>
                </a:solidFill>
                <a:latin typeface="IBM Plex Sans Medium" pitchFamily="34" charset="0"/>
                <a:ea typeface="IBM Plex Sans Medium" pitchFamily="34" charset="-122"/>
                <a:cs typeface="IBM Plex Sans Medium" pitchFamily="34" charset="-120"/>
              </a:rPr>
              <a:t>Bitcoin i Deres lokalsamfund</a:t>
            </a:r>
            <a:endParaRPr lang="da"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da" altLang="en-US" sz="2400" b="1" dirty="0">
                <a:solidFill>
                  <a:srgbClr val="FFFFFF"/>
                </a:solidFill>
                <a:latin typeface="IBM Plex Sans" pitchFamily="34" charset="0"/>
                <a:ea typeface="IBM Plex Sans" pitchFamily="34" charset="-122"/>
                <a:cs typeface="IBM Plex Sans" pitchFamily="34" charset="-120"/>
              </a:rPr>
              <a:t>Skab sammenhæng:</a:t>
            </a:r>
            <a:r>
              <a:rPr lang="da" altLang="en-US" sz="2400" dirty="0">
                <a:solidFill>
                  <a:srgbClr val="FFFFFF"/>
                </a:solidFill>
                <a:latin typeface="IBM Plex Sans" pitchFamily="34" charset="0"/>
                <a:ea typeface="IBM Plex Sans" pitchFamily="34" charset="-122"/>
                <a:cs typeface="IBM Plex Sans" pitchFamily="34" charset="-120"/>
              </a:rPr>
              <a:t> Hvordan hænger problemet, løsningen og den sikre handling sammen med dette fællesskab?</a:t>
            </a:r>
            <a:endParaRPr lang="d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Deres lokale modul 4</a:t>
            </a:r>
            <a:endParaRPr lang="da" sz="3000" dirty="0"/>
          </a:p>
        </p:txBody>
      </p:sp>
      <p:pic>
        <p:nvPicPr>
          <p:cNvPr id="4" name="Image 0" descr="Skab forbindelseKnyt tidligere læring til et lokalt behov. SammenlignAfvej Bitcoin mod en realistisk lokal mulighed.Øv Dem sikkertPrøv en afgrænset opgave med vejledning. ForklarFortæl, hvad De har læ">    </p:cNvPr>
          <p:cNvPicPr>
            <a:picLocks noChangeAspect="1"/>
          </p:cNvPicPr>
          <p:nvPr/>
        </p:nvPicPr>
        <p:blipFill>
          <a:blip r:embed="rId1"/>
          <a:stretch>
            <a:fillRect/>
          </a:stretch>
        </p:blipFill>
        <p:spPr>
          <a:xfrm>
            <a:off x="666780" y="1295430"/>
            <a:ext cx="10858500" cy="1798991"/>
          </a:xfrm>
          <a:prstGeom prst="rect">
            <a:avLst/>
          </a:prstGeom>
        </p:spPr>
      </p:pic>
      <p:sp>
        <p:nvSpPr>
          <p:cNvPr id="5" name="Text 2"/>
          <p:cNvSpPr/>
          <p:nvPr/>
        </p:nvSpPr>
        <p:spPr>
          <a:xfrm>
            <a:off x="666780" y="3246852"/>
            <a:ext cx="11510010" cy="822686"/>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Notér Deres lokale fokus: problem eller mulighed, alternativ, sikkert scenarie, vigtigste fordel og risiko samt et sikkert næste skridt.</a:t>
            </a:r>
            <a:endParaRPr lang="da" sz="2400" dirty="0"/>
          </a:p>
        </p:txBody>
      </p:sp>
      <p:sp>
        <p:nvSpPr>
          <p:cNvPr id="6" name="Text 3"/>
          <p:cNvSpPr/>
          <p:nvPr/>
        </p:nvSpPr>
        <p:spPr>
          <a:xfrm>
            <a:off x="666780" y="4374398"/>
            <a:ext cx="11510010" cy="822686"/>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Det forventes ikke, at De tager Bitcoin i brug eller konkluderer, at det er bedst. Lokale eksempler beviser ikke, at en metode virker overalt.</a:t>
            </a:r>
            <a:endParaRPr lang="d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4</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Workshops og demonstrationer</a:t>
            </a:r>
            <a:endParaRPr lang="da"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da" altLang="en-US" sz="2400" b="1" dirty="0">
                <a:solidFill>
                  <a:srgbClr val="422C70"/>
                </a:solidFill>
                <a:latin typeface="IBM Plex Sans" pitchFamily="34" charset="0"/>
                <a:ea typeface="IBM Plex Sans" pitchFamily="34" charset="-122"/>
                <a:cs typeface="IBM Plex Sans" pitchFamily="34" charset="-120"/>
              </a:rPr>
              <a:t>Præsentation:</a:t>
            </a:r>
            <a:r>
              <a:rPr lang="da" altLang="en-US" sz="2400" dirty="0">
                <a:solidFill>
                  <a:srgbClr val="25252B"/>
                </a:solidFill>
                <a:latin typeface="IBM Plex Sans" pitchFamily="34" charset="0"/>
                <a:ea typeface="IBM Plex Sans" pitchFamily="34" charset="-122"/>
                <a:cs typeface="IBM Plex Sans" pitchFamily="34" charset="-120"/>
              </a:rPr>
              <a:t> observér processen og risiciene</a:t>
            </a:r>
            <a:endParaRPr lang="da" sz="2400" dirty="0"/>
          </a:p>
          <a:p>
            <a:pPr algn="l" marL="228600" indent="-228600">
              <a:lnSpc>
                <a:spcPct val="113000"/>
              </a:lnSpc>
              <a:spcBef>
                <a:spcPts val="480"/>
              </a:spcBef>
              <a:buSzPct val="100000"/>
              <a:buChar char="•"/>
            </a:pPr>
            <a:r>
              <a:rPr lang="da" altLang="en-US" sz="2400" b="1" dirty="0">
                <a:solidFill>
                  <a:srgbClr val="422C70"/>
                </a:solidFill>
                <a:latin typeface="IBM Plex Sans" pitchFamily="34" charset="0"/>
                <a:ea typeface="IBM Plex Sans" pitchFamily="34" charset="-122"/>
                <a:cs typeface="IBM Plex Sans" pitchFamily="34" charset="-120"/>
              </a:rPr>
              <a:t>Øvelse:</a:t>
            </a:r>
            <a:r>
              <a:rPr lang="da" altLang="en-US" sz="2400" dirty="0">
                <a:solidFill>
                  <a:srgbClr val="25252B"/>
                </a:solidFill>
                <a:latin typeface="IBM Plex Sans" pitchFamily="34" charset="0"/>
                <a:ea typeface="IBM Plex Sans" pitchFamily="34" charset="-122"/>
                <a:cs typeface="IBM Plex Sans" pitchFamily="34" charset="-120"/>
              </a:rPr>
              <a:t> følg med ved hjælp af sikre øvelsesmaterialer</a:t>
            </a:r>
            <a:endParaRPr lang="da" sz="2400" dirty="0"/>
          </a:p>
          <a:p>
            <a:pPr algn="l" marL="228600" indent="-228600">
              <a:lnSpc>
                <a:spcPct val="113000"/>
              </a:lnSpc>
              <a:spcBef>
                <a:spcPts val="480"/>
              </a:spcBef>
              <a:buSzPct val="100000"/>
              <a:buChar char="•"/>
            </a:pPr>
            <a:r>
              <a:rPr lang="da" altLang="en-US" sz="2400" b="1" dirty="0">
                <a:solidFill>
                  <a:srgbClr val="422C70"/>
                </a:solidFill>
                <a:latin typeface="IBM Plex Sans" pitchFamily="34" charset="0"/>
                <a:ea typeface="IBM Plex Sans" pitchFamily="34" charset="-122"/>
                <a:cs typeface="IBM Plex Sans" pitchFamily="34" charset="-120"/>
              </a:rPr>
              <a:t>Udførelse:</a:t>
            </a:r>
            <a:r>
              <a:rPr lang="da" altLang="en-US" sz="2400" dirty="0">
                <a:solidFill>
                  <a:srgbClr val="25252B"/>
                </a:solidFill>
                <a:latin typeface="IBM Plex Sans" pitchFamily="34" charset="0"/>
                <a:ea typeface="IBM Plex Sans" pitchFamily="34" charset="-122"/>
                <a:cs typeface="IBM Plex Sans" pitchFamily="34" charset="-120"/>
              </a:rPr>
              <a:t> løs en opgave eller forklar en beslutning selvstændigt</a:t>
            </a:r>
            <a:endParaRPr lang="da" sz="2400" dirty="0"/>
          </a:p>
        </p:txBody>
      </p:sp>
      <p:sp>
        <p:nvSpPr>
          <p:cNvPr id="5" name="Text 3"/>
          <p:cNvSpPr/>
          <p:nvPr/>
        </p:nvSpPr>
        <p:spPr>
          <a:xfrm>
            <a:off x="666780" y="3077779"/>
            <a:ext cx="11510010" cy="822686"/>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Før øvelsen: kontrollerede værktøjer, klare planer for gendannelse og håndtering af fejl, kendte risici og et klart stoppunkt.</a:t>
            </a:r>
            <a:endParaRPr lang="da" sz="2400" dirty="0"/>
          </a:p>
        </p:txBody>
      </p:sp>
      <p:sp>
        <p:nvSpPr>
          <p:cNvPr id="6" name="Text 4"/>
          <p:cNvSpPr/>
          <p:nvPr/>
        </p:nvSpPr>
        <p:spPr>
          <a:xfrm>
            <a:off x="666780" y="4205326"/>
            <a:ext cx="11510010" cy="1645463"/>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De bliver ikke presset til at installere software eller videregive finansielle oplysninger. Der findes et alternativ, som kan bruges offline eller uden penge. Ethvert beløb i rigtige penge skal være så lille, at et fuldstændigt tab forbliver en læringserfaring og ikke en krise.</a:t>
            </a:r>
            <a:endParaRPr lang="da"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4</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Lokale Bitcoin-værktøjer og -ressourcer</a:t>
            </a:r>
            <a:endParaRPr lang="da" sz="3000" dirty="0"/>
          </a:p>
        </p:txBody>
      </p:sp>
      <p:sp>
        <p:nvSpPr>
          <p:cNvPr id="4" name="Text 2"/>
          <p:cNvSpPr/>
          <p:nvPr/>
        </p:nvSpPr>
        <p:spPr>
          <a:xfrm>
            <a:off x="1002000" y="1375806"/>
            <a:ext cx="11142604" cy="2439619"/>
          </a:xfrm>
          <a:prstGeom prst="rect">
            <a:avLst/>
          </a:prstGeom>
          <a:noFill/>
          <a:ln/>
        </p:spPr>
        <p:txBody>
          <a:bodyPr wrap="square" lIns="0" tIns="0" rIns="0" bIns="0" rtlCol="0" anchor="t"/>
          <a:lstStyle/>
          <a:p>
            <a:pPr algn="l" marL="200660" indent="-200660">
              <a:lnSpc>
                <a:spcPct val="113000"/>
              </a:lnSpc>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Formål og realistisk alternativ</a:t>
            </a:r>
            <a:endParaRPr lang="da" sz="2110" dirty="0"/>
          </a:p>
          <a:p>
            <a:pPr algn="l" marL="200660" indent="-200660">
              <a:lnSpc>
                <a:spcPct val="113000"/>
              </a:lnSpc>
              <a:spcBef>
                <a:spcPts val="420"/>
              </a:spcBef>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Kontrol over nøgler og gendannelse</a:t>
            </a:r>
            <a:endParaRPr lang="da" sz="2110" dirty="0"/>
          </a:p>
          <a:p>
            <a:pPr algn="l" marL="200660" indent="-200660">
              <a:lnSpc>
                <a:spcPct val="113000"/>
              </a:lnSpc>
              <a:spcBef>
                <a:spcPts val="420"/>
              </a:spcBef>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Ægte udgiver, domæne eller appbutiksopslag</a:t>
            </a:r>
            <a:endParaRPr lang="da" sz="2110" dirty="0"/>
          </a:p>
          <a:p>
            <a:pPr algn="l" marL="200660" indent="-200660">
              <a:lnSpc>
                <a:spcPct val="113000"/>
              </a:lnSpc>
              <a:spcBef>
                <a:spcPts val="420"/>
              </a:spcBef>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Open source-status, gennemgang og vedligeholdelse</a:t>
            </a:r>
            <a:endParaRPr lang="da" sz="2110" dirty="0"/>
          </a:p>
          <a:p>
            <a:pPr algn="l" marL="200660" indent="-200660">
              <a:lnSpc>
                <a:spcPct val="113000"/>
              </a:lnSpc>
              <a:spcBef>
                <a:spcPts val="420"/>
              </a:spcBef>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Privatliv, samlede omkostninger, kompatibilitet og support</a:t>
            </a:r>
            <a:endParaRPr lang="da" sz="2110" dirty="0"/>
          </a:p>
          <a:p>
            <a:pPr algn="l" marL="200660" indent="-200660">
              <a:lnSpc>
                <a:spcPct val="113000"/>
              </a:lnSpc>
              <a:spcBef>
                <a:spcPts val="420"/>
              </a:spcBef>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Gældende lokale regler og begrænsninger</a:t>
            </a:r>
            <a:endParaRPr lang="da" sz="2110" dirty="0"/>
          </a:p>
        </p:txBody>
      </p:sp>
      <p:sp>
        <p:nvSpPr>
          <p:cNvPr id="5" name="Text 3"/>
          <p:cNvSpPr/>
          <p:nvPr/>
        </p:nvSpPr>
        <p:spPr>
          <a:xfrm>
            <a:off x="666780" y="4110319"/>
            <a:ext cx="11510010" cy="723930"/>
          </a:xfrm>
          <a:prstGeom prst="rect">
            <a:avLst/>
          </a:prstGeom>
          <a:noFill/>
          <a:ln/>
        </p:spPr>
        <p:txBody>
          <a:bodyPr wrap="square" lIns="0" tIns="0" rIns="0" bIns="0" rtlCol="0" anchor="t"/>
          <a:lstStyle/>
          <a:p>
            <a:pPr algn="l" indent="0" marL="0">
              <a:lnSpc>
                <a:spcPct val="113000"/>
              </a:lnSpc>
              <a:buNone/>
            </a:pPr>
            <a:r>
              <a:rPr lang="da" altLang="en-US" sz="2110" dirty="0">
                <a:solidFill>
                  <a:srgbClr val="25252B"/>
                </a:solidFill>
                <a:latin typeface="IBM Plex Sans" pitchFamily="34" charset="0"/>
                <a:ea typeface="IBM Plex Sans" pitchFamily="34" charset="-122"/>
                <a:cs typeface="IBM Plex Sans" pitchFamily="34" charset="-120"/>
              </a:rPr>
              <a:t>Notér værktøj/version, kontroldato, opbevaringsansvar, primær anvendelse, fordel, risiko, gendannelsesmetode og alternativ.</a:t>
            </a:r>
            <a:endParaRPr lang="da" sz="2110" dirty="0"/>
          </a:p>
        </p:txBody>
      </p:sp>
      <p:sp>
        <p:nvSpPr>
          <p:cNvPr id="6" name="Text 4"/>
          <p:cNvSpPr/>
          <p:nvPr/>
        </p:nvSpPr>
        <p:spPr>
          <a:xfrm>
            <a:off x="666780" y="5102443"/>
            <a:ext cx="11510010" cy="1085850"/>
          </a:xfrm>
          <a:prstGeom prst="rect">
            <a:avLst/>
          </a:prstGeom>
          <a:noFill/>
          <a:ln/>
        </p:spPr>
        <p:txBody>
          <a:bodyPr wrap="square" lIns="0" tIns="0" rIns="0" bIns="0" rtlCol="0" anchor="t"/>
          <a:lstStyle/>
          <a:p>
            <a:pPr algn="l" indent="0" marL="0">
              <a:lnSpc>
                <a:spcPct val="113000"/>
              </a:lnSpc>
              <a:buNone/>
            </a:pPr>
            <a:r>
              <a:rPr lang="da" altLang="en-US" sz="2110" dirty="0">
                <a:solidFill>
                  <a:srgbClr val="25252B"/>
                </a:solidFill>
                <a:latin typeface="IBM Plex Sans" pitchFamily="34" charset="0"/>
                <a:ea typeface="IBM Plex Sans" pitchFamily="34" charset="-122"/>
                <a:cs typeface="IBM Plex Sans" pitchFamily="34" charset="-120"/>
              </a:rPr>
              <a:t>Navngivne værktøjer er tidsbestemte læringseksempler, ikke anbefalinger eller løfter om sikkerhed, tilgængelighed, lave omkostninger eller egnethed. Kontrollér dem igen, før De bruger dem i praksis.</a:t>
            </a:r>
            <a:endParaRPr lang="da"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4</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Lightning-betalinger</a:t>
            </a:r>
            <a:endParaRPr lang="da" sz="3000" dirty="0"/>
          </a:p>
        </p:txBody>
      </p:sp>
      <p:sp>
        <p:nvSpPr>
          <p:cNvPr id="4" name="Text 2"/>
          <p:cNvSpPr/>
          <p:nvPr/>
        </p:nvSpPr>
        <p:spPr>
          <a:xfrm>
            <a:off x="1002000" y="1375806"/>
            <a:ext cx="11142604" cy="2694371"/>
          </a:xfrm>
          <a:prstGeom prst="rect">
            <a:avLst/>
          </a:prstGeom>
          <a:noFill/>
          <a:ln/>
        </p:spPr>
        <p:txBody>
          <a:bodyPr wrap="square" lIns="0" tIns="0" rIns="0" bIns="0" rtlCol="0" anchor="t"/>
          <a:lstStyle/>
          <a:p>
            <a:pPr algn="l" marL="200660" indent="-200660">
              <a:lnSpc>
                <a:spcPct val="113000"/>
              </a:lnSpc>
              <a:buSzPct val="100000"/>
              <a:buChar char="•"/>
            </a:pPr>
            <a:r>
              <a:rPr lang="da" altLang="en-US" sz="2110" b="1" dirty="0">
                <a:solidFill>
                  <a:srgbClr val="422C70"/>
                </a:solidFill>
                <a:latin typeface="IBM Plex Sans" pitchFamily="34" charset="0"/>
                <a:ea typeface="IBM Plex Sans" pitchFamily="34" charset="-122"/>
                <a:cs typeface="IBM Plex Sans" pitchFamily="34" charset="-120"/>
              </a:rPr>
              <a:t>Faktura:</a:t>
            </a:r>
            <a:r>
              <a:rPr lang="da" altLang="en-US" sz="2110" dirty="0">
                <a:solidFill>
                  <a:srgbClr val="25252B"/>
                </a:solidFill>
                <a:latin typeface="IBM Plex Sans" pitchFamily="34" charset="0"/>
                <a:ea typeface="IBM Plex Sans" pitchFamily="34" charset="-122"/>
                <a:cs typeface="IBM Plex Sans" pitchFamily="34" charset="-120"/>
              </a:rPr>
              <a:t> anmodning om en bestemt betaling; kan indeholde beløb og udløbstidspunkt</a:t>
            </a:r>
            <a:endParaRPr lang="da" sz="2110" dirty="0"/>
          </a:p>
          <a:p>
            <a:pPr algn="l" marL="200660" indent="-200660">
              <a:lnSpc>
                <a:spcPct val="113000"/>
              </a:lnSpc>
              <a:spcBef>
                <a:spcPts val="420"/>
              </a:spcBef>
              <a:buSzPct val="100000"/>
              <a:buChar char="•"/>
            </a:pPr>
            <a:r>
              <a:rPr lang="da" altLang="en-US" sz="2110" b="1" dirty="0">
                <a:solidFill>
                  <a:srgbClr val="422C70"/>
                </a:solidFill>
                <a:latin typeface="IBM Plex Sans" pitchFamily="34" charset="0"/>
                <a:ea typeface="IBM Plex Sans" pitchFamily="34" charset="-122"/>
                <a:cs typeface="IBM Plex Sans" pitchFamily="34" charset="-120"/>
              </a:rPr>
              <a:t>Lightning-adresse:</a:t>
            </a:r>
            <a:r>
              <a:rPr lang="da" altLang="en-US" sz="2110" dirty="0">
                <a:solidFill>
                  <a:srgbClr val="25252B"/>
                </a:solidFill>
                <a:latin typeface="IBM Plex Sans" pitchFamily="34" charset="0"/>
                <a:ea typeface="IBM Plex Sans" pitchFamily="34" charset="-122"/>
                <a:cs typeface="IBM Plex Sans" pitchFamily="34" charset="-120"/>
              </a:rPr>
              <a:t> routingidentifikator understøttet af en udbyder, ofte med et format som en e-mailadresse</a:t>
            </a:r>
            <a:endParaRPr lang="da" sz="2110" dirty="0"/>
          </a:p>
          <a:p>
            <a:pPr algn="l" marL="200660" indent="-200660">
              <a:lnSpc>
                <a:spcPct val="113000"/>
              </a:lnSpc>
              <a:spcBef>
                <a:spcPts val="420"/>
              </a:spcBef>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Kontrollér opbevaring, tilførselsvej for midler, sikkerhedskopiering, gebyrer og grænser</a:t>
            </a:r>
            <a:endParaRPr lang="da" sz="2110" dirty="0"/>
          </a:p>
          <a:p>
            <a:pPr algn="l" marL="200660" indent="-200660">
              <a:lnSpc>
                <a:spcPct val="113000"/>
              </a:lnSpc>
              <a:spcBef>
                <a:spcPts val="420"/>
              </a:spcBef>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Afklar fejlhåndtering og modtagerbekræftelse</a:t>
            </a:r>
            <a:endParaRPr lang="da" sz="2110" dirty="0"/>
          </a:p>
        </p:txBody>
      </p:sp>
      <p:sp>
        <p:nvSpPr>
          <p:cNvPr id="5" name="Text 3"/>
          <p:cNvSpPr/>
          <p:nvPr/>
        </p:nvSpPr>
        <p:spPr>
          <a:xfrm>
            <a:off x="666780" y="4365163"/>
            <a:ext cx="11510010" cy="723930"/>
          </a:xfrm>
          <a:prstGeom prst="rect">
            <a:avLst/>
          </a:prstGeom>
          <a:noFill/>
          <a:ln/>
        </p:spPr>
        <p:txBody>
          <a:bodyPr wrap="square" lIns="0" tIns="0" rIns="0" bIns="0" rtlCol="0" anchor="t"/>
          <a:lstStyle/>
          <a:p>
            <a:pPr algn="l" indent="0" marL="0">
              <a:lnSpc>
                <a:spcPct val="113000"/>
              </a:lnSpc>
              <a:buNone/>
            </a:pPr>
            <a:r>
              <a:rPr lang="da" altLang="en-US" sz="2110" dirty="0">
                <a:solidFill>
                  <a:srgbClr val="25252B"/>
                </a:solidFill>
                <a:latin typeface="IBM Plex Sans" pitchFamily="34" charset="0"/>
                <a:ea typeface="IBM Plex Sans" pitchFamily="34" charset="-122"/>
                <a:cs typeface="IBM Plex Sans" pitchFamily="34" charset="-120"/>
              </a:rPr>
              <a:t>En Lightning-adresse er ikke en e-mailkonto; den afhænger af den udbyder eller det domæne, der understøtter den. Kontrollér den endelige anmodning, før De godkender den.</a:t>
            </a:r>
            <a:endParaRPr lang="da" sz="2110" dirty="0"/>
          </a:p>
        </p:txBody>
      </p:sp>
      <p:sp>
        <p:nvSpPr>
          <p:cNvPr id="6" name="Text 4"/>
          <p:cNvSpPr/>
          <p:nvPr/>
        </p:nvSpPr>
        <p:spPr>
          <a:xfrm>
            <a:off x="666780" y="5357195"/>
            <a:ext cx="11510010" cy="361920"/>
          </a:xfrm>
          <a:prstGeom prst="rect">
            <a:avLst/>
          </a:prstGeom>
          <a:noFill/>
          <a:ln/>
        </p:spPr>
        <p:txBody>
          <a:bodyPr wrap="square" lIns="0" tIns="0" rIns="0" bIns="0" rtlCol="0" anchor="t"/>
          <a:lstStyle/>
          <a:p>
            <a:pPr algn="l" indent="0" marL="0">
              <a:lnSpc>
                <a:spcPct val="113000"/>
              </a:lnSpc>
              <a:buNone/>
            </a:pPr>
            <a:r>
              <a:rPr lang="da" altLang="en-US" sz="2110" dirty="0">
                <a:solidFill>
                  <a:srgbClr val="25252B"/>
                </a:solidFill>
                <a:latin typeface="IBM Plex Sans" pitchFamily="34" charset="0"/>
                <a:ea typeface="IBM Plex Sans" pitchFamily="34" charset="-122"/>
                <a:cs typeface="IBM Plex Sans" pitchFamily="34" charset="-120"/>
              </a:rPr>
              <a:t>En vellykket mindre betaling er ikke bevis for, at større saldi er sikre.</a:t>
            </a:r>
            <a:endParaRPr lang="da"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4</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Modtageren sender en betalingsanmodningModtageren opretter en betalingsanmodning med beløbet angivet.Afsenderen betalerAfsenderen scanner anmodningen, kontrollerer beløbet og betaler. Modtageren får b">    </p:cNvPr>
          <p:cNvPicPr>
            <a:picLocks noChangeAspect="1"/>
          </p:cNvPicPr>
          <p:nvPr/>
        </p:nvPicPr>
        <p:blipFill>
          <a:blip r:embed="rId1"/>
          <a:stretch>
            <a:fillRect/>
          </a:stretch>
        </p:blipFill>
        <p:spPr>
          <a:xfrm>
            <a:off x="342900" y="1431676"/>
            <a:ext cx="11506170" cy="384221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Vær opmærksom på, om hver wallet er tredjepartsforvaltet eller selvforvaltet. 1Opret anmodningenModtageren opretter en betalingsanmodning.2Scan anmodningenAfsenderen scanner eller kopierer den.3Kontro">    </p:cNvPr>
          <p:cNvPicPr>
            <a:picLocks noChangeAspect="1"/>
          </p:cNvPicPr>
          <p:nvPr/>
        </p:nvPicPr>
        <p:blipFill>
          <a:blip r:embed="rId1"/>
          <a:stretch>
            <a:fillRect/>
          </a:stretch>
        </p:blipFill>
        <p:spPr>
          <a:xfrm>
            <a:off x="342900" y="442935"/>
            <a:ext cx="11506170" cy="581979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Guidet Lightning-betaling</a:t>
            </a:r>
            <a:endParaRPr lang="da"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da" altLang="en-US" sz="2400" dirty="0">
                <a:solidFill>
                  <a:srgbClr val="25252B"/>
                </a:solidFill>
                <a:latin typeface="IBM Plex Sans" pitchFamily="34" charset="0"/>
                <a:ea typeface="IBM Plex Sans" pitchFamily="34" charset="-122"/>
                <a:cs typeface="IBM Plex Sans" pitchFamily="34" charset="-120"/>
              </a:rPr>
              <a:t>Modtageren opretter den korrekte anmodning.</a:t>
            </a:r>
            <a:endParaRPr lang="da" sz="2400" dirty="0"/>
          </a:p>
          <a:p>
            <a:pPr algn="l" marL="228600" indent="-228600">
              <a:lnSpc>
                <a:spcPct val="113000"/>
              </a:lnSpc>
              <a:spcBef>
                <a:spcPts val="480"/>
              </a:spcBef>
              <a:buSzPct val="100000"/>
              <a:buFont typeface="+mj-lt"/>
              <a:buAutoNum type="arabicPeriod" startAt="1"/>
            </a:pPr>
            <a:r>
              <a:rPr lang="da" altLang="en-US" sz="2400" dirty="0">
                <a:solidFill>
                  <a:srgbClr val="25252B"/>
                </a:solidFill>
                <a:latin typeface="IBM Plex Sans" pitchFamily="34" charset="0"/>
                <a:ea typeface="IBM Plex Sans" pitchFamily="34" charset="-122"/>
                <a:cs typeface="IBM Plex Sans" pitchFamily="34" charset="-120"/>
              </a:rPr>
              <a:t>Afsenderen scanner eller kopierer den.</a:t>
            </a:r>
            <a:endParaRPr lang="da" sz="2400" dirty="0"/>
          </a:p>
          <a:p>
            <a:pPr algn="l" marL="228600" indent="-228600">
              <a:lnSpc>
                <a:spcPct val="113000"/>
              </a:lnSpc>
              <a:spcBef>
                <a:spcPts val="480"/>
              </a:spcBef>
              <a:buSzPct val="100000"/>
              <a:buFont typeface="+mj-lt"/>
              <a:buAutoNum type="arabicPeriod" startAt="1"/>
            </a:pPr>
            <a:r>
              <a:rPr lang="da" altLang="en-US" sz="2400" dirty="0">
                <a:solidFill>
                  <a:srgbClr val="25252B"/>
                </a:solidFill>
                <a:latin typeface="IBM Plex Sans" pitchFamily="34" charset="0"/>
                <a:ea typeface="IBM Plex Sans" pitchFamily="34" charset="-122"/>
                <a:cs typeface="IBM Plex Sans" pitchFamily="34" charset="-120"/>
              </a:rPr>
              <a:t>Kontrollér modtager, beløb, enhed, gebyr og eventuel udløbstid.</a:t>
            </a:r>
            <a:endParaRPr lang="da" sz="2400" dirty="0"/>
          </a:p>
          <a:p>
            <a:pPr algn="l" marL="228600" indent="-228600">
              <a:lnSpc>
                <a:spcPct val="113000"/>
              </a:lnSpc>
              <a:spcBef>
                <a:spcPts val="480"/>
              </a:spcBef>
              <a:buSzPct val="100000"/>
              <a:buFont typeface="+mj-lt"/>
              <a:buAutoNum type="arabicPeriod" startAt="1"/>
            </a:pPr>
            <a:r>
              <a:rPr lang="da" altLang="en-US" sz="2400" dirty="0">
                <a:solidFill>
                  <a:srgbClr val="25252B"/>
                </a:solidFill>
                <a:latin typeface="IBM Plex Sans" pitchFamily="34" charset="0"/>
                <a:ea typeface="IBM Plex Sans" pitchFamily="34" charset="-122"/>
                <a:cs typeface="IBM Plex Sans" pitchFamily="34" charset="-120"/>
              </a:rPr>
              <a:t>Godkend kun, når oplysningerne stemmer overens.</a:t>
            </a:r>
            <a:endParaRPr lang="da" sz="2400" dirty="0"/>
          </a:p>
          <a:p>
            <a:pPr algn="l" marL="228600" indent="-228600">
              <a:lnSpc>
                <a:spcPct val="113000"/>
              </a:lnSpc>
              <a:spcBef>
                <a:spcPts val="480"/>
              </a:spcBef>
              <a:buSzPct val="100000"/>
              <a:buFont typeface="+mj-lt"/>
              <a:buAutoNum type="arabicPeriod" startAt="1"/>
            </a:pPr>
            <a:r>
              <a:rPr lang="da" altLang="en-US" sz="2400" dirty="0">
                <a:solidFill>
                  <a:srgbClr val="25252B"/>
                </a:solidFill>
                <a:latin typeface="IBM Plex Sans" pitchFamily="34" charset="0"/>
                <a:ea typeface="IBM Plex Sans" pitchFamily="34" charset="-122"/>
                <a:cs typeface="IBM Plex Sans" pitchFamily="34" charset="-120"/>
              </a:rPr>
              <a:t>Begge parter kontrollerer resultatet i deres egne wallets.</a:t>
            </a:r>
            <a:endParaRPr lang="da" sz="2400" dirty="0"/>
          </a:p>
          <a:p>
            <a:pPr algn="l" marL="228600" indent="-228600">
              <a:lnSpc>
                <a:spcPct val="113000"/>
              </a:lnSpc>
              <a:spcBef>
                <a:spcPts val="480"/>
              </a:spcBef>
              <a:buSzPct val="100000"/>
              <a:buFont typeface="+mj-lt"/>
              <a:buAutoNum type="arabicPeriod" startAt="1"/>
            </a:pPr>
            <a:r>
              <a:rPr lang="da" altLang="en-US" sz="2400" dirty="0">
                <a:solidFill>
                  <a:srgbClr val="25252B"/>
                </a:solidFill>
                <a:latin typeface="IBM Plex Sans" pitchFamily="34" charset="0"/>
                <a:ea typeface="IBM Plex Sans" pitchFamily="34" charset="-122"/>
                <a:cs typeface="IBM Plex Sans" pitchFamily="34" charset="-120"/>
              </a:rPr>
              <a:t>Forklar risici ved opbevaring og fejl.</a:t>
            </a:r>
            <a:endParaRPr lang="da"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Brug forberedte eller godkendte øvelser med lav risiko. Stop, hvis resultatet afviger fra planen; kontrollér det, før De går videre.</a:t>
            </a:r>
            <a:endParaRPr lang="d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4</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Brug af Bitcoin i hverdagen</a:t>
            </a:r>
            <a:endParaRPr lang="da" sz="3000" dirty="0"/>
          </a:p>
        </p:txBody>
      </p:sp>
      <p:sp>
        <p:nvSpPr>
          <p:cNvPr id="4" name="Text 2"/>
          <p:cNvSpPr/>
          <p:nvPr/>
        </p:nvSpPr>
        <p:spPr>
          <a:xfrm>
            <a:off x="1047720" y="1386779"/>
            <a:ext cx="11092404" cy="3595238"/>
          </a:xfrm>
          <a:prstGeom prst="rect">
            <a:avLst/>
          </a:prstGeom>
          <a:noFill/>
          <a:ln/>
        </p:spPr>
        <p:txBody>
          <a:bodyPr wrap="square" lIns="0" tIns="0" rIns="0" bIns="0" rtlCol="0" anchor="t"/>
          <a:lstStyle/>
          <a:p>
            <a:pPr algn="l" marL="228600" indent="-228600">
              <a:lnSpc>
                <a:spcPct val="113000"/>
              </a:lnSpc>
              <a:buSzPct val="100000"/>
              <a:buChar char="•"/>
            </a:pPr>
            <a:r>
              <a:rPr lang="da" altLang="en-US" sz="2400" b="1" dirty="0">
                <a:solidFill>
                  <a:srgbClr val="422C70"/>
                </a:solidFill>
                <a:latin typeface="IBM Plex Sans" pitchFamily="34" charset="0"/>
                <a:ea typeface="IBM Plex Sans" pitchFamily="34" charset="-122"/>
                <a:cs typeface="IBM Plex Sans" pitchFamily="34" charset="-120"/>
              </a:rPr>
              <a:t>Indtjening:</a:t>
            </a:r>
            <a:r>
              <a:rPr lang="da" altLang="en-US" sz="2400" dirty="0">
                <a:solidFill>
                  <a:srgbClr val="25252B"/>
                </a:solidFill>
                <a:latin typeface="IBM Plex Sans" pitchFamily="34" charset="0"/>
                <a:ea typeface="IBM Plex Sans" pitchFamily="34" charset="-122"/>
                <a:cs typeface="IBM Plex Sans" pitchFamily="34" charset="-120"/>
              </a:rPr>
              <a:t> prisfastsættelse, timing, volatilitet, registrering og opbevaring</a:t>
            </a:r>
            <a:endParaRPr lang="da" sz="2400" dirty="0"/>
          </a:p>
          <a:p>
            <a:pPr algn="l" marL="228600" indent="-228600">
              <a:lnSpc>
                <a:spcPct val="113000"/>
              </a:lnSpc>
              <a:spcBef>
                <a:spcPts val="480"/>
              </a:spcBef>
              <a:buSzPct val="100000"/>
              <a:buChar char="•"/>
            </a:pPr>
            <a:r>
              <a:rPr lang="da" altLang="en-US" sz="2400" b="1" dirty="0">
                <a:solidFill>
                  <a:srgbClr val="422C70"/>
                </a:solidFill>
                <a:latin typeface="IBM Plex Sans" pitchFamily="34" charset="0"/>
                <a:ea typeface="IBM Plex Sans" pitchFamily="34" charset="-122"/>
                <a:cs typeface="IBM Plex Sans" pitchFamily="34" charset="-120"/>
              </a:rPr>
              <a:t>Opsparing:</a:t>
            </a:r>
            <a:r>
              <a:rPr lang="da" altLang="en-US" sz="2400" dirty="0">
                <a:solidFill>
                  <a:srgbClr val="25252B"/>
                </a:solidFill>
                <a:latin typeface="IBM Plex Sans" pitchFamily="34" charset="0"/>
                <a:ea typeface="IBM Plex Sans" pitchFamily="34" charset="-122"/>
                <a:cs typeface="IBM Plex Sans" pitchFamily="34" charset="-120"/>
              </a:rPr>
              <a:t> fremtidig brug; prisen kan falde kraftigt</a:t>
            </a:r>
            <a:endParaRPr lang="da" sz="2400" dirty="0"/>
          </a:p>
          <a:p>
            <a:pPr algn="l" marL="228600" indent="-228600">
              <a:lnSpc>
                <a:spcPct val="113000"/>
              </a:lnSpc>
              <a:spcBef>
                <a:spcPts val="480"/>
              </a:spcBef>
              <a:buSzPct val="100000"/>
              <a:buChar char="•"/>
            </a:pPr>
            <a:r>
              <a:rPr lang="da" altLang="en-US" sz="2400" b="1" dirty="0">
                <a:solidFill>
                  <a:srgbClr val="422C70"/>
                </a:solidFill>
                <a:latin typeface="IBM Plex Sans" pitchFamily="34" charset="0"/>
                <a:ea typeface="IBM Plex Sans" pitchFamily="34" charset="-122"/>
                <a:cs typeface="IBM Plex Sans" pitchFamily="34" charset="-120"/>
              </a:rPr>
              <a:t>Modtagelse og afsendelse:</a:t>
            </a:r>
            <a:r>
              <a:rPr lang="da" altLang="en-US" sz="2400" dirty="0">
                <a:solidFill>
                  <a:srgbClr val="25252B"/>
                </a:solidFill>
                <a:latin typeface="IBM Plex Sans" pitchFamily="34" charset="0"/>
                <a:ea typeface="IBM Plex Sans" pitchFamily="34" charset="-122"/>
                <a:cs typeface="IBM Plex Sans" pitchFamily="34" charset="-120"/>
              </a:rPr>
              <a:t> korrekt betalingsanmodning, afvikling, rute og gebyrer</a:t>
            </a:r>
            <a:endParaRPr lang="da" sz="2400" dirty="0"/>
          </a:p>
          <a:p>
            <a:pPr algn="l" marL="228600" indent="-228600">
              <a:lnSpc>
                <a:spcPct val="113000"/>
              </a:lnSpc>
              <a:spcBef>
                <a:spcPts val="480"/>
              </a:spcBef>
              <a:buSzPct val="100000"/>
              <a:buChar char="•"/>
            </a:pPr>
            <a:r>
              <a:rPr lang="da" altLang="en-US" sz="2400" b="1" dirty="0">
                <a:solidFill>
                  <a:srgbClr val="422C70"/>
                </a:solidFill>
                <a:latin typeface="IBM Plex Sans" pitchFamily="34" charset="0"/>
                <a:ea typeface="IBM Plex Sans" pitchFamily="34" charset="-122"/>
                <a:cs typeface="IBM Plex Sans" pitchFamily="34" charset="-120"/>
              </a:rPr>
              <a:t>Forbrug:</a:t>
            </a:r>
            <a:r>
              <a:rPr lang="da" altLang="en-US" sz="2400" dirty="0">
                <a:solidFill>
                  <a:srgbClr val="25252B"/>
                </a:solidFill>
                <a:latin typeface="IBM Plex Sans" pitchFamily="34" charset="0"/>
                <a:ea typeface="IBM Plex Sans" pitchFamily="34" charset="-122"/>
                <a:cs typeface="IBM Plex Sans" pitchFamily="34" charset="-120"/>
              </a:rPr>
              <a:t> vekselkurs, forhandlerens politik og skattemæssige konsekvenser</a:t>
            </a:r>
            <a:endParaRPr lang="da" sz="2400" dirty="0"/>
          </a:p>
          <a:p>
            <a:pPr algn="l" marL="228600" indent="-228600">
              <a:lnSpc>
                <a:spcPct val="113000"/>
              </a:lnSpc>
              <a:spcBef>
                <a:spcPts val="480"/>
              </a:spcBef>
              <a:buSzPct val="100000"/>
              <a:buChar char="•"/>
            </a:pPr>
            <a:r>
              <a:rPr lang="da" altLang="en-US" sz="2400" b="1" dirty="0">
                <a:solidFill>
                  <a:srgbClr val="422C70"/>
                </a:solidFill>
                <a:latin typeface="IBM Plex Sans" pitchFamily="34" charset="0"/>
                <a:ea typeface="IBM Plex Sans" pitchFamily="34" charset="-122"/>
                <a:cs typeface="IBM Plex Sans" pitchFamily="34" charset="-120"/>
              </a:rPr>
              <a:t>Prisfastsættelse og regnskab:</a:t>
            </a:r>
            <a:r>
              <a:rPr lang="da" altLang="en-US" sz="2400" dirty="0">
                <a:solidFill>
                  <a:srgbClr val="25252B"/>
                </a:solidFill>
                <a:latin typeface="IBM Plex Sans" pitchFamily="34" charset="0"/>
                <a:ea typeface="IBM Plex Sans" pitchFamily="34" charset="-122"/>
                <a:cs typeface="IBM Plex Sans" pitchFamily="34" charset="-120"/>
              </a:rPr>
              <a:t> BTC/sats; registrering i fiatvaluta kan stadig være nødvendig</a:t>
            </a:r>
            <a:endParaRPr lang="da" sz="2400" dirty="0"/>
          </a:p>
          <a:p>
            <a:pPr algn="l" marL="228600" indent="-228600">
              <a:lnSpc>
                <a:spcPct val="113000"/>
              </a:lnSpc>
              <a:spcBef>
                <a:spcPts val="480"/>
              </a:spcBef>
              <a:buSzPct val="100000"/>
              <a:buChar char="•"/>
            </a:pPr>
            <a:r>
              <a:rPr lang="da" altLang="en-US" sz="2400" b="1" dirty="0">
                <a:solidFill>
                  <a:srgbClr val="422C70"/>
                </a:solidFill>
                <a:latin typeface="IBM Plex Sans" pitchFamily="34" charset="0"/>
                <a:ea typeface="IBM Plex Sans" pitchFamily="34" charset="-122"/>
                <a:cs typeface="IBM Plex Sans" pitchFamily="34" charset="-120"/>
              </a:rPr>
              <a:t>Donationer:</a:t>
            </a:r>
            <a:r>
              <a:rPr lang="da" altLang="en-US" sz="2400" dirty="0">
                <a:solidFill>
                  <a:srgbClr val="25252B"/>
                </a:solidFill>
                <a:latin typeface="IBM Plex Sans" pitchFamily="34" charset="0"/>
                <a:ea typeface="IBM Plex Sans" pitchFamily="34" charset="-122"/>
                <a:cs typeface="IBM Plex Sans" pitchFamily="34" charset="-120"/>
              </a:rPr>
              <a:t> kontrollér den reelle modtagers betalingsanmodning</a:t>
            </a:r>
            <a:endParaRPr lang="da" sz="2400" dirty="0"/>
          </a:p>
        </p:txBody>
      </p:sp>
      <p:sp>
        <p:nvSpPr>
          <p:cNvPr id="5" name="Text 3"/>
          <p:cNvSpPr/>
          <p:nvPr/>
        </p:nvSpPr>
        <p:spPr>
          <a:xfrm>
            <a:off x="666780" y="5317145"/>
            <a:ext cx="11510010" cy="822686"/>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Hvilket problem løses? Er Bitcoin bedre end det tilgængelige alternativ her? Hvilken ny risiko eller hvilket nyt ansvar opstår?</a:t>
            </a:r>
            <a:endParaRPr lang="d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4</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Lokalt forbrug og modtagelse</a:t>
            </a:r>
            <a:endParaRPr lang="da" sz="3000" dirty="0"/>
          </a:p>
        </p:txBody>
      </p:sp>
      <p:sp>
        <p:nvSpPr>
          <p:cNvPr id="5" name="Text 2"/>
          <p:cNvSpPr/>
          <p:nvPr/>
        </p:nvSpPr>
        <p:spPr>
          <a:xfrm>
            <a:off x="666780" y="1423355"/>
            <a:ext cx="11144250" cy="345552"/>
          </a:xfrm>
          <a:prstGeom prst="rect">
            <a:avLst/>
          </a:prstGeom>
          <a:noFill/>
          <a:ln/>
        </p:spPr>
        <p:txBody>
          <a:bodyPr wrap="square" lIns="0" tIns="0" rIns="0" bIns="0" rtlCol="0" anchor="t"/>
          <a:lstStyle/>
          <a:p>
            <a:pPr algn="l" indent="0" marL="0">
              <a:lnSpc>
                <a:spcPct val="113000"/>
              </a:lnSpc>
              <a:buNone/>
            </a:pPr>
            <a:r>
              <a:rPr lang="da" altLang="en-US" sz="2020" b="1" dirty="0">
                <a:solidFill>
                  <a:srgbClr val="25252B"/>
                </a:solidFill>
                <a:latin typeface="IBM Plex Sans" pitchFamily="34" charset="0"/>
                <a:ea typeface="IBM Plex Sans" pitchFamily="34" charset="-122"/>
                <a:cs typeface="IBM Plex Sans" pitchFamily="34" charset="-120"/>
              </a:rPr>
              <a:t>Et lille køb</a:t>
            </a:r>
            <a:endParaRPr lang="da" sz="2020" dirty="0"/>
          </a:p>
        </p:txBody>
      </p:sp>
      <p:sp>
        <p:nvSpPr>
          <p:cNvPr id="6" name="Text 3"/>
          <p:cNvSpPr/>
          <p:nvPr/>
        </p:nvSpPr>
        <p:spPr>
          <a:xfrm>
            <a:off x="986729" y="1973732"/>
            <a:ext cx="5989960" cy="2175906"/>
          </a:xfrm>
          <a:prstGeom prst="rect">
            <a:avLst/>
          </a:prstGeom>
          <a:noFill/>
          <a:ln/>
        </p:spPr>
        <p:txBody>
          <a:bodyPr wrap="square" lIns="0" tIns="0" rIns="0" bIns="0" rtlCol="0" anchor="t"/>
          <a:lstStyle/>
          <a:p>
            <a:pPr algn="l" marL="191770" indent="-191770">
              <a:lnSpc>
                <a:spcPct val="113000"/>
              </a:lnSpc>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Hvilken fremgangsmåde passer til en lille, hurtig betaling?</a:t>
            </a:r>
            <a:endParaRPr lang="da" sz="2020" dirty="0"/>
          </a:p>
          <a:p>
            <a:pPr algn="l" marL="191770" indent="-191770">
              <a:lnSpc>
                <a:spcPct val="113000"/>
              </a:lnSpc>
              <a:spcBef>
                <a:spcPts val="400"/>
              </a:spcBef>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Hvem anmoder om betaling; hvem kontrollerer beløb og enhed?</a:t>
            </a:r>
            <a:endParaRPr lang="da" sz="2020" dirty="0"/>
          </a:p>
          <a:p>
            <a:pPr algn="l" marL="191770" indent="-191770">
              <a:lnSpc>
                <a:spcPct val="113000"/>
              </a:lnSpc>
              <a:spcBef>
                <a:spcPts val="400"/>
              </a:spcBef>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Hvad hvis “sendt” og “modtaget” ikke stemmer overens?</a:t>
            </a:r>
            <a:endParaRPr lang="da" sz="2020" dirty="0"/>
          </a:p>
        </p:txBody>
      </p:sp>
      <p:sp>
        <p:nvSpPr>
          <p:cNvPr id="7" name="Text 4"/>
          <p:cNvSpPr/>
          <p:nvPr/>
        </p:nvSpPr>
        <p:spPr>
          <a:xfrm>
            <a:off x="666780" y="4431182"/>
            <a:ext cx="11144250" cy="345552"/>
          </a:xfrm>
          <a:prstGeom prst="rect">
            <a:avLst/>
          </a:prstGeom>
          <a:noFill/>
          <a:ln/>
        </p:spPr>
        <p:txBody>
          <a:bodyPr wrap="square" lIns="0" tIns="0" rIns="0" bIns="0" rtlCol="0" anchor="t"/>
          <a:lstStyle/>
          <a:p>
            <a:pPr algn="l" indent="0" marL="0">
              <a:lnSpc>
                <a:spcPct val="113000"/>
              </a:lnSpc>
              <a:buNone/>
            </a:pPr>
            <a:r>
              <a:rPr lang="da" altLang="en-US" sz="2020" b="1" dirty="0">
                <a:solidFill>
                  <a:srgbClr val="25252B"/>
                </a:solidFill>
                <a:latin typeface="IBM Plex Sans" pitchFamily="34" charset="0"/>
                <a:ea typeface="IBM Plex Sans" pitchFamily="34" charset="-122"/>
                <a:cs typeface="IBM Plex Sans" pitchFamily="34" charset="-120"/>
              </a:rPr>
              <a:t>Betaling for arbejde</a:t>
            </a:r>
            <a:endParaRPr lang="da" sz="2020" dirty="0"/>
          </a:p>
        </p:txBody>
      </p:sp>
      <p:sp>
        <p:nvSpPr>
          <p:cNvPr id="8" name="Text 5"/>
          <p:cNvSpPr/>
          <p:nvPr/>
        </p:nvSpPr>
        <p:spPr>
          <a:xfrm>
            <a:off x="986729" y="4981560"/>
            <a:ext cx="5989960" cy="1087953"/>
          </a:xfrm>
          <a:prstGeom prst="rect">
            <a:avLst/>
          </a:prstGeom>
          <a:noFill/>
          <a:ln/>
        </p:spPr>
        <p:txBody>
          <a:bodyPr wrap="square" lIns="0" tIns="0" rIns="0" bIns="0" rtlCol="0" anchor="t"/>
          <a:lstStyle/>
          <a:p>
            <a:pPr algn="l" marL="191770" indent="-191770">
              <a:lnSpc>
                <a:spcPct val="113000"/>
              </a:lnSpc>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Prisenhed, tidspunkt for kursfastsættelse, hvem betaler gebyrer?</a:t>
            </a:r>
            <a:endParaRPr lang="da" sz="2020" dirty="0"/>
          </a:p>
          <a:p>
            <a:pPr algn="l" marL="191770" indent="-191770">
              <a:lnSpc>
                <a:spcPct val="113000"/>
              </a:lnSpc>
              <a:spcBef>
                <a:spcPts val="400"/>
              </a:spcBef>
              <a:buSzPct val="100000"/>
              <a:buChar char="•"/>
            </a:pPr>
            <a:r>
              <a:rPr lang="da" altLang="en-US" sz="2020" dirty="0">
                <a:solidFill>
                  <a:srgbClr val="25252B"/>
                </a:solidFill>
                <a:latin typeface="IBM Plex Sans" pitchFamily="34" charset="0"/>
                <a:ea typeface="IBM Plex Sans" pitchFamily="34" charset="-122"/>
                <a:cs typeface="IBM Plex Sans" pitchFamily="34" charset="-120"/>
              </a:rPr>
              <a:t>Opbevaring, registreringer, sikker forvaltning?</a:t>
            </a:r>
            <a:endParaRPr lang="da"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4</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Kunden bestillerKunden beder om en kop kaffe. Tjeneren sender en fakturaTjeneren opretter en betalingsanmodning. Kunden betalerKunden betaler i bitcoin. Tjeneren udlevererKunden får kaffen.">    </p:cNvPr>
          <p:cNvPicPr>
            <a:picLocks noChangeAspect="1"/>
          </p:cNvPicPr>
          <p:nvPr/>
        </p:nvPicPr>
        <p:blipFill>
          <a:blip r:embed="rId1"/>
          <a:stretch>
            <a:fillRect/>
          </a:stretch>
        </p:blipFill>
        <p:spPr>
          <a:xfrm>
            <a:off x="342900" y="1828068"/>
            <a:ext cx="11506170" cy="304952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Lokale overførsler, tilbagebetalinger og donationer</a:t>
            </a:r>
            <a:endParaRPr lang="da"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da" altLang="en-US" sz="2400" b="1" dirty="0">
                <a:solidFill>
                  <a:srgbClr val="422C70"/>
                </a:solidFill>
                <a:latin typeface="IBM Plex Sans" pitchFamily="34" charset="0"/>
                <a:ea typeface="IBM Plex Sans" pitchFamily="34" charset="-122"/>
                <a:cs typeface="IBM Plex Sans" pitchFamily="34" charset="-120"/>
              </a:rPr>
              <a:t>Familieoverførsel:</a:t>
            </a:r>
            <a:r>
              <a:rPr lang="da" altLang="en-US" sz="2400" dirty="0">
                <a:solidFill>
                  <a:srgbClr val="25252B"/>
                </a:solidFill>
                <a:latin typeface="IBM Plex Sans" pitchFamily="34" charset="0"/>
                <a:ea typeface="IBM Plex Sans" pitchFamily="34" charset="-122"/>
                <a:cs typeface="IBM Plex Sans" pitchFamily="34" charset="-120"/>
              </a:rPr>
              <a:t> sammenlign hele overførselsvejen, de samlede omkostninger, forsinkelser, opbevaring og modtagerens ønsker</a:t>
            </a:r>
            <a:endParaRPr lang="da" sz="2400" dirty="0"/>
          </a:p>
          <a:p>
            <a:pPr algn="l" marL="228600" indent="-228600">
              <a:lnSpc>
                <a:spcPct val="113000"/>
              </a:lnSpc>
              <a:spcBef>
                <a:spcPts val="480"/>
              </a:spcBef>
              <a:buSzPct val="100000"/>
              <a:buChar char="•"/>
            </a:pPr>
            <a:r>
              <a:rPr lang="da" altLang="en-US" sz="2400" b="1" dirty="0">
                <a:solidFill>
                  <a:srgbClr val="422C70"/>
                </a:solidFill>
                <a:latin typeface="IBM Plex Sans" pitchFamily="34" charset="0"/>
                <a:ea typeface="IBM Plex Sans" pitchFamily="34" charset="-122"/>
                <a:cs typeface="IBM Plex Sans" pitchFamily="34" charset="-120"/>
              </a:rPr>
              <a:t>Tilbagebetaling:</a:t>
            </a:r>
            <a:r>
              <a:rPr lang="da" altLang="en-US" sz="2400" dirty="0">
                <a:solidFill>
                  <a:srgbClr val="25252B"/>
                </a:solidFill>
                <a:latin typeface="IBM Plex Sans" pitchFamily="34" charset="0"/>
                <a:ea typeface="IBM Plex Sans" pitchFamily="34" charset="-122"/>
                <a:cs typeface="IBM Plex Sans" pitchFamily="34" charset="-120"/>
              </a:rPr>
              <a:t> bekræft kundens anmodning; brug en ny tilbagebetalingsadresse; aftal gebyrer og dokumentation</a:t>
            </a:r>
            <a:endParaRPr lang="da" sz="2400" dirty="0"/>
          </a:p>
          <a:p>
            <a:pPr algn="l" marL="228600" indent="-228600">
              <a:lnSpc>
                <a:spcPct val="113000"/>
              </a:lnSpc>
              <a:spcBef>
                <a:spcPts val="480"/>
              </a:spcBef>
              <a:buSzPct val="100000"/>
              <a:buChar char="•"/>
            </a:pPr>
            <a:r>
              <a:rPr lang="da" altLang="en-US" sz="2400" b="1" dirty="0">
                <a:solidFill>
                  <a:srgbClr val="422C70"/>
                </a:solidFill>
                <a:latin typeface="IBM Plex Sans" pitchFamily="34" charset="0"/>
                <a:ea typeface="IBM Plex Sans" pitchFamily="34" charset="-122"/>
                <a:cs typeface="IBM Plex Sans" pitchFamily="34" charset="-120"/>
              </a:rPr>
              <a:t>Donation til fællesskabet:</a:t>
            </a:r>
            <a:r>
              <a:rPr lang="da" altLang="en-US" sz="2400" dirty="0">
                <a:solidFill>
                  <a:srgbClr val="25252B"/>
                </a:solidFill>
                <a:latin typeface="IBM Plex Sans" pitchFamily="34" charset="0"/>
                <a:ea typeface="IBM Plex Sans" pitchFamily="34" charset="-122"/>
                <a:cs typeface="IBM Plex Sans" pitchFamily="34" charset="-120"/>
              </a:rPr>
              <a:t> bekræft anmodningen; afklar kontrollen over nøgler og sikkerhedskopier samt betalingsvejen</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Afvej gennemsigtighed mod donorens privatliv; kontrollér den påkrævede dokumentation</a:t>
            </a:r>
            <a:endParaRPr lang="da"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4</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Lokale muligheder for køb og salg</a:t>
            </a:r>
            <a:endParaRPr lang="da" sz="3000" dirty="0"/>
          </a:p>
        </p:txBody>
      </p:sp>
      <p:sp>
        <p:nvSpPr>
          <p:cNvPr id="4" name="Text 2"/>
          <p:cNvSpPr/>
          <p:nvPr/>
        </p:nvSpPr>
        <p:spPr>
          <a:xfrm>
            <a:off x="1032449" y="1383030"/>
            <a:ext cx="11109137" cy="2998866"/>
          </a:xfrm>
          <a:prstGeom prst="rect">
            <a:avLst/>
          </a:prstGeom>
          <a:noFill/>
          <a:ln/>
        </p:spPr>
        <p:txBody>
          <a:bodyPr wrap="square" lIns="0" tIns="0" rIns="0" bIns="0" rtlCol="0" anchor="t"/>
          <a:lstStyle/>
          <a:p>
            <a:pPr algn="l" marL="219710" indent="-219710">
              <a:lnSpc>
                <a:spcPct val="113000"/>
              </a:lnSpc>
              <a:buSzPct val="100000"/>
              <a:buChar char="•"/>
            </a:pPr>
            <a:r>
              <a:rPr lang="da" altLang="en-US" sz="2300" b="1" dirty="0">
                <a:solidFill>
                  <a:srgbClr val="422C70"/>
                </a:solidFill>
                <a:latin typeface="IBM Plex Sans" pitchFamily="34" charset="0"/>
                <a:ea typeface="IBM Plex Sans" pitchFamily="34" charset="-122"/>
                <a:cs typeface="IBM Plex Sans" pitchFamily="34" charset="-120"/>
              </a:rPr>
              <a:t>Indgang:</a:t>
            </a:r>
            <a:r>
              <a:rPr lang="da" altLang="en-US" sz="2300" dirty="0">
                <a:solidFill>
                  <a:srgbClr val="25252B"/>
                </a:solidFill>
                <a:latin typeface="IBM Plex Sans" pitchFamily="34" charset="0"/>
                <a:ea typeface="IBM Plex Sans" pitchFamily="34" charset="-122"/>
                <a:cs typeface="IBM Plex Sans" pitchFamily="34" charset="-120"/>
              </a:rPr>
              <a:t> lokale penge, arbejde eller aktiver → bitcoin</a:t>
            </a:r>
            <a:endParaRPr lang="da" sz="2300" dirty="0"/>
          </a:p>
          <a:p>
            <a:pPr algn="l" marL="219710" indent="-219710">
              <a:lnSpc>
                <a:spcPct val="113000"/>
              </a:lnSpc>
              <a:spcBef>
                <a:spcPts val="460"/>
              </a:spcBef>
              <a:buSzPct val="100000"/>
              <a:buChar char="•"/>
            </a:pPr>
            <a:r>
              <a:rPr lang="da" altLang="en-US" sz="2300" b="1" dirty="0">
                <a:solidFill>
                  <a:srgbClr val="422C70"/>
                </a:solidFill>
                <a:latin typeface="IBM Plex Sans" pitchFamily="34" charset="0"/>
                <a:ea typeface="IBM Plex Sans" pitchFamily="34" charset="-122"/>
                <a:cs typeface="IBM Plex Sans" pitchFamily="34" charset="-120"/>
              </a:rPr>
              <a:t>Udgang:</a:t>
            </a:r>
            <a:r>
              <a:rPr lang="da" altLang="en-US" sz="2300" dirty="0">
                <a:solidFill>
                  <a:srgbClr val="25252B"/>
                </a:solidFill>
                <a:latin typeface="IBM Plex Sans" pitchFamily="34" charset="0"/>
                <a:ea typeface="IBM Plex Sans" pitchFamily="34" charset="-122"/>
                <a:cs typeface="IBM Plex Sans" pitchFamily="34" charset="-120"/>
              </a:rPr>
              <a:t> bitcoin → lokale penge, varer eller tjenester</a:t>
            </a:r>
            <a:endParaRPr lang="da" sz="2300" dirty="0"/>
          </a:p>
          <a:p>
            <a:pPr algn="l" marL="219710" indent="-219710">
              <a:lnSpc>
                <a:spcPct val="113000"/>
              </a:lnSpc>
              <a:spcBef>
                <a:spcPts val="460"/>
              </a:spcBef>
              <a:buSzPct val="100000"/>
              <a:buChar char="•"/>
            </a:pPr>
            <a:r>
              <a:rPr lang="da" altLang="en-US" sz="2300" dirty="0">
                <a:solidFill>
                  <a:srgbClr val="25252B"/>
                </a:solidFill>
                <a:latin typeface="IBM Plex Sans" pitchFamily="34" charset="0"/>
                <a:ea typeface="IBM Plex Sans" pitchFamily="34" charset="-122"/>
                <a:cs typeface="IBM Plex Sans" pitchFamily="34" charset="-120"/>
              </a:rPr>
              <a:t>Sammenlign to lokale muligheder med en eksisterende mulighed uden Bitcoin</a:t>
            </a:r>
            <a:endParaRPr lang="da" sz="2300" dirty="0"/>
          </a:p>
          <a:p>
            <a:pPr algn="l" marL="219710" indent="-219710">
              <a:lnSpc>
                <a:spcPct val="113000"/>
              </a:lnSpc>
              <a:spcBef>
                <a:spcPts val="460"/>
              </a:spcBef>
              <a:buSzPct val="100000"/>
              <a:buChar char="•"/>
            </a:pPr>
            <a:r>
              <a:rPr lang="da" altLang="en-US" sz="2300" dirty="0">
                <a:solidFill>
                  <a:srgbClr val="25252B"/>
                </a:solidFill>
                <a:latin typeface="IBM Plex Sans" pitchFamily="34" charset="0"/>
                <a:ea typeface="IBM Plex Sans" pitchFamily="34" charset="-122"/>
                <a:cs typeface="IBM Plex Sans" pitchFamily="34" charset="-120"/>
              </a:rPr>
              <a:t>Samlet modtaget beløb, tid, opbevaring, privatliv, risiko for tilbageførsel og mulige fejlpunkter</a:t>
            </a:r>
            <a:endParaRPr lang="da" sz="2300" dirty="0"/>
          </a:p>
          <a:p>
            <a:pPr algn="l" marL="219710" indent="-219710">
              <a:lnSpc>
                <a:spcPct val="113000"/>
              </a:lnSpc>
              <a:spcBef>
                <a:spcPts val="460"/>
              </a:spcBef>
              <a:buSzPct val="100000"/>
              <a:buChar char="•"/>
            </a:pPr>
            <a:r>
              <a:rPr lang="da" altLang="en-US" sz="2300" dirty="0">
                <a:solidFill>
                  <a:srgbClr val="25252B"/>
                </a:solidFill>
                <a:latin typeface="IBM Plex Sans" pitchFamily="34" charset="0"/>
                <a:ea typeface="IBM Plex Sans" pitchFamily="34" charset="-122"/>
                <a:cs typeface="IBM Plex Sans" pitchFamily="34" charset="-120"/>
              </a:rPr>
              <a:t>Kontrollér, at udbetaling sker til nøgler, De kontrollerer; en intern saldo kan fortsat være et tilgodehavende</a:t>
            </a:r>
            <a:endParaRPr lang="da" sz="2300" dirty="0"/>
          </a:p>
        </p:txBody>
      </p:sp>
      <p:sp>
        <p:nvSpPr>
          <p:cNvPr id="5" name="Text 3"/>
          <p:cNvSpPr/>
          <p:nvPr/>
        </p:nvSpPr>
        <p:spPr>
          <a:xfrm>
            <a:off x="666780" y="4703674"/>
            <a:ext cx="11510010" cy="1579992"/>
          </a:xfrm>
          <a:prstGeom prst="rect">
            <a:avLst/>
          </a:prstGeom>
          <a:noFill/>
          <a:ln/>
        </p:spPr>
        <p:txBody>
          <a:bodyPr wrap="square" lIns="0" tIns="0" rIns="0" bIns="0" rtlCol="0" anchor="t"/>
          <a:lstStyle/>
          <a:p>
            <a:pPr algn="l" indent="0" marL="0">
              <a:lnSpc>
                <a:spcPct val="113000"/>
              </a:lnSpc>
              <a:buNone/>
            </a:pPr>
            <a:r>
              <a:rPr lang="da" altLang="en-US" sz="2300" dirty="0">
                <a:solidFill>
                  <a:srgbClr val="25252B"/>
                </a:solidFill>
                <a:latin typeface="IBM Plex Sans" pitchFamily="34" charset="0"/>
                <a:ea typeface="IBM Plex Sans" pitchFamily="34" charset="-122"/>
                <a:cs typeface="IBM Plex Sans" pitchFamily="34" charset="-120"/>
              </a:rPr>
              <a:t>Ved handel med personligt fremmøde skal De vælge et egnet offentligt sted, undgå unødvendige kontanter, tage en betroet person med, hvor det er passende, bekræfte betalingen, før De går, og følge lokal lovgivning. Oplys ikke om Deres beholdning eller detaljer om opbevaringen.</a:t>
            </a:r>
            <a:endParaRPr lang="da"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4</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Fordele og ulemper ved KYC og No-KYC</a:t>
            </a:r>
            <a:endParaRPr lang="da"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da" altLang="en-US" sz="2400" b="1" dirty="0">
                <a:solidFill>
                  <a:srgbClr val="422C70"/>
                </a:solidFill>
                <a:latin typeface="IBM Plex Sans" pitchFamily="34" charset="0"/>
                <a:ea typeface="IBM Plex Sans" pitchFamily="34" charset="-122"/>
                <a:cs typeface="IBM Plex Sans" pitchFamily="34" charset="-120"/>
              </a:rPr>
              <a:t>KYC:</a:t>
            </a:r>
            <a:r>
              <a:rPr lang="da" altLang="en-US" sz="2400" dirty="0">
                <a:solidFill>
                  <a:srgbClr val="25252B"/>
                </a:solidFill>
                <a:latin typeface="IBM Plex Sans" pitchFamily="34" charset="0"/>
                <a:ea typeface="IBM Plex Sans" pitchFamily="34" charset="-122"/>
                <a:cs typeface="IBM Plex Sans" pitchFamily="34" charset="-120"/>
              </a:rPr>
              <a:t> identitetskontrol; mulige fordele vedrørende adgang til banktjenester, grænser, regeloverholdelse eller gendannelse</a:t>
            </a:r>
            <a:endParaRPr lang="da" sz="2400" dirty="0"/>
          </a:p>
          <a:p>
            <a:pPr algn="l" marL="228600" indent="-228600">
              <a:lnSpc>
                <a:spcPct val="113000"/>
              </a:lnSpc>
              <a:spcBef>
                <a:spcPts val="480"/>
              </a:spcBef>
              <a:buSzPct val="100000"/>
              <a:buChar char="•"/>
            </a:pPr>
            <a:r>
              <a:rPr lang="da" altLang="en-US" sz="2400" b="1" dirty="0">
                <a:solidFill>
                  <a:srgbClr val="422C70"/>
                </a:solidFill>
                <a:latin typeface="IBM Plex Sans" pitchFamily="34" charset="0"/>
                <a:ea typeface="IBM Plex Sans" pitchFamily="34" charset="-122"/>
                <a:cs typeface="IBM Plex Sans" pitchFamily="34" charset="-120"/>
              </a:rPr>
              <a:t>Datarisiko:</a:t>
            </a:r>
            <a:r>
              <a:rPr lang="da" altLang="en-US" sz="2400" dirty="0">
                <a:solidFill>
                  <a:srgbClr val="25252B"/>
                </a:solidFill>
                <a:latin typeface="IBM Plex Sans" pitchFamily="34" charset="0"/>
                <a:ea typeface="IBM Plex Sans" pitchFamily="34" charset="-122"/>
                <a:cs typeface="IBM Plex Sans" pitchFamily="34" charset="-120"/>
              </a:rPr>
              <a:t> varige forbindelser mellem identitet og betalinger, databrud, misbrug eller begrænsninger</a:t>
            </a:r>
            <a:endParaRPr lang="da" sz="2400" dirty="0"/>
          </a:p>
          <a:p>
            <a:pPr algn="l" marL="228600" indent="-228600">
              <a:lnSpc>
                <a:spcPct val="113000"/>
              </a:lnSpc>
              <a:spcBef>
                <a:spcPts val="480"/>
              </a:spcBef>
              <a:buSzPct val="100000"/>
              <a:buChar char="•"/>
            </a:pPr>
            <a:r>
              <a:rPr lang="da" altLang="en-US" sz="2400" b="1" dirty="0">
                <a:solidFill>
                  <a:srgbClr val="422C70"/>
                </a:solidFill>
                <a:latin typeface="IBM Plex Sans" pitchFamily="34" charset="0"/>
                <a:ea typeface="IBM Plex Sans" pitchFamily="34" charset="-122"/>
                <a:cs typeface="IBM Plex Sans" pitchFamily="34" charset="-120"/>
              </a:rPr>
              <a:t>Uden KYC:</a:t>
            </a:r>
            <a:r>
              <a:rPr lang="da" altLang="en-US" sz="2400" dirty="0">
                <a:solidFill>
                  <a:srgbClr val="25252B"/>
                </a:solidFill>
                <a:latin typeface="IBM Plex Sans" pitchFamily="34" charset="0"/>
                <a:ea typeface="IBM Plex Sans" pitchFamily="34" charset="-122"/>
                <a:cs typeface="IBM Plex Sans" pitchFamily="34" charset="-120"/>
              </a:rPr>
              <a:t> potentielt mindre indsamling af identitetsoplysninger</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Muligvis højere priser, lavere likviditet, mindre support, svindel eller juridiske begrænsninger</a:t>
            </a:r>
            <a:endParaRPr lang="da" sz="2400" dirty="0"/>
          </a:p>
        </p:txBody>
      </p:sp>
      <p:sp>
        <p:nvSpPr>
          <p:cNvPr id="5" name="Text 3"/>
          <p:cNvSpPr/>
          <p:nvPr/>
        </p:nvSpPr>
        <p:spPr>
          <a:xfrm>
            <a:off x="666780" y="4784049"/>
            <a:ext cx="11510010" cy="1234074"/>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Ingen af betegnelserne er automatisk bedst. De bør ikke bryde lokal lovgivning eller udsætte Dem selv for fysisk fare for at beskytte Deres privatliv; søg kvalificeret, opdateret lokal vejledning, hvis noget er uklart.</a:t>
            </a:r>
            <a:endParaRPr lang="d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4</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Cirkulære økonomier</a:t>
            </a:r>
            <a:endParaRPr lang="da" sz="3000" dirty="0"/>
          </a:p>
        </p:txBody>
      </p:sp>
      <p:sp>
        <p:nvSpPr>
          <p:cNvPr id="4" name="Text 2"/>
          <p:cNvSpPr/>
          <p:nvPr/>
        </p:nvSpPr>
        <p:spPr>
          <a:xfrm>
            <a:off x="666780" y="1429482"/>
            <a:ext cx="11510010" cy="723930"/>
          </a:xfrm>
          <a:prstGeom prst="rect">
            <a:avLst/>
          </a:prstGeom>
          <a:noFill/>
          <a:ln/>
        </p:spPr>
        <p:txBody>
          <a:bodyPr wrap="square" lIns="0" tIns="0" rIns="0" bIns="0" rtlCol="0" anchor="t"/>
          <a:lstStyle/>
          <a:p>
            <a:pPr algn="l" indent="0" marL="0">
              <a:lnSpc>
                <a:spcPct val="113000"/>
              </a:lnSpc>
              <a:buNone/>
            </a:pPr>
            <a:r>
              <a:rPr lang="da" altLang="en-US" sz="2110" dirty="0">
                <a:solidFill>
                  <a:srgbClr val="25252B"/>
                </a:solidFill>
                <a:latin typeface="IBM Plex Sans" pitchFamily="34" charset="0"/>
                <a:ea typeface="IBM Plex Sans" pitchFamily="34" charset="-122"/>
                <a:cs typeface="IBM Plex Sans" pitchFamily="34" charset="-120"/>
              </a:rPr>
              <a:t>En cirkulær Bitcoin-økonomi forbinder mennesker, der frivilligt tjener, bruger, sparer op i og udveksler bitcoin inden for et fællesskab.</a:t>
            </a:r>
            <a:endParaRPr lang="da" sz="2110" dirty="0"/>
          </a:p>
        </p:txBody>
      </p:sp>
      <p:sp>
        <p:nvSpPr>
          <p:cNvPr id="5" name="Text 3"/>
          <p:cNvSpPr/>
          <p:nvPr/>
        </p:nvSpPr>
        <p:spPr>
          <a:xfrm>
            <a:off x="1002000" y="2367839"/>
            <a:ext cx="11142604" cy="2024024"/>
          </a:xfrm>
          <a:prstGeom prst="rect">
            <a:avLst/>
          </a:prstGeom>
          <a:noFill/>
          <a:ln/>
        </p:spPr>
        <p:txBody>
          <a:bodyPr wrap="square" lIns="0" tIns="0" rIns="0" bIns="0" rtlCol="0" anchor="t"/>
          <a:lstStyle/>
          <a:p>
            <a:pPr algn="l" marL="200660" indent="-200660">
              <a:lnSpc>
                <a:spcPct val="113000"/>
              </a:lnSpc>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Arbejdstagere → kunder → forhandlere → leverandører</a:t>
            </a:r>
            <a:endParaRPr lang="da" sz="2110" dirty="0"/>
          </a:p>
          <a:p>
            <a:pPr algn="l" marL="200660" indent="-200660">
              <a:lnSpc>
                <a:spcPct val="113000"/>
              </a:lnSpc>
              <a:spcBef>
                <a:spcPts val="420"/>
              </a:spcBef>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Hvor cirkulerer værdi, eller hvor omveksles den til fiatpenge?</a:t>
            </a:r>
            <a:endParaRPr lang="da" sz="2110" dirty="0"/>
          </a:p>
          <a:p>
            <a:pPr algn="l" marL="200660" indent="-200660">
              <a:lnSpc>
                <a:spcPct val="113000"/>
              </a:lnSpc>
              <a:spcBef>
                <a:spcPts val="420"/>
              </a:spcBef>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Hvem står for undervisning og teknisk support?</a:t>
            </a:r>
            <a:endParaRPr lang="da" sz="2110" dirty="0"/>
          </a:p>
          <a:p>
            <a:pPr algn="l" marL="200660" indent="-200660">
              <a:lnSpc>
                <a:spcPct val="113000"/>
              </a:lnSpc>
              <a:spcBef>
                <a:spcPts val="420"/>
              </a:spcBef>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Hvad sker der, hvis netværksforbindelsen svigter?</a:t>
            </a:r>
            <a:endParaRPr lang="da" sz="2110" dirty="0"/>
          </a:p>
          <a:p>
            <a:pPr algn="l" marL="200660" indent="-200660">
              <a:lnSpc>
                <a:spcPct val="113000"/>
              </a:lnSpc>
              <a:spcBef>
                <a:spcPts val="420"/>
              </a:spcBef>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Hvem bærer opbevarings- og kursrisiciene?</a:t>
            </a:r>
            <a:endParaRPr lang="da" sz="2110" dirty="0"/>
          </a:p>
        </p:txBody>
      </p:sp>
      <p:sp>
        <p:nvSpPr>
          <p:cNvPr id="6" name="Text 4"/>
          <p:cNvSpPr/>
          <p:nvPr/>
        </p:nvSpPr>
        <p:spPr>
          <a:xfrm>
            <a:off x="666780" y="4686940"/>
            <a:ext cx="11510010" cy="1447770"/>
          </a:xfrm>
          <a:prstGeom prst="rect">
            <a:avLst/>
          </a:prstGeom>
          <a:noFill/>
          <a:ln/>
        </p:spPr>
        <p:txBody>
          <a:bodyPr wrap="square" lIns="0" tIns="0" rIns="0" bIns="0" rtlCol="0" anchor="t"/>
          <a:lstStyle/>
          <a:p>
            <a:pPr algn="l" indent="0" marL="0">
              <a:lnSpc>
                <a:spcPct val="113000"/>
              </a:lnSpc>
              <a:buNone/>
            </a:pPr>
            <a:r>
              <a:rPr lang="da" altLang="en-US" sz="2110" dirty="0">
                <a:solidFill>
                  <a:srgbClr val="25252B"/>
                </a:solidFill>
                <a:latin typeface="IBM Plex Sans" pitchFamily="34" charset="0"/>
                <a:ea typeface="IBM Plex Sans" pitchFamily="34" charset="-122"/>
                <a:cs typeface="IBM Plex Sans" pitchFamily="34" charset="-120"/>
              </a:rPr>
              <a:t>Tal for udbredelsen beviser ikke i sig selv nytteværdien. Svag efterspørgsel, utilstrækkelige værktøjer, mangelfuld undervisning eller utilstrækkelig sikkerhed kan bryde kredsløbet; undgå afhængighed af gratis uddelinger eller af én organisator, der behandler alle betalinger.</a:t>
            </a:r>
            <a:endParaRPr lang="da"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4</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4</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KundeKunden betaler en forhandler i bitcoin for varer. ForhandlerForhandleren betaler en tjenesteudbyder i bitcoin for en tjeneste.TjenesteudbyderTjenesteudbyderen betaler en medarbejder i bitcoin for">    </p:cNvPr>
          <p:cNvPicPr>
            <a:picLocks noChangeAspect="1"/>
          </p:cNvPicPr>
          <p:nvPr/>
        </p:nvPicPr>
        <p:blipFill>
          <a:blip r:embed="rId1"/>
          <a:stretch>
            <a:fillRect/>
          </a:stretch>
        </p:blipFill>
        <p:spPr>
          <a:xfrm>
            <a:off x="2049353" y="266730"/>
            <a:ext cx="8093354"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Anvendelsesmuligheder for forhandlere eller lokalsamfund</a:t>
            </a:r>
            <a:endParaRPr lang="da"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Prisenhed og betalingsmetode</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Kontrol over nøgler, medarbejderadgang, enhedssikkerhed og sikkerhedskopier</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Bekræftelse, kvitteringer, tilbagebetalinger og fejl</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Veksling, registreringer, skat og support</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Plan for svigt i wallet eller netværk</a:t>
            </a:r>
            <a:endParaRPr lang="da" sz="2400" dirty="0"/>
          </a:p>
        </p:txBody>
      </p:sp>
      <p:sp>
        <p:nvSpPr>
          <p:cNvPr id="5" name="Text 3"/>
          <p:cNvSpPr/>
          <p:nvPr/>
        </p:nvSpPr>
        <p:spPr>
          <a:xfrm>
            <a:off x="666780" y="4433560"/>
            <a:ext cx="11510010" cy="1234074"/>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En arrangør, der opbevarer fælles midler, er en forvalter og en part, man skal have tillid til. Fælles midler kræver gennemsigtige regler, registreringer, adgangskontrol og juridisk gennemgang, hvor det er relevant.</a:t>
            </a:r>
            <a:endParaRPr lang="d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4</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Lokale ressourcekort og udforskning af</a:t>
            </a:r>
            <a:br/>
            <a:r>
              <a:rPr lang="da" altLang="en-US" sz="3000" dirty="0">
                <a:solidFill>
                  <a:srgbClr val="422C70"/>
                </a:solidFill>
                <a:latin typeface="IBM Plex Sans Medium" pitchFamily="34" charset="0"/>
                <a:ea typeface="IBM Plex Sans Medium" pitchFamily="34" charset="-122"/>
                <a:cs typeface="IBM Plex Sans Medium" pitchFamily="34" charset="-120"/>
              </a:rPr>
              <a:t>lokalsamfundet</a:t>
            </a:r>
            <a:endParaRPr lang="da" sz="3000" dirty="0"/>
          </a:p>
        </p:txBody>
      </p:sp>
      <p:pic>
        <p:nvPicPr>
          <p:cNvPr id="4" name="Image 0" descr="QR code">    </p:cNvPr>
          <p:cNvPicPr>
            <a:picLocks noChangeAspect="1"/>
          </p:cNvPicPr>
          <p:nvPr/>
        </p:nvPicPr>
        <p:blipFill>
          <a:blip r:embed="rId1"/>
          <a:stretch>
            <a:fillRect/>
          </a:stretch>
        </p:blipFill>
        <p:spPr>
          <a:xfrm>
            <a:off x="9429750" y="1714500"/>
            <a:ext cx="2095530" cy="4534784"/>
          </a:xfrm>
          <a:prstGeom prst="rect">
            <a:avLst/>
          </a:prstGeom>
        </p:spPr>
      </p:pic>
      <p:sp>
        <p:nvSpPr>
          <p:cNvPr id="5" name="Text 2"/>
          <p:cNvSpPr/>
          <p:nvPr/>
        </p:nvSpPr>
        <p:spPr>
          <a:xfrm>
            <a:off x="1032449" y="1802191"/>
            <a:ext cx="8515807" cy="2545415"/>
          </a:xfrm>
          <a:prstGeom prst="rect">
            <a:avLst/>
          </a:prstGeom>
          <a:noFill/>
          <a:ln/>
        </p:spPr>
        <p:txBody>
          <a:bodyPr wrap="square" lIns="0" tIns="0" rIns="0" bIns="0" rtlCol="0" anchor="t"/>
          <a:lstStyle/>
          <a:p>
            <a:pPr algn="l" marL="219710" indent="-219710">
              <a:lnSpc>
                <a:spcPct val="113000"/>
              </a:lnSpc>
              <a:buSzPct val="100000"/>
              <a:buChar char="•"/>
            </a:pPr>
            <a:r>
              <a:rPr lang="da" altLang="en-US" sz="2300" dirty="0">
                <a:solidFill>
                  <a:srgbClr val="25252B"/>
                </a:solidFill>
                <a:latin typeface="IBM Plex Sans" pitchFamily="34" charset="0"/>
                <a:ea typeface="IBM Plex Sans" pitchFamily="34" charset="-122"/>
                <a:cs typeface="IBM Plex Sans" pitchFamily="34" charset="-120"/>
              </a:rPr>
              <a:t>Find forhandlere, undervisere, møder og ressourcer fra fællesskabet</a:t>
            </a:r>
            <a:endParaRPr lang="da" sz="2300" dirty="0"/>
          </a:p>
          <a:p>
            <a:pPr algn="l" marL="219710" indent="-219710">
              <a:lnSpc>
                <a:spcPct val="113000"/>
              </a:lnSpc>
              <a:spcBef>
                <a:spcPts val="460"/>
              </a:spcBef>
              <a:buSzPct val="100000"/>
              <a:buChar char="•"/>
            </a:pPr>
            <a:r>
              <a:rPr lang="da" altLang="en-US" sz="2300" dirty="0">
                <a:solidFill>
                  <a:srgbClr val="25252B"/>
                </a:solidFill>
                <a:latin typeface="IBM Plex Sans" pitchFamily="34" charset="0"/>
                <a:ea typeface="IBM Plex Sans" pitchFamily="34" charset="-122"/>
                <a:cs typeface="IBM Plex Sans" pitchFamily="34" charset="-120"/>
              </a:rPr>
              <a:t>Kontrollér datoen; få den bekræftet fra en uafhængig kilde</a:t>
            </a:r>
            <a:endParaRPr lang="da" sz="2300" dirty="0"/>
          </a:p>
          <a:p>
            <a:pPr algn="l" marL="219710" indent="-219710">
              <a:lnSpc>
                <a:spcPct val="113000"/>
              </a:lnSpc>
              <a:spcBef>
                <a:spcPts val="460"/>
              </a:spcBef>
              <a:buSzPct val="100000"/>
              <a:buChar char="•"/>
            </a:pPr>
            <a:r>
              <a:rPr lang="da" altLang="en-US" sz="2300" dirty="0">
                <a:solidFill>
                  <a:srgbClr val="25252B"/>
                </a:solidFill>
                <a:latin typeface="IBM Plex Sans" pitchFamily="34" charset="0"/>
                <a:ea typeface="IBM Plex Sans" pitchFamily="34" charset="-122"/>
                <a:cs typeface="IBM Plex Sans" pitchFamily="34" charset="-120"/>
              </a:rPr>
              <a:t>Medbring en alternativ mulighed for at betale eller deltage</a:t>
            </a:r>
            <a:endParaRPr lang="da" sz="2300" dirty="0"/>
          </a:p>
          <a:p>
            <a:pPr algn="l" marL="219710" indent="-219710">
              <a:lnSpc>
                <a:spcPct val="113000"/>
              </a:lnSpc>
              <a:spcBef>
                <a:spcPts val="460"/>
              </a:spcBef>
              <a:buSzPct val="100000"/>
              <a:buChar char="•"/>
            </a:pPr>
            <a:r>
              <a:rPr lang="da" altLang="en-US" sz="2300" dirty="0">
                <a:solidFill>
                  <a:srgbClr val="25252B"/>
                </a:solidFill>
                <a:latin typeface="IBM Plex Sans" pitchFamily="34" charset="0"/>
                <a:ea typeface="IBM Plex Sans" pitchFamily="34" charset="-122"/>
                <a:cs typeface="IBM Plex Sans" pitchFamily="34" charset="-120"/>
              </a:rPr>
              <a:t>Medlemskab af fællesskabet er ikke et bevis på troværdighed</a:t>
            </a:r>
            <a:endParaRPr lang="da" sz="2300" dirty="0"/>
          </a:p>
        </p:txBody>
      </p:sp>
      <p:sp>
        <p:nvSpPr>
          <p:cNvPr id="6" name="Text 3"/>
          <p:cNvSpPr/>
          <p:nvPr/>
        </p:nvSpPr>
        <p:spPr>
          <a:xfrm>
            <a:off x="666780" y="4669292"/>
            <a:ext cx="8916589" cy="1579992"/>
          </a:xfrm>
          <a:prstGeom prst="rect">
            <a:avLst/>
          </a:prstGeom>
          <a:noFill/>
          <a:ln/>
        </p:spPr>
        <p:txBody>
          <a:bodyPr wrap="square" lIns="0" tIns="0" rIns="0" bIns="0" rtlCol="0" anchor="t"/>
          <a:lstStyle/>
          <a:p>
            <a:pPr algn="l" indent="0" marL="0">
              <a:lnSpc>
                <a:spcPct val="113000"/>
              </a:lnSpc>
              <a:buNone/>
            </a:pPr>
            <a:r>
              <a:rPr lang="da" altLang="en-US" sz="2300" dirty="0">
                <a:solidFill>
                  <a:srgbClr val="25252B"/>
                </a:solidFill>
                <a:latin typeface="IBM Plex Sans" pitchFamily="34" charset="0"/>
                <a:ea typeface="IBM Plex Sans" pitchFamily="34" charset="-122"/>
                <a:cs typeface="IBM Plex Sans" pitchFamily="34" charset="-120"/>
              </a:rPr>
              <a:t>Afslør aldrig gendannelsesord, saldi, hjemmeadresser eller sikkerhedsforanstaltninger ved et møde. Vær forsigtig med investeringsforvaltning, tilbud om privat handel, akut hjælp og garanterede afkast.</a:t>
            </a:r>
            <a:endParaRPr lang="da"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4</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Opsamling: Knyt dette til Deres lokalsamfund</a:t>
            </a:r>
            <a:endParaRPr lang="da"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Besvar individuelt, og sammenlign derefter Deres ræsonnement med gruppens.</a:t>
            </a:r>
            <a:endParaRPr lang="da" sz="2400" dirty="0"/>
          </a:p>
        </p:txBody>
      </p:sp>
      <p:sp>
        <p:nvSpPr>
          <p:cNvPr id="5" name="Text 3"/>
          <p:cNvSpPr/>
          <p:nvPr/>
        </p:nvSpPr>
        <p:spPr>
          <a:xfrm>
            <a:off x="1047720" y="2102937"/>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Hvilket lokalt behov og hvilken pengefunktion var involveret?</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Hvilket realistisk alternativ sammenlignede De med?</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On-chain, Lightning eller begge dele? Hvem kontrollerede nøglerne?</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Største fordel, alvorligste risiko og muligt svigt?</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Hvordan påvirkede lovgivning, infrastruktur, sprog eller kultur resultatet?</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Hvilken dokumentation understøtter et ansvarligt næste skridt, hvis et sådant kan tages?</a:t>
            </a:r>
            <a:endParaRPr lang="d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4</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Vigtigste pointer og et øjeblik til refleksion</a:t>
            </a:r>
            <a:endParaRPr lang="da" sz="3000" dirty="0"/>
          </a:p>
        </p:txBody>
      </p:sp>
      <p:sp>
        <p:nvSpPr>
          <p:cNvPr id="4" name="Text 2"/>
          <p:cNvSpPr/>
          <p:nvPr/>
        </p:nvSpPr>
        <p:spPr>
          <a:xfrm>
            <a:off x="1032449" y="1383030"/>
            <a:ext cx="11109137" cy="2998866"/>
          </a:xfrm>
          <a:prstGeom prst="rect">
            <a:avLst/>
          </a:prstGeom>
          <a:noFill/>
          <a:ln/>
        </p:spPr>
        <p:txBody>
          <a:bodyPr wrap="square" lIns="0" tIns="0" rIns="0" bIns="0" rtlCol="0" anchor="t"/>
          <a:lstStyle/>
          <a:p>
            <a:pPr algn="l" marL="219710" indent="-219710">
              <a:lnSpc>
                <a:spcPct val="113000"/>
              </a:lnSpc>
              <a:buSzPct val="100000"/>
              <a:buChar char="•"/>
            </a:pPr>
            <a:r>
              <a:rPr lang="da" altLang="en-US" sz="2300" dirty="0">
                <a:solidFill>
                  <a:srgbClr val="25252B"/>
                </a:solidFill>
                <a:latin typeface="IBM Plex Sans" pitchFamily="34" charset="0"/>
                <a:ea typeface="IBM Plex Sans" pitchFamily="34" charset="-122"/>
                <a:cs typeface="IBM Plex Sans" pitchFamily="34" charset="-120"/>
              </a:rPr>
              <a:t>Begynd med et lokalt behov og et realistisk alternativ</a:t>
            </a:r>
            <a:endParaRPr lang="da" sz="2300" dirty="0"/>
          </a:p>
          <a:p>
            <a:pPr algn="l" marL="219710" indent="-219710">
              <a:lnSpc>
                <a:spcPct val="113000"/>
              </a:lnSpc>
              <a:spcBef>
                <a:spcPts val="460"/>
              </a:spcBef>
              <a:buSzPct val="100000"/>
              <a:buChar char="•"/>
            </a:pPr>
            <a:r>
              <a:rPr lang="da" altLang="en-US" sz="2300" dirty="0">
                <a:solidFill>
                  <a:srgbClr val="25252B"/>
                </a:solidFill>
                <a:latin typeface="IBM Plex Sans" pitchFamily="34" charset="0"/>
                <a:ea typeface="IBM Plex Sans" pitchFamily="34" charset="-122"/>
                <a:cs typeface="IBM Plex Sans" pitchFamily="34" charset="-120"/>
              </a:rPr>
              <a:t>Observer, øv under sikre forhold, og forklar eller demonstrer derefter</a:t>
            </a:r>
            <a:endParaRPr lang="da" sz="2300" dirty="0"/>
          </a:p>
          <a:p>
            <a:pPr algn="l" marL="219710" indent="-219710">
              <a:lnSpc>
                <a:spcPct val="113000"/>
              </a:lnSpc>
              <a:spcBef>
                <a:spcPts val="460"/>
              </a:spcBef>
              <a:buSzPct val="100000"/>
              <a:buChar char="•"/>
            </a:pPr>
            <a:r>
              <a:rPr lang="da" altLang="en-US" sz="2300" dirty="0">
                <a:solidFill>
                  <a:srgbClr val="25252B"/>
                </a:solidFill>
                <a:latin typeface="IBM Plex Sans" pitchFamily="34" charset="0"/>
                <a:ea typeface="IBM Plex Sans" pitchFamily="34" charset="-122"/>
                <a:cs typeface="IBM Plex Sans" pitchFamily="34" charset="-120"/>
              </a:rPr>
              <a:t>Kontrollér værktøjer, opbevaring, omkostninger, privatliv og gældende lokale regler</a:t>
            </a:r>
            <a:endParaRPr lang="da" sz="2300" dirty="0"/>
          </a:p>
          <a:p>
            <a:pPr algn="l" marL="219710" indent="-219710">
              <a:lnSpc>
                <a:spcPct val="113000"/>
              </a:lnSpc>
              <a:spcBef>
                <a:spcPts val="460"/>
              </a:spcBef>
              <a:buSzPct val="100000"/>
              <a:buChar char="•"/>
            </a:pPr>
            <a:r>
              <a:rPr lang="da" altLang="en-US" sz="2300" dirty="0">
                <a:solidFill>
                  <a:srgbClr val="25252B"/>
                </a:solidFill>
                <a:latin typeface="IBM Plex Sans" pitchFamily="34" charset="0"/>
                <a:ea typeface="IBM Plex Sans" pitchFamily="34" charset="-122"/>
                <a:cs typeface="IBM Plex Sans" pitchFamily="34" charset="-120"/>
              </a:rPr>
              <a:t>Bekræft betalingsmetoden og resultatet; planlæg, hvad der skal ske, hvis noget går galt</a:t>
            </a:r>
            <a:endParaRPr lang="da" sz="2300" dirty="0"/>
          </a:p>
          <a:p>
            <a:pPr algn="l" marL="219710" indent="-219710">
              <a:lnSpc>
                <a:spcPct val="113000"/>
              </a:lnSpc>
              <a:spcBef>
                <a:spcPts val="460"/>
              </a:spcBef>
              <a:buSzPct val="100000"/>
              <a:buChar char="•"/>
            </a:pPr>
            <a:r>
              <a:rPr lang="da" altLang="en-US" sz="2300" dirty="0">
                <a:solidFill>
                  <a:srgbClr val="25252B"/>
                </a:solidFill>
                <a:latin typeface="IBM Plex Sans" pitchFamily="34" charset="0"/>
                <a:ea typeface="IBM Plex Sans" pitchFamily="34" charset="-122"/>
                <a:cs typeface="IBM Plex Sans" pitchFamily="34" charset="-120"/>
              </a:rPr>
              <a:t>Gavnlig deltagelse i fællesskabet er frivillig og beskytter mennesker</a:t>
            </a:r>
            <a:endParaRPr lang="da" sz="2300" dirty="0"/>
          </a:p>
        </p:txBody>
      </p:sp>
      <p:sp>
        <p:nvSpPr>
          <p:cNvPr id="5" name="Shape 3"/>
          <p:cNvSpPr/>
          <p:nvPr/>
        </p:nvSpPr>
        <p:spPr>
          <a:xfrm>
            <a:off x="666780" y="4703674"/>
            <a:ext cx="10858500" cy="1579352"/>
          </a:xfrm>
          <a:prstGeom prst="rect">
            <a:avLst/>
          </a:prstGeom>
          <a:solidFill>
            <a:srgbClr val="F3F3FA"/>
          </a:solidFill>
          <a:ln/>
        </p:spPr>
      </p:sp>
      <p:sp>
        <p:nvSpPr>
          <p:cNvPr id="6" name="Shape 4"/>
          <p:cNvSpPr/>
          <p:nvPr/>
        </p:nvSpPr>
        <p:spPr>
          <a:xfrm>
            <a:off x="666780" y="4703674"/>
            <a:ext cx="57150" cy="1579352"/>
          </a:xfrm>
          <a:prstGeom prst="rect">
            <a:avLst/>
          </a:prstGeom>
          <a:solidFill>
            <a:srgbClr val="422C70"/>
          </a:solidFill>
          <a:ln/>
        </p:spPr>
      </p:sp>
      <p:sp>
        <p:nvSpPr>
          <p:cNvPr id="7" name="Text 5"/>
          <p:cNvSpPr/>
          <p:nvPr/>
        </p:nvSpPr>
        <p:spPr>
          <a:xfrm>
            <a:off x="1192103" y="4967021"/>
            <a:ext cx="10456896" cy="1052657"/>
          </a:xfrm>
          <a:prstGeom prst="rect">
            <a:avLst/>
          </a:prstGeom>
          <a:noFill/>
          <a:ln/>
        </p:spPr>
        <p:txBody>
          <a:bodyPr wrap="square" lIns="0" tIns="0" rIns="0" bIns="0" rtlCol="0" anchor="t"/>
          <a:lstStyle/>
          <a:p>
            <a:pPr algn="l" indent="0" marL="0">
              <a:lnSpc>
                <a:spcPct val="113000"/>
              </a:lnSpc>
              <a:buNone/>
            </a:pPr>
            <a:r>
              <a:rPr lang="da" altLang="en-US" sz="2300" b="1" dirty="0">
                <a:solidFill>
                  <a:srgbClr val="422C70"/>
                </a:solidFill>
                <a:latin typeface="IBM Plex Sans" pitchFamily="34" charset="0"/>
                <a:ea typeface="IBM Plex Sans" pitchFamily="34" charset="-122"/>
                <a:cs typeface="IBM Plex Sans" pitchFamily="34" charset="-120"/>
              </a:rPr>
              <a:t>Et øjeblik til eftertanke</a:t>
            </a:r>
            <a:endParaRPr lang="da" sz="2300" dirty="0"/>
          </a:p>
          <a:p>
            <a:pPr algn="l" indent="0" marL="0">
              <a:lnSpc>
                <a:spcPct val="113000"/>
              </a:lnSpc>
              <a:spcBef>
                <a:spcPts val="340"/>
              </a:spcBef>
              <a:buNone/>
            </a:pPr>
            <a:r>
              <a:rPr lang="da" altLang="en-US" sz="2300" dirty="0">
                <a:solidFill>
                  <a:srgbClr val="25252B"/>
                </a:solidFill>
                <a:latin typeface="IBM Plex Sans" pitchFamily="34" charset="0"/>
                <a:ea typeface="IBM Plex Sans" pitchFamily="34" charset="-122"/>
                <a:cs typeface="IBM Plex Sans" pitchFamily="34" charset="-120"/>
              </a:rPr>
              <a:t>Hvilket spørgsmål ville De stille, før De beslutter, om en løsning med Bitcoin passer til et lokalt behov?</a:t>
            </a:r>
            <a:endParaRPr lang="da"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Bitcoin-diplom · Modul 4</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Bitcoin-diplom</dc:title>
  <dc:subject>Open educational slides (Creative Commons). Adapt them freely.</dc:subject>
  <dc:creator>My First Bitcoin</dc:creator>
  <cp:lastModifiedBy>My First Bitcoin</cp:lastModifiedBy>
  <cp:revision>1</cp:revision>
  <dcterms:created xsi:type="dcterms:W3CDTF">2026-10-22T20:28:09Z</dcterms:created>
  <dcterms:modified xsi:type="dcterms:W3CDTF">2026-10-22T20:28:09Z</dcterms:modified>
</cp:coreProperties>
</file>