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Umthombo: My First Bitcoin, Isingeniso se-Bitcoin, Umhlahlandlela Wabaqalayo, uhlelo 26.10. Kulungiswe ngaphansi kwelayisensi ye-Creative Commons Attribution-ShareAlike 4.0 International; lawa maslayidi asebenzisa ilayisensi efanayo. Lawa maslayidi ayinsiza yokwethula eqondiswa uthisha, esekelwe emibuzweni eyisithupha yomhlahlandlela. Sicela nivumelanise izibonelo, ijubane lokufundisa nendlela yokwethula nomphakathi wenu, nibe nigcina incazelo nemiyalezo yokuphepha. Akushiwo ukuthi isikhathi sesifundo sinqunyiwe.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Qalani ngesithombe: wonke umuntu osizungezile usebenzisa imali ngaphandle kokuzibuza imibuzo ngayo. Buzani iqembu ukuthi lagcina nini ukucabanga ngokuthi imali ivelaphi.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Nikeza abafundi imizuzu embalwa yokubhala. Ungaceli muntu ukuba abelane ngemininingwane yakhe yezezimali. Lezi zimpendulo zizophinde zivele kusilayidi samaphuzu abalulekile esithi “Yini Elandelayo?”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Gcinani lo mehluko kuso sonke isikhathi sesifundo. Lapho kuvela isimangalo, buzani: singasihlola yini, noma sidinga imibandela nobufakazi?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Sebenzisani isibonelo esisemhlahlandleleni: nitshala irayisi futhi nidinga izicathulo, kodwa umenzi wezicathulo ufuna amafutha okupheka, hhayi irayisi. Izazi zezomnotho zibiza lokhu ngokuthi ukuqondana okukabili kwezidingo.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Sebenzisani isibonelo esisemhlahlandleleni: nitshala irayisi futhi nidinga izicathulo, kodwa umenzi wezicathulo ufuna amafutha okupheka, hhayi irayisi. Izazi zezomnotho zibiza lokhu ngokuthi ukuqondana okukabili kwezidingo.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Inothi lemali liyisiqeshana sephepha nje. Imali ixazulula inkinga yokuhwebelana ngezimpahla ngokuhlukanisa ukuthengisa nokuthenga: nithengisa irayisi lenu kumuntu oyedwa bese nithenga izicathulo komunye. Yilokhu okuhlukanisa imali nokuhwebelana ngezimpahla.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Ukwehla kwamandla emali kuwukukhuphuka okuqhubekayo kwezinga elivamile lamanani. Olunye uhlangothi lwakho amandla okuthenga: ukuthi iyunithi yemali ingathenga okungakanani. Uma intengo kabhasikidi wezimpahla eziyisisekelo ikhuphuka isuka kumayunithi emali ayi-100 iye kwayi-110, lawo mayunithi ayi-100 awasakwazi ukuthenga wonke ubhasikidi.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Ukwehla kwamandla emali kuwukukhuphuka okuqhubekayo kwezinga elivamile lamanani. Olunye uhlangothi lwakho amandla okuthenga: ukuthi iyunithi yemali ingathenga okungakanani. Uma intengo kabhasikidi wezimpahla eziyisisekelo ikhuphuka isuka kumayunithi emali ayi-100 iye kwayi-110, lawo mayunithi ayi-100 awasakwazi ukuthenga wonke ubhasikidi.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Izazi zezomnotho ziyaphikisana ngokuthi imbangela ngayinye ibaluleke kangakanani. Gxilani embangelweni eyodwa ewumphumela wesinqumo kunokuba ibe yinto eyenzeka ngengozi.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Lokhu kusebenza ngaphandle kwanoma iyiphi idivayisi noma i-inthanethi. Qhathanisani izimpendulo eqenjini lonke, bese nikhumbuza abafundi ukuthi intengo eyodwa ayisona isilinganiso esiphelele sokwehla kwamandla emali.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Ngaphambi kwe-Bitcoin, ukuthumela imali nge-inthanethi kwakuhlale kuncike enhlanganweni ethenjwayo: ibhange noma inkampani yezinkokhelo eyayigcina incwadi yamarekhodi emali, igunyaze ama-akhawunti, futhi eyayingabambezela, ivimbe noma ihoxise inkokhelo. Ulwazi lwedijithali kulula ukulukopisha: uma uhlamvu lwemali lwedijithali belungasetshenziswa kabili, belungeke lusebenze njengemali. Lena yinkinga yokusebenzisa imali efanayo kabili. U-Satoshi Nakamoto ngumuntu noma iqembu elisebenzisa lelo gama.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Ukungabi ngaphansi kokulawulwa yisikhungo esisodwa akusho ukuthi wonke umuntu unethonya elilinganayo. Kusho ukuthi akekho noyedwa obambe iqhaza ongashintsha irejista yokuthengiselana noma imithetho yezimali esebenza kubo bonke.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Kukhishwa ama-bitcoin amasha ngokohlelo olwaziwa umphakathi, futhi amakhompyutha azimele abizwa ngokuthi amanodi enqaba noma yiliphi ibhulokhi elephula lowo mthetho. Lo mkhawulo uyathembeka ngoba noma ubani angawuqinisekisa. Akuwona umthetho wemvelo: uyaqhubeka usebenza ngoba ababambiqhaza bayaqhubeka nokuwuphoqelela. Inani elilinganiselwe lama-bitcoin akhona aliqinisekisi ukuthi intengo izokhuphuka; intengo incike esidingweni sawo kanye nenani lawo elitholakalayo.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Ukuba nama-sats angu-100 000 nokuba ne-bitcoin engu-0,001 kusho inani elifanayo. Lungisani umbono oyiphutha wokuthi i-Bitcoin ayifinyeleleki ngoba i-bitcoin eyodwa ibiza kakhulu.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Abasebenzisi bathumela, bamukele futhi bagcine i-bitcoin; amanodi ahlola konke ukuthengiselana nawo wonke amabhulokhi ukuze aqinisekise ukuthi kuhambisana nemithetho; abavukuzi bancintisana ukwengeza ibhulokhi elisha kurekhodi cishe njalo ngemizuzu eyishumi. Lelo rekhodi, i-blockchain, livulekele umphakathi futhi kubiza kakhulu ukulibhala kabusha. Isaziso ngesipelingi: i-Bitcoin eno-B omkhulu ngokuvamile isho inethiwekhi noma uhlelo; i-bitcoin eno-b omncane isho imali uqobo.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Abasebenzisi bathumela, bamukele futhi bagcine i-bitcoin; amanodi ahlola konke ukuthengiselana nawo wonke amabhulokhi ukuze aqinisekise ukuthi kuhambisana nemithetho; abavukuzi bancintisana ukwengeza ibhulokhi elisha kurekhodi cishe njalo ngemizuzu eyishumi. Lelo rekhodi, i-blockchain, livulekele umphakathi futhi kubiza kakhulu ukulibhala kabusha. Isaziso ngesipelingi: i-Bitcoin eno-B omkhulu ngokuvamile isho inethiwekhi noma uhlelo; i-bitcoin eno-b omncane isho imali uqobo.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Isikhwama se-Bitcoin siyithuluzi, ngokuvamile eliwuhlelo lokusebenza, elinivumela ukuba namukele, nihlole futhi nithumele i-bitcoin. I-bitcoin yenu ayigcinwa ngaphakathi ocingweni lwenu: ibhalwe ku-blockchain. Isikhwama silawula okhiye abanivumela ukuba nifakazele ukuthi ingeyenu futhi nigunyaze inkokhelo.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Ibinzana lokubuyisela isikhwama aliyona nje indlela yokwenza ikhophi eyisipele: linikeza ukufinyelela okuphelele. Libhaleni ngokunembile ephepheni lapho nakha isikhwama; ligcineni lingaxhunyiwe ku-inthanethi, liyimfihlo, futhi lisendaweni lapho lingeke lilahleke noma lonakale khona. Ningalokothi nilithwebule, nilithumele nge-imeyili, niligcine kumanothi agcinwe efwini, nilithumele ngomyalezo, noma nilibhale kuwebhusayithi. Amagama abonisiwe ayisibonelo kuphela; ningalokothi nibonise noma niqoqe ibinzana langempela lokubuyisela isikhwama.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I-My First Bitcoin ayincomi izikhwama ezithile. Amathuluzi, izinkokhelo nabanikazi kuyashintsha, futhi okufanele omunye umphakathi kungase kungawufaneli omunye. Qondisani abafundi kuthisha wendawo othembekile.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35245" y="571500"/>
            <a:ext cx="1289944" cy="272400"/>
          </a:xfrm>
          <a:prstGeom prst="rect">
            <a:avLst/>
          </a:prstGeom>
          <a:noFill/>
          <a:ln/>
        </p:spPr>
        <p:txBody>
          <a:bodyPr wrap="square" lIns="0" tIns="0" rIns="0" bIns="0" rtlCol="0" anchor="t"/>
          <a:lstStyle/>
          <a:p>
            <a:pPr algn="r" indent="0" marL="0">
              <a:lnSpc>
                <a:spcPct val="108000"/>
              </a:lnSpc>
              <a:buNone/>
            </a:pPr>
            <a:r>
              <a:rPr lang="zu" altLang="en-US" sz="1650" dirty="0">
                <a:solidFill>
                  <a:srgbClr val="FFFFFF"/>
                </a:solidFill>
                <a:latin typeface="IBM Plex Sans" pitchFamily="34" charset="0"/>
                <a:ea typeface="IBM Plex Sans" pitchFamily="34" charset="-122"/>
                <a:cs typeface="IBM Plex Sans" pitchFamily="34" charset="-120"/>
              </a:rPr>
              <a:t>Uhlelo 26.10</a:t>
            </a:r>
            <a:endParaRPr lang="zu"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zu" altLang="en-US" sz="7200" dirty="0">
                <a:solidFill>
                  <a:srgbClr val="FFFFFF"/>
                </a:solidFill>
                <a:latin typeface="IBM Plex Sans Medium" pitchFamily="34" charset="0"/>
                <a:ea typeface="IBM Plex Sans Medium" pitchFamily="34" charset="-122"/>
                <a:cs typeface="IBM Plex Sans Medium" pitchFamily="34" charset="-120"/>
              </a:rPr>
              <a:t>Isingeniso</a:t>
            </a:r>
            <a:br/>
            <a:r>
              <a:rPr lang="zu" altLang="en-US" sz="7200" dirty="0">
                <a:solidFill>
                  <a:srgbClr val="FFFFFF"/>
                </a:solidFill>
                <a:latin typeface="IBM Plex Sans Medium" pitchFamily="34" charset="0"/>
                <a:ea typeface="IBM Plex Sans Medium" pitchFamily="34" charset="-122"/>
                <a:cs typeface="IBM Plex Sans Medium" pitchFamily="34" charset="-120"/>
              </a:rPr>
              <a:t>nge-Bitcoin</a:t>
            </a:r>
            <a:endParaRPr lang="z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zu" altLang="en-US" sz="2400" dirty="0">
                <a:solidFill>
                  <a:srgbClr val="FFFFFF"/>
                </a:solidFill>
                <a:latin typeface="IBM Plex Sans" pitchFamily="34" charset="0"/>
                <a:ea typeface="IBM Plex Sans" pitchFamily="34" charset="-122"/>
                <a:cs typeface="IBM Plex Sans" pitchFamily="34" charset="-120"/>
              </a:rPr>
              <a:t>Umhlahlandlela Wabaqalayo</a:t>
            </a:r>
            <a:endParaRPr lang="z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Kungani Imali Ibalulekile?</a:t>
            </a:r>
            <a:endParaRPr lang="z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Sisebenzisa imali nsuku zonke, kodwa asivamile ukuzibuza ukuthi isebenza kanjani.</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Abantu Abaningi Abalokothi</a:t>
            </a:r>
            <a:br/>
            <a:r>
              <a:rPr lang="zu" altLang="en-US" sz="3000" dirty="0">
                <a:solidFill>
                  <a:srgbClr val="422C70"/>
                </a:solidFill>
                <a:latin typeface="IBM Plex Sans Medium" pitchFamily="34" charset="0"/>
                <a:ea typeface="IBM Plex Sans Medium" pitchFamily="34" charset="-122"/>
                <a:cs typeface="IBM Plex Sans Medium" pitchFamily="34" charset="-120"/>
              </a:rPr>
              <a:t>Bame Bacabange Ngemali</a:t>
            </a:r>
            <a:endParaRPr lang="zu"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Hhayi ukuyizuza, hhayi ukuyisebenzisa, kodwa ukucabanga ngokuthi iyini nokuthi isebenza kanjani.</a:t>
            </a:r>
            <a:endParaRPr lang="z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Kungani Imali Ibalulekile?</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Imibuzo Emihlanu Yokuqala</a:t>
            </a:r>
            <a:endParaRPr lang="zu"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zu" altLang="en-US" sz="2300" dirty="0">
                <a:solidFill>
                  <a:srgbClr val="25252B"/>
                </a:solidFill>
                <a:latin typeface="IBM Plex Sans" pitchFamily="34" charset="0"/>
                <a:ea typeface="IBM Plex Sans" pitchFamily="34" charset="-122"/>
                <a:cs typeface="IBM Plex Sans" pitchFamily="34" charset="-120"/>
              </a:rPr>
              <a:t>Kungani abantu bedinga imali?</a:t>
            </a:r>
            <a:endParaRPr lang="zu" sz="2300" dirty="0"/>
          </a:p>
          <a:p>
            <a:pPr algn="l" marL="219710" indent="-219710">
              <a:lnSpc>
                <a:spcPct val="113000"/>
              </a:lnSpc>
              <a:spcBef>
                <a:spcPts val="460"/>
              </a:spcBef>
              <a:buSzPct val="100000"/>
              <a:buChar char="•"/>
            </a:pPr>
            <a:r>
              <a:rPr lang="zu" altLang="en-US" sz="2300" dirty="0">
                <a:solidFill>
                  <a:srgbClr val="25252B"/>
                </a:solidFill>
                <a:latin typeface="IBM Plex Sans" pitchFamily="34" charset="0"/>
                <a:ea typeface="IBM Plex Sans" pitchFamily="34" charset="-122"/>
                <a:cs typeface="IBM Plex Sans" pitchFamily="34" charset="-120"/>
              </a:rPr>
              <a:t>Yini eyenza into ibe yimali?</a:t>
            </a:r>
            <a:endParaRPr lang="zu" sz="2300" dirty="0"/>
          </a:p>
          <a:p>
            <a:pPr algn="l" marL="219710" indent="-219710">
              <a:lnSpc>
                <a:spcPct val="113000"/>
              </a:lnSpc>
              <a:spcBef>
                <a:spcPts val="460"/>
              </a:spcBef>
              <a:buSzPct val="100000"/>
              <a:buChar char="•"/>
            </a:pPr>
            <a:r>
              <a:rPr lang="zu" altLang="en-US" sz="2300" dirty="0">
                <a:solidFill>
                  <a:srgbClr val="25252B"/>
                </a:solidFill>
                <a:latin typeface="IBM Plex Sans" pitchFamily="34" charset="0"/>
                <a:ea typeface="IBM Plex Sans" pitchFamily="34" charset="-122"/>
                <a:cs typeface="IBM Plex Sans" pitchFamily="34" charset="-120"/>
              </a:rPr>
              <a:t>Ubani ongadala noma alawule imali eniyisebenzisayo?</a:t>
            </a:r>
            <a:endParaRPr lang="zu" sz="2300" dirty="0"/>
          </a:p>
          <a:p>
            <a:pPr algn="l" marL="219710" indent="-219710">
              <a:lnSpc>
                <a:spcPct val="113000"/>
              </a:lnSpc>
              <a:spcBef>
                <a:spcPts val="460"/>
              </a:spcBef>
              <a:buSzPct val="100000"/>
              <a:buChar char="•"/>
            </a:pPr>
            <a:r>
              <a:rPr lang="zu" altLang="en-US" sz="2300" dirty="0">
                <a:solidFill>
                  <a:srgbClr val="25252B"/>
                </a:solidFill>
                <a:latin typeface="IBM Plex Sans" pitchFamily="34" charset="0"/>
                <a:ea typeface="IBM Plex Sans" pitchFamily="34" charset="-122"/>
                <a:cs typeface="IBM Plex Sans" pitchFamily="34" charset="-120"/>
              </a:rPr>
              <a:t>Kungani imali eniyisebenzisayo inenani?</a:t>
            </a:r>
            <a:endParaRPr lang="zu" sz="2300" dirty="0"/>
          </a:p>
          <a:p>
            <a:pPr algn="l" marL="219710" indent="-219710">
              <a:lnSpc>
                <a:spcPct val="113000"/>
              </a:lnSpc>
              <a:spcBef>
                <a:spcPts val="460"/>
              </a:spcBef>
              <a:buSzPct val="100000"/>
              <a:buChar char="•"/>
            </a:pPr>
            <a:r>
              <a:rPr lang="zu" altLang="en-US" sz="2300" dirty="0">
                <a:solidFill>
                  <a:srgbClr val="25252B"/>
                </a:solidFill>
                <a:latin typeface="IBM Plex Sans" pitchFamily="34" charset="0"/>
                <a:ea typeface="IBM Plex Sans" pitchFamily="34" charset="-122"/>
                <a:cs typeface="IBM Plex Sans" pitchFamily="34" charset="-120"/>
              </a:rPr>
              <a:t>Ingabe imali yenu isathenga inani elifanayo lezinto njengakuqala?</a:t>
            </a:r>
            <a:endParaRPr lang="zu"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zu" altLang="en-US" sz="2300" b="1" dirty="0">
                <a:solidFill>
                  <a:srgbClr val="422C70"/>
                </a:solidFill>
                <a:latin typeface="IBM Plex Sans" pitchFamily="34" charset="0"/>
                <a:ea typeface="IBM Plex Sans" pitchFamily="34" charset="-122"/>
                <a:cs typeface="IBM Plex Sans" pitchFamily="34" charset="-120"/>
              </a:rPr>
              <a:t>Gcinani izimpendulo zenu</a:t>
            </a:r>
            <a:endParaRPr lang="zu" sz="2300" dirty="0"/>
          </a:p>
          <a:p>
            <a:pPr algn="l" indent="0" marL="0">
              <a:lnSpc>
                <a:spcPct val="113000"/>
              </a:lnSpc>
              <a:spcBef>
                <a:spcPts val="340"/>
              </a:spcBef>
              <a:buNone/>
            </a:pPr>
            <a:r>
              <a:rPr lang="zu" altLang="en-US" sz="2300" dirty="0">
                <a:solidFill>
                  <a:srgbClr val="25252B"/>
                </a:solidFill>
                <a:latin typeface="IBM Plex Sans" pitchFamily="34" charset="0"/>
                <a:ea typeface="IBM Plex Sans" pitchFamily="34" charset="-122"/>
                <a:cs typeface="IBM Plex Sans" pitchFamily="34" charset="-120"/>
              </a:rPr>
              <a:t>Bhalani impendulo emfushane yombuzo ngamunye. Nizobuyela kuzo ekugcineni.</a:t>
            </a:r>
            <a:endParaRPr lang="zu"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Kungani Imali Ibalulekile?</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Iqiniso noma Umbono?</a:t>
            </a:r>
            <a:endParaRPr lang="zu"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zu" altLang="en-US" sz="2300" b="1" dirty="0">
                <a:solidFill>
                  <a:srgbClr val="422C70"/>
                </a:solidFill>
                <a:latin typeface="IBM Plex Sans" pitchFamily="34" charset="0"/>
                <a:ea typeface="IBM Plex Sans" pitchFamily="34" charset="-122"/>
                <a:cs typeface="IBM Plex Sans" pitchFamily="34" charset="-120"/>
              </a:rPr>
              <a:t>Iqiniso:</a:t>
            </a:r>
            <a:r>
              <a:rPr lang="zu" altLang="en-US" sz="2300" dirty="0">
                <a:solidFill>
                  <a:srgbClr val="25252B"/>
                </a:solidFill>
                <a:latin typeface="IBM Plex Sans" pitchFamily="34" charset="0"/>
                <a:ea typeface="IBM Plex Sans" pitchFamily="34" charset="-122"/>
                <a:cs typeface="IBM Plex Sans" pitchFamily="34" charset="-120"/>
              </a:rPr>
              <a:t> "Leli phepha lemali liyamukelwa ekukhokheni izintela." Lokhu kungaqinisekiswa.</a:t>
            </a:r>
            <a:endParaRPr lang="zu" sz="2300" dirty="0"/>
          </a:p>
          <a:p>
            <a:pPr algn="l" marL="219710" indent="-219710">
              <a:lnSpc>
                <a:spcPct val="113000"/>
              </a:lnSpc>
              <a:spcBef>
                <a:spcPts val="460"/>
              </a:spcBef>
              <a:buSzPct val="100000"/>
              <a:buChar char="•"/>
            </a:pPr>
            <a:r>
              <a:rPr lang="zu" altLang="en-US" sz="2300" b="1" dirty="0">
                <a:solidFill>
                  <a:srgbClr val="422C70"/>
                </a:solidFill>
                <a:latin typeface="IBM Plex Sans" pitchFamily="34" charset="0"/>
                <a:ea typeface="IBM Plex Sans" pitchFamily="34" charset="-122"/>
                <a:cs typeface="IBM Plex Sans" pitchFamily="34" charset="-120"/>
              </a:rPr>
              <a:t>Umbono:</a:t>
            </a:r>
            <a:r>
              <a:rPr lang="zu" altLang="en-US" sz="2300" dirty="0">
                <a:solidFill>
                  <a:srgbClr val="25252B"/>
                </a:solidFill>
                <a:latin typeface="IBM Plex Sans" pitchFamily="34" charset="0"/>
                <a:ea typeface="IBM Plex Sans" pitchFamily="34" charset="-122"/>
                <a:cs typeface="IBM Plex Sans" pitchFamily="34" charset="-120"/>
              </a:rPr>
              <a:t> "Lolu uhlobo lwemali olungcono kunazo zonke." Lokhu kudinga izindlela zokuhlola nobufakazi.</a:t>
            </a:r>
            <a:endParaRPr lang="zu"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zu" altLang="en-US" sz="2300" dirty="0">
                <a:solidFill>
                  <a:srgbClr val="25252B"/>
                </a:solidFill>
                <a:latin typeface="IBM Plex Sans" pitchFamily="34" charset="0"/>
                <a:ea typeface="IBM Plex Sans" pitchFamily="34" charset="-122"/>
                <a:cs typeface="IBM Plex Sans" pitchFamily="34" charset="-120"/>
              </a:rPr>
              <a:t>Lo mhlahlandlela ngowokufundisa kuphela. Awunikezi izeluleko zezezimali, zokutshala izimali, zezomthetho noma zentela, futhi awunitsheli ukuthi nithenge, nithengise noma nigcine noma yini.</a:t>
            </a:r>
            <a:endParaRPr lang="z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Kungani Imali Ibalulekile?</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Iyini Imali?</a:t>
            </a:r>
            <a:endParaRPr lang="z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Imali iyithuluzi lokushintshiselana.</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Ukuhwebelana Ngempahla Nokuqondana Okukabili</a:t>
            </a:r>
            <a:br/>
            <a:r>
              <a:rPr lang="zu" altLang="en-US" sz="3000" dirty="0">
                <a:solidFill>
                  <a:srgbClr val="422C70"/>
                </a:solidFill>
                <a:latin typeface="IBM Plex Sans Medium" pitchFamily="34" charset="0"/>
                <a:ea typeface="IBM Plex Sans Medium" pitchFamily="34" charset="-122"/>
                <a:cs typeface="IBM Plex Sans Medium" pitchFamily="34" charset="-120"/>
              </a:rPr>
              <a:t>Kwezidingo</a:t>
            </a:r>
            <a:endParaRPr lang="zu"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Bobabili abantu kufanele bafune lokho omunye anakho, ngesikhathi esifanayo nangamanani afanele.</a:t>
            </a:r>
            <a:endParaRPr lang="zu"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Ukuhwebelana Ngempahla Nokuqondana Okukabili</a:t>
            </a:r>
            <a:br/>
            <a:r>
              <a:rPr lang="zu" altLang="en-US" sz="3000" dirty="0">
                <a:solidFill>
                  <a:srgbClr val="422C70"/>
                </a:solidFill>
                <a:latin typeface="IBM Plex Sans Medium" pitchFamily="34" charset="0"/>
                <a:ea typeface="IBM Plex Sans Medium" pitchFamily="34" charset="-122"/>
                <a:cs typeface="IBM Plex Sans Medium" pitchFamily="34" charset="-120"/>
              </a:rPr>
              <a:t>Kwezidingo</a:t>
            </a:r>
            <a:endParaRPr lang="zu"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Bobabili abantu kufanele bafune lokho omunye anakho, ngesikhathi esifanayo nangamanani afanele.</a:t>
            </a:r>
            <a:endParaRPr lang="zu" sz="2400" dirty="0"/>
          </a:p>
        </p:txBody>
      </p:sp>
      <p:pic>
        <p:nvPicPr>
          <p:cNvPr id="5" name="Image 0" descr="Amina Unakho: irayisi Ufuna: izicathuloNoLuisULuis akalifuni irayisi.Luis Unakho: izicathuloUfuna: uwoyelaNoMeiUMei akazifuni izicathulo.MeiUnakho: uwoyelaUfuna: ukulungiselwa izintoNoAminaU-Amina aka">    </p:cNvPr>
          <p:cNvPicPr>
            <a:picLocks noChangeAspect="1"/>
          </p:cNvPicPr>
          <p:nvPr/>
        </p:nvPicPr>
        <p:blipFill>
          <a:blip r:embed="rId1"/>
          <a:stretch>
            <a:fillRect/>
          </a:stretch>
        </p:blipFill>
        <p:spPr>
          <a:xfrm>
            <a:off x="2729850" y="2842047"/>
            <a:ext cx="6732270" cy="336453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Imali Iyithuluzi Lokuhwebelana</a:t>
            </a:r>
            <a:endParaRPr lang="z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Akekho ofuna imali ngenxa yayo nje. Iwusizo ngoba abanye bayayamukela, belindele ukuthi nabanye bayoyamukela kamuva.</a:t>
            </a:r>
            <a:endParaRPr lang="zu"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Izinto Ezintathu Ezenziwa Yimali</a:t>
            </a:r>
            <a:endParaRPr lang="zu" sz="3000" dirty="0"/>
          </a:p>
        </p:txBody>
      </p:sp>
      <p:sp>
        <p:nvSpPr>
          <p:cNvPr id="5" name="Text 2"/>
          <p:cNvSpPr/>
          <p:nvPr/>
        </p:nvSpPr>
        <p:spPr>
          <a:xfrm>
            <a:off x="1047720" y="1386779"/>
            <a:ext cx="5923026" cy="3001244"/>
          </a:xfrm>
          <a:prstGeom prst="rect">
            <a:avLst/>
          </a:prstGeom>
          <a:noFill/>
          <a:ln/>
        </p:spPr>
        <p:txBody>
          <a:bodyPr wrap="square" lIns="0" tIns="0" rIns="0" bIns="0" rtlCol="0" anchor="t"/>
          <a:lstStyle/>
          <a:p>
            <a:pPr algn="l" marL="228600" indent="-228600">
              <a:lnSpc>
                <a:spcPct val="113000"/>
              </a:lnSpc>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Indlela yokushintshiselana:</a:t>
            </a:r>
            <a:r>
              <a:rPr lang="zu" altLang="en-US" sz="2400" dirty="0">
                <a:solidFill>
                  <a:srgbClr val="25252B"/>
                </a:solidFill>
                <a:latin typeface="IBM Plex Sans" pitchFamily="34" charset="0"/>
                <a:ea typeface="IBM Plex Sans" pitchFamily="34" charset="-122"/>
                <a:cs typeface="IBM Plex Sans" pitchFamily="34" charset="-120"/>
              </a:rPr>
              <a:t> abantu bayayamukela njengenkokhelo</a:t>
            </a:r>
            <a:endParaRPr lang="zu" sz="2400" dirty="0"/>
          </a:p>
          <a:p>
            <a:pPr algn="l" marL="228600" indent="-228600">
              <a:lnSpc>
                <a:spcPct val="113000"/>
              </a:lnSpc>
              <a:spcBef>
                <a:spcPts val="480"/>
              </a:spcBef>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Iyunithi yokubala:</a:t>
            </a:r>
            <a:r>
              <a:rPr lang="zu" altLang="en-US" sz="2400" dirty="0">
                <a:solidFill>
                  <a:srgbClr val="25252B"/>
                </a:solidFill>
                <a:latin typeface="IBM Plex Sans" pitchFamily="34" charset="0"/>
                <a:ea typeface="IBM Plex Sans" pitchFamily="34" charset="-122"/>
                <a:cs typeface="IBM Plex Sans" pitchFamily="34" charset="-120"/>
              </a:rPr>
              <a:t> amanani entengo avezwa ngayo</a:t>
            </a:r>
            <a:endParaRPr lang="zu" sz="2400" dirty="0"/>
          </a:p>
          <a:p>
            <a:pPr algn="l" marL="228600" indent="-228600">
              <a:lnSpc>
                <a:spcPct val="113000"/>
              </a:lnSpc>
              <a:spcBef>
                <a:spcPts val="480"/>
              </a:spcBef>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Isigcini senani:</a:t>
            </a:r>
            <a:r>
              <a:rPr lang="zu" altLang="en-US" sz="2400" dirty="0">
                <a:solidFill>
                  <a:srgbClr val="25252B"/>
                </a:solidFill>
                <a:latin typeface="IBM Plex Sans" pitchFamily="34" charset="0"/>
                <a:ea typeface="IBM Plex Sans" pitchFamily="34" charset="-122"/>
                <a:cs typeface="IBM Plex Sans" pitchFamily="34" charset="-120"/>
              </a:rPr>
              <a:t> sidlulisela inani kusukela namuhla liye esikhathini esizayo</a:t>
            </a:r>
            <a:endParaRPr lang="zu" sz="2400" dirty="0"/>
          </a:p>
        </p:txBody>
      </p:sp>
      <p:sp>
        <p:nvSpPr>
          <p:cNvPr id="6" name="Text 3"/>
          <p:cNvSpPr/>
          <p:nvPr/>
        </p:nvSpPr>
        <p:spPr>
          <a:xfrm>
            <a:off x="666780" y="4723242"/>
            <a:ext cx="6340632" cy="1234074"/>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Ayikho imali egcina inani ngokuphelele, kodwa ezinye izinhlobo zemali zilahlekelwa amandla okuthenga kancane kunezinye.</a:t>
            </a:r>
            <a:endParaRPr lang="z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Kusukela Emagobolondweni</a:t>
            </a:r>
            <a:br/>
            <a:r>
              <a:rPr lang="zu" altLang="en-US" sz="3000" dirty="0">
                <a:solidFill>
                  <a:srgbClr val="422C70"/>
                </a:solidFill>
                <a:latin typeface="IBM Plex Sans Medium" pitchFamily="34" charset="0"/>
                <a:ea typeface="IBM Plex Sans Medium" pitchFamily="34" charset="-122"/>
                <a:cs typeface="IBM Plex Sans Medium" pitchFamily="34" charset="-120"/>
              </a:rPr>
              <a:t>Kuya Ephepheni</a:t>
            </a:r>
            <a:endParaRPr lang="zu" sz="3000" dirty="0"/>
          </a:p>
        </p:txBody>
      </p:sp>
      <p:sp>
        <p:nvSpPr>
          <p:cNvPr id="5" name="Text 2"/>
          <p:cNvSpPr/>
          <p:nvPr/>
        </p:nvSpPr>
        <p:spPr>
          <a:xfrm>
            <a:off x="986729" y="1791310"/>
            <a:ext cx="5343754" cy="3263768"/>
          </a:xfrm>
          <a:prstGeom prst="rect">
            <a:avLst/>
          </a:prstGeom>
          <a:noFill/>
          <a:ln/>
        </p:spPr>
        <p:txBody>
          <a:bodyPr wrap="square" lIns="0" tIns="0" rIns="0" bIns="0" rtlCol="0" anchor="t"/>
          <a:lstStyle/>
          <a:p>
            <a:pPr algn="l" marL="191770" indent="-191770">
              <a:lnSpc>
                <a:spcPct val="113000"/>
              </a:lnSpc>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Amagobolondo, usawoti, ubuhlalu, imfuyo, ithusi, isiliva, igolide</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Izinsimbi eziyigugu: eziyivelakancane, ezihlala isikhathi eside, ezamukelwa kabanzi</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Izitifiketi zephepha ezingashintshaniswa ngenani lensimbi elishiwo</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Izindinganiso zegolide: iyunithi yemali exhunywe ngokomthetho egolideni</a:t>
            </a:r>
            <a:endParaRPr lang="zu" sz="2020" dirty="0"/>
          </a:p>
        </p:txBody>
      </p:sp>
      <p:sp>
        <p:nvSpPr>
          <p:cNvPr id="6" name="Text 3"/>
          <p:cNvSpPr/>
          <p:nvPr/>
        </p:nvSpPr>
        <p:spPr>
          <a:xfrm>
            <a:off x="666780" y="5336713"/>
            <a:ext cx="5694426" cy="691195"/>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Imithetho yayihluka ngokwendawo nangenkathi.</a:t>
            </a:r>
            <a:endParaRPr lang="z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Imali ye-fiat</a:t>
            </a:r>
            <a:endParaRPr lang="zu"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1971: i-United States yaqeda ukushintshaniswa okusemthethweni kwamadola ngegolide okwakwenziwa ohulumeni bangaphandle namabhange amakhulu</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Namuhla izimali eziningi zamazwe ziyimali ye-fiat: zikhishwa ngaphansi kwegunya likahulumeni, azikwazi ukushintshaniswa ngegolide noma nganoma iyiphi enye impahla</a:t>
            </a:r>
            <a:endParaRPr lang="zu" sz="2400" dirty="0"/>
          </a:p>
          <a:p>
            <a:pPr algn="l" marL="228600" indent="-228600">
              <a:lnSpc>
                <a:spcPct val="113000"/>
              </a:lnSpc>
              <a:spcBef>
                <a:spcPts val="480"/>
              </a:spcBef>
              <a:buSzPct val="100000"/>
              <a:buChar char="•"/>
            </a:pPr>
            <a:r>
              <a:rPr lang="zu" altLang="en-US" sz="2400" i="1" dirty="0">
                <a:solidFill>
                  <a:srgbClr val="25252B"/>
                </a:solidFill>
                <a:latin typeface="IBM Plex Sans" pitchFamily="34" charset="0"/>
                <a:ea typeface="IBM Plex Sans" pitchFamily="34" charset="-122"/>
                <a:cs typeface="IBM Plex Sans" pitchFamily="34" charset="-120"/>
              </a:rPr>
              <a:t>Fiat</a:t>
            </a:r>
            <a:r>
              <a:rPr lang="zu" altLang="en-US" sz="2400" dirty="0">
                <a:solidFill>
                  <a:srgbClr val="25252B"/>
                </a:solidFill>
                <a:latin typeface="IBM Plex Sans" pitchFamily="34" charset="0"/>
                <a:ea typeface="IBM Plex Sans" pitchFamily="34" charset="-122"/>
                <a:cs typeface="IBM Plex Sans" pitchFamily="34" charset="-120"/>
              </a:rPr>
              <a:t> yigama lesiLatini elisho ukuthi "makwenziwe", elivame ukuqondwa ngokuthi "ngomyalelo"</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Yamukelwa ngoba abantu, amabhizinisi, amabhange nohulumeni bayayisebenzisa; imithetho iyenza ibe yimali esemthethweni yokukhokha futhi ifune ukuba isetshenziselwe ukukhokha izintela</a:t>
            </a:r>
            <a:endParaRPr lang="z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Sasuka emalini esekelwe</a:t>
            </a:r>
            <a:br/>
            <a:r>
              <a:rPr lang="zu" altLang="en-US" sz="4350" dirty="0">
                <a:solidFill>
                  <a:srgbClr val="FFFFFF"/>
                </a:solidFill>
                <a:latin typeface="IBM Plex Sans Medium" pitchFamily="34" charset="0"/>
                <a:ea typeface="IBM Plex Sans Medium" pitchFamily="34" charset="-122"/>
                <a:cs typeface="IBM Plex Sans Medium" pitchFamily="34" charset="-120"/>
              </a:rPr>
              <a:t>kokuthile, saya emalini esekelwe</a:t>
            </a:r>
            <a:br/>
            <a:r>
              <a:rPr lang="zu" altLang="en-US" sz="4350" dirty="0">
                <a:solidFill>
                  <a:srgbClr val="FFFFFF"/>
                </a:solidFill>
                <a:latin typeface="IBM Plex Sans Medium" pitchFamily="34" charset="0"/>
                <a:ea typeface="IBM Plex Sans Medium" pitchFamily="34" charset="-122"/>
                <a:cs typeface="IBM Plex Sans Medium" pitchFamily="34" charset="-120"/>
              </a:rPr>
              <a:t>ekwethembeni othile.</a:t>
            </a:r>
            <a:endParaRPr lang="z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C0C0D0"/>
                </a:solidFill>
                <a:latin typeface="IBM Plex Sans" pitchFamily="34" charset="0"/>
                <a:ea typeface="IBM Plex Sans" pitchFamily="34" charset="-122"/>
                <a:cs typeface="IBM Plex Sans" pitchFamily="34" charset="-120"/>
              </a:rPr>
              <a:t>Isingeniso nge-Bitcoin · Iyini Imali?</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Yini Engahambi Kahle Ngemali Yethu?</a:t>
            </a:r>
            <a:endParaRPr lang="z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Lapho abantu bezwa igama elithi ukwehla kwamandla emali, ngokuvamile bacabanga ngokukhuphuka kwamanani.</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Ukwehla Kwamandla Emali Namandla Okuthenga</a:t>
            </a:r>
            <a:endParaRPr lang="zu" sz="3000" dirty="0"/>
          </a:p>
        </p:txBody>
      </p:sp>
      <p:pic>
        <p:nvPicPr>
          <p:cNvPr id="4" name="Image 0" descr="Ngaphambi Niphethe amayunithi ayi-100. Ubhasikidi ubiza i-100. Ningathenga wonke ubhasikidi.Izinga lentengoLiphansiAmandla okuthengaMakhuluNgemva kokukhuphuka kwamanani Nisaphethe amayunithi ayi-100.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Ukwehla Kwamandla Emali Namandla Okuthenga</a:t>
            </a:r>
            <a:endParaRPr lang="z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Izimbangela Eziningi,</a:t>
            </a:r>
            <a:br/>
            <a:r>
              <a:rPr lang="zu" altLang="en-US" sz="3000" dirty="0">
                <a:solidFill>
                  <a:srgbClr val="422C70"/>
                </a:solidFill>
                <a:latin typeface="IBM Plex Sans Medium" pitchFamily="34" charset="0"/>
                <a:ea typeface="IBM Plex Sans Medium" pitchFamily="34" charset="-122"/>
                <a:cs typeface="IBM Plex Sans Medium" pitchFamily="34" charset="-120"/>
              </a:rPr>
              <a:t>Ukukhetha Okukodwa</a:t>
            </a:r>
            <a:endParaRPr lang="zu" sz="3000" dirty="0"/>
          </a:p>
        </p:txBody>
      </p:sp>
      <p:sp>
        <p:nvSpPr>
          <p:cNvPr id="5" name="Text 2"/>
          <p:cNvSpPr/>
          <p:nvPr/>
        </p:nvSpPr>
        <p:spPr>
          <a:xfrm>
            <a:off x="1002000" y="179487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zu" altLang="en-US" sz="2110" dirty="0">
                <a:solidFill>
                  <a:srgbClr val="25252B"/>
                </a:solidFill>
                <a:latin typeface="IBM Plex Sans" pitchFamily="34" charset="0"/>
                <a:ea typeface="IBM Plex Sans" pitchFamily="34" charset="-122"/>
                <a:cs typeface="IBM Plex Sans" pitchFamily="34" charset="-120"/>
              </a:rPr>
              <a:t>Ukwandiswa kwemali nezikweletu</a:t>
            </a:r>
            <a:endParaRPr lang="zu" sz="2110" dirty="0"/>
          </a:p>
          <a:p>
            <a:pPr algn="l" marL="200660" indent="-200660">
              <a:lnSpc>
                <a:spcPct val="113000"/>
              </a:lnSpc>
              <a:spcBef>
                <a:spcPts val="420"/>
              </a:spcBef>
              <a:buSzPct val="100000"/>
              <a:buChar char="•"/>
            </a:pPr>
            <a:r>
              <a:rPr lang="zu" altLang="en-US" sz="2110" dirty="0">
                <a:solidFill>
                  <a:srgbClr val="25252B"/>
                </a:solidFill>
                <a:latin typeface="IBM Plex Sans" pitchFamily="34" charset="0"/>
                <a:ea typeface="IBM Plex Sans" pitchFamily="34" charset="-122"/>
                <a:cs typeface="IBM Plex Sans" pitchFamily="34" charset="-120"/>
              </a:rPr>
              <a:t>Ukuphazamiseka kokuhlinzekwa kwempahla nezinguquko esidingweni sayo</a:t>
            </a:r>
            <a:endParaRPr lang="zu" sz="2110" dirty="0"/>
          </a:p>
          <a:p>
            <a:pPr algn="l" marL="200660" indent="-200660">
              <a:lnSpc>
                <a:spcPct val="113000"/>
              </a:lnSpc>
              <a:spcBef>
                <a:spcPts val="420"/>
              </a:spcBef>
              <a:buSzPct val="100000"/>
              <a:buChar char="•"/>
            </a:pPr>
            <a:r>
              <a:rPr lang="zu" altLang="en-US" sz="2110" dirty="0">
                <a:solidFill>
                  <a:srgbClr val="25252B"/>
                </a:solidFill>
                <a:latin typeface="IBM Plex Sans" pitchFamily="34" charset="0"/>
                <a:ea typeface="IBM Plex Sans" pitchFamily="34" charset="-122"/>
                <a:cs typeface="IBM Plex Sans" pitchFamily="34" charset="-120"/>
              </a:rPr>
              <a:t>Uhlobo lwemali oluphelelwa amandla, izintela, izindleko zokukhiqiza</a:t>
            </a:r>
            <a:endParaRPr lang="zu" sz="2110" dirty="0"/>
          </a:p>
        </p:txBody>
      </p:sp>
      <p:sp>
        <p:nvSpPr>
          <p:cNvPr id="6" name="Text 3"/>
          <p:cNvSpPr/>
          <p:nvPr/>
        </p:nvSpPr>
        <p:spPr>
          <a:xfrm>
            <a:off x="666780" y="4368729"/>
            <a:ext cx="5694426" cy="1809780"/>
          </a:xfrm>
          <a:prstGeom prst="rect">
            <a:avLst/>
          </a:prstGeom>
          <a:noFill/>
          <a:ln/>
        </p:spPr>
        <p:txBody>
          <a:bodyPr wrap="square" lIns="0" tIns="0" rIns="0" bIns="0" rtlCol="0" anchor="t"/>
          <a:lstStyle/>
          <a:p>
            <a:pPr algn="l" indent="0" marL="0">
              <a:lnSpc>
                <a:spcPct val="113000"/>
              </a:lnSpc>
              <a:buNone/>
            </a:pPr>
            <a:r>
              <a:rPr lang="zu" altLang="en-US" sz="2110" dirty="0">
                <a:solidFill>
                  <a:srgbClr val="25252B"/>
                </a:solidFill>
                <a:latin typeface="IBM Plex Sans" pitchFamily="34" charset="0"/>
                <a:ea typeface="IBM Plex Sans" pitchFamily="34" charset="-122"/>
                <a:cs typeface="IBM Plex Sans" pitchFamily="34" charset="-120"/>
              </a:rPr>
              <a:t>Enye imbangela iwukukhetha, hhayi into eyenzeka ngengozi: ohlelweni lwemali ye-fiat, izikhungo ezimbalwa zingandisa inani lemali nezikweletu ezitholakalayo futhi ziguqule imithetho yalo.</a:t>
            </a:r>
            <a:endParaRPr lang="z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Ukuntuleka Nenani</a:t>
            </a:r>
            <a:endParaRPr lang="zu"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Umdwebo wokuqala we-Mona Lisa unenani elingaphezu kwanoma iyiphi ikhophi yawo: yiwo wodwa okhona</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Ukuyivelakancane kukodwa akwenzi into ibe nenani, kodwa lapho abantu beyifuna, ubuningi bayo obutholakalayo bubalulekile</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Lapho imali etholakalayo yanda ngokushesha kunempahla nezinsizakalo engazithenga, iyunithi ngayinye ivame ukuthenga okuncane</a:t>
            </a:r>
            <a:endParaRPr lang="z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Ukwehla kwamandla emali akuthinti wonke umuntu</a:t>
            </a:r>
            <a:br/>
            <a:r>
              <a:rPr lang="zu" altLang="en-US" sz="3000" dirty="0">
                <a:solidFill>
                  <a:srgbClr val="422C70"/>
                </a:solidFill>
                <a:latin typeface="IBM Plex Sans Medium" pitchFamily="34" charset="0"/>
                <a:ea typeface="IBM Plex Sans Medium" pitchFamily="34" charset="-122"/>
                <a:cs typeface="IBM Plex Sans Medium" pitchFamily="34" charset="-120"/>
              </a:rPr>
              <a:t>ngokulinganayo</a:t>
            </a:r>
            <a:endParaRPr lang="zu"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Imali engukheshi nemali eyongiwe kungase kuphelelwe amandla okuthenga</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Abanikazi bezimpahla ezikhuphuka ngentengo bangase bavikeleke ngokwengxenye</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Amaholo nezintengo kushintsha ngesivinini esihlukene</a:t>
            </a:r>
            <a:endParaRPr lang="zu"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Ibhalansi yasebhange ihlukile emalini engukheshi esesandleni senu: iyisithembiso sebhange sokunikhokhela. Leso sithembiso ngokuvamile siyagcwaliseka, kodwa lokho kuncike ebhange nasemithethweni elilawulayo.</a:t>
            </a:r>
            <a:endParaRPr lang="z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Kuzameni: Ukuhlola Amandla Okuthenga</a:t>
            </a:r>
            <a:endParaRPr lang="zu"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u" altLang="en-US" sz="2400" dirty="0">
                <a:solidFill>
                  <a:srgbClr val="25252B"/>
                </a:solidFill>
                <a:latin typeface="IBM Plex Sans" pitchFamily="34" charset="0"/>
                <a:ea typeface="IBM Plex Sans" pitchFamily="34" charset="-122"/>
                <a:cs typeface="IBM Plex Sans" pitchFamily="34" charset="-120"/>
              </a:rPr>
              <a:t>Khethani into eyodwa ejwayelekile: isinkwa, ezokuthutha, noma i-airtime yocingo</a:t>
            </a:r>
            <a:endParaRPr lang="zu" sz="2400" dirty="0"/>
          </a:p>
          <a:p>
            <a:pPr algn="l" marL="228600" indent="-228600">
              <a:lnSpc>
                <a:spcPct val="113000"/>
              </a:lnSpc>
              <a:spcBef>
                <a:spcPts val="480"/>
              </a:spcBef>
              <a:buSzPct val="100000"/>
              <a:buFont typeface="+mj-lt"/>
              <a:buAutoNum type="arabicPeriod" startAt="1"/>
            </a:pPr>
            <a:r>
              <a:rPr lang="zu" altLang="en-US" sz="2400" dirty="0">
                <a:solidFill>
                  <a:srgbClr val="25252B"/>
                </a:solidFill>
                <a:latin typeface="IBM Plex Sans" pitchFamily="34" charset="0"/>
                <a:ea typeface="IBM Plex Sans" pitchFamily="34" charset="-122"/>
                <a:cs typeface="IBM Plex Sans" pitchFamily="34" charset="-120"/>
              </a:rPr>
              <a:t>Bhalani phansi intengo yayo yanamuhla</a:t>
            </a:r>
            <a:endParaRPr lang="zu" sz="2400" dirty="0"/>
          </a:p>
          <a:p>
            <a:pPr algn="l" marL="228600" indent="-228600">
              <a:lnSpc>
                <a:spcPct val="113000"/>
              </a:lnSpc>
              <a:spcBef>
                <a:spcPts val="480"/>
              </a:spcBef>
              <a:buSzPct val="100000"/>
              <a:buFont typeface="+mj-lt"/>
              <a:buAutoNum type="arabicPeriod" startAt="1"/>
            </a:pPr>
            <a:r>
              <a:rPr lang="zu" altLang="en-US" sz="2400" dirty="0">
                <a:solidFill>
                  <a:srgbClr val="25252B"/>
                </a:solidFill>
                <a:latin typeface="IBM Plex Sans" pitchFamily="34" charset="0"/>
                <a:ea typeface="IBM Plex Sans" pitchFamily="34" charset="-122"/>
                <a:cs typeface="IBM Plex Sans" pitchFamily="34" charset="-120"/>
              </a:rPr>
              <a:t>Buzani othile ukuthi yayibiza malini eminyakeni embalwa edlule, bese nihlola irekhodi elithembekile uma nikwazi</a:t>
            </a:r>
            <a:endParaRPr lang="zu" sz="2400" dirty="0"/>
          </a:p>
          <a:p>
            <a:pPr algn="l" marL="228600" indent="-228600">
              <a:lnSpc>
                <a:spcPct val="113000"/>
              </a:lnSpc>
              <a:spcBef>
                <a:spcPts val="480"/>
              </a:spcBef>
              <a:buSzPct val="100000"/>
              <a:buFont typeface="+mj-lt"/>
              <a:buAutoNum type="arabicPeriod" startAt="1"/>
            </a:pPr>
            <a:r>
              <a:rPr lang="zu" altLang="en-US" sz="2400" dirty="0">
                <a:solidFill>
                  <a:srgbClr val="25252B"/>
                </a:solidFill>
                <a:latin typeface="IBM Plex Sans" pitchFamily="34" charset="0"/>
                <a:ea typeface="IBM Plex Sans" pitchFamily="34" charset="-122"/>
                <a:cs typeface="IBM Plex Sans" pitchFamily="34" charset="-120"/>
              </a:rPr>
              <a:t>Ingabe imali engenayo yenyuka ngezinga elifanayo? Yini enye engase ichaze lolu shintsho?</a:t>
            </a:r>
            <a:endParaRPr lang="z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Imali ye-fiat iyasebenza, kodwa inezingozi</a:t>
            </a:r>
            <a:endParaRPr lang="zu"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Izinkokhelo ezilula, isikweletu esivumelana nezimo, amathuluzi okubhekana nezimo ezibucayi</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Kodwa inani layo elitholakalayo nemithetho yayo kungashintsha, futhi abantu abayisebenzisayo abanalo izwi elitheni</a:t>
            </a:r>
            <a:endParaRPr lang="zu"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Yingakho abantu befuna ezinye izindlela, futhi yingakho kwasungulwa i-Bitcoin.</a:t>
            </a:r>
            <a:endParaRPr lang="z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Engahambi Kahle Ngemali Yethu?</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Iyini i-Bitcoin?</a:t>
            </a:r>
            <a:endParaRPr lang="zu"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Imali yedijithali engalawulwa yisikhungo esisodwa, enomthamo olinganiselwe, futhi engathunyelwa isuka kumuntu iye komunye ngaphandle kwemvume yebhange.</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Inkinga Yokusebenzisa Imali Kabili</a:t>
            </a:r>
            <a:endParaRPr lang="z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u" altLang="en-US" sz="2400" b="1" dirty="0">
                <a:solidFill>
                  <a:srgbClr val="422C70"/>
                </a:solidFill>
                <a:latin typeface="IBM Plex Sans" pitchFamily="34" charset="0"/>
                <a:ea typeface="IBM Plex Sans" pitchFamily="34" charset="-122"/>
                <a:cs typeface="IBM Plex Sans" pitchFamily="34" charset="-120"/>
              </a:rPr>
              <a:t>31 kuMfumfu 2008:</a:t>
            </a:r>
            <a:r>
              <a:rPr lang="zu" altLang="en-US" sz="2400" dirty="0">
                <a:solidFill>
                  <a:srgbClr val="25252B"/>
                </a:solidFill>
                <a:latin typeface="IBM Plex Sans" pitchFamily="34" charset="0"/>
                <a:ea typeface="IBM Plex Sans" pitchFamily="34" charset="-122"/>
                <a:cs typeface="IBM Plex Sans" pitchFamily="34" charset="-120"/>
              </a:rPr>
              <a:t> Satoshi Nakamoto ushicilela </a:t>
            </a:r>
            <a:r>
              <a:rPr lang="zu" altLang="en-US" sz="2400" i="1" dirty="0">
                <a:solidFill>
                  <a:srgbClr val="25252B"/>
                </a:solidFill>
                <a:latin typeface="IBM Plex Sans" pitchFamily="34" charset="0"/>
                <a:ea typeface="IBM Plex Sans" pitchFamily="34" charset="-122"/>
                <a:cs typeface="IBM Plex Sans" pitchFamily="34" charset="-120"/>
              </a:rPr>
              <a:t>Bitcoin: Uhlelo Lwemali Ye-elekthronikhi Lontanga Ngontanga</a:t>
            </a:r>
            <a:r>
              <a:rPr lang="zu" altLang="en-US" sz="2400" dirty="0">
                <a:solidFill>
                  <a:srgbClr val="25252B"/>
                </a:solidFill>
                <a:latin typeface="IBM Plex Sans" pitchFamily="34" charset="0"/>
                <a:ea typeface="IBM Plex Sans" pitchFamily="34" charset="-122"/>
                <a:cs typeface="IBM Plex Sans" pitchFamily="34" charset="-120"/>
              </a:rPr>
              <a:t>. </a:t>
            </a:r>
            <a:r>
              <a:rPr lang="zu" altLang="en-US" sz="2400" b="1" dirty="0">
                <a:solidFill>
                  <a:srgbClr val="25252B"/>
                </a:solidFill>
                <a:latin typeface="IBM Plex Sans" pitchFamily="34" charset="0"/>
                <a:ea typeface="IBM Plex Sans" pitchFamily="34" charset="-122"/>
                <a:cs typeface="IBM Plex Sans" pitchFamily="34" charset="-120"/>
              </a:rPr>
              <a:t>UMasingana 2009:</a:t>
            </a:r>
            <a:r>
              <a:rPr lang="zu" altLang="en-US" sz="2400" dirty="0">
                <a:solidFill>
                  <a:srgbClr val="25252B"/>
                </a:solidFill>
                <a:latin typeface="IBM Plex Sans" pitchFamily="34" charset="0"/>
                <a:ea typeface="IBM Plex Sans" pitchFamily="34" charset="-122"/>
                <a:cs typeface="IBM Plex Sans" pitchFamily="34" charset="-120"/>
              </a:rPr>
              <a:t> inethiwekhi iyaqala.</a:t>
            </a:r>
            <a:endParaRPr lang="zu" sz="2400" dirty="0"/>
          </a:p>
        </p:txBody>
      </p:sp>
      <p:pic>
        <p:nvPicPr>
          <p:cNvPr id="5" name="Image 0" descr="Inkampani yezinkokhelo Umthumeli ucela inkampaniInkampani igcina ileja futhi igunyaza Umamukeli uyakhokhelwa uma inkampani ivumaKuncike kulokhuInhlangano eyodwa ethenjwayo egcina ilejaBitcoin Umthumel">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Okungalawulwa Yisikhungo Esisodwa · Inani Elilinganiselwe ·</a:t>
            </a:r>
            <a:br/>
            <a:r>
              <a:rPr lang="zu" altLang="en-US" sz="3000" dirty="0">
                <a:solidFill>
                  <a:srgbClr val="422C70"/>
                </a:solidFill>
                <a:latin typeface="IBM Plex Sans Medium" pitchFamily="34" charset="0"/>
                <a:ea typeface="IBM Plex Sans Medium" pitchFamily="34" charset="-122"/>
                <a:cs typeface="IBM Plex Sans Medium" pitchFamily="34" charset="-120"/>
              </a:rPr>
              <a:t>Kusuka Kumuntu Kuya Kumuntu</a:t>
            </a:r>
            <a:endParaRPr lang="zu" sz="3000" dirty="0"/>
          </a:p>
        </p:txBody>
      </p:sp>
      <p:sp>
        <p:nvSpPr>
          <p:cNvPr id="4" name="Text 2"/>
          <p:cNvSpPr/>
          <p:nvPr/>
        </p:nvSpPr>
        <p:spPr>
          <a:xfrm>
            <a:off x="1017179" y="1798625"/>
            <a:ext cx="11125871" cy="2382744"/>
          </a:xfrm>
          <a:prstGeom prst="rect">
            <a:avLst/>
          </a:prstGeom>
          <a:noFill/>
          <a:ln/>
        </p:spPr>
        <p:txBody>
          <a:bodyPr wrap="square" lIns="0" tIns="0" rIns="0" bIns="0" rtlCol="0" anchor="t"/>
          <a:lstStyle/>
          <a:p>
            <a:pPr algn="l" marL="210820" indent="-210820">
              <a:lnSpc>
                <a:spcPct val="113000"/>
              </a:lnSpc>
              <a:buSzPct val="100000"/>
              <a:buChar char="•"/>
            </a:pPr>
            <a:r>
              <a:rPr lang="zu" altLang="en-US" sz="2210" b="1" dirty="0">
                <a:solidFill>
                  <a:srgbClr val="422C70"/>
                </a:solidFill>
                <a:latin typeface="IBM Plex Sans" pitchFamily="34" charset="0"/>
                <a:ea typeface="IBM Plex Sans" pitchFamily="34" charset="-122"/>
                <a:cs typeface="IBM Plex Sans" pitchFamily="34" charset="-120"/>
              </a:rPr>
              <a:t>Ukungabi ngaphansi kwesikhungo esisodwa:</a:t>
            </a:r>
            <a:r>
              <a:rPr lang="zu" altLang="en-US" sz="2210" dirty="0">
                <a:solidFill>
                  <a:srgbClr val="25252B"/>
                </a:solidFill>
                <a:latin typeface="IBM Plex Sans" pitchFamily="34" charset="0"/>
                <a:ea typeface="IBM Plex Sans" pitchFamily="34" charset="-122"/>
                <a:cs typeface="IBM Plex Sans" pitchFamily="34" charset="-120"/>
              </a:rPr>
              <a:t> alikho ihhovisi eliyinhloko elivula ama-akhawunti, elishintsha amabhalansi, noma eligunyaza ukuthi ubani ongajoyina</a:t>
            </a:r>
            <a:endParaRPr lang="zu" sz="2210" dirty="0"/>
          </a:p>
          <a:p>
            <a:pPr algn="l" marL="210820" indent="-210820">
              <a:lnSpc>
                <a:spcPct val="113000"/>
              </a:lnSpc>
              <a:spcBef>
                <a:spcPts val="440"/>
              </a:spcBef>
              <a:buSzPct val="100000"/>
              <a:buChar char="•"/>
            </a:pPr>
            <a:r>
              <a:rPr lang="zu" altLang="en-US" sz="2210" b="1" dirty="0">
                <a:solidFill>
                  <a:srgbClr val="422C70"/>
                </a:solidFill>
                <a:latin typeface="IBM Plex Sans" pitchFamily="34" charset="0"/>
                <a:ea typeface="IBM Plex Sans" pitchFamily="34" charset="-122"/>
                <a:cs typeface="IBM Plex Sans" pitchFamily="34" charset="-120"/>
              </a:rPr>
              <a:t>Inani elilinganiselwe:</a:t>
            </a:r>
            <a:r>
              <a:rPr lang="zu" altLang="en-US" sz="2210" dirty="0">
                <a:solidFill>
                  <a:srgbClr val="25252B"/>
                </a:solidFill>
                <a:latin typeface="IBM Plex Sans" pitchFamily="34" charset="0"/>
                <a:ea typeface="IBM Plex Sans" pitchFamily="34" charset="-122"/>
                <a:cs typeface="IBM Plex Sans" pitchFamily="34" charset="-120"/>
              </a:rPr>
              <a:t> ngeke kube nama-bitcoin angaphezu kwezigidi ezingu-21</a:t>
            </a:r>
            <a:endParaRPr lang="zu" sz="2210" dirty="0"/>
          </a:p>
          <a:p>
            <a:pPr algn="l" marL="210820" indent="-210820">
              <a:lnSpc>
                <a:spcPct val="113000"/>
              </a:lnSpc>
              <a:spcBef>
                <a:spcPts val="440"/>
              </a:spcBef>
              <a:buSzPct val="100000"/>
              <a:buChar char="•"/>
            </a:pPr>
            <a:r>
              <a:rPr lang="zu" altLang="en-US" sz="2210" b="1" dirty="0">
                <a:solidFill>
                  <a:srgbClr val="422C70"/>
                </a:solidFill>
                <a:latin typeface="IBM Plex Sans" pitchFamily="34" charset="0"/>
                <a:ea typeface="IBM Plex Sans" pitchFamily="34" charset="-122"/>
                <a:cs typeface="IBM Plex Sans" pitchFamily="34" charset="-120"/>
              </a:rPr>
              <a:t>Phakathi kontanga:</a:t>
            </a:r>
            <a:r>
              <a:rPr lang="zu" altLang="en-US" sz="2210" dirty="0">
                <a:solidFill>
                  <a:srgbClr val="25252B"/>
                </a:solidFill>
                <a:latin typeface="IBM Plex Sans" pitchFamily="34" charset="0"/>
                <a:ea typeface="IBM Plex Sans" pitchFamily="34" charset="-122"/>
                <a:cs typeface="IBM Plex Sans" pitchFamily="34" charset="-120"/>
              </a:rPr>
              <a:t> thumelani kunoma ubani, noma kuphi, ngaphandle kokucela imvume esikhungweni esiyinhloko</a:t>
            </a:r>
            <a:endParaRPr lang="zu" sz="2210" dirty="0"/>
          </a:p>
        </p:txBody>
      </p:sp>
      <p:sp>
        <p:nvSpPr>
          <p:cNvPr id="5" name="Text 3"/>
          <p:cNvSpPr/>
          <p:nvPr/>
        </p:nvSpPr>
        <p:spPr>
          <a:xfrm>
            <a:off x="666780" y="4489704"/>
            <a:ext cx="11510010" cy="1135410"/>
          </a:xfrm>
          <a:prstGeom prst="rect">
            <a:avLst/>
          </a:prstGeom>
          <a:noFill/>
          <a:ln/>
        </p:spPr>
        <p:txBody>
          <a:bodyPr wrap="square" lIns="0" tIns="0" rIns="0" bIns="0" rtlCol="0" anchor="t"/>
          <a:lstStyle/>
          <a:p>
            <a:pPr algn="l" indent="0" marL="0">
              <a:lnSpc>
                <a:spcPct val="113000"/>
              </a:lnSpc>
              <a:buNone/>
            </a:pPr>
            <a:r>
              <a:rPr lang="zu" altLang="en-US" sz="2210" dirty="0">
                <a:solidFill>
                  <a:srgbClr val="25252B"/>
                </a:solidFill>
                <a:latin typeface="IBM Plex Sans" pitchFamily="34" charset="0"/>
                <a:ea typeface="IBM Plex Sans" pitchFamily="34" charset="-122"/>
                <a:cs typeface="IBM Plex Sans" pitchFamily="34" charset="-120"/>
              </a:rPr>
              <a:t>Ayikho inkampani engamisa ukusetshenziswa kwe-bitcoin enizilawulela yona. Olunye uhlangothi lwaleyo nkululeko luwukuzibophezela: ngokuvamile akunakwenzeka ukuhlehlisa ukuthengiselana okuvumelekile, futhi alikho ihhovisi losizo lenethiwekhi.</a:t>
            </a:r>
            <a:endParaRPr lang="z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Umkhawulo Ongahlolwa Yinoma Ubani</a:t>
            </a:r>
            <a:endParaRPr lang="zu" sz="3000" dirty="0"/>
          </a:p>
        </p:txBody>
      </p:sp>
      <p:pic>
        <p:nvPicPr>
          <p:cNvPr id="4" name="Image 0" descr="Isimangalo ngenani lemali etholakalayo Umkhiphi usho umkhawulo kuwebhusayithi yakhe. Yisizindalwazi somkhiphi kuphela esirekhoda lo mkhawulo. Akekho ongaphandle komkhiphi ongawuqinisekisa. Umkhiphi an">    </p:cNvPr>
          <p:cNvPicPr>
            <a:picLocks noChangeAspect="1"/>
          </p:cNvPicPr>
          <p:nvPr/>
        </p:nvPicPr>
        <p:blipFill>
          <a:blip r:embed="rId1"/>
          <a:stretch>
            <a:fillRect/>
          </a:stretch>
        </p:blipFill>
        <p:spPr>
          <a:xfrm>
            <a:off x="2485431" y="1295430"/>
            <a:ext cx="7220834" cy="495833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Anidingi i-Bitcoin Ephelele</a:t>
            </a:r>
            <a:endParaRPr lang="z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I-bitcoin eyodwa ihlukaniseka ibe amayunithi amancane angu-100 000 000 abizwa ngokuthi ama-satoshi, noma ama-sats.</a:t>
            </a:r>
            <a:endParaRPr lang="zu" sz="2400" dirty="0"/>
          </a:p>
        </p:txBody>
      </p:sp>
      <p:pic>
        <p:nvPicPr>
          <p:cNvPr id="5" name="Image 0" descr="Bitcoin (BTC)10.10.010.0010.00000001Ama-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Ubani ogcina i-Bitcoin isebenza?</a:t>
            </a:r>
            <a:endParaRPr lang="zu" sz="3000" dirty="0"/>
          </a:p>
        </p:txBody>
      </p:sp>
      <p:pic>
        <p:nvPicPr>
          <p:cNvPr id="4" name="Image 0" descr="UmsebenzisiUmsebenzisi wamukela, agcine futhi athumele i-bitcoin. InodiInodi izihlolela imithetho bese idlulisela idatha evumelekile. UmvukuziUmvukuzi wakha amabhulokhi ahlongozwayo futhi enze ubufaka">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Ubani ogcina i-Bitcoin isebenza?</a:t>
            </a:r>
            <a:endParaRPr lang="z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I-Bitcoin Inezinzuzo Nemikhawulo</a:t>
            </a:r>
            <a:endParaRPr lang="z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Intengo yayo ingashintsha ngokushesha</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Amaphutha ngokuvamile awakwazi ukulungiswa</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Ukwamukelwa kwayo kusalinganiselwe ezindaweni eziningi</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Ukuyisebenzisa ngokuphepha kudinga ukufunda okuthile</a:t>
            </a:r>
            <a:endParaRPr lang="z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I-Bitcoin ithatha indawo yokuthembela okuthile ezikhungweni ngokuqinisekisa nangokuzibophezela komuntu siqu. Ayibuqedi ubungozi.</a:t>
            </a:r>
            <a:endParaRPr lang="z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Iyini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Niyisebenzisa Kanjani i-Bitcoin?</a:t>
            </a:r>
            <a:endParaRPr lang="zu"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Umbuzo wokuqala nganoma yisiphi isikhwama semali: ubani olawula okhiye?</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Isikhwama Siphatha Okhiye</a:t>
            </a:r>
            <a:endParaRPr lang="zu" sz="3000" dirty="0"/>
          </a:p>
        </p:txBody>
      </p:sp>
      <p:pic>
        <p:nvPicPr>
          <p:cNvPr id="4" name="Image 0" descr="Isikhwama senu semali sigcina okhiye Yamukelani Yabelanani ngekheli lokwamukelaThumelani Sayinani ngokhiye wenu I-bitcoin ihlala ebhukwini lokubala okwabelwana ngalo">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Ubani Ngempela Ophethe I-Bitcoin Yenu?</a:t>
            </a:r>
            <a:endParaRPr lang="zu"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Ukuzigcinela:</a:t>
            </a:r>
            <a:r>
              <a:rPr lang="zu" altLang="en-US" sz="2400" dirty="0">
                <a:solidFill>
                  <a:srgbClr val="25252B"/>
                </a:solidFill>
                <a:latin typeface="IBM Plex Sans" pitchFamily="34" charset="0"/>
                <a:ea typeface="IBM Plex Sans" pitchFamily="34" charset="-122"/>
                <a:cs typeface="IBM Plex Sans" pitchFamily="34" charset="-120"/>
              </a:rPr>
              <a:t> nilawula okhiye</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Akekho ongakwazi ukunibuyisela i-bitcoin yenu uma nilahlekelwa yibinzana lamagama okubuyisa kanye nedivayisi</a:t>
            </a:r>
            <a:endParaRPr lang="zu" sz="2400" dirty="0"/>
          </a:p>
          <a:p>
            <a:pPr algn="l" marL="228600" indent="-228600">
              <a:lnSpc>
                <a:spcPct val="113000"/>
              </a:lnSpc>
              <a:spcBef>
                <a:spcPts val="480"/>
              </a:spcBef>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Ukugcinelwa:</a:t>
            </a:r>
            <a:r>
              <a:rPr lang="zu" altLang="en-US" sz="2400" dirty="0">
                <a:solidFill>
                  <a:srgbClr val="25252B"/>
                </a:solidFill>
                <a:latin typeface="IBM Plex Sans" pitchFamily="34" charset="0"/>
                <a:ea typeface="IBM Plex Sans" pitchFamily="34" charset="-122"/>
                <a:cs typeface="IBM Plex Sans" pitchFamily="34" charset="-120"/>
              </a:rPr>
              <a:t> inkampani igcina okhiye, kucishe kufane nebhange</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Ibhalansi yenu iyisithembiso sayo sokukhokha; ingakhawulela ukukhishwa kwemali, imise ukusebenza kwe-akhawunti, ihlaselwe ngabaduni bamakhompyutha, noma ivalwe</a:t>
            </a:r>
            <a:endParaRPr lang="zu"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zu" altLang="en-US" sz="2400" dirty="0">
                <a:solidFill>
                  <a:srgbClr val="25252B"/>
                </a:solidFill>
                <a:latin typeface="IBM Plex Sans" pitchFamily="34" charset="0"/>
                <a:ea typeface="IBM Plex Sans" pitchFamily="34" charset="-122"/>
                <a:cs typeface="IBM Plex Sans" pitchFamily="34" charset="-120"/>
              </a:rPr>
              <a:t>Ukukhetha indlela yokugcinwa akusona isivivinyo sokufaneleka kwenu. Okubalulekile ukwazi ukuthi yiluphi uhlobo enilusebenzisayo nokuthi yini eniyethembayo.</a:t>
            </a:r>
            <a:endParaRPr lang="z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Ibinzana Lenu Lembewu</a:t>
            </a:r>
            <a:br/>
            <a:r>
              <a:rPr lang="zu" altLang="en-US" sz="3000" dirty="0">
                <a:solidFill>
                  <a:srgbClr val="422C70"/>
                </a:solidFill>
                <a:latin typeface="IBM Plex Sans Medium" pitchFamily="34" charset="0"/>
                <a:ea typeface="IBM Plex Sans Medium" pitchFamily="34" charset="-122"/>
                <a:cs typeface="IBM Plex Sans Medium" pitchFamily="34" charset="-120"/>
              </a:rPr>
              <a:t>Linikeza Ukufinyelela</a:t>
            </a:r>
            <a:br/>
            <a:r>
              <a:rPr lang="zu" altLang="en-US" sz="3000" dirty="0">
                <a:solidFill>
                  <a:srgbClr val="422C70"/>
                </a:solidFill>
                <a:latin typeface="IBM Plex Sans Medium" pitchFamily="34" charset="0"/>
                <a:ea typeface="IBM Plex Sans Medium" pitchFamily="34" charset="-122"/>
                <a:cs typeface="IBM Plex Sans Medium" pitchFamily="34" charset="-120"/>
              </a:rPr>
              <a:t>Okugcwele</a:t>
            </a:r>
            <a:endParaRPr lang="zu"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Uhlu lwamagama ahlelwe ngokulandelana, ngokuvamile angu-12 noma angu-24, olungasetshenziswa ukwakha kabusha okhiye benu. Noma ubani onalo angathatha i-bitcoin yenu.</a:t>
            </a:r>
            <a:endParaRPr lang="zu" sz="2020" dirty="0"/>
          </a:p>
        </p:txBody>
      </p:sp>
      <p:pic>
        <p:nvPicPr>
          <p:cNvPr id="6" name="Image 1" descr="Isibonelo kuphela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Akubona okhiye bakho, akuzona</a:t>
            </a:r>
            <a:br/>
            <a:r>
              <a:rPr lang="zu" altLang="en-US" sz="4350" dirty="0">
                <a:solidFill>
                  <a:srgbClr val="FFFFFF"/>
                </a:solidFill>
                <a:latin typeface="IBM Plex Sans Medium" pitchFamily="34" charset="0"/>
                <a:ea typeface="IBM Plex Sans Medium" pitchFamily="34" charset="-122"/>
                <a:cs typeface="IBM Plex Sans Medium" pitchFamily="34" charset="-120"/>
              </a:rPr>
              <a:t>izinhlamvu zemali zakho.</a:t>
            </a:r>
            <a:endParaRPr lang="z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C0C0D0"/>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Ngaphambi Kokuba Nisebenzise</a:t>
            </a:r>
            <a:br/>
            <a:r>
              <a:rPr lang="zu" altLang="en-US" sz="3000" dirty="0">
                <a:solidFill>
                  <a:srgbClr val="422C70"/>
                </a:solidFill>
                <a:latin typeface="IBM Plex Sans Medium" pitchFamily="34" charset="0"/>
                <a:ea typeface="IBM Plex Sans Medium" pitchFamily="34" charset="-122"/>
                <a:cs typeface="IBM Plex Sans Medium" pitchFamily="34" charset="-120"/>
              </a:rPr>
              <a:t>Noma Yisiphi Isikhwama Semali</a:t>
            </a:r>
            <a:endParaRPr lang="zu"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Okhiye:</a:t>
            </a:r>
            <a:r>
              <a:rPr lang="zu" altLang="en-US" sz="1820" dirty="0">
                <a:solidFill>
                  <a:srgbClr val="25252B"/>
                </a:solidFill>
                <a:latin typeface="IBM Plex Sans" pitchFamily="34" charset="0"/>
                <a:ea typeface="IBM Plex Sans" pitchFamily="34" charset="-122"/>
                <a:cs typeface="IBM Plex Sans" pitchFamily="34" charset="-120"/>
              </a:rPr>
              <a:t> ubani obalawulayo, yinina noma inkampani?</a:t>
            </a:r>
            <a:endParaRPr lang="zu" sz="1820" dirty="0"/>
          </a:p>
          <a:p>
            <a:pPr algn="l" marL="173990" indent="-173990">
              <a:lnSpc>
                <a:spcPct val="113000"/>
              </a:lnSpc>
              <a:spcBef>
                <a:spcPts val="360"/>
              </a:spcBef>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Ukubuyisela:</a:t>
            </a:r>
            <a:r>
              <a:rPr lang="zu" altLang="en-US" sz="1820" dirty="0">
                <a:solidFill>
                  <a:srgbClr val="25252B"/>
                </a:solidFill>
                <a:latin typeface="IBM Plex Sans" pitchFamily="34" charset="0"/>
                <a:ea typeface="IBM Plex Sans" pitchFamily="34" charset="-122"/>
                <a:cs typeface="IBM Plex Sans" pitchFamily="34" charset="-120"/>
              </a:rPr>
              <a:t> kwenzekani uma ifoni yenu ilahleka noma inkampani inyamalala?</a:t>
            </a:r>
            <a:endParaRPr lang="zu" sz="1820" dirty="0"/>
          </a:p>
          <a:p>
            <a:pPr algn="l" marL="173990" indent="-173990">
              <a:lnSpc>
                <a:spcPct val="113000"/>
              </a:lnSpc>
              <a:spcBef>
                <a:spcPts val="360"/>
              </a:spcBef>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Umthombo:</a:t>
            </a:r>
            <a:r>
              <a:rPr lang="zu" altLang="en-US" sz="1820" dirty="0">
                <a:solidFill>
                  <a:srgbClr val="25252B"/>
                </a:solidFill>
                <a:latin typeface="IBM Plex Sans" pitchFamily="34" charset="0"/>
                <a:ea typeface="IBM Plex Sans" pitchFamily="34" charset="-122"/>
                <a:cs typeface="IBM Plex Sans" pitchFamily="34" charset="-120"/>
              </a:rPr>
              <a:t> ingabe yiwebhusayithi esemthethweni noma ikhasi lohlelo lokusebenza esitolo sezinhlelo zokusebenza, hhayi isixhumanisi enisithunyelelwe othile?</a:t>
            </a:r>
            <a:endParaRPr lang="zu" sz="1820" dirty="0"/>
          </a:p>
          <a:p>
            <a:pPr algn="l" marL="173990" indent="-173990">
              <a:lnSpc>
                <a:spcPct val="113000"/>
              </a:lnSpc>
              <a:spcBef>
                <a:spcPts val="360"/>
              </a:spcBef>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Ikhodi:</a:t>
            </a:r>
            <a:r>
              <a:rPr lang="zu" altLang="en-US" sz="1820" dirty="0">
                <a:solidFill>
                  <a:srgbClr val="25252B"/>
                </a:solidFill>
                <a:latin typeface="IBM Plex Sans" pitchFamily="34" charset="0"/>
                <a:ea typeface="IBM Plex Sans" pitchFamily="34" charset="-122"/>
                <a:cs typeface="IBM Plex Sans" pitchFamily="34" charset="-120"/>
              </a:rPr>
              <a:t> ingabe ikhodi yomthombo ivulelekile futhi inakekelwa ngokuqhubekayo? (Lokhu kukodwa akubona ubufakazi bokuphepha.)</a:t>
            </a:r>
            <a:endParaRPr lang="zu" sz="1820" dirty="0"/>
          </a:p>
          <a:p>
            <a:pPr algn="l" marL="173990" indent="-173990">
              <a:lnSpc>
                <a:spcPct val="113000"/>
              </a:lnSpc>
              <a:spcBef>
                <a:spcPts val="360"/>
              </a:spcBef>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Izindleko:</a:t>
            </a:r>
            <a:r>
              <a:rPr lang="zu" altLang="en-US" sz="1820" dirty="0">
                <a:solidFill>
                  <a:srgbClr val="25252B"/>
                </a:solidFill>
                <a:latin typeface="IBM Plex Sans" pitchFamily="34" charset="0"/>
                <a:ea typeface="IBM Plex Sans" pitchFamily="34" charset="-122"/>
                <a:cs typeface="IBM Plex Sans" pitchFamily="34" charset="-120"/>
              </a:rPr>
              <a:t> yiziphi izimali ezikhokhwayo ngokuthumela, ukwamukela, noma ukukhipha imali?</a:t>
            </a:r>
            <a:endParaRPr lang="zu" sz="1820" dirty="0"/>
          </a:p>
          <a:p>
            <a:pPr algn="l" marL="173990" indent="-173990">
              <a:lnSpc>
                <a:spcPct val="113000"/>
              </a:lnSpc>
              <a:spcBef>
                <a:spcPts val="360"/>
              </a:spcBef>
              <a:buSzPct val="100000"/>
              <a:buChar char="•"/>
            </a:pPr>
            <a:r>
              <a:rPr lang="zu" altLang="en-US" sz="1820" b="1" dirty="0">
                <a:solidFill>
                  <a:srgbClr val="422C70"/>
                </a:solidFill>
                <a:latin typeface="IBM Plex Sans" pitchFamily="34" charset="0"/>
                <a:ea typeface="IBM Plex Sans" pitchFamily="34" charset="-122"/>
                <a:cs typeface="IBM Plex Sans" pitchFamily="34" charset="-120"/>
              </a:rPr>
              <a:t>Izinkokhelo:</a:t>
            </a:r>
            <a:r>
              <a:rPr lang="zu" altLang="en-US" sz="1820" dirty="0">
                <a:solidFill>
                  <a:srgbClr val="25252B"/>
                </a:solidFill>
                <a:latin typeface="IBM Plex Sans" pitchFamily="34" charset="0"/>
                <a:ea typeface="IBM Plex Sans" pitchFamily="34" charset="-122"/>
                <a:cs typeface="IBM Plex Sans" pitchFamily="34" charset="-120"/>
              </a:rPr>
              <a:t> ku-blockchain, nge-Lightning, noma kokubili?</a:t>
            </a:r>
            <a:endParaRPr lang="zu"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Ku-blockchain naku-Lightning</a:t>
            </a:r>
            <a:endParaRPr lang="zu"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Kuchungechunge lwamabhulokhi:</a:t>
            </a:r>
            <a:r>
              <a:rPr lang="zu" altLang="en-US" sz="2400" dirty="0">
                <a:solidFill>
                  <a:srgbClr val="25252B"/>
                </a:solidFill>
                <a:latin typeface="IBM Plex Sans" pitchFamily="34" charset="0"/>
                <a:ea typeface="IBM Plex Sans" pitchFamily="34" charset="-122"/>
                <a:cs typeface="IBM Plex Sans" pitchFamily="34" charset="-120"/>
              </a:rPr>
              <a:t> kuqoshwa ngokuqondile ochungechungeni lwamabhulokhi</a:t>
            </a:r>
            <a:endParaRPr lang="zu" sz="2400" dirty="0"/>
          </a:p>
          <a:p>
            <a:pPr algn="l" marL="228600" indent="-228600">
              <a:lnSpc>
                <a:spcPct val="113000"/>
              </a:lnSpc>
              <a:spcBef>
                <a:spcPts val="480"/>
              </a:spcBef>
              <a:buSzPct val="100000"/>
              <a:buChar char="•"/>
            </a:pPr>
            <a:r>
              <a:rPr lang="zu" altLang="en-US" sz="2400" b="1" dirty="0">
                <a:solidFill>
                  <a:srgbClr val="422C70"/>
                </a:solidFill>
                <a:latin typeface="IBM Plex Sans" pitchFamily="34" charset="0"/>
                <a:ea typeface="IBM Plex Sans" pitchFamily="34" charset="-122"/>
                <a:cs typeface="IBM Plex Sans" pitchFamily="34" charset="-120"/>
              </a:rPr>
              <a:t>Lightning:</a:t>
            </a:r>
            <a:r>
              <a:rPr lang="zu" altLang="en-US" sz="2400" dirty="0">
                <a:solidFill>
                  <a:srgbClr val="25252B"/>
                </a:solidFill>
                <a:latin typeface="IBM Plex Sans" pitchFamily="34" charset="0"/>
                <a:ea typeface="IBM Plex Sans" pitchFamily="34" charset="-122"/>
                <a:cs typeface="IBM Plex Sans" pitchFamily="34" charset="-120"/>
              </a:rPr>
              <a:t> inethiwekhi yokukhokha eyakhelwe phezu kwe-Bitcoin ukuze kwenziwe izinkokhelo ezisheshayo, ezincane nezivamile, njengokuthenga ikhofi</a:t>
            </a:r>
            <a:endParaRPr lang="zu" sz="2400" dirty="0"/>
          </a:p>
          <a:p>
            <a:pPr algn="l" marL="228600" indent="-228600">
              <a:lnSpc>
                <a:spcPct val="113000"/>
              </a:lnSpc>
              <a:spcBef>
                <a:spcPts val="480"/>
              </a:spcBef>
              <a:buSzPct val="100000"/>
              <a:buChar char="•"/>
            </a:pPr>
            <a:r>
              <a:rPr lang="zu" altLang="en-US" sz="2400" dirty="0">
                <a:solidFill>
                  <a:srgbClr val="25252B"/>
                </a:solidFill>
                <a:latin typeface="IBM Plex Sans" pitchFamily="34" charset="0"/>
                <a:ea typeface="IBM Plex Sans" pitchFamily="34" charset="-122"/>
                <a:cs typeface="IBM Plex Sans" pitchFamily="34" charset="-120"/>
              </a:rPr>
              <a:t>Isikhwama se-Lightning naso singaphathwa umhlinzeki wesevisi noma umnikazi waso</a:t>
            </a:r>
            <a:endParaRPr lang="zu" sz="2400" dirty="0"/>
          </a:p>
        </p:txBody>
      </p:sp>
      <p:pic>
        <p:nvPicPr>
          <p:cNvPr id="5" name="Image 0" descr="Ku-blockchainKuqoshwa ngokuqondile ku-blockchain ye-BitcoinLightningInethiwekhi yezinkokhelo eyakhelwe phezu kwe-Bitcoin">    </p:cNvPr>
          <p:cNvPicPr>
            <a:picLocks noChangeAspect="1"/>
          </p:cNvPicPr>
          <p:nvPr/>
        </p:nvPicPr>
        <p:blipFill>
          <a:blip r:embed="rId1"/>
          <a:stretch>
            <a:fillRect/>
          </a:stretch>
        </p:blipFill>
        <p:spPr>
          <a:xfrm>
            <a:off x="3324210" y="4570811"/>
            <a:ext cx="5543550" cy="16668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Imithetho Emithathu Ngesikhathi Nifunda</a:t>
            </a:r>
            <a:endParaRPr lang="zu" sz="3000" dirty="0"/>
          </a:p>
        </p:txBody>
      </p:sp>
      <p:sp>
        <p:nvSpPr>
          <p:cNvPr id="4" name="Text 2"/>
          <p:cNvSpPr/>
          <p:nvPr/>
        </p:nvSpPr>
        <p:spPr>
          <a:xfrm>
            <a:off x="986729" y="1372240"/>
            <a:ext cx="11159338" cy="1830263"/>
          </a:xfrm>
          <a:prstGeom prst="rect">
            <a:avLst/>
          </a:prstGeom>
          <a:noFill/>
          <a:ln/>
        </p:spPr>
        <p:txBody>
          <a:bodyPr wrap="square" lIns="0" tIns="0" rIns="0" bIns="0" rtlCol="0" anchor="t"/>
          <a:lstStyle/>
          <a:p>
            <a:pPr algn="l" marL="191770" indent="-191770">
              <a:lnSpc>
                <a:spcPct val="113000"/>
              </a:lnSpc>
              <a:buSzPct val="100000"/>
              <a:buChar char="•"/>
            </a:pPr>
            <a:r>
              <a:rPr lang="zu" altLang="en-US" sz="2020" b="1" dirty="0">
                <a:solidFill>
                  <a:srgbClr val="25252B"/>
                </a:solidFill>
                <a:latin typeface="IBM Plex Sans" pitchFamily="34" charset="0"/>
                <a:ea typeface="IBM Plex Sans" pitchFamily="34" charset="-122"/>
                <a:cs typeface="IBM Plex Sans" pitchFamily="34" charset="-120"/>
              </a:rPr>
              <a:t>Fundani kuqala.</a:t>
            </a:r>
            <a:r>
              <a:rPr lang="zu" altLang="en-US" sz="2020" dirty="0">
                <a:solidFill>
                  <a:srgbClr val="25252B"/>
                </a:solidFill>
                <a:latin typeface="IBM Plex Sans" pitchFamily="34" charset="0"/>
                <a:ea typeface="IBM Plex Sans" pitchFamily="34" charset="-122"/>
                <a:cs typeface="IBM Plex Sans" pitchFamily="34" charset="-120"/>
              </a:rPr>
              <a:t> Ningathathi isinyathelo ngenxa yenjabulo, ukwesaba, noma ingcindezi.</a:t>
            </a:r>
            <a:endParaRPr lang="zu" sz="2020" dirty="0"/>
          </a:p>
          <a:p>
            <a:pPr algn="l" marL="191770" indent="-191770">
              <a:lnSpc>
                <a:spcPct val="113000"/>
              </a:lnSpc>
              <a:spcBef>
                <a:spcPts val="400"/>
              </a:spcBef>
              <a:buSzPct val="100000"/>
              <a:buChar char="•"/>
            </a:pPr>
            <a:r>
              <a:rPr lang="zu" altLang="en-US" sz="2020" b="1" dirty="0">
                <a:solidFill>
                  <a:srgbClr val="25252B"/>
                </a:solidFill>
                <a:latin typeface="IBM Plex Sans" pitchFamily="34" charset="0"/>
                <a:ea typeface="IBM Plex Sans" pitchFamily="34" charset="-122"/>
                <a:cs typeface="IBM Plex Sans" pitchFamily="34" charset="-120"/>
              </a:rPr>
              <a:t>Qalani ngokuncane.</a:t>
            </a:r>
            <a:r>
              <a:rPr lang="zu" altLang="en-US" sz="2020" dirty="0">
                <a:solidFill>
                  <a:srgbClr val="25252B"/>
                </a:solidFill>
                <a:latin typeface="IBM Plex Sans" pitchFamily="34" charset="0"/>
                <a:ea typeface="IBM Plex Sans" pitchFamily="34" charset="-122"/>
                <a:cs typeface="IBM Plex Sans" pitchFamily="34" charset="-120"/>
              </a:rPr>
              <a:t> Z Alingani amathuluzi eningawajwayele ngenani lemali eningakwazi ukubekezelela ukulahlekelwa yilo.</a:t>
            </a:r>
            <a:endParaRPr lang="zu" sz="2020" dirty="0"/>
          </a:p>
          <a:p>
            <a:pPr algn="l" marL="191770" indent="-191770">
              <a:lnSpc>
                <a:spcPct val="113000"/>
              </a:lnSpc>
              <a:spcBef>
                <a:spcPts val="400"/>
              </a:spcBef>
              <a:buSzPct val="100000"/>
              <a:buChar char="•"/>
            </a:pPr>
            <a:r>
              <a:rPr lang="zu" altLang="en-US" sz="2020" b="1" dirty="0">
                <a:solidFill>
                  <a:srgbClr val="25252B"/>
                </a:solidFill>
                <a:latin typeface="IBM Plex Sans" pitchFamily="34" charset="0"/>
                <a:ea typeface="IBM Plex Sans" pitchFamily="34" charset="-122"/>
                <a:cs typeface="IBM Plex Sans" pitchFamily="34" charset="-120"/>
              </a:rPr>
              <a:t>Ningethembi, Qinisekisani.</a:t>
            </a:r>
            <a:r>
              <a:rPr lang="zu" altLang="en-US" sz="2020" dirty="0">
                <a:solidFill>
                  <a:srgbClr val="25252B"/>
                </a:solidFill>
                <a:latin typeface="IBM Plex Sans" pitchFamily="34" charset="0"/>
                <a:ea typeface="IBM Plex Sans" pitchFamily="34" charset="-122"/>
                <a:cs typeface="IBM Plex Sans" pitchFamily="34" charset="-120"/>
              </a:rPr>
              <a:t> Hl olani umuntu, indlela yokukhokha, ikheli, kanye nenani lemali.</a:t>
            </a:r>
            <a:endParaRPr lang="zu" sz="2020" dirty="0"/>
          </a:p>
        </p:txBody>
      </p:sp>
      <p:sp>
        <p:nvSpPr>
          <p:cNvPr id="5" name="Shape 3"/>
          <p:cNvSpPr/>
          <p:nvPr/>
        </p:nvSpPr>
        <p:spPr>
          <a:xfrm>
            <a:off x="666780" y="3484047"/>
            <a:ext cx="10858500" cy="2073493"/>
          </a:xfrm>
          <a:prstGeom prst="rect">
            <a:avLst/>
          </a:prstGeom>
          <a:solidFill>
            <a:srgbClr val="F3F3FA"/>
          </a:solidFill>
          <a:ln/>
        </p:spPr>
      </p:sp>
      <p:sp>
        <p:nvSpPr>
          <p:cNvPr id="6" name="Shape 4"/>
          <p:cNvSpPr/>
          <p:nvPr/>
        </p:nvSpPr>
        <p:spPr>
          <a:xfrm>
            <a:off x="666780" y="3484047"/>
            <a:ext cx="57150" cy="2073493"/>
          </a:xfrm>
          <a:prstGeom prst="rect">
            <a:avLst/>
          </a:prstGeom>
          <a:solidFill>
            <a:srgbClr val="422C70"/>
          </a:solidFill>
          <a:ln/>
        </p:spPr>
      </p:sp>
      <p:sp>
        <p:nvSpPr>
          <p:cNvPr id="7" name="Text 5"/>
          <p:cNvSpPr/>
          <p:nvPr/>
        </p:nvSpPr>
        <p:spPr>
          <a:xfrm>
            <a:off x="1133582" y="3714476"/>
            <a:ext cx="10580980" cy="1612636"/>
          </a:xfrm>
          <a:prstGeom prst="rect">
            <a:avLst/>
          </a:prstGeom>
          <a:noFill/>
          <a:ln/>
        </p:spPr>
        <p:txBody>
          <a:bodyPr wrap="square" lIns="0" tIns="0" rIns="0" bIns="0" rtlCol="0" anchor="t"/>
          <a:lstStyle/>
          <a:p>
            <a:pPr algn="l" indent="0" marL="0">
              <a:lnSpc>
                <a:spcPct val="113000"/>
              </a:lnSpc>
              <a:buNone/>
            </a:pPr>
            <a:r>
              <a:rPr lang="zu" altLang="en-US" sz="2020" b="1" dirty="0">
                <a:solidFill>
                  <a:srgbClr val="422C70"/>
                </a:solidFill>
                <a:latin typeface="IBM Plex Sans" pitchFamily="34" charset="0"/>
                <a:ea typeface="IBM Plex Sans" pitchFamily="34" charset="-122"/>
                <a:cs typeface="IBM Plex Sans" pitchFamily="34" charset="-120"/>
              </a:rPr>
              <a:t>Yabelanani ngemininingwane yokwamukela imali, ningalokothi nabelane ngezimfihlo</a:t>
            </a:r>
            <a:endParaRPr lang="zu" sz="2020" dirty="0"/>
          </a:p>
          <a:p>
            <a:pPr algn="l" indent="0" marL="0">
              <a:lnSpc>
                <a:spcPct val="113000"/>
              </a:lnSpc>
              <a:spcBef>
                <a:spcPts val="300"/>
              </a:spcBef>
              <a:buNone/>
            </a:pPr>
            <a:r>
              <a:rPr lang="zu" altLang="en-US" sz="2020" dirty="0">
                <a:solidFill>
                  <a:srgbClr val="25252B"/>
                </a:solidFill>
                <a:latin typeface="IBM Plex Sans" pitchFamily="34" charset="0"/>
                <a:ea typeface="IBM Plex Sans" pitchFamily="34" charset="-122"/>
                <a:cs typeface="IBM Plex Sans" pitchFamily="34" charset="-120"/>
              </a:rPr>
              <a:t>Ikheli noma isicelo sokukhokha kungabiwa nabanye. Ibinzana lokubuyisela isikhwama semali noma ukhiye oyimfihlo akumelwe neze kwabiwe nabanye. Akekho uthisha osemthethweni, inkampani yesikhwama semali, noma umsebenzi wosizo oyoke anicele lokho.</a:t>
            </a:r>
            <a:endParaRPr lang="zu"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Yimani, Ningabelani Ngalutho,</a:t>
            </a:r>
            <a:br/>
            <a:r>
              <a:rPr lang="zu" altLang="en-US" sz="3000" dirty="0">
                <a:solidFill>
                  <a:srgbClr val="422C70"/>
                </a:solidFill>
                <a:latin typeface="IBM Plex Sans Medium" pitchFamily="34" charset="0"/>
                <a:ea typeface="IBM Plex Sans Medium" pitchFamily="34" charset="-122"/>
                <a:cs typeface="IBM Plex Sans Medium" pitchFamily="34" charset="-120"/>
              </a:rPr>
              <a:t>Ningathumeli Lutho</a:t>
            </a:r>
            <a:endParaRPr lang="zu"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Yimani uma othile eniphoqa ukuba niphuthume noma nigcine imfihlo, ethembisa inzuzo eqinisekisiwe, enicela ukuba nithumele i-bitcoin kuqala, noma ecela amagama enu okubuyisela isikhwama. Ake nithi ukuma. Ningabelani ngalutho. Ningathumeli lutho. Bese niqinisekisa ngomthombo enivele niwazi.</a:t>
            </a:r>
            <a:endParaRPr lang="zu" sz="2020" dirty="0"/>
          </a:p>
        </p:txBody>
      </p:sp>
      <p:pic>
        <p:nvPicPr>
          <p:cNvPr id="6" name="Image 1" descr="Ukuphuthumisa Ukuzenza omunye umuntu Indawo okuthunyelwa kuyo eshintshiwe Inzuzo eqinisekisiwe Izicelo zemininingwane eyimfihlo">    </p:cNvPr>
          <p:cNvPicPr>
            <a:picLocks noChangeAspect="1"/>
          </p:cNvPicPr>
          <p:nvPr/>
        </p:nvPicPr>
        <p:blipFill>
          <a:blip r:embed="rId2"/>
          <a:stretch>
            <a:fillRect/>
          </a:stretch>
        </p:blipFill>
        <p:spPr>
          <a:xfrm>
            <a:off x="1338224" y="4389577"/>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Niyisebenzisa Kanjani i-Bitcoin?</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zu" altLang="en-US" sz="4350" dirty="0">
                <a:solidFill>
                  <a:srgbClr val="FFFFFF"/>
                </a:solidFill>
                <a:latin typeface="IBM Plex Sans Medium" pitchFamily="34" charset="0"/>
                <a:ea typeface="IBM Plex Sans Medium" pitchFamily="34" charset="-122"/>
                <a:cs typeface="IBM Plex Sans Medium" pitchFamily="34" charset="-120"/>
              </a:rPr>
              <a:t>Yini Elandelayo?</a:t>
            </a:r>
            <a:endParaRPr lang="z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u" altLang="en-US" sz="2400" dirty="0">
                <a:solidFill>
                  <a:srgbClr val="FFFFFF"/>
                </a:solidFill>
                <a:latin typeface="IBM Plex Sans" pitchFamily="34" charset="0"/>
                <a:ea typeface="IBM Plex Sans" pitchFamily="34" charset="-122"/>
                <a:cs typeface="IBM Plex Sans" pitchFamily="34" charset="-120"/>
              </a:rPr>
              <a:t>Lesi kuseyisiqalo nje.</a:t>
            </a:r>
            <a:endParaRPr lang="z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Amaphuzu Amane Abalulekile</a:t>
            </a:r>
            <a:endParaRPr lang="zu"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zu" altLang="en-US" sz="2210" b="1" dirty="0">
                <a:solidFill>
                  <a:srgbClr val="25252B"/>
                </a:solidFill>
                <a:latin typeface="IBM Plex Sans" pitchFamily="34" charset="0"/>
                <a:ea typeface="IBM Plex Sans" pitchFamily="34" charset="-122"/>
                <a:cs typeface="IBM Plex Sans" pitchFamily="34" charset="-120"/>
              </a:rPr>
              <a:t>Imali incike emithethweni nasekwethembaneni.</a:t>
            </a:r>
            <a:r>
              <a:rPr lang="zu" altLang="en-US" sz="2210" dirty="0">
                <a:solidFill>
                  <a:srgbClr val="25252B"/>
                </a:solidFill>
                <a:latin typeface="IBM Plex Sans" pitchFamily="34" charset="0"/>
                <a:ea typeface="IBM Plex Sans" pitchFamily="34" charset="-122"/>
                <a:cs typeface="IBM Plex Sans" pitchFamily="34" charset="-120"/>
              </a:rPr>
              <a:t> Inani lemali ye-fiat nemithetho yayo kunqunywa yizikhungo ezimbalwa.</a:t>
            </a:r>
            <a:endParaRPr lang="zu" sz="2210" dirty="0"/>
          </a:p>
          <a:p>
            <a:pPr algn="l" marL="210820" indent="-210820">
              <a:lnSpc>
                <a:spcPct val="113000"/>
              </a:lnSpc>
              <a:spcBef>
                <a:spcPts val="440"/>
              </a:spcBef>
              <a:buSzPct val="100000"/>
              <a:buChar char="•"/>
            </a:pPr>
            <a:r>
              <a:rPr lang="zu" altLang="en-US" sz="2210" b="1" dirty="0">
                <a:solidFill>
                  <a:srgbClr val="25252B"/>
                </a:solidFill>
                <a:latin typeface="IBM Plex Sans" pitchFamily="34" charset="0"/>
                <a:ea typeface="IBM Plex Sans" pitchFamily="34" charset="-122"/>
                <a:cs typeface="IBM Plex Sans" pitchFamily="34" charset="-120"/>
              </a:rPr>
              <a:t>I-Bitcoin inikeza imithetho ehlukile.</a:t>
            </a:r>
            <a:r>
              <a:rPr lang="zu" altLang="en-US" sz="2210" dirty="0">
                <a:solidFill>
                  <a:srgbClr val="25252B"/>
                </a:solidFill>
                <a:latin typeface="IBM Plex Sans" pitchFamily="34" charset="0"/>
                <a:ea typeface="IBM Plex Sans" pitchFamily="34" charset="-122"/>
                <a:cs typeface="IBM Plex Sans" pitchFamily="34" charset="-120"/>
              </a:rPr>
              <a:t> Inani lemali elibekwe obala, elinomkhawulo, elifinyeleleka kunoma ubani, elingaqinisekiswa esikhundleni sokumane lithenjwe.</a:t>
            </a:r>
            <a:endParaRPr lang="zu" sz="2210" dirty="0"/>
          </a:p>
          <a:p>
            <a:pPr algn="l" marL="210820" indent="-210820">
              <a:lnSpc>
                <a:spcPct val="113000"/>
              </a:lnSpc>
              <a:spcBef>
                <a:spcPts val="440"/>
              </a:spcBef>
              <a:buSzPct val="100000"/>
              <a:buChar char="•"/>
            </a:pPr>
            <a:r>
              <a:rPr lang="zu" altLang="en-US" sz="2210" b="1" dirty="0">
                <a:solidFill>
                  <a:srgbClr val="25252B"/>
                </a:solidFill>
                <a:latin typeface="IBM Plex Sans" pitchFamily="34" charset="0"/>
                <a:ea typeface="IBM Plex Sans" pitchFamily="34" charset="-122"/>
                <a:cs typeface="IBM Plex Sans" pitchFamily="34" charset="-120"/>
              </a:rPr>
              <a:t>Ukuphepha kuza kuqala.</a:t>
            </a:r>
            <a:r>
              <a:rPr lang="zu" altLang="en-US" sz="2210" dirty="0">
                <a:solidFill>
                  <a:srgbClr val="25252B"/>
                </a:solidFill>
                <a:latin typeface="IBM Plex Sans" pitchFamily="34" charset="0"/>
                <a:ea typeface="IBM Plex Sans" pitchFamily="34" charset="-122"/>
                <a:cs typeface="IBM Plex Sans" pitchFamily="34" charset="-120"/>
              </a:rPr>
              <a:t> Fundani kuqala, qalani ngokuncane, qinisekisani konke, ningalokothi nabelane ngamagama enu okubuyisela isikhwama.</a:t>
            </a:r>
            <a:endParaRPr lang="zu" sz="2210" dirty="0"/>
          </a:p>
          <a:p>
            <a:pPr algn="l" marL="210820" indent="-210820">
              <a:lnSpc>
                <a:spcPct val="113000"/>
              </a:lnSpc>
              <a:spcBef>
                <a:spcPts val="440"/>
              </a:spcBef>
              <a:buSzPct val="100000"/>
              <a:buChar char="•"/>
            </a:pPr>
            <a:r>
              <a:rPr lang="zu" altLang="en-US" sz="2210" b="1" dirty="0">
                <a:solidFill>
                  <a:srgbClr val="25252B"/>
                </a:solidFill>
                <a:latin typeface="IBM Plex Sans" pitchFamily="34" charset="0"/>
                <a:ea typeface="IBM Plex Sans" pitchFamily="34" charset="-122"/>
                <a:cs typeface="IBM Plex Sans" pitchFamily="34" charset="-120"/>
              </a:rPr>
              <a:t>Lokhu kumane kuyisiqalo.</a:t>
            </a:r>
            <a:r>
              <a:rPr lang="zu" altLang="en-US" sz="2210" dirty="0">
                <a:solidFill>
                  <a:srgbClr val="25252B"/>
                </a:solidFill>
                <a:latin typeface="IBM Plex Sans" pitchFamily="34" charset="0"/>
                <a:ea typeface="IBM Plex Sans" pitchFamily="34" charset="-122"/>
                <a:cs typeface="IBM Plex Sans" pitchFamily="34" charset="-120"/>
              </a:rPr>
              <a:t> Isinyathelo esisodwa esilandelayo esiphephile sanele.</a:t>
            </a:r>
            <a:endParaRPr lang="zu" sz="2210" dirty="0"/>
          </a:p>
        </p:txBody>
      </p:sp>
      <p:sp>
        <p:nvSpPr>
          <p:cNvPr id="5" name="Shape 3"/>
          <p:cNvSpPr/>
          <p:nvPr/>
        </p:nvSpPr>
        <p:spPr>
          <a:xfrm>
            <a:off x="666780" y="4505066"/>
            <a:ext cx="10858500" cy="1134953"/>
          </a:xfrm>
          <a:prstGeom prst="rect">
            <a:avLst/>
          </a:prstGeom>
          <a:solidFill>
            <a:srgbClr val="F3F3FA"/>
          </a:solidFill>
          <a:ln/>
        </p:spPr>
      </p:sp>
      <p:sp>
        <p:nvSpPr>
          <p:cNvPr id="6" name="Shape 4"/>
          <p:cNvSpPr/>
          <p:nvPr/>
        </p:nvSpPr>
        <p:spPr>
          <a:xfrm>
            <a:off x="666780" y="4505066"/>
            <a:ext cx="57150" cy="1134953"/>
          </a:xfrm>
          <a:prstGeom prst="rect">
            <a:avLst/>
          </a:prstGeom>
          <a:solidFill>
            <a:srgbClr val="422C70"/>
          </a:solidFill>
          <a:ln/>
        </p:spPr>
      </p:sp>
      <p:sp>
        <p:nvSpPr>
          <p:cNvPr id="7" name="Text 5"/>
          <p:cNvSpPr/>
          <p:nvPr/>
        </p:nvSpPr>
        <p:spPr>
          <a:xfrm>
            <a:off x="1172535" y="4757440"/>
            <a:ext cx="10498226" cy="630204"/>
          </a:xfrm>
          <a:prstGeom prst="rect">
            <a:avLst/>
          </a:prstGeom>
          <a:noFill/>
          <a:ln/>
        </p:spPr>
        <p:txBody>
          <a:bodyPr wrap="square" lIns="0" tIns="0" rIns="0" bIns="0" rtlCol="0" anchor="t"/>
          <a:lstStyle/>
          <a:p>
            <a:pPr algn="l" indent="0" marL="0">
              <a:lnSpc>
                <a:spcPct val="113000"/>
              </a:lnSpc>
              <a:buNone/>
            </a:pPr>
            <a:r>
              <a:rPr lang="zu" altLang="en-US" sz="2210" b="1" dirty="0">
                <a:solidFill>
                  <a:srgbClr val="422C70"/>
                </a:solidFill>
                <a:latin typeface="IBM Plex Sans" pitchFamily="34" charset="0"/>
                <a:ea typeface="IBM Plex Sans" pitchFamily="34" charset="-122"/>
                <a:cs typeface="IBM Plex Sans" pitchFamily="34" charset="-120"/>
              </a:rPr>
              <a:t>Isikhathi sokuzindla</a:t>
            </a:r>
            <a:endParaRPr lang="zu" sz="2210" dirty="0"/>
          </a:p>
          <a:p>
            <a:pPr algn="l" indent="0" marL="0">
              <a:lnSpc>
                <a:spcPct val="113000"/>
              </a:lnSpc>
              <a:spcBef>
                <a:spcPts val="330"/>
              </a:spcBef>
              <a:buNone/>
            </a:pPr>
            <a:r>
              <a:rPr lang="zu" altLang="en-US" sz="2210" dirty="0">
                <a:solidFill>
                  <a:srgbClr val="25252B"/>
                </a:solidFill>
                <a:latin typeface="IBM Plex Sans" pitchFamily="34" charset="0"/>
                <a:ea typeface="IBM Plex Sans" pitchFamily="34" charset="-122"/>
                <a:cs typeface="IBM Plex Sans" pitchFamily="34" charset="-120"/>
              </a:rPr>
              <a:t>Buyelani emibuzweni emihlanu esekuqaleni. Ningaphendula nithini manje?</a:t>
            </a:r>
            <a:endParaRPr lang="zu"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Elandelayo?</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u" altLang="en-US" sz="3000" dirty="0">
                <a:solidFill>
                  <a:srgbClr val="422C70"/>
                </a:solidFill>
                <a:latin typeface="IBM Plex Sans Medium" pitchFamily="34" charset="0"/>
                <a:ea typeface="IBM Plex Sans Medium" pitchFamily="34" charset="-122"/>
                <a:cs typeface="IBM Plex Sans Medium" pitchFamily="34" charset="-120"/>
              </a:rPr>
              <a:t>Idiploma ye-Bitcoin</a:t>
            </a:r>
            <a:endParaRPr lang="zu"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Isinyathelo esilandelayo. Amamojuli ayo amane aniqhubekisela phambili:</a:t>
            </a:r>
            <a:endParaRPr lang="zu"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Ukuqonda imali</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Indlela i-Bitcoin esebenza ngayo</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Ukusebenzisa i-Bitcoin ngokuphepha</a:t>
            </a:r>
            <a:endParaRPr lang="zu" sz="2020" dirty="0"/>
          </a:p>
          <a:p>
            <a:pPr algn="l" marL="191770" indent="-191770">
              <a:lnSpc>
                <a:spcPct val="113000"/>
              </a:lnSpc>
              <a:spcBef>
                <a:spcPts val="400"/>
              </a:spcBef>
              <a:buSzPct val="100000"/>
              <a:buChar char="•"/>
            </a:pPr>
            <a:r>
              <a:rPr lang="zu" altLang="en-US" sz="2020" dirty="0">
                <a:solidFill>
                  <a:srgbClr val="25252B"/>
                </a:solidFill>
                <a:latin typeface="IBM Plex Sans" pitchFamily="34" charset="0"/>
                <a:ea typeface="IBM Plex Sans" pitchFamily="34" charset="-122"/>
                <a:cs typeface="IBM Plex Sans" pitchFamily="34" charset="-120"/>
              </a:rPr>
              <a:t>I-Bitcoin emphakathini wenu</a:t>
            </a:r>
            <a:endParaRPr lang="zu"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Hlalani ninelukuluku lokwazi, qhubekani nibuza imibuzo, futhi nifunde okwengeziwe ku-</a:t>
            </a:r>
            <a:r>
              <a:rPr lang="zu"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zu" altLang="en-US" sz="2020" dirty="0">
                <a:solidFill>
                  <a:srgbClr val="25252B"/>
                </a:solidFill>
                <a:latin typeface="IBM Plex Sans" pitchFamily="34" charset="0"/>
                <a:ea typeface="IBM Plex Sans" pitchFamily="34" charset="-122"/>
                <a:cs typeface="IBM Plex Sans" pitchFamily="34" charset="-120"/>
              </a:rPr>
              <a:t>.</a:t>
            </a:r>
            <a:endParaRPr lang="zu"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zu" altLang="en-US" sz="2020" dirty="0">
                <a:solidFill>
                  <a:srgbClr val="25252B"/>
                </a:solidFill>
                <a:latin typeface="IBM Plex Sans" pitchFamily="34" charset="0"/>
                <a:ea typeface="IBM Plex Sans" pitchFamily="34" charset="-122"/>
                <a:cs typeface="IBM Plex Sans" pitchFamily="34" charset="-120"/>
              </a:rPr>
              <a:t>Sibheke ngabomvu ukunibona eqenjini lethu elilandelayo labafundi.</a:t>
            </a:r>
            <a:endParaRPr lang="zu"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u" altLang="en-US" sz="1200" dirty="0">
                <a:solidFill>
                  <a:srgbClr val="6C6C7D"/>
                </a:solidFill>
                <a:latin typeface="IBM Plex Sans" pitchFamily="34" charset="0"/>
                <a:ea typeface="IBM Plex Sans" pitchFamily="34" charset="-122"/>
                <a:cs typeface="IBM Plex Sans" pitchFamily="34" charset="-120"/>
              </a:rPr>
              <a:t>Isingeniso nge-Bitcoin · Yini Elandelayo?</a:t>
            </a:r>
            <a:endParaRPr lang="z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Isingeniso nge-Bitcoin</dc:title>
  <dc:subject>Open educational slides (Creative Commons). Adapt them freely.</dc:subject>
  <dc:creator>My First Bitcoin</dc:creator>
  <cp:lastModifiedBy>My First Bitcoin</cp:lastModifiedBy>
  <cp:revision>1</cp:revision>
  <dcterms:created xsi:type="dcterms:W3CDTF">2026-10-22T19:58:52Z</dcterms:created>
  <dcterms:modified xsi:type="dcterms:W3CDTF">2026-10-22T19:58:52Z</dcterms:modified>
</cp:coreProperties>
</file>