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Fuente: My First Bitcoin, Introdukshon na Bitcoin, Un Guia pa Prinsipiante, edishon 26.10. Adaptá bou di Creative Commons Attribution-ShareAlike 4.0 International; e presentashon aki ta usa e mesun lisensia. E presentashon aki ta un yudansa pa un presentashon guiá pa un edukadó, basá riba e seis preguntanan di e guia. Adaptá e ehempelnan, e ritmo i e manera di presentá na e komunidat di Usted, ma warda e signifikado i e mensahenan di siguridat. No ta indiká ningun durashon fiho pa e seshon.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Kuminsá ku e imágen: tur hende rònt di nos ta usa plaka sin kuestioná esaki. Puntra e grupo ki ora nan a pensa pa último biaha riba di unda plaka ta bini.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Duna e studiantenan algun minüt pa skirbi. No pidi niun hende pa kompartí detayenan finansiero personal. E kontestanan aki ta bolbe aparesé riba e diapositiva di konklushon "Kiko ta Sigui?".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Mantené e distinshon aki durante henter e seshon. Ora un afirmashon sali dilanti, puntra: nos por verifiká esaki, òf e ta nesesitá kriterio i prueba?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Usa e ehèmpel di e guia: Usted ta kweki aros i Usted mester di sapatu, pero e sapatero ke azeta di kushina, no aros. Ekonomista ta yama esaki e doble koinsidensia di deseo.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Usa e ehèmpel di e guia: Usted ta kweki aros i Usted mester di sapatu, pero e sapatero ke azeta di kushina, no aros. Ekonomista ta yama esaki e doble koinsidensia di deseo.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biyete di banko ta djis un pida papel. Plaka ta resolvé e problema di trueke dor di separá bende for di kumpra: Usted ta bende su aros na un persona i ta kumpra sapatu serka otro. Esaki ta loke ta distinguí plaka for di trueke.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Inflashon di preis ta un subida sostené den e nivel general di preis. Su otro banda ta e poder di kompra: kuantu un unidat di plaka por kumpra. Si un kanasta di produkto básiko subi di 100 unidat di moneda pa 110, e mesun 100 unidat no ta kumpra e kanasta kompleto mas.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Inflashon di preis ta un subida sostené den e nivel general di preis. Su otro banda ta e poder di kompra: kuantu un unidat di plaka por kumpra. Si un kanasta di produkto básiko subi di 100 unidat di moneda pa 110, e mesun 100 unidat no ta kumpra e kanasta kompleto mas.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Ekonomistanan ta diskutí kuantu peso kada kousa tin. Mantené e enfoke riba e úniko kousa ku ta un desishon i no un aksidente.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Esaki ta funshoná sin ningun aparato òf internet. Kompará e kontestanan den henter e grupo, i rekordá e studiantenan ku un solo preis no ta henter e medida di inflashon.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Promé ku Bitcoin, manda plaka online semper tabata dependé di un organisashon di konfiansa: un banko òf un kompania di pago ku tabata mantené e libro di kuenta, aprobá kuenta, i por a tardá, bloká òf revertí un pago. Informashon digital ta fásil pa kopia: si por gasta un muntu digital dos biaha, e no por a funshoná komo plaka. Esaki ta e problema di gasto dobel. Satoshi Nakamoto ta un persona òf un grupo ku ta usa e nòmber ei.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Desentralisá no ta nifiká ku tur hende tin mesun influensia. E ta nifiká ku ningun partisipante so no por kambia e rekòrd di kontabilidat òf e reglanan monetario pa tur hende.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 bitcoin nobo ta wòrdu emití segun un kalendario públiko, i kompiuter independiente yamá nodo ta rechasá kualke blòki ku ta kibra e regla ei. E límite ta kredibel pasobra kualke hende por verifik'é. E no ta un lei di naturalesa: e ta keda na vigor pasobra e partisipantenan ta sigui hasi'é kumpli. Un oferta limitá no ta garantisá ku e preis lo subi; preis ta dependé tantu di demanda komo di oferta.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Tin 100.000 sats i tin 0,001 bitcoin ta deskribí e mesun kantidat. Trata e idea robes ku Bitcoin ta fuera di alkanse pasobra un bitcoin ta karu.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Usuarionan ta manda, risibí i warda bitcoin; nodonan ta kontrolá kada transakshon i kada bloke kontra e reglanan; mineronan ta kompetí pa agregá un bloke nobo na e registro mas o ménos kada dies minüt. E registro ei, e blockchain, ta públiko i ta hopi kostoso pa skirbi di nobo. Un nota tokante ortografia: Bitcoin ku un B mayúskula normalmente ta nifiká e red òf e sistema; bitcoin ku un b minúskula ta nifiká e plaka 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Usuarionan ta manda, risibí i warda bitcoin; nodonan ta kontrolá kada transakshon i kada bloke kontra e reglanan; mineronan ta kompetí pa agregá un bloke nobo na e registro mas o ménos kada dies minüt. E registro ei, e blockchain, ta públiko i ta hopi kostoso pa skirbi di nobo. Un nota tokante ortografia: Bitcoin ku un B mayúskula normalmente ta nifiká e red òf e sistema; bitcoin ku un b minúskula ta nifiká e plaka mes.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kartera di Bitcoin ta un hèrmèntè, mayoria biaha un app, ku ta permití Usted risibí, kontrolá i manda bitcoin. Usted su bitcoin no ta wardá den Usted su telefòn: e ta registrá riba e blockchain. E kartera ta maneha e yabinan ku ta permití Usted proba ku e ta di Usted i outorisá un pago.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 frase di simia no ta djis un kopia di seguridat: e ta duna akseso kompleto. Skirbi'é ku eksaktitut riba papel ora Usted krea e wallet; warda'é offline, privá i na un lugá kaminda e no por bai pèrdí ni daña. Nunka saka potrèt di dje, manda'é via e-mail, warda'é den nota den e cloud, manda'é den un mensahe, ni drenta'é riba un sitio web. E palabranan mustrá ta solamente un ehempel; nunka mustra ni kolektá un frase di simia real.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no ta rekomendá kartera digital spesífiko. Hèrmèntnan, komishonnan i doñonan ta kambia, i loke ta kuadra pa un komunidat por no kuadra pa otro. Por fabor, guia e studiantenan serka un edukadó lokal di konfiansa.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082723" y="571500"/>
            <a:ext cx="1442557" cy="272400"/>
          </a:xfrm>
          <a:prstGeom prst="rect">
            <a:avLst/>
          </a:prstGeom>
          <a:noFill/>
          <a:ln/>
        </p:spPr>
        <p:txBody>
          <a:bodyPr wrap="square" lIns="0" tIns="0" rIns="0" bIns="0" rtlCol="0" anchor="t"/>
          <a:lstStyle/>
          <a:p>
            <a:pPr algn="r" indent="0" marL="0">
              <a:lnSpc>
                <a:spcPct val="108000"/>
              </a:lnSpc>
              <a:buNone/>
            </a:pPr>
            <a:r>
              <a:rPr lang="pap" altLang="en-US" sz="1650" dirty="0">
                <a:solidFill>
                  <a:srgbClr val="FFFFFF"/>
                </a:solidFill>
                <a:latin typeface="IBM Plex Sans" pitchFamily="34" charset="0"/>
                <a:ea typeface="IBM Plex Sans" pitchFamily="34" charset="-122"/>
                <a:cs typeface="IBM Plex Sans" pitchFamily="34" charset="-120"/>
              </a:rPr>
              <a:t>Edishon 26.10</a:t>
            </a:r>
            <a:endParaRPr lang="pap"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pap" altLang="en-US" sz="7200" dirty="0">
                <a:solidFill>
                  <a:srgbClr val="FFFFFF"/>
                </a:solidFill>
                <a:latin typeface="IBM Plex Sans Medium" pitchFamily="34" charset="0"/>
                <a:ea typeface="IBM Plex Sans Medium" pitchFamily="34" charset="-122"/>
                <a:cs typeface="IBM Plex Sans Medium" pitchFamily="34" charset="-120"/>
              </a:rPr>
              <a:t>Introdukshon</a:t>
            </a:r>
            <a:br/>
            <a:r>
              <a:rPr lang="pap" altLang="en-US" sz="7200" dirty="0">
                <a:solidFill>
                  <a:srgbClr val="FFFFFF"/>
                </a:solidFill>
                <a:latin typeface="IBM Plex Sans Medium" pitchFamily="34" charset="0"/>
                <a:ea typeface="IBM Plex Sans Medium" pitchFamily="34" charset="-122"/>
                <a:cs typeface="IBM Plex Sans Medium" pitchFamily="34" charset="-120"/>
              </a:rPr>
              <a:t>na Bitcoin</a:t>
            </a:r>
            <a:endParaRPr lang="pap"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pap" altLang="en-US" sz="2400" dirty="0">
                <a:solidFill>
                  <a:srgbClr val="FFFFFF"/>
                </a:solidFill>
                <a:latin typeface="IBM Plex Sans" pitchFamily="34" charset="0"/>
                <a:ea typeface="IBM Plex Sans" pitchFamily="34" charset="-122"/>
                <a:cs typeface="IBM Plex Sans" pitchFamily="34" charset="-120"/>
              </a:rPr>
              <a:t>Un Guia pa Prinsipiante</a:t>
            </a:r>
            <a:endParaRPr lang="pap"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pap" altLang="en-US" sz="4350" dirty="0">
                <a:solidFill>
                  <a:srgbClr val="FFFFFF"/>
                </a:solidFill>
                <a:latin typeface="IBM Plex Sans Medium" pitchFamily="34" charset="0"/>
                <a:ea typeface="IBM Plex Sans Medium" pitchFamily="34" charset="-122"/>
                <a:cs typeface="IBM Plex Sans Medium" pitchFamily="34" charset="-120"/>
              </a:rPr>
              <a:t>Pakiko Plaka Ta Importante?</a:t>
            </a:r>
            <a:endParaRPr lang="pap"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pap" altLang="en-US" sz="2400" dirty="0">
                <a:solidFill>
                  <a:srgbClr val="FFFFFF"/>
                </a:solidFill>
                <a:latin typeface="IBM Plex Sans" pitchFamily="34" charset="0"/>
                <a:ea typeface="IBM Plex Sans" pitchFamily="34" charset="-122"/>
                <a:cs typeface="IBM Plex Sans" pitchFamily="34" charset="-120"/>
              </a:rPr>
              <a:t>Nos ta usa sèn tur dia, pero raramente nos ta puntra kon e ta funkshoná.</a:t>
            </a:r>
            <a:endParaRPr lang="pap"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Mayoria hende nunka ta para</a:t>
            </a:r>
            <a:br/>
            <a:r>
              <a:rPr lang="pap" altLang="en-US" sz="3000" dirty="0">
                <a:solidFill>
                  <a:srgbClr val="422C70"/>
                </a:solidFill>
                <a:latin typeface="IBM Plex Sans Medium" pitchFamily="34" charset="0"/>
                <a:ea typeface="IBM Plex Sans Medium" pitchFamily="34" charset="-122"/>
                <a:cs typeface="IBM Plex Sans Medium" pitchFamily="34" charset="-120"/>
              </a:rPr>
              <a:t>pensa riba plaka</a:t>
            </a:r>
            <a:endParaRPr lang="pap"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pap" altLang="en-US" sz="2400" dirty="0">
                <a:solidFill>
                  <a:srgbClr val="25252B"/>
                </a:solidFill>
                <a:latin typeface="IBM Plex Sans" pitchFamily="34" charset="0"/>
                <a:ea typeface="IBM Plex Sans" pitchFamily="34" charset="-122"/>
                <a:cs typeface="IBM Plex Sans" pitchFamily="34" charset="-120"/>
              </a:rPr>
              <a:t>No ganando'é, no gastando'é, sino pensando riba kiko e ta i kon e ta funshoná.</a:t>
            </a:r>
            <a:endParaRPr lang="pap"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Pakiko Plaka Ta Importante?</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Sinku Pregunta pa Kuminsá</a:t>
            </a:r>
            <a:endParaRPr lang="pap" sz="3000" dirty="0"/>
          </a:p>
        </p:txBody>
      </p:sp>
      <p:sp>
        <p:nvSpPr>
          <p:cNvPr id="5" name="Text 2"/>
          <p:cNvSpPr/>
          <p:nvPr/>
        </p:nvSpPr>
        <p:spPr>
          <a:xfrm>
            <a:off x="1017179" y="1379464"/>
            <a:ext cx="5956493" cy="2873136"/>
          </a:xfrm>
          <a:prstGeom prst="rect">
            <a:avLst/>
          </a:prstGeom>
          <a:noFill/>
          <a:ln/>
        </p:spPr>
        <p:txBody>
          <a:bodyPr wrap="square" lIns="0" tIns="0" rIns="0" bIns="0" rtlCol="0" anchor="t"/>
          <a:lstStyle/>
          <a:p>
            <a:pPr algn="l" marL="210820" indent="-210820">
              <a:lnSpc>
                <a:spcPct val="113000"/>
              </a:lnSpc>
              <a:buSzPct val="100000"/>
              <a:buChar char="•"/>
            </a:pPr>
            <a:r>
              <a:rPr lang="pap" altLang="en-US" sz="2210" dirty="0">
                <a:solidFill>
                  <a:srgbClr val="25252B"/>
                </a:solidFill>
                <a:latin typeface="IBM Plex Sans" pitchFamily="34" charset="0"/>
                <a:ea typeface="IBM Plex Sans" pitchFamily="34" charset="-122"/>
                <a:cs typeface="IBM Plex Sans" pitchFamily="34" charset="-120"/>
              </a:rPr>
              <a:t>Pakiko hende tin mester di plaka?</a:t>
            </a:r>
            <a:endParaRPr lang="pap" sz="2210" dirty="0"/>
          </a:p>
          <a:p>
            <a:pPr algn="l" marL="210820" indent="-210820">
              <a:lnSpc>
                <a:spcPct val="113000"/>
              </a:lnSpc>
              <a:spcBef>
                <a:spcPts val="440"/>
              </a:spcBef>
              <a:buSzPct val="100000"/>
              <a:buChar char="•"/>
            </a:pPr>
            <a:r>
              <a:rPr lang="pap" altLang="en-US" sz="2210" dirty="0">
                <a:solidFill>
                  <a:srgbClr val="25252B"/>
                </a:solidFill>
                <a:latin typeface="IBM Plex Sans" pitchFamily="34" charset="0"/>
                <a:ea typeface="IBM Plex Sans" pitchFamily="34" charset="-122"/>
                <a:cs typeface="IBM Plex Sans" pitchFamily="34" charset="-120"/>
              </a:rPr>
              <a:t>Kiko ta hasi ku algu ta plaka?</a:t>
            </a:r>
            <a:endParaRPr lang="pap" sz="2210" dirty="0"/>
          </a:p>
          <a:p>
            <a:pPr algn="l" marL="210820" indent="-210820">
              <a:lnSpc>
                <a:spcPct val="113000"/>
              </a:lnSpc>
              <a:spcBef>
                <a:spcPts val="440"/>
              </a:spcBef>
              <a:buSzPct val="100000"/>
              <a:buChar char="•"/>
            </a:pPr>
            <a:r>
              <a:rPr lang="pap" altLang="en-US" sz="2210" dirty="0">
                <a:solidFill>
                  <a:srgbClr val="25252B"/>
                </a:solidFill>
                <a:latin typeface="IBM Plex Sans" pitchFamily="34" charset="0"/>
                <a:ea typeface="IBM Plex Sans" pitchFamily="34" charset="-122"/>
                <a:cs typeface="IBM Plex Sans" pitchFamily="34" charset="-120"/>
              </a:rPr>
              <a:t>Ken por krea òf kontrolá e plaka ku Usted ta usa?</a:t>
            </a:r>
            <a:endParaRPr lang="pap" sz="2210" dirty="0"/>
          </a:p>
          <a:p>
            <a:pPr algn="l" marL="210820" indent="-210820">
              <a:lnSpc>
                <a:spcPct val="113000"/>
              </a:lnSpc>
              <a:spcBef>
                <a:spcPts val="440"/>
              </a:spcBef>
              <a:buSzPct val="100000"/>
              <a:buChar char="•"/>
            </a:pPr>
            <a:r>
              <a:rPr lang="pap" altLang="en-US" sz="2210" dirty="0">
                <a:solidFill>
                  <a:srgbClr val="25252B"/>
                </a:solidFill>
                <a:latin typeface="IBM Plex Sans" pitchFamily="34" charset="0"/>
                <a:ea typeface="IBM Plex Sans" pitchFamily="34" charset="-122"/>
                <a:cs typeface="IBM Plex Sans" pitchFamily="34" charset="-120"/>
              </a:rPr>
              <a:t>Pakiko e plaka ku Usted ta usa tin balor?</a:t>
            </a:r>
            <a:endParaRPr lang="pap" sz="2210" dirty="0"/>
          </a:p>
          <a:p>
            <a:pPr algn="l" marL="210820" indent="-210820">
              <a:lnSpc>
                <a:spcPct val="113000"/>
              </a:lnSpc>
              <a:spcBef>
                <a:spcPts val="440"/>
              </a:spcBef>
              <a:buSzPct val="100000"/>
              <a:buChar char="•"/>
            </a:pPr>
            <a:r>
              <a:rPr lang="pap" altLang="en-US" sz="2210" dirty="0">
                <a:solidFill>
                  <a:srgbClr val="25252B"/>
                </a:solidFill>
                <a:latin typeface="IBM Plex Sans" pitchFamily="34" charset="0"/>
                <a:ea typeface="IBM Plex Sans" pitchFamily="34" charset="-122"/>
                <a:cs typeface="IBM Plex Sans" pitchFamily="34" charset="-120"/>
              </a:rPr>
              <a:t>Su plaka ta kumpra e mesun kantidat ku promé?</a:t>
            </a:r>
            <a:endParaRPr lang="pap" sz="2210" dirty="0"/>
          </a:p>
        </p:txBody>
      </p:sp>
      <p:sp>
        <p:nvSpPr>
          <p:cNvPr id="6" name="Shape 3"/>
          <p:cNvSpPr/>
          <p:nvPr/>
        </p:nvSpPr>
        <p:spPr>
          <a:xfrm>
            <a:off x="666780" y="4561027"/>
            <a:ext cx="5981730" cy="1513423"/>
          </a:xfrm>
          <a:prstGeom prst="rect">
            <a:avLst/>
          </a:prstGeom>
          <a:solidFill>
            <a:srgbClr val="F3F3FA"/>
          </a:solidFill>
          <a:ln/>
        </p:spPr>
      </p:sp>
      <p:sp>
        <p:nvSpPr>
          <p:cNvPr id="7" name="Shape 4"/>
          <p:cNvSpPr/>
          <p:nvPr/>
        </p:nvSpPr>
        <p:spPr>
          <a:xfrm>
            <a:off x="666780" y="4561027"/>
            <a:ext cx="57150" cy="1513423"/>
          </a:xfrm>
          <a:prstGeom prst="rect">
            <a:avLst/>
          </a:prstGeom>
          <a:solidFill>
            <a:srgbClr val="422C70"/>
          </a:solidFill>
          <a:ln/>
        </p:spPr>
      </p:sp>
      <p:sp>
        <p:nvSpPr>
          <p:cNvPr id="8" name="Text 5"/>
          <p:cNvSpPr/>
          <p:nvPr/>
        </p:nvSpPr>
        <p:spPr>
          <a:xfrm>
            <a:off x="1172535" y="4813402"/>
            <a:ext cx="5328849" cy="1008675"/>
          </a:xfrm>
          <a:prstGeom prst="rect">
            <a:avLst/>
          </a:prstGeom>
          <a:noFill/>
          <a:ln/>
        </p:spPr>
        <p:txBody>
          <a:bodyPr wrap="square" lIns="0" tIns="0" rIns="0" bIns="0" rtlCol="0" anchor="t"/>
          <a:lstStyle/>
          <a:p>
            <a:pPr algn="l" indent="0" marL="0">
              <a:lnSpc>
                <a:spcPct val="113000"/>
              </a:lnSpc>
              <a:buNone/>
            </a:pPr>
            <a:r>
              <a:rPr lang="pap" altLang="en-US" sz="2210" b="1" dirty="0">
                <a:solidFill>
                  <a:srgbClr val="422C70"/>
                </a:solidFill>
                <a:latin typeface="IBM Plex Sans" pitchFamily="34" charset="0"/>
                <a:ea typeface="IBM Plex Sans" pitchFamily="34" charset="-122"/>
                <a:cs typeface="IBM Plex Sans" pitchFamily="34" charset="-120"/>
              </a:rPr>
              <a:t>Warda Su kontestanan</a:t>
            </a:r>
            <a:endParaRPr lang="pap" sz="2210" dirty="0"/>
          </a:p>
          <a:p>
            <a:pPr algn="l" indent="0" marL="0">
              <a:lnSpc>
                <a:spcPct val="113000"/>
              </a:lnSpc>
              <a:spcBef>
                <a:spcPts val="330"/>
              </a:spcBef>
              <a:buNone/>
            </a:pPr>
            <a:r>
              <a:rPr lang="pap" altLang="en-US" sz="2210" dirty="0">
                <a:solidFill>
                  <a:srgbClr val="25252B"/>
                </a:solidFill>
                <a:latin typeface="IBM Plex Sans" pitchFamily="34" charset="0"/>
                <a:ea typeface="IBM Plex Sans" pitchFamily="34" charset="-122"/>
                <a:cs typeface="IBM Plex Sans" pitchFamily="34" charset="-120"/>
              </a:rPr>
              <a:t>Skirbi un kontesta kòrtiku pa kada pregunta. Usted lo bolbe riba nan na final.</a:t>
            </a:r>
            <a:endParaRPr lang="pap"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Pakiko Plaka Ta Importante?</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Echo òf Opinion?</a:t>
            </a:r>
            <a:endParaRPr lang="pap" sz="3000" dirty="0"/>
          </a:p>
        </p:txBody>
      </p:sp>
      <p:sp>
        <p:nvSpPr>
          <p:cNvPr id="5" name="Text 2"/>
          <p:cNvSpPr/>
          <p:nvPr/>
        </p:nvSpPr>
        <p:spPr>
          <a:xfrm>
            <a:off x="1047720" y="1386779"/>
            <a:ext cx="5923026" cy="2117659"/>
          </a:xfrm>
          <a:prstGeom prst="rect">
            <a:avLst/>
          </a:prstGeom>
          <a:noFill/>
          <a:ln/>
        </p:spPr>
        <p:txBody>
          <a:bodyPr wrap="square" lIns="0" tIns="0" rIns="0" bIns="0" rtlCol="0" anchor="t"/>
          <a:lstStyle/>
          <a:p>
            <a:pPr algn="l" marL="228600" indent="-228600">
              <a:lnSpc>
                <a:spcPct val="113000"/>
              </a:lnSpc>
              <a:buSzPct val="100000"/>
              <a:buChar char="•"/>
            </a:pPr>
            <a:r>
              <a:rPr lang="pap" altLang="en-US" sz="2400" b="1" dirty="0">
                <a:solidFill>
                  <a:srgbClr val="422C70"/>
                </a:solidFill>
                <a:latin typeface="IBM Plex Sans" pitchFamily="34" charset="0"/>
                <a:ea typeface="IBM Plex Sans" pitchFamily="34" charset="-122"/>
                <a:cs typeface="IBM Plex Sans" pitchFamily="34" charset="-120"/>
              </a:rPr>
              <a:t>Echo:</a:t>
            </a:r>
            <a:r>
              <a:rPr lang="pap" altLang="en-US" sz="2400" dirty="0">
                <a:solidFill>
                  <a:srgbClr val="25252B"/>
                </a:solidFill>
                <a:latin typeface="IBM Plex Sans" pitchFamily="34" charset="0"/>
                <a:ea typeface="IBM Plex Sans" pitchFamily="34" charset="-122"/>
                <a:cs typeface="IBM Plex Sans" pitchFamily="34" charset="-120"/>
              </a:rPr>
              <a:t> "E biyete aki ta aseptá pa paga belasting." Esaki por wòrdu verifiká.</a:t>
            </a:r>
            <a:endParaRPr lang="pap" sz="2400" dirty="0"/>
          </a:p>
          <a:p>
            <a:pPr algn="l" marL="228600" indent="-228600">
              <a:lnSpc>
                <a:spcPct val="113000"/>
              </a:lnSpc>
              <a:spcBef>
                <a:spcPts val="480"/>
              </a:spcBef>
              <a:buSzPct val="100000"/>
              <a:buChar char="•"/>
            </a:pPr>
            <a:r>
              <a:rPr lang="pap" altLang="en-US" sz="2400" b="1" dirty="0">
                <a:solidFill>
                  <a:srgbClr val="422C70"/>
                </a:solidFill>
                <a:latin typeface="IBM Plex Sans" pitchFamily="34" charset="0"/>
                <a:ea typeface="IBM Plex Sans" pitchFamily="34" charset="-122"/>
                <a:cs typeface="IBM Plex Sans" pitchFamily="34" charset="-120"/>
              </a:rPr>
              <a:t>Opinion:</a:t>
            </a:r>
            <a:r>
              <a:rPr lang="pap" altLang="en-US" sz="2400" dirty="0">
                <a:solidFill>
                  <a:srgbClr val="25252B"/>
                </a:solidFill>
                <a:latin typeface="IBM Plex Sans" pitchFamily="34" charset="0"/>
                <a:ea typeface="IBM Plex Sans" pitchFamily="34" charset="-122"/>
                <a:cs typeface="IBM Plex Sans" pitchFamily="34" charset="-120"/>
              </a:rPr>
              <a:t> "Esaki ta e mihó forma di plaka." Esaki tin mester di kriterio i prueba.</a:t>
            </a:r>
            <a:endParaRPr lang="pap" sz="2400" dirty="0"/>
          </a:p>
        </p:txBody>
      </p:sp>
      <p:sp>
        <p:nvSpPr>
          <p:cNvPr id="6" name="Text 3"/>
          <p:cNvSpPr/>
          <p:nvPr/>
        </p:nvSpPr>
        <p:spPr>
          <a:xfrm>
            <a:off x="666780" y="3839657"/>
            <a:ext cx="6340632" cy="1645463"/>
          </a:xfrm>
          <a:prstGeom prst="rect">
            <a:avLst/>
          </a:prstGeom>
          <a:noFill/>
          <a:ln/>
        </p:spPr>
        <p:txBody>
          <a:bodyPr wrap="square" lIns="0" tIns="0" rIns="0" bIns="0" rtlCol="0" anchor="t"/>
          <a:lstStyle/>
          <a:p>
            <a:pPr algn="l" indent="0" marL="0">
              <a:lnSpc>
                <a:spcPct val="113000"/>
              </a:lnSpc>
              <a:buNone/>
            </a:pPr>
            <a:r>
              <a:rPr lang="pap" altLang="en-US" sz="2400" dirty="0">
                <a:solidFill>
                  <a:srgbClr val="25252B"/>
                </a:solidFill>
                <a:latin typeface="IBM Plex Sans" pitchFamily="34" charset="0"/>
                <a:ea typeface="IBM Plex Sans" pitchFamily="34" charset="-122"/>
                <a:cs typeface="IBM Plex Sans" pitchFamily="34" charset="-120"/>
              </a:rPr>
              <a:t>E guia aki ta solamente pa edukashon. E no ta duna konseho finansiero, di invershon, legal òf di belasting, i e no ta bisa bo pa kumpra, bende òf tene nada.</a:t>
            </a:r>
            <a:endParaRPr lang="pap"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Pakiko Plaka Ta Importante?</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pap" altLang="en-US" sz="4350" dirty="0">
                <a:solidFill>
                  <a:srgbClr val="FFFFFF"/>
                </a:solidFill>
                <a:latin typeface="IBM Plex Sans Medium" pitchFamily="34" charset="0"/>
                <a:ea typeface="IBM Plex Sans Medium" pitchFamily="34" charset="-122"/>
                <a:cs typeface="IBM Plex Sans Medium" pitchFamily="34" charset="-120"/>
              </a:rPr>
              <a:t>Kiko ta Plaka?</a:t>
            </a:r>
            <a:endParaRPr lang="pap"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pap" altLang="en-US" sz="2400" dirty="0">
                <a:solidFill>
                  <a:srgbClr val="FFFFFF"/>
                </a:solidFill>
                <a:latin typeface="IBM Plex Sans" pitchFamily="34" charset="0"/>
                <a:ea typeface="IBM Plex Sans" pitchFamily="34" charset="-122"/>
                <a:cs typeface="IBM Plex Sans" pitchFamily="34" charset="-120"/>
              </a:rPr>
              <a:t>Placa ta un herment pa intercambio.</a:t>
            </a:r>
            <a:endParaRPr lang="pap"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Trueke i e Dobel Koinsidensia di Deseo</a:t>
            </a:r>
            <a:endParaRPr lang="pap"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pap" altLang="en-US" sz="2400" dirty="0">
                <a:solidFill>
                  <a:srgbClr val="25252B"/>
                </a:solidFill>
                <a:latin typeface="IBM Plex Sans" pitchFamily="34" charset="0"/>
                <a:ea typeface="IBM Plex Sans" pitchFamily="34" charset="-122"/>
                <a:cs typeface="IBM Plex Sans" pitchFamily="34" charset="-120"/>
              </a:rPr>
              <a:t>Tur dos persona mester ke loke e otro tin, na mesun momento i den kantidat adekuá.</a:t>
            </a:r>
            <a:endParaRPr lang="pap"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Kiko ta Plaka?</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Trueke i e Dobel Koinsidensia di Deseo</a:t>
            </a:r>
            <a:endParaRPr lang="pap"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pap" altLang="en-US" sz="2400" dirty="0">
                <a:solidFill>
                  <a:srgbClr val="25252B"/>
                </a:solidFill>
                <a:latin typeface="IBM Plex Sans" pitchFamily="34" charset="0"/>
                <a:ea typeface="IBM Plex Sans" pitchFamily="34" charset="-122"/>
                <a:cs typeface="IBM Plex Sans" pitchFamily="34" charset="-120"/>
              </a:rPr>
              <a:t>Tur dos persona mester ke loke e otro tin, na mes momento i den kantidatnan adekuá.</a:t>
            </a:r>
            <a:endParaRPr lang="pap" sz="2400" dirty="0"/>
          </a:p>
        </p:txBody>
      </p:sp>
      <p:pic>
        <p:nvPicPr>
          <p:cNvPr id="5" name="Image 0" descr="Amina Tin: aros Ke: sapatuKu LuisLuis no ke aros.Luis Tin: sapatuKe: zetaKu MeiMei no ke sapatu.MeiTin: zetaKe: reparashonKu AminaAmina no por hasi reparashon.">    </p:cNvPr>
          <p:cNvPicPr>
            <a:picLocks noChangeAspect="1"/>
          </p:cNvPicPr>
          <p:nvPr/>
        </p:nvPicPr>
        <p:blipFill>
          <a:blip r:embed="rId1"/>
          <a:stretch>
            <a:fillRect/>
          </a:stretch>
        </p:blipFill>
        <p:spPr>
          <a:xfrm>
            <a:off x="1101029" y="2422886"/>
            <a:ext cx="9989820" cy="3854836"/>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Kiko ta Plaka?</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Plaka ta un hèrmènt pa interkambio</a:t>
            </a:r>
            <a:endParaRPr lang="pap"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pap" altLang="en-US" sz="2400" dirty="0">
                <a:solidFill>
                  <a:srgbClr val="25252B"/>
                </a:solidFill>
                <a:latin typeface="IBM Plex Sans" pitchFamily="34" charset="0"/>
                <a:ea typeface="IBM Plex Sans" pitchFamily="34" charset="-122"/>
                <a:cs typeface="IBM Plex Sans" pitchFamily="34" charset="-120"/>
              </a:rPr>
              <a:t>Ningun hende no ke placa pa e placa su mes. E ta útil pasobra otro hende ta aceptá e, ku e speransa ku otro lo aceptá e despues.</a:t>
            </a:r>
            <a:endParaRPr lang="pap"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Kiko ta Plaka?</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Tres Kos ku Plaka Ta Hasi</a:t>
            </a:r>
            <a:endParaRPr lang="pap"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pap" altLang="en-US" sz="2400" b="1" dirty="0">
                <a:solidFill>
                  <a:srgbClr val="422C70"/>
                </a:solidFill>
                <a:latin typeface="IBM Plex Sans" pitchFamily="34" charset="0"/>
                <a:ea typeface="IBM Plex Sans" pitchFamily="34" charset="-122"/>
                <a:cs typeface="IBM Plex Sans" pitchFamily="34" charset="-120"/>
              </a:rPr>
              <a:t>Medio di interkambio:</a:t>
            </a:r>
            <a:r>
              <a:rPr lang="pap" altLang="en-US" sz="2400" dirty="0">
                <a:solidFill>
                  <a:srgbClr val="25252B"/>
                </a:solidFill>
                <a:latin typeface="IBM Plex Sans" pitchFamily="34" charset="0"/>
                <a:ea typeface="IBM Plex Sans" pitchFamily="34" charset="-122"/>
                <a:cs typeface="IBM Plex Sans" pitchFamily="34" charset="-120"/>
              </a:rPr>
              <a:t> hende ta aseptá esaki komo pago</a:t>
            </a:r>
            <a:endParaRPr lang="pap" sz="2400" dirty="0"/>
          </a:p>
          <a:p>
            <a:pPr algn="l" marL="228600" indent="-228600">
              <a:lnSpc>
                <a:spcPct val="113000"/>
              </a:lnSpc>
              <a:spcBef>
                <a:spcPts val="480"/>
              </a:spcBef>
              <a:buSzPct val="100000"/>
              <a:buChar char="•"/>
            </a:pPr>
            <a:r>
              <a:rPr lang="pap" altLang="en-US" sz="2400" b="1" dirty="0">
                <a:solidFill>
                  <a:srgbClr val="422C70"/>
                </a:solidFill>
                <a:latin typeface="IBM Plex Sans" pitchFamily="34" charset="0"/>
                <a:ea typeface="IBM Plex Sans" pitchFamily="34" charset="-122"/>
                <a:cs typeface="IBM Plex Sans" pitchFamily="34" charset="-120"/>
              </a:rPr>
              <a:t>Unidat di kuenta:</a:t>
            </a:r>
            <a:r>
              <a:rPr lang="pap" altLang="en-US" sz="2400" dirty="0">
                <a:solidFill>
                  <a:srgbClr val="25252B"/>
                </a:solidFill>
                <a:latin typeface="IBM Plex Sans" pitchFamily="34" charset="0"/>
                <a:ea typeface="IBM Plex Sans" pitchFamily="34" charset="-122"/>
                <a:cs typeface="IBM Plex Sans" pitchFamily="34" charset="-120"/>
              </a:rPr>
              <a:t> preis ta wòrdu ekspresá den esaki</a:t>
            </a:r>
            <a:endParaRPr lang="pap" sz="2400" dirty="0"/>
          </a:p>
          <a:p>
            <a:pPr algn="l" marL="228600" indent="-228600">
              <a:lnSpc>
                <a:spcPct val="113000"/>
              </a:lnSpc>
              <a:spcBef>
                <a:spcPts val="480"/>
              </a:spcBef>
              <a:buSzPct val="100000"/>
              <a:buChar char="•"/>
            </a:pPr>
            <a:r>
              <a:rPr lang="pap" altLang="en-US" sz="2400" b="1" dirty="0">
                <a:solidFill>
                  <a:srgbClr val="422C70"/>
                </a:solidFill>
                <a:latin typeface="IBM Plex Sans" pitchFamily="34" charset="0"/>
                <a:ea typeface="IBM Plex Sans" pitchFamily="34" charset="-122"/>
                <a:cs typeface="IBM Plex Sans" pitchFamily="34" charset="-120"/>
              </a:rPr>
              <a:t>Reserva di balor:</a:t>
            </a:r>
            <a:r>
              <a:rPr lang="pap" altLang="en-US" sz="2400" dirty="0">
                <a:solidFill>
                  <a:srgbClr val="25252B"/>
                </a:solidFill>
                <a:latin typeface="IBM Plex Sans" pitchFamily="34" charset="0"/>
                <a:ea typeface="IBM Plex Sans" pitchFamily="34" charset="-122"/>
                <a:cs typeface="IBM Plex Sans" pitchFamily="34" charset="-120"/>
              </a:rPr>
              <a:t> e ta move balor di awe pa den futuro</a:t>
            </a:r>
            <a:endParaRPr lang="pap" sz="2400" dirty="0"/>
          </a:p>
        </p:txBody>
      </p:sp>
      <p:sp>
        <p:nvSpPr>
          <p:cNvPr id="6" name="Text 3"/>
          <p:cNvSpPr/>
          <p:nvPr/>
        </p:nvSpPr>
        <p:spPr>
          <a:xfrm>
            <a:off x="666780" y="4311853"/>
            <a:ext cx="6340632" cy="1234074"/>
          </a:xfrm>
          <a:prstGeom prst="rect">
            <a:avLst/>
          </a:prstGeom>
          <a:noFill/>
          <a:ln/>
        </p:spPr>
        <p:txBody>
          <a:bodyPr wrap="square" lIns="0" tIns="0" rIns="0" bIns="0" rtlCol="0" anchor="t"/>
          <a:lstStyle/>
          <a:p>
            <a:pPr algn="l" indent="0" marL="0">
              <a:lnSpc>
                <a:spcPct val="113000"/>
              </a:lnSpc>
              <a:buNone/>
            </a:pPr>
            <a:r>
              <a:rPr lang="pap" altLang="en-US" sz="2400" dirty="0">
                <a:solidFill>
                  <a:srgbClr val="25252B"/>
                </a:solidFill>
                <a:latin typeface="IBM Plex Sans" pitchFamily="34" charset="0"/>
                <a:ea typeface="IBM Plex Sans" pitchFamily="34" charset="-122"/>
                <a:cs typeface="IBM Plex Sans" pitchFamily="34" charset="-120"/>
              </a:rPr>
              <a:t>Ningun sorto di plaka no ta warda balor perfektamente, pero algun forma ta pèrdè poder di kompra mas pokopoko ku otro.</a:t>
            </a:r>
            <a:endParaRPr lang="pap"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Kiko ta Plaka?</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Di Kònchi pa Papel</a:t>
            </a:r>
            <a:endParaRPr lang="pap" sz="3000" dirty="0"/>
          </a:p>
        </p:txBody>
      </p:sp>
      <p:sp>
        <p:nvSpPr>
          <p:cNvPr id="5" name="Text 2"/>
          <p:cNvSpPr/>
          <p:nvPr/>
        </p:nvSpPr>
        <p:spPr>
          <a:xfrm>
            <a:off x="1032449" y="1383030"/>
            <a:ext cx="5293553" cy="3730386"/>
          </a:xfrm>
          <a:prstGeom prst="rect">
            <a:avLst/>
          </a:prstGeom>
          <a:noFill/>
          <a:ln/>
        </p:spPr>
        <p:txBody>
          <a:bodyPr wrap="square" lIns="0" tIns="0" rIns="0" bIns="0" rtlCol="0" anchor="t"/>
          <a:lstStyle/>
          <a:p>
            <a:pPr algn="l" marL="219710" indent="-219710">
              <a:lnSpc>
                <a:spcPct val="113000"/>
              </a:lnSpc>
              <a:buSzPct val="100000"/>
              <a:buChar char="•"/>
            </a:pPr>
            <a:r>
              <a:rPr lang="pap" altLang="en-US" sz="2300" dirty="0">
                <a:solidFill>
                  <a:srgbClr val="25252B"/>
                </a:solidFill>
                <a:latin typeface="IBM Plex Sans" pitchFamily="34" charset="0"/>
                <a:ea typeface="IBM Plex Sans" pitchFamily="34" charset="-122"/>
                <a:cs typeface="IBM Plex Sans" pitchFamily="34" charset="-120"/>
              </a:rPr>
              <a:t>Kokolishi, salu, kralchi, bestia, koper, plata, oro</a:t>
            </a:r>
            <a:endParaRPr lang="pap" sz="2300" dirty="0"/>
          </a:p>
          <a:p>
            <a:pPr algn="l" marL="219710" indent="-219710">
              <a:lnSpc>
                <a:spcPct val="113000"/>
              </a:lnSpc>
              <a:spcBef>
                <a:spcPts val="460"/>
              </a:spcBef>
              <a:buSzPct val="100000"/>
              <a:buChar char="•"/>
            </a:pPr>
            <a:r>
              <a:rPr lang="pap" altLang="en-US" sz="2300" dirty="0">
                <a:solidFill>
                  <a:srgbClr val="25252B"/>
                </a:solidFill>
                <a:latin typeface="IBM Plex Sans" pitchFamily="34" charset="0"/>
                <a:ea typeface="IBM Plex Sans" pitchFamily="34" charset="-122"/>
                <a:cs typeface="IBM Plex Sans" pitchFamily="34" charset="-120"/>
              </a:rPr>
              <a:t>Metalnan presioso: skars, duradero, aseptá na un escala amplio</a:t>
            </a:r>
            <a:endParaRPr lang="pap" sz="2300" dirty="0"/>
          </a:p>
          <a:p>
            <a:pPr algn="l" marL="219710" indent="-219710">
              <a:lnSpc>
                <a:spcPct val="113000"/>
              </a:lnSpc>
              <a:spcBef>
                <a:spcPts val="460"/>
              </a:spcBef>
              <a:buSzPct val="100000"/>
              <a:buChar char="•"/>
            </a:pPr>
            <a:r>
              <a:rPr lang="pap" altLang="en-US" sz="2300" dirty="0">
                <a:solidFill>
                  <a:srgbClr val="25252B"/>
                </a:solidFill>
                <a:latin typeface="IBM Plex Sans" pitchFamily="34" charset="0"/>
                <a:ea typeface="IBM Plex Sans" pitchFamily="34" charset="-122"/>
                <a:cs typeface="IBM Plex Sans" pitchFamily="34" charset="-120"/>
              </a:rPr>
              <a:t>Reklamonan di papel ku por a ser kambiá pa un kantidat spesifiká di metal</a:t>
            </a:r>
            <a:endParaRPr lang="pap" sz="2300" dirty="0"/>
          </a:p>
          <a:p>
            <a:pPr algn="l" marL="219710" indent="-219710">
              <a:lnSpc>
                <a:spcPct val="113000"/>
              </a:lnSpc>
              <a:spcBef>
                <a:spcPts val="460"/>
              </a:spcBef>
              <a:buSzPct val="100000"/>
              <a:buChar char="•"/>
            </a:pPr>
            <a:r>
              <a:rPr lang="pap" altLang="en-US" sz="2300" dirty="0">
                <a:solidFill>
                  <a:srgbClr val="25252B"/>
                </a:solidFill>
                <a:latin typeface="IBM Plex Sans" pitchFamily="34" charset="0"/>
                <a:ea typeface="IBM Plex Sans" pitchFamily="34" charset="-122"/>
                <a:cs typeface="IBM Plex Sans" pitchFamily="34" charset="-120"/>
              </a:rPr>
              <a:t>Standart di oro: un unidat monetario legalmente vinkulá na oro</a:t>
            </a:r>
            <a:endParaRPr lang="pap" sz="2300" dirty="0"/>
          </a:p>
        </p:txBody>
      </p:sp>
      <p:sp>
        <p:nvSpPr>
          <p:cNvPr id="6" name="Text 3"/>
          <p:cNvSpPr/>
          <p:nvPr/>
        </p:nvSpPr>
        <p:spPr>
          <a:xfrm>
            <a:off x="666780" y="5435194"/>
            <a:ext cx="5694426" cy="789950"/>
          </a:xfrm>
          <a:prstGeom prst="rect">
            <a:avLst/>
          </a:prstGeom>
          <a:noFill/>
          <a:ln/>
        </p:spPr>
        <p:txBody>
          <a:bodyPr wrap="square" lIns="0" tIns="0" rIns="0" bIns="0" rtlCol="0" anchor="t"/>
          <a:lstStyle/>
          <a:p>
            <a:pPr algn="l" indent="0" marL="0">
              <a:lnSpc>
                <a:spcPct val="113000"/>
              </a:lnSpc>
              <a:buNone/>
            </a:pPr>
            <a:r>
              <a:rPr lang="pap" altLang="en-US" sz="2300" dirty="0">
                <a:solidFill>
                  <a:srgbClr val="25252B"/>
                </a:solidFill>
                <a:latin typeface="IBM Plex Sans" pitchFamily="34" charset="0"/>
                <a:ea typeface="IBM Plex Sans" pitchFamily="34" charset="-122"/>
                <a:cs typeface="IBM Plex Sans" pitchFamily="34" charset="-120"/>
              </a:rPr>
              <a:t>E reglanan tabata varia segun lugá i periodo.</a:t>
            </a:r>
            <a:endParaRPr lang="pap"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Kiko ta Plaka?</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Plaka Fiat</a:t>
            </a:r>
            <a:endParaRPr lang="pap"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pap" altLang="en-US" sz="2400" dirty="0">
                <a:solidFill>
                  <a:srgbClr val="25252B"/>
                </a:solidFill>
                <a:latin typeface="IBM Plex Sans" pitchFamily="34" charset="0"/>
                <a:ea typeface="IBM Plex Sans" pitchFamily="34" charset="-122"/>
                <a:cs typeface="IBM Plex Sans" pitchFamily="34" charset="-120"/>
              </a:rPr>
              <a:t>1971: Estados Unidos a terminá e kambio ofisial di dòler pa oro pa gobiernonan stranhero i bankonan sentral</a:t>
            </a:r>
            <a:endParaRPr lang="pap" sz="2400" dirty="0"/>
          </a:p>
          <a:p>
            <a:pPr algn="l" marL="228600" indent="-228600">
              <a:lnSpc>
                <a:spcPct val="113000"/>
              </a:lnSpc>
              <a:spcBef>
                <a:spcPts val="480"/>
              </a:spcBef>
              <a:buSzPct val="100000"/>
              <a:buChar char="•"/>
            </a:pPr>
            <a:r>
              <a:rPr lang="pap" altLang="en-US" sz="2400" dirty="0">
                <a:solidFill>
                  <a:srgbClr val="25252B"/>
                </a:solidFill>
                <a:latin typeface="IBM Plex Sans" pitchFamily="34" charset="0"/>
                <a:ea typeface="IBM Plex Sans" pitchFamily="34" charset="-122"/>
                <a:cs typeface="IBM Plex Sans" pitchFamily="34" charset="-120"/>
              </a:rPr>
              <a:t>Awendia mayoria di moneda nashonal ta plaka fiat: emití bou di outoridat di gobierno, no kambiabel pa oro ni ningun otro mercancia</a:t>
            </a:r>
            <a:endParaRPr lang="pap" sz="2400" dirty="0"/>
          </a:p>
          <a:p>
            <a:pPr algn="l" marL="228600" indent="-228600">
              <a:lnSpc>
                <a:spcPct val="113000"/>
              </a:lnSpc>
              <a:spcBef>
                <a:spcPts val="480"/>
              </a:spcBef>
              <a:buSzPct val="100000"/>
              <a:buChar char="•"/>
            </a:pPr>
            <a:r>
              <a:rPr lang="pap" altLang="en-US" sz="2400" i="1" dirty="0">
                <a:solidFill>
                  <a:srgbClr val="25252B"/>
                </a:solidFill>
                <a:latin typeface="IBM Plex Sans" pitchFamily="34" charset="0"/>
                <a:ea typeface="IBM Plex Sans" pitchFamily="34" charset="-122"/>
                <a:cs typeface="IBM Plex Sans" pitchFamily="34" charset="-120"/>
              </a:rPr>
              <a:t>Fiat</a:t>
            </a:r>
            <a:r>
              <a:rPr lang="pap" altLang="en-US" sz="2400" dirty="0">
                <a:solidFill>
                  <a:srgbClr val="25252B"/>
                </a:solidFill>
                <a:latin typeface="IBM Plex Sans" pitchFamily="34" charset="0"/>
                <a:ea typeface="IBM Plex Sans" pitchFamily="34" charset="-122"/>
                <a:cs typeface="IBM Plex Sans" pitchFamily="34" charset="-120"/>
              </a:rPr>
              <a:t> ta latin pa "laga esaki sosodé", hopi biaha komprendí komo "pa medio di dekreto"</a:t>
            </a:r>
            <a:endParaRPr lang="pap" sz="2400" dirty="0"/>
          </a:p>
          <a:p>
            <a:pPr algn="l" marL="228600" indent="-228600">
              <a:lnSpc>
                <a:spcPct val="113000"/>
              </a:lnSpc>
              <a:spcBef>
                <a:spcPts val="480"/>
              </a:spcBef>
              <a:buSzPct val="100000"/>
              <a:buChar char="•"/>
            </a:pPr>
            <a:r>
              <a:rPr lang="pap" altLang="en-US" sz="2400" dirty="0">
                <a:solidFill>
                  <a:srgbClr val="25252B"/>
                </a:solidFill>
                <a:latin typeface="IBM Plex Sans" pitchFamily="34" charset="0"/>
                <a:ea typeface="IBM Plex Sans" pitchFamily="34" charset="-122"/>
                <a:cs typeface="IBM Plex Sans" pitchFamily="34" charset="-120"/>
              </a:rPr>
              <a:t>Aseptá pasobra hende, negoshi, banko i gobierno ta us'é; leinan ta hasi'é moneda legal i ta eksig'é pa pago di belasting</a:t>
            </a:r>
            <a:endParaRPr lang="pap"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Kiko ta Plaka?</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434681"/>
            <a:ext cx="10226010" cy="1988637"/>
          </a:xfrm>
          <a:prstGeom prst="rect">
            <a:avLst/>
          </a:prstGeom>
          <a:noFill/>
          <a:ln/>
        </p:spPr>
        <p:txBody>
          <a:bodyPr wrap="square" lIns="0" tIns="0" rIns="0" bIns="0" rtlCol="0" anchor="t"/>
          <a:lstStyle/>
          <a:p>
            <a:pPr algn="l" indent="0" marL="0">
              <a:lnSpc>
                <a:spcPct val="100000"/>
              </a:lnSpc>
              <a:buNone/>
            </a:pPr>
            <a:r>
              <a:rPr lang="pap" altLang="en-US" sz="4350" dirty="0">
                <a:solidFill>
                  <a:srgbClr val="FFFFFF"/>
                </a:solidFill>
                <a:latin typeface="IBM Plex Sans Medium" pitchFamily="34" charset="0"/>
                <a:ea typeface="IBM Plex Sans Medium" pitchFamily="34" charset="-122"/>
                <a:cs typeface="IBM Plex Sans Medium" pitchFamily="34" charset="-120"/>
              </a:rPr>
              <a:t>Nos a pasa di plaka respaldá pa</a:t>
            </a:r>
            <a:br/>
            <a:r>
              <a:rPr lang="pap" altLang="en-US" sz="4350" dirty="0">
                <a:solidFill>
                  <a:srgbClr val="FFFFFF"/>
                </a:solidFill>
                <a:latin typeface="IBM Plex Sans Medium" pitchFamily="34" charset="0"/>
                <a:ea typeface="IBM Plex Sans Medium" pitchFamily="34" charset="-122"/>
                <a:cs typeface="IBM Plex Sans Medium" pitchFamily="34" charset="-120"/>
              </a:rPr>
              <a:t>algu, na plaka respaldá pa</a:t>
            </a:r>
            <a:br/>
            <a:r>
              <a:rPr lang="pap" altLang="en-US" sz="4350" dirty="0">
                <a:solidFill>
                  <a:srgbClr val="FFFFFF"/>
                </a:solidFill>
                <a:latin typeface="IBM Plex Sans Medium" pitchFamily="34" charset="0"/>
                <a:ea typeface="IBM Plex Sans Medium" pitchFamily="34" charset="-122"/>
                <a:cs typeface="IBM Plex Sans Medium" pitchFamily="34" charset="-120"/>
              </a:rPr>
              <a:t>konfiansa den un persona.</a:t>
            </a:r>
            <a:endParaRPr lang="pap"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C0C0D0"/>
                </a:solidFill>
                <a:latin typeface="IBM Plex Sans" pitchFamily="34" charset="0"/>
                <a:ea typeface="IBM Plex Sans" pitchFamily="34" charset="-122"/>
                <a:cs typeface="IBM Plex Sans" pitchFamily="34" charset="-120"/>
              </a:rPr>
              <a:t>Introdukshon na Bitcoin · Kiko ta Plaka?</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pap" altLang="en-US" sz="4350" dirty="0">
                <a:solidFill>
                  <a:srgbClr val="FFFFFF"/>
                </a:solidFill>
                <a:latin typeface="IBM Plex Sans Medium" pitchFamily="34" charset="0"/>
                <a:ea typeface="IBM Plex Sans Medium" pitchFamily="34" charset="-122"/>
                <a:cs typeface="IBM Plex Sans Medium" pitchFamily="34" charset="-120"/>
              </a:rPr>
              <a:t>Kiko ta robes ku nos plaka?</a:t>
            </a:r>
            <a:endParaRPr lang="pap"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pap" altLang="en-US" sz="2400" dirty="0">
                <a:solidFill>
                  <a:srgbClr val="FFFFFF"/>
                </a:solidFill>
                <a:latin typeface="IBM Plex Sans" pitchFamily="34" charset="0"/>
                <a:ea typeface="IBM Plex Sans" pitchFamily="34" charset="-122"/>
                <a:cs typeface="IBM Plex Sans" pitchFamily="34" charset="-120"/>
              </a:rPr>
              <a:t>Ora hende tende e palabra inflashon, generalmente nan ta pensa riba preis ku ta subi.</a:t>
            </a:r>
            <a:endParaRPr lang="pap"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Inflashon i Poder di Kompra</a:t>
            </a:r>
            <a:endParaRPr lang="pap" sz="3000" dirty="0"/>
          </a:p>
        </p:txBody>
      </p:sp>
      <p:pic>
        <p:nvPicPr>
          <p:cNvPr id="4" name="Image 0" descr="Promé Usted tin 100 unidat. E kanastra ta kosta 100. Usted por kumpra e kanastra kompleto.Nivel di preisMas abouPoder di kompraMas haltuDespues ku preisnan subi Usted ainda tin 100 unidat. E mesun kan">    </p:cNvPr>
          <p:cNvPicPr>
            <a:picLocks noChangeAspect="1"/>
          </p:cNvPicPr>
          <p:nvPr/>
        </p:nvPicPr>
        <p:blipFill>
          <a:blip r:embed="rId1"/>
          <a:stretch>
            <a:fillRect/>
          </a:stretch>
        </p:blipFill>
        <p:spPr>
          <a:xfrm>
            <a:off x="1155344" y="1295430"/>
            <a:ext cx="9881189" cy="494736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Kiko ta robes ku nos plaka?</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Inflashon i Poder di Kompra</a:t>
            </a:r>
            <a:endParaRPr lang="pap"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Kiko ta robes ku nos plaka?</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Hopi Kousa, Un Skohementu</a:t>
            </a:r>
            <a:endParaRPr lang="pap" sz="3000" dirty="0"/>
          </a:p>
        </p:txBody>
      </p:sp>
      <p:sp>
        <p:nvSpPr>
          <p:cNvPr id="5" name="Text 2"/>
          <p:cNvSpPr/>
          <p:nvPr/>
        </p:nvSpPr>
        <p:spPr>
          <a:xfrm>
            <a:off x="1047720" y="1386779"/>
            <a:ext cx="5276820" cy="2178558"/>
          </a:xfrm>
          <a:prstGeom prst="rect">
            <a:avLst/>
          </a:prstGeom>
          <a:noFill/>
          <a:ln/>
        </p:spPr>
        <p:txBody>
          <a:bodyPr wrap="square" lIns="0" tIns="0" rIns="0" bIns="0" rtlCol="0" anchor="t"/>
          <a:lstStyle/>
          <a:p>
            <a:pPr algn="l" marL="228600" indent="-228600">
              <a:lnSpc>
                <a:spcPct val="113000"/>
              </a:lnSpc>
              <a:buSzPct val="100000"/>
              <a:buChar char="•"/>
            </a:pPr>
            <a:r>
              <a:rPr lang="pap" altLang="en-US" sz="2400" dirty="0">
                <a:solidFill>
                  <a:srgbClr val="25252B"/>
                </a:solidFill>
                <a:latin typeface="IBM Plex Sans" pitchFamily="34" charset="0"/>
                <a:ea typeface="IBM Plex Sans" pitchFamily="34" charset="-122"/>
                <a:cs typeface="IBM Plex Sans" pitchFamily="34" charset="-120"/>
              </a:rPr>
              <a:t>Ekspanshon di plaka i krédito</a:t>
            </a:r>
            <a:endParaRPr lang="pap" sz="2400" dirty="0"/>
          </a:p>
          <a:p>
            <a:pPr algn="l" marL="228600" indent="-228600">
              <a:lnSpc>
                <a:spcPct val="113000"/>
              </a:lnSpc>
              <a:spcBef>
                <a:spcPts val="480"/>
              </a:spcBef>
              <a:buSzPct val="100000"/>
              <a:buChar char="•"/>
            </a:pPr>
            <a:r>
              <a:rPr lang="pap" altLang="en-US" sz="2400" dirty="0">
                <a:solidFill>
                  <a:srgbClr val="25252B"/>
                </a:solidFill>
                <a:latin typeface="IBM Plex Sans" pitchFamily="34" charset="0"/>
                <a:ea typeface="IBM Plex Sans" pitchFamily="34" charset="-122"/>
                <a:cs typeface="IBM Plex Sans" pitchFamily="34" charset="-120"/>
              </a:rPr>
              <a:t>Interupshon den suministro i kambio den demanda</a:t>
            </a:r>
            <a:endParaRPr lang="pap" sz="2400" dirty="0"/>
          </a:p>
          <a:p>
            <a:pPr algn="l" marL="228600" indent="-228600">
              <a:lnSpc>
                <a:spcPct val="113000"/>
              </a:lnSpc>
              <a:spcBef>
                <a:spcPts val="480"/>
              </a:spcBef>
              <a:buSzPct val="100000"/>
              <a:buChar char="•"/>
            </a:pPr>
            <a:r>
              <a:rPr lang="pap" altLang="en-US" sz="2400" dirty="0">
                <a:solidFill>
                  <a:srgbClr val="25252B"/>
                </a:solidFill>
                <a:latin typeface="IBM Plex Sans" pitchFamily="34" charset="0"/>
                <a:ea typeface="IBM Plex Sans" pitchFamily="34" charset="-122"/>
                <a:cs typeface="IBM Plex Sans" pitchFamily="34" charset="-120"/>
              </a:rPr>
              <a:t>Un moneda ku ta debilitá, impuesto, kosto di produkshon</a:t>
            </a:r>
            <a:endParaRPr lang="pap" sz="2400" dirty="0"/>
          </a:p>
        </p:txBody>
      </p:sp>
      <p:sp>
        <p:nvSpPr>
          <p:cNvPr id="6" name="Text 3"/>
          <p:cNvSpPr/>
          <p:nvPr/>
        </p:nvSpPr>
        <p:spPr>
          <a:xfrm>
            <a:off x="666780" y="3900465"/>
            <a:ext cx="5694426" cy="2056760"/>
          </a:xfrm>
          <a:prstGeom prst="rect">
            <a:avLst/>
          </a:prstGeom>
          <a:noFill/>
          <a:ln/>
        </p:spPr>
        <p:txBody>
          <a:bodyPr wrap="square" lIns="0" tIns="0" rIns="0" bIns="0" rtlCol="0" anchor="t"/>
          <a:lstStyle/>
          <a:p>
            <a:pPr algn="l" indent="0" marL="0">
              <a:lnSpc>
                <a:spcPct val="113000"/>
              </a:lnSpc>
              <a:buNone/>
            </a:pPr>
            <a:r>
              <a:rPr lang="pap" altLang="en-US" sz="2400" dirty="0">
                <a:solidFill>
                  <a:srgbClr val="25252B"/>
                </a:solidFill>
                <a:latin typeface="IBM Plex Sans" pitchFamily="34" charset="0"/>
                <a:ea typeface="IBM Plex Sans" pitchFamily="34" charset="-122"/>
                <a:cs typeface="IBM Plex Sans" pitchFamily="34" charset="-120"/>
              </a:rPr>
              <a:t>Un di e kousanan ta un eskoho, no un aksidente: den un sistema fiat, un kantidat chikí di institushon por oumentá e oferta di plaka i krédito i kambia su reglanan.</a:t>
            </a:r>
            <a:endParaRPr lang="pap"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Kiko ta robes ku nos plaka?</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Eskases i Balor</a:t>
            </a:r>
            <a:endParaRPr lang="pap"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pap" altLang="en-US" sz="2400" dirty="0">
                <a:solidFill>
                  <a:srgbClr val="25252B"/>
                </a:solidFill>
                <a:latin typeface="IBM Plex Sans" pitchFamily="34" charset="0"/>
                <a:ea typeface="IBM Plex Sans" pitchFamily="34" charset="-122"/>
                <a:cs typeface="IBM Plex Sans" pitchFamily="34" charset="-120"/>
              </a:rPr>
              <a:t>E Mona Lisa original ta bal mas ku kualke kopia: ta e úniko ku tin</a:t>
            </a:r>
            <a:endParaRPr lang="pap" sz="2400" dirty="0"/>
          </a:p>
          <a:p>
            <a:pPr algn="l" marL="228600" indent="-228600">
              <a:lnSpc>
                <a:spcPct val="113000"/>
              </a:lnSpc>
              <a:spcBef>
                <a:spcPts val="480"/>
              </a:spcBef>
              <a:buSzPct val="100000"/>
              <a:buChar char="•"/>
            </a:pPr>
            <a:r>
              <a:rPr lang="pap" altLang="en-US" sz="2400" dirty="0">
                <a:solidFill>
                  <a:srgbClr val="25252B"/>
                </a:solidFill>
                <a:latin typeface="IBM Plex Sans" pitchFamily="34" charset="0"/>
                <a:ea typeface="IBM Plex Sans" pitchFamily="34" charset="-122"/>
                <a:cs typeface="IBM Plex Sans" pitchFamily="34" charset="-120"/>
              </a:rPr>
              <a:t>Eskases so no ta krea balor, pero ora hende ke algu, su oferta ta importante</a:t>
            </a:r>
            <a:endParaRPr lang="pap" sz="2400" dirty="0"/>
          </a:p>
          <a:p>
            <a:pPr algn="l" marL="228600" indent="-228600">
              <a:lnSpc>
                <a:spcPct val="113000"/>
              </a:lnSpc>
              <a:spcBef>
                <a:spcPts val="480"/>
              </a:spcBef>
              <a:buSzPct val="100000"/>
              <a:buChar char="•"/>
            </a:pPr>
            <a:r>
              <a:rPr lang="pap" altLang="en-US" sz="2400" dirty="0">
                <a:solidFill>
                  <a:srgbClr val="25252B"/>
                </a:solidFill>
                <a:latin typeface="IBM Plex Sans" pitchFamily="34" charset="0"/>
                <a:ea typeface="IBM Plex Sans" pitchFamily="34" charset="-122"/>
                <a:cs typeface="IBM Plex Sans" pitchFamily="34" charset="-120"/>
              </a:rPr>
              <a:t>Ora e oferta di plaka ta krese mas lihé ku loke e por kumpra, kada unidat ta tende na kumpra ménos</a:t>
            </a:r>
            <a:endParaRPr lang="pap"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Kiko ta robes ku nos plaka?</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Inflashon No Ta Afektá Tur Hende Igual</a:t>
            </a:r>
            <a:endParaRPr lang="pap" sz="3000" dirty="0"/>
          </a:p>
        </p:txBody>
      </p:sp>
      <p:sp>
        <p:nvSpPr>
          <p:cNvPr id="4" name="Text 2"/>
          <p:cNvSpPr/>
          <p:nvPr/>
        </p:nvSpPr>
        <p:spPr>
          <a:xfrm>
            <a:off x="1047720" y="1386779"/>
            <a:ext cx="11092404" cy="1355781"/>
          </a:xfrm>
          <a:prstGeom prst="rect">
            <a:avLst/>
          </a:prstGeom>
          <a:noFill/>
          <a:ln/>
        </p:spPr>
        <p:txBody>
          <a:bodyPr wrap="square" lIns="0" tIns="0" rIns="0" bIns="0" rtlCol="0" anchor="t"/>
          <a:lstStyle/>
          <a:p>
            <a:pPr algn="l" marL="228600" indent="-228600">
              <a:lnSpc>
                <a:spcPct val="113000"/>
              </a:lnSpc>
              <a:buSzPct val="100000"/>
              <a:buChar char="•"/>
            </a:pPr>
            <a:r>
              <a:rPr lang="pap" altLang="en-US" sz="2400" dirty="0">
                <a:solidFill>
                  <a:srgbClr val="25252B"/>
                </a:solidFill>
                <a:latin typeface="IBM Plex Sans" pitchFamily="34" charset="0"/>
                <a:ea typeface="IBM Plex Sans" pitchFamily="34" charset="-122"/>
                <a:cs typeface="IBM Plex Sans" pitchFamily="34" charset="-120"/>
              </a:rPr>
              <a:t>Plaka kontante i spaarmentu por pèrdè poder di kompra</a:t>
            </a:r>
            <a:endParaRPr lang="pap" sz="2400" dirty="0"/>
          </a:p>
          <a:p>
            <a:pPr algn="l" marL="228600" indent="-228600">
              <a:lnSpc>
                <a:spcPct val="113000"/>
              </a:lnSpc>
              <a:spcBef>
                <a:spcPts val="480"/>
              </a:spcBef>
              <a:buSzPct val="100000"/>
              <a:buChar char="•"/>
            </a:pPr>
            <a:r>
              <a:rPr lang="pap" altLang="en-US" sz="2400" dirty="0">
                <a:solidFill>
                  <a:srgbClr val="25252B"/>
                </a:solidFill>
                <a:latin typeface="IBM Plex Sans" pitchFamily="34" charset="0"/>
                <a:ea typeface="IBM Plex Sans" pitchFamily="34" charset="-122"/>
                <a:cs typeface="IBM Plex Sans" pitchFamily="34" charset="-120"/>
              </a:rPr>
              <a:t>Doño di bienes ku ta subi den prijs por ta parsialmente protehá</a:t>
            </a:r>
            <a:endParaRPr lang="pap" sz="2400" dirty="0"/>
          </a:p>
          <a:p>
            <a:pPr algn="l" marL="228600" indent="-228600">
              <a:lnSpc>
                <a:spcPct val="113000"/>
              </a:lnSpc>
              <a:spcBef>
                <a:spcPts val="480"/>
              </a:spcBef>
              <a:buSzPct val="100000"/>
              <a:buChar char="•"/>
            </a:pPr>
            <a:r>
              <a:rPr lang="pap" altLang="en-US" sz="2400" dirty="0">
                <a:solidFill>
                  <a:srgbClr val="25252B"/>
                </a:solidFill>
                <a:latin typeface="IBM Plex Sans" pitchFamily="34" charset="0"/>
                <a:ea typeface="IBM Plex Sans" pitchFamily="34" charset="-122"/>
                <a:cs typeface="IBM Plex Sans" pitchFamily="34" charset="-120"/>
              </a:rPr>
              <a:t>Salario i prijs ta ahustá na velosidat diferente</a:t>
            </a:r>
            <a:endParaRPr lang="pap" sz="2400" dirty="0"/>
          </a:p>
        </p:txBody>
      </p:sp>
      <p:sp>
        <p:nvSpPr>
          <p:cNvPr id="5" name="Text 3"/>
          <p:cNvSpPr/>
          <p:nvPr/>
        </p:nvSpPr>
        <p:spPr>
          <a:xfrm>
            <a:off x="666780" y="3077779"/>
            <a:ext cx="11510010" cy="1234074"/>
          </a:xfrm>
          <a:prstGeom prst="rect">
            <a:avLst/>
          </a:prstGeom>
          <a:noFill/>
          <a:ln/>
        </p:spPr>
        <p:txBody>
          <a:bodyPr wrap="square" lIns="0" tIns="0" rIns="0" bIns="0" rtlCol="0" anchor="t"/>
          <a:lstStyle/>
          <a:p>
            <a:pPr algn="l" indent="0" marL="0">
              <a:lnSpc>
                <a:spcPct val="113000"/>
              </a:lnSpc>
              <a:buNone/>
            </a:pPr>
            <a:r>
              <a:rPr lang="pap" altLang="en-US" sz="2400" dirty="0">
                <a:solidFill>
                  <a:srgbClr val="25252B"/>
                </a:solidFill>
                <a:latin typeface="IBM Plex Sans" pitchFamily="34" charset="0"/>
                <a:ea typeface="IBM Plex Sans" pitchFamily="34" charset="-122"/>
                <a:cs typeface="IBM Plex Sans" pitchFamily="34" charset="-120"/>
              </a:rPr>
              <a:t>Un saldo di banko ta diferente for di plaka kontante den bo man: e ta e promesa di e banko pa paga bo. E promesa ei normalmente ta keda kumplí, pero e ta dependé di e banko i di e reglanan rond di dje.</a:t>
            </a:r>
            <a:endParaRPr lang="pap"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Kiko ta robes ku nos plaka?</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Purba Esaki: Un Kontrol di Poder di Kompra</a:t>
            </a:r>
            <a:endParaRPr lang="pap" sz="3000" dirty="0"/>
          </a:p>
        </p:txBody>
      </p:sp>
      <p:sp>
        <p:nvSpPr>
          <p:cNvPr id="4" name="Text 2"/>
          <p:cNvSpPr/>
          <p:nvPr/>
        </p:nvSpPr>
        <p:spPr>
          <a:xfrm>
            <a:off x="1047720" y="1386779"/>
            <a:ext cx="11092404" cy="2239457"/>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pap" altLang="en-US" sz="2400" dirty="0">
                <a:solidFill>
                  <a:srgbClr val="25252B"/>
                </a:solidFill>
                <a:latin typeface="IBM Plex Sans" pitchFamily="34" charset="0"/>
                <a:ea typeface="IBM Plex Sans" pitchFamily="34" charset="-122"/>
                <a:cs typeface="IBM Plex Sans" pitchFamily="34" charset="-120"/>
              </a:rPr>
              <a:t>Skohe un artíkulo komun: pan, transporte òf saldo di telefòn</a:t>
            </a:r>
            <a:endParaRPr lang="pap" sz="2400" dirty="0"/>
          </a:p>
          <a:p>
            <a:pPr algn="l" marL="228600" indent="-228600">
              <a:lnSpc>
                <a:spcPct val="113000"/>
              </a:lnSpc>
              <a:spcBef>
                <a:spcPts val="480"/>
              </a:spcBef>
              <a:buSzPct val="100000"/>
              <a:buFont typeface="+mj-lt"/>
              <a:buAutoNum type="arabicPeriod" startAt="1"/>
            </a:pPr>
            <a:r>
              <a:rPr lang="pap" altLang="en-US" sz="2400" dirty="0">
                <a:solidFill>
                  <a:srgbClr val="25252B"/>
                </a:solidFill>
                <a:latin typeface="IBM Plex Sans" pitchFamily="34" charset="0"/>
                <a:ea typeface="IBM Plex Sans" pitchFamily="34" charset="-122"/>
                <a:cs typeface="IBM Plex Sans" pitchFamily="34" charset="-120"/>
              </a:rPr>
              <a:t>Skirbi su preis di awe</a:t>
            </a:r>
            <a:endParaRPr lang="pap" sz="2400" dirty="0"/>
          </a:p>
          <a:p>
            <a:pPr algn="l" marL="228600" indent="-228600">
              <a:lnSpc>
                <a:spcPct val="113000"/>
              </a:lnSpc>
              <a:spcBef>
                <a:spcPts val="480"/>
              </a:spcBef>
              <a:buSzPct val="100000"/>
              <a:buFont typeface="+mj-lt"/>
              <a:buAutoNum type="arabicPeriod" startAt="1"/>
            </a:pPr>
            <a:r>
              <a:rPr lang="pap" altLang="en-US" sz="2400" dirty="0">
                <a:solidFill>
                  <a:srgbClr val="25252B"/>
                </a:solidFill>
                <a:latin typeface="IBM Plex Sans" pitchFamily="34" charset="0"/>
                <a:ea typeface="IBM Plex Sans" pitchFamily="34" charset="-122"/>
                <a:cs typeface="IBM Plex Sans" pitchFamily="34" charset="-120"/>
              </a:rPr>
              <a:t>Puntra un hende kuantu e tabata kosta algun aña pasá, i verifiká un registro konfiabel si ta posibel pa Bo</a:t>
            </a:r>
            <a:endParaRPr lang="pap" sz="2400" dirty="0"/>
          </a:p>
          <a:p>
            <a:pPr algn="l" marL="228600" indent="-228600">
              <a:lnSpc>
                <a:spcPct val="113000"/>
              </a:lnSpc>
              <a:spcBef>
                <a:spcPts val="480"/>
              </a:spcBef>
              <a:buSzPct val="100000"/>
              <a:buFont typeface="+mj-lt"/>
              <a:buAutoNum type="arabicPeriod" startAt="1"/>
            </a:pPr>
            <a:r>
              <a:rPr lang="pap" altLang="en-US" sz="2400" dirty="0">
                <a:solidFill>
                  <a:srgbClr val="25252B"/>
                </a:solidFill>
                <a:latin typeface="IBM Plex Sans" pitchFamily="34" charset="0"/>
                <a:ea typeface="IBM Plex Sans" pitchFamily="34" charset="-122"/>
                <a:cs typeface="IBM Plex Sans" pitchFamily="34" charset="-120"/>
              </a:rPr>
              <a:t>Entrada a subi na mesun ritmo? Kiko mas por splika e kambio?</a:t>
            </a:r>
            <a:endParaRPr lang="pap"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Kiko ta robes ku nos plaka?</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Plaka fiat ta funshoná, ku riesgonan</a:t>
            </a:r>
            <a:endParaRPr lang="pap" sz="3000" dirty="0"/>
          </a:p>
        </p:txBody>
      </p:sp>
      <p:sp>
        <p:nvSpPr>
          <p:cNvPr id="4" name="Text 2"/>
          <p:cNvSpPr/>
          <p:nvPr/>
        </p:nvSpPr>
        <p:spPr>
          <a:xfrm>
            <a:off x="1047720" y="1386779"/>
            <a:ext cx="11092404" cy="1294973"/>
          </a:xfrm>
          <a:prstGeom prst="rect">
            <a:avLst/>
          </a:prstGeom>
          <a:noFill/>
          <a:ln/>
        </p:spPr>
        <p:txBody>
          <a:bodyPr wrap="square" lIns="0" tIns="0" rIns="0" bIns="0" rtlCol="0" anchor="t"/>
          <a:lstStyle/>
          <a:p>
            <a:pPr algn="l" marL="228600" indent="-228600">
              <a:lnSpc>
                <a:spcPct val="113000"/>
              </a:lnSpc>
              <a:buSzPct val="100000"/>
              <a:buChar char="•"/>
            </a:pPr>
            <a:r>
              <a:rPr lang="pap" altLang="en-US" sz="2400" dirty="0">
                <a:solidFill>
                  <a:srgbClr val="25252B"/>
                </a:solidFill>
                <a:latin typeface="IBM Plex Sans" pitchFamily="34" charset="0"/>
                <a:ea typeface="IBM Plex Sans" pitchFamily="34" charset="-122"/>
                <a:cs typeface="IBM Plex Sans" pitchFamily="34" charset="-120"/>
              </a:rPr>
              <a:t>Pago fásil, kredito flèksibel, hèrmèntnan pa responde na krisis</a:t>
            </a:r>
            <a:endParaRPr lang="pap" sz="2400" dirty="0"/>
          </a:p>
          <a:p>
            <a:pPr algn="l" marL="228600" indent="-228600">
              <a:lnSpc>
                <a:spcPct val="113000"/>
              </a:lnSpc>
              <a:spcBef>
                <a:spcPts val="480"/>
              </a:spcBef>
              <a:buSzPct val="100000"/>
              <a:buChar char="•"/>
            </a:pPr>
            <a:r>
              <a:rPr lang="pap" altLang="en-US" sz="2400" dirty="0">
                <a:solidFill>
                  <a:srgbClr val="25252B"/>
                </a:solidFill>
                <a:latin typeface="IBM Plex Sans" pitchFamily="34" charset="0"/>
                <a:ea typeface="IBM Plex Sans" pitchFamily="34" charset="-122"/>
                <a:cs typeface="IBM Plex Sans" pitchFamily="34" charset="-120"/>
              </a:rPr>
              <a:t>Pero su kantidat i reglanan por kambia, i e hendenan ku ta us'é tin poko di bisa</a:t>
            </a:r>
            <a:endParaRPr lang="pap" sz="2400" dirty="0"/>
          </a:p>
        </p:txBody>
      </p:sp>
      <p:sp>
        <p:nvSpPr>
          <p:cNvPr id="5" name="Shape 3"/>
          <p:cNvSpPr/>
          <p:nvPr/>
        </p:nvSpPr>
        <p:spPr>
          <a:xfrm>
            <a:off x="666780" y="3016880"/>
            <a:ext cx="10858500" cy="776874"/>
          </a:xfrm>
          <a:prstGeom prst="rect">
            <a:avLst/>
          </a:prstGeom>
          <a:solidFill>
            <a:srgbClr val="F3F3FA"/>
          </a:solidFill>
          <a:ln/>
        </p:spPr>
      </p:sp>
      <p:sp>
        <p:nvSpPr>
          <p:cNvPr id="6" name="Shape 4"/>
          <p:cNvSpPr/>
          <p:nvPr/>
        </p:nvSpPr>
        <p:spPr>
          <a:xfrm>
            <a:off x="666780" y="3016880"/>
            <a:ext cx="57150" cy="776874"/>
          </a:xfrm>
          <a:prstGeom prst="rect">
            <a:avLst/>
          </a:prstGeom>
          <a:solidFill>
            <a:srgbClr val="422C70"/>
          </a:solidFill>
          <a:ln/>
        </p:spPr>
      </p:sp>
      <p:sp>
        <p:nvSpPr>
          <p:cNvPr id="7" name="Text 5"/>
          <p:cNvSpPr/>
          <p:nvPr/>
        </p:nvSpPr>
        <p:spPr>
          <a:xfrm>
            <a:off x="1211580" y="3291200"/>
            <a:ext cx="10599450" cy="228234"/>
          </a:xfrm>
          <a:prstGeom prst="rect">
            <a:avLst/>
          </a:prstGeom>
          <a:noFill/>
          <a:ln/>
        </p:spPr>
        <p:txBody>
          <a:bodyPr wrap="square" lIns="0" tIns="0" rIns="0" bIns="0" rtlCol="0" anchor="t"/>
          <a:lstStyle/>
          <a:p>
            <a:pPr algn="l" indent="0" marL="0">
              <a:lnSpc>
                <a:spcPct val="113000"/>
              </a:lnSpc>
              <a:buNone/>
            </a:pPr>
            <a:r>
              <a:rPr lang="pap" altLang="en-US" sz="2400" dirty="0">
                <a:solidFill>
                  <a:srgbClr val="25252B"/>
                </a:solidFill>
                <a:latin typeface="IBM Plex Sans" pitchFamily="34" charset="0"/>
                <a:ea typeface="IBM Plex Sans" pitchFamily="34" charset="-122"/>
                <a:cs typeface="IBM Plex Sans" pitchFamily="34" charset="-120"/>
              </a:rPr>
              <a:t>P'esei hende ta buska alternativanan, i p'esei a krea Bitcoin.</a:t>
            </a:r>
            <a:endParaRPr lang="pap"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Kiko ta robes ku nos plaka?</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pap" altLang="en-US" sz="4350" dirty="0">
                <a:solidFill>
                  <a:srgbClr val="FFFFFF"/>
                </a:solidFill>
                <a:latin typeface="IBM Plex Sans Medium" pitchFamily="34" charset="0"/>
                <a:ea typeface="IBM Plex Sans Medium" pitchFamily="34" charset="-122"/>
                <a:cs typeface="IBM Plex Sans Medium" pitchFamily="34" charset="-120"/>
              </a:rPr>
              <a:t>Kiko ta Bitcoin?</a:t>
            </a:r>
            <a:endParaRPr lang="pap"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pap" altLang="en-US" sz="2400" dirty="0">
                <a:solidFill>
                  <a:srgbClr val="FFFFFF"/>
                </a:solidFill>
                <a:latin typeface="IBM Plex Sans" pitchFamily="34" charset="0"/>
                <a:ea typeface="IBM Plex Sans" pitchFamily="34" charset="-122"/>
                <a:cs typeface="IBM Plex Sans" pitchFamily="34" charset="-120"/>
              </a:rPr>
              <a:t>Plaka digital ku ta desentralisá, tin un kantidat limitá, i ku por manda di persona pa persona sin pèrmit di un banko.</a:t>
            </a:r>
            <a:endParaRPr lang="pap"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E Problema di Gastu Doble</a:t>
            </a:r>
            <a:endParaRPr lang="pap"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pap" altLang="en-US" sz="2400" b="1" dirty="0">
                <a:solidFill>
                  <a:srgbClr val="422C70"/>
                </a:solidFill>
                <a:latin typeface="IBM Plex Sans" pitchFamily="34" charset="0"/>
                <a:ea typeface="IBM Plex Sans" pitchFamily="34" charset="-122"/>
                <a:cs typeface="IBM Plex Sans" pitchFamily="34" charset="-120"/>
              </a:rPr>
              <a:t>31 di òktober 2008:</a:t>
            </a:r>
            <a:r>
              <a:rPr lang="pap" altLang="en-US" sz="2400" dirty="0">
                <a:solidFill>
                  <a:srgbClr val="25252B"/>
                </a:solidFill>
                <a:latin typeface="IBM Plex Sans" pitchFamily="34" charset="0"/>
                <a:ea typeface="IBM Plex Sans" pitchFamily="34" charset="-122"/>
                <a:cs typeface="IBM Plex Sans" pitchFamily="34" charset="-120"/>
              </a:rPr>
              <a:t> Satoshi Nakamoto ta publiká </a:t>
            </a:r>
            <a:r>
              <a:rPr lang="pap" altLang="en-US" sz="2400" i="1" dirty="0">
                <a:solidFill>
                  <a:srgbClr val="25252B"/>
                </a:solidFill>
                <a:latin typeface="IBM Plex Sans" pitchFamily="34" charset="0"/>
                <a:ea typeface="IBM Plex Sans" pitchFamily="34" charset="-122"/>
                <a:cs typeface="IBM Plex Sans" pitchFamily="34" charset="-120"/>
              </a:rPr>
              <a:t>Bitcoin: Un Sistema di Plaka Elektróniko di Persona pa Persona</a:t>
            </a:r>
            <a:r>
              <a:rPr lang="pap" altLang="en-US" sz="2400" dirty="0">
                <a:solidFill>
                  <a:srgbClr val="25252B"/>
                </a:solidFill>
                <a:latin typeface="IBM Plex Sans" pitchFamily="34" charset="0"/>
                <a:ea typeface="IBM Plex Sans" pitchFamily="34" charset="-122"/>
                <a:cs typeface="IBM Plex Sans" pitchFamily="34" charset="-120"/>
              </a:rPr>
              <a:t>. </a:t>
            </a:r>
            <a:r>
              <a:rPr lang="pap" altLang="en-US" sz="2400" b="1" dirty="0">
                <a:solidFill>
                  <a:srgbClr val="25252B"/>
                </a:solidFill>
                <a:latin typeface="IBM Plex Sans" pitchFamily="34" charset="0"/>
                <a:ea typeface="IBM Plex Sans" pitchFamily="34" charset="-122"/>
                <a:cs typeface="IBM Plex Sans" pitchFamily="34" charset="-120"/>
              </a:rPr>
              <a:t>Yanüari 2009:</a:t>
            </a:r>
            <a:r>
              <a:rPr lang="pap" altLang="en-US" sz="2400" dirty="0">
                <a:solidFill>
                  <a:srgbClr val="25252B"/>
                </a:solidFill>
                <a:latin typeface="IBM Plex Sans" pitchFamily="34" charset="0"/>
                <a:ea typeface="IBM Plex Sans" pitchFamily="34" charset="-122"/>
                <a:cs typeface="IBM Plex Sans" pitchFamily="34" charset="-120"/>
              </a:rPr>
              <a:t> e rèt ta kuminsá.</a:t>
            </a:r>
            <a:endParaRPr lang="pap" sz="2400" dirty="0"/>
          </a:p>
        </p:txBody>
      </p:sp>
      <p:pic>
        <p:nvPicPr>
          <p:cNvPr id="5" name="Image 0" descr="Kompania di pago Esun ku ta manda ta pidi e kompaniaE kompania ta warda e rehistro i ta aprobá Esun ku ta risibí ta haña pago si e kompania permitíTa dependé diUn organisashon di konfiansa ku ta warda">    </p:cNvPr>
          <p:cNvPicPr>
            <a:picLocks noChangeAspect="1"/>
          </p:cNvPicPr>
          <p:nvPr/>
        </p:nvPicPr>
        <p:blipFill>
          <a:blip r:embed="rId1"/>
          <a:stretch>
            <a:fillRect/>
          </a:stretch>
        </p:blipFill>
        <p:spPr>
          <a:xfrm>
            <a:off x="3272729" y="2422886"/>
            <a:ext cx="5646420" cy="383965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Kiko ta Bitcoin?</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Desentralisá · Oferta Limitá · Di Persona pa Persona</a:t>
            </a:r>
            <a:endParaRPr lang="pap"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pap" altLang="en-US" sz="2400" b="1" dirty="0">
                <a:solidFill>
                  <a:srgbClr val="422C70"/>
                </a:solidFill>
                <a:latin typeface="IBM Plex Sans" pitchFamily="34" charset="0"/>
                <a:ea typeface="IBM Plex Sans" pitchFamily="34" charset="-122"/>
                <a:cs typeface="IBM Plex Sans" pitchFamily="34" charset="-120"/>
              </a:rPr>
              <a:t>Desentralisá:</a:t>
            </a:r>
            <a:r>
              <a:rPr lang="pap" altLang="en-US" sz="2400" dirty="0">
                <a:solidFill>
                  <a:srgbClr val="25252B"/>
                </a:solidFill>
                <a:latin typeface="IBM Plex Sans" pitchFamily="34" charset="0"/>
                <a:ea typeface="IBM Plex Sans" pitchFamily="34" charset="-122"/>
                <a:cs typeface="IBM Plex Sans" pitchFamily="34" charset="-120"/>
              </a:rPr>
              <a:t> no tin ningun ofisina sentral ku ta krea kuenta, kambia saldo, òf aprobá ken ta drenta</a:t>
            </a:r>
            <a:endParaRPr lang="pap" sz="2400" dirty="0"/>
          </a:p>
          <a:p>
            <a:pPr algn="l" marL="228600" indent="-228600">
              <a:lnSpc>
                <a:spcPct val="113000"/>
              </a:lnSpc>
              <a:spcBef>
                <a:spcPts val="480"/>
              </a:spcBef>
              <a:buSzPct val="100000"/>
              <a:buChar char="•"/>
            </a:pPr>
            <a:r>
              <a:rPr lang="pap" altLang="en-US" sz="2400" b="1" dirty="0">
                <a:solidFill>
                  <a:srgbClr val="422C70"/>
                </a:solidFill>
                <a:latin typeface="IBM Plex Sans" pitchFamily="34" charset="0"/>
                <a:ea typeface="IBM Plex Sans" pitchFamily="34" charset="-122"/>
                <a:cs typeface="IBM Plex Sans" pitchFamily="34" charset="-120"/>
              </a:rPr>
              <a:t>Kantidat limitá:</a:t>
            </a:r>
            <a:r>
              <a:rPr lang="pap" altLang="en-US" sz="2400" dirty="0">
                <a:solidFill>
                  <a:srgbClr val="25252B"/>
                </a:solidFill>
                <a:latin typeface="IBM Plex Sans" pitchFamily="34" charset="0"/>
                <a:ea typeface="IBM Plex Sans" pitchFamily="34" charset="-122"/>
                <a:cs typeface="IBM Plex Sans" pitchFamily="34" charset="-120"/>
              </a:rPr>
              <a:t> nunka lo no tin mas ku 21 mion bitcoin</a:t>
            </a:r>
            <a:endParaRPr lang="pap" sz="2400" dirty="0"/>
          </a:p>
          <a:p>
            <a:pPr algn="l" marL="228600" indent="-228600">
              <a:lnSpc>
                <a:spcPct val="113000"/>
              </a:lnSpc>
              <a:spcBef>
                <a:spcPts val="480"/>
              </a:spcBef>
              <a:buSzPct val="100000"/>
              <a:buChar char="•"/>
            </a:pPr>
            <a:r>
              <a:rPr lang="pap" altLang="en-US" sz="2400" b="1" dirty="0">
                <a:solidFill>
                  <a:srgbClr val="422C70"/>
                </a:solidFill>
                <a:latin typeface="IBM Plex Sans" pitchFamily="34" charset="0"/>
                <a:ea typeface="IBM Plex Sans" pitchFamily="34" charset="-122"/>
                <a:cs typeface="IBM Plex Sans" pitchFamily="34" charset="-120"/>
              </a:rPr>
              <a:t>Di persona pa persona:</a:t>
            </a:r>
            <a:r>
              <a:rPr lang="pap" altLang="en-US" sz="2400" dirty="0">
                <a:solidFill>
                  <a:srgbClr val="25252B"/>
                </a:solidFill>
                <a:latin typeface="IBM Plex Sans" pitchFamily="34" charset="0"/>
                <a:ea typeface="IBM Plex Sans" pitchFamily="34" charset="-122"/>
                <a:cs typeface="IBM Plex Sans" pitchFamily="34" charset="-120"/>
              </a:rPr>
              <a:t> manda pa kualke hende, kualke kaminda, sin pidi un outoridat sentral</a:t>
            </a:r>
            <a:endParaRPr lang="pap"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pap" altLang="en-US" sz="2400" dirty="0">
                <a:solidFill>
                  <a:srgbClr val="25252B"/>
                </a:solidFill>
                <a:latin typeface="IBM Plex Sans" pitchFamily="34" charset="0"/>
                <a:ea typeface="IBM Plex Sans" pitchFamily="34" charset="-122"/>
                <a:cs typeface="IBM Plex Sans" pitchFamily="34" charset="-120"/>
              </a:rPr>
              <a:t>Ningun kompania no por bloka bitcoin ku Usted mes ta kontrolá. E otro banda di e libertat ei ta responsabilidat: un transakshon válido generalmente ta imposibel pa revertí, i no tin un sentro di yudansa pa e red.</a:t>
            </a:r>
            <a:endParaRPr lang="pap"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Kiko ta Bitcoin?</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Un límite ku kualke hende por verifiká</a:t>
            </a:r>
            <a:endParaRPr lang="pap" sz="3000" dirty="0"/>
          </a:p>
        </p:txBody>
      </p:sp>
      <p:pic>
        <p:nvPicPr>
          <p:cNvPr id="4" name="Image 0" descr="Un deklarashon di suministro Un emisor ta anunsiá un límite riba su website. Ta djis e base di datos di e emisor mes ta registr'é. Ningun hende pafó di e emisor por verifik'é. E emisor por kambia e su">    </p:cNvPr>
          <p:cNvPicPr>
            <a:picLocks noChangeAspect="1"/>
          </p:cNvPicPr>
          <p:nvPr/>
        </p:nvPicPr>
        <p:blipFill>
          <a:blip r:embed="rId1"/>
          <a:stretch>
            <a:fillRect/>
          </a:stretch>
        </p:blipFill>
        <p:spPr>
          <a:xfrm>
            <a:off x="1453896" y="1295430"/>
            <a:ext cx="9283903" cy="496592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Kiko ta Bitcoin?</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No ta nesesario pa tin un bitcoin kompleto</a:t>
            </a:r>
            <a:endParaRPr lang="pap" sz="3000" dirty="0"/>
          </a:p>
        </p:txBody>
      </p:sp>
      <p:sp>
        <p:nvSpPr>
          <p:cNvPr id="4" name="Text 2"/>
          <p:cNvSpPr/>
          <p:nvPr/>
        </p:nvSpPr>
        <p:spPr>
          <a:xfrm>
            <a:off x="666780" y="1447770"/>
            <a:ext cx="11510010" cy="411389"/>
          </a:xfrm>
          <a:prstGeom prst="rect">
            <a:avLst/>
          </a:prstGeom>
          <a:noFill/>
          <a:ln/>
        </p:spPr>
        <p:txBody>
          <a:bodyPr wrap="square" lIns="0" tIns="0" rIns="0" bIns="0" rtlCol="0" anchor="t"/>
          <a:lstStyle/>
          <a:p>
            <a:pPr algn="l" indent="0" marL="0">
              <a:lnSpc>
                <a:spcPct val="113000"/>
              </a:lnSpc>
              <a:buNone/>
            </a:pPr>
            <a:r>
              <a:rPr lang="pap" altLang="en-US" sz="2400" dirty="0">
                <a:solidFill>
                  <a:srgbClr val="25252B"/>
                </a:solidFill>
                <a:latin typeface="IBM Plex Sans" pitchFamily="34" charset="0"/>
                <a:ea typeface="IBM Plex Sans" pitchFamily="34" charset="-122"/>
                <a:cs typeface="IBM Plex Sans" pitchFamily="34" charset="-120"/>
              </a:rPr>
              <a:t>Un bitcoin ta dividí den 100.000.000 unidat mas chikí yamá satoshi, òf sats.</a:t>
            </a:r>
            <a:endParaRPr lang="pap" sz="2400" dirty="0"/>
          </a:p>
        </p:txBody>
      </p:sp>
      <p:pic>
        <p:nvPicPr>
          <p:cNvPr id="5" name="Image 0" descr="Bitcoin (BTC)10,10,010,0010,00000001Satoshi (sats)⁠100.000.000⁠ 10.000.000⁠ 1.000.000⁠ 100.000⁠ 1">    </p:cNvPr>
          <p:cNvPicPr>
            <a:picLocks noChangeAspect="1"/>
          </p:cNvPicPr>
          <p:nvPr/>
        </p:nvPicPr>
        <p:blipFill>
          <a:blip r:embed="rId1"/>
          <a:stretch>
            <a:fillRect/>
          </a:stretch>
        </p:blipFill>
        <p:spPr>
          <a:xfrm>
            <a:off x="2307854" y="2011589"/>
            <a:ext cx="7576078" cy="42793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Kiko ta Bitcoin?</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Ken ta mantené Bitcoin funshonando?</a:t>
            </a:r>
            <a:endParaRPr lang="pap" sz="3000" dirty="0"/>
          </a:p>
        </p:txBody>
      </p:sp>
      <p:pic>
        <p:nvPicPr>
          <p:cNvPr id="4" name="Image 0" descr="UsuarioUn usuario ta risibí, warda i manda bitcoin. NodoUn nodo ta kontrolá e reglanan pa su mes i ta pasa data válido mas leu. MineroUn minero ta konstruí bloke kandidato i ta ehekutá prueba di trabo">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Kiko ta Bitcoin?</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Ken ta mantené Bitcoin funshonando?</a:t>
            </a:r>
            <a:endParaRPr lang="pap"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Kiko ta Bitcoin?</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Bitcoin tin su ventaha i desventaha</a:t>
            </a:r>
            <a:endParaRPr lang="pap"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pap" altLang="en-US" sz="2400" dirty="0">
                <a:solidFill>
                  <a:srgbClr val="25252B"/>
                </a:solidFill>
                <a:latin typeface="IBM Plex Sans" pitchFamily="34" charset="0"/>
                <a:ea typeface="IBM Plex Sans" pitchFamily="34" charset="-122"/>
                <a:cs typeface="IBM Plex Sans" pitchFamily="34" charset="-120"/>
              </a:rPr>
              <a:t>Su preis por kambia lihé</a:t>
            </a:r>
            <a:endParaRPr lang="pap" sz="2400" dirty="0"/>
          </a:p>
          <a:p>
            <a:pPr algn="l" marL="228600" indent="-228600">
              <a:lnSpc>
                <a:spcPct val="113000"/>
              </a:lnSpc>
              <a:spcBef>
                <a:spcPts val="480"/>
              </a:spcBef>
              <a:buSzPct val="100000"/>
              <a:buChar char="•"/>
            </a:pPr>
            <a:r>
              <a:rPr lang="pap" altLang="en-US" sz="2400" dirty="0">
                <a:solidFill>
                  <a:srgbClr val="25252B"/>
                </a:solidFill>
                <a:latin typeface="IBM Plex Sans" pitchFamily="34" charset="0"/>
                <a:ea typeface="IBM Plex Sans" pitchFamily="34" charset="-122"/>
                <a:cs typeface="IBM Plex Sans" pitchFamily="34" charset="-120"/>
              </a:rPr>
              <a:t>Fayonan generalmente ta permanente</a:t>
            </a:r>
            <a:endParaRPr lang="pap" sz="2400" dirty="0"/>
          </a:p>
          <a:p>
            <a:pPr algn="l" marL="228600" indent="-228600">
              <a:lnSpc>
                <a:spcPct val="113000"/>
              </a:lnSpc>
              <a:spcBef>
                <a:spcPts val="480"/>
              </a:spcBef>
              <a:buSzPct val="100000"/>
              <a:buChar char="•"/>
            </a:pPr>
            <a:r>
              <a:rPr lang="pap" altLang="en-US" sz="2400" dirty="0">
                <a:solidFill>
                  <a:srgbClr val="25252B"/>
                </a:solidFill>
                <a:latin typeface="IBM Plex Sans" pitchFamily="34" charset="0"/>
                <a:ea typeface="IBM Plex Sans" pitchFamily="34" charset="-122"/>
                <a:cs typeface="IBM Plex Sans" pitchFamily="34" charset="-120"/>
              </a:rPr>
              <a:t>Akseptashon ainda ta limitá na hopi lugá</a:t>
            </a:r>
            <a:endParaRPr lang="pap" sz="2400" dirty="0"/>
          </a:p>
          <a:p>
            <a:pPr algn="l" marL="228600" indent="-228600">
              <a:lnSpc>
                <a:spcPct val="113000"/>
              </a:lnSpc>
              <a:spcBef>
                <a:spcPts val="480"/>
              </a:spcBef>
              <a:buSzPct val="100000"/>
              <a:buChar char="•"/>
            </a:pPr>
            <a:r>
              <a:rPr lang="pap" altLang="en-US" sz="2400" dirty="0">
                <a:solidFill>
                  <a:srgbClr val="25252B"/>
                </a:solidFill>
                <a:latin typeface="IBM Plex Sans" pitchFamily="34" charset="0"/>
                <a:ea typeface="IBM Plex Sans" pitchFamily="34" charset="-122"/>
                <a:cs typeface="IBM Plex Sans" pitchFamily="34" charset="-120"/>
              </a:rPr>
              <a:t>Pa us'é na un manera sigur ta rekerí un tiki studio</a:t>
            </a:r>
            <a:endParaRPr lang="pap"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pap" altLang="en-US" sz="2400" dirty="0">
                <a:solidFill>
                  <a:srgbClr val="25252B"/>
                </a:solidFill>
                <a:latin typeface="IBM Plex Sans" pitchFamily="34" charset="0"/>
                <a:ea typeface="IBM Plex Sans" pitchFamily="34" charset="-122"/>
                <a:cs typeface="IBM Plex Sans" pitchFamily="34" charset="-120"/>
              </a:rPr>
              <a:t>Bitcoin ta reemplasá un parti di e konfiansa den institushonnan ku verifikashon i responsabilidat personal. E no ta kita riesgo.</a:t>
            </a:r>
            <a:endParaRPr lang="pap"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Kiko ta Bitcoin?</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pap" altLang="en-US" sz="4350" dirty="0">
                <a:solidFill>
                  <a:srgbClr val="FFFFFF"/>
                </a:solidFill>
                <a:latin typeface="IBM Plex Sans Medium" pitchFamily="34" charset="0"/>
                <a:ea typeface="IBM Plex Sans Medium" pitchFamily="34" charset="-122"/>
                <a:cs typeface="IBM Plex Sans Medium" pitchFamily="34" charset="-120"/>
              </a:rPr>
              <a:t>Kon Usted Ta Usa Bitcoin?</a:t>
            </a:r>
            <a:endParaRPr lang="pap"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pap" altLang="en-US" sz="2400" dirty="0">
                <a:solidFill>
                  <a:srgbClr val="FFFFFF"/>
                </a:solidFill>
                <a:latin typeface="IBM Plex Sans" pitchFamily="34" charset="0"/>
                <a:ea typeface="IBM Plex Sans" pitchFamily="34" charset="-122"/>
                <a:cs typeface="IBM Plex Sans" pitchFamily="34" charset="-120"/>
              </a:rPr>
              <a:t>E promé pregunta tocante kualke wallet: ken ta kontrolá e yabinan?</a:t>
            </a:r>
            <a:endParaRPr lang="pap"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Un Wallet ta Maneha Yabinan</a:t>
            </a:r>
            <a:endParaRPr lang="pap" sz="3000" dirty="0"/>
          </a:p>
        </p:txBody>
      </p:sp>
      <p:pic>
        <p:nvPicPr>
          <p:cNvPr id="4" name="Image 0" descr="Su kartera ta warda e yabinan Risibí Kompartí un adrès pa risibíManda Firma ku su yabi E bitcoin ta keda riba e registro kompartí">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Kon Usted Ta Usa Bitcoin?</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Ken realmente ta warda e Bitcoin di Usted?</a:t>
            </a:r>
            <a:endParaRPr lang="pap"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pap" altLang="en-US" sz="2400" b="1" dirty="0">
                <a:solidFill>
                  <a:srgbClr val="422C70"/>
                </a:solidFill>
                <a:latin typeface="IBM Plex Sans" pitchFamily="34" charset="0"/>
                <a:ea typeface="IBM Plex Sans" pitchFamily="34" charset="-122"/>
                <a:cs typeface="IBM Plex Sans" pitchFamily="34" charset="-120"/>
              </a:rPr>
              <a:t>Outo-kustodia:</a:t>
            </a:r>
            <a:r>
              <a:rPr lang="pap" altLang="en-US" sz="2400" dirty="0">
                <a:solidFill>
                  <a:srgbClr val="25252B"/>
                </a:solidFill>
                <a:latin typeface="IBM Plex Sans" pitchFamily="34" charset="0"/>
                <a:ea typeface="IBM Plex Sans" pitchFamily="34" charset="-122"/>
                <a:cs typeface="IBM Plex Sans" pitchFamily="34" charset="-120"/>
              </a:rPr>
              <a:t> Bo ta kontrolá e yabinan</a:t>
            </a:r>
            <a:endParaRPr lang="pap" sz="2400" dirty="0"/>
          </a:p>
          <a:p>
            <a:pPr algn="l" marL="228600" indent="-228600">
              <a:lnSpc>
                <a:spcPct val="113000"/>
              </a:lnSpc>
              <a:spcBef>
                <a:spcPts val="480"/>
              </a:spcBef>
              <a:buSzPct val="100000"/>
              <a:buChar char="•"/>
            </a:pPr>
            <a:r>
              <a:rPr lang="pap" altLang="en-US" sz="2400" dirty="0">
                <a:solidFill>
                  <a:srgbClr val="25252B"/>
                </a:solidFill>
                <a:latin typeface="IBM Plex Sans" pitchFamily="34" charset="0"/>
                <a:ea typeface="IBM Plex Sans" pitchFamily="34" charset="-122"/>
                <a:cs typeface="IBM Plex Sans" pitchFamily="34" charset="-120"/>
              </a:rPr>
              <a:t>Ningun hende no por rekuperá bo bitcoin pa bo si bo pèrdè e frase di simia i e aparato</a:t>
            </a:r>
            <a:endParaRPr lang="pap" sz="2400" dirty="0"/>
          </a:p>
          <a:p>
            <a:pPr algn="l" marL="228600" indent="-228600">
              <a:lnSpc>
                <a:spcPct val="113000"/>
              </a:lnSpc>
              <a:spcBef>
                <a:spcPts val="480"/>
              </a:spcBef>
              <a:buSzPct val="100000"/>
              <a:buChar char="•"/>
            </a:pPr>
            <a:r>
              <a:rPr lang="pap" altLang="en-US" sz="2400" b="1" dirty="0">
                <a:solidFill>
                  <a:srgbClr val="422C70"/>
                </a:solidFill>
                <a:latin typeface="IBM Plex Sans" pitchFamily="34" charset="0"/>
                <a:ea typeface="IBM Plex Sans" pitchFamily="34" charset="-122"/>
                <a:cs typeface="IBM Plex Sans" pitchFamily="34" charset="-120"/>
              </a:rPr>
              <a:t>Kustodia:</a:t>
            </a:r>
            <a:r>
              <a:rPr lang="pap" altLang="en-US" sz="2400" dirty="0">
                <a:solidFill>
                  <a:srgbClr val="25252B"/>
                </a:solidFill>
                <a:latin typeface="IBM Plex Sans" pitchFamily="34" charset="0"/>
                <a:ea typeface="IBM Plex Sans" pitchFamily="34" charset="-122"/>
                <a:cs typeface="IBM Plex Sans" pitchFamily="34" charset="-120"/>
              </a:rPr>
              <a:t> un kompania ta tene e yabinan, un tiki manera un banko</a:t>
            </a:r>
            <a:endParaRPr lang="pap" sz="2400" dirty="0"/>
          </a:p>
          <a:p>
            <a:pPr algn="l" marL="228600" indent="-228600">
              <a:lnSpc>
                <a:spcPct val="113000"/>
              </a:lnSpc>
              <a:spcBef>
                <a:spcPts val="480"/>
              </a:spcBef>
              <a:buSzPct val="100000"/>
              <a:buChar char="•"/>
            </a:pPr>
            <a:r>
              <a:rPr lang="pap" altLang="en-US" sz="2400" dirty="0">
                <a:solidFill>
                  <a:srgbClr val="25252B"/>
                </a:solidFill>
                <a:latin typeface="IBM Plex Sans" pitchFamily="34" charset="0"/>
                <a:ea typeface="IBM Plex Sans" pitchFamily="34" charset="-122"/>
                <a:cs typeface="IBM Plex Sans" pitchFamily="34" charset="-120"/>
              </a:rPr>
              <a:t>Bo saldo ta su promesa di paga; e por limitá retiro, bloké un kuenta, wòrdu hakiá, òf sera</a:t>
            </a:r>
            <a:endParaRPr lang="pap" sz="2400" dirty="0"/>
          </a:p>
        </p:txBody>
      </p:sp>
      <p:sp>
        <p:nvSpPr>
          <p:cNvPr id="5" name="Text 3"/>
          <p:cNvSpPr/>
          <p:nvPr/>
        </p:nvSpPr>
        <p:spPr>
          <a:xfrm>
            <a:off x="666780" y="4372752"/>
            <a:ext cx="11510010" cy="822686"/>
          </a:xfrm>
          <a:prstGeom prst="rect">
            <a:avLst/>
          </a:prstGeom>
          <a:noFill/>
          <a:ln/>
        </p:spPr>
        <p:txBody>
          <a:bodyPr wrap="square" lIns="0" tIns="0" rIns="0" bIns="0" rtlCol="0" anchor="t"/>
          <a:lstStyle/>
          <a:p>
            <a:pPr algn="l" indent="0" marL="0">
              <a:lnSpc>
                <a:spcPct val="113000"/>
              </a:lnSpc>
              <a:buNone/>
            </a:pPr>
            <a:r>
              <a:rPr lang="pap" altLang="en-US" sz="2400" dirty="0">
                <a:solidFill>
                  <a:srgbClr val="25252B"/>
                </a:solidFill>
                <a:latin typeface="IBM Plex Sans" pitchFamily="34" charset="0"/>
                <a:ea typeface="IBM Plex Sans" pitchFamily="34" charset="-122"/>
                <a:cs typeface="IBM Plex Sans" pitchFamily="34" charset="-120"/>
              </a:rPr>
              <a:t>Skohe kustodia no ta un prueba di balor. Loke ta importante ta pa bo sa ki tipo bo ta usando i den kiko bo ta poniendo bo konfiansa.</a:t>
            </a:r>
            <a:endParaRPr lang="pap"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Kon Usted Ta Usa Bitcoin?</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Frase di Simia di Usted Ta</a:t>
            </a:r>
            <a:br/>
            <a:r>
              <a:rPr lang="pap" altLang="en-US" sz="3000" dirty="0">
                <a:solidFill>
                  <a:srgbClr val="422C70"/>
                </a:solidFill>
                <a:latin typeface="IBM Plex Sans Medium" pitchFamily="34" charset="0"/>
                <a:ea typeface="IBM Plex Sans Medium" pitchFamily="34" charset="-122"/>
                <a:cs typeface="IBM Plex Sans Medium" pitchFamily="34" charset="-120"/>
              </a:rPr>
              <a:t>Akseso Total</a:t>
            </a:r>
            <a:endParaRPr lang="pap" sz="3000" dirty="0"/>
          </a:p>
        </p:txBody>
      </p:sp>
      <p:sp>
        <p:nvSpPr>
          <p:cNvPr id="5" name="Text 2"/>
          <p:cNvSpPr/>
          <p:nvPr/>
        </p:nvSpPr>
        <p:spPr>
          <a:xfrm>
            <a:off x="666780" y="1866930"/>
            <a:ext cx="5694426" cy="1645463"/>
          </a:xfrm>
          <a:prstGeom prst="rect">
            <a:avLst/>
          </a:prstGeom>
          <a:noFill/>
          <a:ln/>
        </p:spPr>
        <p:txBody>
          <a:bodyPr wrap="square" lIns="0" tIns="0" rIns="0" bIns="0" rtlCol="0" anchor="t"/>
          <a:lstStyle/>
          <a:p>
            <a:pPr algn="l" indent="0" marL="0">
              <a:lnSpc>
                <a:spcPct val="113000"/>
              </a:lnSpc>
              <a:buNone/>
            </a:pPr>
            <a:r>
              <a:rPr lang="pap" altLang="en-US" sz="2400" dirty="0">
                <a:solidFill>
                  <a:srgbClr val="25252B"/>
                </a:solidFill>
                <a:latin typeface="IBM Plex Sans" pitchFamily="34" charset="0"/>
                <a:ea typeface="IBM Plex Sans" pitchFamily="34" charset="-122"/>
                <a:cs typeface="IBM Plex Sans" pitchFamily="34" charset="-120"/>
              </a:rPr>
              <a:t>Un lista ordená di palabra, hopi biaha 12 of 24, ku por krea di nobo Usted su yabinan. Kualke hende ku tin e lista por tuma Usted su bitcoin.</a:t>
            </a:r>
            <a:endParaRPr lang="pap" sz="2400" dirty="0"/>
          </a:p>
        </p:txBody>
      </p:sp>
      <p:pic>
        <p:nvPicPr>
          <p:cNvPr id="6" name="Image 1" descr="Solamente ehèmpel1. civil2. switch3. plunge4. stadium5. live6. wedding7. foster8. dice9. giraffe10. you11. foil12. cinnamon">    </p:cNvPr>
          <p:cNvPicPr>
            <a:picLocks noChangeAspect="1"/>
          </p:cNvPicPr>
          <p:nvPr/>
        </p:nvPicPr>
        <p:blipFill>
          <a:blip r:embed="rId2"/>
          <a:stretch>
            <a:fillRect/>
          </a:stretch>
        </p:blipFill>
        <p:spPr>
          <a:xfrm>
            <a:off x="1095360" y="3664732"/>
            <a:ext cx="4514850" cy="2571293"/>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Kon Usted Ta Usa Bitcoin?</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pap" altLang="en-US" sz="4350" dirty="0">
                <a:solidFill>
                  <a:srgbClr val="FFFFFF"/>
                </a:solidFill>
                <a:latin typeface="IBM Plex Sans Medium" pitchFamily="34" charset="0"/>
                <a:ea typeface="IBM Plex Sans Medium" pitchFamily="34" charset="-122"/>
                <a:cs typeface="IBM Plex Sans Medium" pitchFamily="34" charset="-120"/>
              </a:rPr>
              <a:t>No ta yabinan di usted, no ta</a:t>
            </a:r>
            <a:br/>
            <a:r>
              <a:rPr lang="pap" altLang="en-US" sz="4350" dirty="0">
                <a:solidFill>
                  <a:srgbClr val="FFFFFF"/>
                </a:solidFill>
                <a:latin typeface="IBM Plex Sans Medium" pitchFamily="34" charset="0"/>
                <a:ea typeface="IBM Plex Sans Medium" pitchFamily="34" charset="-122"/>
                <a:cs typeface="IBM Plex Sans Medium" pitchFamily="34" charset="-120"/>
              </a:rPr>
              <a:t>muntanan di usted.</a:t>
            </a:r>
            <a:endParaRPr lang="pap"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C0C0D0"/>
                </a:solidFill>
                <a:latin typeface="IBM Plex Sans" pitchFamily="34" charset="0"/>
                <a:ea typeface="IBM Plex Sans" pitchFamily="34" charset="-122"/>
                <a:cs typeface="IBM Plex Sans" pitchFamily="34" charset="-120"/>
              </a:rPr>
              <a:t>Introdukshon na Bitcoin · Kon Usted Ta Usa Bitcoin?</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ap" altLang="en-US" sz="3000" dirty="0">
                <a:solidFill>
                  <a:srgbClr val="4488CC"/>
                </a:solidFill>
                <a:latin typeface="IBM Plex Sans Medium" pitchFamily="34" charset="0"/>
                <a:ea typeface="IBM Plex Sans Medium" pitchFamily="34" charset="-122"/>
                <a:cs typeface="IBM Plex Sans Medium" pitchFamily="34" charset="-120"/>
              </a:rPr>
              <a:t>Promé Ku Usted Usa Kualke</a:t>
            </a:r>
            <a:br/>
            <a:r>
              <a:rPr lang="pap" altLang="en-US" sz="3000" dirty="0">
                <a:solidFill>
                  <a:srgbClr val="4488CC"/>
                </a:solidFill>
                <a:latin typeface="IBM Plex Sans Medium" pitchFamily="34" charset="0"/>
                <a:ea typeface="IBM Plex Sans Medium" pitchFamily="34" charset="-122"/>
                <a:cs typeface="IBM Plex Sans Medium" pitchFamily="34" charset="-120"/>
              </a:rPr>
              <a:t>Kartera</a:t>
            </a:r>
            <a:endParaRPr lang="pap" sz="3000" dirty="0"/>
          </a:p>
        </p:txBody>
      </p:sp>
      <p:sp>
        <p:nvSpPr>
          <p:cNvPr id="5" name="Text 2"/>
          <p:cNvSpPr/>
          <p:nvPr/>
        </p:nvSpPr>
        <p:spPr>
          <a:xfrm>
            <a:off x="1002000" y="1794876"/>
            <a:ext cx="5973227" cy="4249308"/>
          </a:xfrm>
          <a:prstGeom prst="rect">
            <a:avLst/>
          </a:prstGeom>
          <a:noFill/>
          <a:ln/>
        </p:spPr>
        <p:txBody>
          <a:bodyPr wrap="square" lIns="0" tIns="0" rIns="0" bIns="0" rtlCol="0" anchor="t"/>
          <a:lstStyle/>
          <a:p>
            <a:pPr algn="l" marL="200660" indent="-200660">
              <a:lnSpc>
                <a:spcPct val="113000"/>
              </a:lnSpc>
              <a:buSzPct val="100000"/>
              <a:buChar char="•"/>
            </a:pPr>
            <a:r>
              <a:rPr lang="pap" altLang="en-US" sz="2110" b="1" dirty="0">
                <a:solidFill>
                  <a:srgbClr val="422C70"/>
                </a:solidFill>
                <a:latin typeface="IBM Plex Sans" pitchFamily="34" charset="0"/>
                <a:ea typeface="IBM Plex Sans" pitchFamily="34" charset="-122"/>
                <a:cs typeface="IBM Plex Sans" pitchFamily="34" charset="-120"/>
              </a:rPr>
              <a:t>Yabinan:</a:t>
            </a:r>
            <a:r>
              <a:rPr lang="pap" altLang="en-US" sz="2110" dirty="0">
                <a:solidFill>
                  <a:srgbClr val="25252B"/>
                </a:solidFill>
                <a:latin typeface="IBM Plex Sans" pitchFamily="34" charset="0"/>
                <a:ea typeface="IBM Plex Sans" pitchFamily="34" charset="-122"/>
                <a:cs typeface="IBM Plex Sans" pitchFamily="34" charset="-120"/>
              </a:rPr>
              <a:t> ken ta kontrolá nan, Usted òf un kompania?</a:t>
            </a:r>
            <a:endParaRPr lang="pap" sz="2110" dirty="0"/>
          </a:p>
          <a:p>
            <a:pPr algn="l" marL="200660" indent="-200660">
              <a:lnSpc>
                <a:spcPct val="113000"/>
              </a:lnSpc>
              <a:spcBef>
                <a:spcPts val="420"/>
              </a:spcBef>
              <a:buSzPct val="100000"/>
              <a:buChar char="•"/>
            </a:pPr>
            <a:r>
              <a:rPr lang="pap" altLang="en-US" sz="2110" b="1" dirty="0">
                <a:solidFill>
                  <a:srgbClr val="422C70"/>
                </a:solidFill>
                <a:latin typeface="IBM Plex Sans" pitchFamily="34" charset="0"/>
                <a:ea typeface="IBM Plex Sans" pitchFamily="34" charset="-122"/>
                <a:cs typeface="IBM Plex Sans" pitchFamily="34" charset="-120"/>
              </a:rPr>
              <a:t>Rekuperashon:</a:t>
            </a:r>
            <a:r>
              <a:rPr lang="pap" altLang="en-US" sz="2110" dirty="0">
                <a:solidFill>
                  <a:srgbClr val="25252B"/>
                </a:solidFill>
                <a:latin typeface="IBM Plex Sans" pitchFamily="34" charset="0"/>
                <a:ea typeface="IBM Plex Sans" pitchFamily="34" charset="-122"/>
                <a:cs typeface="IBM Plex Sans" pitchFamily="34" charset="-120"/>
              </a:rPr>
              <a:t> kiko ta pasa si Usted pèrdè Su telefòn òf si e kompania disparsé?</a:t>
            </a:r>
            <a:endParaRPr lang="pap" sz="2110" dirty="0"/>
          </a:p>
          <a:p>
            <a:pPr algn="l" marL="200660" indent="-200660">
              <a:lnSpc>
                <a:spcPct val="113000"/>
              </a:lnSpc>
              <a:spcBef>
                <a:spcPts val="420"/>
              </a:spcBef>
              <a:buSzPct val="100000"/>
              <a:buChar char="•"/>
            </a:pPr>
            <a:r>
              <a:rPr lang="pap" altLang="en-US" sz="2110" b="1" dirty="0">
                <a:solidFill>
                  <a:srgbClr val="422C70"/>
                </a:solidFill>
                <a:latin typeface="IBM Plex Sans" pitchFamily="34" charset="0"/>
                <a:ea typeface="IBM Plex Sans" pitchFamily="34" charset="-122"/>
                <a:cs typeface="IBM Plex Sans" pitchFamily="34" charset="-120"/>
              </a:rPr>
              <a:t>Fuente:</a:t>
            </a:r>
            <a:r>
              <a:rPr lang="pap" altLang="en-US" sz="2110" dirty="0">
                <a:solidFill>
                  <a:srgbClr val="25252B"/>
                </a:solidFill>
                <a:latin typeface="IBM Plex Sans" pitchFamily="34" charset="0"/>
                <a:ea typeface="IBM Plex Sans" pitchFamily="34" charset="-122"/>
                <a:cs typeface="IBM Plex Sans" pitchFamily="34" charset="-120"/>
              </a:rPr>
              <a:t> wèpsait ofisial òf e lista den app store, no un link ku un hende a manda Usted?</a:t>
            </a:r>
            <a:endParaRPr lang="pap" sz="2110" dirty="0"/>
          </a:p>
          <a:p>
            <a:pPr algn="l" marL="200660" indent="-200660">
              <a:lnSpc>
                <a:spcPct val="113000"/>
              </a:lnSpc>
              <a:spcBef>
                <a:spcPts val="420"/>
              </a:spcBef>
              <a:buSzPct val="100000"/>
              <a:buChar char="•"/>
            </a:pPr>
            <a:r>
              <a:rPr lang="pap" altLang="en-US" sz="2110" b="1" dirty="0">
                <a:solidFill>
                  <a:srgbClr val="422C70"/>
                </a:solidFill>
                <a:latin typeface="IBM Plex Sans" pitchFamily="34" charset="0"/>
                <a:ea typeface="IBM Plex Sans" pitchFamily="34" charset="-122"/>
                <a:cs typeface="IBM Plex Sans" pitchFamily="34" charset="-120"/>
              </a:rPr>
              <a:t>Kódigo:</a:t>
            </a:r>
            <a:r>
              <a:rPr lang="pap" altLang="en-US" sz="2110" dirty="0">
                <a:solidFill>
                  <a:srgbClr val="25252B"/>
                </a:solidFill>
                <a:latin typeface="IBM Plex Sans" pitchFamily="34" charset="0"/>
                <a:ea typeface="IBM Plex Sans" pitchFamily="34" charset="-122"/>
                <a:cs typeface="IBM Plex Sans" pitchFamily="34" charset="-120"/>
              </a:rPr>
              <a:t> open source i mantené aktivamente? (Esaki so no ta prueba di siguridat.)</a:t>
            </a:r>
            <a:endParaRPr lang="pap" sz="2110" dirty="0"/>
          </a:p>
          <a:p>
            <a:pPr algn="l" marL="200660" indent="-200660">
              <a:lnSpc>
                <a:spcPct val="113000"/>
              </a:lnSpc>
              <a:spcBef>
                <a:spcPts val="420"/>
              </a:spcBef>
              <a:buSzPct val="100000"/>
              <a:buChar char="•"/>
            </a:pPr>
            <a:r>
              <a:rPr lang="pap" altLang="en-US" sz="2110" b="1" dirty="0">
                <a:solidFill>
                  <a:srgbClr val="422C70"/>
                </a:solidFill>
                <a:latin typeface="IBM Plex Sans" pitchFamily="34" charset="0"/>
                <a:ea typeface="IBM Plex Sans" pitchFamily="34" charset="-122"/>
                <a:cs typeface="IBM Plex Sans" pitchFamily="34" charset="-120"/>
              </a:rPr>
              <a:t>Kosto:</a:t>
            </a:r>
            <a:r>
              <a:rPr lang="pap" altLang="en-US" sz="2110" dirty="0">
                <a:solidFill>
                  <a:srgbClr val="25252B"/>
                </a:solidFill>
                <a:latin typeface="IBM Plex Sans" pitchFamily="34" charset="0"/>
                <a:ea typeface="IBM Plex Sans" pitchFamily="34" charset="-122"/>
                <a:cs typeface="IBM Plex Sans" pitchFamily="34" charset="-120"/>
              </a:rPr>
              <a:t> komishon pa manda, risibí òf retirá?</a:t>
            </a:r>
            <a:endParaRPr lang="pap" sz="2110" dirty="0"/>
          </a:p>
          <a:p>
            <a:pPr algn="l" marL="200660" indent="-200660">
              <a:lnSpc>
                <a:spcPct val="113000"/>
              </a:lnSpc>
              <a:spcBef>
                <a:spcPts val="420"/>
              </a:spcBef>
              <a:buSzPct val="100000"/>
              <a:buChar char="•"/>
            </a:pPr>
            <a:r>
              <a:rPr lang="pap" altLang="en-US" sz="2110" b="1" dirty="0">
                <a:solidFill>
                  <a:srgbClr val="422C70"/>
                </a:solidFill>
                <a:latin typeface="IBM Plex Sans" pitchFamily="34" charset="0"/>
                <a:ea typeface="IBM Plex Sans" pitchFamily="34" charset="-122"/>
                <a:cs typeface="IBM Plex Sans" pitchFamily="34" charset="-120"/>
              </a:rPr>
              <a:t>Pago:</a:t>
            </a:r>
            <a:r>
              <a:rPr lang="pap" altLang="en-US" sz="2110" dirty="0">
                <a:solidFill>
                  <a:srgbClr val="25252B"/>
                </a:solidFill>
                <a:latin typeface="IBM Plex Sans" pitchFamily="34" charset="0"/>
                <a:ea typeface="IBM Plex Sans" pitchFamily="34" charset="-122"/>
                <a:cs typeface="IBM Plex Sans" pitchFamily="34" charset="-120"/>
              </a:rPr>
              <a:t> on-chain, Lightning, òf tur dos?</a:t>
            </a:r>
            <a:endParaRPr lang="pap" sz="211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Kon Usted Ta Usa Bitcoin?</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On-Chain y Lightning</a:t>
            </a:r>
            <a:endParaRPr lang="pap"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pap" altLang="en-US" sz="2400" b="1" dirty="0">
                <a:solidFill>
                  <a:srgbClr val="422C70"/>
                </a:solidFill>
                <a:latin typeface="IBM Plex Sans" pitchFamily="34" charset="0"/>
                <a:ea typeface="IBM Plex Sans" pitchFamily="34" charset="-122"/>
                <a:cs typeface="IBM Plex Sans" pitchFamily="34" charset="-120"/>
              </a:rPr>
              <a:t>On-chain:</a:t>
            </a:r>
            <a:r>
              <a:rPr lang="pap" altLang="en-US" sz="2400" dirty="0">
                <a:solidFill>
                  <a:srgbClr val="25252B"/>
                </a:solidFill>
                <a:latin typeface="IBM Plex Sans" pitchFamily="34" charset="0"/>
                <a:ea typeface="IBM Plex Sans" pitchFamily="34" charset="-122"/>
                <a:cs typeface="IBM Plex Sans" pitchFamily="34" charset="-120"/>
              </a:rPr>
              <a:t> registrá direktamente den e blockchain</a:t>
            </a:r>
            <a:endParaRPr lang="pap" sz="2400" dirty="0"/>
          </a:p>
          <a:p>
            <a:pPr algn="l" marL="228600" indent="-228600">
              <a:lnSpc>
                <a:spcPct val="113000"/>
              </a:lnSpc>
              <a:spcBef>
                <a:spcPts val="480"/>
              </a:spcBef>
              <a:buSzPct val="100000"/>
              <a:buChar char="•"/>
            </a:pPr>
            <a:r>
              <a:rPr lang="pap" altLang="en-US" sz="2400" b="1" dirty="0">
                <a:solidFill>
                  <a:srgbClr val="422C70"/>
                </a:solidFill>
                <a:latin typeface="IBM Plex Sans" pitchFamily="34" charset="0"/>
                <a:ea typeface="IBM Plex Sans" pitchFamily="34" charset="-122"/>
                <a:cs typeface="IBM Plex Sans" pitchFamily="34" charset="-120"/>
              </a:rPr>
              <a:t>Lightning:</a:t>
            </a:r>
            <a:r>
              <a:rPr lang="pap" altLang="en-US" sz="2400" dirty="0">
                <a:solidFill>
                  <a:srgbClr val="25252B"/>
                </a:solidFill>
                <a:latin typeface="IBM Plex Sans" pitchFamily="34" charset="0"/>
                <a:ea typeface="IBM Plex Sans" pitchFamily="34" charset="-122"/>
                <a:cs typeface="IBM Plex Sans" pitchFamily="34" charset="-120"/>
              </a:rPr>
              <a:t> un red di pago konstruí riba Bitcoin pa pagonan rápido, chikí i frekuente, manera kumpra un kòfi</a:t>
            </a:r>
            <a:endParaRPr lang="pap" sz="2400" dirty="0"/>
          </a:p>
          <a:p>
            <a:pPr algn="l" marL="228600" indent="-228600">
              <a:lnSpc>
                <a:spcPct val="113000"/>
              </a:lnSpc>
              <a:spcBef>
                <a:spcPts val="480"/>
              </a:spcBef>
              <a:buSzPct val="100000"/>
              <a:buChar char="•"/>
            </a:pPr>
            <a:r>
              <a:rPr lang="pap" altLang="en-US" sz="2400" dirty="0">
                <a:solidFill>
                  <a:srgbClr val="25252B"/>
                </a:solidFill>
                <a:latin typeface="IBM Plex Sans" pitchFamily="34" charset="0"/>
                <a:ea typeface="IBM Plex Sans" pitchFamily="34" charset="-122"/>
                <a:cs typeface="IBM Plex Sans" pitchFamily="34" charset="-120"/>
              </a:rPr>
              <a:t>Un wallet di Lightning tambe por ta custodial òf self-custodial</a:t>
            </a:r>
            <a:endParaRPr lang="pap" sz="2400" dirty="0"/>
          </a:p>
        </p:txBody>
      </p:sp>
      <p:pic>
        <p:nvPicPr>
          <p:cNvPr id="5" name="Image 0" descr="On-chainRegistrá direktamente den e blockchain di BitcoinLightningUn red di pago konstruí riba Bitcoin">    </p:cNvPr>
          <p:cNvPicPr>
            <a:picLocks noChangeAspect="1"/>
          </p:cNvPicPr>
          <p:nvPr/>
        </p:nvPicPr>
        <p:blipFill>
          <a:blip r:embed="rId1"/>
          <a:stretch>
            <a:fillRect/>
          </a:stretch>
        </p:blipFill>
        <p:spPr>
          <a:xfrm>
            <a:off x="737189" y="3336737"/>
            <a:ext cx="10717408" cy="2735793"/>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Kon Usted Ta Usa Bitcoin?</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Tres Regla Miéntras Usted Ta Siña</a:t>
            </a:r>
            <a:endParaRPr lang="pap"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pap" altLang="en-US" sz="2400" b="1" dirty="0">
                <a:solidFill>
                  <a:srgbClr val="25252B"/>
                </a:solidFill>
                <a:latin typeface="IBM Plex Sans" pitchFamily="34" charset="0"/>
                <a:ea typeface="IBM Plex Sans" pitchFamily="34" charset="-122"/>
                <a:cs typeface="IBM Plex Sans" pitchFamily="34" charset="-120"/>
              </a:rPr>
              <a:t>Siña promé.</a:t>
            </a:r>
            <a:r>
              <a:rPr lang="pap" altLang="en-US" sz="2400" dirty="0">
                <a:solidFill>
                  <a:srgbClr val="25252B"/>
                </a:solidFill>
                <a:latin typeface="IBM Plex Sans" pitchFamily="34" charset="0"/>
                <a:ea typeface="IBM Plex Sans" pitchFamily="34" charset="-122"/>
                <a:cs typeface="IBM Plex Sans" pitchFamily="34" charset="-120"/>
              </a:rPr>
              <a:t> No aktua pa motibu di entusiasmo, miedu, òf preshon.</a:t>
            </a:r>
            <a:endParaRPr lang="pap" sz="2400" dirty="0"/>
          </a:p>
          <a:p>
            <a:pPr algn="l" marL="228600" indent="-228600">
              <a:lnSpc>
                <a:spcPct val="113000"/>
              </a:lnSpc>
              <a:spcBef>
                <a:spcPts val="480"/>
              </a:spcBef>
              <a:buSzPct val="100000"/>
              <a:buChar char="•"/>
            </a:pPr>
            <a:r>
              <a:rPr lang="pap" altLang="en-US" sz="2400" b="1" dirty="0">
                <a:solidFill>
                  <a:srgbClr val="25252B"/>
                </a:solidFill>
                <a:latin typeface="IBM Plex Sans" pitchFamily="34" charset="0"/>
                <a:ea typeface="IBM Plex Sans" pitchFamily="34" charset="-122"/>
                <a:cs typeface="IBM Plex Sans" pitchFamily="34" charset="-120"/>
              </a:rPr>
              <a:t>Kuminsá chikitu.</a:t>
            </a:r>
            <a:r>
              <a:rPr lang="pap" altLang="en-US" sz="2400" dirty="0">
                <a:solidFill>
                  <a:srgbClr val="25252B"/>
                </a:solidFill>
                <a:latin typeface="IBM Plex Sans" pitchFamily="34" charset="0"/>
                <a:ea typeface="IBM Plex Sans" pitchFamily="34" charset="-122"/>
                <a:cs typeface="IBM Plex Sans" pitchFamily="34" charset="-120"/>
              </a:rPr>
              <a:t> Purba hèrmèntnan deskonosí ku un suma ku Usted por permití Usted perde.</a:t>
            </a:r>
            <a:endParaRPr lang="pap" sz="2400" dirty="0"/>
          </a:p>
          <a:p>
            <a:pPr algn="l" marL="228600" indent="-228600">
              <a:lnSpc>
                <a:spcPct val="113000"/>
              </a:lnSpc>
              <a:spcBef>
                <a:spcPts val="480"/>
              </a:spcBef>
              <a:buSzPct val="100000"/>
              <a:buChar char="•"/>
            </a:pPr>
            <a:r>
              <a:rPr lang="pap" altLang="en-US" sz="2400" b="1" dirty="0">
                <a:solidFill>
                  <a:srgbClr val="25252B"/>
                </a:solidFill>
                <a:latin typeface="IBM Plex Sans" pitchFamily="34" charset="0"/>
                <a:ea typeface="IBM Plex Sans" pitchFamily="34" charset="-122"/>
                <a:cs typeface="IBM Plex Sans" pitchFamily="34" charset="-120"/>
              </a:rPr>
              <a:t>No Konfia, Verifiká.</a:t>
            </a:r>
            <a:r>
              <a:rPr lang="pap" altLang="en-US" sz="2400" dirty="0">
                <a:solidFill>
                  <a:srgbClr val="25252B"/>
                </a:solidFill>
                <a:latin typeface="IBM Plex Sans" pitchFamily="34" charset="0"/>
                <a:ea typeface="IBM Plex Sans" pitchFamily="34" charset="-122"/>
                <a:cs typeface="IBM Plex Sans" pitchFamily="34" charset="-120"/>
              </a:rPr>
              <a:t> Chek e persona, e método di pago, e adrès i e suma.</a:t>
            </a:r>
            <a:endParaRPr lang="pap" sz="2400" dirty="0"/>
          </a:p>
        </p:txBody>
      </p:sp>
      <p:sp>
        <p:nvSpPr>
          <p:cNvPr id="5" name="Shape 3"/>
          <p:cNvSpPr/>
          <p:nvPr/>
        </p:nvSpPr>
        <p:spPr>
          <a:xfrm>
            <a:off x="666780" y="3489168"/>
            <a:ext cx="10858500" cy="2056668"/>
          </a:xfrm>
          <a:prstGeom prst="rect">
            <a:avLst/>
          </a:prstGeom>
          <a:solidFill>
            <a:srgbClr val="F3F3FA"/>
          </a:solidFill>
          <a:ln/>
        </p:spPr>
      </p:sp>
      <p:sp>
        <p:nvSpPr>
          <p:cNvPr id="6" name="Shape 4"/>
          <p:cNvSpPr/>
          <p:nvPr/>
        </p:nvSpPr>
        <p:spPr>
          <a:xfrm>
            <a:off x="666780" y="3489168"/>
            <a:ext cx="57150" cy="2056668"/>
          </a:xfrm>
          <a:prstGeom prst="rect">
            <a:avLst/>
          </a:prstGeom>
          <a:solidFill>
            <a:srgbClr val="422C70"/>
          </a:solidFill>
          <a:ln/>
        </p:spPr>
      </p:sp>
      <p:sp>
        <p:nvSpPr>
          <p:cNvPr id="7" name="Text 5"/>
          <p:cNvSpPr/>
          <p:nvPr/>
        </p:nvSpPr>
        <p:spPr>
          <a:xfrm>
            <a:off x="1211580" y="3763488"/>
            <a:ext cx="10415565" cy="1508028"/>
          </a:xfrm>
          <a:prstGeom prst="rect">
            <a:avLst/>
          </a:prstGeom>
          <a:noFill/>
          <a:ln/>
        </p:spPr>
        <p:txBody>
          <a:bodyPr wrap="square" lIns="0" tIns="0" rIns="0" bIns="0" rtlCol="0" anchor="t"/>
          <a:lstStyle/>
          <a:p>
            <a:pPr algn="l" indent="0" marL="0">
              <a:lnSpc>
                <a:spcPct val="113000"/>
              </a:lnSpc>
              <a:buNone/>
            </a:pPr>
            <a:r>
              <a:rPr lang="pap" altLang="en-US" sz="2400" b="1" dirty="0">
                <a:solidFill>
                  <a:srgbClr val="422C70"/>
                </a:solidFill>
                <a:latin typeface="IBM Plex Sans" pitchFamily="34" charset="0"/>
                <a:ea typeface="IBM Plex Sans" pitchFamily="34" charset="-122"/>
                <a:cs typeface="IBM Plex Sans" pitchFamily="34" charset="-120"/>
              </a:rPr>
              <a:t>Kompartí informashon pa risibí, nunka sekreto</a:t>
            </a:r>
            <a:endParaRPr lang="pap" sz="2400" dirty="0"/>
          </a:p>
          <a:p>
            <a:pPr algn="l" indent="0" marL="0">
              <a:lnSpc>
                <a:spcPct val="113000"/>
              </a:lnSpc>
              <a:spcBef>
                <a:spcPts val="360"/>
              </a:spcBef>
              <a:buNone/>
            </a:pPr>
            <a:r>
              <a:rPr lang="pap" altLang="en-US" sz="2400" dirty="0">
                <a:solidFill>
                  <a:srgbClr val="25252B"/>
                </a:solidFill>
                <a:latin typeface="IBM Plex Sans" pitchFamily="34" charset="0"/>
                <a:ea typeface="IBM Plex Sans" pitchFamily="34" charset="-122"/>
                <a:cs typeface="IBM Plex Sans" pitchFamily="34" charset="-120"/>
              </a:rPr>
              <a:t>Un adrès òf un petishon di pago por wòrdu kompartí. Un frase di simia (seed phrase) òf un yabi privá nunka mag wòrdu kompartí. Ningun edukadó legítimo, kompania di wallet, òf trahadó di sosten lo pidi Usted p'e nunka.</a:t>
            </a:r>
            <a:endParaRPr lang="pap"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Kon Usted Ta Usa Bitcoin?</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Para, No Kompartí Nada, No</a:t>
            </a:r>
            <a:br/>
            <a:r>
              <a:rPr lang="pap" altLang="en-US" sz="3000" dirty="0">
                <a:solidFill>
                  <a:srgbClr val="422C70"/>
                </a:solidFill>
                <a:latin typeface="IBM Plex Sans Medium" pitchFamily="34" charset="0"/>
                <a:ea typeface="IBM Plex Sans Medium" pitchFamily="34" charset="-122"/>
                <a:cs typeface="IBM Plex Sans Medium" pitchFamily="34" charset="-120"/>
              </a:rPr>
              <a:t>Manda Nada</a:t>
            </a:r>
            <a:endParaRPr lang="pap" sz="3000" dirty="0"/>
          </a:p>
        </p:txBody>
      </p:sp>
      <p:sp>
        <p:nvSpPr>
          <p:cNvPr id="5" name="Text 2"/>
          <p:cNvSpPr/>
          <p:nvPr/>
        </p:nvSpPr>
        <p:spPr>
          <a:xfrm>
            <a:off x="666780" y="1854678"/>
            <a:ext cx="5694426" cy="2270821"/>
          </a:xfrm>
          <a:prstGeom prst="rect">
            <a:avLst/>
          </a:prstGeom>
          <a:noFill/>
          <a:ln/>
        </p:spPr>
        <p:txBody>
          <a:bodyPr wrap="square" lIns="0" tIns="0" rIns="0" bIns="0" rtlCol="0" anchor="t"/>
          <a:lstStyle/>
          <a:p>
            <a:pPr algn="l" indent="0" marL="0">
              <a:lnSpc>
                <a:spcPct val="113000"/>
              </a:lnSpc>
              <a:buNone/>
            </a:pPr>
            <a:r>
              <a:rPr lang="pap" altLang="en-US" sz="2210" dirty="0">
                <a:solidFill>
                  <a:srgbClr val="25252B"/>
                </a:solidFill>
                <a:latin typeface="IBM Plex Sans" pitchFamily="34" charset="0"/>
                <a:ea typeface="IBM Plex Sans" pitchFamily="34" charset="-122"/>
                <a:cs typeface="IBM Plex Sans" pitchFamily="34" charset="-120"/>
              </a:rPr>
              <a:t>Para si un hende ta krea urgensia òf sekreto, ta primintí ganansia garantisá, ta pidi Ustet manda bitcoin promé, òf ta pidi Ustet su seed phrase. Pousa. No kompartí nada. No manda nada. Despues verifiká esaki via un fuente ku Ustet kaba konosé.</a:t>
            </a:r>
            <a:endParaRPr lang="pap" sz="2210" dirty="0"/>
          </a:p>
        </p:txBody>
      </p:sp>
      <p:pic>
        <p:nvPicPr>
          <p:cNvPr id="6" name="Image 1" descr="Urgensia Suplantashon di identidat Destinashon kambiá Ganashi garantisá Petishon pa sekreto">    </p:cNvPr>
          <p:cNvPicPr>
            <a:picLocks noChangeAspect="1"/>
          </p:cNvPicPr>
          <p:nvPr/>
        </p:nvPicPr>
        <p:blipFill>
          <a:blip r:embed="rId2"/>
          <a:stretch>
            <a:fillRect/>
          </a:stretch>
        </p:blipFill>
        <p:spPr>
          <a:xfrm>
            <a:off x="1338224" y="4265676"/>
            <a:ext cx="4029121" cy="1585478"/>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Kon Usted Ta Usa Bitcoin?</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pap" altLang="en-US" sz="4350" dirty="0">
                <a:solidFill>
                  <a:srgbClr val="FFFFFF"/>
                </a:solidFill>
                <a:latin typeface="IBM Plex Sans Medium" pitchFamily="34" charset="0"/>
                <a:ea typeface="IBM Plex Sans Medium" pitchFamily="34" charset="-122"/>
                <a:cs typeface="IBM Plex Sans Medium" pitchFamily="34" charset="-120"/>
              </a:rPr>
              <a:t>Kico ta sigui?</a:t>
            </a:r>
            <a:endParaRPr lang="pap"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pap" altLang="en-US" sz="2400" dirty="0">
                <a:solidFill>
                  <a:srgbClr val="FFFFFF"/>
                </a:solidFill>
                <a:latin typeface="IBM Plex Sans" pitchFamily="34" charset="0"/>
                <a:ea typeface="IBM Plex Sans" pitchFamily="34" charset="-122"/>
                <a:cs typeface="IBM Plex Sans" pitchFamily="34" charset="-120"/>
              </a:rPr>
              <a:t>Esaki ta djis e kuminsamentu.</a:t>
            </a:r>
            <a:endParaRPr lang="pap"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Kuater Puntonan Klave</a:t>
            </a:r>
            <a:endParaRPr lang="pap" sz="3000" dirty="0"/>
          </a:p>
        </p:txBody>
      </p:sp>
      <p:sp>
        <p:nvSpPr>
          <p:cNvPr id="4" name="Text 2"/>
          <p:cNvSpPr/>
          <p:nvPr/>
        </p:nvSpPr>
        <p:spPr>
          <a:xfrm>
            <a:off x="1032449" y="1383030"/>
            <a:ext cx="11109137" cy="2940436"/>
          </a:xfrm>
          <a:prstGeom prst="rect">
            <a:avLst/>
          </a:prstGeom>
          <a:noFill/>
          <a:ln/>
        </p:spPr>
        <p:txBody>
          <a:bodyPr wrap="square" lIns="0" tIns="0" rIns="0" bIns="0" rtlCol="0" anchor="t"/>
          <a:lstStyle/>
          <a:p>
            <a:pPr algn="l" marL="219710" indent="-219710">
              <a:lnSpc>
                <a:spcPct val="113000"/>
              </a:lnSpc>
              <a:buSzPct val="100000"/>
              <a:buChar char="•"/>
            </a:pPr>
            <a:r>
              <a:rPr lang="pap" altLang="en-US" sz="2300" b="1" dirty="0">
                <a:solidFill>
                  <a:srgbClr val="25252B"/>
                </a:solidFill>
                <a:latin typeface="IBM Plex Sans" pitchFamily="34" charset="0"/>
                <a:ea typeface="IBM Plex Sans" pitchFamily="34" charset="-122"/>
                <a:cs typeface="IBM Plex Sans" pitchFamily="34" charset="-120"/>
              </a:rPr>
              <a:t>E sèn ta dependé di reglanan i konfiansa.</a:t>
            </a:r>
            <a:r>
              <a:rPr lang="pap" altLang="en-US" sz="2300" dirty="0">
                <a:solidFill>
                  <a:srgbClr val="25252B"/>
                </a:solidFill>
                <a:latin typeface="IBM Plex Sans" pitchFamily="34" charset="0"/>
                <a:ea typeface="IBM Plex Sans" pitchFamily="34" charset="-122"/>
                <a:cs typeface="IBM Plex Sans" pitchFamily="34" charset="-120"/>
              </a:rPr>
              <a:t> Un kantidat chikí di institushon ta determiná e suministro i e reglanan di sèn fiat.</a:t>
            </a:r>
            <a:endParaRPr lang="pap" sz="2300" dirty="0"/>
          </a:p>
          <a:p>
            <a:pPr algn="l" marL="219710" indent="-219710">
              <a:lnSpc>
                <a:spcPct val="113000"/>
              </a:lnSpc>
              <a:spcBef>
                <a:spcPts val="460"/>
              </a:spcBef>
              <a:buSzPct val="100000"/>
              <a:buChar char="•"/>
            </a:pPr>
            <a:r>
              <a:rPr lang="pap" altLang="en-US" sz="2300" b="1" dirty="0">
                <a:solidFill>
                  <a:srgbClr val="25252B"/>
                </a:solidFill>
                <a:latin typeface="IBM Plex Sans" pitchFamily="34" charset="0"/>
                <a:ea typeface="IBM Plex Sans" pitchFamily="34" charset="-122"/>
                <a:cs typeface="IBM Plex Sans" pitchFamily="34" charset="-120"/>
              </a:rPr>
              <a:t>Bitcoin ta ofresé otro reglanan.</a:t>
            </a:r>
            <a:r>
              <a:rPr lang="pap" altLang="en-US" sz="2300" dirty="0">
                <a:solidFill>
                  <a:srgbClr val="25252B"/>
                </a:solidFill>
                <a:latin typeface="IBM Plex Sans" pitchFamily="34" charset="0"/>
                <a:ea typeface="IBM Plex Sans" pitchFamily="34" charset="-122"/>
                <a:cs typeface="IBM Plex Sans" pitchFamily="34" charset="-120"/>
              </a:rPr>
              <a:t> Un suministro públiko i limitá, habrí pa tur hende, ku por wòrdu verifiká en bes di mester konfia den dje.</a:t>
            </a:r>
            <a:endParaRPr lang="pap" sz="2300" dirty="0"/>
          </a:p>
          <a:p>
            <a:pPr algn="l" marL="219710" indent="-219710">
              <a:lnSpc>
                <a:spcPct val="113000"/>
              </a:lnSpc>
              <a:spcBef>
                <a:spcPts val="460"/>
              </a:spcBef>
              <a:buSzPct val="100000"/>
              <a:buChar char="•"/>
            </a:pPr>
            <a:r>
              <a:rPr lang="pap" altLang="en-US" sz="2300" b="1" dirty="0">
                <a:solidFill>
                  <a:srgbClr val="25252B"/>
                </a:solidFill>
                <a:latin typeface="IBM Plex Sans" pitchFamily="34" charset="0"/>
                <a:ea typeface="IBM Plex Sans" pitchFamily="34" charset="-122"/>
                <a:cs typeface="IBM Plex Sans" pitchFamily="34" charset="-120"/>
              </a:rPr>
              <a:t>Siguridat ta bin promé.</a:t>
            </a:r>
            <a:r>
              <a:rPr lang="pap" altLang="en-US" sz="2300" dirty="0">
                <a:solidFill>
                  <a:srgbClr val="25252B"/>
                </a:solidFill>
                <a:latin typeface="IBM Plex Sans" pitchFamily="34" charset="0"/>
                <a:ea typeface="IBM Plex Sans" pitchFamily="34" charset="-122"/>
                <a:cs typeface="IBM Plex Sans" pitchFamily="34" charset="-120"/>
              </a:rPr>
              <a:t> Siña promé, kuminsá chikí, verifiká tur kos, nunka kompartí Su frase di semia (seed phrase).</a:t>
            </a:r>
            <a:endParaRPr lang="pap" sz="2300" dirty="0"/>
          </a:p>
          <a:p>
            <a:pPr algn="l" marL="219710" indent="-219710">
              <a:lnSpc>
                <a:spcPct val="113000"/>
              </a:lnSpc>
              <a:spcBef>
                <a:spcPts val="460"/>
              </a:spcBef>
              <a:buSzPct val="100000"/>
              <a:buChar char="•"/>
            </a:pPr>
            <a:r>
              <a:rPr lang="pap" altLang="en-US" sz="2300" b="1" dirty="0">
                <a:solidFill>
                  <a:srgbClr val="25252B"/>
                </a:solidFill>
                <a:latin typeface="IBM Plex Sans" pitchFamily="34" charset="0"/>
                <a:ea typeface="IBM Plex Sans" pitchFamily="34" charset="-122"/>
                <a:cs typeface="IBM Plex Sans" pitchFamily="34" charset="-120"/>
              </a:rPr>
              <a:t>Esaki ta djis e kuminsamentu.</a:t>
            </a:r>
            <a:r>
              <a:rPr lang="pap" altLang="en-US" sz="2300" dirty="0">
                <a:solidFill>
                  <a:srgbClr val="25252B"/>
                </a:solidFill>
                <a:latin typeface="IBM Plex Sans" pitchFamily="34" charset="0"/>
                <a:ea typeface="IBM Plex Sans" pitchFamily="34" charset="-122"/>
                <a:cs typeface="IBM Plex Sans" pitchFamily="34" charset="-120"/>
              </a:rPr>
              <a:t> Un siguiente paso sigur ta sufisiente.</a:t>
            </a:r>
            <a:endParaRPr lang="pap" sz="2300" dirty="0"/>
          </a:p>
        </p:txBody>
      </p:sp>
      <p:sp>
        <p:nvSpPr>
          <p:cNvPr id="5" name="Shape 3"/>
          <p:cNvSpPr/>
          <p:nvPr/>
        </p:nvSpPr>
        <p:spPr>
          <a:xfrm>
            <a:off x="666780" y="4645243"/>
            <a:ext cx="10858500" cy="1184331"/>
          </a:xfrm>
          <a:prstGeom prst="rect">
            <a:avLst/>
          </a:prstGeom>
          <a:solidFill>
            <a:srgbClr val="F3F3FA"/>
          </a:solidFill>
          <a:ln/>
        </p:spPr>
      </p:sp>
      <p:sp>
        <p:nvSpPr>
          <p:cNvPr id="6" name="Shape 4"/>
          <p:cNvSpPr/>
          <p:nvPr/>
        </p:nvSpPr>
        <p:spPr>
          <a:xfrm>
            <a:off x="666780" y="4645243"/>
            <a:ext cx="57150" cy="1184331"/>
          </a:xfrm>
          <a:prstGeom prst="rect">
            <a:avLst/>
          </a:prstGeom>
          <a:solidFill>
            <a:srgbClr val="422C70"/>
          </a:solidFill>
          <a:ln/>
        </p:spPr>
      </p:sp>
      <p:sp>
        <p:nvSpPr>
          <p:cNvPr id="7" name="Text 5"/>
          <p:cNvSpPr/>
          <p:nvPr/>
        </p:nvSpPr>
        <p:spPr>
          <a:xfrm>
            <a:off x="1192103" y="4908591"/>
            <a:ext cx="10456896" cy="657636"/>
          </a:xfrm>
          <a:prstGeom prst="rect">
            <a:avLst/>
          </a:prstGeom>
          <a:noFill/>
          <a:ln/>
        </p:spPr>
        <p:txBody>
          <a:bodyPr wrap="square" lIns="0" tIns="0" rIns="0" bIns="0" rtlCol="0" anchor="t"/>
          <a:lstStyle/>
          <a:p>
            <a:pPr algn="l" indent="0" marL="0">
              <a:lnSpc>
                <a:spcPct val="113000"/>
              </a:lnSpc>
              <a:buNone/>
            </a:pPr>
            <a:r>
              <a:rPr lang="pap" altLang="en-US" sz="2300" b="1" dirty="0">
                <a:solidFill>
                  <a:srgbClr val="422C70"/>
                </a:solidFill>
                <a:latin typeface="IBM Plex Sans" pitchFamily="34" charset="0"/>
                <a:ea typeface="IBM Plex Sans" pitchFamily="34" charset="-122"/>
                <a:cs typeface="IBM Plex Sans" pitchFamily="34" charset="-120"/>
              </a:rPr>
              <a:t>Un momento pa reflekshoná</a:t>
            </a:r>
            <a:endParaRPr lang="pap" sz="2300" dirty="0"/>
          </a:p>
          <a:p>
            <a:pPr algn="l" indent="0" marL="0">
              <a:lnSpc>
                <a:spcPct val="113000"/>
              </a:lnSpc>
              <a:spcBef>
                <a:spcPts val="340"/>
              </a:spcBef>
              <a:buNone/>
            </a:pPr>
            <a:r>
              <a:rPr lang="pap" altLang="en-US" sz="2300" dirty="0">
                <a:solidFill>
                  <a:srgbClr val="25252B"/>
                </a:solidFill>
                <a:latin typeface="IBM Plex Sans" pitchFamily="34" charset="0"/>
                <a:ea typeface="IBM Plex Sans" pitchFamily="34" charset="-122"/>
                <a:cs typeface="IBM Plex Sans" pitchFamily="34" charset="-120"/>
              </a:rPr>
              <a:t>Bolbe na e sinku preguntanan di kuminsamentu. Kiko Usted lo kontestá awor?</a:t>
            </a:r>
            <a:endParaRPr lang="pap"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Kico ta sigui?</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pap" altLang="en-US" sz="3000" dirty="0">
                <a:solidFill>
                  <a:srgbClr val="422C70"/>
                </a:solidFill>
                <a:latin typeface="IBM Plex Sans Medium" pitchFamily="34" charset="0"/>
                <a:ea typeface="IBM Plex Sans Medium" pitchFamily="34" charset="-122"/>
                <a:cs typeface="IBM Plex Sans Medium" pitchFamily="34" charset="-120"/>
              </a:rPr>
              <a:t>E Diploma di Bitcoin</a:t>
            </a:r>
            <a:endParaRPr lang="pap" sz="3000" dirty="0"/>
          </a:p>
        </p:txBody>
      </p:sp>
      <p:sp>
        <p:nvSpPr>
          <p:cNvPr id="5" name="Text 2"/>
          <p:cNvSpPr/>
          <p:nvPr/>
        </p:nvSpPr>
        <p:spPr>
          <a:xfrm>
            <a:off x="666780" y="1435608"/>
            <a:ext cx="6340632" cy="756940"/>
          </a:xfrm>
          <a:prstGeom prst="rect">
            <a:avLst/>
          </a:prstGeom>
          <a:noFill/>
          <a:ln/>
        </p:spPr>
        <p:txBody>
          <a:bodyPr wrap="square" lIns="0" tIns="0" rIns="0" bIns="0" rtlCol="0" anchor="t"/>
          <a:lstStyle/>
          <a:p>
            <a:pPr algn="l" indent="0" marL="0">
              <a:lnSpc>
                <a:spcPct val="113000"/>
              </a:lnSpc>
              <a:buNone/>
            </a:pPr>
            <a:r>
              <a:rPr lang="pap" altLang="en-US" sz="2210" dirty="0">
                <a:solidFill>
                  <a:srgbClr val="25252B"/>
                </a:solidFill>
                <a:latin typeface="IBM Plex Sans" pitchFamily="34" charset="0"/>
                <a:ea typeface="IBM Plex Sans" pitchFamily="34" charset="-122"/>
                <a:cs typeface="IBM Plex Sans" pitchFamily="34" charset="-120"/>
              </a:rPr>
              <a:t>E siguiente paso. Su kuater módulo ta hiba Usted mas leu:</a:t>
            </a:r>
            <a:endParaRPr lang="pap" sz="2210" dirty="0"/>
          </a:p>
        </p:txBody>
      </p:sp>
      <p:sp>
        <p:nvSpPr>
          <p:cNvPr id="6" name="Text 3"/>
          <p:cNvSpPr/>
          <p:nvPr/>
        </p:nvSpPr>
        <p:spPr>
          <a:xfrm>
            <a:off x="1017179" y="2416851"/>
            <a:ext cx="5956493" cy="1681764"/>
          </a:xfrm>
          <a:prstGeom prst="rect">
            <a:avLst/>
          </a:prstGeom>
          <a:noFill/>
          <a:ln/>
        </p:spPr>
        <p:txBody>
          <a:bodyPr wrap="square" lIns="0" tIns="0" rIns="0" bIns="0" rtlCol="0" anchor="t"/>
          <a:lstStyle/>
          <a:p>
            <a:pPr algn="l" marL="210820" indent="-210820">
              <a:lnSpc>
                <a:spcPct val="113000"/>
              </a:lnSpc>
              <a:buSzPct val="100000"/>
              <a:buChar char="•"/>
            </a:pPr>
            <a:r>
              <a:rPr lang="pap" altLang="en-US" sz="2210" dirty="0">
                <a:solidFill>
                  <a:srgbClr val="25252B"/>
                </a:solidFill>
                <a:latin typeface="IBM Plex Sans" pitchFamily="34" charset="0"/>
                <a:ea typeface="IBM Plex Sans" pitchFamily="34" charset="-122"/>
                <a:cs typeface="IBM Plex Sans" pitchFamily="34" charset="-120"/>
              </a:rPr>
              <a:t>Komprondé sèn</a:t>
            </a:r>
            <a:endParaRPr lang="pap" sz="2210" dirty="0"/>
          </a:p>
          <a:p>
            <a:pPr algn="l" marL="210820" indent="-210820">
              <a:lnSpc>
                <a:spcPct val="113000"/>
              </a:lnSpc>
              <a:spcBef>
                <a:spcPts val="440"/>
              </a:spcBef>
              <a:buSzPct val="100000"/>
              <a:buChar char="•"/>
            </a:pPr>
            <a:r>
              <a:rPr lang="pap" altLang="en-US" sz="2210" dirty="0">
                <a:solidFill>
                  <a:srgbClr val="25252B"/>
                </a:solidFill>
                <a:latin typeface="IBM Plex Sans" pitchFamily="34" charset="0"/>
                <a:ea typeface="IBM Plex Sans" pitchFamily="34" charset="-122"/>
                <a:cs typeface="IBM Plex Sans" pitchFamily="34" charset="-120"/>
              </a:rPr>
              <a:t>Kon Bitcoin ta funshoná</a:t>
            </a:r>
            <a:endParaRPr lang="pap" sz="2210" dirty="0"/>
          </a:p>
          <a:p>
            <a:pPr algn="l" marL="210820" indent="-210820">
              <a:lnSpc>
                <a:spcPct val="113000"/>
              </a:lnSpc>
              <a:spcBef>
                <a:spcPts val="440"/>
              </a:spcBef>
              <a:buSzPct val="100000"/>
              <a:buChar char="•"/>
            </a:pPr>
            <a:r>
              <a:rPr lang="pap" altLang="en-US" sz="2210" dirty="0">
                <a:solidFill>
                  <a:srgbClr val="25252B"/>
                </a:solidFill>
                <a:latin typeface="IBM Plex Sans" pitchFamily="34" charset="0"/>
                <a:ea typeface="IBM Plex Sans" pitchFamily="34" charset="-122"/>
                <a:cs typeface="IBM Plex Sans" pitchFamily="34" charset="-120"/>
              </a:rPr>
              <a:t>Usa Bitcoin na un manera sigur</a:t>
            </a:r>
            <a:endParaRPr lang="pap" sz="2210" dirty="0"/>
          </a:p>
          <a:p>
            <a:pPr algn="l" marL="210820" indent="-210820">
              <a:lnSpc>
                <a:spcPct val="113000"/>
              </a:lnSpc>
              <a:spcBef>
                <a:spcPts val="440"/>
              </a:spcBef>
              <a:buSzPct val="100000"/>
              <a:buChar char="•"/>
            </a:pPr>
            <a:r>
              <a:rPr lang="pap" altLang="en-US" sz="2210" dirty="0">
                <a:solidFill>
                  <a:srgbClr val="25252B"/>
                </a:solidFill>
                <a:latin typeface="IBM Plex Sans" pitchFamily="34" charset="0"/>
                <a:ea typeface="IBM Plex Sans" pitchFamily="34" charset="-122"/>
                <a:cs typeface="IBM Plex Sans" pitchFamily="34" charset="-120"/>
              </a:rPr>
              <a:t>Bitcoin den Usted su komunidat</a:t>
            </a:r>
            <a:endParaRPr lang="pap" sz="2210" dirty="0"/>
          </a:p>
        </p:txBody>
      </p:sp>
      <p:sp>
        <p:nvSpPr>
          <p:cNvPr id="7" name="Text 4"/>
          <p:cNvSpPr/>
          <p:nvPr/>
        </p:nvSpPr>
        <p:spPr>
          <a:xfrm>
            <a:off x="666780" y="4406951"/>
            <a:ext cx="6340632" cy="756940"/>
          </a:xfrm>
          <a:prstGeom prst="rect">
            <a:avLst/>
          </a:prstGeom>
          <a:noFill/>
          <a:ln/>
        </p:spPr>
        <p:txBody>
          <a:bodyPr wrap="square" lIns="0" tIns="0" rIns="0" bIns="0" rtlCol="0" anchor="t"/>
          <a:lstStyle/>
          <a:p>
            <a:pPr algn="l" indent="0" marL="0">
              <a:lnSpc>
                <a:spcPct val="113000"/>
              </a:lnSpc>
              <a:buNone/>
            </a:pPr>
            <a:r>
              <a:rPr lang="pap" altLang="en-US" sz="2210" dirty="0">
                <a:solidFill>
                  <a:srgbClr val="25252B"/>
                </a:solidFill>
                <a:latin typeface="IBM Plex Sans" pitchFamily="34" charset="0"/>
                <a:ea typeface="IBM Plex Sans" pitchFamily="34" charset="-122"/>
                <a:cs typeface="IBM Plex Sans" pitchFamily="34" charset="-120"/>
              </a:rPr>
              <a:t>Keda kurioso, sigui hasi pregunta, i siña mas na </a:t>
            </a:r>
            <a:r>
              <a:rPr lang="pap" altLang="en-US" sz="221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pap" altLang="en-US" sz="2210" dirty="0">
                <a:solidFill>
                  <a:srgbClr val="25252B"/>
                </a:solidFill>
                <a:latin typeface="IBM Plex Sans" pitchFamily="34" charset="0"/>
                <a:ea typeface="IBM Plex Sans" pitchFamily="34" charset="-122"/>
                <a:cs typeface="IBM Plex Sans" pitchFamily="34" charset="-120"/>
              </a:rPr>
              <a:t>.</a:t>
            </a:r>
            <a:endParaRPr lang="pap" sz="2210" dirty="0"/>
          </a:p>
        </p:txBody>
      </p:sp>
      <p:sp>
        <p:nvSpPr>
          <p:cNvPr id="8" name="Text 5"/>
          <p:cNvSpPr/>
          <p:nvPr/>
        </p:nvSpPr>
        <p:spPr>
          <a:xfrm>
            <a:off x="666780" y="5444246"/>
            <a:ext cx="6340632" cy="756940"/>
          </a:xfrm>
          <a:prstGeom prst="rect">
            <a:avLst/>
          </a:prstGeom>
          <a:noFill/>
          <a:ln/>
        </p:spPr>
        <p:txBody>
          <a:bodyPr wrap="square" lIns="0" tIns="0" rIns="0" bIns="0" rtlCol="0" anchor="t"/>
          <a:lstStyle/>
          <a:p>
            <a:pPr algn="l" indent="0" marL="0">
              <a:lnSpc>
                <a:spcPct val="113000"/>
              </a:lnSpc>
              <a:buNone/>
            </a:pPr>
            <a:r>
              <a:rPr lang="pap" altLang="en-US" sz="2210" dirty="0">
                <a:solidFill>
                  <a:srgbClr val="25252B"/>
                </a:solidFill>
                <a:latin typeface="IBM Plex Sans" pitchFamily="34" charset="0"/>
                <a:ea typeface="IBM Plex Sans" pitchFamily="34" charset="-122"/>
                <a:cs typeface="IBM Plex Sans" pitchFamily="34" charset="-120"/>
              </a:rPr>
              <a:t>Nos ta wardando ku ansha pa mira Usted den nos siguiente grupo.</a:t>
            </a:r>
            <a:endParaRPr lang="pap" sz="22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pap" altLang="en-US" sz="1200" dirty="0">
                <a:solidFill>
                  <a:srgbClr val="6C6C7D"/>
                </a:solidFill>
                <a:latin typeface="IBM Plex Sans" pitchFamily="34" charset="0"/>
                <a:ea typeface="IBM Plex Sans" pitchFamily="34" charset="-122"/>
                <a:cs typeface="IBM Plex Sans" pitchFamily="34" charset="-120"/>
              </a:rPr>
              <a:t>Introdukshon na Bitcoin · Kico ta sigui?</a:t>
            </a:r>
            <a:endParaRPr lang="pap"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Introdukshon na Bitcoin</dc:title>
  <dc:subject>Open educational slides (Creative Commons). Adapt them freely.</dc:subject>
  <dc:creator>My First Bitcoin</dc:creator>
  <cp:lastModifiedBy>My First Bitcoin</cp:lastModifiedBy>
  <cp:revision>1</cp:revision>
  <dcterms:created xsi:type="dcterms:W3CDTF">2026-10-22T19:44:49Z</dcterms:created>
  <dcterms:modified xsi:type="dcterms:W3CDTF">2026-10-22T19:44:49Z</dcterms:modified>
</cp:coreProperties>
</file>