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Kilde: My First Bitcoin, Introduksjon til Bitcoin, En nybegynnerguide, utgave 26.10. Tilpasset under Creative Commons Navngivelse-DelPåSammeVilkår 4.0 Internasjonal; denne lysbildeserien bruker samme lisens. Denne lysbildeserien er et presentasjonshjelpemiddel ledet av en underviser og bygger på guidens seks spørsmål. Tilpass eksempler, tempo og formidling til Deres lokalsamfunn, samtidig som meningsinnholdet og sikkerhetsbudskapene bevares. Det forutsettes ingen bestemt varighet for undervisningsøkten.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Innled med bildet: Alle rundt oss bruker penger uten å stille spørsmål ved det. Spør gruppen når de sist tenkte over hvor penger kommer fra.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 elevene noen minutter til å skrive. Ikke be noen om å dele personlige økonomiske opplysninger. Disse svarene tas opp igjen på oppsummeringslysbildet «Hva nå?».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Oppretthold dette skillet gjennom hele økten. Når en påstand dukker opp, spør: Kan vi kontrollere den, eller krever den kriterier og dokumentasjon?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Bruk eksempelet i veiledningen: De dyrker ris og trenger sko, men skomakeren vil ha matolje, ikke ris. Økonomer kaller dette dobbelt sammenfall av behov.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Bruk eksempelet i veiledningen: De dyrker ris og trenger sko, men skomakeren vil ha matolje, ikke ris. Økonomer kaller dette dobbelt sammenfall av behov.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pengeseddel er bare et stykke papir. Penger løser problemet med byttehandel ved å skille salg fra kjøp: De selger risen Deres til én person og kjøper sko av en annen. Det er dette som skiller penger fra byttehandel.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Prisinflasjon er en vedvarende økning i det generelle prisnivået. Den andre siden av dette er kjøpekraft: hvor mye én pengeenhet kan kjøpe. Hvis prisen på en kurv med basisvarer stiger fra 100 pengeenheter til 110, vil de samme 100 pengeenhetene ikke lenger være nok til å kjøpe hele kurven.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Prisinflasjon er en vedvarende økning i det generelle prisnivået. Den andre siden av dette er kjøpekraft: hvor mye én pengeenhet kan kjøpe. Hvis prisen på en kurv med basisvarer stiger fra 100 pengeenheter til 110, vil de samme 100 pengeenhetene ikke lenger være nok til å kjøpe hele kurven.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Økonomer diskuterer hvor stor betydning hver årsak har. Hold fokuset på den ene årsaken som er en beslutning snarere enn en tilfeldighet.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Dette fungerer uten noen enhet eller internett. Sammenlign svarene i gruppen, og minn deltakerne på at én pris ikke utgjør hele inflasjonsmålet.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Før Bitcoin var det å sende penger på nettet alltid avhengig av en betrodd organisasjon: en bank eller et betalingsselskap som førte regnskapet, godkjente kontoer og kunne forsinke, blokkere eller reversere en betaling. Digital informasjon er lett å kopiere: Hvis en digital mynt kunne brukes to ganger, kunne den ikke fungere som penger. Dette er problemet med dobbeltbruk. Satoshi Nakamoto er en person eller gruppe som bruker dette navnet.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Desentralisert betyr ikke at alle har like stor innflytelse. Det betyr at ingen enkelt deltaker kan endre hovedboken eller de pengepolitiske reglene for alle.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Nye bitcoin utstedes etter en offentlig tidsplan, og uavhengige datamaskiner kalt noder avviser enhver blokk som bryter denne regelen. Grensen er troverdig fordi hvem som helst kan kontrollere den. Den er ingen naturlov: Den opprettholdes fordi deltakerne fortsetter å håndheve den. Et begrenset tilbud garanterer ikke at prisen vil stige; prisen avhenger av både etterspørsel og tilbud.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Å eie 100 000 sats og å eie 0,001 bitcoin er to måter å beskrive det samme beløpet på. Ta opp misoppfatningen om at Bitcoin er utenfor økonomisk rekkevidde fordi én bitcoin er dyr.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Brukere sender, mottar og oppbevarer bitcoin; noder kontrollerer hver transaksjon og hver blokk opp mot reglene; utvinnere konkurrerer om å legge til en ny blokk i registeret omtrent hvert tiende minutt. Dette registeret, blokkjeden, er offentlig og svært kostbart å skrive om. En merknad om skrivemåten: Bitcoin med stor B betyr vanligvis nettverket eller systemet; bitcoin med liten b betyr selve pengene.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Brukere sender, mottar og oppbevarer bitcoin; noder kontrollerer hver transaksjon og hver blokk opp mot reglene; utvinnere konkurrerer om å legge til en ny blokk i registeret omtrent hvert tiende minutt. Dette registeret, blokkjeden, er offentlig og svært kostbart å skrive om. En merknad om skrivemåten: Bitcoin med stor B betyr vanligvis nettverket eller systemet; bitcoin med liten b betyr selve pengene.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Bitcoin-lommebok er et verktøy, vanligvis en app, som lar Dem motta, kontrollere og sende bitcoin. Deres bitcoin lagres ikke på telefonen Deres, men er registrert på blokkjeden. Lommeboken håndterer nøklene som lar Dem bevise eierskapet og godkjenne en betaling.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Gjenopprettingsfrasen er ikke bare en sikkerhetskopi: den gir full tilgang. Skriv den nøyaktig ned på papir når De oppretter lommeboken; oppbevar den uten nettilkobling, utilgjengelig for andre og på et sted der den ikke blir borte eller skadet. Ta aldri bilde av den, send den aldri via e-post eller i en melding, lagre den aldri i skybaserte notater, og skriv den aldri inn på et nettsted. Ordene som vises, er bare et eksempel; vis aldri frem eller samle inn en ekte gjenopprettingsfrase.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anbefaler ikke bestemte lommebøker. Verktøy, gebyrer og eiere endrer seg, og det som passer for ett lokalsamfunn, passer kanskje ikke for et annet. Henvis deltakerne til en pålitelig lokal underviser.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89982" y="571500"/>
            <a:ext cx="1335298" cy="272400"/>
          </a:xfrm>
          <a:prstGeom prst="rect">
            <a:avLst/>
          </a:prstGeom>
          <a:noFill/>
          <a:ln/>
        </p:spPr>
        <p:txBody>
          <a:bodyPr wrap="square" lIns="0" tIns="0" rIns="0" bIns="0" rtlCol="0" anchor="t"/>
          <a:lstStyle/>
          <a:p>
            <a:pPr algn="r" indent="0" marL="0">
              <a:lnSpc>
                <a:spcPct val="108000"/>
              </a:lnSpc>
              <a:buNone/>
            </a:pPr>
            <a:r>
              <a:rPr lang="nb" altLang="en-US" sz="1650" dirty="0">
                <a:solidFill>
                  <a:srgbClr val="FFFFFF"/>
                </a:solidFill>
                <a:latin typeface="IBM Plex Sans" pitchFamily="34" charset="0"/>
                <a:ea typeface="IBM Plex Sans" pitchFamily="34" charset="-122"/>
                <a:cs typeface="IBM Plex Sans" pitchFamily="34" charset="-120"/>
              </a:rPr>
              <a:t>Utgave 26.10</a:t>
            </a:r>
            <a:endParaRPr lang="nb"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nb" altLang="en-US" sz="7200" dirty="0">
                <a:solidFill>
                  <a:srgbClr val="FFFFFF"/>
                </a:solidFill>
                <a:latin typeface="IBM Plex Sans Medium" pitchFamily="34" charset="0"/>
                <a:ea typeface="IBM Plex Sans Medium" pitchFamily="34" charset="-122"/>
                <a:cs typeface="IBM Plex Sans Medium" pitchFamily="34" charset="-120"/>
              </a:rPr>
              <a:t>Introduksjon</a:t>
            </a:r>
            <a:br/>
            <a:r>
              <a:rPr lang="nb" altLang="en-US" sz="7200" dirty="0">
                <a:solidFill>
                  <a:srgbClr val="FFFFFF"/>
                </a:solidFill>
                <a:latin typeface="IBM Plex Sans Medium" pitchFamily="34" charset="0"/>
                <a:ea typeface="IBM Plex Sans Medium" pitchFamily="34" charset="-122"/>
                <a:cs typeface="IBM Plex Sans Medium" pitchFamily="34" charset="-120"/>
              </a:rPr>
              <a:t>til Bitcoin</a:t>
            </a:r>
            <a:endParaRPr lang="nb"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nb" altLang="en-US" sz="2400" dirty="0">
                <a:solidFill>
                  <a:srgbClr val="FFFFFF"/>
                </a:solidFill>
                <a:latin typeface="IBM Plex Sans" pitchFamily="34" charset="0"/>
                <a:ea typeface="IBM Plex Sans" pitchFamily="34" charset="-122"/>
                <a:cs typeface="IBM Plex Sans" pitchFamily="34" charset="-120"/>
              </a:rPr>
              <a:t>En guide for nybegynnere</a:t>
            </a:r>
            <a:endParaRPr lang="nb"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nb" altLang="en-US" sz="4350" dirty="0">
                <a:solidFill>
                  <a:srgbClr val="FFFFFF"/>
                </a:solidFill>
                <a:latin typeface="IBM Plex Sans Medium" pitchFamily="34" charset="0"/>
                <a:ea typeface="IBM Plex Sans Medium" pitchFamily="34" charset="-122"/>
                <a:cs typeface="IBM Plex Sans Medium" pitchFamily="34" charset="-120"/>
              </a:rPr>
              <a:t>Hvorfor er penger viktige?</a:t>
            </a:r>
            <a:endParaRPr lang="nb"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nb" altLang="en-US" sz="2400" dirty="0">
                <a:solidFill>
                  <a:srgbClr val="FFFFFF"/>
                </a:solidFill>
                <a:latin typeface="IBM Plex Sans" pitchFamily="34" charset="0"/>
                <a:ea typeface="IBM Plex Sans" pitchFamily="34" charset="-122"/>
                <a:cs typeface="IBM Plex Sans" pitchFamily="34" charset="-120"/>
              </a:rPr>
              <a:t>Vi bruker penger hver dag, men spør oss sjelden hvordan de fungerer.</a:t>
            </a:r>
            <a:endParaRPr lang="nb"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De fleste stopper aldri opp for</a:t>
            </a:r>
            <a:br/>
            <a:r>
              <a:rPr lang="nb" altLang="en-US" sz="3000" dirty="0">
                <a:solidFill>
                  <a:srgbClr val="422C70"/>
                </a:solidFill>
                <a:latin typeface="IBM Plex Sans Medium" pitchFamily="34" charset="0"/>
                <a:ea typeface="IBM Plex Sans Medium" pitchFamily="34" charset="-122"/>
                <a:cs typeface="IBM Plex Sans Medium" pitchFamily="34" charset="-120"/>
              </a:rPr>
              <a:t>å tenke på penger</a:t>
            </a:r>
            <a:endParaRPr lang="nb"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Ikke å tjene dem, ikke å bruke dem, men å tenke på hva penger er og hvordan de fungerer.</a:t>
            </a:r>
            <a:endParaRPr lang="nb"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Hvorfor er penger viktige?</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Fem spørsmål til å begynne med</a:t>
            </a:r>
            <a:endParaRPr lang="nb"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Hvorfor trenger mennesker penger?</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Hva gjør noe til penger?</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Hvem kan skape eller kontrollere pengene De bruker?</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Hvorfor har pengene De bruker verdi?</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Kan De kjøpe like mye for pengene Deres som før?</a:t>
            </a:r>
            <a:endParaRPr lang="nb"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nb" altLang="en-US" sz="2300" b="1" dirty="0">
                <a:solidFill>
                  <a:srgbClr val="422C70"/>
                </a:solidFill>
                <a:latin typeface="IBM Plex Sans" pitchFamily="34" charset="0"/>
                <a:ea typeface="IBM Plex Sans" pitchFamily="34" charset="-122"/>
                <a:cs typeface="IBM Plex Sans" pitchFamily="34" charset="-120"/>
              </a:rPr>
              <a:t>Ta vare på svarene Deres</a:t>
            </a:r>
            <a:endParaRPr lang="nb" sz="2300" dirty="0"/>
          </a:p>
          <a:p>
            <a:pPr algn="l" indent="0" marL="0">
              <a:lnSpc>
                <a:spcPct val="113000"/>
              </a:lnSpc>
              <a:spcBef>
                <a:spcPts val="340"/>
              </a:spcBef>
              <a:buNone/>
            </a:pPr>
            <a:r>
              <a:rPr lang="nb" altLang="en-US" sz="2300" dirty="0">
                <a:solidFill>
                  <a:srgbClr val="25252B"/>
                </a:solidFill>
                <a:latin typeface="IBM Plex Sans" pitchFamily="34" charset="0"/>
                <a:ea typeface="IBM Plex Sans" pitchFamily="34" charset="-122"/>
                <a:cs typeface="IBM Plex Sans" pitchFamily="34" charset="-120"/>
              </a:rPr>
              <a:t>Skriv et kort svar på hvert spørsmål. De vil komme tilbake til dem til slutt.</a:t>
            </a:r>
            <a:endParaRPr lang="nb"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Hvorfor er penger viktige?</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Fakta eller mening?</a:t>
            </a:r>
            <a:endParaRPr lang="nb" sz="3000" dirty="0"/>
          </a:p>
        </p:txBody>
      </p:sp>
      <p:sp>
        <p:nvSpPr>
          <p:cNvPr id="5" name="Text 2"/>
          <p:cNvSpPr/>
          <p:nvPr/>
        </p:nvSpPr>
        <p:spPr>
          <a:xfrm>
            <a:off x="1047720" y="1386779"/>
            <a:ext cx="5923026" cy="2117659"/>
          </a:xfrm>
          <a:prstGeom prst="rect">
            <a:avLst/>
          </a:prstGeom>
          <a:noFill/>
          <a:ln/>
        </p:spPr>
        <p:txBody>
          <a:bodyPr wrap="square" lIns="0" tIns="0" rIns="0" bIns="0" rtlCol="0" anchor="t"/>
          <a:lstStyle/>
          <a:p>
            <a:pPr algn="l" marL="228600" indent="-228600">
              <a:lnSpc>
                <a:spcPct val="113000"/>
              </a:lnSpc>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Faktum:</a:t>
            </a:r>
            <a:r>
              <a:rPr lang="nb" altLang="en-US" sz="2400" dirty="0">
                <a:solidFill>
                  <a:srgbClr val="25252B"/>
                </a:solidFill>
                <a:latin typeface="IBM Plex Sans" pitchFamily="34" charset="0"/>
                <a:ea typeface="IBM Plex Sans" pitchFamily="34" charset="-122"/>
                <a:cs typeface="IBM Plex Sans" pitchFamily="34" charset="-120"/>
              </a:rPr>
              <a:t> "Denne seddelen godtas som betaling av skatt." Det kan kontrolleres.</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Mening:</a:t>
            </a:r>
            <a:r>
              <a:rPr lang="nb" altLang="en-US" sz="2400" dirty="0">
                <a:solidFill>
                  <a:srgbClr val="25252B"/>
                </a:solidFill>
                <a:latin typeface="IBM Plex Sans" pitchFamily="34" charset="0"/>
                <a:ea typeface="IBM Plex Sans" pitchFamily="34" charset="-122"/>
                <a:cs typeface="IBM Plex Sans" pitchFamily="34" charset="-120"/>
              </a:rPr>
              <a:t> "Dette er den beste formen for penger." Det krever kriterier og dokumentasjon.</a:t>
            </a:r>
            <a:endParaRPr lang="nb" sz="2400" dirty="0"/>
          </a:p>
        </p:txBody>
      </p:sp>
      <p:sp>
        <p:nvSpPr>
          <p:cNvPr id="6" name="Text 3"/>
          <p:cNvSpPr/>
          <p:nvPr/>
        </p:nvSpPr>
        <p:spPr>
          <a:xfrm>
            <a:off x="666780" y="3839657"/>
            <a:ext cx="6340632" cy="2056760"/>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Denne veiledningen er kun til undervisningsformål. Den gir ikke finansiell rådgivning, investeringsråd, juridiske råd eller skatteråd, og den oppfordrer Dem ikke til å kjøpe, selge eller beholde noe.</a:t>
            </a:r>
            <a:endParaRPr lang="nb"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Hvorfor er penger viktige?</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nb" altLang="en-US" sz="4350" dirty="0">
                <a:solidFill>
                  <a:srgbClr val="FFFFFF"/>
                </a:solidFill>
                <a:latin typeface="IBM Plex Sans Medium" pitchFamily="34" charset="0"/>
                <a:ea typeface="IBM Plex Sans Medium" pitchFamily="34" charset="-122"/>
                <a:cs typeface="IBM Plex Sans Medium" pitchFamily="34" charset="-120"/>
              </a:rPr>
              <a:t>Hva er penger?</a:t>
            </a:r>
            <a:endParaRPr lang="nb"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nb" altLang="en-US" sz="2400" dirty="0">
                <a:solidFill>
                  <a:srgbClr val="FFFFFF"/>
                </a:solidFill>
                <a:latin typeface="IBM Plex Sans" pitchFamily="34" charset="0"/>
                <a:ea typeface="IBM Plex Sans" pitchFamily="34" charset="-122"/>
                <a:cs typeface="IBM Plex Sans" pitchFamily="34" charset="-120"/>
              </a:rPr>
              <a:t>Penger er et verktøy for utveksling.</a:t>
            </a:r>
            <a:endParaRPr lang="nb"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Byttehandel og dobbelt sammenfall av behov</a:t>
            </a:r>
            <a:endParaRPr lang="nb"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Begge parter må ønske det den andre har, på samme tid og i passende mengder.</a:t>
            </a:r>
            <a:endParaRPr lang="nb"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penger?</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Byttehandel og dobbelt sammenfall av behov</a:t>
            </a:r>
            <a:endParaRPr lang="nb"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Begge personene må ønske det den andre har, på samme tidspunkt og i passende mengder.</a:t>
            </a:r>
            <a:endParaRPr lang="nb" sz="2400" dirty="0"/>
          </a:p>
        </p:txBody>
      </p:sp>
      <p:pic>
        <p:nvPicPr>
          <p:cNvPr id="5" name="Image 0" descr="Amina Har: ris Ønsker: skoMed LuisLuis vil ikke ha ris.Luis Har: skoØnsker: oljeMed MeiMei vil ikke ha sko.MeiHar: oljeØnsker: reparasjonerMed AminaAmina kan ikke utføre reparasjoner.">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penger?</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Penger er et verktøy for utveksling</a:t>
            </a:r>
            <a:endParaRPr lang="nb"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Ingen ønsker penger for pengenes egen skyld. Penger er nyttige fordi andre godtar dem og forventer at andre vil godta dem senere.</a:t>
            </a:r>
            <a:endParaRPr lang="nb"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penger?</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Tre ting penger gjør</a:t>
            </a:r>
            <a:endParaRPr lang="nb"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Byttemiddel:</a:t>
            </a:r>
            <a:r>
              <a:rPr lang="nb" altLang="en-US" sz="2400" dirty="0">
                <a:solidFill>
                  <a:srgbClr val="25252B"/>
                </a:solidFill>
                <a:latin typeface="IBM Plex Sans" pitchFamily="34" charset="0"/>
                <a:ea typeface="IBM Plex Sans" pitchFamily="34" charset="-122"/>
                <a:cs typeface="IBM Plex Sans" pitchFamily="34" charset="-120"/>
              </a:rPr>
              <a:t> folk aksepterer det som betaling</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Regneenhet:</a:t>
            </a:r>
            <a:r>
              <a:rPr lang="nb" altLang="en-US" sz="2400" dirty="0">
                <a:solidFill>
                  <a:srgbClr val="25252B"/>
                </a:solidFill>
                <a:latin typeface="IBM Plex Sans" pitchFamily="34" charset="0"/>
                <a:ea typeface="IBM Plex Sans" pitchFamily="34" charset="-122"/>
                <a:cs typeface="IBM Plex Sans" pitchFamily="34" charset="-120"/>
              </a:rPr>
              <a:t> priser uttrykkes i den</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Verdioppbevaringsmiddel:</a:t>
            </a:r>
            <a:r>
              <a:rPr lang="nb" altLang="en-US" sz="2400" dirty="0">
                <a:solidFill>
                  <a:srgbClr val="25252B"/>
                </a:solidFill>
                <a:latin typeface="IBM Plex Sans" pitchFamily="34" charset="0"/>
                <a:ea typeface="IBM Plex Sans" pitchFamily="34" charset="-122"/>
                <a:cs typeface="IBM Plex Sans" pitchFamily="34" charset="-120"/>
              </a:rPr>
              <a:t> det overfører verdi fra i dag til fremtiden</a:t>
            </a:r>
            <a:endParaRPr lang="nb"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Ingen penger bevarer verdi perfekt, men noen former for penger taper kjøpekraft saktere enn andre.</a:t>
            </a:r>
            <a:endParaRPr lang="nb"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penger?</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Fra skjell til papir</a:t>
            </a:r>
            <a:endParaRPr lang="nb"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Skjell, salt, perler, husdyr, kobber, sølv, gull</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Edelmetaller: sjeldne, holdbare, allment aksepterte</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Papirfordringer som kunne innløses i en angitt mengde metall</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Gullstandarder: en valutaenhet juridisk knyttet til gull</a:t>
            </a:r>
            <a:endParaRPr lang="nb"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Reglene varierte fra sted til sted og fra periode til periode.</a:t>
            </a:r>
            <a:endParaRPr lang="nb"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penger?</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Fiatpenger</a:t>
            </a:r>
            <a:endParaRPr lang="nb"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1971: USA avsluttet den offisielle ordningen der utenlandske regjeringer og sentralbanker kunne veksle dollar inn i gull</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I dag er de fleste nasjonale valutaer fiatpenger: utstedt med statlig hjemmel, uten mulighet for innløsning i gull eller andre råvarer</a:t>
            </a:r>
            <a:endParaRPr lang="nb" sz="2400" dirty="0"/>
          </a:p>
          <a:p>
            <a:pPr algn="l" marL="228600" indent="-228600">
              <a:lnSpc>
                <a:spcPct val="113000"/>
              </a:lnSpc>
              <a:spcBef>
                <a:spcPts val="480"/>
              </a:spcBef>
              <a:buSzPct val="100000"/>
              <a:buChar char="•"/>
            </a:pPr>
            <a:r>
              <a:rPr lang="nb" altLang="en-US" sz="2400" i="1" dirty="0">
                <a:solidFill>
                  <a:srgbClr val="25252B"/>
                </a:solidFill>
                <a:latin typeface="IBM Plex Sans" pitchFamily="34" charset="0"/>
                <a:ea typeface="IBM Plex Sans" pitchFamily="34" charset="-122"/>
                <a:cs typeface="IBM Plex Sans" pitchFamily="34" charset="-120"/>
              </a:rPr>
              <a:t>Fiat</a:t>
            </a:r>
            <a:r>
              <a:rPr lang="nb" altLang="en-US" sz="2400" dirty="0">
                <a:solidFill>
                  <a:srgbClr val="25252B"/>
                </a:solidFill>
                <a:latin typeface="IBM Plex Sans" pitchFamily="34" charset="0"/>
                <a:ea typeface="IBM Plex Sans" pitchFamily="34" charset="-122"/>
                <a:cs typeface="IBM Plex Sans" pitchFamily="34" charset="-120"/>
              </a:rPr>
              <a:t> er latin for "la det skje", ofte forstått som "ved dekret"</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Aksepteres fordi folk, bedrifter, banker og myndigheter bruker dem; lover gjør dem til tvungent betalingsmiddel og krever at de brukes til å betale skatt</a:t>
            </a:r>
            <a:endParaRPr lang="nb"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penger?</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nb" altLang="en-US" sz="4350" dirty="0">
                <a:solidFill>
                  <a:srgbClr val="FFFFFF"/>
                </a:solidFill>
                <a:latin typeface="IBM Plex Sans Medium" pitchFamily="34" charset="0"/>
                <a:ea typeface="IBM Plex Sans Medium" pitchFamily="34" charset="-122"/>
                <a:cs typeface="IBM Plex Sans Medium" pitchFamily="34" charset="-120"/>
              </a:rPr>
              <a:t>Vi gikk fra penger med sikkerhet i</a:t>
            </a:r>
            <a:br/>
            <a:r>
              <a:rPr lang="nb" altLang="en-US" sz="4350" dirty="0">
                <a:solidFill>
                  <a:srgbClr val="FFFFFF"/>
                </a:solidFill>
                <a:latin typeface="IBM Plex Sans Medium" pitchFamily="34" charset="0"/>
                <a:ea typeface="IBM Plex Sans Medium" pitchFamily="34" charset="-122"/>
                <a:cs typeface="IBM Plex Sans Medium" pitchFamily="34" charset="-120"/>
              </a:rPr>
              <a:t>noe til penger basert på tillit til</a:t>
            </a:r>
            <a:br/>
            <a:r>
              <a:rPr lang="nb" altLang="en-US" sz="4350" dirty="0">
                <a:solidFill>
                  <a:srgbClr val="FFFFFF"/>
                </a:solidFill>
                <a:latin typeface="IBM Plex Sans Medium" pitchFamily="34" charset="0"/>
                <a:ea typeface="IBM Plex Sans Medium" pitchFamily="34" charset="-122"/>
                <a:cs typeface="IBM Plex Sans Medium" pitchFamily="34" charset="-120"/>
              </a:rPr>
              <a:t>noen.</a:t>
            </a:r>
            <a:endParaRPr lang="nb"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C0C0D0"/>
                </a:solidFill>
                <a:latin typeface="IBM Plex Sans" pitchFamily="34" charset="0"/>
                <a:ea typeface="IBM Plex Sans" pitchFamily="34" charset="-122"/>
                <a:cs typeface="IBM Plex Sans" pitchFamily="34" charset="-120"/>
              </a:rPr>
              <a:t>Introduksjon til Bitcoin · Hva er penger?</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nb" altLang="en-US" sz="4350" dirty="0">
                <a:solidFill>
                  <a:srgbClr val="FFFFFF"/>
                </a:solidFill>
                <a:latin typeface="IBM Plex Sans Medium" pitchFamily="34" charset="0"/>
                <a:ea typeface="IBM Plex Sans Medium" pitchFamily="34" charset="-122"/>
                <a:cs typeface="IBM Plex Sans Medium" pitchFamily="34" charset="-120"/>
              </a:rPr>
              <a:t>Hva er galt med pengene våre?</a:t>
            </a:r>
            <a:endParaRPr lang="nb"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nb" altLang="en-US" sz="2400" dirty="0">
                <a:solidFill>
                  <a:srgbClr val="FFFFFF"/>
                </a:solidFill>
                <a:latin typeface="IBM Plex Sans" pitchFamily="34" charset="0"/>
                <a:ea typeface="IBM Plex Sans" pitchFamily="34" charset="-122"/>
                <a:cs typeface="IBM Plex Sans" pitchFamily="34" charset="-120"/>
              </a:rPr>
              <a:t>Når folk hører ordet inflasjon, tenker de vanligvis på at prisene stiger.</a:t>
            </a:r>
            <a:endParaRPr lang="nb"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Inflasjon og kjøpekraft</a:t>
            </a:r>
            <a:endParaRPr lang="nb" sz="3000" dirty="0"/>
          </a:p>
        </p:txBody>
      </p:sp>
      <p:pic>
        <p:nvPicPr>
          <p:cNvPr id="4" name="Image 0" descr="Før De har 100 enheter. Varekurven koster 100. De kan kjøpe hele varekurven.PrisnivåLavereKjøpekraftHøyereEtter prisøkningen De har fortsatt 100 enheter. Den samme varekurven koster 110. De kan ikke l">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galt med pengene våre?</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Inflasjon og kjøpekraft</a:t>
            </a:r>
            <a:endParaRPr lang="nb"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galt med pengene våre?</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Mange årsaker, ett valg</a:t>
            </a:r>
            <a:endParaRPr lang="nb" sz="3000" dirty="0"/>
          </a:p>
        </p:txBody>
      </p:sp>
      <p:sp>
        <p:nvSpPr>
          <p:cNvPr id="5" name="Text 2"/>
          <p:cNvSpPr/>
          <p:nvPr/>
        </p:nvSpPr>
        <p:spPr>
          <a:xfrm>
            <a:off x="1047720" y="1386779"/>
            <a:ext cx="5276820" cy="2589947"/>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Økning i mengden penger og kreditt</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Forsyningsforstyrrelser og endringer i etterspørselen</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En svekket valuta, skatter, produksjonskostnader</a:t>
            </a:r>
            <a:endParaRPr lang="nb" sz="2400" dirty="0"/>
          </a:p>
        </p:txBody>
      </p:sp>
      <p:sp>
        <p:nvSpPr>
          <p:cNvPr id="6" name="Text 3"/>
          <p:cNvSpPr/>
          <p:nvPr/>
        </p:nvSpPr>
        <p:spPr>
          <a:xfrm>
            <a:off x="666780" y="4311853"/>
            <a:ext cx="5694426" cy="1645463"/>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Én årsak er et valg, ikke en tilfeldighet: I et fiat-system kan et lite antall institusjoner øke mengden penger og kreditt og endre reglene for systemet.</a:t>
            </a:r>
            <a:endParaRPr lang="nb"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galt med pengene våre?</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Knapphet og verdi</a:t>
            </a:r>
            <a:endParaRPr lang="nb"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Det originale Mona Lisa er verdt mer enn noen kopi: det finnes bare ett</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Knapphet alene skaper ikke verdi, men når folk ønsker seg noe, har tilbudet betydning</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Når pengemengden vokser raskere enn mengden varer og tjenester den kan kjøpe, kan hver pengeenhet som regel kjøpe mindre</a:t>
            </a:r>
            <a:endParaRPr lang="nb"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galt med pengene våre?</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Inflasjon rammer ikke alle likt</a:t>
            </a:r>
            <a:endParaRPr lang="nb"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Kontanter og sparepenger kan miste kjøpekraft</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Eiere av eiendeler som stiger i pris, kan være delvis beskyttet</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Lønninger og priser tilpasser seg i ulikt tempo</a:t>
            </a:r>
            <a:endParaRPr lang="nb"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En banksaldo er noe annet enn kontanter De har i hånden: Den er bankens løfte om å betale Dem. Dette løftet blir vanligvis innfridd, men det avhenger av banken og reglene den er underlagt.</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galt med pengene våre?</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Prøv selv: En sjekk av kjøpekraften</a:t>
            </a:r>
            <a:endParaRPr lang="nb"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Velg én vanlig vare eller tjeneste: brød, transport eller mobilpåfyll</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Skriv ned dagens pris</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Spør noen hva det kostet for flere år siden, og sjekk en pålitelig kilde hvis De har mulighet</a:t>
            </a:r>
            <a:endParaRPr lang="nb" sz="2400" dirty="0"/>
          </a:p>
          <a:p>
            <a:pPr algn="l" marL="228600" indent="-228600">
              <a:lnSpc>
                <a:spcPct val="113000"/>
              </a:lnSpc>
              <a:spcBef>
                <a:spcPts val="480"/>
              </a:spcBef>
              <a:buSzPct val="100000"/>
              <a:buFont typeface="+mj-lt"/>
              <a:buAutoNum type="arabicPeriod" startAt="1"/>
            </a:pPr>
            <a:r>
              <a:rPr lang="nb" altLang="en-US" sz="2400" dirty="0">
                <a:solidFill>
                  <a:srgbClr val="25252B"/>
                </a:solidFill>
                <a:latin typeface="IBM Plex Sans" pitchFamily="34" charset="0"/>
                <a:ea typeface="IBM Plex Sans" pitchFamily="34" charset="-122"/>
                <a:cs typeface="IBM Plex Sans" pitchFamily="34" charset="-120"/>
              </a:rPr>
              <a:t>Økte inntektene i samme takt? Hva annet kan forklare endringen?</a:t>
            </a:r>
            <a:endParaRPr lang="nb"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galt med pengene våre?</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Fiatpenger fungerer, men innebærer risiko</a:t>
            </a:r>
            <a:endParaRPr lang="nb"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Praktiske betalinger, fleksibel kreditt, verktøy for å håndtere kriser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Men pengemengden og reglene kan endres, og de som bruker pengene, har liten innflytelse</a:t>
            </a:r>
            <a:endParaRPr lang="nb"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Det er derfor folk ser etter alternativer, og derfor Bitcoin ble skapt.</a:t>
            </a:r>
            <a:endParaRPr lang="nb"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galt med pengene våre?</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nb" altLang="en-US" sz="4350" dirty="0">
                <a:solidFill>
                  <a:srgbClr val="FFFFFF"/>
                </a:solidFill>
                <a:latin typeface="IBM Plex Sans Medium" pitchFamily="34" charset="0"/>
                <a:ea typeface="IBM Plex Sans Medium" pitchFamily="34" charset="-122"/>
                <a:cs typeface="IBM Plex Sans Medium" pitchFamily="34" charset="-120"/>
              </a:rPr>
              <a:t>Hva er Bitcoin?</a:t>
            </a:r>
            <a:endParaRPr lang="nb"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nb" altLang="en-US" sz="2400" dirty="0">
                <a:solidFill>
                  <a:srgbClr val="FFFFFF"/>
                </a:solidFill>
                <a:latin typeface="IBM Plex Sans" pitchFamily="34" charset="0"/>
                <a:ea typeface="IBM Plex Sans" pitchFamily="34" charset="-122"/>
                <a:cs typeface="IBM Plex Sans" pitchFamily="34" charset="-120"/>
              </a:rPr>
              <a:t>Digitale penger som er desentraliserte, har en begrenset mengde og kan sendes direkte fra person til person uten tillatelse fra en bank.</a:t>
            </a:r>
            <a:endParaRPr lang="nb"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Dobbeltforbruksproblemet</a:t>
            </a:r>
            <a:endParaRPr lang="nb"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b" altLang="en-US" sz="2400" b="1" dirty="0">
                <a:solidFill>
                  <a:srgbClr val="422C70"/>
                </a:solidFill>
                <a:latin typeface="IBM Plex Sans" pitchFamily="34" charset="0"/>
                <a:ea typeface="IBM Plex Sans" pitchFamily="34" charset="-122"/>
                <a:cs typeface="IBM Plex Sans" pitchFamily="34" charset="-120"/>
              </a:rPr>
              <a:t>31. oktober 2008:</a:t>
            </a:r>
            <a:r>
              <a:rPr lang="nb" altLang="en-US" sz="2400" dirty="0">
                <a:solidFill>
                  <a:srgbClr val="25252B"/>
                </a:solidFill>
                <a:latin typeface="IBM Plex Sans" pitchFamily="34" charset="0"/>
                <a:ea typeface="IBM Plex Sans" pitchFamily="34" charset="-122"/>
                <a:cs typeface="IBM Plex Sans" pitchFamily="34" charset="-120"/>
              </a:rPr>
              <a:t> Satoshi Nakamoto publiserer </a:t>
            </a:r>
            <a:r>
              <a:rPr lang="nb" altLang="en-US" sz="2400" i="1" dirty="0">
                <a:solidFill>
                  <a:srgbClr val="25252B"/>
                </a:solidFill>
                <a:latin typeface="IBM Plex Sans" pitchFamily="34" charset="0"/>
                <a:ea typeface="IBM Plex Sans" pitchFamily="34" charset="-122"/>
                <a:cs typeface="IBM Plex Sans" pitchFamily="34" charset="-120"/>
              </a:rPr>
              <a:t>Bitcoin: Et elektronisk kontantsystem basert på likemannsnettverk</a:t>
            </a:r>
            <a:r>
              <a:rPr lang="nb" altLang="en-US" sz="2400" dirty="0">
                <a:solidFill>
                  <a:srgbClr val="25252B"/>
                </a:solidFill>
                <a:latin typeface="IBM Plex Sans" pitchFamily="34" charset="0"/>
                <a:ea typeface="IBM Plex Sans" pitchFamily="34" charset="-122"/>
                <a:cs typeface="IBM Plex Sans" pitchFamily="34" charset="-120"/>
              </a:rPr>
              <a:t>. </a:t>
            </a:r>
            <a:r>
              <a:rPr lang="nb" altLang="en-US" sz="2400" b="1" dirty="0">
                <a:solidFill>
                  <a:srgbClr val="25252B"/>
                </a:solidFill>
                <a:latin typeface="IBM Plex Sans" pitchFamily="34" charset="0"/>
                <a:ea typeface="IBM Plex Sans" pitchFamily="34" charset="-122"/>
                <a:cs typeface="IBM Plex Sans" pitchFamily="34" charset="-120"/>
              </a:rPr>
              <a:t>Januar 2009:</a:t>
            </a:r>
            <a:r>
              <a:rPr lang="nb" altLang="en-US" sz="2400" dirty="0">
                <a:solidFill>
                  <a:srgbClr val="25252B"/>
                </a:solidFill>
                <a:latin typeface="IBM Plex Sans" pitchFamily="34" charset="0"/>
                <a:ea typeface="IBM Plex Sans" pitchFamily="34" charset="-122"/>
                <a:cs typeface="IBM Plex Sans" pitchFamily="34" charset="-120"/>
              </a:rPr>
              <a:t> nettverket starter.</a:t>
            </a:r>
            <a:endParaRPr lang="nb" sz="2400" dirty="0"/>
          </a:p>
        </p:txBody>
      </p:sp>
      <p:pic>
        <p:nvPicPr>
          <p:cNvPr id="5" name="Image 0" descr="Betalingsselskap Avsenderen ber selskapet om å overføreSelskapet fører regnskapet og godkjenner Mottakeren får betalt hvis selskapet tillater detAvhenger avÉn betrodd organisasjon som fører regnskapet">    </p:cNvPr>
          <p:cNvPicPr>
            <a:picLocks noChangeAspect="1"/>
          </p:cNvPicPr>
          <p:nvPr/>
        </p:nvPicPr>
        <p:blipFill>
          <a:blip r:embed="rId1"/>
          <a:stretch>
            <a:fillRect/>
          </a:stretch>
        </p:blipFill>
        <p:spPr>
          <a:xfrm>
            <a:off x="3272729" y="2422886"/>
            <a:ext cx="5646420" cy="383965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Desentralisert · Begrenset mengde · Likemann til likemann</a:t>
            </a:r>
            <a:endParaRPr lang="nb"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Desentralisert:</a:t>
            </a:r>
            <a:r>
              <a:rPr lang="nb" altLang="en-US" sz="2400" dirty="0">
                <a:solidFill>
                  <a:srgbClr val="25252B"/>
                </a:solidFill>
                <a:latin typeface="IBM Plex Sans" pitchFamily="34" charset="0"/>
                <a:ea typeface="IBM Plex Sans" pitchFamily="34" charset="-122"/>
                <a:cs typeface="IBM Plex Sans" pitchFamily="34" charset="-120"/>
              </a:rPr>
              <a:t> ingen sentral instans oppretter kontoer, endrer saldoer eller godkjenner hvem som får bli med</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Begrenset mengde:</a:t>
            </a:r>
            <a:r>
              <a:rPr lang="nb" altLang="en-US" sz="2400" dirty="0">
                <a:solidFill>
                  <a:srgbClr val="25252B"/>
                </a:solidFill>
                <a:latin typeface="IBM Plex Sans" pitchFamily="34" charset="0"/>
                <a:ea typeface="IBM Plex Sans" pitchFamily="34" charset="-122"/>
                <a:cs typeface="IBM Plex Sans" pitchFamily="34" charset="-120"/>
              </a:rPr>
              <a:t> det vil aldri finnes mer enn 21 millioner bitcoin</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Person til person:</a:t>
            </a:r>
            <a:r>
              <a:rPr lang="nb" altLang="en-US" sz="2400" dirty="0">
                <a:solidFill>
                  <a:srgbClr val="25252B"/>
                </a:solidFill>
                <a:latin typeface="IBM Plex Sans" pitchFamily="34" charset="0"/>
                <a:ea typeface="IBM Plex Sans" pitchFamily="34" charset="-122"/>
                <a:cs typeface="IBM Plex Sans" pitchFamily="34" charset="-120"/>
              </a:rPr>
              <a:t> send til hvem som helst, hvor som helst, uten å spørre en sentral myndighet</a:t>
            </a:r>
            <a:endParaRPr lang="nb"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Ingen bedrift kan fryse bitcoin som De selv kontrollerer. Den andre siden av denne friheten er ansvar: En gyldig transaksjon er vanligvis umulig å reversere, og det finnes ingen brukerstøtte for nettverket.</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En grense alle kan kontrollere</a:t>
            </a:r>
            <a:endParaRPr lang="nb" sz="3000" dirty="0"/>
          </a:p>
        </p:txBody>
      </p:sp>
      <p:pic>
        <p:nvPicPr>
          <p:cNvPr id="4" name="Image 0" descr="En påstand om pengemengden En utsteder oppgir en grense på nettstedet sitt. Den er bare registrert i utstederens egen database. Ingen utenfor utstederen kan kontrollere den. Utstederen kan endre penge">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De trenger ikke en hel Bitcoin</a:t>
            </a:r>
            <a:endParaRPr lang="nb"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Én bitcoin kan deles i 100 000 000 mindre enheter kalt satoshier, eller sats.</a:t>
            </a:r>
            <a:endParaRPr lang="nb" sz="2400" dirty="0"/>
          </a:p>
        </p:txBody>
      </p:sp>
      <p:pic>
        <p:nvPicPr>
          <p:cNvPr id="5" name="Image 0" descr="Bitcoin (BTC)10,10,010,0010,00000001Satoshier (sats)⁠100 000 000⁠ 10 000 000⁠ 1 000 000⁠ 100 000⁠ 1">    </p:cNvPr>
          <p:cNvPicPr>
            <a:picLocks noChangeAspect="1"/>
          </p:cNvPicPr>
          <p:nvPr/>
        </p:nvPicPr>
        <p:blipFill>
          <a:blip r:embed="rId1"/>
          <a:stretch>
            <a:fillRect/>
          </a:stretch>
        </p:blipFill>
        <p:spPr>
          <a:xfrm>
            <a:off x="2307854" y="2011589"/>
            <a:ext cx="7576078" cy="42793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Hvem holder Bitcoin i gang?</a:t>
            </a:r>
            <a:endParaRPr lang="nb" sz="3000" dirty="0"/>
          </a:p>
        </p:txBody>
      </p:sp>
      <p:pic>
        <p:nvPicPr>
          <p:cNvPr id="4" name="Image 0" descr="BrukerEn bruker mottar, oppbevarer og sender bitcoin. NodeEn node kontrollerer selv at reglene følges, og videresender gyldige data. Ut vinnerEn utvinner bygger kandidatblokker og utfører arbeidsbevis">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Hvem holder Bitcoin i gang?</a:t>
            </a:r>
            <a:endParaRPr lang="nb"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Bitcoin innebærer avveininger</a:t>
            </a:r>
            <a:endParaRPr lang="nb"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Prisen kan endre seg raskt</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Feil kan som regel ikke rettes opp</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Aksepten er fortsatt begrenset mange steder</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Trygg bruk krever noe læring</a:t>
            </a:r>
            <a:endParaRPr lang="nb"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Bitcoin erstatter noe av tilliten til institusjoner med verifisering og personlig ansvar. Det fjerner ikke risiko.</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er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nb" altLang="en-US" sz="4350" dirty="0">
                <a:solidFill>
                  <a:srgbClr val="FFFFFF"/>
                </a:solidFill>
                <a:latin typeface="IBM Plex Sans Medium" pitchFamily="34" charset="0"/>
                <a:ea typeface="IBM Plex Sans Medium" pitchFamily="34" charset="-122"/>
                <a:cs typeface="IBM Plex Sans Medium" pitchFamily="34" charset="-120"/>
              </a:rPr>
              <a:t>Hvordan bruker De Bitcoin?</a:t>
            </a:r>
            <a:endParaRPr lang="nb"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nb" altLang="en-US" sz="2400" dirty="0">
                <a:solidFill>
                  <a:srgbClr val="FFFFFF"/>
                </a:solidFill>
                <a:latin typeface="IBM Plex Sans" pitchFamily="34" charset="0"/>
                <a:ea typeface="IBM Plex Sans" pitchFamily="34" charset="-122"/>
                <a:cs typeface="IBM Plex Sans" pitchFamily="34" charset="-120"/>
              </a:rPr>
              <a:t>Det første spørsmålet om enhver lommebok: Hvem kontrollerer nøklene?</a:t>
            </a:r>
            <a:endParaRPr lang="nb"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En lommebok håndterer nøkler</a:t>
            </a:r>
            <a:endParaRPr lang="nb" sz="3000" dirty="0"/>
          </a:p>
        </p:txBody>
      </p:sp>
      <p:pic>
        <p:nvPicPr>
          <p:cNvPr id="4" name="Image 0" descr="Lommeboken Deres inneholder nøklene Motta Del en mottaksadresseSend Signer med nøkkelen Deres bitcoin blir værende i den felles hovedboken">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Hvordan bruker De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Hvem oppbevarer egentlig Deres Bitcoin?</a:t>
            </a:r>
            <a:endParaRPr lang="nb"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Egenforvaring:</a:t>
            </a:r>
            <a:r>
              <a:rPr lang="nb" altLang="en-US" sz="2400" dirty="0">
                <a:solidFill>
                  <a:srgbClr val="25252B"/>
                </a:solidFill>
                <a:latin typeface="IBM Plex Sans" pitchFamily="34" charset="0"/>
                <a:ea typeface="IBM Plex Sans" pitchFamily="34" charset="-122"/>
                <a:cs typeface="IBM Plex Sans" pitchFamily="34" charset="-120"/>
              </a:rPr>
              <a:t> De kontrollerer nøklene</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Ingen kan gjenopprette tilgangen til Deres bitcoin for Dem hvis De mister gjenopprettingsfrasen og enheten</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Tredjepartsforvaring:</a:t>
            </a:r>
            <a:r>
              <a:rPr lang="nb" altLang="en-US" sz="2400" dirty="0">
                <a:solidFill>
                  <a:srgbClr val="25252B"/>
                </a:solidFill>
                <a:latin typeface="IBM Plex Sans" pitchFamily="34" charset="0"/>
                <a:ea typeface="IBM Plex Sans" pitchFamily="34" charset="-122"/>
                <a:cs typeface="IBM Plex Sans" pitchFamily="34" charset="-120"/>
              </a:rPr>
              <a:t> et selskap oppbevarer nøklene, omtrent som en bank</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Saldoen Deres er selskapets løfte om å betale; selskapet kan begrense uttak, fryse en konto, bli hacket eller legge ned</a:t>
            </a:r>
            <a:endParaRPr lang="nb"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Valget av oppbevaringsform sier ikke noe om Deres verdi. Det som betyr noe, er å vite hvilken form De bruker, og hva De stoler på.</a:t>
            </a:r>
            <a:endParaRPr lang="nb"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Hvordan bruker De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Deres gjenopprettingsfrase gir</a:t>
            </a:r>
            <a:br/>
            <a:r>
              <a:rPr lang="nb" altLang="en-US" sz="3000" dirty="0">
                <a:solidFill>
                  <a:srgbClr val="422C70"/>
                </a:solidFill>
                <a:latin typeface="IBM Plex Sans Medium" pitchFamily="34" charset="0"/>
                <a:ea typeface="IBM Plex Sans Medium" pitchFamily="34" charset="-122"/>
                <a:cs typeface="IBM Plex Sans Medium" pitchFamily="34" charset="-120"/>
              </a:rPr>
              <a:t>full tilgang</a:t>
            </a:r>
            <a:endParaRPr lang="nb"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nb" altLang="en-US" sz="2400" dirty="0">
                <a:solidFill>
                  <a:srgbClr val="25252B"/>
                </a:solidFill>
                <a:latin typeface="IBM Plex Sans" pitchFamily="34" charset="0"/>
                <a:ea typeface="IBM Plex Sans" pitchFamily="34" charset="-122"/>
                <a:cs typeface="IBM Plex Sans" pitchFamily="34" charset="-120"/>
              </a:rPr>
              <a:t>En ordnet liste med ord, ofte 12 eller 24, som kan gjenskape nøklene Deres. Alle som har listen, kan ta Deres bitcoin.</a:t>
            </a:r>
            <a:endParaRPr lang="nb" sz="2400" dirty="0"/>
          </a:p>
        </p:txBody>
      </p:sp>
      <p:pic>
        <p:nvPicPr>
          <p:cNvPr id="6" name="Image 1" descr="Kun eksempel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Hvordan bruker De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nb" altLang="en-US" sz="4350" dirty="0">
                <a:solidFill>
                  <a:srgbClr val="FFFFFF"/>
                </a:solidFill>
                <a:latin typeface="IBM Plex Sans Medium" pitchFamily="34" charset="0"/>
                <a:ea typeface="IBM Plex Sans Medium" pitchFamily="34" charset="-122"/>
                <a:cs typeface="IBM Plex Sans Medium" pitchFamily="34" charset="-120"/>
              </a:rPr>
              <a:t>Ikke Deres nøkler, ikke Deres</a:t>
            </a:r>
            <a:br/>
            <a:r>
              <a:rPr lang="nb" altLang="en-US" sz="4350" dirty="0">
                <a:solidFill>
                  <a:srgbClr val="FFFFFF"/>
                </a:solidFill>
                <a:latin typeface="IBM Plex Sans Medium" pitchFamily="34" charset="0"/>
                <a:ea typeface="IBM Plex Sans Medium" pitchFamily="34" charset="-122"/>
                <a:cs typeface="IBM Plex Sans Medium" pitchFamily="34" charset="-120"/>
              </a:rPr>
              <a:t>mynter.</a:t>
            </a:r>
            <a:endParaRPr lang="nb"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C0C0D0"/>
                </a:solidFill>
                <a:latin typeface="IBM Plex Sans" pitchFamily="34" charset="0"/>
                <a:ea typeface="IBM Plex Sans" pitchFamily="34" charset="-122"/>
                <a:cs typeface="IBM Plex Sans" pitchFamily="34" charset="-120"/>
              </a:rPr>
              <a:t>Introduksjon til Bitcoin · Hvordan bruker De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Før De tar i bruk en lommebok</a:t>
            </a:r>
            <a:endParaRPr lang="nb" sz="3000" dirty="0"/>
          </a:p>
        </p:txBody>
      </p:sp>
      <p:sp>
        <p:nvSpPr>
          <p:cNvPr id="5" name="Text 2"/>
          <p:cNvSpPr/>
          <p:nvPr/>
        </p:nvSpPr>
        <p:spPr>
          <a:xfrm>
            <a:off x="986729" y="1372240"/>
            <a:ext cx="5989960" cy="4748479"/>
          </a:xfrm>
          <a:prstGeom prst="rect">
            <a:avLst/>
          </a:prstGeom>
          <a:noFill/>
          <a:ln/>
        </p:spPr>
        <p:txBody>
          <a:bodyPr wrap="square" lIns="0" tIns="0" rIns="0" bIns="0" rtlCol="0" anchor="t"/>
          <a:lstStyle/>
          <a:p>
            <a:pPr algn="l" marL="191770" indent="-191770">
              <a:lnSpc>
                <a:spcPct val="113000"/>
              </a:lnSpc>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Nøkler:</a:t>
            </a:r>
            <a:r>
              <a:rPr lang="nb" altLang="en-US" sz="2020" dirty="0">
                <a:solidFill>
                  <a:srgbClr val="25252B"/>
                </a:solidFill>
                <a:latin typeface="IBM Plex Sans" pitchFamily="34" charset="0"/>
                <a:ea typeface="IBM Plex Sans" pitchFamily="34" charset="-122"/>
                <a:cs typeface="IBM Plex Sans" pitchFamily="34" charset="-120"/>
              </a:rPr>
              <a:t> hvem kontrollerer dem, De eller et selskap?</a:t>
            </a:r>
            <a:endParaRPr lang="nb" sz="2020" dirty="0"/>
          </a:p>
          <a:p>
            <a:pPr algn="l" marL="191770" indent="-19177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Gjenoppretting:</a:t>
            </a:r>
            <a:r>
              <a:rPr lang="nb" altLang="en-US" sz="2020" dirty="0">
                <a:solidFill>
                  <a:srgbClr val="25252B"/>
                </a:solidFill>
                <a:latin typeface="IBM Plex Sans" pitchFamily="34" charset="0"/>
                <a:ea typeface="IBM Plex Sans" pitchFamily="34" charset="-122"/>
                <a:cs typeface="IBM Plex Sans" pitchFamily="34" charset="-120"/>
              </a:rPr>
              <a:t> hva om telefonen Deres blir borte eller selskapet forsvinner?</a:t>
            </a:r>
            <a:endParaRPr lang="nb" sz="2020" dirty="0"/>
          </a:p>
          <a:p>
            <a:pPr algn="l" marL="191770" indent="-19177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Kilde:</a:t>
            </a:r>
            <a:r>
              <a:rPr lang="nb" altLang="en-US" sz="2020" dirty="0">
                <a:solidFill>
                  <a:srgbClr val="25252B"/>
                </a:solidFill>
                <a:latin typeface="IBM Plex Sans" pitchFamily="34" charset="0"/>
                <a:ea typeface="IBM Plex Sans" pitchFamily="34" charset="-122"/>
                <a:cs typeface="IBM Plex Sans" pitchFamily="34" charset="-120"/>
              </a:rPr>
              <a:t> offisielt nettsted eller oppføring i appbutikken, ikke en lenke noen har sendt Dem?</a:t>
            </a:r>
            <a:endParaRPr lang="nb" sz="2020" dirty="0"/>
          </a:p>
          <a:p>
            <a:pPr algn="l" marL="191770" indent="-19177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Kode:</a:t>
            </a:r>
            <a:r>
              <a:rPr lang="nb" altLang="en-US" sz="2020" dirty="0">
                <a:solidFill>
                  <a:srgbClr val="25252B"/>
                </a:solidFill>
                <a:latin typeface="IBM Plex Sans" pitchFamily="34" charset="0"/>
                <a:ea typeface="IBM Plex Sans" pitchFamily="34" charset="-122"/>
                <a:cs typeface="IBM Plex Sans" pitchFamily="34" charset="-120"/>
              </a:rPr>
              <a:t> åpen kildekode og aktivt vedlikeholdt? (Ikke et bevis på sikkerhet i seg selv.)</a:t>
            </a:r>
            <a:endParaRPr lang="nb" sz="2020" dirty="0"/>
          </a:p>
          <a:p>
            <a:pPr algn="l" marL="191770" indent="-19177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Kostnader:</a:t>
            </a:r>
            <a:r>
              <a:rPr lang="nb" altLang="en-US" sz="2020" dirty="0">
                <a:solidFill>
                  <a:srgbClr val="25252B"/>
                </a:solidFill>
                <a:latin typeface="IBM Plex Sans" pitchFamily="34" charset="0"/>
                <a:ea typeface="IBM Plex Sans" pitchFamily="34" charset="-122"/>
                <a:cs typeface="IBM Plex Sans" pitchFamily="34" charset="-120"/>
              </a:rPr>
              <a:t> gebyrer for å sende, motta eller ta ut?</a:t>
            </a:r>
            <a:endParaRPr lang="nb" sz="2020" dirty="0"/>
          </a:p>
          <a:p>
            <a:pPr algn="l" marL="191770" indent="-191770">
              <a:lnSpc>
                <a:spcPct val="113000"/>
              </a:lnSpc>
              <a:spcBef>
                <a:spcPts val="400"/>
              </a:spcBef>
              <a:buSzPct val="100000"/>
              <a:buChar char="•"/>
            </a:pPr>
            <a:r>
              <a:rPr lang="nb" altLang="en-US" sz="2020" b="1" dirty="0">
                <a:solidFill>
                  <a:srgbClr val="422C70"/>
                </a:solidFill>
                <a:latin typeface="IBM Plex Sans" pitchFamily="34" charset="0"/>
                <a:ea typeface="IBM Plex Sans" pitchFamily="34" charset="-122"/>
                <a:cs typeface="IBM Plex Sans" pitchFamily="34" charset="-120"/>
              </a:rPr>
              <a:t>Betalinger:</a:t>
            </a:r>
            <a:r>
              <a:rPr lang="nb" altLang="en-US" sz="2020" dirty="0">
                <a:solidFill>
                  <a:srgbClr val="25252B"/>
                </a:solidFill>
                <a:latin typeface="IBM Plex Sans" pitchFamily="34" charset="0"/>
                <a:ea typeface="IBM Plex Sans" pitchFamily="34" charset="-122"/>
                <a:cs typeface="IBM Plex Sans" pitchFamily="34" charset="-120"/>
              </a:rPr>
              <a:t> på kjeden, via Lightning eller begge deler?</a:t>
            </a:r>
            <a:endParaRPr lang="nb"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Hvordan bruker De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På blokkjeden og Lightning</a:t>
            </a:r>
            <a:endParaRPr lang="nb"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På kjeden:</a:t>
            </a:r>
            <a:r>
              <a:rPr lang="nb" altLang="en-US" sz="2400" dirty="0">
                <a:solidFill>
                  <a:srgbClr val="25252B"/>
                </a:solidFill>
                <a:latin typeface="IBM Plex Sans" pitchFamily="34" charset="0"/>
                <a:ea typeface="IBM Plex Sans" pitchFamily="34" charset="-122"/>
                <a:cs typeface="IBM Plex Sans" pitchFamily="34" charset="-120"/>
              </a:rPr>
              <a:t> registrert direkte i blokkjeden</a:t>
            </a:r>
            <a:endParaRPr lang="nb" sz="2400" dirty="0"/>
          </a:p>
          <a:p>
            <a:pPr algn="l" marL="228600" indent="-228600">
              <a:lnSpc>
                <a:spcPct val="113000"/>
              </a:lnSpc>
              <a:spcBef>
                <a:spcPts val="480"/>
              </a:spcBef>
              <a:buSzPct val="100000"/>
              <a:buChar char="•"/>
            </a:pPr>
            <a:r>
              <a:rPr lang="nb" altLang="en-US" sz="2400" b="1" dirty="0">
                <a:solidFill>
                  <a:srgbClr val="422C70"/>
                </a:solidFill>
                <a:latin typeface="IBM Plex Sans" pitchFamily="34" charset="0"/>
                <a:ea typeface="IBM Plex Sans" pitchFamily="34" charset="-122"/>
                <a:cs typeface="IBM Plex Sans" pitchFamily="34" charset="-120"/>
              </a:rPr>
              <a:t>Lightning:</a:t>
            </a:r>
            <a:r>
              <a:rPr lang="nb" altLang="en-US" sz="2400" dirty="0">
                <a:solidFill>
                  <a:srgbClr val="25252B"/>
                </a:solidFill>
                <a:latin typeface="IBM Plex Sans" pitchFamily="34" charset="0"/>
                <a:ea typeface="IBM Plex Sans" pitchFamily="34" charset="-122"/>
                <a:cs typeface="IBM Plex Sans" pitchFamily="34" charset="-120"/>
              </a:rPr>
              <a:t> et betalingsnettverk bygget oppå Bitcoin for raske, små og hyppige betalinger, som å kjøpe en kaffe</a:t>
            </a:r>
            <a:endParaRPr lang="nb" sz="2400" dirty="0"/>
          </a:p>
          <a:p>
            <a:pPr algn="l" marL="228600" indent="-228600">
              <a:lnSpc>
                <a:spcPct val="113000"/>
              </a:lnSpc>
              <a:spcBef>
                <a:spcPts val="480"/>
              </a:spcBef>
              <a:buSzPct val="100000"/>
              <a:buChar char="•"/>
            </a:pPr>
            <a:r>
              <a:rPr lang="nb" altLang="en-US" sz="2400" dirty="0">
                <a:solidFill>
                  <a:srgbClr val="25252B"/>
                </a:solidFill>
                <a:latin typeface="IBM Plex Sans" pitchFamily="34" charset="0"/>
                <a:ea typeface="IBM Plex Sans" pitchFamily="34" charset="-122"/>
                <a:cs typeface="IBM Plex Sans" pitchFamily="34" charset="-120"/>
              </a:rPr>
              <a:t>En Lightning-lommebok kan også være forvaltet av en tredjepart eller selvforvaltet</a:t>
            </a:r>
            <a:endParaRPr lang="nb" sz="2400" dirty="0"/>
          </a:p>
        </p:txBody>
      </p:sp>
      <p:pic>
        <p:nvPicPr>
          <p:cNvPr id="5" name="Image 0" descr="På blokkjedenRegistrert direkte i Bitcoins blokkjedeLightningEt betalingsnettverk bygget på Bitcoin">    </p:cNvPr>
          <p:cNvPicPr>
            <a:picLocks noChangeAspect="1"/>
          </p:cNvPicPr>
          <p:nvPr/>
        </p:nvPicPr>
        <p:blipFill>
          <a:blip r:embed="rId1"/>
          <a:stretch>
            <a:fillRect/>
          </a:stretch>
        </p:blipFill>
        <p:spPr>
          <a:xfrm>
            <a:off x="737189" y="3748126"/>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Hvordan bruker De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Tre regler underveis i læringen</a:t>
            </a:r>
            <a:endParaRPr lang="nb"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nb" altLang="en-US" sz="2400" b="1" dirty="0">
                <a:solidFill>
                  <a:srgbClr val="25252B"/>
                </a:solidFill>
                <a:latin typeface="IBM Plex Sans" pitchFamily="34" charset="0"/>
                <a:ea typeface="IBM Plex Sans" pitchFamily="34" charset="-122"/>
                <a:cs typeface="IBM Plex Sans" pitchFamily="34" charset="-120"/>
              </a:rPr>
              <a:t>Lær først.</a:t>
            </a:r>
            <a:r>
              <a:rPr lang="nb" altLang="en-US" sz="2400" dirty="0">
                <a:solidFill>
                  <a:srgbClr val="25252B"/>
                </a:solidFill>
                <a:latin typeface="IBM Plex Sans" pitchFamily="34" charset="0"/>
                <a:ea typeface="IBM Plex Sans" pitchFamily="34" charset="-122"/>
                <a:cs typeface="IBM Plex Sans" pitchFamily="34" charset="-120"/>
              </a:rPr>
              <a:t> Ikke handle på grunn av begeistring, frykt eller press.</a:t>
            </a:r>
            <a:endParaRPr lang="nb" sz="2400" dirty="0"/>
          </a:p>
          <a:p>
            <a:pPr algn="l" marL="228600" indent="-228600">
              <a:lnSpc>
                <a:spcPct val="113000"/>
              </a:lnSpc>
              <a:spcBef>
                <a:spcPts val="480"/>
              </a:spcBef>
              <a:buSzPct val="100000"/>
              <a:buChar char="•"/>
            </a:pPr>
            <a:r>
              <a:rPr lang="nb" altLang="en-US" sz="2400" b="1" dirty="0">
                <a:solidFill>
                  <a:srgbClr val="25252B"/>
                </a:solidFill>
                <a:latin typeface="IBM Plex Sans" pitchFamily="34" charset="0"/>
                <a:ea typeface="IBM Plex Sans" pitchFamily="34" charset="-122"/>
                <a:cs typeface="IBM Plex Sans" pitchFamily="34" charset="-120"/>
              </a:rPr>
              <a:t>Begynn i det små.</a:t>
            </a:r>
            <a:r>
              <a:rPr lang="nb" altLang="en-US" sz="2400" dirty="0">
                <a:solidFill>
                  <a:srgbClr val="25252B"/>
                </a:solidFill>
                <a:latin typeface="IBM Plex Sans" pitchFamily="34" charset="0"/>
                <a:ea typeface="IBM Plex Sans" pitchFamily="34" charset="-122"/>
                <a:cs typeface="IBM Plex Sans" pitchFamily="34" charset="-120"/>
              </a:rPr>
              <a:t> Prøv ukjente verktøy med et beløp De har råd til å tape.</a:t>
            </a:r>
            <a:endParaRPr lang="nb" sz="2400" dirty="0"/>
          </a:p>
          <a:p>
            <a:pPr algn="l" marL="228600" indent="-228600">
              <a:lnSpc>
                <a:spcPct val="113000"/>
              </a:lnSpc>
              <a:spcBef>
                <a:spcPts val="480"/>
              </a:spcBef>
              <a:buSzPct val="100000"/>
              <a:buChar char="•"/>
            </a:pPr>
            <a:r>
              <a:rPr lang="nb" altLang="en-US" sz="2400" b="1" dirty="0">
                <a:solidFill>
                  <a:srgbClr val="25252B"/>
                </a:solidFill>
                <a:latin typeface="IBM Plex Sans" pitchFamily="34" charset="0"/>
                <a:ea typeface="IBM Plex Sans" pitchFamily="34" charset="-122"/>
                <a:cs typeface="IBM Plex Sans" pitchFamily="34" charset="-120"/>
              </a:rPr>
              <a:t>Ikke stol på, verifiser.</a:t>
            </a:r>
            <a:r>
              <a:rPr lang="nb" altLang="en-US" sz="2400" dirty="0">
                <a:solidFill>
                  <a:srgbClr val="25252B"/>
                </a:solidFill>
                <a:latin typeface="IBM Plex Sans" pitchFamily="34" charset="0"/>
                <a:ea typeface="IBM Plex Sans" pitchFamily="34" charset="-122"/>
                <a:cs typeface="IBM Plex Sans" pitchFamily="34" charset="-120"/>
              </a:rPr>
              <a:t> Kontroller personen, betalingsmåten, adressen og beløpet.</a:t>
            </a:r>
            <a:endParaRPr lang="nb" sz="2400" dirty="0"/>
          </a:p>
        </p:txBody>
      </p:sp>
      <p:sp>
        <p:nvSpPr>
          <p:cNvPr id="5" name="Shape 3"/>
          <p:cNvSpPr/>
          <p:nvPr/>
        </p:nvSpPr>
        <p:spPr>
          <a:xfrm>
            <a:off x="666780" y="3489168"/>
            <a:ext cx="10858500" cy="2468057"/>
          </a:xfrm>
          <a:prstGeom prst="rect">
            <a:avLst/>
          </a:prstGeom>
          <a:solidFill>
            <a:srgbClr val="F3F3FA"/>
          </a:solidFill>
          <a:ln/>
        </p:spPr>
      </p:sp>
      <p:sp>
        <p:nvSpPr>
          <p:cNvPr id="6" name="Shape 4"/>
          <p:cNvSpPr/>
          <p:nvPr/>
        </p:nvSpPr>
        <p:spPr>
          <a:xfrm>
            <a:off x="666780" y="3489168"/>
            <a:ext cx="57150" cy="2468057"/>
          </a:xfrm>
          <a:prstGeom prst="rect">
            <a:avLst/>
          </a:prstGeom>
          <a:solidFill>
            <a:srgbClr val="422C70"/>
          </a:solidFill>
          <a:ln/>
        </p:spPr>
      </p:sp>
      <p:sp>
        <p:nvSpPr>
          <p:cNvPr id="7" name="Text 5"/>
          <p:cNvSpPr/>
          <p:nvPr/>
        </p:nvSpPr>
        <p:spPr>
          <a:xfrm>
            <a:off x="1211580" y="3763488"/>
            <a:ext cx="10415565" cy="1919417"/>
          </a:xfrm>
          <a:prstGeom prst="rect">
            <a:avLst/>
          </a:prstGeom>
          <a:noFill/>
          <a:ln/>
        </p:spPr>
        <p:txBody>
          <a:bodyPr wrap="square" lIns="0" tIns="0" rIns="0" bIns="0" rtlCol="0" anchor="t"/>
          <a:lstStyle/>
          <a:p>
            <a:pPr algn="l" indent="0" marL="0">
              <a:lnSpc>
                <a:spcPct val="113000"/>
              </a:lnSpc>
              <a:buNone/>
            </a:pPr>
            <a:r>
              <a:rPr lang="nb" altLang="en-US" sz="2400" b="1" dirty="0">
                <a:solidFill>
                  <a:srgbClr val="422C70"/>
                </a:solidFill>
                <a:latin typeface="IBM Plex Sans" pitchFamily="34" charset="0"/>
                <a:ea typeface="IBM Plex Sans" pitchFamily="34" charset="-122"/>
                <a:cs typeface="IBM Plex Sans" pitchFamily="34" charset="-120"/>
              </a:rPr>
              <a:t>Del mottaksinformasjon, aldri hemmeligheter</a:t>
            </a:r>
            <a:endParaRPr lang="nb" sz="2400" dirty="0"/>
          </a:p>
          <a:p>
            <a:pPr algn="l" indent="0" marL="0">
              <a:lnSpc>
                <a:spcPct val="113000"/>
              </a:lnSpc>
              <a:spcBef>
                <a:spcPts val="360"/>
              </a:spcBef>
              <a:buNone/>
            </a:pPr>
            <a:r>
              <a:rPr lang="nb" altLang="en-US" sz="2400" dirty="0">
                <a:solidFill>
                  <a:srgbClr val="25252B"/>
                </a:solidFill>
                <a:latin typeface="IBM Plex Sans" pitchFamily="34" charset="0"/>
                <a:ea typeface="IBM Plex Sans" pitchFamily="34" charset="-122"/>
                <a:cs typeface="IBM Plex Sans" pitchFamily="34" charset="-120"/>
              </a:rPr>
              <a:t>En adresse eller en betalingsforespørsel kan deles. En gjenopprettingsfrase eller privat nøkkel må aldri deles. Ingen seriøs underviser, lommebokleverandør eller kundestøttemedarbeider vil noen gang be om dette.</a:t>
            </a:r>
            <a:endParaRPr lang="nb"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Hvordan bruker De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Stopp, del ingenting, send</a:t>
            </a:r>
            <a:br/>
            <a:r>
              <a:rPr lang="nb" altLang="en-US" sz="3000" dirty="0">
                <a:solidFill>
                  <a:srgbClr val="422C70"/>
                </a:solidFill>
                <a:latin typeface="IBM Plex Sans Medium" pitchFamily="34" charset="0"/>
                <a:ea typeface="IBM Plex Sans Medium" pitchFamily="34" charset="-122"/>
                <a:cs typeface="IBM Plex Sans Medium" pitchFamily="34" charset="-120"/>
              </a:rPr>
              <a:t>ingenting</a:t>
            </a:r>
            <a:endParaRPr lang="nb" sz="3000" dirty="0"/>
          </a:p>
        </p:txBody>
      </p:sp>
      <p:sp>
        <p:nvSpPr>
          <p:cNvPr id="5" name="Text 2"/>
          <p:cNvSpPr/>
          <p:nvPr/>
        </p:nvSpPr>
        <p:spPr>
          <a:xfrm>
            <a:off x="666780" y="1842516"/>
            <a:ext cx="5694426" cy="2073493"/>
          </a:xfrm>
          <a:prstGeom prst="rect">
            <a:avLst/>
          </a:prstGeom>
          <a:noFill/>
          <a:ln/>
        </p:spPr>
        <p:txBody>
          <a:bodyPr wrap="square" lIns="0" tIns="0" rIns="0" bIns="0" rtlCol="0" anchor="t"/>
          <a:lstStyle/>
          <a:p>
            <a:pPr algn="l" indent="0" marL="0">
              <a:lnSpc>
                <a:spcPct val="113000"/>
              </a:lnSpc>
              <a:buNone/>
            </a:pPr>
            <a:r>
              <a:rPr lang="nb" altLang="en-US" sz="2020" dirty="0">
                <a:solidFill>
                  <a:srgbClr val="25252B"/>
                </a:solidFill>
                <a:latin typeface="IBM Plex Sans" pitchFamily="34" charset="0"/>
                <a:ea typeface="IBM Plex Sans" pitchFamily="34" charset="-122"/>
                <a:cs typeface="IBM Plex Sans" pitchFamily="34" charset="-120"/>
              </a:rPr>
              <a:t>Stopp hvis noen skaper tidspress eller krever hemmelighold, lover garantert avkastning, ber Dem sende bitcoin først eller ber om Deres gjenopprettingsfrase. Ta en pause. Ikke del noe. Ikke send noe. Kontroller deretter opplysningene via en kilde De allerede kjenner.</a:t>
            </a:r>
            <a:endParaRPr lang="nb" sz="2020" dirty="0"/>
          </a:p>
        </p:txBody>
      </p:sp>
      <p:pic>
        <p:nvPicPr>
          <p:cNvPr id="6" name="Image 1" descr="Tidspress Identitetsforfalskning Endret mottakeradresse Garantert avkastning Forespørsler om hemmelige opplysninger">    </p:cNvPr>
          <p:cNvPicPr>
            <a:picLocks noChangeAspect="1"/>
          </p:cNvPicPr>
          <p:nvPr/>
        </p:nvPicPr>
        <p:blipFill>
          <a:blip r:embed="rId2"/>
          <a:stretch>
            <a:fillRect/>
          </a:stretch>
        </p:blipFill>
        <p:spPr>
          <a:xfrm>
            <a:off x="1338224" y="4043934"/>
            <a:ext cx="4029121" cy="1859615"/>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Hvordan bruker De Bitcoin?</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nb" altLang="en-US" sz="4350" dirty="0">
                <a:solidFill>
                  <a:srgbClr val="FFFFFF"/>
                </a:solidFill>
                <a:latin typeface="IBM Plex Sans Medium" pitchFamily="34" charset="0"/>
                <a:ea typeface="IBM Plex Sans Medium" pitchFamily="34" charset="-122"/>
                <a:cs typeface="IBM Plex Sans Medium" pitchFamily="34" charset="-120"/>
              </a:rPr>
              <a:t>Hva skjer videre?</a:t>
            </a:r>
            <a:endParaRPr lang="nb"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nb" altLang="en-US" sz="2400" dirty="0">
                <a:solidFill>
                  <a:srgbClr val="FFFFFF"/>
                </a:solidFill>
                <a:latin typeface="IBM Plex Sans" pitchFamily="34" charset="0"/>
                <a:ea typeface="IBM Plex Sans" pitchFamily="34" charset="-122"/>
                <a:cs typeface="IBM Plex Sans" pitchFamily="34" charset="-120"/>
              </a:rPr>
              <a:t>Dette er bare begynnelsen.</a:t>
            </a:r>
            <a:endParaRPr lang="nb"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Fire hovedpoenger</a:t>
            </a:r>
            <a:endParaRPr lang="nb"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nb" altLang="en-US" sz="2400" b="1" dirty="0">
                <a:solidFill>
                  <a:srgbClr val="25252B"/>
                </a:solidFill>
                <a:latin typeface="IBM Plex Sans" pitchFamily="34" charset="0"/>
                <a:ea typeface="IBM Plex Sans" pitchFamily="34" charset="-122"/>
                <a:cs typeface="IBM Plex Sans" pitchFamily="34" charset="-120"/>
              </a:rPr>
              <a:t>Penger avhenger av regler og tillit.</a:t>
            </a:r>
            <a:r>
              <a:rPr lang="nb" altLang="en-US" sz="2400" dirty="0">
                <a:solidFill>
                  <a:srgbClr val="25252B"/>
                </a:solidFill>
                <a:latin typeface="IBM Plex Sans" pitchFamily="34" charset="0"/>
                <a:ea typeface="IBM Plex Sans" pitchFamily="34" charset="-122"/>
                <a:cs typeface="IBM Plex Sans" pitchFamily="34" charset="-120"/>
              </a:rPr>
              <a:t> Pengemengden og reglene for fiatpenger fastsettes av et lite antall institusjoner.</a:t>
            </a:r>
            <a:endParaRPr lang="nb" sz="2400" dirty="0"/>
          </a:p>
          <a:p>
            <a:pPr algn="l" marL="228600" indent="-228600">
              <a:lnSpc>
                <a:spcPct val="113000"/>
              </a:lnSpc>
              <a:spcBef>
                <a:spcPts val="480"/>
              </a:spcBef>
              <a:buSzPct val="100000"/>
              <a:buChar char="•"/>
            </a:pPr>
            <a:r>
              <a:rPr lang="nb" altLang="en-US" sz="2400" b="1" dirty="0">
                <a:solidFill>
                  <a:srgbClr val="25252B"/>
                </a:solidFill>
                <a:latin typeface="IBM Plex Sans" pitchFamily="34" charset="0"/>
                <a:ea typeface="IBM Plex Sans" pitchFamily="34" charset="-122"/>
                <a:cs typeface="IBM Plex Sans" pitchFamily="34" charset="-120"/>
              </a:rPr>
              <a:t>Bitcoin tilbyr andre regler.</a:t>
            </a:r>
            <a:r>
              <a:rPr lang="nb" altLang="en-US" sz="2400" dirty="0">
                <a:solidFill>
                  <a:srgbClr val="25252B"/>
                </a:solidFill>
                <a:latin typeface="IBM Plex Sans" pitchFamily="34" charset="0"/>
                <a:ea typeface="IBM Plex Sans" pitchFamily="34" charset="-122"/>
                <a:cs typeface="IBM Plex Sans" pitchFamily="34" charset="-120"/>
              </a:rPr>
              <a:t> En offentlig kjent, begrenset pengemengde, tilgjengelig for alle, som kan kontrolleres i stedet for å kreve tillit.</a:t>
            </a:r>
            <a:endParaRPr lang="nb" sz="2400" dirty="0"/>
          </a:p>
          <a:p>
            <a:pPr algn="l" marL="228600" indent="-228600">
              <a:lnSpc>
                <a:spcPct val="113000"/>
              </a:lnSpc>
              <a:spcBef>
                <a:spcPts val="480"/>
              </a:spcBef>
              <a:buSzPct val="100000"/>
              <a:buChar char="•"/>
            </a:pPr>
            <a:r>
              <a:rPr lang="nb" altLang="en-US" sz="2400" b="1" dirty="0">
                <a:solidFill>
                  <a:srgbClr val="25252B"/>
                </a:solidFill>
                <a:latin typeface="IBM Plex Sans" pitchFamily="34" charset="0"/>
                <a:ea typeface="IBM Plex Sans" pitchFamily="34" charset="-122"/>
                <a:cs typeface="IBM Plex Sans" pitchFamily="34" charset="-120"/>
              </a:rPr>
              <a:t>Sikkerhet kommer først.</a:t>
            </a:r>
            <a:r>
              <a:rPr lang="nb" altLang="en-US" sz="2400" dirty="0">
                <a:solidFill>
                  <a:srgbClr val="25252B"/>
                </a:solidFill>
                <a:latin typeface="IBM Plex Sans" pitchFamily="34" charset="0"/>
                <a:ea typeface="IBM Plex Sans" pitchFamily="34" charset="-122"/>
                <a:cs typeface="IBM Plex Sans" pitchFamily="34" charset="-120"/>
              </a:rPr>
              <a:t> Lær først, begynn i det små, kontroller alt, og del aldri Deres gjenopprettingsfrase.</a:t>
            </a:r>
            <a:endParaRPr lang="nb" sz="2400" dirty="0"/>
          </a:p>
          <a:p>
            <a:pPr algn="l" marL="228600" indent="-228600">
              <a:lnSpc>
                <a:spcPct val="113000"/>
              </a:lnSpc>
              <a:spcBef>
                <a:spcPts val="480"/>
              </a:spcBef>
              <a:buSzPct val="100000"/>
              <a:buChar char="•"/>
            </a:pPr>
            <a:r>
              <a:rPr lang="nb" altLang="en-US" sz="2400" b="1" dirty="0">
                <a:solidFill>
                  <a:srgbClr val="25252B"/>
                </a:solidFill>
                <a:latin typeface="IBM Plex Sans" pitchFamily="34" charset="0"/>
                <a:ea typeface="IBM Plex Sans" pitchFamily="34" charset="-122"/>
                <a:cs typeface="IBM Plex Sans" pitchFamily="34" charset="-120"/>
              </a:rPr>
              <a:t>Dette er bare begynnelsen.</a:t>
            </a:r>
            <a:r>
              <a:rPr lang="nb" altLang="en-US" sz="2400" dirty="0">
                <a:solidFill>
                  <a:srgbClr val="25252B"/>
                </a:solidFill>
                <a:latin typeface="IBM Plex Sans" pitchFamily="34" charset="0"/>
                <a:ea typeface="IBM Plex Sans" pitchFamily="34" charset="-122"/>
                <a:cs typeface="IBM Plex Sans" pitchFamily="34" charset="-120"/>
              </a:rPr>
              <a:t> Ett trygt neste steg er nok.</a:t>
            </a:r>
            <a:endParaRPr lang="nb"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nb" altLang="en-US" sz="2400" b="1" dirty="0">
                <a:solidFill>
                  <a:srgbClr val="422C70"/>
                </a:solidFill>
                <a:latin typeface="IBM Plex Sans" pitchFamily="34" charset="0"/>
                <a:ea typeface="IBM Plex Sans" pitchFamily="34" charset="-122"/>
                <a:cs typeface="IBM Plex Sans" pitchFamily="34" charset="-120"/>
              </a:rPr>
              <a:t>Et øyeblikk til ettertanke</a:t>
            </a:r>
            <a:endParaRPr lang="nb" sz="2400" dirty="0"/>
          </a:p>
          <a:p>
            <a:pPr algn="l" indent="0" marL="0">
              <a:lnSpc>
                <a:spcPct val="113000"/>
              </a:lnSpc>
              <a:spcBef>
                <a:spcPts val="360"/>
              </a:spcBef>
              <a:buNone/>
            </a:pPr>
            <a:r>
              <a:rPr lang="nb" altLang="en-US" sz="2400" dirty="0">
                <a:solidFill>
                  <a:srgbClr val="25252B"/>
                </a:solidFill>
                <a:latin typeface="IBM Plex Sans" pitchFamily="34" charset="0"/>
                <a:ea typeface="IBM Plex Sans" pitchFamily="34" charset="-122"/>
                <a:cs typeface="IBM Plex Sans" pitchFamily="34" charset="-120"/>
              </a:rPr>
              <a:t>Gå tilbake til de fem spørsmålene i starten. Hva ville De svare nå?</a:t>
            </a:r>
            <a:endParaRPr lang="nb"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skjer videre?</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b" altLang="en-US" sz="3000" dirty="0">
                <a:solidFill>
                  <a:srgbClr val="422C70"/>
                </a:solidFill>
                <a:latin typeface="IBM Plex Sans Medium" pitchFamily="34" charset="0"/>
                <a:ea typeface="IBM Plex Sans Medium" pitchFamily="34" charset="-122"/>
                <a:cs typeface="IBM Plex Sans Medium" pitchFamily="34" charset="-120"/>
              </a:rPr>
              <a:t>Bitcoin-diplomet</a:t>
            </a:r>
            <a:endParaRPr lang="nb" sz="3000" dirty="0"/>
          </a:p>
        </p:txBody>
      </p:sp>
      <p:sp>
        <p:nvSpPr>
          <p:cNvPr id="5" name="Text 2"/>
          <p:cNvSpPr/>
          <p:nvPr/>
        </p:nvSpPr>
        <p:spPr>
          <a:xfrm>
            <a:off x="666780" y="1441734"/>
            <a:ext cx="11144250" cy="395021"/>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Neste steg. De fire modulene tar Dem videre:</a:t>
            </a:r>
            <a:endParaRPr lang="nb" sz="2300" dirty="0"/>
          </a:p>
        </p:txBody>
      </p:sp>
      <p:sp>
        <p:nvSpPr>
          <p:cNvPr id="6" name="Text 3"/>
          <p:cNvSpPr/>
          <p:nvPr/>
        </p:nvSpPr>
        <p:spPr>
          <a:xfrm>
            <a:off x="1032449" y="2070659"/>
            <a:ext cx="5939760" cy="1755465"/>
          </a:xfrm>
          <a:prstGeom prst="rect">
            <a:avLst/>
          </a:prstGeom>
          <a:noFill/>
          <a:ln/>
        </p:spPr>
        <p:txBody>
          <a:bodyPr wrap="square" lIns="0" tIns="0" rIns="0" bIns="0" rtlCol="0" anchor="t"/>
          <a:lstStyle/>
          <a:p>
            <a:pPr algn="l" marL="219710" indent="-219710">
              <a:lnSpc>
                <a:spcPct val="113000"/>
              </a:lnSpc>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Å forstå penger</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Slik fungerer Bitcoin</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Trygg bruk av Bitcoin</a:t>
            </a:r>
            <a:endParaRPr lang="nb" sz="2300" dirty="0"/>
          </a:p>
          <a:p>
            <a:pPr algn="l" marL="219710" indent="-219710">
              <a:lnSpc>
                <a:spcPct val="113000"/>
              </a:lnSpc>
              <a:spcBef>
                <a:spcPts val="460"/>
              </a:spcBef>
              <a:buSzPct val="100000"/>
              <a:buChar char="•"/>
            </a:pPr>
            <a:r>
              <a:rPr lang="nb" altLang="en-US" sz="2300" dirty="0">
                <a:solidFill>
                  <a:srgbClr val="25252B"/>
                </a:solidFill>
                <a:latin typeface="IBM Plex Sans" pitchFamily="34" charset="0"/>
                <a:ea typeface="IBM Plex Sans" pitchFamily="34" charset="-122"/>
                <a:cs typeface="IBM Plex Sans" pitchFamily="34" charset="-120"/>
              </a:rPr>
              <a:t>Bitcoin i Deres lokalsamfunn</a:t>
            </a:r>
            <a:endParaRPr lang="nb" sz="2300" dirty="0"/>
          </a:p>
        </p:txBody>
      </p:sp>
      <p:sp>
        <p:nvSpPr>
          <p:cNvPr id="7" name="Text 4"/>
          <p:cNvSpPr/>
          <p:nvPr/>
        </p:nvSpPr>
        <p:spPr>
          <a:xfrm>
            <a:off x="666780" y="4147810"/>
            <a:ext cx="6340632" cy="789950"/>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Vær nysgjerrig, fortsett å stille spørsmål, og lær mer på </a:t>
            </a:r>
            <a:r>
              <a:rPr lang="nb" altLang="en-US" sz="23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nb" altLang="en-US" sz="2300" dirty="0">
                <a:solidFill>
                  <a:srgbClr val="25252B"/>
                </a:solidFill>
                <a:latin typeface="IBM Plex Sans" pitchFamily="34" charset="0"/>
                <a:ea typeface="IBM Plex Sans" pitchFamily="34" charset="-122"/>
                <a:cs typeface="IBM Plex Sans" pitchFamily="34" charset="-120"/>
              </a:rPr>
              <a:t>.</a:t>
            </a:r>
            <a:endParaRPr lang="nb" sz="2300" dirty="0"/>
          </a:p>
        </p:txBody>
      </p:sp>
      <p:sp>
        <p:nvSpPr>
          <p:cNvPr id="8" name="Text 5"/>
          <p:cNvSpPr/>
          <p:nvPr/>
        </p:nvSpPr>
        <p:spPr>
          <a:xfrm>
            <a:off x="666780" y="5230459"/>
            <a:ext cx="6340632" cy="789950"/>
          </a:xfrm>
          <a:prstGeom prst="rect">
            <a:avLst/>
          </a:prstGeom>
          <a:noFill/>
          <a:ln/>
        </p:spPr>
        <p:txBody>
          <a:bodyPr wrap="square" lIns="0" tIns="0" rIns="0" bIns="0" rtlCol="0" anchor="t"/>
          <a:lstStyle/>
          <a:p>
            <a:pPr algn="l" indent="0" marL="0">
              <a:lnSpc>
                <a:spcPct val="113000"/>
              </a:lnSpc>
              <a:buNone/>
            </a:pPr>
            <a:r>
              <a:rPr lang="nb" altLang="en-US" sz="2300" dirty="0">
                <a:solidFill>
                  <a:srgbClr val="25252B"/>
                </a:solidFill>
                <a:latin typeface="IBM Plex Sans" pitchFamily="34" charset="0"/>
                <a:ea typeface="IBM Plex Sans" pitchFamily="34" charset="-122"/>
                <a:cs typeface="IBM Plex Sans" pitchFamily="34" charset="-120"/>
              </a:rPr>
              <a:t>Vi ser frem til å se Dem i vår neste kursgruppe.</a:t>
            </a:r>
            <a:endParaRPr lang="nb"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b" altLang="en-US" sz="1200" dirty="0">
                <a:solidFill>
                  <a:srgbClr val="6C6C7D"/>
                </a:solidFill>
                <a:latin typeface="IBM Plex Sans" pitchFamily="34" charset="0"/>
                <a:ea typeface="IBM Plex Sans" pitchFamily="34" charset="-122"/>
                <a:cs typeface="IBM Plex Sans" pitchFamily="34" charset="-120"/>
              </a:rPr>
              <a:t>Introduksjon til Bitcoin · Hva skjer videre?</a:t>
            </a:r>
            <a:endParaRPr lang="nb"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Introduksjon til Bitcoin</dc:title>
  <dc:subject>Open educational slides (Creative Commons). Adapt them freely.</dc:subject>
  <dc:creator>My First Bitcoin</dc:creator>
  <cp:lastModifiedBy>My First Bitcoin</cp:lastModifiedBy>
  <cp:revision>1</cp:revision>
  <dcterms:created xsi:type="dcterms:W3CDTF">2026-10-22T19:42:34Z</dcterms:created>
  <dcterms:modified xsi:type="dcterms:W3CDTF">2026-10-22T19:42:34Z</dcterms:modified>
</cp:coreProperties>
</file>