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Pūtake: My First Bitcoin, He Whakatakinga ki Bitcoin, He Aratohu mā te Hunga Tīmata, putanga 26.10. He mea urutau i raro i te raihana Creative Commons Attribution-ShareAlike 4.0 International; ka whakamahia taua raihana anō mō tēnei huinga kiriata. He rauemi āwhina tēnei huinga kiriata mō te whakaaturanga e aratakina ana e te kaiwhakaako, ā, e ahu mai ana i ngā pātai e ono o te aratohu. Me urutau ngā tauira, te tere o te ako, me te āhua o te whakaako kia hāngai ki tō koutou hapori, me te pupuri tonu i te tikanga me ngā karere haumaru. Kāore e whakapaetia ana he roanga wā pūmau mō ia wāhanga ako.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Tīmata ki te whakaahua: ka whakamahi ngā tāngata katoa huri noa i a tātou i te moni, me te kore e patapatai mō taua mea. Pātai atu ki te rōpū, nōnahea te wā whakamutunga i whakaaro ai rātou mō te takenga mai o te moni.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Hoatu he meneti ruarua ki ngā ākonga hei tuhi. Kaua e tono i tētahi kia whakapuaki i ōna taipitopito pūtea whaiaro. Ka puta anō ēnei whakautu ki te kiriata whakarāpopoto i ngā tino akoranga, “He aha ka whai ake?”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Kia mau ki tēnei wehewehenga puta noa i te wātū. Ina puta he kerēme, pātai atu: ka taea rānei e tātou te manatoko, me whai paearu, taunakitanga rānei?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Whakamahia te tauira o te aratohu: e whakatipu raihi ana koe, ā, me whai hū koe, engari ko tā te kaihanga hū e hiahia ana he hinu tunu kai, ehara i te raihi. Ka kīia tēnei e ngā mātanga ohaoha ko te ōritenga takirua o ngā hiahia.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Whakamahia te tauira o te aratohu: e whakatipu raihi ana koe, ā, me whai hū koe, engari ko tā te kaihanga hū e hiahia ana he hinu tunu kai, ehara i te raihi. Ka kīia tēnei e ngā mātanga ohaoha ko te ōritenga takirua o ngā hiahia.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pepa noa iho te moni pepa. Ka whakatau te moni i te raruraru o te tauhokohoko whakawhiti taonga mā te wehe i te hoko atu i te hoko mai: ka hoko atu koutou i tā koutou raihi ki tētahi tangata, ā, ka hoko mai koutou i ngā hū i tētahi atu. Koinei te mea e wehe ai te moni i te tauhokohoko whakawhiti taonga.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 te pikinga utu he pikinga mauroa o te taumata whānui o ngā utu. Ko tērā atu taha o tēnei ko te mana hoko: arā, te nui o ngā mea ka taea te hoko ki te waeine moni kotahi. Ki te piki te utu o tētahi kete taonga taketake mai i te 100 waeine moni ki te 110, kua kore e taea te kete katoa te hoko ki aua 100 waeine moni anō.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Ko te pikinga utu he pikinga mauroa o te taumata whānui o ngā utu. Ko tērā atu taha o tēnei ko te mana hoko: arā, te nui o ngā mea ka taea te hoko ki te waeine moni kotahi. Ki te piki te utu o tētahi kete taonga taketake mai i te 100 waeine moni ki te 110, kua kore e taea te kete katoa te hoko ki aua 100 waeine moni anō.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tautohetohe ana ngā mātanga ōhanga mō te nui o te pānga o ia take. Me aro tonu ki te take kotahi i ahu mai i tētahi whakatau, ehara i te tūpono noa.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 taea tēnei me te kore pūrere, te kore ipurangi rānei. Whakatauritea ngā whakautu puta noa i te rōpū, ā, whakamaharatia ngā ākonga ehara te utu kotahi i te inenga katoa o te pikinga utu.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mua i te putanga mai o Bitcoin, i whakawhirinaki tonu te tuku moni mā te ipurangi ki tētahi whakahaere pono: arā, he pēke, he kamupene utu rānei nāna te pukapuka kaute i pupuri, ngā pūkete i whakamana, ā, i āhei hoki ki te whakaroa, ki te ārai, ki te whakahoki rānei i tētahi utu. He māmā te tārua i ngā mōhiohio matihiko: mēnā ka taea te whakapau i te moni matihiko kotahi kia rua ngā wā, e kore e pai hei moni. Koinei te raruraru whakapau rua. He tangata, he rōpū rānei a Satoshi Nakamoto e whakamahi ana i taua ingoa.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Ehara te tohatoha i te mana i te mea he ōrite te awe o ia tangata. Ko tōna tikanga, kāore e taea e te kaiuru kotahi te whakarerekē i te pukapuka kaute, i ngā ture moni rānei mō te katoa.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 tukuna ngā bitcoin hou i runga i tētahi hōtaka tūmatanui, ā, ka whakakāhoretia e ngā rorohiko motuhake e kīia nei he kōpuku ngā poraka katoa e takahi ana i taua ture. He pono taua tepenga nā te mea ka taea e te tangata ahakoa ko wai te manatoko. Ehara tēnei i te ture o te taiao: ka mau tonu nā te mea ka whakaū tonu ngā kaiuru i taua ture. Ehara te whāiti o te rahinga e wātea ana i te kī taurangi ka piki te utu; ka whakawhirinaki te utu ki te hiahia hoko me te rahinga e wātea 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 tohu ana te whai 100,000 sats me te whai 0.001 bitcoin i te rahinga kotahi. Whakatikaina te pōhēhē kāore e taea te whai wāhi ki Bitcoin nā te nui o te utu mō te bitcoin kotahi.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 tuku, ka whiwhi, ka pupuri ngā kaiwhakamahi i te bitcoin; ka arowhai ngā kōpuku i ia tauwhitinga me ia poraka kia ū ki ngā ture; ka whakataetae ngā kaikeri ki te tāpiri poraka hou ki te pūkete i ia tekau meneti pea. E tuwhera ana taua pūkete, arā, te mekameka poraka, ki te marea, ā, he nui rawa te utu ki te tuhi anō. He tuhipoka mō te tuhi kupu: ko te Bitcoin me te pūmatua B e tohu ana i te nuinga o te wā ki te whatunga, ki te pūnaha rānei; ko te bitcoin me te pūriki b e tohu ana ki te moni 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Ka tuku, ka whiwhi, ka pupuri ngā kaiwhakamahi i te bitcoin; ka arowhai ngā kōpuku i ia tauwhitinga me ia poraka kia ū ki ngā ture; ka whakataetae ngā kaikeri ki te tāpiri poraka hou ki te pūkete i ia tekau meneti pea. E tuwhera ana taua pūkete, arā, te mekameka poraka, ki te marea, ā, he nui rawa te utu ki te tuhi anō. He tuhipoka mō te tuhi kupu: ko te Bitcoin me te pūmatua B e tohu ana i te nuinga o te wā ki te whatunga, ki te pūnaha rānei; ko te bitcoin me te pūriki b e tohu ana ki te moni ake.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 taputapu te pūkoro Bitcoin, he taupānga i te nuinga o te wā, e āhei ai koe ki te whiwhi, ki te tirotiro, ki te tuku hoki i te bitcoin. Kāore ō bitcoin e penapenahia ki roto i tō waea: ka tuhia ki te mekameka poraka. Mā te pūkoro e whakahaere ngā kī e āhei ai koe ki te whakaū nōu aua bitcoin, me te whakamana i tētahi utunga.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Ehara te kīanga kākano i te pūrua anake: koia tonu te mana uru katoa. Ina waihangatia te pūkoro, me tuhi tika taua kīanga ki te pepa; me pupuri ki waho i te ipurangi, kia noho matatapu, ki tētahi wāhi e kore ai e ngaro, e tūkinotia rānei. Kaua rawa e tango whakaahua o taua kīanga, e tuku mā te īmēra, e rokiroki ki ngā tuhipoka kapua, e tuku mā te karere, e pato rānei ki tētahi pae tukutuku. He tauira noa iho ngā kupu e whakaaturia ana; kaua rawa e whakaatu, e kohikohi rānei i tētahi kīanga kākano tūturu.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Kāore a My First Bitcoin e tūtohu ana i ētahi pūkoro motuhake. Ka huri ngā taputapu, ngā utu me ngā kaipupuri, ā, ko ngā mea e hāngai ana ki tētahi hapori, kāore pea e hāngai ki tētahi atu. Tēnā, ārahina ngā ākonga ki tētahi kaiwhakaako ā-rohe e whakaponotia ana.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jpe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8-1.jpeg"/><Relationship Id="rId2" Type="http://schemas.openxmlformats.org/officeDocument/2006/relationships/image" Target="../media/image-3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hyperlink" Target="http://myfirstbitcoin.org/" TargetMode="External"/><Relationship Id="rId1" Type="http://schemas.openxmlformats.org/officeDocument/2006/relationships/image" Target="../media/image-41-1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0060503" y="571500"/>
            <a:ext cx="1464777" cy="2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8000"/>
              </a:lnSpc>
              <a:buNone/>
            </a:pPr>
            <a:r>
              <a:rPr lang="mi" altLang="en-US" sz="165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Putanga 26.10</a:t>
            </a:r>
            <a:endParaRPr lang="mi" sz="1650" dirty="0"/>
          </a:p>
        </p:txBody>
      </p:sp>
      <p:sp>
        <p:nvSpPr>
          <p:cNvPr id="3" name="Text 1"/>
          <p:cNvSpPr/>
          <p:nvPr/>
        </p:nvSpPr>
        <p:spPr>
          <a:xfrm>
            <a:off x="666780" y="1962120"/>
            <a:ext cx="11144250" cy="28802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8000"/>
              </a:lnSpc>
              <a:buNone/>
            </a:pPr>
            <a:r>
              <a:rPr lang="mi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He Kupu</a:t>
            </a:r>
            <a:br/>
            <a:r>
              <a:rPr lang="mi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Whakataki</a:t>
            </a:r>
            <a:br/>
            <a:r>
              <a:rPr lang="mi" altLang="en-US" sz="720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ki Bitcoin</a:t>
            </a:r>
            <a:endParaRPr lang="mi" sz="7200" dirty="0"/>
          </a:p>
        </p:txBody>
      </p:sp>
      <p:sp>
        <p:nvSpPr>
          <p:cNvPr id="4" name="Text 2"/>
          <p:cNvSpPr/>
          <p:nvPr/>
        </p:nvSpPr>
        <p:spPr>
          <a:xfrm>
            <a:off x="666780" y="5905470"/>
            <a:ext cx="11144250" cy="3810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mi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Aratohu mā te Hunga Tīmata</a:t>
            </a:r>
            <a:endParaRPr lang="mi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mi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He aha te take e hirahira ai te moni?</a:t>
            </a:r>
            <a:endParaRPr lang="mi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 whakamahi tātou i te moni i ia rā, engari he ruarua noa ngā wā ka ui tātou me pēhea tōna mahi.</a:t>
            </a:r>
            <a:endParaRPr lang="mi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 kore te nuinga o ngā tāngata</a:t>
            </a:r>
            <a:br/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 āta whakaaro mō te moni</a:t>
            </a:r>
            <a:endParaRPr lang="mi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6930"/>
            <a:ext cx="5694426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Ehara i te whiwhi i taua mea, ehara i te whakapau i taua mea, engari ko te whakaaro he aha taua mea, ā, he pēhea tōna mahi.</a:t>
            </a:r>
            <a:endParaRPr lang="mi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take e hirahira ai te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 rima ngā pātai hei tīmatanga</a:t>
            </a:r>
            <a:endParaRPr lang="mi" sz="3000" dirty="0"/>
          </a:p>
        </p:txBody>
      </p:sp>
      <p:sp>
        <p:nvSpPr>
          <p:cNvPr id="5" name="Text 2"/>
          <p:cNvSpPr/>
          <p:nvPr/>
        </p:nvSpPr>
        <p:spPr>
          <a:xfrm>
            <a:off x="1002000" y="1375806"/>
            <a:ext cx="5973227" cy="31098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aha te tangata e hiahia ai ki te moni?</a:t>
            </a:r>
            <a:endParaRPr lang="mi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aha e kīia ai tētahi mea he moni?</a:t>
            </a:r>
            <a:endParaRPr lang="mi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Mā wai e hanga, e whakahaere rānei te moni e whakamahia ana e koe?</a:t>
            </a:r>
            <a:endParaRPr lang="mi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aha i whai wāriu ai te moni e whakamahia ana e koe?</a:t>
            </a:r>
            <a:endParaRPr lang="mi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 taea tonu e tō moni te hoko te rahinga o ngā mea i taea i mua?</a:t>
            </a:r>
            <a:endParaRPr lang="mi" sz="2110" dirty="0"/>
          </a:p>
        </p:txBody>
      </p:sp>
      <p:sp>
        <p:nvSpPr>
          <p:cNvPr id="6" name="Shape 3"/>
          <p:cNvSpPr/>
          <p:nvPr/>
        </p:nvSpPr>
        <p:spPr>
          <a:xfrm>
            <a:off x="666780" y="4780666"/>
            <a:ext cx="5981730" cy="144777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7" name="Shape 4"/>
          <p:cNvSpPr/>
          <p:nvPr/>
        </p:nvSpPr>
        <p:spPr>
          <a:xfrm>
            <a:off x="666780" y="4780666"/>
            <a:ext cx="57150" cy="144777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8" name="Text 5"/>
          <p:cNvSpPr/>
          <p:nvPr/>
        </p:nvSpPr>
        <p:spPr>
          <a:xfrm>
            <a:off x="1153058" y="5022068"/>
            <a:ext cx="5370180" cy="9649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Puritia ō whakautu</a:t>
            </a:r>
            <a:endParaRPr lang="mi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Tuhia he whakautu poto ki ia pātai. Ka hoki anō koe ki ēnei hei te mutunga.</a:t>
            </a:r>
            <a:endParaRPr lang="mi" sz="211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take e hirahira ai te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He meka, he whakaaro rānei?</a:t>
            </a:r>
            <a:endParaRPr lang="mi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939760" cy="20334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mi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Meka:</a:t>
            </a:r>
            <a:r>
              <a:rPr lang="mi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"Ka whakaaetia tēnei moni pepa hei utu tāke." Ka taea tēnei te manatoko.</a:t>
            </a:r>
            <a:endParaRPr lang="mi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mi" altLang="en-US" sz="23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Whakaaro:</a:t>
            </a:r>
            <a:r>
              <a:rPr lang="mi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"Koinei te momo moni pai rawa atu." Me whai paearu, me whai taunakitanga hoki.</a:t>
            </a:r>
            <a:endParaRPr lang="mi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3738250"/>
            <a:ext cx="6340632" cy="1974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Hei ako anake tēnei aratohu. Kāore e whakarato tohutohu mō te ahumoni, te haumi, te ture, te tāke rānei, kāore hoki e tohutohu i a koutou kia hoko, kia hoko atu, kia pupuri rānei i tētahi mea.</a:t>
            </a:r>
            <a:endParaRPr lang="mi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take e hirahira ai te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mi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He Aha te Moni?</a:t>
            </a:r>
            <a:endParaRPr lang="mi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taputapu te moni mō te whakawhitiwhiti.</a:t>
            </a:r>
            <a:endParaRPr lang="mi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Te Tauhokohoko Whakawhiti Taonga me te Taurite Takirua o</a:t>
            </a:r>
            <a:br/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ngā Hiahia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86693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 hiahia ngā tāngata tokorua ki ngā mea kei tērā atu, i te wā kotahi, ā, kia tika hoki ngā rahinga.</a:t>
            </a:r>
            <a:endParaRPr lang="mi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7699" y="2994386"/>
            <a:ext cx="4936480" cy="329193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Te Tauhokohoko Whakawhiti Taonga me te Taurite Takirua o</a:t>
            </a:r>
            <a:br/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ngā Hiahia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86693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 hiahia tēnā tangata, tēnā tangata ki ngā mea kei tērā atu, i te wā kotahi, ā, kia tika hoki ngā rahinga.</a:t>
            </a:r>
            <a:endParaRPr lang="mi" sz="2400" dirty="0"/>
          </a:p>
        </p:txBody>
      </p:sp>
      <p:pic>
        <p:nvPicPr>
          <p:cNvPr id="5" name="Image 0" descr="Amina Kei a ia: he raihi E hiahiatia ana: he hūMe LuisKāore a Luis e hiahia ki te raihi.Luis Kei a ia: he hūE hiahiatia ana: he hinuMe MeiKāore a Mei e hiahia ki ngā hū.MeiKei a ia: he hinuE hiahiati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04049" y="2842047"/>
            <a:ext cx="7383689" cy="3406689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He Utauta te Moni mō te Whakawhitiwhiti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Kāore he tangata e hiahia ana ki te moni mō te moni noa iho. He whaihua te moni nā te mea ka whakaae ētahi atu ki te tango i taua moni, i runga i te tūmanako ka whakaae anō ētahi atu ki te tango ā muri ake nei.</a:t>
            </a:r>
            <a:endParaRPr lang="mi" sz="24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96144" y="2986705"/>
            <a:ext cx="6599591" cy="329979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Ngā Mahi e Toru a te Moni</a:t>
            </a:r>
            <a:endParaRPr lang="mi" sz="3000" dirty="0"/>
          </a:p>
        </p:txBody>
      </p:sp>
      <p:sp>
        <p:nvSpPr>
          <p:cNvPr id="5" name="Text 2"/>
          <p:cNvSpPr/>
          <p:nvPr/>
        </p:nvSpPr>
        <p:spPr>
          <a:xfrm>
            <a:off x="1047720" y="1386779"/>
            <a:ext cx="5923026" cy="300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mi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Taputapu whakawhiti:</a:t>
            </a: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ka whakaae te tangata ki taua mea hei utu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Waeine kaute:</a:t>
            </a: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ka tohua ngā utu ki taua waeine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Pātaka uara:</a:t>
            </a: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ka kawea e taua mea te uara mai i tēnei rā ki ngā rā kei te heke mai</a:t>
            </a:r>
            <a:endParaRPr lang="mi" sz="2400" dirty="0"/>
          </a:p>
        </p:txBody>
      </p:sp>
      <p:sp>
        <p:nvSpPr>
          <p:cNvPr id="6" name="Text 3"/>
          <p:cNvSpPr/>
          <p:nvPr/>
        </p:nvSpPr>
        <p:spPr>
          <a:xfrm>
            <a:off x="666780" y="4723242"/>
            <a:ext cx="6340632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Kāore he moni e pupuri tino pai ana i tōna uara, engari he pōturi ake te hekenga o te kaha hoko o ētahi momo moni i ētahi atu.</a:t>
            </a:r>
            <a:endParaRPr lang="mi" sz="24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2381280"/>
            <a:ext cx="5029200" cy="20955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Mai i ngā Anga ki te Pepa</a:t>
            </a:r>
            <a:endParaRPr lang="mi" sz="3000" dirty="0"/>
          </a:p>
        </p:txBody>
      </p:sp>
      <p:sp>
        <p:nvSpPr>
          <p:cNvPr id="5" name="Text 2"/>
          <p:cNvSpPr/>
          <p:nvPr/>
        </p:nvSpPr>
        <p:spPr>
          <a:xfrm>
            <a:off x="1032449" y="1383030"/>
            <a:ext cx="5293553" cy="41254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9710" indent="-219710">
              <a:lnSpc>
                <a:spcPct val="113000"/>
              </a:lnSpc>
              <a:buSzPct val="100000"/>
              <a:buChar char="•"/>
            </a:pPr>
            <a:r>
              <a:rPr lang="mi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Anga, tote, pirepire, kararehe, konukura, hiriwa, kōura</a:t>
            </a:r>
            <a:endParaRPr lang="mi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mi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Ngā konganuku utu nui: he onge, he mauroa, e whakaaetia whānuitia ana</a:t>
            </a:r>
            <a:endParaRPr lang="mi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mi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Ngā tiwhikete pepa ka taea te whakawhiti mō tētahi rahinga konganuku kua tohua</a:t>
            </a:r>
            <a:endParaRPr lang="mi" sz="2300" dirty="0"/>
          </a:p>
          <a:p>
            <a:pPr algn="l" marL="219710" indent="-219710">
              <a:lnSpc>
                <a:spcPct val="113000"/>
              </a:lnSpc>
              <a:spcBef>
                <a:spcPts val="460"/>
              </a:spcBef>
              <a:buSzPct val="100000"/>
              <a:buChar char="•"/>
            </a:pPr>
            <a:r>
              <a:rPr lang="mi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Ngā paerewa kōura: he wae moni e herea ā-ture ana ki te kōura</a:t>
            </a:r>
            <a:endParaRPr lang="mi" sz="2300" dirty="0"/>
          </a:p>
        </p:txBody>
      </p:sp>
      <p:sp>
        <p:nvSpPr>
          <p:cNvPr id="6" name="Text 3"/>
          <p:cNvSpPr/>
          <p:nvPr/>
        </p:nvSpPr>
        <p:spPr>
          <a:xfrm>
            <a:off x="666780" y="5830214"/>
            <a:ext cx="11144250" cy="3950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 rerekē ngā ture i tēnā wāhi, i tēnā wā.</a:t>
            </a:r>
            <a:endParaRPr lang="mi" sz="230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Moni ā-ture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4296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1971: i whakamutua e Te Hononga o Amerika te whakawhiti ōkawa a ngā kāwanatanga o tāwāhi me ngā pēke pokapū i ngā tāra ki te koura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 ēnei rā, he moni fiat te nuinga o ngā moni ā-motu: ka whakaputaina i raro i te mana o te kāwanatanga, ā, kāore e taea te whakawhiti ki te koura, ki tētahi atu rawa tauhokohoko rānei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Fiat</a:t>
            </a: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he kupu Rātini mō te "kia mahia", ā, ka mārama nuitia ko te "mā te whakatau mana"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 whakaaetia nā te mea e whakamahia ana e ngā tāngata, ngā pakihi, ngā pēke me ngā kāwanatanga; ka whakatauria e ngā ture hei moni whai mana ā-ture, ā, me whakamahi hei utu tāke</a:t>
            </a:r>
            <a:endParaRPr lang="mi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103211"/>
            <a:ext cx="10226010" cy="26514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mi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 neke tātou mai i te moni i</a:t>
            </a:r>
            <a:br/>
            <a:r>
              <a:rPr lang="mi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tautokona e tētahi mea, ki te</a:t>
            </a:r>
            <a:br/>
            <a:r>
              <a:rPr lang="mi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moni i tautokona e te</a:t>
            </a:r>
            <a:br/>
            <a:r>
              <a:rPr lang="mi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whakawhirinaki ki tētahi tangata.</a:t>
            </a:r>
            <a:endParaRPr lang="mi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500884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mi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He Aha te Raru o Ā Tātou Moni?</a:t>
            </a:r>
            <a:endParaRPr lang="mi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534339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Ina rongo te tangata i te kupu pikinga utu, i te nuinga o te wā ka whakaaro ia ki te piki haere o ngā utu.</a:t>
            </a:r>
            <a:endParaRPr lang="mi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Te Pikinga Utu me te Mana Hoko</a:t>
            </a:r>
            <a:endParaRPr lang="mi" sz="3000" dirty="0"/>
          </a:p>
        </p:txBody>
      </p:sp>
      <p:pic>
        <p:nvPicPr>
          <p:cNvPr id="4" name="Image 0" descr="I mua Kei a koe ngā waeine moni 100. Ko te utu o te kete he 100. Ka taea e koe te hoko te kete katoa.Taumata utuHe iti akeKaha hokoHe nui akeWhai muri i te pikinga o ngā utu Kei a koe tonu ngā waeine 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5344" y="1295430"/>
            <a:ext cx="9881189" cy="494736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Raru o Ā Tātou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Te Pikinga Utu me te Mana Hoko</a:t>
            </a:r>
            <a:endParaRPr lang="mi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Raru o Ā Tātou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He maha ngā take, kotahi te</a:t>
            </a:r>
            <a:br/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kōwhiringa</a:t>
            </a:r>
            <a:endParaRPr lang="mi" sz="3000" dirty="0"/>
          </a:p>
        </p:txBody>
      </p:sp>
      <p:sp>
        <p:nvSpPr>
          <p:cNvPr id="5" name="Text 2"/>
          <p:cNvSpPr/>
          <p:nvPr/>
        </p:nvSpPr>
        <p:spPr>
          <a:xfrm>
            <a:off x="986729" y="1791310"/>
            <a:ext cx="5343754" cy="21759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91770" indent="-191770">
              <a:lnSpc>
                <a:spcPct val="113000"/>
              </a:lnSpc>
              <a:buSzPct val="100000"/>
              <a:buChar char="•"/>
            </a:pPr>
            <a:r>
              <a:rPr lang="mi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 whakawhānuitanga o te moni me te pūtea taurewa</a:t>
            </a:r>
            <a:endParaRPr lang="mi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mi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Ngā raruraru tuku me ngā panonitanga o te tono</a:t>
            </a:r>
            <a:endParaRPr lang="mi" sz="2020" dirty="0"/>
          </a:p>
          <a:p>
            <a:pPr algn="l" marL="191770" indent="-191770">
              <a:lnSpc>
                <a:spcPct val="113000"/>
              </a:lnSpc>
              <a:spcBef>
                <a:spcPts val="400"/>
              </a:spcBef>
              <a:buSzPct val="100000"/>
              <a:buChar char="•"/>
            </a:pPr>
            <a:r>
              <a:rPr lang="mi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moni e ngoikore haere ana, ngā tāke, ngā utu whakaputa</a:t>
            </a:r>
            <a:endParaRPr lang="mi" sz="2020" dirty="0"/>
          </a:p>
        </p:txBody>
      </p:sp>
      <p:sp>
        <p:nvSpPr>
          <p:cNvPr id="6" name="Text 3"/>
          <p:cNvSpPr/>
          <p:nvPr/>
        </p:nvSpPr>
        <p:spPr>
          <a:xfrm>
            <a:off x="666780" y="4248760"/>
            <a:ext cx="5694426" cy="17278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0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Ko tētahi take he kōwhiringa, ehara i te tūpono noa: i roto i te pūnaha moni whakature, ka taea e ētahi pūtahi ruarua noa te whakapiki i te rahinga o te moni me te pūtea taurewa, me te whakarerekē i ōna ture.</a:t>
            </a:r>
            <a:endParaRPr lang="mi" sz="2020" dirty="0"/>
          </a:p>
        </p:txBody>
      </p:sp>
      <p:sp>
        <p:nvSpPr>
          <p:cNvPr id="7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Raru o Ā Tātou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Te Onge me te Uara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012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nui ake te uara o te Mona Lisa taketake i tō tētahi kape: kotahi anake te mea taketake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Ehara mā te onge anake e hua ai te uara, engari ina hiahia te tangata ki tētahi mea, he mea nui te nui o taua mea e wātea ana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Ina tere ake te tipu o te nui o te moni i te tipu o ngā mea ka taea te hoko ki taua moni, ko te tikanga, ka iti ake ngā mea ka taea te hoko ki ia waeine moni</a:t>
            </a:r>
            <a:endParaRPr lang="mi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Raru o Ā Tātou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Kāore te pikinga utu e pā ōrite ki te katoa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671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 heke pea te kaha hoko o te moni ukauka me ngā moni penapena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 tiakina pea, ki tētahi wāhanga, ngā kaipupuri o ngā rawa e piki ana te utu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rerekē te tere o te panoni o ngā utu mahi me ngā utu taonga</a:t>
            </a:r>
            <a:endParaRPr lang="mi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489168"/>
            <a:ext cx="11510010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rerekē te toenga pūtea i te pēke i te moni ukauka kei tō ringa: he kupu taurangi nā te pēke ki te utu moni ki a koe. I te nuinga o te wā ka whakatutukihia taua kupu taurangi, engari e whakawhirinaki ana tēnei ki te pēke me ngā ture e pā ana ki a ia.</a:t>
            </a:r>
            <a:endParaRPr lang="mi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Raru o Ā Tātou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Whakamātauria: He arowhai i te kaha hoko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65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Font typeface="+mj-lt"/>
              <a:buAutoNum type="arabicPeriod" startAt="1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Kōwhiria tētahi mea o ia rā: te parāoa, te waka kawe, te moni waea rānei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Tuhia tōna utu i tēnei rā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Pātai atu ki tētahi tangata he aha tōna utu i ētahi tau ki muri, ā, tirohia tētahi pūkete pono mēnā ka taea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Font typeface="+mj-lt"/>
              <a:buAutoNum type="arabicPeriod" startAt="1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 piki ngā moni whiwhi i taua pāpātanga anō? He aha atu pea ngā take o te panonitanga?</a:t>
            </a:r>
            <a:endParaRPr lang="mi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Raru o Ā Tātou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Ka mahi te moni fiat, engari he tūraru anō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7062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utunga māmā, he taurewa ngāwari, he taputapu hei urupare ki ngā raruraru ohotata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Engari ka taea te whakarerekē tōna rahinga me ōna ture, ā, he iti noa te mana whakatau o te hunga e whakamahi ana i taua moni</a:t>
            </a:r>
            <a:endParaRPr lang="mi" sz="2400" dirty="0"/>
          </a:p>
        </p:txBody>
      </p:sp>
      <p:sp>
        <p:nvSpPr>
          <p:cNvPr id="5" name="Shape 3"/>
          <p:cNvSpPr/>
          <p:nvPr/>
        </p:nvSpPr>
        <p:spPr>
          <a:xfrm>
            <a:off x="666780" y="3428268"/>
            <a:ext cx="10858500" cy="1188263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428268"/>
            <a:ext cx="57150" cy="1188263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211580" y="3702588"/>
            <a:ext cx="10415565" cy="6396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Koinei te take e rapu ai te tangata i ētahi atu kōwhiringa, ā, koinei hoki te take i waihangatia ai a Bitcoin.</a:t>
            </a:r>
            <a:endParaRPr lang="mi" sz="240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Raru o Ā Tātou Moni?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295235"/>
            <a:ext cx="11430000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mi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He aha te Bitcoin?</a:t>
            </a:r>
            <a:endParaRPr lang="mi" sz="4350" dirty="0"/>
          </a:p>
        </p:txBody>
      </p:sp>
      <p:sp>
        <p:nvSpPr>
          <p:cNvPr id="3" name="Text 1"/>
          <p:cNvSpPr/>
          <p:nvPr/>
        </p:nvSpPr>
        <p:spPr>
          <a:xfrm>
            <a:off x="340980" y="3328690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moni matihiko kāore e whakahaeretia ana e tētahi mana kotahi, he tepenga tō tōna rahinga, ā, ka taea te tuku tōtika mai i tētahi tangata ki tētahi atu me te kore whakaaetanga a tētahi pēke.</a:t>
            </a:r>
            <a:endParaRPr lang="mi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Te Raru o te Whakapau Moni Tārua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31 Whiringa-ā-nuku 2008:</a:t>
            </a: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Ka whakaputa a Satoshi Nakamoto i </a:t>
            </a:r>
            <a:r>
              <a:rPr lang="mi" altLang="en-US" sz="2400" i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Bitcoin: He Pūnaha Moni Hiko ā-Hoa ki te Hoa</a:t>
            </a: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 </a:t>
            </a:r>
            <a:r>
              <a:rPr lang="mi" altLang="en-US" sz="240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Hānuere 2009:</a:t>
            </a: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ka tīmata te whatunga.</a:t>
            </a:r>
            <a:endParaRPr lang="mi" sz="2400" dirty="0"/>
          </a:p>
        </p:txBody>
      </p:sp>
      <p:pic>
        <p:nvPicPr>
          <p:cNvPr id="5" name="Image 0" descr="Kamupene utu Ka tono te kaituku ki te kamupeneKa pupuri te kamupene i te pukapuka kaute, ā, māna e whakamana Ka whiwhi utu te kaiwhiwhi mēnā ka whakaae te kamupeneE whakawhirinaki ana kiTētahi whakaha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98530" y="2422886"/>
            <a:ext cx="4994819" cy="378013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Mana Tohatoha · Rahinga Whāiti · Hoa ki te Hoa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mi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mana tuari:</a:t>
            </a: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kāore he tari matua e waihanga pūkete ana, e whakarerekē toenga pūtea ana, e whakaae rānei ko wai ka uru mai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rahinga whāiti:</a:t>
            </a: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 kore rawa e neke atu i te 21 miriona bitcoin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Tangata ki te tangata:</a:t>
            </a: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tukuna ki tētahi tangata ahakoa ko wai, ahakoa kei hea, me te kore tono whakaaetanga i tētahi mana pokapū</a:t>
            </a:r>
            <a:endParaRPr lang="mi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900465"/>
            <a:ext cx="11510010" cy="16454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Kāore tētahi kamupene e āhei ki te whakatio i te bitcoin e whakahaerehia ana e koutou tonu. Ko tērā atu taha o taua herekoretanga ko te haepapa: i te nuinga o te wā, e kore e taea te whakakore i tētahi tauwhitinga whaimana, ā, kāore he tari āwhina mō te whatunga.</a:t>
            </a:r>
            <a:endParaRPr lang="mi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He tepe ka taea e te katoa te manatoko</a:t>
            </a:r>
            <a:endParaRPr lang="mi" sz="3000" dirty="0"/>
          </a:p>
        </p:txBody>
      </p:sp>
      <p:pic>
        <p:nvPicPr>
          <p:cNvPr id="4" name="Image 0" descr="He kerēme mō te rahinga moni Ka whakatakoto te kaituku i tētahi tepe ki tōna pae tukutuku. Kei te pātengi raraunga anake a te kaituku taua tepe e tuhia ana. Kāore e taea e te tangata i waho atu i te k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78248" y="1295430"/>
            <a:ext cx="8035199" cy="4781855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Ehara i te mea me whai koe i tētahi Bitcoin katoa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666780" y="1447770"/>
            <a:ext cx="11510010" cy="8226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 wehea te bitcoin kotahi ki ngā waeine iti ake e 100,000,000, e kīia nei he satoshi, he sats rānei.</a:t>
            </a:r>
            <a:endParaRPr lang="mi" sz="2400" dirty="0"/>
          </a:p>
        </p:txBody>
      </p:sp>
      <p:pic>
        <p:nvPicPr>
          <p:cNvPr id="5" name="Image 0" descr="Bitcoin (BTC)10.10.010.0010.00000001Ngā satoshi (sats)⁠100,000,000⁠ 10,000,000⁠ 1,000,000⁠ 100,000⁠ 1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77455" y="2422886"/>
            <a:ext cx="6837060" cy="385730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Ko wai e whakahaere tonu ana i a Bitcoin?</a:t>
            </a:r>
            <a:endParaRPr lang="mi" sz="3000" dirty="0"/>
          </a:p>
        </p:txBody>
      </p:sp>
      <p:pic>
        <p:nvPicPr>
          <p:cNvPr id="4" name="Image 0" descr="KaiwhakamahiKa whiwhi, ka pupuri, ka tuku bitcoin te kaiwhakamahi. KōpukuKa arowhai te kōpuku i ngā ture mōna ake, ā, ka tuku whakamua i ngā raraunga whaimana. KaikeriKa hanga te kaikeri i ngā poraka 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6112" y="1295430"/>
            <a:ext cx="8019562" cy="4981011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Ko wai e whakahaere tonu ana i a Bitcoin?</a:t>
            </a:r>
            <a:endParaRPr lang="mi" sz="30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8148" y="1447770"/>
            <a:ext cx="7255673" cy="4838548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He Painga, he Huakore ō Bitcoin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18280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 tere te rerekē o tōna utu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I te nuinga o te wā, kāore e taea te whakatika ngā hapa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iti tonu te whakaaetanga ki te whakamahi i te Bitcoin i ngā wāhi maha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 ako ētahi mea kia haumaru ai te whakamahi</a:t>
            </a:r>
            <a:endParaRPr lang="mi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3549975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 whakakapia e Bitcoin tētahi wāhanga o te whakawhirinaki ki ngā whakahaere ki te manatoko me te kawenga whaiaro. Kāore e whakakore i te tūraru.</a:t>
            </a:r>
            <a:endParaRPr lang="mi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mi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Me pēhea te whakamahi i te Bitcoin?</a:t>
            </a:r>
            <a:endParaRPr lang="mi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30000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 pātai tuatahi mō tētahi pūkoro moni: ko wai e whakahaere ana i ngā kī?</a:t>
            </a:r>
            <a:endParaRPr lang="mi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Ka whakahaere te pūkoro i ngā kī</a:t>
            </a:r>
            <a:endParaRPr lang="mi" sz="3000" dirty="0"/>
          </a:p>
        </p:txBody>
      </p:sp>
      <p:pic>
        <p:nvPicPr>
          <p:cNvPr id="4" name="Image 0" descr="Kei tō pūkoro ngā kī Whiwhi Tiria he wāhitau whiwhingaTuku Waitohua ki tō kī Ka noho tonu te bitcoin ki te pukapuka kaute tiritahi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2093" y="1295430"/>
            <a:ext cx="9247693" cy="4958243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Me pēhea te whakamahi i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Ko wai tonu e pupuri ana i tō Bitcoin?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30621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mi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 tiaki whaiaro:</a:t>
            </a: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kei a koe te mana whakahaere i ngā kī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Kāore he tangata e āhei ki te whakahoki mai i ō bitcoin māu mēnā ka ngaro i a koe te kīanga kākano me te pūrere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 tiaki a tētahi atu:</a:t>
            </a: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kei tētahi kamupene ngā kī, he āhua rite ki te pēke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Ko tō toenga pūtea tāna oati ki te utu i a koe; ka taea e ia te whakawhāiti i ngā tangohanga pūtea, te whakatārewa i tētahi pūkete, ā, tērā pea ka urua pokanoatia ōna pūnaha, ka kati rānei</a:t>
            </a:r>
            <a:endParaRPr lang="mi" sz="2400" dirty="0"/>
          </a:p>
        </p:txBody>
      </p:sp>
      <p:sp>
        <p:nvSpPr>
          <p:cNvPr id="5" name="Text 3"/>
          <p:cNvSpPr/>
          <p:nvPr/>
        </p:nvSpPr>
        <p:spPr>
          <a:xfrm>
            <a:off x="666780" y="4784049"/>
            <a:ext cx="11510010" cy="12340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Ehara te kōwhiri i te momo tiaki i te whakamātautau i tō mana. Ko te mea nui kia mōhio koe ko tēhea momo e whakamahia ana e koe, ā, he aha tāu e whakawhirinaki atu ana.</a:t>
            </a:r>
            <a:endParaRPr lang="mi" sz="2400" dirty="0"/>
          </a:p>
        </p:txBody>
      </p:sp>
      <p:sp>
        <p:nvSpPr>
          <p:cNvPr id="6" name="Text 4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Me pēhea te whakamahi i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Ko tō kīanga kākano te urunga</a:t>
            </a:r>
            <a:br/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katoa</a:t>
            </a:r>
            <a:endParaRPr lang="mi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60804"/>
            <a:ext cx="5694426" cy="19749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3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rārangi kupu kua whakaraupapatia, he 12, he 24 rānei ngā kupu i te nuinga o te wā, ka taea te hanga anō i ō kī mā reira. Ka taea e te tangata kei a ia taua rārangi te tango i ō bitcoin.</a:t>
            </a:r>
            <a:endParaRPr lang="mi" sz="2300" dirty="0"/>
          </a:p>
        </p:txBody>
      </p:sp>
      <p:pic>
        <p:nvPicPr>
          <p:cNvPr id="6" name="Image 1" descr="Hei tauira anake1. civil2. switch3. plunge4. stadium5. live6. wedding7. foster8. dice9. giraffe10. you11. foil12. cinnamon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2550" y="3982029"/>
            <a:ext cx="3760470" cy="230922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Me pēhea te whakamahi i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584930" y="2766151"/>
            <a:ext cx="10226010" cy="13257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mi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Ki te kore ngā kī i a koe, ehara</a:t>
            </a:r>
            <a:br/>
            <a:r>
              <a:rPr lang="mi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ngā moni i a koe.</a:t>
            </a:r>
            <a:endParaRPr lang="mi" sz="4350" dirty="0"/>
          </a:p>
        </p:txBody>
      </p:sp>
      <p:sp>
        <p:nvSpPr>
          <p:cNvPr id="3" name="Text 1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C0C0D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Me pēhea te whakamahi i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C0C0D0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I mua i tō whakamahi i tētahi</a:t>
            </a:r>
            <a:br/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pūkoro</a:t>
            </a:r>
            <a:endParaRPr lang="mi" sz="3000" dirty="0"/>
          </a:p>
        </p:txBody>
      </p:sp>
      <p:sp>
        <p:nvSpPr>
          <p:cNvPr id="5" name="Text 2"/>
          <p:cNvSpPr/>
          <p:nvPr/>
        </p:nvSpPr>
        <p:spPr>
          <a:xfrm>
            <a:off x="956188" y="1783812"/>
            <a:ext cx="6023427" cy="46069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173990" indent="-173990">
              <a:lnSpc>
                <a:spcPct val="113000"/>
              </a:lnSpc>
              <a:buSzPct val="100000"/>
              <a:buChar char="•"/>
            </a:pPr>
            <a:r>
              <a:rPr lang="mi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Ngā kī:</a:t>
            </a:r>
            <a:r>
              <a:rPr lang="mi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mā wai e whakahaere, māu, mā tētahi kamupene rānei?</a:t>
            </a:r>
            <a:endParaRPr lang="mi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mi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Whakaora:</a:t>
            </a:r>
            <a:r>
              <a:rPr lang="mi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ka aha mēnā ka ngaro tō waea, ka ngaro rānei te kamupene?</a:t>
            </a:r>
            <a:endParaRPr lang="mi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mi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Pūtake:</a:t>
            </a:r>
            <a:r>
              <a:rPr lang="mi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ko te paetukutuku whaimana, ko te rārangi rānei i te toa taupānga, kaua ko tētahi hononga i tukuna mai ki a koe e tētahi atu?</a:t>
            </a:r>
            <a:endParaRPr lang="mi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mi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Waehere:</a:t>
            </a:r>
            <a:r>
              <a:rPr lang="mi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he tuwhera te pūtake, ā, e tiakina tonutia ana? (Ehara tēnei anake i te taunakitanga o te haumaru.)</a:t>
            </a:r>
            <a:endParaRPr lang="mi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mi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Ngā utu:</a:t>
            </a:r>
            <a:r>
              <a:rPr lang="mi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he utu mō te tuku, te whiwhi, te tango moni rānei?</a:t>
            </a:r>
            <a:endParaRPr lang="mi" sz="1820" dirty="0"/>
          </a:p>
          <a:p>
            <a:pPr algn="l" marL="173990" indent="-173990">
              <a:lnSpc>
                <a:spcPct val="113000"/>
              </a:lnSpc>
              <a:spcBef>
                <a:spcPts val="360"/>
              </a:spcBef>
              <a:buSzPct val="100000"/>
              <a:buChar char="•"/>
            </a:pPr>
            <a:r>
              <a:rPr lang="mi" altLang="en-US" sz="182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Ngā utunga:</a:t>
            </a:r>
            <a:r>
              <a:rPr lang="mi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mā te mekameka, mā Lightning, mā ngā mea e rua rānei?</a:t>
            </a:r>
            <a:endParaRPr lang="mi" sz="1820" dirty="0"/>
          </a:p>
        </p:txBody>
      </p:sp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Me pēhea te whakamahi i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Ā-mekameka me Lightning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1047720" y="1386779"/>
            <a:ext cx="11092404" cy="2178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28600" indent="-228600">
              <a:lnSpc>
                <a:spcPct val="113000"/>
              </a:lnSpc>
              <a:buSzPct val="100000"/>
              <a:buChar char="•"/>
            </a:pPr>
            <a:r>
              <a:rPr lang="mi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Ā-mekameka:</a:t>
            </a: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ka tuhia tikatia ki te mekameka poraka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Lightning:</a:t>
            </a: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he whatunga utu kua hangaia ki runga i a Bitcoin mō ngā utu tere, iti, auau hoki, pērā i te hoko kawhe</a:t>
            </a:r>
            <a:endParaRPr lang="mi" sz="2400" dirty="0"/>
          </a:p>
          <a:p>
            <a:pPr algn="l" marL="228600" indent="-228600">
              <a:lnSpc>
                <a:spcPct val="113000"/>
              </a:lnSpc>
              <a:spcBef>
                <a:spcPts val="480"/>
              </a:spcBef>
              <a:buSzPct val="100000"/>
              <a:buChar char="•"/>
            </a:pPr>
            <a:r>
              <a:rPr lang="mi" altLang="en-US" sz="240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 taea hoki te pūkoro Lightning te tiaki e tētahi atu, e te kaipupuri ake rānei</a:t>
            </a:r>
            <a:endParaRPr lang="mi" sz="2400" dirty="0"/>
          </a:p>
        </p:txBody>
      </p:sp>
      <p:pic>
        <p:nvPicPr>
          <p:cNvPr id="5" name="Image 0" descr="I te mekamekaKa tuhia tikatia ki te mekameka poraka o BitcoinLightningHe whatunga utu i hangaia ki runga i Bitcoin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9144" y="3748126"/>
            <a:ext cx="9793498" cy="250362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Me pēhea te whakamahi i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Ngā Ture e Toru i a Koe e Ako Ana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1002000" y="1375806"/>
            <a:ext cx="11142604" cy="19169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mi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 ako i te tuatahi.</a:t>
            </a: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Kaua e mahi i runga i te hīkaka, i te mataku, i te pēhanga rānei.</a:t>
            </a:r>
            <a:endParaRPr lang="mi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mi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 tīmata ki te iti.</a:t>
            </a: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Whakamātauria ngā taputapu tauhou ki tētahi rahinga moni e kore ai e raru tō noho mēnā ka ngaro.</a:t>
            </a:r>
            <a:endParaRPr lang="mi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mi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Kaua e whakawhirinaki noa, me manatoko.</a:t>
            </a: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Tirohia te tangata, te tikanga utu, te wāhitau, me te rahinga moni.</a:t>
            </a:r>
            <a:endParaRPr lang="mi" sz="2110" dirty="0"/>
          </a:p>
        </p:txBody>
      </p:sp>
      <p:sp>
        <p:nvSpPr>
          <p:cNvPr id="5" name="Shape 3"/>
          <p:cNvSpPr/>
          <p:nvPr/>
        </p:nvSpPr>
        <p:spPr>
          <a:xfrm>
            <a:off x="666780" y="3587648"/>
            <a:ext cx="10858500" cy="217170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3587648"/>
            <a:ext cx="57150" cy="217170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53058" y="3829050"/>
            <a:ext cx="10539649" cy="16888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Tohaina ngā mōhiohio whiwhi utu, kaua rawa ngā mea huna</a:t>
            </a:r>
            <a:endParaRPr lang="mi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Ka taea te tohatoha i tētahi wāhitau, i tētahi tono utu rānei. Kaua rawa e tohatoha i tētahi kīanga kākano, i tētahi kī tūmataiti rānei. E kore rawa tētahi kaiwhakaako pono, tētahi kamupene pūkoro moni pono, tētahi kaimahi tautoko pono rānei e tono kia tukuna atu aua mea.</a:t>
            </a:r>
            <a:endParaRPr lang="mi" sz="211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Me pēhea te whakamahi i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05570" y="1752630"/>
            <a:ext cx="5029200" cy="335283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48590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8382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Kāti, kaua e tiritiri i tētahi mea,</a:t>
            </a:r>
            <a:br/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kaua e tuku i tētahi mea</a:t>
            </a:r>
            <a:endParaRPr lang="mi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830263"/>
            <a:ext cx="5694426" cy="21877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82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Me mutu mēnā ka akiaki tētahi i a koe kia mahi wawe, kia noho muna rānei, ka taurangi ka whiwhi hua koe, ka tono rānei kia tuku bitcoin koe i te tuatahi, kia hoatu rānei i tō kīanga kākano. Me whakatā. Kaua e tohatoha i tētahi mea. Kaua e tuku i tētahi mea. Kātahi ka manatoko mā tētahi puna kōrero e mōhio kē ana koe.</a:t>
            </a:r>
            <a:endParaRPr lang="mi" sz="1820" dirty="0"/>
          </a:p>
        </p:txBody>
      </p:sp>
      <p:pic>
        <p:nvPicPr>
          <p:cNvPr id="6" name="Image 1" descr="Te whakahohoro Te whakataruna hei tangata kē Te wāhi tuku kua hurihia Ngā hua taurangi Ngā tono mō ngā kōrero muna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8224" y="4133820"/>
            <a:ext cx="4029121" cy="17225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Me pēhea te whakamahi i te Bitcoin?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81030" y="2706624"/>
            <a:ext cx="11429817" cy="59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3000"/>
              </a:lnSpc>
              <a:buNone/>
            </a:pPr>
            <a:r>
              <a:rPr lang="mi" altLang="en-US" sz="4350" dirty="0">
                <a:solidFill>
                  <a:srgbClr val="FFFFFF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He aha ka whai ake?</a:t>
            </a:r>
            <a:endParaRPr lang="mi" sz="4350" dirty="0"/>
          </a:p>
        </p:txBody>
      </p:sp>
      <p:sp>
        <p:nvSpPr>
          <p:cNvPr id="3" name="Text 1"/>
          <p:cNvSpPr/>
          <p:nvPr/>
        </p:nvSpPr>
        <p:spPr>
          <a:xfrm>
            <a:off x="381030" y="3740079"/>
            <a:ext cx="11429817" cy="4113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3000"/>
              </a:lnSpc>
              <a:buNone/>
            </a:pPr>
            <a:r>
              <a:rPr lang="mi" altLang="en-US" sz="2400" dirty="0">
                <a:solidFill>
                  <a:srgbClr val="FFFFF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tīmatanga noa iho tēnei.</a:t>
            </a:r>
            <a:endParaRPr lang="mi" sz="2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D8D8E7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3" name="Text 1"/>
          <p:cNvSpPr/>
          <p:nvPr/>
        </p:nvSpPr>
        <p:spPr>
          <a:xfrm>
            <a:off x="666780" y="571500"/>
            <a:ext cx="1151001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Ngā Akoranga Matua e Whā</a:t>
            </a:r>
            <a:endParaRPr lang="mi" sz="3000" dirty="0"/>
          </a:p>
        </p:txBody>
      </p:sp>
      <p:sp>
        <p:nvSpPr>
          <p:cNvPr id="4" name="Text 2"/>
          <p:cNvSpPr/>
          <p:nvPr/>
        </p:nvSpPr>
        <p:spPr>
          <a:xfrm>
            <a:off x="1002000" y="1375806"/>
            <a:ext cx="11142604" cy="3418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00660" indent="-200660">
              <a:lnSpc>
                <a:spcPct val="113000"/>
              </a:lnSpc>
              <a:buSzPct val="100000"/>
              <a:buChar char="•"/>
            </a:pPr>
            <a:r>
              <a:rPr lang="mi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 whakawhirinaki ana te moni ki ngā ture me te whakaponotanga.</a:t>
            </a: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Ka whakatauria te rahinga me ngā ture o te moni fiat e ētahi whakahaere ruarua.</a:t>
            </a:r>
            <a:endParaRPr lang="mi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mi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rerekē ngā ture ka tukuna e Bitcoin.</a:t>
            </a: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He rahinga moni tūmatanui, he mea whakawhāiti, e wātea ana ki te katoa, ā, ka taea te manatoko, kāore e mate ki te whakawhirinaki noa.</a:t>
            </a:r>
            <a:endParaRPr lang="mi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mi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Ko te haumaru te mea tuatahi.</a:t>
            </a: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Me ako i te tuatahi, me tīmata ki te iti, me manatoko i ngā mea katoa, kaua rawa e tuari i tō koutou kīanga kākano.</a:t>
            </a:r>
            <a:endParaRPr lang="mi" sz="2110" dirty="0"/>
          </a:p>
          <a:p>
            <a:pPr algn="l" marL="200660" indent="-200660">
              <a:lnSpc>
                <a:spcPct val="113000"/>
              </a:lnSpc>
              <a:spcBef>
                <a:spcPts val="420"/>
              </a:spcBef>
              <a:buSzPct val="100000"/>
              <a:buChar char="•"/>
            </a:pPr>
            <a:r>
              <a:rPr lang="mi" altLang="en-US" sz="2110" b="1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tīmatanga noa iho tēnei.</a:t>
            </a: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 E ranea ana kia kotahi noa te hipanga haumaru e whai ake nei.</a:t>
            </a:r>
            <a:endParaRPr lang="mi" sz="2110" dirty="0"/>
          </a:p>
        </p:txBody>
      </p:sp>
      <p:sp>
        <p:nvSpPr>
          <p:cNvPr id="5" name="Shape 3"/>
          <p:cNvSpPr/>
          <p:nvPr/>
        </p:nvSpPr>
        <p:spPr>
          <a:xfrm>
            <a:off x="666780" y="5089002"/>
            <a:ext cx="10858500" cy="1085850"/>
          </a:xfrm>
          <a:prstGeom prst="rect">
            <a:avLst/>
          </a:prstGeom>
          <a:solidFill>
            <a:srgbClr val="F3F3FA"/>
          </a:solidFill>
          <a:ln/>
        </p:spPr>
      </p:sp>
      <p:sp>
        <p:nvSpPr>
          <p:cNvPr id="6" name="Shape 4"/>
          <p:cNvSpPr/>
          <p:nvPr/>
        </p:nvSpPr>
        <p:spPr>
          <a:xfrm>
            <a:off x="666780" y="5089002"/>
            <a:ext cx="57150" cy="1085850"/>
          </a:xfrm>
          <a:prstGeom prst="rect">
            <a:avLst/>
          </a:prstGeom>
          <a:solidFill>
            <a:srgbClr val="422C70"/>
          </a:solidFill>
          <a:ln/>
        </p:spPr>
      </p:sp>
      <p:sp>
        <p:nvSpPr>
          <p:cNvPr id="7" name="Text 5"/>
          <p:cNvSpPr/>
          <p:nvPr/>
        </p:nvSpPr>
        <p:spPr>
          <a:xfrm>
            <a:off x="1153058" y="5330403"/>
            <a:ext cx="10539649" cy="6030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110" b="1" dirty="0">
                <a:solidFill>
                  <a:srgbClr val="422C70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wā hei huritao</a:t>
            </a:r>
            <a:endParaRPr lang="mi" sz="2110" dirty="0"/>
          </a:p>
          <a:p>
            <a:pPr algn="l" indent="0" marL="0">
              <a:lnSpc>
                <a:spcPct val="113000"/>
              </a:lnSpc>
              <a:spcBef>
                <a:spcPts val="320"/>
              </a:spcBef>
              <a:buNone/>
            </a:pPr>
            <a:r>
              <a:rPr lang="mi" altLang="en-US" sz="21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Hoki atu ki ngā pātai e rima i te tīmatanga. He aha ā koutou whakautu ināianei?</a:t>
            </a:r>
            <a:endParaRPr lang="mi" sz="2110" dirty="0"/>
          </a:p>
        </p:txBody>
      </p:sp>
      <p:sp>
        <p:nvSpPr>
          <p:cNvPr id="8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ka whai ake?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0"/>
            <a:ext cx="441957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6780" y="1066830"/>
            <a:ext cx="914400" cy="38130"/>
          </a:xfrm>
          <a:prstGeom prst="rect">
            <a:avLst/>
          </a:prstGeom>
          <a:solidFill>
            <a:srgbClr val="F7941F"/>
          </a:solidFill>
          <a:ln/>
        </p:spPr>
      </p:sp>
      <p:sp>
        <p:nvSpPr>
          <p:cNvPr id="4" name="Text 1"/>
          <p:cNvSpPr/>
          <p:nvPr/>
        </p:nvSpPr>
        <p:spPr>
          <a:xfrm>
            <a:off x="666780" y="571500"/>
            <a:ext cx="11144250" cy="41907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2000"/>
              </a:lnSpc>
              <a:buNone/>
            </a:pPr>
            <a:r>
              <a:rPr lang="mi" altLang="en-US" sz="3000" dirty="0">
                <a:solidFill>
                  <a:srgbClr val="422C70"/>
                </a:solidFill>
                <a:latin typeface="IBM Plex Sans Medium" pitchFamily="34" charset="0"/>
                <a:ea typeface="IBM Plex Sans Medium" pitchFamily="34" charset="-122"/>
                <a:cs typeface="IBM Plex Sans Medium" pitchFamily="34" charset="-120"/>
              </a:rPr>
              <a:t>Te Pōkairua Bitcoin</a:t>
            </a:r>
            <a:endParaRPr lang="mi" sz="3000" dirty="0"/>
          </a:p>
        </p:txBody>
      </p:sp>
      <p:sp>
        <p:nvSpPr>
          <p:cNvPr id="5" name="Text 2"/>
          <p:cNvSpPr/>
          <p:nvPr/>
        </p:nvSpPr>
        <p:spPr>
          <a:xfrm>
            <a:off x="666780" y="1435608"/>
            <a:ext cx="6340632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 hipanga e whai ake nei. Mā ōna kōwae e whā koutou e kawe whakamua:</a:t>
            </a:r>
            <a:endParaRPr lang="mi" sz="2210" dirty="0"/>
          </a:p>
        </p:txBody>
      </p:sp>
      <p:sp>
        <p:nvSpPr>
          <p:cNvPr id="6" name="Text 3"/>
          <p:cNvSpPr/>
          <p:nvPr/>
        </p:nvSpPr>
        <p:spPr>
          <a:xfrm>
            <a:off x="1017179" y="2416851"/>
            <a:ext cx="5956493" cy="16817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marL="210820" indent="-210820">
              <a:lnSpc>
                <a:spcPct val="113000"/>
              </a:lnSpc>
              <a:buSzPct val="100000"/>
              <a:buChar char="•"/>
            </a:pPr>
            <a:r>
              <a:rPr lang="mi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 mārama ki te moni</a:t>
            </a:r>
            <a:endParaRPr lang="mi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mi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 āhua o te mahi a Bitcoin</a:t>
            </a:r>
            <a:endParaRPr lang="mi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mi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Te whakamahi haumaru i a Bitcoin</a:t>
            </a:r>
            <a:endParaRPr lang="mi" sz="2210" dirty="0"/>
          </a:p>
          <a:p>
            <a:pPr algn="l" marL="210820" indent="-210820">
              <a:lnSpc>
                <a:spcPct val="113000"/>
              </a:lnSpc>
              <a:spcBef>
                <a:spcPts val="440"/>
              </a:spcBef>
              <a:buSzPct val="100000"/>
              <a:buChar char="•"/>
            </a:pPr>
            <a:r>
              <a:rPr lang="mi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Ko Bitcoin i tō koutou hapori</a:t>
            </a:r>
            <a:endParaRPr lang="mi" sz="2210" dirty="0"/>
          </a:p>
        </p:txBody>
      </p:sp>
      <p:sp>
        <p:nvSpPr>
          <p:cNvPr id="7" name="Text 4"/>
          <p:cNvSpPr/>
          <p:nvPr/>
        </p:nvSpPr>
        <p:spPr>
          <a:xfrm>
            <a:off x="666780" y="4406951"/>
            <a:ext cx="6340632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Kia pākiki tonu, kia pātai tonu, ā, kimihia ētahi atu mātauranga i </a:t>
            </a:r>
            <a:r>
              <a:rPr lang="mi" altLang="en-US" sz="2210" b="1" u="sng" dirty="0">
                <a:solidFill>
                  <a:srgbClr val="F7941F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myfirstbitcoin.org</a:t>
            </a:r>
            <a:r>
              <a:rPr lang="mi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.</a:t>
            </a:r>
            <a:endParaRPr lang="mi" sz="2210" dirty="0"/>
          </a:p>
        </p:txBody>
      </p:sp>
      <p:sp>
        <p:nvSpPr>
          <p:cNvPr id="8" name="Text 5"/>
          <p:cNvSpPr/>
          <p:nvPr/>
        </p:nvSpPr>
        <p:spPr>
          <a:xfrm>
            <a:off x="666780" y="5444246"/>
            <a:ext cx="6340632" cy="7569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2210" dirty="0">
                <a:solidFill>
                  <a:srgbClr val="25252B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E hīkaka ana mātou ki te kite i a koutou i tō mātou rōpū ākonga e whai ake nei.</a:t>
            </a:r>
            <a:endParaRPr lang="mi" sz="2210" dirty="0"/>
          </a:p>
        </p:txBody>
      </p:sp>
      <p:sp>
        <p:nvSpPr>
          <p:cNvPr id="9" name="Text 6"/>
          <p:cNvSpPr/>
          <p:nvPr/>
        </p:nvSpPr>
        <p:spPr>
          <a:xfrm>
            <a:off x="666780" y="6423751"/>
            <a:ext cx="11144250" cy="2056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mi" altLang="en-US" sz="1200" dirty="0">
                <a:solidFill>
                  <a:srgbClr val="6C6C7D"/>
                </a:solidFill>
                <a:latin typeface="IBM Plex Sans" pitchFamily="34" charset="0"/>
                <a:ea typeface="IBM Plex Sans" pitchFamily="34" charset="-122"/>
                <a:cs typeface="IBM Plex Sans" pitchFamily="34" charset="-120"/>
              </a:rPr>
              <a:t>He Kupu Whakataki ki Bitcoin · He aha ka whai ake?</a:t>
            </a:r>
            <a:endParaRPr lang="mi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63220" y="6422746"/>
            <a:ext cx="1143000" cy="235275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430">
                <a:solidFill>
                  <a:srgbClr val="6C6C7D"/>
                </a:solidFill>
                <a:latin typeface="IBM Plex Sans"/>
                <a:ea typeface="IBM Plex Sans"/>
                <a:cs typeface="IBM Plex Sans"/>
              </a:defRPr>
            </a:lvl1pPr>
          </a:lstStyle>
          <a:p>
            <a:pPr algn="r"/>
            <a:fld id="{F7021451-1387-4CA6-816F-3879F97B5CBC}" type="slidenum">
              <a:rPr b="0" lang="en-US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My First Bitcoin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 Kupu Whakataki ki Bitcoin</dc:title>
  <dc:subject>Open educational slides (Creative Commons). Adapt them freely.</dc:subject>
  <dc:creator>My First Bitcoin</dc:creator>
  <cp:lastModifiedBy>My First Bitcoin</cp:lastModifiedBy>
  <cp:revision>1</cp:revision>
  <dcterms:created xsi:type="dcterms:W3CDTF">2026-10-22T19:41:04Z</dcterms:created>
  <dcterms:modified xsi:type="dcterms:W3CDTF">2026-10-22T19:41:04Z</dcterms:modified>
</cp:coreProperties>
</file>