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Quelle: My First Bitcoin, Bitcoin Diploma Student Guide, Ausgabe 26.10, Module 1–4 und einführende Erwartungen an die Lernenden. Bearbeitet unter der Lizenz Creative Commons Namensnennung – Weitergabe unter gleichen Bedingungen 4.0 International; dieser Foliensatz steht unter derselben Lizenz. Dieser Foliensatz ist ein Präsentationshilfsmittel für den lehrkraftgeleiteten Unterricht. Passen Sie Beispiele, Aktivitäten, Tempo und Vortragsweise an, wahren Sie dabei jedoch die inhaltliche Bedeutung des Lehrplans, die erforderlichen Kompetenzen und die Sicherheitsgrenzen. Eine feste Sitzungsdauer ist nicht vorgesehen.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Behalten Sie diese Grenzen in allen vier Modulen bei. Erläutern Sie die Risiken in Bezug auf Privatsphäre, Sicherheit und Verlust, bevor eine optionale Live-Übung mit geringem Einsatz stattfindet.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Nutzen Sie die Quellendiskussion, um eine überprüfbare Tatsache von einer Meinung zu unterscheiden, die Kriterien und Belege erfordert. Fragen Sie keine persönlichen finanziellen Angaben 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Verwenden Sie das Beispiel aus der Quelle: Amina hat Reis und möchte Schuhe; Luis hat Schuhe und möchte Speiseöl; Mei hat Speiseöl und möchte eine Reparaturarbeit. Halten Sie die gescheiterten direkten Tauschversuche klar getrennt von der späteren Lösung mithilfe von Geld.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Verwenden Sie das Beispiel zur Wasserverfügbarkeit aus dem Leitfaden sowie alltägliche Entscheidungen. Dringende Bedürfnisse können die Präferenz für die Gegenwart nachvollziehbar erhöhen.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Erklären Sie den Goldstandard und seine unterschiedlichen Einlösungsregeln für repräsentatives Papiergeld. Eine Karte oder ein Telefon übermittelt Anweisungen; sie enthalten kein Geld. Eine gewöhnliche Bankeinlage ist eine Verbindlichkeit der Bank gegenüber ihrem Kunden.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Banken erzielen Zinsen und Gebühren, während sie zugleich Kosten und Verluste decken. Erwecken Sie nicht den Eindruck, dass alle Banken kurz vor dem Zusammenbruch stehen oder dass die Kreditvergabe keinen Beschränkungen unterliegt. Unterscheiden Sie zwischen dem Versprechen einer Bank und dem direkten Besitz des Abwicklungsvermögenswerts.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Stellen Sie die fünfteilige Antwort als zusammenhängendes Ganzes dar. Frühere Vorschläge lieferten Einzelteile; vermeiden Sie den Eindruck, jeder davon sei bereits eine vollständige dezentrale Währung gewesen.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Einige Bitcoin sind möglicherweise unzugänglich oder stehen nicht zum Verkauf.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Lassen Sie die Lernenden die Umrechnung selbst herausfinden; keine sichtbaren Lösungen.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Kerngedanke: Hat Bitcoin für Sie einen Wert? Spiegelt sein aktueller Preis seinen Wert wider?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Bereiten Sie die Überprüfung des Empfangsbildschirms, die Überprüfung von Senden und Verifizieren sowie die Übung zur Wiederherstellungsbereitschaft oder zur Reaktion auf Betrugsversuche vor. Erläutern Sie vor der Verwendung die Grenzen jeder Umgebung.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Fotografieren Sie eine echte Seed-Phrase niemals, speichern Sie sie nicht in der Cloud, versenden Sie sie nicht per E-Mail oder Nachricht und geben Sie sie nicht auf einer Website oder in einem gewöhnlichen Formular ein. Sie kann vollen Zugriff auf Guthaben ermöglichen.
Zusätzliche Passphrasen, mehrere Schlüssel und fortgeschrittene Sicherungsverfahren gehören in den Bereich „Advanced Learning“. Führen Sie keine Komplexität ein, die Lernende nicht erklären oder bei der sie keine Wiederherstellung durchführen können.
Wenn die Seed-Phrase möglicherweise gesehen, kopiert, online eingegeben oder auf einem nicht vertrauenswürdigen Gerät gespeichert wurde, betrachten Sie sie als kompromittiert. Holen Sie sich Hilfe, ohne sie preiszugeben, und nutzen Sie ein neues, vertrauenswürdiges Wiederherstellungsverfahren.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Verwenden Sie den fiktiven Vergleich aus der Quelle zwischen Kleinzahlungen und selteneren Zahlungen. Halten Sie die Entscheidungen hypothetisch; wählen Sie keine Werkzeuge oder Beträge für das persönliche Geld der Lernenden aus.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Beobachten Sie den Vorgang, ohne die Wiederherstellungswörter einzusehen. Für eine spätere persönliche Einrichtung sind neue, privat erzeugte Wiederherstellungsinformationen erforderlich.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On-Chain-Gebühren hängen hauptsächlich von der Datenmenge der Transaktion und der Nachfrage nach Blockspeicher ab, nicht einfach vom gesendeten Betrag. Lesen Sie die endgültige Schätzung; Zeitpunkt und Gebühren können sich ändern.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Rufen Sie offizielle Websites, App-Einträge und Kontakte eigenständig auf. Prüfen Sie Herausgeber und Domain; seien Sie vorsichtig bei Werbung, Nachrichten und nachgeahmten Websites. Leihen Sie sich niemals Geld, um zu experimentieren.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Quellenanker: Praktische Kompetenzprüfung unter Beobachtung einer Lehrkraft. C6 erfordert die direkte Beobachtung sowohl der Aufgaben zu Wallet und Zahlungseingang als auch der Aufgaben zur Wiederherstellungsbereitschaft. Simulationen, vorbereitete Materialien, physische Modelle und Alternativen ohne echtes Guthaben sind zulässig. Geben Sie bei Bedarf Feedback und eine weitere Gelegenheit. Zeigen Sie Bewertungsraster und Prüfungsverwaltung nicht auf dem Bildschirm.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ist verpflichtend und wird von der Lehrkraft zusammengestellt. Wählen Sie die lokal relevante Aufgabe zu Bitcoin als Geld aus und nutzen Sie die folgenden Impulse als anpassbare Optionen, nicht als Verpflichtung, jedes Tool oder jedes Szenario vorzuführen. Überprüfen Sie aktuelle Tools, lokale Vorschriften, Infrastruktur und Unterstützungsangebote. Wahren Sie die geforderten Kompetenzen und die Sicherheitsstandards aus Modul 3; erfinden Sie keine lokalen Anbieter oder Details.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Wählen Sie die passende Ausgangsaufgabe: Verwahrungsvergleich, Prüfung des Empfangsbildschirms, Vergleich der Zahlungswege, Prüfung einer vorbereiteten Transaktion, Vergleich der Routenkosten, Reaktion auf Betrug, Händler- bzw. Spendenablauf oder Überprüfung von Ressourcen. Holen Sie bei Bedarf lokales Fachwissen ein.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Verwenden Sie einen Artikel mit geringem Wert oder eine Simulation. Erklären Sie den gesamten Ablauf, bevor Sie die Zahlung freigeben.
Wählen Sie die Szenarien des Leitfadens aus oder passen Sie sie an die lokale Aufgabe an. Formulieren Sie die Arbeitsanweisungen so, dass sie sich direkt an die Lernenden richten, und stellen Sie eine hypothetische Akzeptanz nicht als tatsächlichen Eintrag eines lokalen Händlers dar.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Verwenden Sie dasjenige Ausgangsszenario, das die gewählte lokale Aufgabe unterstützt. Eine Rückerstattung ist eine neue Zahlung, keine Rückabwicklung der ursprünglichen On-Chain-Transaktion.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Mögliche Bezugswege sind Arbeit, direkter Tausch, Broker, Geldautomaten, Händler, Umtauschdienste und Kreislaufwirtschaften. Verwenden Sie aktuelle, überprüfte lokale Fakten oder ein klar erkennbar fiktives Szenario.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Vergleichen Sie Datenspeicherung, On-Chain-Verknüpfungen, Gegenparteien, Betrugsschutz, Limits, Gebühren und den Umgang mit Streitfällen.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Definieren Sie Erfolg anhand des gelösten Problems, nicht anhand der Anzahl der Transaktionen.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Beobachten Sie die von der Lehrkraft ausgewählte, lokale Aufgabe zu Bitcoin als Geld sowie die Erklärung der lernenden Person zu Zweck, Alternative, Abwägungen, möglichem Scheitern und nächstem Schritt. Zeigen Sie Punktevergabe, Bewertungsraster und Prüfungsorganisation nicht auf dem Bildschirm.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18624" y="571500"/>
            <a:ext cx="1506565" cy="272400"/>
          </a:xfrm>
          <a:prstGeom prst="rect">
            <a:avLst/>
          </a:prstGeom>
          <a:noFill/>
          <a:ln/>
        </p:spPr>
        <p:txBody>
          <a:bodyPr wrap="square" lIns="0" tIns="0" rIns="0" bIns="0" rtlCol="0" anchor="t"/>
          <a:lstStyle/>
          <a:p>
            <a:pPr algn="r" indent="0" marL="0">
              <a:lnSpc>
                <a:spcPct val="108000"/>
              </a:lnSpc>
              <a:buNone/>
            </a:pPr>
            <a:r>
              <a:rPr lang="de" altLang="en-US" sz="1650" dirty="0">
                <a:solidFill>
                  <a:srgbClr val="FFFFFF"/>
                </a:solidFill>
                <a:latin typeface="IBM Plex Sans" pitchFamily="34" charset="0"/>
                <a:ea typeface="IBM Plex Sans" pitchFamily="34" charset="-122"/>
                <a:cs typeface="IBM Plex Sans" pitchFamily="34" charset="-120"/>
              </a:rPr>
              <a:t>Ausgabe 26.10</a:t>
            </a:r>
            <a:endParaRPr lang="de"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de" altLang="en-US" sz="7200" dirty="0">
                <a:solidFill>
                  <a:srgbClr val="FFFFFF"/>
                </a:solidFill>
                <a:latin typeface="IBM Plex Sans Medium" pitchFamily="34" charset="0"/>
                <a:ea typeface="IBM Plex Sans Medium" pitchFamily="34" charset="-122"/>
                <a:cs typeface="IBM Plex Sans Medium" pitchFamily="34" charset="-120"/>
              </a:rPr>
              <a:t>Bitcoin-Diplom</a:t>
            </a:r>
            <a:endParaRPr lang="de"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de" altLang="en-US" sz="2400" dirty="0">
                <a:solidFill>
                  <a:srgbClr val="FFFFFF"/>
                </a:solidFill>
                <a:latin typeface="IBM Plex Sans" pitchFamily="34" charset="0"/>
                <a:ea typeface="IBM Plex Sans" pitchFamily="34" charset="-122"/>
                <a:cs typeface="IBM Plex Sans" pitchFamily="34" charset="-120"/>
              </a:rPr>
              <a:t>Finanzbildung für das Bitcoin-Zeitalter</a:t>
            </a:r>
            <a:endParaRPr lang="d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de" altLang="en-US" sz="2400" dirty="0">
                <a:solidFill>
                  <a:srgbClr val="F7941F"/>
                </a:solidFill>
                <a:latin typeface="IBM Plex Sans Medium" pitchFamily="34" charset="0"/>
                <a:ea typeface="IBM Plex Sans Medium" pitchFamily="34" charset="-122"/>
                <a:cs typeface="IBM Plex Sans Medium" pitchFamily="34" charset="-120"/>
              </a:rPr>
              <a:t>Modul 1</a:t>
            </a:r>
            <a:endParaRPr lang="de"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Geld verstehen</a:t>
            </a:r>
            <a:endParaRPr lang="de"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de" altLang="en-US" sz="2400" b="1" dirty="0">
                <a:solidFill>
                  <a:srgbClr val="FFFFFF"/>
                </a:solidFill>
                <a:latin typeface="IBM Plex Sans" pitchFamily="34" charset="0"/>
                <a:ea typeface="IBM Plex Sans" pitchFamily="34" charset="-122"/>
                <a:cs typeface="IBM Plex Sans" pitchFamily="34" charset="-120"/>
              </a:rPr>
              <a:t>Problem:</a:t>
            </a:r>
            <a:r>
              <a:rPr lang="de" altLang="en-US" sz="2400" dirty="0">
                <a:solidFill>
                  <a:srgbClr val="FFFFFF"/>
                </a:solidFill>
                <a:latin typeface="IBM Plex Sans" pitchFamily="34" charset="0"/>
                <a:ea typeface="IBM Plex Sans" pitchFamily="34" charset="-122"/>
                <a:cs typeface="IBM Plex Sans" pitchFamily="34" charset="-120"/>
              </a:rPr>
              <a:t> Wie funktionieren Geldsysteme und wie verändern sie sich?</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Wissen kommt vor dem Handeln</a:t>
            </a:r>
            <a:endParaRPr lang="de"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Erst lernen · klein anfangen · langsam vorgehen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Kein Kauf, keine eigenen Mittel und keine eigene Wallet erforderlich</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Für den Abschluss sind weder ein eigenes Gerät noch ein Internetzugang erforderlich</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Vorbereitete Materialien, Simulationen und Offline-Übungen verfügbar</a:t>
            </a:r>
            <a:endParaRPr lang="de"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Dieser Kurs dient der Bildung und stellt keine Finanz-, Anlage-, Rechts- oder Steuerberatung dar. Er empfiehlt weder den Kauf, den Verkauf, die Beleihung noch das Halten von bitcoin und verspricht keinen steigenden Kurs.</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8925184" cy="1325789"/>
          </a:xfrm>
          <a:prstGeom prst="rect">
            <a:avLst/>
          </a:prstGeom>
          <a:noFill/>
          <a:ln/>
        </p:spPr>
        <p:txBody>
          <a:bodyPr wrap="square" lIns="0" tIns="0" rIns="0" bIns="0" rtlCol="0" anchor="t"/>
          <a:lstStyle/>
          <a:p>
            <a:pPr algn="l" indent="0" marL="0">
              <a:lnSpc>
                <a:spcPct val="100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Nicht vertrauen, sondern überprüfen</a:t>
            </a:r>
            <a:endParaRPr lang="d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C0C0D0"/>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Diskussion und Erwartungen an die Privatsphäre</a:t>
            </a:r>
            <a:endParaRPr lang="de"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Prüfen Sie Belege; unterscheiden Sie zwischen Fakten, Meinungen und Garantien</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Hinterfragen Sie Ideen respektvoll; benennen Sie Unsicherheiten</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Behalten Sie persönliche Geschichten und finanzielle Informationen für sich</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Kein Druck, zu kaufen, zu verkaufen oder Bestände offenzulegen</a:t>
            </a:r>
            <a:endParaRPr lang="de" sz="2210" dirty="0"/>
          </a:p>
        </p:txBody>
      </p:sp>
      <p:sp>
        <p:nvSpPr>
          <p:cNvPr id="5" name="Text 3"/>
          <p:cNvSpPr/>
          <p:nvPr/>
        </p:nvSpPr>
        <p:spPr>
          <a:xfrm>
            <a:off x="666780" y="3369655"/>
            <a:ext cx="11510010" cy="1135410"/>
          </a:xfrm>
          <a:prstGeom prst="rect">
            <a:avLst/>
          </a:prstGeom>
          <a:noFill/>
          <a:ln/>
        </p:spPr>
        <p:txBody>
          <a:bodyPr wrap="square" lIns="0" tIns="0" rIns="0" bIns="0" rtlCol="0" anchor="t"/>
          <a:lstStyle/>
          <a:p>
            <a:pPr algn="l" indent="0" marL="0">
              <a:lnSpc>
                <a:spcPct val="113000"/>
              </a:lnSpc>
              <a:buNone/>
            </a:pPr>
            <a:r>
              <a:rPr lang="de" altLang="en-US" sz="2210" dirty="0">
                <a:solidFill>
                  <a:srgbClr val="25252B"/>
                </a:solidFill>
                <a:latin typeface="IBM Plex Sans" pitchFamily="34" charset="0"/>
                <a:ea typeface="IBM Plex Sans" pitchFamily="34" charset="-122"/>
                <a:cs typeface="IBM Plex Sans" pitchFamily="34" charset="-120"/>
              </a:rPr>
              <a:t>Holen Sie eine Erlaubnis ein, bevor Sie den Bildschirm, die Arbeit oder identifizierende Informationen einer Person aufzeichnen oder teilen. Teilen Sie niemals echte private Schlüssel oder Wiederherstellungswörter.</a:t>
            </a:r>
            <a:endParaRPr lang="de" sz="2210" dirty="0"/>
          </a:p>
        </p:txBody>
      </p:sp>
      <p:sp>
        <p:nvSpPr>
          <p:cNvPr id="6" name="Text 4"/>
          <p:cNvSpPr/>
          <p:nvPr/>
        </p:nvSpPr>
        <p:spPr>
          <a:xfrm>
            <a:off x="666780" y="4785421"/>
            <a:ext cx="11510010" cy="1135410"/>
          </a:xfrm>
          <a:prstGeom prst="rect">
            <a:avLst/>
          </a:prstGeom>
          <a:noFill/>
          <a:ln/>
        </p:spPr>
        <p:txBody>
          <a:bodyPr wrap="square" lIns="0" tIns="0" rIns="0" bIns="0" rtlCol="0" anchor="t"/>
          <a:lstStyle/>
          <a:p>
            <a:pPr algn="l" indent="0" marL="0">
              <a:lnSpc>
                <a:spcPct val="113000"/>
              </a:lnSpc>
              <a:buNone/>
            </a:pPr>
            <a:r>
              <a:rPr lang="de" altLang="en-US" sz="2210" dirty="0">
                <a:solidFill>
                  <a:srgbClr val="25252B"/>
                </a:solidFill>
                <a:latin typeface="IBM Plex Sans" pitchFamily="34" charset="0"/>
                <a:ea typeface="IBM Plex Sans" pitchFamily="34" charset="-122"/>
                <a:cs typeface="IBM Plex Sans" pitchFamily="34" charset="-120"/>
              </a:rPr>
              <a:t>Der Bitcoin-Kurs kann sich stark verändern. Fehler, Betrug, verlorene Geheimnisse oder der Ausfall eines Verwahrers können zu dauerhaftem Verlust führen; gültige Zahlungen lassen sich in der Regel nur schwer oder gar nicht rückgängig machen.</a:t>
            </a:r>
            <a:endParaRPr lang="de"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Einstiegsfragen zum Thema Geld</a:t>
            </a:r>
            <a:endParaRPr lang="de"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Warum brauchen Menschen Geld?</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Was macht etwas zu Geld?</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Wer kann das Geld, das Sie verwenden, erschaffen oder kontrollieren?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Warum hat Ihr Geld einen Wert?</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Können Sie damit noch genauso viel kaufen wie früher?</a:t>
            </a:r>
            <a:endParaRPr lang="d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Warum es Geld gibt</a:t>
            </a:r>
            <a:endParaRPr lang="d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Geld ist ein Vermögenswert, den Menschen annehmen, weil sie erwarten, dass andere ihn später ebenfalls annehmen.</a:t>
            </a:r>
            <a:endParaRPr lang="de"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Spezialisierung und Tausch</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Kooperation unter Fremden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Preise, Schulden, Einkommen und Ersparnisse</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Wert über Zeit und Entfernung hinweg</a:t>
            </a:r>
            <a:endParaRPr lang="de"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de" altLang="en-US" sz="2400" b="1" dirty="0">
                <a:solidFill>
                  <a:srgbClr val="422C70"/>
                </a:solidFill>
                <a:latin typeface="IBM Plex Sans" pitchFamily="34" charset="0"/>
                <a:ea typeface="IBM Plex Sans" pitchFamily="34" charset="-122"/>
                <a:cs typeface="IBM Plex Sans" pitchFamily="34" charset="-120"/>
              </a:rPr>
              <a:t>Kurze Frage</a:t>
            </a:r>
            <a:endParaRPr lang="de" sz="2400" dirty="0"/>
          </a:p>
          <a:p>
            <a:pPr algn="l" indent="0" marL="0">
              <a:lnSpc>
                <a:spcPct val="113000"/>
              </a:lnSpc>
              <a:spcBef>
                <a:spcPts val="360"/>
              </a:spcBef>
              <a:buNone/>
            </a:pPr>
            <a:r>
              <a:rPr lang="de" altLang="en-US" sz="2400" dirty="0">
                <a:solidFill>
                  <a:srgbClr val="25252B"/>
                </a:solidFill>
                <a:latin typeface="IBM Plex Sans" pitchFamily="34" charset="0"/>
                <a:ea typeface="IBM Plex Sans" pitchFamily="34" charset="-122"/>
                <a:cs typeface="IBM Plex Sans" pitchFamily="34" charset="-120"/>
              </a:rPr>
              <a:t>Welches Tausch- oder Koordinationsproblem hilft Geld zu lösen?</a:t>
            </a:r>
            <a:endParaRPr lang="de"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Funktionen des Geldes</a:t>
            </a:r>
            <a:endParaRPr lang="de"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Tauschmittel:</a:t>
            </a:r>
            <a:r>
              <a:rPr lang="de" altLang="en-US" sz="2400" dirty="0">
                <a:solidFill>
                  <a:srgbClr val="25252B"/>
                </a:solidFill>
                <a:latin typeface="IBM Plex Sans" pitchFamily="34" charset="0"/>
                <a:ea typeface="IBM Plex Sans" pitchFamily="34" charset="-122"/>
                <a:cs typeface="IBM Plex Sans" pitchFamily="34" charset="-120"/>
              </a:rPr>
              <a:t> Bezahlung von Waren und Dienstleistungen</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Recheneinheit:</a:t>
            </a:r>
            <a:r>
              <a:rPr lang="de" altLang="en-US" sz="2400" dirty="0">
                <a:solidFill>
                  <a:srgbClr val="25252B"/>
                </a:solidFill>
                <a:latin typeface="IBM Plex Sans" pitchFamily="34" charset="0"/>
                <a:ea typeface="IBM Plex Sans" pitchFamily="34" charset="-122"/>
                <a:cs typeface="IBM Plex Sans" pitchFamily="34" charset="-120"/>
              </a:rPr>
              <a:t> gemeinsame Preise und Aufzeichnungen</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Wertaufbewahrungsmittel:</a:t>
            </a:r>
            <a:r>
              <a:rPr lang="de" altLang="en-US" sz="2400" dirty="0">
                <a:solidFill>
                  <a:srgbClr val="25252B"/>
                </a:solidFill>
                <a:latin typeface="IBM Plex Sans" pitchFamily="34" charset="0"/>
                <a:ea typeface="IBM Plex Sans" pitchFamily="34" charset="-122"/>
                <a:cs typeface="IBM Plex Sans" pitchFamily="34" charset="-120"/>
              </a:rPr>
              <a:t> Werterhalt über die Zeit</a:t>
            </a:r>
            <a:endParaRPr lang="de"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Eine Geldform kann eine Funktion besser erfüllen als eine andere. Jede Form birgt Risiken für die Kaufkraft.</a:t>
            </a:r>
            <a:endParaRPr lang="d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Eigenschaften nützlichen Geldes</a:t>
            </a:r>
            <a:endParaRPr lang="de"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Haltbarkeit:</a:t>
            </a:r>
            <a:r>
              <a:rPr lang="de" altLang="en-US" sz="2020" dirty="0">
                <a:solidFill>
                  <a:srgbClr val="25252B"/>
                </a:solidFill>
                <a:latin typeface="IBM Plex Sans" pitchFamily="34" charset="0"/>
                <a:ea typeface="IBM Plex Sans" pitchFamily="34" charset="-122"/>
                <a:cs typeface="IBM Plex Sans" pitchFamily="34" charset="-120"/>
              </a:rPr>
              <a:t> über lange Zeit nutzbar</a:t>
            </a:r>
            <a:endParaRPr lang="de" sz="2020" dirty="0"/>
          </a:p>
          <a:p>
            <a:pPr algn="l" marL="511810" indent="-51181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Übertragbarkeit:</a:t>
            </a:r>
            <a:r>
              <a:rPr lang="de" altLang="en-US" sz="2020" dirty="0">
                <a:solidFill>
                  <a:srgbClr val="25252B"/>
                </a:solidFill>
                <a:latin typeface="IBM Plex Sans" pitchFamily="34" charset="0"/>
                <a:ea typeface="IBM Plex Sans" pitchFamily="34" charset="-122"/>
                <a:cs typeface="IBM Plex Sans" pitchFamily="34" charset="-120"/>
              </a:rPr>
              <a:t> leicht zu bewegen oder zu übertragen</a:t>
            </a:r>
            <a:endParaRPr lang="de" sz="2020" dirty="0"/>
          </a:p>
          <a:p>
            <a:pPr algn="l" marL="511810" indent="-51181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Teilbarkeit:</a:t>
            </a:r>
            <a:r>
              <a:rPr lang="de" altLang="en-US" sz="2020" dirty="0">
                <a:solidFill>
                  <a:srgbClr val="25252B"/>
                </a:solidFill>
                <a:latin typeface="IBM Plex Sans" pitchFamily="34" charset="0"/>
                <a:ea typeface="IBM Plex Sans" pitchFamily="34" charset="-122"/>
                <a:cs typeface="IBM Plex Sans" pitchFamily="34" charset="-120"/>
              </a:rPr>
              <a:t> kleine und große Beträge</a:t>
            </a:r>
            <a:endParaRPr lang="de" sz="2020" dirty="0"/>
          </a:p>
          <a:p>
            <a:pPr algn="l" marL="511810" indent="-51181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Fungibilität:</a:t>
            </a:r>
            <a:r>
              <a:rPr lang="de" altLang="en-US" sz="2020" dirty="0">
                <a:solidFill>
                  <a:srgbClr val="25252B"/>
                </a:solidFill>
                <a:latin typeface="IBM Plex Sans" pitchFamily="34" charset="0"/>
                <a:ea typeface="IBM Plex Sans" pitchFamily="34" charset="-122"/>
                <a:cs typeface="IBM Plex Sans" pitchFamily="34" charset="-120"/>
              </a:rPr>
              <a:t> austauschbare, gleichwertige Einheiten</a:t>
            </a:r>
            <a:endParaRPr lang="de" sz="2020" dirty="0"/>
          </a:p>
        </p:txBody>
      </p:sp>
      <p:sp>
        <p:nvSpPr>
          <p:cNvPr id="5" name="Text 3"/>
          <p:cNvSpPr/>
          <p:nvPr/>
        </p:nvSpPr>
        <p:spPr>
          <a:xfrm>
            <a:off x="6121542" y="1372240"/>
            <a:ext cx="5727984" cy="1830263"/>
          </a:xfrm>
          <a:prstGeom prst="rect">
            <a:avLst/>
          </a:prstGeom>
          <a:noFill/>
          <a:ln/>
        </p:spPr>
        <p:txBody>
          <a:bodyPr wrap="square" lIns="0" tIns="0" rIns="0" bIns="0" rtlCol="0" anchor="t"/>
          <a:lstStyle/>
          <a:p>
            <a:pPr algn="l" marL="511810" indent="-511810">
              <a:lnSpc>
                <a:spcPct val="113000"/>
              </a:lnSpc>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Knappheit:</a:t>
            </a:r>
            <a:r>
              <a:rPr lang="de" altLang="en-US" sz="2020" dirty="0">
                <a:solidFill>
                  <a:srgbClr val="25252B"/>
                </a:solidFill>
                <a:latin typeface="IBM Plex Sans" pitchFamily="34" charset="0"/>
                <a:ea typeface="IBM Plex Sans" pitchFamily="34" charset="-122"/>
                <a:cs typeface="IBM Plex Sans" pitchFamily="34" charset="-120"/>
              </a:rPr>
              <a:t> Grenzen für die Ausweitung des Angebots</a:t>
            </a:r>
            <a:endParaRPr lang="de" sz="2020" dirty="0"/>
          </a:p>
          <a:p>
            <a:pPr algn="l" marL="511810" indent="-51181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Akzeptanz:</a:t>
            </a:r>
            <a:r>
              <a:rPr lang="de" altLang="en-US" sz="2020" dirty="0">
                <a:solidFill>
                  <a:srgbClr val="25252B"/>
                </a:solidFill>
                <a:latin typeface="IBM Plex Sans" pitchFamily="34" charset="0"/>
                <a:ea typeface="IBM Plex Sans" pitchFamily="34" charset="-122"/>
                <a:cs typeface="IBM Plex Sans" pitchFamily="34" charset="-120"/>
              </a:rPr>
              <a:t> Bereitschaft, es anzunehmen</a:t>
            </a:r>
            <a:endParaRPr lang="de" sz="2020" dirty="0"/>
          </a:p>
          <a:p>
            <a:pPr algn="l" marL="511810" indent="-51181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Überprüfbarkeit und Erkennbarkeit:</a:t>
            </a:r>
            <a:r>
              <a:rPr lang="de" altLang="en-US" sz="2020" dirty="0">
                <a:solidFill>
                  <a:srgbClr val="25252B"/>
                </a:solidFill>
                <a:latin typeface="IBM Plex Sans" pitchFamily="34" charset="0"/>
                <a:ea typeface="IBM Plex Sans" pitchFamily="34" charset="-122"/>
                <a:cs typeface="IBM Plex Sans" pitchFamily="34" charset="-120"/>
              </a:rPr>
              <a:t> echte, identifizierbare Einheiten</a:t>
            </a:r>
            <a:endParaRPr lang="de"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Keine Form schneidet perfekt ab. „</a:t>
            </a:r>
            <a:r>
              <a:rPr lang="de" altLang="en-US" sz="2020" b="1" dirty="0">
                <a:solidFill>
                  <a:srgbClr val="25252B"/>
                </a:solidFill>
                <a:latin typeface="IBM Plex Sans" pitchFamily="34" charset="0"/>
                <a:ea typeface="IBM Plex Sans" pitchFamily="34" charset="-122"/>
                <a:cs typeface="IBM Plex Sans" pitchFamily="34" charset="-120"/>
              </a:rPr>
              <a:t>Solides Geld</a:t>
            </a:r>
            <a:r>
              <a:rPr lang="de" altLang="en-US" sz="2020" dirty="0">
                <a:solidFill>
                  <a:srgbClr val="25252B"/>
                </a:solidFill>
                <a:latin typeface="IBM Plex Sans" pitchFamily="34" charset="0"/>
                <a:ea typeface="IBM Plex Sans" pitchFamily="34" charset="-122"/>
                <a:cs typeface="IBM Plex Sans" pitchFamily="34" charset="-120"/>
              </a:rPr>
              <a:t>“ ist eine Einschätzung: Legen Sie Kriterien fest und vergleichen Sie konsequent.</a:t>
            </a:r>
            <a:endParaRPr lang="de"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de" altLang="en-US" sz="2020" b="1" dirty="0">
                <a:solidFill>
                  <a:srgbClr val="422C70"/>
                </a:solidFill>
                <a:latin typeface="IBM Plex Sans" pitchFamily="34" charset="0"/>
                <a:ea typeface="IBM Plex Sans" pitchFamily="34" charset="-122"/>
                <a:cs typeface="IBM Plex Sans" pitchFamily="34" charset="-120"/>
              </a:rPr>
              <a:t>Kritisch nachdenken</a:t>
            </a:r>
            <a:endParaRPr lang="de" sz="2020" dirty="0"/>
          </a:p>
          <a:p>
            <a:pPr algn="l" indent="0" marL="0">
              <a:lnSpc>
                <a:spcPct val="113000"/>
              </a:lnSpc>
              <a:spcBef>
                <a:spcPts val="300"/>
              </a:spcBef>
              <a:buNone/>
            </a:pPr>
            <a:r>
              <a:rPr lang="de" altLang="en-US" sz="2020" dirty="0">
                <a:solidFill>
                  <a:srgbClr val="25252B"/>
                </a:solidFill>
                <a:latin typeface="IBM Plex Sans" pitchFamily="34" charset="0"/>
                <a:ea typeface="IBM Plex Sans" pitchFamily="34" charset="-122"/>
                <a:cs typeface="IBM Plex Sans" pitchFamily="34" charset="-120"/>
              </a:rPr>
              <a:t>Welche Eigenschaften waren für Sie entscheidend, als Sie eine Art von Geld oder Vermögenswert einer anderen vorgezogen haben?</a:t>
            </a:r>
            <a:endParaRPr lang="de"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Tauschhandel und die doppelte Koinzidenz der Bedürfnisse</a:t>
            </a:r>
            <a:endParaRPr lang="d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Direkter Austausch von Waren oder Dienstleistungen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Beide Seiten müssen das Angebot der anderen wollen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Zur gleichen Zeit, in passenden Mengen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Schwierigkeiten bei Teilbarkeit, Verderb, Preisbildung und Sparen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Geld trennt das Verkaufen vom Kaufen</a:t>
            </a:r>
            <a:endParaRPr lang="d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Knappheit, Wert und Tausch</a:t>
            </a:r>
            <a:endParaRPr lang="de" sz="3000" dirty="0"/>
          </a:p>
        </p:txBody>
      </p:sp>
      <p:sp>
        <p:nvSpPr>
          <p:cNvPr id="5" name="Text 2"/>
          <p:cNvSpPr/>
          <p:nvPr/>
        </p:nvSpPr>
        <p:spPr>
          <a:xfrm>
            <a:off x="986729" y="1372240"/>
            <a:ext cx="5343754" cy="3711732"/>
          </a:xfrm>
          <a:prstGeom prst="rect">
            <a:avLst/>
          </a:prstGeom>
          <a:noFill/>
          <a:ln/>
        </p:spPr>
        <p:txBody>
          <a:bodyPr wrap="square" lIns="0" tIns="0" rIns="0" bIns="0" rtlCol="0" anchor="t"/>
          <a:lstStyle/>
          <a:p>
            <a:pPr algn="l" marL="191770" indent="-191770">
              <a:lnSpc>
                <a:spcPct val="113000"/>
              </a:lnSpc>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Knappheit:</a:t>
            </a:r>
            <a:r>
              <a:rPr lang="de" altLang="en-US" sz="2020" dirty="0">
                <a:solidFill>
                  <a:srgbClr val="25252B"/>
                </a:solidFill>
                <a:latin typeface="IBM Plex Sans" pitchFamily="34" charset="0"/>
                <a:ea typeface="IBM Plex Sans" pitchFamily="34" charset="-122"/>
                <a:cs typeface="IBM Plex Sans" pitchFamily="34" charset="-120"/>
              </a:rPr>
              <a:t> Eine Verwendung schließt eine andere aus</a:t>
            </a:r>
            <a:endParaRPr lang="de" sz="2020" dirty="0"/>
          </a:p>
          <a:p>
            <a:pPr algn="l" marL="191770" indent="-19177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Subjektiver Wert:</a:t>
            </a:r>
            <a:r>
              <a:rPr lang="de" altLang="en-US" sz="2020" dirty="0">
                <a:solidFill>
                  <a:srgbClr val="25252B"/>
                </a:solidFill>
                <a:latin typeface="IBM Plex Sans" pitchFamily="34" charset="0"/>
                <a:ea typeface="IBM Plex Sans" pitchFamily="34" charset="-122"/>
                <a:cs typeface="IBM Plex Sans" pitchFamily="34" charset="-120"/>
              </a:rPr>
              <a:t> Bedürfnisse, Vorlieben und Umstände</a:t>
            </a:r>
            <a:endParaRPr lang="de" sz="2020" dirty="0"/>
          </a:p>
          <a:p>
            <a:pPr algn="l" marL="191770" indent="-19177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Tausch:</a:t>
            </a:r>
            <a:r>
              <a:rPr lang="de" altLang="en-US" sz="2020" dirty="0">
                <a:solidFill>
                  <a:srgbClr val="25252B"/>
                </a:solidFill>
                <a:latin typeface="IBM Plex Sans" pitchFamily="34" charset="0"/>
                <a:ea typeface="IBM Plex Sans" pitchFamily="34" charset="-122"/>
                <a:cs typeface="IBM Plex Sans" pitchFamily="34" charset="-120"/>
              </a:rPr>
              <a:t> Beide Seiten ziehen vor, was sie erhalten</a:t>
            </a:r>
            <a:endParaRPr lang="de" sz="2020" dirty="0"/>
          </a:p>
          <a:p>
            <a:pPr algn="l" marL="191770" indent="-19177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Opportunitätskosten:</a:t>
            </a:r>
            <a:r>
              <a:rPr lang="de" altLang="en-US" sz="2020" dirty="0">
                <a:solidFill>
                  <a:srgbClr val="25252B"/>
                </a:solidFill>
                <a:latin typeface="IBM Plex Sans" pitchFamily="34" charset="0"/>
                <a:ea typeface="IBM Plex Sans" pitchFamily="34" charset="-122"/>
                <a:cs typeface="IBM Plex Sans" pitchFamily="34" charset="-120"/>
              </a:rPr>
              <a:t> die beste aufgegebene Alternative</a:t>
            </a:r>
            <a:endParaRPr lang="de" sz="2020" dirty="0"/>
          </a:p>
          <a:p>
            <a:pPr algn="l" marL="191770" indent="-19177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Zeitpräferenz:</a:t>
            </a:r>
            <a:r>
              <a:rPr lang="de" altLang="en-US" sz="2020" dirty="0">
                <a:solidFill>
                  <a:srgbClr val="25252B"/>
                </a:solidFill>
                <a:latin typeface="IBM Plex Sans" pitchFamily="34" charset="0"/>
                <a:ea typeface="IBM Plex Sans" pitchFamily="34" charset="-122"/>
                <a:cs typeface="IBM Plex Sans" pitchFamily="34" charset="-120"/>
              </a:rPr>
              <a:t> jetzt im Vergleich zu später</a:t>
            </a:r>
            <a:endParaRPr lang="de" sz="2020" dirty="0"/>
          </a:p>
          <a:p>
            <a:pPr algn="l" marL="191770" indent="-19177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Zielkonflikt:</a:t>
            </a:r>
            <a:r>
              <a:rPr lang="de" altLang="en-US" sz="2020" dirty="0">
                <a:solidFill>
                  <a:srgbClr val="25252B"/>
                </a:solidFill>
                <a:latin typeface="IBM Plex Sans" pitchFamily="34" charset="0"/>
                <a:ea typeface="IBM Plex Sans" pitchFamily="34" charset="-122"/>
                <a:cs typeface="IBM Plex Sans" pitchFamily="34" charset="-120"/>
              </a:rPr>
              <a:t> ein Nutzen, der etwas kostet</a:t>
            </a:r>
            <a:endParaRPr lang="de" sz="2020" dirty="0"/>
          </a:p>
        </p:txBody>
      </p:sp>
      <p:sp>
        <p:nvSpPr>
          <p:cNvPr id="6" name="Text 3"/>
          <p:cNvSpPr/>
          <p:nvPr/>
        </p:nvSpPr>
        <p:spPr>
          <a:xfrm>
            <a:off x="666780" y="5365516"/>
            <a:ext cx="5694426"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Knappheit allein garantiert keinen Wert; auch die Nachfrage spielt eine Rolle.</a:t>
            </a:r>
            <a:endParaRPr lang="de"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In der Nähe einer sicheren Quelle Eine Flasche Wasser steht im Kühlschrank eines Ladens. Sauberes Wasser ist in der Nähe leicht zu finden.BedarfGeringPreisNiedrigerWährend einer Knappheit Dieselbe Fla">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Opportunitätskosten</a:t>
            </a:r>
            <a:endParaRPr lang="d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Eine Person mit begrenztem Geld wägt die Möglichkeiten ab Essen Heute gut essen.Transport Zur Arbeit kommen.SparenFür später aufheben. Jede Entscheidung verzichtet auf die anderen: die Opportunitätsko">    </p:cNvPr>
          <p:cNvPicPr>
            <a:picLocks noChangeAspect="1"/>
          </p:cNvPicPr>
          <p:nvPr/>
        </p:nvPicPr>
        <p:blipFill>
          <a:blip r:embed="rId1"/>
          <a:stretch>
            <a:fillRect/>
          </a:stretch>
        </p:blipFill>
        <p:spPr>
          <a:xfrm>
            <a:off x="342900" y="376276"/>
            <a:ext cx="11506170" cy="59530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Vom Tauschhandel zum digitalen Geld</a:t>
            </a:r>
            <a:endParaRPr lang="de"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Direkter Tausch, Geschenke, Verpflichtungen und Schuldaufzeichnungen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Waren- oder Rohgeld: Güter mit anderen Verwendungszwecken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Standardisierte Münzen: Wiedererkennbarkeit; mögliche Entwertung</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Repräsentatives Papiergeld: einlösbare Ansprüche; Vertrauen in den Herausgeber</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Banken und staatliches Geld: institutionelle Versprechen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Digitale Zahlungen: Anweisungen, die Aufzeichnungen ändern</a:t>
            </a:r>
            <a:endParaRPr lang="de"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Verschiedene Formen bestanden nebeneinander; Gesellschaften folgten nicht einer einheitlichen Abfolge. Bequemlichkeit brachte oft Abhängigkeit von Herausgebern und Intermediären mit sich.</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Fiatgeld</a:t>
            </a:r>
            <a:endParaRPr lang="de"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Fiatgeld ist staatlich autorisiertes Geld, das nicht gegen eine feste Menge eines Rohstoffs wie Gold eingetauscht werden kann.</a:t>
            </a:r>
            <a:endParaRPr lang="de"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Zentralbank:</a:t>
            </a:r>
            <a:r>
              <a:rPr lang="de" altLang="en-US" sz="2300" dirty="0">
                <a:solidFill>
                  <a:srgbClr val="25252B"/>
                </a:solidFill>
                <a:latin typeface="IBM Plex Sans" pitchFamily="34" charset="0"/>
                <a:ea typeface="IBM Plex Sans" pitchFamily="34" charset="-122"/>
                <a:cs typeface="IBM Plex Sans" pitchFamily="34" charset="-120"/>
              </a:rPr>
              <a:t> Zentralbankgeld, Geldpolitik, Abwicklung</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Geschäftsbanken:</a:t>
            </a:r>
            <a:r>
              <a:rPr lang="de" altLang="en-US" sz="2300" dirty="0">
                <a:solidFill>
                  <a:srgbClr val="25252B"/>
                </a:solidFill>
                <a:latin typeface="IBM Plex Sans" pitchFamily="34" charset="0"/>
                <a:ea typeface="IBM Plex Sans" pitchFamily="34" charset="-122"/>
                <a:cs typeface="IBM Plex Sans" pitchFamily="34" charset="-120"/>
              </a:rPr>
              <a:t> Einlagen, Zahlungen, Kredite</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Staat:</a:t>
            </a:r>
            <a:r>
              <a:rPr lang="de" altLang="en-US" sz="2300" dirty="0">
                <a:solidFill>
                  <a:srgbClr val="25252B"/>
                </a:solidFill>
                <a:latin typeface="IBM Plex Sans" pitchFamily="34" charset="0"/>
                <a:ea typeface="IBM Plex Sans" pitchFamily="34" charset="-122"/>
                <a:cs typeface="IBM Plex Sans" pitchFamily="34" charset="-120"/>
              </a:rPr>
              <a:t> Steuern, Ausgaben, Gesetze</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Menschen und Unternehmen:</a:t>
            </a:r>
            <a:r>
              <a:rPr lang="de" altLang="en-US" sz="2300" dirty="0">
                <a:solidFill>
                  <a:srgbClr val="25252B"/>
                </a:solidFill>
                <a:latin typeface="IBM Plex Sans" pitchFamily="34" charset="0"/>
                <a:ea typeface="IBM Plex Sans" pitchFamily="34" charset="-122"/>
                <a:cs typeface="IBM Plex Sans" pitchFamily="34" charset="-120"/>
              </a:rPr>
              <a:t> Arbeit, Preise, Tausch</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Gemeinsame Akzeptanz und Netzwerkeffekte</a:t>
            </a:r>
            <a:endParaRPr lang="de"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Bequeme Zahlungen und flexible Kredite bringen Abhängigkeit von Institutionen mit sich. Geldmenge, Zugang und Regeln können sich ändern; die Regeln für gesetzliche Zahlungsmittel unterscheiden sich je nach Rechtsordnung.</a:t>
            </a:r>
            <a:endParaRPr lang="d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ZentralbankSteuert die Geldpolitik und unterstützt die Abwicklung von Zahlungen. GeschäftsbankSchuldet ihren Kunden deren Einlagen; eine Einlage ist eine Verbindlichkeit der Bank. ZahlungsdiensteÜberm">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Eine lokale Zahlung</a:t>
            </a:r>
            <a:br/>
            <a:r>
              <a:rPr lang="de" altLang="en-US" sz="3000" dirty="0">
                <a:solidFill>
                  <a:srgbClr val="422C70"/>
                </a:solidFill>
                <a:latin typeface="IBM Plex Sans Medium" pitchFamily="34" charset="0"/>
                <a:ea typeface="IBM Plex Sans Medium" pitchFamily="34" charset="-122"/>
                <a:cs typeface="IBM Plex Sans Medium" pitchFamily="34" charset="-120"/>
              </a:rPr>
              <a:t>untersuchen</a:t>
            </a:r>
            <a:endParaRPr lang="de" sz="3000" dirty="0"/>
          </a:p>
        </p:txBody>
      </p:sp>
      <p:sp>
        <p:nvSpPr>
          <p:cNvPr id="5" name="Text 2"/>
          <p:cNvSpPr/>
          <p:nvPr/>
        </p:nvSpPr>
        <p:spPr>
          <a:xfrm>
            <a:off x="666780" y="1854678"/>
            <a:ext cx="5694426" cy="756940"/>
          </a:xfrm>
          <a:prstGeom prst="rect">
            <a:avLst/>
          </a:prstGeom>
          <a:noFill/>
          <a:ln/>
        </p:spPr>
        <p:txBody>
          <a:bodyPr wrap="square" lIns="0" tIns="0" rIns="0" bIns="0" rtlCol="0" anchor="t"/>
          <a:lstStyle/>
          <a:p>
            <a:pPr algn="l" indent="0" marL="0">
              <a:lnSpc>
                <a:spcPct val="113000"/>
              </a:lnSpc>
              <a:buNone/>
            </a:pPr>
            <a:r>
              <a:rPr lang="de" altLang="en-US" sz="2210" dirty="0">
                <a:solidFill>
                  <a:srgbClr val="25252B"/>
                </a:solidFill>
                <a:latin typeface="IBM Plex Sans" pitchFamily="34" charset="0"/>
                <a:ea typeface="IBM Plex Sans" pitchFamily="34" charset="-122"/>
                <a:cs typeface="IBM Plex Sans" pitchFamily="34" charset="-120"/>
              </a:rPr>
              <a:t>Wählen Sie eine alltägliche Zahlung oder verwenden Sie ein erfundenes Szenario.</a:t>
            </a:r>
            <a:endParaRPr lang="de" sz="2210" dirty="0"/>
          </a:p>
        </p:txBody>
      </p:sp>
      <p:sp>
        <p:nvSpPr>
          <p:cNvPr id="6" name="Text 3"/>
          <p:cNvSpPr/>
          <p:nvPr/>
        </p:nvSpPr>
        <p:spPr>
          <a:xfrm>
            <a:off x="1017179" y="2835920"/>
            <a:ext cx="5310287" cy="3195645"/>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de" altLang="en-US" sz="2210" dirty="0">
                <a:solidFill>
                  <a:srgbClr val="25252B"/>
                </a:solidFill>
                <a:latin typeface="IBM Plex Sans" pitchFamily="34" charset="0"/>
                <a:ea typeface="IBM Plex Sans" pitchFamily="34" charset="-122"/>
                <a:cs typeface="IBM Plex Sans" pitchFamily="34" charset="-120"/>
              </a:rPr>
              <a:t>Wofür wird bezahlt? Welche Währung dient als Recheneinheit?</a:t>
            </a:r>
            <a:endParaRPr lang="de" sz="2210" dirty="0"/>
          </a:p>
          <a:p>
            <a:pPr algn="l" marL="210820" indent="-210820">
              <a:lnSpc>
                <a:spcPct val="113000"/>
              </a:lnSpc>
              <a:spcBef>
                <a:spcPts val="440"/>
              </a:spcBef>
              <a:buSzPct val="100000"/>
              <a:buFont typeface="+mj-lt"/>
              <a:buAutoNum type="arabicPeriod" startAt="1"/>
            </a:pPr>
            <a:r>
              <a:rPr lang="de" altLang="en-US" sz="2210" dirty="0">
                <a:solidFill>
                  <a:srgbClr val="25252B"/>
                </a:solidFill>
                <a:latin typeface="IBM Plex Sans" pitchFamily="34" charset="0"/>
                <a:ea typeface="IBM Plex Sans" pitchFamily="34" charset="-122"/>
                <a:cs typeface="IBM Plex Sans" pitchFamily="34" charset="-120"/>
              </a:rPr>
              <a:t>Warum akzeptiert der Empfänger sie?</a:t>
            </a:r>
            <a:endParaRPr lang="de" sz="2210" dirty="0"/>
          </a:p>
          <a:p>
            <a:pPr algn="l" marL="210820" indent="-210820">
              <a:lnSpc>
                <a:spcPct val="113000"/>
              </a:lnSpc>
              <a:spcBef>
                <a:spcPts val="440"/>
              </a:spcBef>
              <a:buSzPct val="100000"/>
              <a:buFont typeface="+mj-lt"/>
              <a:buAutoNum type="arabicPeriod" startAt="1"/>
            </a:pPr>
            <a:r>
              <a:rPr lang="de" altLang="en-US" sz="2210" dirty="0">
                <a:solidFill>
                  <a:srgbClr val="25252B"/>
                </a:solidFill>
                <a:latin typeface="IBM Plex Sans" pitchFamily="34" charset="0"/>
                <a:ea typeface="IBM Plex Sans" pitchFamily="34" charset="-122"/>
                <a:cs typeface="IBM Plex Sans" pitchFamily="34" charset="-120"/>
              </a:rPr>
              <a:t>Welche Institutionen, Aufzeichnungen oder Regeln stützen sie?</a:t>
            </a:r>
            <a:endParaRPr lang="de" sz="2210" dirty="0"/>
          </a:p>
          <a:p>
            <a:pPr algn="l" marL="210820" indent="-210820">
              <a:lnSpc>
                <a:spcPct val="113000"/>
              </a:lnSpc>
              <a:spcBef>
                <a:spcPts val="440"/>
              </a:spcBef>
              <a:buSzPct val="100000"/>
              <a:buFont typeface="+mj-lt"/>
              <a:buAutoNum type="arabicPeriod" startAt="1"/>
            </a:pPr>
            <a:r>
              <a:rPr lang="de" altLang="en-US" sz="2210" dirty="0">
                <a:solidFill>
                  <a:srgbClr val="25252B"/>
                </a:solidFill>
                <a:latin typeface="IBM Plex Sans" pitchFamily="34" charset="0"/>
                <a:ea typeface="IBM Plex Sans" pitchFamily="34" charset="-122"/>
                <a:cs typeface="IBM Plex Sans" pitchFamily="34" charset="-120"/>
              </a:rPr>
              <a:t>Was wird schwieriger, wenn Akzeptanz oder Vertrauen zusammenbrechen?</a:t>
            </a:r>
            <a:endParaRPr lang="d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Mindestreservesystem</a:t>
            </a:r>
            <a:endParaRPr lang="de"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Bankeinlagen: Zahlungsversprechen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Nur ein Teil wird als sofort verfügbare Reserve gehalten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Ein Kredit schafft in der Regel neues Buchgeld</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Die Tilgung verringert das Buchgeld</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Eigenkapital, Liquidität, Kreditrisiko, Refinanzierung, Regulierung und Nachfrage begrenzen die Kreditvergabe</a:t>
            </a:r>
            <a:endParaRPr lang="de"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de" altLang="en-US" sz="2020" b="1" dirty="0">
                <a:solidFill>
                  <a:srgbClr val="422C70"/>
                </a:solidFill>
                <a:latin typeface="IBM Plex Sans" pitchFamily="34" charset="0"/>
                <a:ea typeface="IBM Plex Sans" pitchFamily="34" charset="-122"/>
                <a:cs typeface="IBM Plex Sans" pitchFamily="34" charset="-120"/>
              </a:rPr>
              <a:t>Liquiditätsrisiko:</a:t>
            </a:r>
            <a:r>
              <a:rPr lang="de" altLang="en-US" sz="2020" dirty="0">
                <a:solidFill>
                  <a:srgbClr val="25252B"/>
                </a:solidFill>
                <a:latin typeface="IBM Plex Sans" pitchFamily="34" charset="0"/>
                <a:ea typeface="IBM Plex Sans" pitchFamily="34" charset="-122"/>
                <a:cs typeface="IBM Plex Sans" pitchFamily="34" charset="-120"/>
              </a:rPr>
              <a:t> Heute steht zu wenig für Abhebungen zur Verfügung.</a:t>
            </a:r>
            <a:endParaRPr lang="de"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de" altLang="en-US" sz="2020" b="1" dirty="0">
                <a:solidFill>
                  <a:srgbClr val="422C70"/>
                </a:solidFill>
                <a:latin typeface="IBM Plex Sans" pitchFamily="34" charset="0"/>
                <a:ea typeface="IBM Plex Sans" pitchFamily="34" charset="-122"/>
                <a:cs typeface="IBM Plex Sans" pitchFamily="34" charset="-120"/>
              </a:rPr>
              <a:t>Solvenzrisiko:</a:t>
            </a:r>
            <a:r>
              <a:rPr lang="de" altLang="en-US" sz="2020" dirty="0">
                <a:solidFill>
                  <a:srgbClr val="25252B"/>
                </a:solidFill>
                <a:latin typeface="IBM Plex Sans" pitchFamily="34" charset="0"/>
                <a:ea typeface="IBM Plex Sans" pitchFamily="34" charset="-122"/>
                <a:cs typeface="IBM Plex Sans" pitchFamily="34" charset="-120"/>
              </a:rPr>
              <a:t> Die Vermögenswerte sind weniger wert als die Verbindlichkeiten.</a:t>
            </a:r>
            <a:endParaRPr lang="de"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Bank Runs können den Zugang zu Einlagen erschweren. Einlagensicherung und Kredite der Zentralbank können Panik verringern, doch Deckungsumfang und Regeln sind unterschiedlich; Schutz kann nicht jedes Risiko beseitigen.</a:t>
            </a:r>
            <a:endParaRPr lang="de"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Kredit beantragenDer Kreditnehmer bittet die Bank um einen Kredit.2Kredit genehmigenDie Bank erklärt sich bereit, den Kredit zu gewähren.3 Einlage schaffenDie Bank schreibt dem Konto des Kreditnehme">    </p:cNvPr>
          <p:cNvPicPr>
            <a:picLocks noChangeAspect="1"/>
          </p:cNvPicPr>
          <p:nvPr/>
        </p:nvPicPr>
        <p:blipFill>
          <a:blip r:embed="rId1"/>
          <a:stretch>
            <a:fillRect/>
          </a:stretch>
        </p:blipFill>
        <p:spPr>
          <a:xfrm>
            <a:off x="984260" y="266730"/>
            <a:ext cx="10223541"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quiditätsrisikoViele Einleger stehen Schlange, um heute Geld abzuheben Die Kredite der Bank werden später womöglich trotzdem zurückgezahlt Jetzt nicht genug Bargeld oder schnell verfügbare Vermögens">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Inflation und Kaufkraft</a:t>
            </a:r>
            <a:endParaRPr lang="de" sz="3000" dirty="0"/>
          </a:p>
        </p:txBody>
      </p:sp>
      <p:sp>
        <p:nvSpPr>
          <p:cNvPr id="5" name="Text 2"/>
          <p:cNvSpPr/>
          <p:nvPr/>
        </p:nvSpPr>
        <p:spPr>
          <a:xfrm>
            <a:off x="971459" y="1368491"/>
            <a:ext cx="5360487" cy="2778496"/>
          </a:xfrm>
          <a:prstGeom prst="rect">
            <a:avLst/>
          </a:prstGeom>
          <a:noFill/>
          <a:ln/>
        </p:spPr>
        <p:txBody>
          <a:bodyPr wrap="square" lIns="0" tIns="0" rIns="0" bIns="0" rtlCol="0" anchor="t"/>
          <a:lstStyle/>
          <a:p>
            <a:pPr algn="l" marL="182880" indent="-182880">
              <a:lnSpc>
                <a:spcPct val="113000"/>
              </a:lnSpc>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Preisinflation:</a:t>
            </a:r>
            <a:r>
              <a:rPr lang="de" altLang="en-US" sz="1920" dirty="0">
                <a:solidFill>
                  <a:srgbClr val="25252B"/>
                </a:solidFill>
                <a:latin typeface="IBM Plex Sans" pitchFamily="34" charset="0"/>
                <a:ea typeface="IBM Plex Sans" pitchFamily="34" charset="-122"/>
                <a:cs typeface="IBM Plex Sans" pitchFamily="34" charset="-120"/>
              </a:rPr>
              <a:t> anhaltender Anstieg des allgemeinen Preisniveaus</a:t>
            </a:r>
            <a:endParaRPr lang="de" sz="1920" dirty="0"/>
          </a:p>
          <a:p>
            <a:pPr algn="l" marL="182880" indent="-182880">
              <a:lnSpc>
                <a:spcPct val="113000"/>
              </a:lnSpc>
              <a:spcBef>
                <a:spcPts val="380"/>
              </a:spcBef>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Kaufkraft:</a:t>
            </a:r>
            <a:r>
              <a:rPr lang="de" altLang="en-US" sz="1920" dirty="0">
                <a:solidFill>
                  <a:srgbClr val="25252B"/>
                </a:solidFill>
                <a:latin typeface="IBM Plex Sans" pitchFamily="34" charset="0"/>
                <a:ea typeface="IBM Plex Sans" pitchFamily="34" charset="-122"/>
                <a:cs typeface="IBM Plex Sans" pitchFamily="34" charset="-120"/>
              </a:rPr>
              <a:t> was man mit einer Geldeinheit kaufen kann</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Gleicher Warenkorb: 100 → 110 Währungseinheiten</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Unverändertes Einkommen oder Ersparnisse: weniger Kaufkraft</a:t>
            </a:r>
            <a:endParaRPr lang="de" sz="1920" dirty="0"/>
          </a:p>
        </p:txBody>
      </p:sp>
      <p:sp>
        <p:nvSpPr>
          <p:cNvPr id="6" name="Text 3"/>
          <p:cNvSpPr/>
          <p:nvPr/>
        </p:nvSpPr>
        <p:spPr>
          <a:xfrm>
            <a:off x="666780" y="4415180"/>
            <a:ext cx="5694426" cy="1645280"/>
          </a:xfrm>
          <a:prstGeom prst="rect">
            <a:avLst/>
          </a:prstGeom>
          <a:noFill/>
          <a:ln/>
        </p:spPr>
        <p:txBody>
          <a:bodyPr wrap="square" lIns="0" tIns="0" rIns="0" bIns="0" rtlCol="0" anchor="t"/>
          <a:lstStyle/>
          <a:p>
            <a:pPr algn="l" indent="0" marL="0">
              <a:lnSpc>
                <a:spcPct val="113000"/>
              </a:lnSpc>
              <a:buNone/>
            </a:pPr>
            <a:r>
              <a:rPr lang="de" altLang="en-US" sz="1920" dirty="0">
                <a:solidFill>
                  <a:srgbClr val="25252B"/>
                </a:solidFill>
                <a:latin typeface="IBM Plex Sans" pitchFamily="34" charset="0"/>
                <a:ea typeface="IBM Plex Sans" pitchFamily="34" charset="-122"/>
                <a:cs typeface="IBM Plex Sans" pitchFamily="34" charset="-120"/>
              </a:rPr>
              <a:t>Geld- und Kreditausweitung können dazu beitragen, neben Angebot, Nachfrage, Wechselkurs, Steuern, Regulierung und Kosten. Ein einzelner steigender Preis ist noch nicht das gesamte Inflationsmaß.</a:t>
            </a:r>
            <a:endParaRPr lang="de"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Vorher Sie besitzen 100 Einheiten. Der Warenkorb kostet 100. Sie können den ganzen Warenkorb kaufen.PreisniveauNiedrigerKaufkraftHöherNach dem Preisanstieg Sie besitzen weiterhin 100 Einheiten. Dersel">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Kaufkraft vor Ort vergleichen</a:t>
            </a:r>
            <a:endParaRPr lang="de"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de" altLang="en-US" sz="2110" dirty="0">
                <a:solidFill>
                  <a:srgbClr val="25252B"/>
                </a:solidFill>
                <a:latin typeface="IBM Plex Sans" pitchFamily="34" charset="0"/>
                <a:ea typeface="IBM Plex Sans" pitchFamily="34" charset="-122"/>
                <a:cs typeface="IBM Plex Sans" pitchFamily="34" charset="-120"/>
              </a:rPr>
              <a:t>Wählen Sie einen alltäglichen Artikel und notieren Sie seinen heutigen Preis.</a:t>
            </a:r>
            <a:endParaRPr lang="de" sz="2110" dirty="0"/>
          </a:p>
          <a:p>
            <a:pPr algn="l" marL="200660" indent="-200660">
              <a:lnSpc>
                <a:spcPct val="113000"/>
              </a:lnSpc>
              <a:spcBef>
                <a:spcPts val="420"/>
              </a:spcBef>
              <a:buSzPct val="100000"/>
              <a:buFont typeface="+mj-lt"/>
              <a:buAutoNum type="arabicPeriod" startAt="1"/>
            </a:pPr>
            <a:r>
              <a:rPr lang="de" altLang="en-US" sz="2110" dirty="0">
                <a:solidFill>
                  <a:srgbClr val="25252B"/>
                </a:solidFill>
                <a:latin typeface="IBM Plex Sans" pitchFamily="34" charset="0"/>
                <a:ea typeface="IBM Plex Sans" pitchFamily="34" charset="-122"/>
                <a:cs typeface="IBM Plex Sans" pitchFamily="34" charset="-120"/>
              </a:rPr>
              <a:t>Vergleichen Sie ihn mit einem früheren Preis; prüfen Sie nach Möglichkeit eine verlässliche Quelle.</a:t>
            </a:r>
            <a:endParaRPr lang="de" sz="2110" dirty="0"/>
          </a:p>
          <a:p>
            <a:pPr algn="l" marL="200660" indent="-200660">
              <a:lnSpc>
                <a:spcPct val="113000"/>
              </a:lnSpc>
              <a:spcBef>
                <a:spcPts val="420"/>
              </a:spcBef>
              <a:buSzPct val="100000"/>
              <a:buFont typeface="+mj-lt"/>
              <a:buAutoNum type="arabicPeriod" startAt="1"/>
            </a:pPr>
            <a:r>
              <a:rPr lang="de" altLang="en-US" sz="2110" dirty="0">
                <a:solidFill>
                  <a:srgbClr val="25252B"/>
                </a:solidFill>
                <a:latin typeface="IBM Plex Sans" pitchFamily="34" charset="0"/>
                <a:ea typeface="IBM Plex Sans" pitchFamily="34" charset="-122"/>
                <a:cs typeface="IBM Plex Sans" pitchFamily="34" charset="-120"/>
              </a:rPr>
              <a:t>Hat sich das Einkommen im gleichen Maße verändert? Was hat sich sonst noch verändert?</a:t>
            </a:r>
            <a:endParaRPr lang="de" sz="2110" dirty="0"/>
          </a:p>
          <a:p>
            <a:pPr algn="l" marL="200660" indent="-200660">
              <a:lnSpc>
                <a:spcPct val="113000"/>
              </a:lnSpc>
              <a:spcBef>
                <a:spcPts val="420"/>
              </a:spcBef>
              <a:buSzPct val="100000"/>
              <a:buFont typeface="+mj-lt"/>
              <a:buAutoNum type="arabicPeriod" startAt="1"/>
            </a:pPr>
            <a:r>
              <a:rPr lang="de" altLang="en-US" sz="2110" dirty="0">
                <a:solidFill>
                  <a:srgbClr val="25252B"/>
                </a:solidFill>
                <a:latin typeface="IBM Plex Sans" pitchFamily="34" charset="0"/>
                <a:ea typeface="IBM Plex Sans" pitchFamily="34" charset="-122"/>
                <a:cs typeface="IBM Plex Sans" pitchFamily="34" charset="-120"/>
              </a:rPr>
              <a:t>Vergleichen Sie mit einer offiziellen Messgröße der Inflation und ihrem Warenkorb.</a:t>
            </a:r>
            <a:endParaRPr lang="de"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Die Auswirkungen sind für Bargeldbesitzer, Vermögensinhaber, Kreditnehmer und Kreditgeber unterschiedlich; Löhne und Preise passen sich unterschiedlich schnell an. Ihre eigenen Ausgaben können vom gemessenen Warenkorb abweichen.</a:t>
            </a:r>
            <a:endParaRPr lang="de"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Ein geänderter Warenkorb oder eine geänderte Methode ist nicht automatisch eine Manipulation; prüfen Sie die Begründung und dokumentieren Sie die Änderung.</a:t>
            </a:r>
            <a:endParaRPr lang="d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Der US-Dollar als Reservewährung</a:t>
            </a:r>
            <a:endParaRPr lang="de"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Reservewährung: für internationale Zahlungen gehalten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Weltkriege: Verschiebungen der wirtschaftlichen und finanziellen Stärke</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1944:</a:t>
            </a:r>
            <a:r>
              <a:rPr lang="de" altLang="en-US" sz="2400" dirty="0">
                <a:solidFill>
                  <a:srgbClr val="25252B"/>
                </a:solidFill>
                <a:latin typeface="IBM Plex Sans" pitchFamily="34" charset="0"/>
                <a:ea typeface="IBM Plex Sans" pitchFamily="34" charset="-122"/>
                <a:cs typeface="IBM Plex Sans" pitchFamily="34" charset="-120"/>
              </a:rPr>
              <a:t> Bretton Woods; Währungen an den Dollar gekoppelt, der Dollar an Gold</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1971:</a:t>
            </a:r>
            <a:r>
              <a:rPr lang="de" altLang="en-US" sz="2400" dirty="0">
                <a:solidFill>
                  <a:srgbClr val="25252B"/>
                </a:solidFill>
                <a:latin typeface="IBM Plex Sans" pitchFamily="34" charset="0"/>
                <a:ea typeface="IBM Plex Sans" pitchFamily="34" charset="-122"/>
                <a:cs typeface="IBM Plex Sans" pitchFamily="34" charset="-120"/>
              </a:rPr>
              <a:t> offizielle Konvertibilität von Dollar in Gold beendet</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Etablierter Handel, wirtschaftliche Größe und tiefe Finanzmärkte</a:t>
            </a:r>
            <a:endParaRPr lang="de"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Die Anteile der Reservewährungen können sich ändern; Zentralbanken halten auch andere Währungen.</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Alternativen zum Sparen und zur Wertaufbewahrung</a:t>
            </a:r>
            <a:endParaRPr lang="de"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Edelmetalle:</a:t>
            </a:r>
            <a:r>
              <a:rPr lang="de" altLang="en-US" sz="2210" dirty="0">
                <a:solidFill>
                  <a:srgbClr val="25252B"/>
                </a:solidFill>
                <a:latin typeface="IBM Plex Sans" pitchFamily="34" charset="0"/>
                <a:ea typeface="IBM Plex Sans" pitchFamily="34" charset="-122"/>
                <a:cs typeface="IBM Plex Sans" pitchFamily="34" charset="-120"/>
              </a:rPr>
              <a:t> physischer Besitz; Kosten für Lagerung und Echtheitsprüfung</a:t>
            </a:r>
            <a:endParaRPr lang="de" sz="2210" dirty="0"/>
          </a:p>
          <a:p>
            <a:pPr algn="l" marL="210820" indent="-210820">
              <a:lnSpc>
                <a:spcPct val="113000"/>
              </a:lnSpc>
              <a:spcBef>
                <a:spcPts val="440"/>
              </a:spcBef>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Immobilien:</a:t>
            </a:r>
            <a:r>
              <a:rPr lang="de" altLang="en-US" sz="2210" dirty="0">
                <a:solidFill>
                  <a:srgbClr val="25252B"/>
                </a:solidFill>
                <a:latin typeface="IBM Plex Sans" pitchFamily="34" charset="0"/>
                <a:ea typeface="IBM Plex Sans" pitchFamily="34" charset="-122"/>
                <a:cs typeface="IBM Plex Sans" pitchFamily="34" charset="-120"/>
              </a:rPr>
              <a:t> nützlicher Vermögenswert; hohe Einstiegskosten, Instandhaltung, geringe Übertragbarkeit</a:t>
            </a:r>
            <a:endParaRPr lang="de" sz="2210" dirty="0"/>
          </a:p>
          <a:p>
            <a:pPr algn="l" marL="210820" indent="-210820">
              <a:lnSpc>
                <a:spcPct val="113000"/>
              </a:lnSpc>
              <a:spcBef>
                <a:spcPts val="440"/>
              </a:spcBef>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Aktien:</a:t>
            </a:r>
            <a:r>
              <a:rPr lang="de" altLang="en-US" sz="2210" dirty="0">
                <a:solidFill>
                  <a:srgbClr val="25252B"/>
                </a:solidFill>
                <a:latin typeface="IBM Plex Sans" pitchFamily="34" charset="0"/>
                <a:ea typeface="IBM Plex Sans" pitchFamily="34" charset="-122"/>
                <a:cs typeface="IBM Plex Sans" pitchFamily="34" charset="-120"/>
              </a:rPr>
              <a:t> produktives Eigentum; Unternehmens-, Markt- und Verwahrungsrisiken</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Weitere Optionen: Fremdwährungen, Anleihen, Unternehmen, Werkzeuge, Bildung</a:t>
            </a:r>
            <a:endParaRPr lang="de"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de" altLang="en-US" sz="2210" dirty="0">
                <a:solidFill>
                  <a:srgbClr val="25252B"/>
                </a:solidFill>
                <a:latin typeface="IBM Plex Sans" pitchFamily="34" charset="0"/>
                <a:ea typeface="IBM Plex Sans" pitchFamily="34" charset="-122"/>
                <a:cs typeface="IBM Plex Sans" pitchFamily="34" charset="-120"/>
              </a:rPr>
              <a:t>Ein Vermögenswert erfüllt nicht automatisch jede Geldfunktion. Kein Vermögenswert garantiert in jeder Situation die Kaufkraft.</a:t>
            </a:r>
            <a:endParaRPr lang="de"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de" altLang="en-US" sz="2210" dirty="0">
                <a:solidFill>
                  <a:srgbClr val="25252B"/>
                </a:solidFill>
                <a:latin typeface="IBM Plex Sans" pitchFamily="34" charset="0"/>
                <a:ea typeface="IBM Plex Sans" pitchFamily="34" charset="-122"/>
                <a:cs typeface="IBM Plex Sans" pitchFamily="34" charset="-120"/>
              </a:rPr>
              <a:t>Steuern können Kosten und Nutzen verändern; die Regeln sind unterschiedlich und ändern sich. Dieser Kurs bietet keine Steuerberatung.</a:t>
            </a:r>
            <a:endParaRPr lang="de"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Digitale Zentralbankwährungen (CBDCs)</a:t>
            </a:r>
            <a:endParaRPr lang="de"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de" altLang="en-US" sz="1820" dirty="0">
                <a:solidFill>
                  <a:srgbClr val="25252B"/>
                </a:solidFill>
                <a:latin typeface="IBM Plex Sans" pitchFamily="34" charset="0"/>
                <a:ea typeface="IBM Plex Sans" pitchFamily="34" charset="-122"/>
                <a:cs typeface="IBM Plex Sans" pitchFamily="34" charset="-120"/>
              </a:rPr>
              <a:t>Eine CBDC ist digitales Fiatgeld, das als Verbindlichkeit der Zentralbank ausgegeben wird: eine Forderung, die dem Inhaber geschuldet wird.</a:t>
            </a:r>
            <a:endParaRPr lang="de"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Unterscheidet sich von Bargeld und Einlagen bei Geschäftsbanken</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Mögliche Vorteile bei Abwicklung oder Zugang</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Mögliche Überwachung, Beschränkungen und Verknüpfungen mit der Identität</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Zentrale Ausgabe und Geldpolitik bleiben bestehen</a:t>
            </a:r>
            <a:endParaRPr lang="de"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de" altLang="en-US" sz="1820" dirty="0">
                <a:solidFill>
                  <a:srgbClr val="25252B"/>
                </a:solidFill>
                <a:latin typeface="IBM Plex Sans" pitchFamily="34" charset="0"/>
                <a:ea typeface="IBM Plex Sans" pitchFamily="34" charset="-122"/>
                <a:cs typeface="IBM Plex Sans" pitchFamily="34" charset="-120"/>
              </a:rPr>
              <a:t>Die Ausgestaltungen unterscheiden sich. Digital bedeutet nicht automatisch dezentral, knapp, privat oder unabhängig überprüfbar.</a:t>
            </a:r>
            <a:endParaRPr lang="de"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de" altLang="en-US" sz="1820" b="1" dirty="0">
                <a:solidFill>
                  <a:srgbClr val="422C70"/>
                </a:solidFill>
                <a:latin typeface="IBM Plex Sans" pitchFamily="34" charset="0"/>
                <a:ea typeface="IBM Plex Sans" pitchFamily="34" charset="-122"/>
                <a:cs typeface="IBM Plex Sans" pitchFamily="34" charset="-120"/>
              </a:rPr>
              <a:t>Prüfen Sie</a:t>
            </a:r>
            <a:endParaRPr lang="de" sz="1820" dirty="0"/>
          </a:p>
          <a:p>
            <a:pPr algn="l" indent="0" marL="0">
              <a:lnSpc>
                <a:spcPct val="113000"/>
              </a:lnSpc>
              <a:spcBef>
                <a:spcPts val="270"/>
              </a:spcBef>
              <a:buNone/>
            </a:pPr>
            <a:r>
              <a:rPr lang="de" altLang="en-US" sz="1820" dirty="0">
                <a:solidFill>
                  <a:srgbClr val="25252B"/>
                </a:solidFill>
                <a:latin typeface="IBM Plex Sans" pitchFamily="34" charset="0"/>
                <a:ea typeface="IBM Plex Sans" pitchFamily="34" charset="-122"/>
                <a:cs typeface="IBM Plex Sans" pitchFamily="34" charset="-120"/>
              </a:rPr>
              <a:t>Wer gibt sie aus, wer kann sie nutzen, welche Daten werden erhoben, und wer kann Zahlungen sperren oder Regeln ändern? Was geschieht offline, und welche rechtlichen Schutzmechanismen gibt es?</a:t>
            </a:r>
            <a:endParaRPr lang="de"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Wiederholung: Wie kann Geld versagen?</a:t>
            </a:r>
            <a:endParaRPr lang="de"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de" altLang="en-US" sz="2020" b="1" dirty="0">
                <a:solidFill>
                  <a:srgbClr val="25252B"/>
                </a:solidFill>
                <a:latin typeface="IBM Plex Sans" pitchFamily="34" charset="0"/>
                <a:ea typeface="IBM Plex Sans" pitchFamily="34" charset="-122"/>
                <a:cs typeface="IBM Plex Sans" pitchFamily="34" charset="-120"/>
              </a:rPr>
              <a:t>Das Wichtigste in Kürze</a:t>
            </a:r>
            <a:endParaRPr lang="de"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Geld koordiniert Tausch, Preise und Wert über die Zeit hinweg</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Funktionen und Eigenschaften ermöglichen Vergleiche</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Bequemlichkeit bringt Zielkonflikte bei Vertrauen, Kontrolle und Zugang mit sich</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Geldmenge, Bankrisiken und Inflation treffen Menschen unterschiedlich</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Auch Alternativen und CBDCs erfordern eine sorgfältige Bewertung</a:t>
            </a:r>
            <a:endParaRPr lang="de"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Was macht Ihr Geld nützlich, und welche Regeln hängen von Institutionen ab, denen Sie vertrauen?</a:t>
            </a:r>
            <a:endParaRPr lang="de"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de" altLang="en-US" sz="2020" b="1" dirty="0">
                <a:solidFill>
                  <a:srgbClr val="422C70"/>
                </a:solidFill>
                <a:latin typeface="IBM Plex Sans" pitchFamily="34" charset="0"/>
                <a:ea typeface="IBM Plex Sans" pitchFamily="34" charset="-122"/>
                <a:cs typeface="IBM Plex Sans" pitchFamily="34" charset="-120"/>
              </a:rPr>
              <a:t>Ein Moment zum Nachdenken</a:t>
            </a:r>
            <a:endParaRPr lang="de" sz="2020" dirty="0"/>
          </a:p>
          <a:p>
            <a:pPr algn="l" indent="0" marL="0">
              <a:lnSpc>
                <a:spcPct val="113000"/>
              </a:lnSpc>
              <a:spcBef>
                <a:spcPts val="300"/>
              </a:spcBef>
              <a:buNone/>
            </a:pPr>
            <a:r>
              <a:rPr lang="de" altLang="en-US" sz="2020" dirty="0">
                <a:solidFill>
                  <a:srgbClr val="25252B"/>
                </a:solidFill>
                <a:latin typeface="IBM Plex Sans" pitchFamily="34" charset="0"/>
                <a:ea typeface="IBM Plex Sans" pitchFamily="34" charset="-122"/>
                <a:cs typeface="IBM Plex Sans" pitchFamily="34" charset="-120"/>
              </a:rPr>
              <a:t>Welche Frage stellen Sie heute über Geld, die Sie sich vorher nicht gestellt haben?</a:t>
            </a:r>
            <a:endParaRPr lang="de"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1</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de" altLang="en-US" sz="2400" dirty="0">
                <a:solidFill>
                  <a:srgbClr val="F7941F"/>
                </a:solidFill>
                <a:latin typeface="IBM Plex Sans Medium" pitchFamily="34" charset="0"/>
                <a:ea typeface="IBM Plex Sans Medium" pitchFamily="34" charset="-122"/>
                <a:cs typeface="IBM Plex Sans Medium" pitchFamily="34" charset="-120"/>
              </a:rPr>
              <a:t>Modul 2</a:t>
            </a:r>
            <a:endParaRPr lang="de"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Wie Bitcoin funktioniert</a:t>
            </a:r>
            <a:endParaRPr lang="de"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de" altLang="en-US" sz="2400" b="1" dirty="0">
                <a:solidFill>
                  <a:srgbClr val="FFFFFF"/>
                </a:solidFill>
                <a:latin typeface="IBM Plex Sans" pitchFamily="34" charset="0"/>
                <a:ea typeface="IBM Plex Sans" pitchFamily="34" charset="-122"/>
                <a:cs typeface="IBM Plex Sans" pitchFamily="34" charset="-120"/>
              </a:rPr>
              <a:t>Lösung:</a:t>
            </a:r>
            <a:r>
              <a:rPr lang="de" altLang="en-US" sz="2400" dirty="0">
                <a:solidFill>
                  <a:srgbClr val="FFFFFF"/>
                </a:solidFill>
                <a:latin typeface="IBM Plex Sans" pitchFamily="34" charset="0"/>
                <a:ea typeface="IBM Plex Sans" pitchFamily="34" charset="-122"/>
                <a:cs typeface="IBM Plex Sans" pitchFamily="34" charset="-120"/>
              </a:rPr>
              <a:t> Warum wurde Bitcoin geschaffen, und welche Antwort gibt es?</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Warum Bitcoin geschaffen</a:t>
            </a:r>
            <a:br/>
            <a:r>
              <a:rPr lang="de" altLang="en-US" sz="3000" dirty="0">
                <a:solidFill>
                  <a:srgbClr val="422C70"/>
                </a:solidFill>
                <a:latin typeface="IBM Plex Sans Medium" pitchFamily="34" charset="0"/>
                <a:ea typeface="IBM Plex Sans Medium" pitchFamily="34" charset="-122"/>
                <a:cs typeface="IBM Plex Sans Medium" pitchFamily="34" charset="-120"/>
              </a:rPr>
              <a:t>wurde</a:t>
            </a:r>
            <a:endParaRPr lang="de" sz="3000" dirty="0"/>
          </a:p>
        </p:txBody>
      </p:sp>
      <p:sp>
        <p:nvSpPr>
          <p:cNvPr id="5" name="Text 2"/>
          <p:cNvSpPr/>
          <p:nvPr/>
        </p:nvSpPr>
        <p:spPr>
          <a:xfrm>
            <a:off x="956188" y="1783812"/>
            <a:ext cx="5377221" cy="2014057"/>
          </a:xfrm>
          <a:prstGeom prst="rect">
            <a:avLst/>
          </a:prstGeom>
          <a:noFill/>
          <a:ln/>
        </p:spPr>
        <p:txBody>
          <a:bodyPr wrap="square" lIns="0" tIns="0" rIns="0" bIns="0" rtlCol="0" anchor="t"/>
          <a:lstStyle/>
          <a:p>
            <a:pPr algn="l" marL="173990" indent="-173990">
              <a:lnSpc>
                <a:spcPct val="113000"/>
              </a:lnSpc>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Digitale Zahlungen gab es bereits</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Zentrale Hauptbuchführer: Erlaubnis, Daten, Gebühren und Ausfallrisiken</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Kopierbare Daten: das Double-Spend-Problem</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Bitcoin: gemeinsame Zahlungshistorie ohne zentralen Hauptbuchführer</a:t>
            </a:r>
            <a:endParaRPr lang="de" sz="1820" dirty="0"/>
          </a:p>
        </p:txBody>
      </p:sp>
      <p:sp>
        <p:nvSpPr>
          <p:cNvPr id="6" name="Text 3"/>
          <p:cNvSpPr/>
          <p:nvPr/>
        </p:nvSpPr>
        <p:spPr>
          <a:xfrm>
            <a:off x="666780" y="4052621"/>
            <a:ext cx="5694426" cy="937626"/>
          </a:xfrm>
          <a:prstGeom prst="rect">
            <a:avLst/>
          </a:prstGeom>
          <a:noFill/>
          <a:ln/>
        </p:spPr>
        <p:txBody>
          <a:bodyPr wrap="square" lIns="0" tIns="0" rIns="0" bIns="0" rtlCol="0" anchor="t"/>
          <a:lstStyle/>
          <a:p>
            <a:pPr algn="l" indent="0" marL="0">
              <a:lnSpc>
                <a:spcPct val="113000"/>
              </a:lnSpc>
              <a:buNone/>
            </a:pPr>
            <a:r>
              <a:rPr lang="de" altLang="en-US" sz="1820" dirty="0">
                <a:solidFill>
                  <a:srgbClr val="25252B"/>
                </a:solidFill>
                <a:latin typeface="IBM Plex Sans" pitchFamily="34" charset="0"/>
                <a:ea typeface="IBM Plex Sans" pitchFamily="34" charset="-122"/>
                <a:cs typeface="IBM Plex Sans" pitchFamily="34" charset="-120"/>
              </a:rPr>
              <a:t>Bitcoin verringert das zentrale Vertrauen bei Ausgabe und Abwicklung; es beseitigt jedoch nicht jegliches Vertrauen oder Risiko.</a:t>
            </a:r>
            <a:endParaRPr lang="de" sz="1820" dirty="0"/>
          </a:p>
        </p:txBody>
      </p:sp>
      <p:sp>
        <p:nvSpPr>
          <p:cNvPr id="7" name="Text 4"/>
          <p:cNvSpPr/>
          <p:nvPr/>
        </p:nvSpPr>
        <p:spPr>
          <a:xfrm>
            <a:off x="666780" y="5221773"/>
            <a:ext cx="5694426" cy="625084"/>
          </a:xfrm>
          <a:prstGeom prst="rect">
            <a:avLst/>
          </a:prstGeom>
          <a:noFill/>
          <a:ln/>
        </p:spPr>
        <p:txBody>
          <a:bodyPr wrap="square" lIns="0" tIns="0" rIns="0" bIns="0" rtlCol="0" anchor="t"/>
          <a:lstStyle/>
          <a:p>
            <a:pPr algn="l" indent="0" marL="0">
              <a:lnSpc>
                <a:spcPct val="113000"/>
              </a:lnSpc>
              <a:buNone/>
            </a:pPr>
            <a:r>
              <a:rPr lang="de" altLang="en-US" sz="1820" b="1" dirty="0">
                <a:solidFill>
                  <a:srgbClr val="422C70"/>
                </a:solidFill>
                <a:latin typeface="IBM Plex Sans" pitchFamily="34" charset="0"/>
                <a:ea typeface="IBM Plex Sans" pitchFamily="34" charset="-122"/>
                <a:cs typeface="IBM Plex Sans" pitchFamily="34" charset="-120"/>
              </a:rPr>
              <a:t>Bitcoin:</a:t>
            </a:r>
            <a:r>
              <a:rPr lang="de" altLang="en-US" sz="1820" dirty="0">
                <a:solidFill>
                  <a:srgbClr val="25252B"/>
                </a:solidFill>
                <a:latin typeface="IBM Plex Sans" pitchFamily="34" charset="0"/>
                <a:ea typeface="IBM Plex Sans" pitchFamily="34" charset="-122"/>
                <a:cs typeface="IBM Plex Sans" pitchFamily="34" charset="-120"/>
              </a:rPr>
              <a:t> Netzwerk und Protokoll · </a:t>
            </a:r>
            <a:r>
              <a:rPr lang="de" altLang="en-US" sz="1820" b="1" dirty="0">
                <a:solidFill>
                  <a:srgbClr val="25252B"/>
                </a:solidFill>
                <a:latin typeface="IBM Plex Sans" pitchFamily="34" charset="0"/>
                <a:ea typeface="IBM Plex Sans" pitchFamily="34" charset="-122"/>
                <a:cs typeface="IBM Plex Sans" pitchFamily="34" charset="-120"/>
              </a:rPr>
              <a:t>bitcoin:</a:t>
            </a:r>
            <a:r>
              <a:rPr lang="de" altLang="en-US" sz="1820" dirty="0">
                <a:solidFill>
                  <a:srgbClr val="25252B"/>
                </a:solidFill>
                <a:latin typeface="IBM Plex Sans" pitchFamily="34" charset="0"/>
                <a:ea typeface="IBM Plex Sans" pitchFamily="34" charset="-122"/>
                <a:cs typeface="IBM Plex Sans" pitchFamily="34" charset="-120"/>
              </a:rPr>
              <a:t> Vermögenswert · </a:t>
            </a:r>
            <a:r>
              <a:rPr lang="de" altLang="en-US" sz="1820" b="1" dirty="0">
                <a:solidFill>
                  <a:srgbClr val="25252B"/>
                </a:solidFill>
                <a:latin typeface="IBM Plex Sans" pitchFamily="34" charset="0"/>
                <a:ea typeface="IBM Plex Sans" pitchFamily="34" charset="-122"/>
                <a:cs typeface="IBM Plex Sans" pitchFamily="34" charset="-120"/>
              </a:rPr>
              <a:t>BTC:</a:t>
            </a:r>
            <a:r>
              <a:rPr lang="de" altLang="en-US" sz="1820" dirty="0">
                <a:solidFill>
                  <a:srgbClr val="25252B"/>
                </a:solidFill>
                <a:latin typeface="IBM Plex Sans" pitchFamily="34" charset="0"/>
                <a:ea typeface="IBM Plex Sans" pitchFamily="34" charset="-122"/>
                <a:cs typeface="IBM Plex Sans" pitchFamily="34" charset="-120"/>
              </a:rPr>
              <a:t> Abkürzung für Beträge</a:t>
            </a:r>
            <a:endParaRPr lang="de"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Zahlungsdienstleister Der Sender beauftragt das UnternehmenDas Unternehmen führt das Kontobuch und genehmigt Der Empfänger wird bezahlt, wenn das Unternehmen es zulässtAbhängig vonEiner vertrauenswürd">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Die Suche nach digitalem und dezentralem Geld</a:t>
            </a:r>
            <a:endParaRPr lang="de"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Cypherpunks: Privatsphäre und Freiheit durch Kryptografie</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Verschlüsselung:</a:t>
            </a:r>
            <a:r>
              <a:rPr lang="de" altLang="en-US" sz="2300" dirty="0">
                <a:solidFill>
                  <a:srgbClr val="25252B"/>
                </a:solidFill>
                <a:latin typeface="IBM Plex Sans" pitchFamily="34" charset="0"/>
                <a:ea typeface="IBM Plex Sans" pitchFamily="34" charset="-122"/>
                <a:cs typeface="IBM Plex Sans" pitchFamily="34" charset="-120"/>
              </a:rPr>
              <a:t> schützt die Vertraulichkeit von Nachrichten</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Digitale Signaturen:</a:t>
            </a:r>
            <a:r>
              <a:rPr lang="de" altLang="en-US" sz="2300" dirty="0">
                <a:solidFill>
                  <a:srgbClr val="25252B"/>
                </a:solidFill>
                <a:latin typeface="IBM Plex Sans" pitchFamily="34" charset="0"/>
                <a:ea typeface="IBM Plex Sans" pitchFamily="34" charset="-122"/>
                <a:cs typeface="IBM Plex Sans" pitchFamily="34" charset="-120"/>
              </a:rPr>
              <a:t> weisen eine Berechtigung nach, ohne einen geheimen Schlüssel preiszugeben</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Ziel: kein einzelner Herausgeber, Server oder Administrator</a:t>
            </a:r>
            <a:endParaRPr lang="de" sz="2300" dirty="0"/>
          </a:p>
        </p:txBody>
      </p:sp>
      <p:sp>
        <p:nvSpPr>
          <p:cNvPr id="5" name="Text 3"/>
          <p:cNvSpPr/>
          <p:nvPr/>
        </p:nvSpPr>
        <p:spPr>
          <a:xfrm>
            <a:off x="666780" y="3855202"/>
            <a:ext cx="11510010" cy="395021"/>
          </a:xfrm>
          <a:prstGeom prst="rect">
            <a:avLst/>
          </a:prstGeom>
          <a:noFill/>
          <a:ln/>
        </p:spPr>
        <p:txBody>
          <a:bodyPr wrap="square" lIns="0" tIns="0" rIns="0" bIns="0" rtlCol="0" anchor="t"/>
          <a:lstStyle/>
          <a:p>
            <a:pPr algn="l" indent="0" marL="0">
              <a:lnSpc>
                <a:spcPct val="113000"/>
              </a:lnSpc>
              <a:buNone/>
            </a:pPr>
            <a:r>
              <a:rPr lang="de" altLang="en-US" sz="2300" b="1" dirty="0">
                <a:solidFill>
                  <a:srgbClr val="25252B"/>
                </a:solidFill>
                <a:latin typeface="IBM Plex Sans" pitchFamily="34" charset="0"/>
                <a:ea typeface="IBM Plex Sans" pitchFamily="34" charset="-122"/>
                <a:cs typeface="IBM Plex Sans" pitchFamily="34" charset="-120"/>
              </a:rPr>
              <a:t>Frühere Puzzleteile</a:t>
            </a:r>
            <a:endParaRPr lang="de" sz="2300" dirty="0"/>
          </a:p>
        </p:txBody>
      </p:sp>
      <p:sp>
        <p:nvSpPr>
          <p:cNvPr id="6" name="Text 4"/>
          <p:cNvSpPr/>
          <p:nvPr/>
        </p:nvSpPr>
        <p:spPr>
          <a:xfrm>
            <a:off x="1032449" y="4484218"/>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DigiCash: private Zahlungen; Abhängigkeit von einem zentralen Unternehmen</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Hashcash: Rechenaufwand gegen Missbrauch</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Bit Gold, b-money, RPoW: Vorschläge und Experimente für knappe Werte</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BitTorrent: Informationsaustausch über Peer-to-Peer (P2P), kein Geld</a:t>
            </a:r>
            <a:endParaRPr lang="d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Frühes digitales Geld und</a:t>
            </a:r>
            <a:br/>
            <a:r>
              <a:rPr lang="de" altLang="en-US" sz="3000" dirty="0">
                <a:solidFill>
                  <a:srgbClr val="422C70"/>
                </a:solidFill>
                <a:latin typeface="IBM Plex Sans Medium" pitchFamily="34" charset="0"/>
                <a:ea typeface="IBM Plex Sans Medium" pitchFamily="34" charset="-122"/>
                <a:cs typeface="IBM Plex Sans Medium" pitchFamily="34" charset="-120"/>
              </a:rPr>
              <a:t>Doppelausgaben</a:t>
            </a:r>
            <a:endParaRPr lang="de" sz="3000" dirty="0"/>
          </a:p>
        </p:txBody>
      </p:sp>
      <p:sp>
        <p:nvSpPr>
          <p:cNvPr id="5" name="Text 2"/>
          <p:cNvSpPr/>
          <p:nvPr/>
        </p:nvSpPr>
        <p:spPr>
          <a:xfrm>
            <a:off x="666780" y="1842516"/>
            <a:ext cx="5694426" cy="1036747"/>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Doppelausgabe (Double Spending) ist der Versuch, dieselbe digitale Einheit an zwei Empfänger zu senden.</a:t>
            </a:r>
            <a:endParaRPr lang="de" sz="2020" dirty="0"/>
          </a:p>
        </p:txBody>
      </p:sp>
      <p:sp>
        <p:nvSpPr>
          <p:cNvPr id="6" name="Text 3"/>
          <p:cNvSpPr/>
          <p:nvPr/>
        </p:nvSpPr>
        <p:spPr>
          <a:xfrm>
            <a:off x="986729" y="3083997"/>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Zentrale Datenbank: eine vertrauenswürdige Entscheidungsinstanz</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Bitcoin: Verbreitung per Peer-to-Peer (P2P) und Signaturen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Miner: Blöcke und Proof of Work (PoW)</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Nodes: unabhängige Überprüfung</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Gemeinsames Register: gültige Historie mit der meisten akkumulierten Arbeit</a:t>
            </a:r>
            <a:endParaRPr lang="de"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Peer-to-Peer-NetzwerkTransaktionen werden direkt an die Teilnehmer übermittelt Digitale SignaturenNur der Inhaber des privaten Schlüssels kann eine Ausgabe autorisierenBlöcke und MiningMiner nutzen Pr">    </p:cNvPr>
          <p:cNvPicPr>
            <a:picLocks noChangeAspect="1"/>
          </p:cNvPicPr>
          <p:nvPr/>
        </p:nvPicPr>
        <p:blipFill>
          <a:blip r:embed="rId1"/>
          <a:stretch>
            <a:fillRect/>
          </a:stretch>
        </p:blipFill>
        <p:spPr>
          <a:xfrm>
            <a:off x="342900" y="317663"/>
            <a:ext cx="11506170" cy="607033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Digitale Knappheit und</a:t>
            </a:r>
            <a:br/>
            <a:r>
              <a:rPr lang="de" altLang="en-US" sz="3000" dirty="0">
                <a:solidFill>
                  <a:srgbClr val="422C70"/>
                </a:solidFill>
                <a:latin typeface="IBM Plex Sans Medium" pitchFamily="34" charset="0"/>
                <a:ea typeface="IBM Plex Sans Medium" pitchFamily="34" charset="-122"/>
                <a:cs typeface="IBM Plex Sans Medium" pitchFamily="34" charset="-120"/>
              </a:rPr>
              <a:t>überprüfbares Angebot</a:t>
            </a:r>
            <a:endParaRPr lang="de" sz="3000" dirty="0"/>
          </a:p>
        </p:txBody>
      </p:sp>
      <p:sp>
        <p:nvSpPr>
          <p:cNvPr id="5" name="Text 2"/>
          <p:cNvSpPr/>
          <p:nvPr/>
        </p:nvSpPr>
        <p:spPr>
          <a:xfrm>
            <a:off x="971459" y="178756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Gültige Einheiten werden von ungültigen Kopien unterschieden</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Doppelausgaben werden abgelehnt</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Öffentliche Transaktionshistorie und Signaturen</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Proof of Work (PoW) und unabhängige Regelprüfungen</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Mengenbegrenzung, gebunden an Dezentralisierung und Verifizierung</a:t>
            </a:r>
            <a:endParaRPr lang="de" sz="1920" dirty="0"/>
          </a:p>
        </p:txBody>
      </p:sp>
      <p:sp>
        <p:nvSpPr>
          <p:cNvPr id="6" name="Text 3"/>
          <p:cNvSpPr/>
          <p:nvPr/>
        </p:nvSpPr>
        <p:spPr>
          <a:xfrm>
            <a:off x="666780" y="5211989"/>
            <a:ext cx="5694426" cy="987186"/>
          </a:xfrm>
          <a:prstGeom prst="rect">
            <a:avLst/>
          </a:prstGeom>
          <a:noFill/>
          <a:ln/>
        </p:spPr>
        <p:txBody>
          <a:bodyPr wrap="square" lIns="0" tIns="0" rIns="0" bIns="0" rtlCol="0" anchor="t"/>
          <a:lstStyle/>
          <a:p>
            <a:pPr algn="l" indent="0" marL="0">
              <a:lnSpc>
                <a:spcPct val="113000"/>
              </a:lnSpc>
              <a:buNone/>
            </a:pPr>
            <a:r>
              <a:rPr lang="de" altLang="en-US" sz="1920" dirty="0">
                <a:solidFill>
                  <a:srgbClr val="25252B"/>
                </a:solidFill>
                <a:latin typeface="IBM Plex Sans" pitchFamily="34" charset="0"/>
                <a:ea typeface="IBM Plex Sans" pitchFamily="34" charset="-122"/>
                <a:cs typeface="IBM Plex Sans" pitchFamily="34" charset="-120"/>
              </a:rPr>
              <a:t>Eine schriftliche Angabe zur Geldmenge reicht nicht aus: Wer kann sie überprüfen, und wer könnte sie ändern?</a:t>
            </a:r>
            <a:endParaRPr lang="de"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Eine Angebotsbehauptung Ein Emittent gibt auf seiner Website eine Obergrenze an. Nur die eigene Datenbank des Emittenten verzeichnet sie. Niemand außerhalb des Emittenten kann sie überprüfen. Der Emit">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Die Blockchain: Das öffentliche Hauptbuch von Bitcoin</a:t>
            </a:r>
            <a:endParaRPr lang="d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Replizierte öffentliche Aufzeichnung aller Transaktionen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Verkettete Blöcke; unabhängig überprüfte Kopien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Gültige Kette mit dem meisten akkumulierten Proof of Work (PoW)</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Durchschnittlich etwa ein neuer Block alle zehn Minuten</a:t>
            </a:r>
            <a:endParaRPr lang="de"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Wer die Historie umschreiben will, muss die Arbeit erneut leisten und aufholen. Das ist kostspielig, aber nicht buchstäblich unmöglich; vorübergehend konkurrierende Historien und Reorganisationen können auftreten.</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Dezentralisierung</a:t>
            </a:r>
            <a:endParaRPr lang="de"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Open-Source-Software und offene Teilnahme am Protokoll</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Unabhängige Nodes prüfen; Miner schlagen Blöcke vor</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Regeländerungen hängen von freiwilliger Übernahme ab</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Kein einzelner Teilnehmer kann die Regeln für alle ändern</a:t>
            </a:r>
            <a:endParaRPr lang="de"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Einfluss und Ressourcen sind ungleich verteilt; große Dienste können Abhängigkeiten schaffen. Die Koordination kann langsamer sein, und das Netzwerk hat keinen zentralen Kundendienst.</a:t>
            </a:r>
            <a:endParaRPr lang="d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Digitale Signaturen und Peer-to-Peer-Übertragung</a:t>
            </a:r>
            <a:endParaRPr lang="d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Die Wallet signiert mit einem privaten Schlüssel</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Das Netzwerk prüft, ohne den Schlüssel zu erfahren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Die signierte Transaktion wird über die Teilnehmer verbreitet</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Kein zentraler Bitcoin-Betreiber genehmigt Teilnahme oder Zahlungen</a:t>
            </a:r>
            <a:endParaRPr lang="d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Wer einen privaten Schlüssel erlangt, kann in der Regel über die Mittel verfügen. Der Verlust des Zugangs kann einen dauerhaften Verlust bedeuten.</a:t>
            </a:r>
            <a:endParaRPr lang="de"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Vermittlungsdienste bleiben optional; wer einen nutzt, unterliegt dessen Verwahrungsregeln und Risiken. Eine gültige Zahlung an die falsche Adresse lässt sich in der Regel nicht rückgängig machen.</a:t>
            </a:r>
            <a:endParaRPr lang="d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Der Absender signiert eine Transaktion und sendet sie an das Netzwerk Weitere Knoten Ein Knoten prüft sie und leitet sie weiter Ein weiterer Knoten leitet sie weiterDer Weg, den sie nimmt Ein Knoten p">    </p:cNvPr>
          <p:cNvPicPr>
            <a:picLocks noChangeAspect="1"/>
          </p:cNvPicPr>
          <p:nvPr/>
        </p:nvPicPr>
        <p:blipFill>
          <a:blip r:embed="rId1"/>
          <a:stretch>
            <a:fillRect/>
          </a:stretch>
        </p:blipFill>
        <p:spPr>
          <a:xfrm>
            <a:off x="1256203" y="266730"/>
            <a:ext cx="967965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NutzerEin Nutzer empfängt, verwahrt und sendet bitcoin. NodeEin Node prüft die Regeln selbst und leitet gültige Daten weiter. MinerEin Miner erstellt Kandidatenblöcke und erbringt den Arbeitsnachweis ">    </p:cNvPr>
          <p:cNvPicPr>
            <a:picLocks noChangeAspect="1"/>
          </p:cNvPicPr>
          <p:nvPr/>
        </p:nvPicPr>
        <p:blipFill>
          <a:blip r:embed="rId2"/>
          <a:stretch>
            <a:fillRect/>
          </a:stretch>
        </p:blipFill>
        <p:spPr>
          <a:xfrm>
            <a:off x="710946" y="571500"/>
            <a:ext cx="5283403" cy="527224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Nutzer, Nodes, Miner und Entwickler</a:t>
            </a:r>
            <a:endParaRPr lang="de"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Miner können ungültige Blöcke für ehrliche Nodes nicht annehmbar machen. Entwickler können die Übernahme von Software nicht erzwingen. Eine Person kann mehrere Rollen übernehmen.</a:t>
            </a:r>
            <a:endParaRPr lang="de"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de" altLang="en-US" sz="2400" b="1" dirty="0">
                <a:solidFill>
                  <a:srgbClr val="422C70"/>
                </a:solidFill>
                <a:latin typeface="IBM Plex Sans" pitchFamily="34" charset="0"/>
                <a:ea typeface="IBM Plex Sans" pitchFamily="34" charset="-122"/>
                <a:cs typeface="IBM Plex Sans" pitchFamily="34" charset="-120"/>
              </a:rPr>
              <a:t>Kurzfrage</a:t>
            </a:r>
            <a:endParaRPr lang="de" sz="2400" dirty="0"/>
          </a:p>
          <a:p>
            <a:pPr algn="l" indent="0" marL="0">
              <a:lnSpc>
                <a:spcPct val="113000"/>
              </a:lnSpc>
              <a:spcBef>
                <a:spcPts val="360"/>
              </a:spcBef>
              <a:buNone/>
            </a:pPr>
            <a:r>
              <a:rPr lang="de" altLang="en-US" sz="2400" dirty="0">
                <a:solidFill>
                  <a:srgbClr val="25252B"/>
                </a:solidFill>
                <a:latin typeface="IBM Plex Sans" pitchFamily="34" charset="0"/>
                <a:ea typeface="IBM Plex Sans" pitchFamily="34" charset="-122"/>
                <a:cs typeface="IBM Plex Sans" pitchFamily="34" charset="-120"/>
              </a:rPr>
              <a:t>Warum überprüft eine Node Transaktionen? Nennen Sie eine Regel, die sie prüft.</a:t>
            </a:r>
            <a:endParaRPr lang="d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Proof of Work</a:t>
            </a:r>
            <a:endParaRPr lang="de" sz="3000" dirty="0"/>
          </a:p>
        </p:txBody>
      </p:sp>
      <p:sp>
        <p:nvSpPr>
          <p:cNvPr id="5" name="Text 2"/>
          <p:cNvSpPr/>
          <p:nvPr/>
        </p:nvSpPr>
        <p:spPr>
          <a:xfrm>
            <a:off x="956188" y="1364742"/>
            <a:ext cx="6023427" cy="2997952"/>
          </a:xfrm>
          <a:prstGeom prst="rect">
            <a:avLst/>
          </a:prstGeom>
          <a:noFill/>
          <a:ln/>
        </p:spPr>
        <p:txBody>
          <a:bodyPr wrap="square" lIns="0" tIns="0" rIns="0" bIns="0" rtlCol="0" anchor="t"/>
          <a:lstStyle/>
          <a:p>
            <a:pPr algn="l" marL="173990" indent="-173990">
              <a:lnSpc>
                <a:spcPct val="113000"/>
              </a:lnSpc>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Kandidatenblock → wiederholtes Hashing → gültiges Ergebnis</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Aufwendige Berechnung und Energie; schnelle Überprüfung</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Gültiger Block wird verbreitet und von Nodes geprüft</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Das Ziel passt sich an, sodass Blöcke durchschnittlich alle zehn Minuten entstehen</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Angesammelte Arbeit macht das Umschreiben kostspielig</a:t>
            </a:r>
            <a:endParaRPr lang="de" sz="1820" dirty="0"/>
          </a:p>
        </p:txBody>
      </p:sp>
      <p:sp>
        <p:nvSpPr>
          <p:cNvPr id="6" name="Text 3"/>
          <p:cNvSpPr/>
          <p:nvPr/>
        </p:nvSpPr>
        <p:spPr>
          <a:xfrm>
            <a:off x="666780" y="4617354"/>
            <a:ext cx="6340632" cy="937626"/>
          </a:xfrm>
          <a:prstGeom prst="rect">
            <a:avLst/>
          </a:prstGeom>
          <a:noFill/>
          <a:ln/>
        </p:spPr>
        <p:txBody>
          <a:bodyPr wrap="square" lIns="0" tIns="0" rIns="0" bIns="0" rtlCol="0" anchor="t"/>
          <a:lstStyle/>
          <a:p>
            <a:pPr algn="l" indent="0" marL="0">
              <a:lnSpc>
                <a:spcPct val="113000"/>
              </a:lnSpc>
              <a:buNone/>
            </a:pPr>
            <a:r>
              <a:rPr lang="de" altLang="en-US" sz="1820" dirty="0">
                <a:solidFill>
                  <a:srgbClr val="25252B"/>
                </a:solidFill>
                <a:latin typeface="IBM Plex Sans" pitchFamily="34" charset="0"/>
                <a:ea typeface="IBM Plex Sans" pitchFamily="34" charset="-122"/>
                <a:cs typeface="IBM Plex Sans" pitchFamily="34" charset="-120"/>
              </a:rPr>
              <a:t>Mining sichert die Reihenfolge der Transaktionen; es löst keine externen Gleichungen. Bewerten Sie Energiequelle, Nutzung, Sicherheitsnutzen und Alternativen.</a:t>
            </a:r>
            <a:endParaRPr lang="de"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Der Miner findet einen Block Eine Mining-Maschine berechnet immer wieder Hashes, bis ein Ergebnis das Ziel erfüllt2Der Miner verbreitet ihnDer Block wird an das Netzwerk gesendet3Nodes prüfen ihn Jed">    </p:cNvPr>
          <p:cNvPicPr>
            <a:picLocks noChangeAspect="1"/>
          </p:cNvPicPr>
          <p:nvPr/>
        </p:nvPicPr>
        <p:blipFill>
          <a:blip r:embed="rId2"/>
          <a:stretch>
            <a:fillRect/>
          </a:stretch>
        </p:blipFill>
        <p:spPr>
          <a:xfrm>
            <a:off x="1687525" y="571500"/>
            <a:ext cx="3330336" cy="56507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Begrenztes Angebot</a:t>
            </a:r>
            <a:endParaRPr lang="de" sz="3000" dirty="0"/>
          </a:p>
        </p:txBody>
      </p:sp>
      <p:sp>
        <p:nvSpPr>
          <p:cNvPr id="5" name="Text 2"/>
          <p:cNvSpPr/>
          <p:nvPr/>
        </p:nvSpPr>
        <p:spPr>
          <a:xfrm>
            <a:off x="971459" y="1368491"/>
            <a:ext cx="5360487" cy="2827142"/>
          </a:xfrm>
          <a:prstGeom prst="rect">
            <a:avLst/>
          </a:prstGeom>
          <a:noFill/>
          <a:ln/>
        </p:spPr>
        <p:txBody>
          <a:bodyPr wrap="square" lIns="0" tIns="0" rIns="0" bIns="0" rtlCol="0" anchor="t"/>
          <a:lstStyle/>
          <a:p>
            <a:pPr algn="l" marL="182880" indent="-182880">
              <a:lnSpc>
                <a:spcPct val="113000"/>
              </a:lnSpc>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Maximum: </a:t>
            </a:r>
            <a:r>
              <a:rPr lang="de" altLang="en-US" sz="1920" b="1" dirty="0">
                <a:solidFill>
                  <a:srgbClr val="25252B"/>
                </a:solidFill>
                <a:latin typeface="IBM Plex Sans" pitchFamily="34" charset="0"/>
                <a:ea typeface="IBM Plex Sans" pitchFamily="34" charset="-122"/>
                <a:cs typeface="IBM Plex Sans" pitchFamily="34" charset="-120"/>
              </a:rPr>
              <a:t>21 Millionen BTC</a:t>
            </a:r>
            <a:r>
              <a:rPr lang="de" altLang="en-US" sz="1920" dirty="0">
                <a:solidFill>
                  <a:srgbClr val="25252B"/>
                </a:solidFill>
                <a:latin typeface="IBM Plex Sans" pitchFamily="34" charset="0"/>
                <a:ea typeface="IBM Plex Sans" pitchFamily="34" charset="-122"/>
                <a:cs typeface="IBM Plex Sans" pitchFamily="34" charset="-120"/>
              </a:rPr>
              <a:t> nach den öffentlichen Regeln</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Neuausgabe: Block-Subvention</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Halving: alle </a:t>
            </a:r>
            <a:r>
              <a:rPr lang="de" altLang="en-US" sz="1920" b="1" dirty="0">
                <a:solidFill>
                  <a:srgbClr val="25252B"/>
                </a:solidFill>
                <a:latin typeface="IBM Plex Sans" pitchFamily="34" charset="0"/>
                <a:ea typeface="IBM Plex Sans" pitchFamily="34" charset="-122"/>
                <a:cs typeface="IBM Plex Sans" pitchFamily="34" charset="-120"/>
              </a:rPr>
              <a:t>210.000 Blöcke</a:t>
            </a:r>
            <a:r>
              <a:rPr lang="de" altLang="en-US" sz="1920" dirty="0">
                <a:solidFill>
                  <a:srgbClr val="25252B"/>
                </a:solidFill>
                <a:latin typeface="IBM Plex Sans" pitchFamily="34" charset="0"/>
                <a:ea typeface="IBM Plex Sans" pitchFamily="34" charset="-122"/>
                <a:cs typeface="IBM Plex Sans" pitchFamily="34" charset="-120"/>
              </a:rPr>
              <a:t>, etwa alle vier Jahre</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Subvention: 50 → 25 → 12,5 → 6,25 → 3,125 BTC</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Gebühren sind von der Neuausgabe getrennt</a:t>
            </a:r>
            <a:endParaRPr lang="de" sz="1920" dirty="0"/>
          </a:p>
        </p:txBody>
      </p:sp>
      <p:sp>
        <p:nvSpPr>
          <p:cNvPr id="6" name="Text 3"/>
          <p:cNvSpPr/>
          <p:nvPr/>
        </p:nvSpPr>
        <p:spPr>
          <a:xfrm>
            <a:off x="666780" y="4463826"/>
            <a:ext cx="5694426" cy="1316279"/>
          </a:xfrm>
          <a:prstGeom prst="rect">
            <a:avLst/>
          </a:prstGeom>
          <a:noFill/>
          <a:ln/>
        </p:spPr>
        <p:txBody>
          <a:bodyPr wrap="square" lIns="0" tIns="0" rIns="0" bIns="0" rtlCol="0" anchor="t"/>
          <a:lstStyle/>
          <a:p>
            <a:pPr algn="l" indent="0" marL="0">
              <a:lnSpc>
                <a:spcPct val="113000"/>
              </a:lnSpc>
              <a:buNone/>
            </a:pPr>
            <a:r>
              <a:rPr lang="de" altLang="en-US" sz="1920" dirty="0">
                <a:solidFill>
                  <a:srgbClr val="25252B"/>
                </a:solidFill>
                <a:latin typeface="IBM Plex Sans" pitchFamily="34" charset="0"/>
                <a:ea typeface="IBM Plex Sans" pitchFamily="34" charset="-122"/>
                <a:cs typeface="IBM Plex Sans" pitchFamily="34" charset="-120"/>
              </a:rPr>
              <a:t>Nodes lehnen eine übermäßige Ausgabe ab; die Grenze gilt, solange die Teilnehmer sie durchsetzen. Ein begrenztes Angebot garantiert keinen steigenden Preis.</a:t>
            </a:r>
            <a:endParaRPr lang="de"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Insgesamt ausgegebene bitcoinObergrenze von 21 Millionen21M10.5M0">    </p:cNvPr>
          <p:cNvPicPr>
            <a:picLocks noChangeAspect="1"/>
          </p:cNvPicPr>
          <p:nvPr/>
        </p:nvPicPr>
        <p:blipFill>
          <a:blip r:embed="rId1"/>
          <a:stretch>
            <a:fillRect/>
          </a:stretch>
        </p:blipFill>
        <p:spPr>
          <a:xfrm>
            <a:off x="342900" y="1197590"/>
            <a:ext cx="11506170" cy="431039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eue bitcoin pro Block502512.56.253.1250k210k420k630k840k1,050k1,260k1,470kHalbierung alle 210.000 Blöcke (etwa alle vier Jahre)Transaktionsgebühren werden zusätzlich gezahlt und sind keine neuen bitc">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Satoshis und der Unit Bias</a:t>
            </a:r>
            <a:endParaRPr lang="de"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de" altLang="en-US" sz="1820" b="1" dirty="0">
                <a:solidFill>
                  <a:srgbClr val="25252B"/>
                </a:solidFill>
                <a:latin typeface="IBM Plex Sans" pitchFamily="34" charset="0"/>
                <a:ea typeface="IBM Plex Sans" pitchFamily="34" charset="-122"/>
                <a:cs typeface="IBM Plex Sans" pitchFamily="34" charset="-120"/>
              </a:rPr>
              <a:t>1 BTC = 100.000.000 Sats</a:t>
            </a:r>
            <a:endParaRPr lang="de" sz="1820" dirty="0"/>
          </a:p>
          <a:p>
            <a:pPr algn="l" marL="173990" indent="-173990">
              <a:lnSpc>
                <a:spcPct val="113000"/>
              </a:lnSpc>
              <a:spcBef>
                <a:spcPts val="360"/>
              </a:spcBef>
              <a:buSzPct val="100000"/>
              <a:buChar char="•"/>
            </a:pPr>
            <a:r>
              <a:rPr lang="de" altLang="en-US" sz="1820" b="1" dirty="0">
                <a:solidFill>
                  <a:srgbClr val="25252B"/>
                </a:solidFill>
                <a:latin typeface="IBM Plex Sans" pitchFamily="34" charset="0"/>
                <a:ea typeface="IBM Plex Sans" pitchFamily="34" charset="-122"/>
                <a:cs typeface="IBM Plex Sans" pitchFamily="34" charset="-120"/>
              </a:rPr>
              <a:t>0,001 BTC = 100.000 Sats</a:t>
            </a:r>
            <a:endParaRPr lang="de" sz="1820" dirty="0"/>
          </a:p>
          <a:p>
            <a:pPr algn="l" marL="173990" indent="-173990">
              <a:lnSpc>
                <a:spcPct val="113000"/>
              </a:lnSpc>
              <a:spcBef>
                <a:spcPts val="360"/>
              </a:spcBef>
              <a:buSzPct val="100000"/>
              <a:buChar char="•"/>
            </a:pPr>
            <a:r>
              <a:rPr lang="de" altLang="en-US" sz="1820" b="1" dirty="0">
                <a:solidFill>
                  <a:srgbClr val="25252B"/>
                </a:solidFill>
                <a:latin typeface="IBM Plex Sans" pitchFamily="34" charset="0"/>
                <a:ea typeface="IBM Plex Sans" pitchFamily="34" charset="-122"/>
                <a:cs typeface="IBM Plex Sans" pitchFamily="34" charset="-120"/>
              </a:rPr>
              <a:t>1 Sat = 0,00000001 BTC</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Ein ganzer Bitcoin ist nicht erforderlich</a:t>
            </a:r>
            <a:endParaRPr lang="de" sz="1820" dirty="0"/>
          </a:p>
        </p:txBody>
      </p:sp>
      <p:sp>
        <p:nvSpPr>
          <p:cNvPr id="6" name="Text 3"/>
          <p:cNvSpPr/>
          <p:nvPr/>
        </p:nvSpPr>
        <p:spPr>
          <a:xfrm>
            <a:off x="666780" y="3008376"/>
            <a:ext cx="5694426" cy="1250168"/>
          </a:xfrm>
          <a:prstGeom prst="rect">
            <a:avLst/>
          </a:prstGeom>
          <a:noFill/>
          <a:ln/>
        </p:spPr>
        <p:txBody>
          <a:bodyPr wrap="square" lIns="0" tIns="0" rIns="0" bIns="0" rtlCol="0" anchor="t"/>
          <a:lstStyle/>
          <a:p>
            <a:pPr algn="l" indent="0" marL="0">
              <a:lnSpc>
                <a:spcPct val="113000"/>
              </a:lnSpc>
              <a:buNone/>
            </a:pPr>
            <a:r>
              <a:rPr lang="de" altLang="en-US" sz="1820" b="1" dirty="0">
                <a:solidFill>
                  <a:srgbClr val="422C70"/>
                </a:solidFill>
                <a:latin typeface="IBM Plex Sans" pitchFamily="34" charset="0"/>
                <a:ea typeface="IBM Plex Sans" pitchFamily="34" charset="-122"/>
                <a:cs typeface="IBM Plex Sans" pitchFamily="34" charset="-120"/>
              </a:rPr>
              <a:t>Einheiten-Bias:</a:t>
            </a:r>
            <a:r>
              <a:rPr lang="de" altLang="en-US" sz="1820" dirty="0">
                <a:solidFill>
                  <a:srgbClr val="25252B"/>
                </a:solidFill>
                <a:latin typeface="IBM Plex Sans" pitchFamily="34" charset="0"/>
                <a:ea typeface="IBM Plex Sans" pitchFamily="34" charset="-122"/>
                <a:cs typeface="IBM Plex Sans" pitchFamily="34" charset="-120"/>
              </a:rPr>
              <a:t> Ein niedriger Preis pro ganzer Einheit beweist keinen besseren Wert. Vergleichen Sie den Anteil am Gesamtangebot, den betroffenen Wert und die Risiken.</a:t>
            </a:r>
            <a:endParaRPr lang="de" sz="1820" dirty="0"/>
          </a:p>
        </p:txBody>
      </p:sp>
      <p:sp>
        <p:nvSpPr>
          <p:cNvPr id="7" name="Shape 4"/>
          <p:cNvSpPr/>
          <p:nvPr/>
        </p:nvSpPr>
        <p:spPr>
          <a:xfrm>
            <a:off x="666780" y="4490161"/>
            <a:ext cx="5372100" cy="1562527"/>
          </a:xfrm>
          <a:prstGeom prst="rect">
            <a:avLst/>
          </a:prstGeom>
          <a:solidFill>
            <a:srgbClr val="F3F3FA"/>
          </a:solidFill>
          <a:ln/>
        </p:spPr>
      </p:sp>
      <p:sp>
        <p:nvSpPr>
          <p:cNvPr id="8" name="Shape 5"/>
          <p:cNvSpPr/>
          <p:nvPr/>
        </p:nvSpPr>
        <p:spPr>
          <a:xfrm>
            <a:off x="666780" y="4490161"/>
            <a:ext cx="57150" cy="1562527"/>
          </a:xfrm>
          <a:prstGeom prst="rect">
            <a:avLst/>
          </a:prstGeom>
          <a:solidFill>
            <a:srgbClr val="422C70"/>
          </a:solidFill>
          <a:ln/>
        </p:spPr>
      </p:sp>
      <p:sp>
        <p:nvSpPr>
          <p:cNvPr id="9" name="Text 6"/>
          <p:cNvSpPr/>
          <p:nvPr/>
        </p:nvSpPr>
        <p:spPr>
          <a:xfrm>
            <a:off x="1094537" y="4698644"/>
            <a:ext cx="4848057" cy="1145560"/>
          </a:xfrm>
          <a:prstGeom prst="rect">
            <a:avLst/>
          </a:prstGeom>
          <a:noFill/>
          <a:ln/>
        </p:spPr>
        <p:txBody>
          <a:bodyPr wrap="square" lIns="0" tIns="0" rIns="0" bIns="0" rtlCol="0" anchor="t"/>
          <a:lstStyle/>
          <a:p>
            <a:pPr algn="l" indent="0" marL="0">
              <a:lnSpc>
                <a:spcPct val="113000"/>
              </a:lnSpc>
              <a:buNone/>
            </a:pPr>
            <a:r>
              <a:rPr lang="de" altLang="en-US" sz="1820" b="1" dirty="0">
                <a:solidFill>
                  <a:srgbClr val="422C70"/>
                </a:solidFill>
                <a:latin typeface="IBM Plex Sans" pitchFamily="34" charset="0"/>
                <a:ea typeface="IBM Plex Sans" pitchFamily="34" charset="-122"/>
                <a:cs typeface="IBM Plex Sans" pitchFamily="34" charset="-120"/>
              </a:rPr>
              <a:t>Zeigen Sie Ihr Verständnis</a:t>
            </a:r>
            <a:endParaRPr lang="de" sz="1820" dirty="0"/>
          </a:p>
          <a:p>
            <a:pPr algn="l" indent="0" marL="0">
              <a:lnSpc>
                <a:spcPct val="113000"/>
              </a:lnSpc>
              <a:spcBef>
                <a:spcPts val="270"/>
              </a:spcBef>
              <a:buNone/>
            </a:pPr>
            <a:r>
              <a:rPr lang="de" altLang="en-US" sz="1820" dirty="0">
                <a:solidFill>
                  <a:srgbClr val="25252B"/>
                </a:solidFill>
                <a:latin typeface="IBM Plex Sans" pitchFamily="34" charset="0"/>
                <a:ea typeface="IBM Plex Sans" pitchFamily="34" charset="-122"/>
                <a:cs typeface="IBM Plex Sans" pitchFamily="34" charset="-120"/>
              </a:rPr>
              <a:t>Wie viele Sats sind in 0,01 BTC enthalten? Warum kann man weniger als einen ganzen Bitcoin verwenden?</a:t>
            </a:r>
            <a:endParaRPr lang="de"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Bitcoin als solides digitales Geld</a:t>
            </a:r>
            <a:endParaRPr lang="de"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Dauerhaftes Hauptbuch; der Zugriff hängt von den Schlüsseln ab</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Übertragbar und teilbar; die Übertragung erfordert Kommunikationsverbindungen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Öffentlich nachvollziehbare Knappheit und überprüfbare Regeln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Die Fungibilität kann davon beeinflusst werden, wie Dienste mit der öffentlichen Transaktionshistorie umgehen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Die Akzeptanz ist je nach Ort unterschiedlich</a:t>
            </a:r>
            <a:endParaRPr lang="de"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de" altLang="en-US" sz="2020" b="1" dirty="0">
                <a:solidFill>
                  <a:srgbClr val="25252B"/>
                </a:solidFill>
                <a:latin typeface="IBM Plex Sans" pitchFamily="34" charset="0"/>
                <a:ea typeface="IBM Plex Sans" pitchFamily="34" charset="-122"/>
                <a:cs typeface="IBM Plex Sans" pitchFamily="34" charset="-120"/>
              </a:rPr>
              <a:t>Drei Funktionen</a:t>
            </a:r>
            <a:endParaRPr lang="de"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Wertaufbewahrungsmittel: vorhersehbares Angebot; schwankender Preis</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Tauschmittel: direkte Übertragung; unterschiedliche Gebühren und Akzeptanz</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Recheneinheit: BTC oder Sats; viele Waren werden in Fiatgeld ausgepreist</a:t>
            </a:r>
            <a:endParaRPr lang="de"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de" altLang="en-US" sz="1610" dirty="0">
                <a:solidFill>
                  <a:srgbClr val="25252B"/>
                </a:solidFill>
                <a:latin typeface="IBM Plex Sans" pitchFamily="34" charset="0"/>
                <a:ea typeface="IBM Plex Sans" pitchFamily="34" charset="-122"/>
                <a:cs typeface="IBM Plex Sans" pitchFamily="34" charset="-120"/>
              </a:rPr>
              <a:t>„Solides Geld“ hängt von den festgelegten Kriterien ab. Vergleichen Sie Alternativen anhand derselben Maßstäbe.</a:t>
            </a:r>
            <a:endParaRPr lang="de"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Bitcoin, Stablecoins und andere Kryptowerte</a:t>
            </a:r>
            <a:endParaRPr lang="de"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Bitcoin:</a:t>
            </a:r>
            <a:r>
              <a:rPr lang="de" altLang="en-US" sz="2110" dirty="0">
                <a:solidFill>
                  <a:srgbClr val="25252B"/>
                </a:solidFill>
                <a:latin typeface="IBM Plex Sans" pitchFamily="34" charset="0"/>
                <a:ea typeface="IBM Plex Sans" pitchFamily="34" charset="-122"/>
                <a:cs typeface="IBM Plex Sans" pitchFamily="34" charset="-120"/>
              </a:rPr>
              <a:t> öffentliche Ausgaberegeln; kein zentraler Emittent</a:t>
            </a:r>
            <a:endParaRPr lang="de" sz="2110" dirty="0"/>
          </a:p>
          <a:p>
            <a:pPr algn="l" marL="200660" indent="-200660">
              <a:lnSpc>
                <a:spcPct val="113000"/>
              </a:lnSpc>
              <a:spcBef>
                <a:spcPts val="420"/>
              </a:spcBef>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Stablecoins:</a:t>
            </a:r>
            <a:r>
              <a:rPr lang="de" altLang="en-US" sz="2110" dirty="0">
                <a:solidFill>
                  <a:srgbClr val="25252B"/>
                </a:solidFill>
                <a:latin typeface="IBM Plex Sans" pitchFamily="34" charset="0"/>
                <a:ea typeface="IBM Plex Sans" pitchFamily="34" charset="-122"/>
                <a:cs typeface="IBM Plex Sans" pitchFamily="34" charset="-120"/>
              </a:rPr>
              <a:t> streben einen Referenzwert an; Reserven, Mechanismen oder Rücktauschansprüche</a:t>
            </a:r>
            <a:endParaRPr lang="de" sz="2110" dirty="0"/>
          </a:p>
          <a:p>
            <a:pPr algn="l" marL="200660" indent="-200660">
              <a:lnSpc>
                <a:spcPct val="113000"/>
              </a:lnSpc>
              <a:spcBef>
                <a:spcPts val="420"/>
              </a:spcBef>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Andere Krypto-Assets:</a:t>
            </a:r>
            <a:r>
              <a:rPr lang="de" altLang="en-US" sz="2110" dirty="0">
                <a:solidFill>
                  <a:srgbClr val="25252B"/>
                </a:solidFill>
                <a:latin typeface="IBM Plex Sans" pitchFamily="34" charset="0"/>
                <a:ea typeface="IBM Plex Sans" pitchFamily="34" charset="-122"/>
                <a:cs typeface="IBM Plex Sans" pitchFamily="34" charset="-120"/>
              </a:rPr>
              <a:t> unterschiedliche Netzwerke, Ausgabe, Kontrolle und Zwecke</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Die gemeinsame Code-Geschichte verleiht einem Fork weder das Netzwerk noch die Sicherheit von Bitcoin</a:t>
            </a:r>
            <a:endParaRPr lang="de" sz="2110" dirty="0"/>
          </a:p>
        </p:txBody>
      </p:sp>
      <p:sp>
        <p:nvSpPr>
          <p:cNvPr id="5" name="Text 3"/>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de" altLang="en-US" sz="2110" b="1" dirty="0">
                <a:solidFill>
                  <a:srgbClr val="422C70"/>
                </a:solidFill>
                <a:latin typeface="IBM Plex Sans" pitchFamily="34" charset="0"/>
                <a:ea typeface="IBM Plex Sans" pitchFamily="34" charset="-122"/>
                <a:cs typeface="IBM Plex Sans" pitchFamily="34" charset="-120"/>
              </a:rPr>
              <a:t>Vergleichen Sie:</a:t>
            </a:r>
            <a:r>
              <a:rPr lang="de" altLang="en-US" sz="2110" dirty="0">
                <a:solidFill>
                  <a:srgbClr val="25252B"/>
                </a:solidFill>
                <a:latin typeface="IBM Plex Sans" pitchFamily="34" charset="0"/>
                <a:ea typeface="IBM Plex Sans" pitchFamily="34" charset="-122"/>
                <a:cs typeface="IBM Plex Sans" pitchFamily="34" charset="-120"/>
              </a:rPr>
              <a:t> Kontrolle über die Ausgabe, unabhängige Überprüfung, Kontrolle über die Schlüssel und Gegenparteien.</a:t>
            </a:r>
            <a:endParaRPr lang="de" sz="2110" dirty="0"/>
          </a:p>
        </p:txBody>
      </p:sp>
      <p:sp>
        <p:nvSpPr>
          <p:cNvPr id="6" name="Text 4"/>
          <p:cNvSpPr/>
          <p:nvPr/>
        </p:nvSpPr>
        <p:spPr>
          <a:xfrm>
            <a:off x="666780" y="4995276"/>
            <a:ext cx="11510010" cy="72393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Dieser Vergleich dient dem Verständnis von Bitcoin; er ist keine Empfehlung, einen Vermögenswert zu erwerben, zu handeln oder zu bewerben.</a:t>
            </a:r>
            <a:endParaRPr lang="d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Unterschiedliche Designs, unterschiedliche Risiken</a:t>
            </a:r>
            <a:endParaRPr lang="de"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Bitcoin:</a:t>
            </a:r>
            <a:r>
              <a:rPr lang="de" altLang="en-US" sz="2300" dirty="0">
                <a:solidFill>
                  <a:srgbClr val="25252B"/>
                </a:solidFill>
                <a:latin typeface="IBM Plex Sans" pitchFamily="34" charset="0"/>
                <a:ea typeface="IBM Plex Sans" pitchFamily="34" charset="-122"/>
                <a:cs typeface="IBM Plex Sans" pitchFamily="34" charset="-120"/>
              </a:rPr>
              <a:t> Volatilität, Schlüsselverlust, Zahlungsendgültigkeit, Gebühren, öffentliche Aufzeichnungen</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Stablecoins:</a:t>
            </a:r>
            <a:r>
              <a:rPr lang="de" altLang="en-US" sz="2300" dirty="0">
                <a:solidFill>
                  <a:srgbClr val="25252B"/>
                </a:solidFill>
                <a:latin typeface="IBM Plex Sans" pitchFamily="34" charset="0"/>
                <a:ea typeface="IBM Plex Sans" pitchFamily="34" charset="-122"/>
                <a:cs typeface="IBM Plex Sans" pitchFamily="34" charset="-120"/>
              </a:rPr>
              <a:t> Verlust der Kopplung (Depegging), Reserven, Rücktausch, Sperrungen und Gegenparteien</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Andere Krypto-Assets:</a:t>
            </a:r>
            <a:r>
              <a:rPr lang="de" altLang="en-US" sz="2300" dirty="0">
                <a:solidFill>
                  <a:srgbClr val="25252B"/>
                </a:solidFill>
                <a:latin typeface="IBM Plex Sans" pitchFamily="34" charset="0"/>
                <a:ea typeface="IBM Plex Sans" pitchFamily="34" charset="-122"/>
                <a:cs typeface="IBM Plex Sans" pitchFamily="34" charset="-120"/>
              </a:rPr>
              <a:t> Regeländerungen, konzentrierter Einfluss, Programmfehler, Hacks und Bridges</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Dienstleister:</a:t>
            </a:r>
            <a:r>
              <a:rPr lang="de" altLang="en-US" sz="2300" dirty="0">
                <a:solidFill>
                  <a:srgbClr val="25252B"/>
                </a:solidFill>
                <a:latin typeface="IBM Plex Sans" pitchFamily="34" charset="0"/>
                <a:ea typeface="IBM Plex Sans" pitchFamily="34" charset="-122"/>
                <a:cs typeface="IBM Plex Sans" pitchFamily="34" charset="-120"/>
              </a:rPr>
              <a:t> Verwahrung, Ausfall, Zugang und rechtliche Risiken in allen Kategorien</a:t>
            </a:r>
            <a:endParaRPr lang="de"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Ein bekanntes Tickersymbol, ein stabil wirkender Kurs oder eine ausgefeilte App beweisen keine Sicherheit. Token verleihen nicht automatisch Unternehmensanteile, Erträge oder Rücktauschrechte.</a:t>
            </a:r>
            <a:endParaRPr lang="de"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Lernen ist weder Trading noch Werbung</a:t>
            </a:r>
            <a:endParaRPr lang="d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Erklären, hinterfragen, vergleichen und überprüfen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Spekulation: Preisrisiko, Plattformrisiko und Druck</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Werbung: mögliche Interessenkonflikte</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Keine Aufforderung zum Kaufen, Verkaufen oder Halten</a:t>
            </a:r>
            <a:endParaRPr lang="de"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de" altLang="en-US" sz="2400" b="1" dirty="0">
                <a:solidFill>
                  <a:srgbClr val="422C70"/>
                </a:solidFill>
                <a:latin typeface="IBM Plex Sans" pitchFamily="34" charset="0"/>
                <a:ea typeface="IBM Plex Sans" pitchFamily="34" charset="-122"/>
                <a:cs typeface="IBM Plex Sans" pitchFamily="34" charset="-120"/>
              </a:rPr>
              <a:t>Prüfung des lokalen Werts</a:t>
            </a:r>
            <a:endParaRPr lang="de" sz="2400" dirty="0"/>
          </a:p>
          <a:p>
            <a:pPr algn="l" indent="0" marL="0">
              <a:lnSpc>
                <a:spcPct val="113000"/>
              </a:lnSpc>
              <a:spcBef>
                <a:spcPts val="360"/>
              </a:spcBef>
              <a:buNone/>
            </a:pPr>
            <a:r>
              <a:rPr lang="de" altLang="en-US" sz="2400" dirty="0">
                <a:solidFill>
                  <a:srgbClr val="25252B"/>
                </a:solidFill>
                <a:latin typeface="IBM Plex Sans" pitchFamily="34" charset="0"/>
                <a:ea typeface="IBM Plex Sans" pitchFamily="34" charset="-122"/>
                <a:cs typeface="IBM Plex Sans" pitchFamily="34" charset="-120"/>
              </a:rPr>
              <a:t>Unterscheiden Sie zwischen Marktpreis, lokaler Akzeptanz und persönlicher Vorliebe oder Voreingenommenheit.</a:t>
            </a:r>
            <a:endParaRPr lang="d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Zeitstrahl zur Entstehung von Bitcoin</a:t>
            </a:r>
            <a:endParaRPr lang="de"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Satoshi Nakamoto ist ein Pseudonym; der Schöpfer oder die Schöpfer sind bis heute unbekannt. Andere führten das Open-Source-Netzwerk ohne dauerhafte zentrale Führungsperson weiter.</a:t>
            </a:r>
            <a:endParaRPr lang="de"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Bewerten Sie das Design und die Funktionsweise ebenso wie seine Entstehungsgeschichte.</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Whitepaper veröffentlicht: Online-Zahlungen ohne Vermittler3. Januar 2009Genesis-Block: Das Bitcoin-Netzwerk startet 12. Januar 2009Erste Transaktion von Person zu Person, von Satoshi ">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Selbstbestimmung, Risiko und Verantwortung</a:t>
            </a:r>
            <a:endParaRPr lang="de"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Direkte Kontrolle über Schlüssel</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Öffentliche Regeln und unabhängige Überprüfung</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Globale Übertragung per Peer-to-Peer (P2P)</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Backups, Zahlungsprüfungen und Planung der Wiederherstellung</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Volatilität, öffentliche Aufzeichnungen, Gebühren und begrenzte Akzeptanz</a:t>
            </a:r>
            <a:endParaRPr lang="de" sz="2300" dirty="0"/>
          </a:p>
        </p:txBody>
      </p:sp>
      <p:sp>
        <p:nvSpPr>
          <p:cNvPr id="5" name="Text 3"/>
          <p:cNvSpPr/>
          <p:nvPr/>
        </p:nvSpPr>
        <p:spPr>
          <a:xfrm>
            <a:off x="666780" y="3913723"/>
            <a:ext cx="11510010" cy="1184971"/>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Kein Unternehmen kann eine verlorene Seed-Phrase wiederherstellen. Bitten Sie um Hilfe, bevor Sie nennenswerte Beträge bewegen, ohne dabei Geheimnisse preiszugeben.</a:t>
            </a:r>
            <a:endParaRPr lang="de"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Eigenverantwortung kann Weiterbildung, gegenseitige Überprüfung, feste Abläufe und kleine Tests umfassen.</a:t>
            </a:r>
            <a:endParaRPr lang="d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Rückblick: Wie behebt Bitcoin die Mängel des Geldes?</a:t>
            </a:r>
            <a:endParaRPr lang="de"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de" altLang="en-US" sz="2020" b="1" dirty="0">
                <a:solidFill>
                  <a:srgbClr val="25252B"/>
                </a:solidFill>
                <a:latin typeface="IBM Plex Sans" pitchFamily="34" charset="0"/>
                <a:ea typeface="IBM Plex Sans" pitchFamily="34" charset="-122"/>
                <a:cs typeface="IBM Plex Sans" pitchFamily="34" charset="-120"/>
              </a:rPr>
              <a:t>Das Wichtigste in Kürze</a:t>
            </a:r>
            <a:endParaRPr lang="de" sz="2020" dirty="0"/>
          </a:p>
        </p:txBody>
      </p:sp>
      <p:sp>
        <p:nvSpPr>
          <p:cNvPr id="5" name="Text 3"/>
          <p:cNvSpPr/>
          <p:nvPr/>
        </p:nvSpPr>
        <p:spPr>
          <a:xfrm>
            <a:off x="986729" y="1973732"/>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Veränderliche Geldmenge → öffentliche Ausgaberegeln; Nutzer setzen sie durch</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Zentrale Zahlungsfreigabe → Übertragung per Peer-to-Peer (P2P); Fehler kaum rückgängig zu machen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Zentrales Hauptbuch → gemeinsame Überprüfung; Datenschutzrisiken durch öffentliche Aufzeichnungen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Zugang über Institutionen → Kontrolle über die Schlüssel; Verantwortung für Backups</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Reihenfolge der Transaktionen → Proof of Work (PoW); Kosten für Hardware und Energie</a:t>
            </a:r>
            <a:endParaRPr lang="de" sz="2020" dirty="0"/>
          </a:p>
        </p:txBody>
      </p:sp>
      <p:sp>
        <p:nvSpPr>
          <p:cNvPr id="6" name="Shape 4"/>
          <p:cNvSpPr/>
          <p:nvPr/>
        </p:nvSpPr>
        <p:spPr>
          <a:xfrm>
            <a:off x="666780" y="4879147"/>
            <a:ext cx="10858500" cy="1036747"/>
          </a:xfrm>
          <a:prstGeom prst="rect">
            <a:avLst/>
          </a:prstGeom>
          <a:solidFill>
            <a:srgbClr val="F3F3FA"/>
          </a:solidFill>
          <a:ln/>
        </p:spPr>
      </p:sp>
      <p:sp>
        <p:nvSpPr>
          <p:cNvPr id="7" name="Shape 5"/>
          <p:cNvSpPr/>
          <p:nvPr/>
        </p:nvSpPr>
        <p:spPr>
          <a:xfrm>
            <a:off x="666780" y="4879147"/>
            <a:ext cx="57150" cy="1036747"/>
          </a:xfrm>
          <a:prstGeom prst="rect">
            <a:avLst/>
          </a:prstGeom>
          <a:solidFill>
            <a:srgbClr val="422C70"/>
          </a:solidFill>
          <a:ln/>
        </p:spPr>
      </p:sp>
      <p:sp>
        <p:nvSpPr>
          <p:cNvPr id="8" name="Text 6"/>
          <p:cNvSpPr/>
          <p:nvPr/>
        </p:nvSpPr>
        <p:spPr>
          <a:xfrm>
            <a:off x="1133582" y="5109576"/>
            <a:ext cx="10580980" cy="575889"/>
          </a:xfrm>
          <a:prstGeom prst="rect">
            <a:avLst/>
          </a:prstGeom>
          <a:noFill/>
          <a:ln/>
        </p:spPr>
        <p:txBody>
          <a:bodyPr wrap="square" lIns="0" tIns="0" rIns="0" bIns="0" rtlCol="0" anchor="t"/>
          <a:lstStyle/>
          <a:p>
            <a:pPr algn="l" indent="0" marL="0">
              <a:lnSpc>
                <a:spcPct val="113000"/>
              </a:lnSpc>
              <a:buNone/>
            </a:pPr>
            <a:r>
              <a:rPr lang="de" altLang="en-US" sz="2020" b="1" dirty="0">
                <a:solidFill>
                  <a:srgbClr val="422C70"/>
                </a:solidFill>
                <a:latin typeface="IBM Plex Sans" pitchFamily="34" charset="0"/>
                <a:ea typeface="IBM Plex Sans" pitchFamily="34" charset="-122"/>
                <a:cs typeface="IBM Plex Sans" pitchFamily="34" charset="-120"/>
              </a:rPr>
              <a:t>Ein Moment zum Nachdenken</a:t>
            </a:r>
            <a:endParaRPr lang="de" sz="2020" dirty="0"/>
          </a:p>
          <a:p>
            <a:pPr algn="l" indent="0" marL="0">
              <a:lnSpc>
                <a:spcPct val="113000"/>
              </a:lnSpc>
              <a:spcBef>
                <a:spcPts val="300"/>
              </a:spcBef>
              <a:buNone/>
            </a:pPr>
            <a:r>
              <a:rPr lang="de" altLang="en-US" sz="2020" dirty="0">
                <a:solidFill>
                  <a:srgbClr val="25252B"/>
                </a:solidFill>
                <a:latin typeface="IBM Plex Sans" pitchFamily="34" charset="0"/>
                <a:ea typeface="IBM Plex Sans" pitchFamily="34" charset="-122"/>
                <a:cs typeface="IBM Plex Sans" pitchFamily="34" charset="-120"/>
              </a:rPr>
              <a:t>Welchen Teil des Designs von Bitcoin würden Sie jetzt anders erklären, und warum?</a:t>
            </a:r>
            <a:endParaRPr lang="de"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2</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de" altLang="en-US" sz="2400" dirty="0">
                <a:solidFill>
                  <a:srgbClr val="F7941F"/>
                </a:solidFill>
                <a:latin typeface="IBM Plex Sans Medium" pitchFamily="34" charset="0"/>
                <a:ea typeface="IBM Plex Sans Medium" pitchFamily="34" charset="-122"/>
                <a:cs typeface="IBM Plex Sans Medium" pitchFamily="34" charset="-120"/>
              </a:rPr>
              <a:t>Modul 3</a:t>
            </a:r>
            <a:endParaRPr lang="de"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Bitcoin sicher nutzen</a:t>
            </a:r>
            <a:endParaRPr lang="de"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de" altLang="en-US" sz="2400" b="1" dirty="0">
                <a:solidFill>
                  <a:srgbClr val="FFFFFF"/>
                </a:solidFill>
                <a:latin typeface="IBM Plex Sans" pitchFamily="34" charset="0"/>
                <a:ea typeface="IBM Plex Sans" pitchFamily="34" charset="-122"/>
                <a:cs typeface="IBM Plex Sans" pitchFamily="34" charset="-120"/>
              </a:rPr>
              <a:t>Handeln:</a:t>
            </a:r>
            <a:r>
              <a:rPr lang="de" altLang="en-US" sz="2400" dirty="0">
                <a:solidFill>
                  <a:srgbClr val="FFFFFF"/>
                </a:solidFill>
                <a:latin typeface="IBM Plex Sans" pitchFamily="34" charset="0"/>
                <a:ea typeface="IBM Plex Sans" pitchFamily="34" charset="-122"/>
                <a:cs typeface="IBM Plex Sans" pitchFamily="34" charset="-120"/>
              </a:rPr>
              <a:t> Wie übernehme ich Verantwortung für die Nutzung und Absicherung von Bitcoin?</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Sichere erste Schritte</a:t>
            </a:r>
            <a:endParaRPr lang="de"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Teilen Sie Empfangsinformationen, niemals Geheimnisse</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Halten Sie inne, bevor Sie eine Überweisung bestätigen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Halten Sie Fehler klein und bitten Sie um Hilfe</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Verwenden Sie vorbereitete, leere, simulierte oder genehmigte Materialien mit geringem Risiko</a:t>
            </a:r>
            <a:endParaRPr lang="de"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Es sind weder ein Kauf noch eigenes Geld oder eine persönliche Wallet erforderlich. Übungen mit echtem Geld bringen Risiken für Privatsphäre und Sicherheit sowie Verlustrisiken mit sich; eine Alternative ohne Geld steht zur Verfügung.</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Wallets</a:t>
            </a:r>
            <a:endParaRPr lang="de" sz="3000" dirty="0"/>
          </a:p>
        </p:txBody>
      </p:sp>
      <p:sp>
        <p:nvSpPr>
          <p:cNvPr id="4" name="Text 2"/>
          <p:cNvSpPr/>
          <p:nvPr/>
        </p:nvSpPr>
        <p:spPr>
          <a:xfrm>
            <a:off x="666780" y="1423355"/>
            <a:ext cx="11510010" cy="1036747"/>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Eine Bitcoin-Wallet verwaltet die Schlüssel und Informationen, die zum Empfangen und Autorisieren von Transaktionen erforderlich sind; die bitcoin bleiben im gemeinsamen Hauptbuch verzeichnet.</a:t>
            </a:r>
            <a:endParaRPr lang="de" sz="2020" dirty="0"/>
          </a:p>
        </p:txBody>
      </p:sp>
      <p:sp>
        <p:nvSpPr>
          <p:cNvPr id="5" name="Text 3"/>
          <p:cNvSpPr/>
          <p:nvPr/>
        </p:nvSpPr>
        <p:spPr>
          <a:xfrm>
            <a:off x="986729" y="2664927"/>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Wer kontrolliert die Schlüssel?</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Wie wird der Zugang wiederhergestellt?</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Welche Zahlungsmethoden werden unterstützt?</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Herkunft, Wartung, Kompatibilität, Datenschutz, Kosten und Support</a:t>
            </a:r>
            <a:endParaRPr lang="de" sz="2020" dirty="0"/>
          </a:p>
        </p:txBody>
      </p:sp>
      <p:sp>
        <p:nvSpPr>
          <p:cNvPr id="6" name="Text 4"/>
          <p:cNvSpPr/>
          <p:nvPr/>
        </p:nvSpPr>
        <p:spPr>
          <a:xfrm>
            <a:off x="666780" y="4482389"/>
            <a:ext cx="11510010"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Open-Source-Code ermöglicht eine Überprüfung; er beweist jedoch nicht, dass eine Wallet sicher oder geeignet ist.</a:t>
            </a:r>
            <a:endParaRPr lang="de" sz="2020" dirty="0"/>
          </a:p>
        </p:txBody>
      </p:sp>
      <p:sp>
        <p:nvSpPr>
          <p:cNvPr id="7" name="Text 5"/>
          <p:cNvSpPr/>
          <p:nvPr/>
        </p:nvSpPr>
        <p:spPr>
          <a:xfrm>
            <a:off x="666780" y="5429524"/>
            <a:ext cx="11510010"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Übungs-Wallets dürfen keine nennenswerten Beträge absichern. Eine spätere persönliche Wallet erfordert eine neue, private Einrichtung und neue Wiederherstellungsinformationen.</a:t>
            </a:r>
            <a:endParaRPr lang="de"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Ihre Wallet verwahrt die Schlüssel Empfangen Eine Empfangsadresse teilenSenden Mit Ihrem Schlüssel signieren Die bitcoin bleiben im gemeinsamen Kassenbuch">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Adressen</a:t>
            </a:r>
            <a:endParaRPr lang="de"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Öffentliche Empfangsinformationen für On-Chain-Zahlungen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Vom Empfangsbildschirm der vorgesehenen Wallet abrufen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Scannen oder kopieren; anschließend mit dem vertrauenswürdigen Bildschirm abgleichen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Empfänger, Netzwerk und Zahlungsmethode bestätigen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On-Chain-Adresse und Lightning-Rechnung: unterschiedliche Anfragen</a:t>
            </a:r>
            <a:endParaRPr lang="de"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Schadsoftware kann kopierte Zieladressen ersetzen. Ein vertrautes Aussehen reicht nicht aus. Neue Adressen erschweren einfache Verknüpfungen zwischen Zahlungen; sie machen Zahlungen jedoch nicht anonym.</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Schlüssel</a:t>
            </a:r>
            <a:endParaRPr lang="de" sz="3000" dirty="0"/>
          </a:p>
        </p:txBody>
      </p:sp>
      <p:sp>
        <p:nvSpPr>
          <p:cNvPr id="4" name="Text 2"/>
          <p:cNvSpPr/>
          <p:nvPr/>
        </p:nvSpPr>
        <p:spPr>
          <a:xfrm>
            <a:off x="956188" y="1364742"/>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de" altLang="en-US" sz="1820" b="1" dirty="0">
                <a:solidFill>
                  <a:srgbClr val="422C70"/>
                </a:solidFill>
                <a:latin typeface="IBM Plex Sans" pitchFamily="34" charset="0"/>
                <a:ea typeface="IBM Plex Sans" pitchFamily="34" charset="-122"/>
                <a:cs typeface="IBM Plex Sans" pitchFamily="34" charset="-120"/>
              </a:rPr>
              <a:t>Privater Schlüssel:</a:t>
            </a:r>
            <a:r>
              <a:rPr lang="de" altLang="en-US" sz="1820" dirty="0">
                <a:solidFill>
                  <a:srgbClr val="25252B"/>
                </a:solidFill>
                <a:latin typeface="IBM Plex Sans" pitchFamily="34" charset="0"/>
                <a:ea typeface="IBM Plex Sans" pitchFamily="34" charset="-122"/>
                <a:cs typeface="IBM Plex Sans" pitchFamily="34" charset="-120"/>
              </a:rPr>
              <a:t> geheime Information, mit der Ausgaben autorisiert werden</a:t>
            </a:r>
            <a:endParaRPr lang="de" sz="1820" dirty="0"/>
          </a:p>
          <a:p>
            <a:pPr algn="l" marL="173990" indent="-173990">
              <a:lnSpc>
                <a:spcPct val="113000"/>
              </a:lnSpc>
              <a:spcBef>
                <a:spcPts val="360"/>
              </a:spcBef>
              <a:buSzPct val="100000"/>
              <a:buChar char="•"/>
            </a:pPr>
            <a:r>
              <a:rPr lang="de" altLang="en-US" sz="1820" b="1" dirty="0">
                <a:solidFill>
                  <a:srgbClr val="422C70"/>
                </a:solidFill>
                <a:latin typeface="IBM Plex Sans" pitchFamily="34" charset="0"/>
                <a:ea typeface="IBM Plex Sans" pitchFamily="34" charset="-122"/>
                <a:cs typeface="IBM Plex Sans" pitchFamily="34" charset="-120"/>
              </a:rPr>
              <a:t>Öffentlicher Schlüssel:</a:t>
            </a:r>
            <a:r>
              <a:rPr lang="de" altLang="en-US" sz="1820" dirty="0">
                <a:solidFill>
                  <a:srgbClr val="25252B"/>
                </a:solidFill>
                <a:latin typeface="IBM Plex Sans" pitchFamily="34" charset="0"/>
                <a:ea typeface="IBM Plex Sans" pitchFamily="34" charset="-122"/>
                <a:cs typeface="IBM Plex Sans" pitchFamily="34" charset="-120"/>
              </a:rPr>
              <a:t> prüft Signaturen, ohne den privaten Schlüssel preiszugeben</a:t>
            </a:r>
            <a:endParaRPr lang="de" sz="1820" dirty="0"/>
          </a:p>
          <a:p>
            <a:pPr algn="l" marL="173990" indent="-173990">
              <a:lnSpc>
                <a:spcPct val="113000"/>
              </a:lnSpc>
              <a:spcBef>
                <a:spcPts val="360"/>
              </a:spcBef>
              <a:buSzPct val="100000"/>
              <a:buChar char="•"/>
            </a:pPr>
            <a:r>
              <a:rPr lang="de" altLang="en-US" sz="1820" b="1" dirty="0">
                <a:solidFill>
                  <a:srgbClr val="422C70"/>
                </a:solidFill>
                <a:latin typeface="IBM Plex Sans" pitchFamily="34" charset="0"/>
                <a:ea typeface="IBM Plex Sans" pitchFamily="34" charset="-122"/>
                <a:cs typeface="IBM Plex Sans" pitchFamily="34" charset="-120"/>
              </a:rPr>
              <a:t>Adresse:</a:t>
            </a:r>
            <a:r>
              <a:rPr lang="de" altLang="en-US" sz="1820" dirty="0">
                <a:solidFill>
                  <a:srgbClr val="25252B"/>
                </a:solidFill>
                <a:latin typeface="IBM Plex Sans" pitchFamily="34" charset="0"/>
                <a:ea typeface="IBM Plex Sans" pitchFamily="34" charset="-122"/>
                <a:cs typeface="IBM Plex Sans" pitchFamily="34" charset="-120"/>
              </a:rPr>
              <a:t> Empfangsinformation, die aus Informationen des öffentlichen Schlüssels abgeleitet wird</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Wallets verwalten normalerweise viele Schlüssel automatisch</a:t>
            </a:r>
            <a:endParaRPr lang="de" sz="1820" dirty="0"/>
          </a:p>
        </p:txBody>
      </p:sp>
      <p:sp>
        <p:nvSpPr>
          <p:cNvPr id="5" name="Text 3"/>
          <p:cNvSpPr/>
          <p:nvPr/>
        </p:nvSpPr>
        <p:spPr>
          <a:xfrm>
            <a:off x="666780" y="3008376"/>
            <a:ext cx="11510010" cy="937626"/>
          </a:xfrm>
          <a:prstGeom prst="rect">
            <a:avLst/>
          </a:prstGeom>
          <a:noFill/>
          <a:ln/>
        </p:spPr>
        <p:txBody>
          <a:bodyPr wrap="square" lIns="0" tIns="0" rIns="0" bIns="0" rtlCol="0" anchor="t"/>
          <a:lstStyle/>
          <a:p>
            <a:pPr algn="l" indent="0" marL="0">
              <a:lnSpc>
                <a:spcPct val="113000"/>
              </a:lnSpc>
              <a:buNone/>
            </a:pPr>
            <a:r>
              <a:rPr lang="de" altLang="en-US" sz="1820" dirty="0">
                <a:solidFill>
                  <a:srgbClr val="25252B"/>
                </a:solidFill>
                <a:latin typeface="IBM Plex Sans" pitchFamily="34" charset="0"/>
                <a:ea typeface="IBM Plex Sans" pitchFamily="34" charset="-122"/>
                <a:cs typeface="IBM Plex Sans" pitchFamily="34" charset="-120"/>
              </a:rPr>
              <a:t>Geben Sie niemals private Schlüssel, Seed-Phrasen, Passwörter oder Wiederherstellungscodes weiter. Keine seriöse Lehrkraft, kein Support-Mitarbeiter, kein Wallet-Anbieter, kein Mitarbeiter einer Börse und kein Entwickler benötigt sie.</a:t>
            </a:r>
            <a:endParaRPr lang="de" sz="1820" dirty="0"/>
          </a:p>
        </p:txBody>
      </p:sp>
      <p:sp>
        <p:nvSpPr>
          <p:cNvPr id="6" name="Shape 4"/>
          <p:cNvSpPr/>
          <p:nvPr/>
        </p:nvSpPr>
        <p:spPr>
          <a:xfrm>
            <a:off x="666780" y="4177619"/>
            <a:ext cx="10858500" cy="1249985"/>
          </a:xfrm>
          <a:prstGeom prst="rect">
            <a:avLst/>
          </a:prstGeom>
          <a:solidFill>
            <a:srgbClr val="F3F3FA"/>
          </a:solidFill>
          <a:ln/>
        </p:spPr>
      </p:sp>
      <p:sp>
        <p:nvSpPr>
          <p:cNvPr id="7" name="Shape 5"/>
          <p:cNvSpPr/>
          <p:nvPr/>
        </p:nvSpPr>
        <p:spPr>
          <a:xfrm>
            <a:off x="666780" y="4177619"/>
            <a:ext cx="57150" cy="1249985"/>
          </a:xfrm>
          <a:prstGeom prst="rect">
            <a:avLst/>
          </a:prstGeom>
          <a:solidFill>
            <a:srgbClr val="422C70"/>
          </a:solidFill>
          <a:ln/>
        </p:spPr>
      </p:sp>
      <p:sp>
        <p:nvSpPr>
          <p:cNvPr id="8" name="Text 6"/>
          <p:cNvSpPr/>
          <p:nvPr/>
        </p:nvSpPr>
        <p:spPr>
          <a:xfrm>
            <a:off x="1094537" y="4386102"/>
            <a:ext cx="10663641" cy="833018"/>
          </a:xfrm>
          <a:prstGeom prst="rect">
            <a:avLst/>
          </a:prstGeom>
          <a:noFill/>
          <a:ln/>
        </p:spPr>
        <p:txBody>
          <a:bodyPr wrap="square" lIns="0" tIns="0" rIns="0" bIns="0" rtlCol="0" anchor="t"/>
          <a:lstStyle/>
          <a:p>
            <a:pPr algn="l" indent="0" marL="0">
              <a:lnSpc>
                <a:spcPct val="113000"/>
              </a:lnSpc>
              <a:buNone/>
            </a:pPr>
            <a:r>
              <a:rPr lang="de" altLang="en-US" sz="1820" b="1" dirty="0">
                <a:solidFill>
                  <a:srgbClr val="422C70"/>
                </a:solidFill>
                <a:latin typeface="IBM Plex Sans" pitchFamily="34" charset="0"/>
                <a:ea typeface="IBM Plex Sans" pitchFamily="34" charset="-122"/>
                <a:cs typeface="IBM Plex Sans" pitchFamily="34" charset="-120"/>
              </a:rPr>
              <a:t>Probieren Sie es aus</a:t>
            </a:r>
            <a:endParaRPr lang="de" sz="1820" dirty="0"/>
          </a:p>
          <a:p>
            <a:pPr algn="l" indent="0" marL="0">
              <a:lnSpc>
                <a:spcPct val="113000"/>
              </a:lnSpc>
              <a:spcBef>
                <a:spcPts val="270"/>
              </a:spcBef>
              <a:buNone/>
            </a:pPr>
            <a:r>
              <a:rPr lang="de" altLang="en-US" sz="1820" dirty="0">
                <a:solidFill>
                  <a:srgbClr val="25252B"/>
                </a:solidFill>
                <a:latin typeface="IBM Plex Sans" pitchFamily="34" charset="0"/>
                <a:ea typeface="IBM Plex Sans" pitchFamily="34" charset="-122"/>
                <a:cs typeface="IBM Plex Sans" pitchFamily="34" charset="-120"/>
              </a:rPr>
              <a:t>Ordnen Sie vorbereitete Beispiele den Kategorien Empfangsinformationen, Geheimnisse und öffentliche Informationen zu, die sensibel werden, wenn sie mit einer Person verknüpft werden.</a:t>
            </a:r>
            <a:endParaRPr lang="de"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ter Schlüssel: Geben Sie ihn niemals weiter. Jeder, der ihn besitzt, kann Ihre bitcoin ausgeben. Empfangen: unbedenklich weiterzugeben Öffentlicher Schlüssel, abgeleitet vom privaten Schlüssel Em">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Seed-Phrasen</a:t>
            </a:r>
            <a:endParaRPr lang="de"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Eine Seed-Phrase ist eine geordnete Liste von Wörtern, mit der viele Wallets ihre privaten Schlüssel wiederherstellen.</a:t>
            </a:r>
            <a:endParaRPr lang="de"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Oft 12 oder 24 Wörter; die Ausführungen unterscheiden sich</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Exakte Schreibweise und Reihenfolge</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Offizielle Anleitung zur Sicherung; private Offline-Aufbewahrung</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Schutz vor Verlust, Beschädigung, Kameras und anderen Beobachtern</a:t>
            </a:r>
            <a:endParaRPr lang="d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Fremdverwahrte und selbstverwahrte Nutzung</a:t>
            </a:r>
            <a:endParaRPr lang="de"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Verwahrt:</a:t>
            </a:r>
            <a:r>
              <a:rPr lang="de" altLang="en-US" sz="2110" dirty="0">
                <a:solidFill>
                  <a:srgbClr val="25252B"/>
                </a:solidFill>
                <a:latin typeface="IBM Plex Sans" pitchFamily="34" charset="0"/>
                <a:ea typeface="IBM Plex Sans" pitchFamily="34" charset="-122"/>
                <a:cs typeface="IBM Plex Sans" pitchFamily="34" charset="-120"/>
              </a:rPr>
              <a:t> Der Dienst kontrolliert die Schlüssel und die Kontowiederherstellung</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Angezeigtes Guthaben: das Versprechen des Dienstes, bitcoin bereitzustellen</a:t>
            </a:r>
            <a:endParaRPr lang="de" sz="2110" dirty="0"/>
          </a:p>
          <a:p>
            <a:pPr algn="l" marL="200660" indent="-200660">
              <a:lnSpc>
                <a:spcPct val="113000"/>
              </a:lnSpc>
              <a:spcBef>
                <a:spcPts val="420"/>
              </a:spcBef>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Selbstverwahrt:</a:t>
            </a:r>
            <a:r>
              <a:rPr lang="de" altLang="en-US" sz="2110" dirty="0">
                <a:solidFill>
                  <a:srgbClr val="25252B"/>
                </a:solidFill>
                <a:latin typeface="IBM Plex Sans" pitchFamily="34" charset="0"/>
                <a:ea typeface="IBM Plex Sans" pitchFamily="34" charset="-122"/>
                <a:cs typeface="IBM Plex Sans" pitchFamily="34" charset="-120"/>
              </a:rPr>
              <a:t> Der Nutzer kontrolliert die Schlüssel und das Backup</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Direkte Kontrolle bringt Verantwortung für Fehler und Wiederherstellung mit sich</a:t>
            </a:r>
            <a:endParaRPr lang="de"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Eine öffentliche Blockchain kann nicht beweisen, was ein Dienst einem bestimmten Kunden schuldet. Auch Selbstverwahrung kann Abhängigkeiten von Software, Hardware, Servern und Netzwerken mit sich bringen.</a:t>
            </a:r>
            <a:endParaRPr lang="de"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de" altLang="en-US" sz="2110" b="1" dirty="0">
                <a:solidFill>
                  <a:srgbClr val="422C70"/>
                </a:solidFill>
                <a:latin typeface="IBM Plex Sans" pitchFamily="34" charset="0"/>
                <a:ea typeface="IBM Plex Sans" pitchFamily="34" charset="-122"/>
                <a:cs typeface="IBM Plex Sans" pitchFamily="34" charset="-120"/>
              </a:rPr>
              <a:t>Probieren Sie es aus</a:t>
            </a:r>
            <a:endParaRPr lang="de" sz="2110" dirty="0"/>
          </a:p>
          <a:p>
            <a:pPr algn="l" indent="0" marL="0">
              <a:lnSpc>
                <a:spcPct val="113000"/>
              </a:lnSpc>
              <a:spcBef>
                <a:spcPts val="320"/>
              </a:spcBef>
              <a:buNone/>
            </a:pPr>
            <a:r>
              <a:rPr lang="de" altLang="en-US" sz="2110" dirty="0">
                <a:solidFill>
                  <a:srgbClr val="25252B"/>
                </a:solidFill>
                <a:latin typeface="IBM Plex Sans" pitchFamily="34" charset="0"/>
                <a:ea typeface="IBM Plex Sans" pitchFamily="34" charset="-122"/>
                <a:cs typeface="IBM Plex Sans" pitchFamily="34" charset="-120"/>
              </a:rPr>
              <a:t>Vergleichen Sie zwei vorbereitete Beschreibungen: Wer kontrolliert die Schlüssel, wer stellt den Zugang wieder her, und welches Risiko muss geprüft werden?</a:t>
            </a:r>
            <a:endParaRPr lang="de"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Fremdverwahrung Sie melden sich auf Ihrem Smartphone bei einem Konto anDer Dienst verwahrt die Schlüssel auf seinen Servern Der Dienst genehmigt und signiert Ihre ZahlungGuthabenEin Versprechen des Di">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Hot- und Cold-Wallets</a:t>
            </a:r>
            <a:endParaRPr lang="de" sz="3000" dirty="0"/>
          </a:p>
        </p:txBody>
      </p:sp>
      <p:sp>
        <p:nvSpPr>
          <p:cNvPr id="5" name="Text 2"/>
          <p:cNvSpPr/>
          <p:nvPr/>
        </p:nvSpPr>
        <p:spPr>
          <a:xfrm>
            <a:off x="971459" y="1368491"/>
            <a:ext cx="6006694" cy="3107497"/>
          </a:xfrm>
          <a:prstGeom prst="rect">
            <a:avLst/>
          </a:prstGeom>
          <a:noFill/>
          <a:ln/>
        </p:spPr>
        <p:txBody>
          <a:bodyPr wrap="square" lIns="0" tIns="0" rIns="0" bIns="0" rtlCol="0" anchor="t"/>
          <a:lstStyle/>
          <a:p>
            <a:pPr algn="l" marL="182880" indent="-182880">
              <a:lnSpc>
                <a:spcPct val="113000"/>
              </a:lnSpc>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Hot:</a:t>
            </a:r>
            <a:r>
              <a:rPr lang="de" altLang="en-US" sz="1920" dirty="0">
                <a:solidFill>
                  <a:srgbClr val="25252B"/>
                </a:solidFill>
                <a:latin typeface="IBM Plex Sans" pitchFamily="34" charset="0"/>
                <a:ea typeface="IBM Plex Sans" pitchFamily="34" charset="-122"/>
                <a:cs typeface="IBM Plex Sans" pitchFamily="34" charset="-120"/>
              </a:rPr>
              <a:t> Schlüssel auf einem mit dem Internet verbundenen Gerät; bequem, aber stärker exponiert</a:t>
            </a:r>
            <a:endParaRPr lang="de" sz="1920" dirty="0"/>
          </a:p>
          <a:p>
            <a:pPr algn="l" marL="182880" indent="-182880">
              <a:lnSpc>
                <a:spcPct val="113000"/>
              </a:lnSpc>
              <a:spcBef>
                <a:spcPts val="380"/>
              </a:spcBef>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Cold:</a:t>
            </a:r>
            <a:r>
              <a:rPr lang="de" altLang="en-US" sz="1920" dirty="0">
                <a:solidFill>
                  <a:srgbClr val="25252B"/>
                </a:solidFill>
                <a:latin typeface="IBM Plex Sans" pitchFamily="34" charset="0"/>
                <a:ea typeface="IBM Plex Sans" pitchFamily="34" charset="-122"/>
                <a:cs typeface="IBM Plex Sans" pitchFamily="34" charset="-120"/>
              </a:rPr>
              <a:t> Signaturschlüssel getrennt von einem mit dem Internet verbundenen Allzweckgerät</a:t>
            </a:r>
            <a:endParaRPr lang="de" sz="1920" dirty="0"/>
          </a:p>
          <a:p>
            <a:pPr algn="l" marL="182880" indent="-182880">
              <a:lnSpc>
                <a:spcPct val="113000"/>
              </a:lnSpc>
              <a:spcBef>
                <a:spcPts val="380"/>
              </a:spcBef>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Hardware Wallet:</a:t>
            </a:r>
            <a:r>
              <a:rPr lang="de" altLang="en-US" sz="1920" dirty="0">
                <a:solidFill>
                  <a:srgbClr val="25252B"/>
                </a:solidFill>
                <a:latin typeface="IBM Plex Sans" pitchFamily="34" charset="0"/>
                <a:ea typeface="IBM Plex Sans" pitchFamily="34" charset="-122"/>
                <a:cs typeface="IBM Plex Sans" pitchFamily="34" charset="-120"/>
              </a:rPr>
              <a:t> spezielles Gerät zum Schutz von Schlüsseln und zum Signieren</a:t>
            </a:r>
            <a:endParaRPr lang="de" sz="1920" dirty="0"/>
          </a:p>
          <a:p>
            <a:pPr algn="l" marL="182880" indent="-182880">
              <a:lnSpc>
                <a:spcPct val="113000"/>
              </a:lnSpc>
              <a:spcBef>
                <a:spcPts val="380"/>
              </a:spcBef>
              <a:buSzPct val="100000"/>
              <a:buChar char="•"/>
            </a:pPr>
            <a:r>
              <a:rPr lang="de" altLang="en-US" sz="1920" dirty="0">
                <a:solidFill>
                  <a:srgbClr val="25252B"/>
                </a:solidFill>
                <a:latin typeface="IBM Plex Sans" pitchFamily="34" charset="0"/>
                <a:ea typeface="IBM Plex Sans" pitchFamily="34" charset="-122"/>
                <a:cs typeface="IBM Plex Sans" pitchFamily="34" charset="-120"/>
              </a:rPr>
              <a:t>Verwahrung und Wiederherstellung: getrennte Fragen</a:t>
            </a:r>
            <a:endParaRPr lang="de" sz="1920" dirty="0"/>
          </a:p>
        </p:txBody>
      </p:sp>
      <p:sp>
        <p:nvSpPr>
          <p:cNvPr id="6" name="Text 3"/>
          <p:cNvSpPr/>
          <p:nvPr/>
        </p:nvSpPr>
        <p:spPr>
          <a:xfrm>
            <a:off x="666780" y="4744182"/>
            <a:ext cx="6340632" cy="987186"/>
          </a:xfrm>
          <a:prstGeom prst="rect">
            <a:avLst/>
          </a:prstGeom>
          <a:noFill/>
          <a:ln/>
        </p:spPr>
        <p:txBody>
          <a:bodyPr wrap="square" lIns="0" tIns="0" rIns="0" bIns="0" rtlCol="0" anchor="t"/>
          <a:lstStyle/>
          <a:p>
            <a:pPr algn="l" indent="0" marL="0">
              <a:lnSpc>
                <a:spcPct val="113000"/>
              </a:lnSpc>
              <a:buNone/>
            </a:pPr>
            <a:r>
              <a:rPr lang="de" altLang="en-US" sz="1920" dirty="0">
                <a:solidFill>
                  <a:srgbClr val="25252B"/>
                </a:solidFill>
                <a:latin typeface="IBM Plex Sans" pitchFamily="34" charset="0"/>
                <a:ea typeface="IBM Plex Sans" pitchFamily="34" charset="-122"/>
                <a:cs typeface="IBM Plex Sans" pitchFamily="34" charset="-120"/>
              </a:rPr>
              <a:t>Eine Hardware Wallet kann Cold Storage unterstützen; die Begriffe sind jedoch nicht austauschbar. Geräte und Backups müssen trotzdem geschützt werden.</a:t>
            </a:r>
            <a:endParaRPr lang="de"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Wallet-Wiederherstellung und Testen der Seed-Phrase</a:t>
            </a:r>
            <a:endParaRPr lang="de"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Verwenden Sie ausschließlich vorbereitete, leere oder simulierte Materialien. Legen Sie niemals echte Wiederherstellungswörter offen; verwenden Sie eine im Unterricht genutzte Wallet später niemals für nennenswerte Beträge.</a:t>
            </a:r>
            <a:endParaRPr lang="d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Nur vorbereitete, leere oder simulierte Materialien. Ihre Lehrkraft sieht die Wiederherstellungswörter niemals. 1 Befolgen Sie die AnleitungVerwenden Sie die offizielle Anleitung für genau diese Übung">    </p:cNvPr>
          <p:cNvPicPr>
            <a:picLocks noChangeAspect="1"/>
          </p:cNvPicPr>
          <p:nvPr/>
        </p:nvPicPr>
        <p:blipFill>
          <a:blip r:embed="rId1"/>
          <a:stretch>
            <a:fillRect/>
          </a:stretch>
        </p:blipFill>
        <p:spPr>
          <a:xfrm>
            <a:off x="1240109" y="266730"/>
            <a:ext cx="971184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Bitcoin empfangen</a:t>
            </a:r>
            <a:endParaRPr lang="d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de" altLang="en-US" sz="2400" b="1" dirty="0">
                <a:solidFill>
                  <a:srgbClr val="25252B"/>
                </a:solidFill>
                <a:latin typeface="IBM Plex Sans" pitchFamily="34" charset="0"/>
                <a:ea typeface="IBM Plex Sans" pitchFamily="34" charset="-122"/>
                <a:cs typeface="IBM Plex Sans" pitchFamily="34" charset="-120"/>
              </a:rPr>
              <a:t>Übung 1: sicher empfangen</a:t>
            </a:r>
            <a:endParaRPr lang="de"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Öffnen Sie die vorbereitete Wallet und wählen Sie „Empfangen“.</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Stellen Sie fest, ob es sich um On-Chain oder Lightning handelt.</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Teilen Sie nur öffentliche Empfangsinformationen.</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Prüfen Sie einen angeforderten Betrag gemeinsam mit dem Absender.</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Prüfen Sie Betrag und Status in Ihrer eigenen Wallet.</a:t>
            </a:r>
            <a:endParaRPr lang="de"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Eine Nachricht oder ein Screenshot des Absenders ist kein Beweis. „Ausstehend“ ist nicht dasselbe wie „bestätigt“; Bestätigungen können weder eine falsche Adresse noch einen Betrug rückgängig machen.</a:t>
            </a:r>
            <a:endParaRPr lang="d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Bitcoin senden</a:t>
            </a:r>
            <a:endParaRPr lang="de"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de" altLang="en-US" sz="2400" b="1" dirty="0">
                <a:solidFill>
                  <a:srgbClr val="25252B"/>
                </a:solidFill>
                <a:latin typeface="IBM Plex Sans" pitchFamily="34" charset="0"/>
                <a:ea typeface="IBM Plex Sans" pitchFamily="34" charset="-122"/>
                <a:cs typeface="IBM Plex Sans" pitchFamily="34" charset="-120"/>
              </a:rPr>
              <a:t>Übung 2: Vor dem Senden innehalten und prüfen</a:t>
            </a:r>
            <a:endParaRPr lang="de"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Bestätigen Sie nur, wenn jede Prüfung übereinstimmt. Wenn sich Angaben ändern, Zeitdruck aufkommt oder jemand nach Geheimnissen fragt, halten Sie inne und prüfen Sie unabhängig nach. Eine gültige Überweisung lässt sich nur schwer oder gar nicht rückgängig machen.</a:t>
            </a:r>
            <a:endParaRPr lang="d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Bevor Sie senden✓ EmpfängerBestätigen Sie über einen vertrauenswürdigen Kanal, an wen und wofür.✓ ZahlungsmethodeBestätigen Sie: On-Chain oder Lightning.✓ ZielVergleichen Sie es mit dem vertrauenswürd">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Verifizierung und unumkehrbare Transaktionen</a:t>
            </a:r>
            <a:endParaRPr lang="de"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Txid:</a:t>
            </a:r>
            <a:r>
              <a:rPr lang="de" altLang="en-US" sz="2300" dirty="0">
                <a:solidFill>
                  <a:srgbClr val="25252B"/>
                </a:solidFill>
                <a:latin typeface="IBM Plex Sans" pitchFamily="34" charset="0"/>
                <a:ea typeface="IBM Plex Sans" pitchFamily="34" charset="-122"/>
                <a:cs typeface="IBM Plex Sans" pitchFamily="34" charset="-120"/>
              </a:rPr>
              <a:t> Kennung einer On-Chain-Transaktion</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Explorer:</a:t>
            </a:r>
            <a:r>
              <a:rPr lang="de" altLang="en-US" sz="2300" dirty="0">
                <a:solidFill>
                  <a:srgbClr val="25252B"/>
                </a:solidFill>
                <a:latin typeface="IBM Plex Sans" pitchFamily="34" charset="0"/>
                <a:ea typeface="IBM Plex Sans" pitchFamily="34" charset="-122"/>
                <a:cs typeface="IBM Plex Sans" pitchFamily="34" charset="-120"/>
              </a:rPr>
              <a:t> Schnittstelle zu öffentlichen Transaktionsdaten</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Prüfen Sie Netzwerk, Empfänger, Betrag, Gebühr, Status und Bestätigungen</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Übertragen → ausstehend → in einen Block aufgenommen → weitere Bestätigungen</a:t>
            </a:r>
            <a:endParaRPr lang="de"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Ein Explorer kann weder Identität noch Ehrlichkeit oder Zahlungszweck beweisen. Es gibt keine allgemeingültige Anzahl von Bestätigungen für jede Zahlung.</a:t>
            </a:r>
            <a:endParaRPr lang="de"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Verwenden Sie vorbereitete Beispiele; suchen Sie nicht nach der persönlichen Adresse oder Transaktion von Lernenden. Suchanfragen können dem Betreiber des Explorers Ihr Interesse verraten.</a:t>
            </a:r>
            <a:endParaRPr lang="d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Warteschlange (Mempool)Wartet auf einen BlockBlock N1 BestätigungBlock N+12 BestätigungenBlock N+23 BestätigungenBlock N+34 Bestätigungen">    </p:cNvPr>
          <p:cNvPicPr>
            <a:picLocks noChangeAspect="1"/>
          </p:cNvPicPr>
          <p:nvPr/>
        </p:nvPicPr>
        <p:blipFill>
          <a:blip r:embed="rId1"/>
          <a:stretch>
            <a:fillRect/>
          </a:stretch>
        </p:blipFill>
        <p:spPr>
          <a:xfrm>
            <a:off x="342900" y="1934505"/>
            <a:ext cx="11506170" cy="28365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Sicherheits-Checkliste</a:t>
            </a:r>
            <a:endParaRPr lang="de"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de" altLang="en-US" sz="2020" b="1" dirty="0">
                <a:solidFill>
                  <a:srgbClr val="25252B"/>
                </a:solidFill>
                <a:latin typeface="IBM Plex Sans" pitchFamily="34" charset="0"/>
                <a:ea typeface="IBM Plex Sans" pitchFamily="34" charset="-122"/>
                <a:cs typeface="IBM Plex Sans" pitchFamily="34" charset="-120"/>
              </a:rPr>
              <a:t>Übung 3: Ein Risiko erkennen und sicher stoppen</a:t>
            </a:r>
            <a:endParaRPr lang="de" sz="2020" dirty="0"/>
          </a:p>
        </p:txBody>
      </p:sp>
      <p:sp>
        <p:nvSpPr>
          <p:cNvPr id="6" name="Text 3"/>
          <p:cNvSpPr/>
          <p:nvPr/>
        </p:nvSpPr>
        <p:spPr>
          <a:xfrm>
            <a:off x="666780" y="2370491"/>
            <a:ext cx="5694426" cy="1382298"/>
          </a:xfrm>
          <a:prstGeom prst="rect">
            <a:avLst/>
          </a:prstGeom>
          <a:noFill/>
          <a:ln/>
        </p:spPr>
        <p:txBody>
          <a:bodyPr wrap="square" lIns="0" tIns="0" rIns="0" bIns="0" rtlCol="0" anchor="t"/>
          <a:lstStyle/>
          <a:p>
            <a:pPr algn="l" indent="0" marL="0">
              <a:lnSpc>
                <a:spcPct val="113000"/>
              </a:lnSpc>
              <a:buNone/>
            </a:pPr>
            <a:r>
              <a:rPr lang="de" altLang="en-US" sz="2020" b="1" dirty="0">
                <a:solidFill>
                  <a:srgbClr val="25252B"/>
                </a:solidFill>
                <a:latin typeface="IBM Plex Sans" pitchFamily="34" charset="0"/>
                <a:ea typeface="IBM Plex Sans" pitchFamily="34" charset="-122"/>
                <a:cs typeface="IBM Plex Sans" pitchFamily="34" charset="-120"/>
              </a:rPr>
              <a:t>Halten Sie inne. Teilen Sie nichts. Senden Sie nichts. Schließen Sie den Kanal. Überprüfen Sie unabhängig. Bitten Sie um Hilfe, ohne Geheimnisse preiszugeben.</a:t>
            </a:r>
            <a:endParaRPr lang="de" sz="2020" dirty="0"/>
          </a:p>
        </p:txBody>
      </p:sp>
      <p:sp>
        <p:nvSpPr>
          <p:cNvPr id="7" name="Shape 4"/>
          <p:cNvSpPr/>
          <p:nvPr/>
        </p:nvSpPr>
        <p:spPr>
          <a:xfrm>
            <a:off x="666780" y="4008821"/>
            <a:ext cx="5372100" cy="1727850"/>
          </a:xfrm>
          <a:prstGeom prst="rect">
            <a:avLst/>
          </a:prstGeom>
          <a:solidFill>
            <a:srgbClr val="F3F3FA"/>
          </a:solidFill>
          <a:ln/>
        </p:spPr>
      </p:sp>
      <p:sp>
        <p:nvSpPr>
          <p:cNvPr id="8" name="Shape 5"/>
          <p:cNvSpPr/>
          <p:nvPr/>
        </p:nvSpPr>
        <p:spPr>
          <a:xfrm>
            <a:off x="666780" y="4008821"/>
            <a:ext cx="57150" cy="1727850"/>
          </a:xfrm>
          <a:prstGeom prst="rect">
            <a:avLst/>
          </a:prstGeom>
          <a:solidFill>
            <a:srgbClr val="422C70"/>
          </a:solidFill>
          <a:ln/>
        </p:spPr>
      </p:sp>
      <p:sp>
        <p:nvSpPr>
          <p:cNvPr id="9" name="Text 6"/>
          <p:cNvSpPr/>
          <p:nvPr/>
        </p:nvSpPr>
        <p:spPr>
          <a:xfrm>
            <a:off x="1133582" y="4239250"/>
            <a:ext cx="4765396" cy="1266993"/>
          </a:xfrm>
          <a:prstGeom prst="rect">
            <a:avLst/>
          </a:prstGeom>
          <a:noFill/>
          <a:ln/>
        </p:spPr>
        <p:txBody>
          <a:bodyPr wrap="square" lIns="0" tIns="0" rIns="0" bIns="0" rtlCol="0" anchor="t"/>
          <a:lstStyle/>
          <a:p>
            <a:pPr algn="l" indent="0" marL="0">
              <a:lnSpc>
                <a:spcPct val="113000"/>
              </a:lnSpc>
              <a:buNone/>
            </a:pPr>
            <a:r>
              <a:rPr lang="de" altLang="en-US" sz="2020" b="1" dirty="0">
                <a:solidFill>
                  <a:srgbClr val="422C70"/>
                </a:solidFill>
                <a:latin typeface="IBM Plex Sans" pitchFamily="34" charset="0"/>
                <a:ea typeface="IBM Plex Sans" pitchFamily="34" charset="-122"/>
                <a:cs typeface="IBM Plex Sans" pitchFamily="34" charset="-120"/>
              </a:rPr>
              <a:t>Probieren Sie es aus</a:t>
            </a:r>
            <a:endParaRPr lang="de" sz="2020" dirty="0"/>
          </a:p>
          <a:p>
            <a:pPr algn="l" indent="0" marL="0">
              <a:lnSpc>
                <a:spcPct val="113000"/>
              </a:lnSpc>
              <a:spcBef>
                <a:spcPts val="300"/>
              </a:spcBef>
              <a:buNone/>
            </a:pPr>
            <a:r>
              <a:rPr lang="de" altLang="en-US" sz="2020" dirty="0">
                <a:solidFill>
                  <a:srgbClr val="25252B"/>
                </a:solidFill>
                <a:latin typeface="IBM Plex Sans" pitchFamily="34" charset="0"/>
                <a:ea typeface="IBM Plex Sans" pitchFamily="34" charset="-122"/>
                <a:cs typeface="IBM Plex Sans" pitchFamily="34" charset="-120"/>
              </a:rPr>
              <a:t>Bestimmen Sie bei einer vorbereiteten Nachricht das Warnsignal, den möglichen Verlust und die erste sichere Maßnahme.</a:t>
            </a:r>
            <a:endParaRPr lang="de"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Zeitdruck Identitätsbetrug Geänderte Zieladresse Garantierte Renditen Forderungen nach Geheimnissen">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Bitcoin erwerben und</a:t>
            </a:r>
            <a:br/>
            <a:r>
              <a:rPr lang="de" altLang="en-US" sz="3000" dirty="0">
                <a:solidFill>
                  <a:srgbClr val="422C70"/>
                </a:solidFill>
                <a:latin typeface="IBM Plex Sans Medium" pitchFamily="34" charset="0"/>
                <a:ea typeface="IBM Plex Sans Medium" pitchFamily="34" charset="-122"/>
                <a:cs typeface="IBM Plex Sans Medium" pitchFamily="34" charset="-120"/>
              </a:rPr>
              <a:t>tauschen</a:t>
            </a:r>
            <a:endParaRPr lang="de"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de" altLang="en-US" sz="1920" b="1" dirty="0">
                <a:solidFill>
                  <a:srgbClr val="25252B"/>
                </a:solidFill>
                <a:latin typeface="IBM Plex Sans" pitchFamily="34" charset="0"/>
                <a:ea typeface="IBM Plex Sans" pitchFamily="34" charset="-122"/>
                <a:cs typeface="IBM Plex Sans" pitchFamily="34" charset="-120"/>
              </a:rPr>
              <a:t>Zur Sensibilisierung, keine Finanzberatung</a:t>
            </a:r>
            <a:endParaRPr lang="de" sz="1920" dirty="0"/>
          </a:p>
        </p:txBody>
      </p:sp>
      <p:sp>
        <p:nvSpPr>
          <p:cNvPr id="6" name="Text 3"/>
          <p:cNvSpPr/>
          <p:nvPr/>
        </p:nvSpPr>
        <p:spPr>
          <a:xfrm>
            <a:off x="666780" y="2409261"/>
            <a:ext cx="5694426" cy="1316279"/>
          </a:xfrm>
          <a:prstGeom prst="rect">
            <a:avLst/>
          </a:prstGeom>
          <a:noFill/>
          <a:ln/>
        </p:spPr>
        <p:txBody>
          <a:bodyPr wrap="square" lIns="0" tIns="0" rIns="0" bIns="0" rtlCol="0" anchor="t"/>
          <a:lstStyle/>
          <a:p>
            <a:pPr algn="l" indent="0" marL="0">
              <a:lnSpc>
                <a:spcPct val="113000"/>
              </a:lnSpc>
              <a:buNone/>
            </a:pPr>
            <a:r>
              <a:rPr lang="de" altLang="en-US" sz="1920" dirty="0">
                <a:solidFill>
                  <a:srgbClr val="25252B"/>
                </a:solidFill>
                <a:latin typeface="IBM Plex Sans" pitchFamily="34" charset="0"/>
                <a:ea typeface="IBM Plex Sans" pitchFamily="34" charset="-122"/>
                <a:cs typeface="IBM Plex Sans" pitchFamily="34" charset="-120"/>
              </a:rPr>
              <a:t>Vergleichen Sie Gesamtpreis und Spread, Service- und Auszahlungsgebühren, Kontrolle über die Schlüssel, Identitätsdaten, Abwicklung sowie die aktuellen lokalen Vorschriften.</a:t>
            </a:r>
            <a:endParaRPr lang="de" sz="1920" dirty="0"/>
          </a:p>
        </p:txBody>
      </p:sp>
      <p:sp>
        <p:nvSpPr>
          <p:cNvPr id="7" name="Text 4"/>
          <p:cNvSpPr/>
          <p:nvPr/>
        </p:nvSpPr>
        <p:spPr>
          <a:xfrm>
            <a:off x="666780" y="3969228"/>
            <a:ext cx="5694426" cy="1645280"/>
          </a:xfrm>
          <a:prstGeom prst="rect">
            <a:avLst/>
          </a:prstGeom>
          <a:noFill/>
          <a:ln/>
        </p:spPr>
        <p:txBody>
          <a:bodyPr wrap="square" lIns="0" tIns="0" rIns="0" bIns="0" rtlCol="0" anchor="t"/>
          <a:lstStyle/>
          <a:p>
            <a:pPr algn="l" indent="0" marL="0">
              <a:lnSpc>
                <a:spcPct val="113000"/>
              </a:lnSpc>
              <a:buNone/>
            </a:pPr>
            <a:r>
              <a:rPr lang="de" altLang="en-US" sz="1920" dirty="0">
                <a:solidFill>
                  <a:srgbClr val="25252B"/>
                </a:solidFill>
                <a:latin typeface="IBM Plex Sans" pitchFamily="34" charset="0"/>
                <a:ea typeface="IBM Plex Sans" pitchFamily="34" charset="-122"/>
                <a:cs typeface="IBM Plex Sans" pitchFamily="34" charset="-120"/>
              </a:rPr>
              <a:t>Kein Weg und kein Anbieter ist automatisch der beste. </a:t>
            </a:r>
            <a:r>
              <a:rPr lang="de" altLang="en-US" sz="1920" b="1" dirty="0">
                <a:solidFill>
                  <a:srgbClr val="25252B"/>
                </a:solidFill>
                <a:latin typeface="IBM Plex Sans" pitchFamily="34" charset="0"/>
                <a:ea typeface="IBM Plex Sans" pitchFamily="34" charset="-122"/>
                <a:cs typeface="IBM Plex Sans" pitchFamily="34" charset="-120"/>
              </a:rPr>
              <a:t>KYC</a:t>
            </a:r>
            <a:r>
              <a:rPr lang="de" altLang="en-US" sz="1920" dirty="0">
                <a:solidFill>
                  <a:srgbClr val="25252B"/>
                </a:solidFill>
                <a:latin typeface="IBM Plex Sans" pitchFamily="34" charset="0"/>
                <a:ea typeface="IBM Plex Sans" pitchFamily="34" charset="-122"/>
                <a:cs typeface="IBM Plex Sans" pitchFamily="34" charset="-120"/>
              </a:rPr>
              <a:t> bedeutet Identitätsprüfung: mögliche Vorteile bei Regelkonformität oder Wiederherstellung, aber Risiken durch die Verknüpfung von Identitäts- und Zahlungsdaten.</a:t>
            </a:r>
            <a:endParaRPr lang="de"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Eine Person, die bitcoin möchte Verdienen Sich für Arbeit bezahlen lassen.Peer-to-PeerBargeld persönlich tauschen.BörseBei einem Dienst kaufen.Automat An einem Automaten kaufen. Selbstverwahrung oder ">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ostenWelcher Preis, welcher Spread und welche Service- oder Auszahlungsgebühren fallen an?VerwahrungWer kontrolliert die bitcoin vor und nach dem Tausch? Identität und PrivatsphäreWelche persönlichen">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On-Chain- und Lightning-Zahlungen</a:t>
            </a:r>
            <a:endParaRPr lang="de" sz="3000" dirty="0"/>
          </a:p>
        </p:txBody>
      </p:sp>
      <p:sp>
        <p:nvSpPr>
          <p:cNvPr id="4" name="Text 2"/>
          <p:cNvSpPr/>
          <p:nvPr/>
        </p:nvSpPr>
        <p:spPr>
          <a:xfrm>
            <a:off x="986729" y="1372240"/>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On-Chain:</a:t>
            </a:r>
            <a:r>
              <a:rPr lang="de" altLang="en-US" sz="2020" dirty="0">
                <a:solidFill>
                  <a:srgbClr val="25252B"/>
                </a:solidFill>
                <a:latin typeface="IBM Plex Sans" pitchFamily="34" charset="0"/>
                <a:ea typeface="IBM Plex Sans" pitchFamily="34" charset="-122"/>
                <a:cs typeface="IBM Plex Sans" pitchFamily="34" charset="-120"/>
              </a:rPr>
              <a:t> Eintrag in der Blockchain; Bestätigungen</a:t>
            </a:r>
            <a:endParaRPr lang="de" sz="2020" dirty="0"/>
          </a:p>
          <a:p>
            <a:pPr algn="l" marL="191770" indent="-191770">
              <a:lnSpc>
                <a:spcPct val="113000"/>
              </a:lnSpc>
              <a:spcBef>
                <a:spcPts val="400"/>
              </a:spcBef>
              <a:buSzPct val="100000"/>
              <a:buChar char="•"/>
            </a:pPr>
            <a:r>
              <a:rPr lang="de" altLang="en-US" sz="2020" b="1" dirty="0">
                <a:solidFill>
                  <a:srgbClr val="422C70"/>
                </a:solidFill>
                <a:latin typeface="IBM Plex Sans" pitchFamily="34" charset="0"/>
                <a:ea typeface="IBM Plex Sans" pitchFamily="34" charset="-122"/>
                <a:cs typeface="IBM Plex Sans" pitchFamily="34" charset="-120"/>
              </a:rPr>
              <a:t>Lightning:</a:t>
            </a:r>
            <a:r>
              <a:rPr lang="de" altLang="en-US" sz="2020" dirty="0">
                <a:solidFill>
                  <a:srgbClr val="25252B"/>
                </a:solidFill>
                <a:latin typeface="IBM Plex Sans" pitchFamily="34" charset="0"/>
                <a:ea typeface="IBM Plex Sans" pitchFamily="34" charset="-122"/>
                <a:cs typeface="IBM Plex Sans" pitchFamily="34" charset="-120"/>
              </a:rPr>
              <a:t> Bitcoin-Zahlungsnetzwerk; meist schneller Erfolg oder schnelles Scheitern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Unterschiedliche Zahlungsanforderungen, Gebühren, Limits und Fehlerquellen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Gleichen Sie die Zahlungsanforderung mit der Zahlungsmethode ab, die Ihre Wallet unterstützt</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Beide Wege können Verwahrung durch Dritte oder Abhängigkeit von einem Dienst mit sich bringen</a:t>
            </a:r>
            <a:endParaRPr lang="de" sz="2020" dirty="0"/>
          </a:p>
        </p:txBody>
      </p:sp>
      <p:sp>
        <p:nvSpPr>
          <p:cNvPr id="5" name="Text 3"/>
          <p:cNvSpPr/>
          <p:nvPr/>
        </p:nvSpPr>
        <p:spPr>
          <a:xfrm>
            <a:off x="666780" y="4277655"/>
            <a:ext cx="11510010" cy="1036747"/>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Lightning ist keine eigene Münze. Eine Lightning-Wallet kann verwahrt (custodial) oder selbstverwahrt (self-custodial) sein; eine schnelle Zahlung beweist nicht, dass sie für größere Guthaben geeignet ist.</a:t>
            </a:r>
            <a:endParaRPr lang="de" sz="2020" dirty="0"/>
          </a:p>
        </p:txBody>
      </p:sp>
      <p:sp>
        <p:nvSpPr>
          <p:cNvPr id="6" name="Text 4"/>
          <p:cNvSpPr/>
          <p:nvPr/>
        </p:nvSpPr>
        <p:spPr>
          <a:xfrm>
            <a:off x="666780" y="5570342"/>
            <a:ext cx="11510010"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Manche Apps unterstützen beide Wege, mit zusätzlichen Gebühren oder Abhängigkeiten. Details zu Kanälen, Routing und Liquidität gehören zum Fortgeschrittenen Lernen.</a:t>
            </a:r>
            <a:endParaRPr lang="de"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Begleitete Übung</a:t>
            </a:r>
            <a:endParaRPr lang="de"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Die vorbereitete Wallet öffnen und darin navigieren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Den genehmigten Ablauf für den Erstzugang abschließen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Öffentliche Empfangsinformationen finden und überprüfen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Empfangen oder den Empfang sicher simulieren; Status prüfen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Einen Empfangs-/Sendevorgang durchführen oder simulieren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Wiederherstellungsbereitschaft zeigen, ohne Geheimnisse preiszugeben</a:t>
            </a:r>
            <a:endParaRPr lang="de"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Nutzen Sie die vereinbarte Übungsumgebung. Halten Sie bei einer Abweichung inne; bitten Sie bei Bedarf um Unterstützung und weitere Übung.</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Wiederholung: Was bedeutet Verantwortung bei der</a:t>
            </a:r>
            <a:br/>
            <a:r>
              <a:rPr lang="de" altLang="en-US" sz="3000" dirty="0">
                <a:solidFill>
                  <a:srgbClr val="422C70"/>
                </a:solidFill>
                <a:latin typeface="IBM Plex Sans Medium" pitchFamily="34" charset="0"/>
                <a:ea typeface="IBM Plex Sans Medium" pitchFamily="34" charset="-122"/>
                <a:cs typeface="IBM Plex Sans Medium" pitchFamily="34" charset="-120"/>
              </a:rPr>
              <a:t>Selbstverwahrung?</a:t>
            </a:r>
            <a:endParaRPr lang="de"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de" altLang="en-US" sz="1820" b="1" dirty="0">
                <a:solidFill>
                  <a:srgbClr val="25252B"/>
                </a:solidFill>
                <a:latin typeface="IBM Plex Sans" pitchFamily="34" charset="0"/>
                <a:ea typeface="IBM Plex Sans" pitchFamily="34" charset="-122"/>
                <a:cs typeface="IBM Plex Sans" pitchFamily="34" charset="-120"/>
              </a:rPr>
              <a:t>Das Wichtigste in Kürze</a:t>
            </a:r>
            <a:endParaRPr lang="de"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Die Wallet verwaltet den Zugang; die Schlüssel autorisieren Ausgaben</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Geben Sie Empfangsinformationen weiter; halten Sie Geheimnisse offline und privat</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Erkennen Sie Risiken bei Verwahrung, Wiederherstellung und Geräten</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Prüfen Sie vor der Freigabe; kontrollieren Sie das Ergebnis selbst</a:t>
            </a:r>
            <a:endParaRPr lang="de" sz="1820" dirty="0"/>
          </a:p>
          <a:p>
            <a:pPr algn="l" marL="173990" indent="-173990">
              <a:lnSpc>
                <a:spcPct val="113000"/>
              </a:lnSpc>
              <a:spcBef>
                <a:spcPts val="360"/>
              </a:spcBef>
              <a:buSzPct val="100000"/>
              <a:buChar char="•"/>
            </a:pPr>
            <a:r>
              <a:rPr lang="de" altLang="en-US" sz="1820" dirty="0">
                <a:solidFill>
                  <a:srgbClr val="25252B"/>
                </a:solidFill>
                <a:latin typeface="IBM Plex Sans" pitchFamily="34" charset="0"/>
                <a:ea typeface="IBM Plex Sans" pitchFamily="34" charset="-122"/>
                <a:cs typeface="IBM Plex Sans" pitchFamily="34" charset="-120"/>
              </a:rPr>
              <a:t>Halten Sie unter Druck inne; halten Sie Fehler beim Lernen klein</a:t>
            </a:r>
            <a:endParaRPr lang="de"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de" altLang="en-US" sz="1820" dirty="0">
                <a:solidFill>
                  <a:srgbClr val="25252B"/>
                </a:solidFill>
                <a:latin typeface="IBM Plex Sans" pitchFamily="34" charset="0"/>
                <a:ea typeface="IBM Plex Sans" pitchFamily="34" charset="-122"/>
                <a:cs typeface="IBM Plex Sans" pitchFamily="34" charset="-120"/>
              </a:rPr>
              <a:t>Ein Freund sendet eine Anfrage, während ein unbekannter Support sofortiges Handeln verlangt. Was könnten Sie prüfen, bevor Sie irgendetwas tun?</a:t>
            </a:r>
            <a:endParaRPr lang="de"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de" altLang="en-US" sz="1820" b="1" dirty="0">
                <a:solidFill>
                  <a:srgbClr val="422C70"/>
                </a:solidFill>
                <a:latin typeface="IBM Plex Sans" pitchFamily="34" charset="0"/>
                <a:ea typeface="IBM Plex Sans" pitchFamily="34" charset="-122"/>
                <a:cs typeface="IBM Plex Sans" pitchFamily="34" charset="-120"/>
              </a:rPr>
              <a:t>Ein Moment zum Nachdenken</a:t>
            </a:r>
            <a:endParaRPr lang="de" sz="1820" dirty="0"/>
          </a:p>
          <a:p>
            <a:pPr algn="l" indent="0" marL="0">
              <a:lnSpc>
                <a:spcPct val="113000"/>
              </a:lnSpc>
              <a:spcBef>
                <a:spcPts val="270"/>
              </a:spcBef>
              <a:buNone/>
            </a:pPr>
            <a:r>
              <a:rPr lang="de" altLang="en-US" sz="1820" dirty="0">
                <a:solidFill>
                  <a:srgbClr val="25252B"/>
                </a:solidFill>
                <a:latin typeface="IBM Plex Sans" pitchFamily="34" charset="0"/>
                <a:ea typeface="IBM Plex Sans" pitchFamily="34" charset="-122"/>
                <a:cs typeface="IBM Plex Sans" pitchFamily="34" charset="-120"/>
              </a:rPr>
              <a:t>Für welche Sicherheitsprüfung werden Sie innehalten, bevor Sie handeln?</a:t>
            </a:r>
            <a:endParaRPr lang="de"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3</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de" altLang="en-US" sz="2400" dirty="0">
                <a:solidFill>
                  <a:srgbClr val="F7941F"/>
                </a:solidFill>
                <a:latin typeface="IBM Plex Sans Medium" pitchFamily="34" charset="0"/>
                <a:ea typeface="IBM Plex Sans Medium" pitchFamily="34" charset="-122"/>
                <a:cs typeface="IBM Plex Sans Medium" pitchFamily="34" charset="-120"/>
              </a:rPr>
              <a:t>Modul 4</a:t>
            </a:r>
            <a:endParaRPr lang="de"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Bitcoin in Ihrer Gemeinschaft</a:t>
            </a:r>
            <a:endParaRPr lang="de"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de" altLang="en-US" sz="2400" b="1" dirty="0">
                <a:solidFill>
                  <a:srgbClr val="FFFFFF"/>
                </a:solidFill>
                <a:latin typeface="IBM Plex Sans" pitchFamily="34" charset="0"/>
                <a:ea typeface="IBM Plex Sans" pitchFamily="34" charset="-122"/>
                <a:cs typeface="IBM Plex Sans" pitchFamily="34" charset="-120"/>
              </a:rPr>
              <a:t>Verbinden:</a:t>
            </a:r>
            <a:r>
              <a:rPr lang="de" altLang="en-US" sz="2400" dirty="0">
                <a:solidFill>
                  <a:srgbClr val="FFFFFF"/>
                </a:solidFill>
                <a:latin typeface="IBM Plex Sans" pitchFamily="34" charset="0"/>
                <a:ea typeface="IBM Plex Sans" pitchFamily="34" charset="-122"/>
                <a:cs typeface="IBM Plex Sans" pitchFamily="34" charset="-120"/>
              </a:rPr>
              <a:t> Wie hängen das Problem, die Lösung und die sichere Handlung mit dieser Gemeinschaft zusammen?</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Ihr lokales Modul 4</a:t>
            </a:r>
            <a:endParaRPr lang="de" sz="3000" dirty="0"/>
          </a:p>
        </p:txBody>
      </p:sp>
      <p:pic>
        <p:nvPicPr>
          <p:cNvPr id="4" name="Image 0" descr="VerknüpfenBisher Gelerntes mit einem lokalen Bedarf verbinden. VergleichenBitcoin gegen eine realistische lokale Alternative abwägen.Sicher übenEine klar definierte Aufgabe unter Anleitung ausprobiere">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Halten Sie Ihren lokalen Schwerpunkt fest: Problem oder Chance, Alternative, sicheres Szenario, wichtigster Nutzen und wichtigstes Risiko sowie ein sicherer nächster Schritt.</a:t>
            </a:r>
            <a:endParaRPr lang="de" sz="2400" dirty="0"/>
          </a:p>
        </p:txBody>
      </p:sp>
      <p:sp>
        <p:nvSpPr>
          <p:cNvPr id="6" name="Text 3"/>
          <p:cNvSpPr/>
          <p:nvPr/>
        </p:nvSpPr>
        <p:spPr>
          <a:xfrm>
            <a:off x="666780" y="5049774"/>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Es wird nicht von Ihnen erwartet, Bitcoin zu nutzen oder zu dem Schluss zu kommen, dass es die beste Lösung ist. Lokale Beispiele beweisen nicht, dass eine Methode überall funktioniert.</a:t>
            </a:r>
            <a:endParaRPr lang="d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Workshops und Demonstrationen</a:t>
            </a:r>
            <a:endParaRPr lang="de"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Präsentation:</a:t>
            </a:r>
            <a:r>
              <a:rPr lang="de" altLang="en-US" sz="2400" dirty="0">
                <a:solidFill>
                  <a:srgbClr val="25252B"/>
                </a:solidFill>
                <a:latin typeface="IBM Plex Sans" pitchFamily="34" charset="0"/>
                <a:ea typeface="IBM Plex Sans" pitchFamily="34" charset="-122"/>
                <a:cs typeface="IBM Plex Sans" pitchFamily="34" charset="-120"/>
              </a:rPr>
              <a:t> den Ablauf und die Risiken beobachten</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Übung:</a:t>
            </a:r>
            <a:r>
              <a:rPr lang="de" altLang="en-US" sz="2400" dirty="0">
                <a:solidFill>
                  <a:srgbClr val="25252B"/>
                </a:solidFill>
                <a:latin typeface="IBM Plex Sans" pitchFamily="34" charset="0"/>
                <a:ea typeface="IBM Plex Sans" pitchFamily="34" charset="-122"/>
                <a:cs typeface="IBM Plex Sans" pitchFamily="34" charset="-120"/>
              </a:rPr>
              <a:t> mit sicheren Übungsmaterialien nachvollziehen</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Anwendung:</a:t>
            </a:r>
            <a:r>
              <a:rPr lang="de" altLang="en-US" sz="2400" dirty="0">
                <a:solidFill>
                  <a:srgbClr val="25252B"/>
                </a:solidFill>
                <a:latin typeface="IBM Plex Sans" pitchFamily="34" charset="0"/>
                <a:ea typeface="IBM Plex Sans" pitchFamily="34" charset="-122"/>
                <a:cs typeface="IBM Plex Sans" pitchFamily="34" charset="-120"/>
              </a:rPr>
              <a:t> eine Aufgabe selbstständig erledigen oder eine Entscheidung eigenständig begründen</a:t>
            </a:r>
            <a:endParaRPr lang="de"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Vor der Übung: geprüfte Werkzeuge, klare Wiederherstellungs- und Notfallpläne, bekannte Risiken und ein klarer Haltepunkt.</a:t>
            </a:r>
            <a:endParaRPr lang="de"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Kein Druck, Software zu installieren oder Finanzdaten offenzulegen. Eine Offline-Alternative oder eine Alternative ohne Geldmittel steht zur Verfügung. Jeder echte Betrag muss so klein sein, dass ein Totalverlust eine Lektion bleibt und keine Krise wird.</a:t>
            </a:r>
            <a:endParaRPr lang="d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Lokale Bitcoin-Tools und -Ressourcen</a:t>
            </a:r>
            <a:endParaRPr lang="de"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Zweck und realistische Alternative</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Kontrolle über die Schlüssel und Wiederherstellung</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Echter Herausgeber, echte Domain oder echter App-Store-Eintrag</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Open-Source-Status, Prüfung und Wartung</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Privatsphäre, Gesamtkosten, Kompatibilität und Support</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Aktuelle lokale Vorschriften und Einschränkungen</a:t>
            </a:r>
            <a:endParaRPr lang="de"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Notieren Sie Tool/Version, Prüfdatum, Verwahrung, Hauptverwendung, Nutzen, Risiko, Wiederherstellungsmethode und Alternative.</a:t>
            </a:r>
            <a:endParaRPr lang="de"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Die genannten Tools sind zeitgebundene Lernbeispiele, keine Empfehlungen und keine Zusicherung von Sicherheit, Verfügbarkeit, geringen Kosten oder Eignung. Prüfen Sie sie vor der tatsächlichen Nutzung erneut.</a:t>
            </a:r>
            <a:endParaRPr lang="d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Lightning-Zahlungen</a:t>
            </a:r>
            <a:endParaRPr lang="de"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Invoice:</a:t>
            </a:r>
            <a:r>
              <a:rPr lang="de" altLang="en-US" sz="2110" dirty="0">
                <a:solidFill>
                  <a:srgbClr val="25252B"/>
                </a:solidFill>
                <a:latin typeface="IBM Plex Sans" pitchFamily="34" charset="0"/>
                <a:ea typeface="IBM Plex Sans" pitchFamily="34" charset="-122"/>
                <a:cs typeface="IBM Plex Sans" pitchFamily="34" charset="-120"/>
              </a:rPr>
              <a:t> Anforderung einer bestimmten Zahlung; kann Betrag und Ablaufzeit enthalten</a:t>
            </a:r>
            <a:endParaRPr lang="de" sz="2110" dirty="0"/>
          </a:p>
          <a:p>
            <a:pPr algn="l" marL="200660" indent="-200660">
              <a:lnSpc>
                <a:spcPct val="113000"/>
              </a:lnSpc>
              <a:spcBef>
                <a:spcPts val="420"/>
              </a:spcBef>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Lightning-Adresse:</a:t>
            </a:r>
            <a:r>
              <a:rPr lang="de" altLang="en-US" sz="2110" dirty="0">
                <a:solidFill>
                  <a:srgbClr val="25252B"/>
                </a:solidFill>
                <a:latin typeface="IBM Plex Sans" pitchFamily="34" charset="0"/>
                <a:ea typeface="IBM Plex Sans" pitchFamily="34" charset="-122"/>
                <a:cs typeface="IBM Plex Sans" pitchFamily="34" charset="-120"/>
              </a:rPr>
              <a:t> vom Anbieter unterstützte Routing-Kennung, oft ähnlich einer E-Mail-Adresse</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Prüfen Sie Verwahrung, Finanzierungsweg, Backup, Gebühren und Limits</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Klären Sie, wie Fehler behandelt werden und wie der Empfänger die Bestätigung erhält</a:t>
            </a:r>
            <a:endParaRPr lang="de" sz="2110" dirty="0"/>
          </a:p>
        </p:txBody>
      </p:sp>
      <p:sp>
        <p:nvSpPr>
          <p:cNvPr id="5" name="Text 3"/>
          <p:cNvSpPr/>
          <p:nvPr/>
        </p:nvSpPr>
        <p:spPr>
          <a:xfrm>
            <a:off x="666780" y="4365163"/>
            <a:ext cx="11510010" cy="72393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Eine Lightning-Adresse ist kein E-Mail-Konto; sie hängt vom unterstützenden Anbieter oder der Domain ab. Prüfen Sie die endgültige Zahlungsanforderung, bevor Sie zustimmen.</a:t>
            </a:r>
            <a:endParaRPr lang="de" sz="2110" dirty="0"/>
          </a:p>
        </p:txBody>
      </p:sp>
      <p:sp>
        <p:nvSpPr>
          <p:cNvPr id="6" name="Text 4"/>
          <p:cNvSpPr/>
          <p:nvPr/>
        </p:nvSpPr>
        <p:spPr>
          <a:xfrm>
            <a:off x="666780" y="5357195"/>
            <a:ext cx="11510010" cy="36192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Eine erfolgreiche kleine Zahlung beweist nicht, dass größere Guthaben sicher sind.</a:t>
            </a:r>
            <a:endParaRPr lang="d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Der Empfänger stellt eine RechnungDer Empfänger erstellt eine Zahlungsanforderung mit dem hinterlegten Betrag.Der Sender bezahltDer Sender scannt die Anforderung, prüft den Betrag und bezahlt. Der Emp">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Sie sollten wissen, ob jede Wallet verwahrt (custodial) oder selbstverwahrt (self-custodial) ist. 1Anfrage erstellenDer Empfänger erstellt eine Zahlungsanforderung.2Anfrage scannenDer Absender scannt ">    </p:cNvPr>
          <p:cNvPicPr>
            <a:picLocks noChangeAspect="1"/>
          </p:cNvPicPr>
          <p:nvPr/>
        </p:nvPicPr>
        <p:blipFill>
          <a:blip r:embed="rId1"/>
          <a:stretch>
            <a:fillRect/>
          </a:stretch>
        </p:blipFill>
        <p:spPr>
          <a:xfrm>
            <a:off x="342900" y="472470"/>
            <a:ext cx="11506170" cy="57607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Geführte Lightning-Zahlung</a:t>
            </a:r>
            <a:endParaRPr lang="de"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Der Empfänger erstellt die korrekte Zahlungsanforderung.</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Der Sender scannt oder kopiert sie.</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Prüfen Sie Empfänger, Betrag, Einheit, Gebühr und ein etwaiges Ablaufdatum.</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Bestätigen Sie nur, wenn die Angaben übereinstimmen.</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Beide Seiten prüfen das Ergebnis in ihrer eigenen Wallet.</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Erklären Sie die Verwahrung und die Risiken eines Fehlschlags.</a:t>
            </a:r>
            <a:endParaRPr lang="de"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Nutzen Sie vorbereitete oder genehmigte Übungen mit geringem Einsatz. Brechen Sie ab, wenn das Ergebnis vom Plan abweicht; überprüfen Sie alles, bevor Sie weitere Schritte unternehmen.</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Bitcoin-Nutzung im Alltag</a:t>
            </a:r>
            <a:endParaRPr lang="de" sz="3000" dirty="0"/>
          </a:p>
        </p:txBody>
      </p:sp>
      <p:sp>
        <p:nvSpPr>
          <p:cNvPr id="4" name="Text 2"/>
          <p:cNvSpPr/>
          <p:nvPr/>
        </p:nvSpPr>
        <p:spPr>
          <a:xfrm>
            <a:off x="1017179" y="1379464"/>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Verdienen:</a:t>
            </a:r>
            <a:r>
              <a:rPr lang="de" altLang="en-US" sz="2210" dirty="0">
                <a:solidFill>
                  <a:srgbClr val="25252B"/>
                </a:solidFill>
                <a:latin typeface="IBM Plex Sans" pitchFamily="34" charset="0"/>
                <a:ea typeface="IBM Plex Sans" pitchFamily="34" charset="-122"/>
                <a:cs typeface="IBM Plex Sans" pitchFamily="34" charset="-120"/>
              </a:rPr>
              <a:t> Preisgestaltung, Zeitpunkt, Volatilität, Aufzeichnungen und Verwahrung</a:t>
            </a:r>
            <a:endParaRPr lang="de" sz="2210" dirty="0"/>
          </a:p>
          <a:p>
            <a:pPr algn="l" marL="210820" indent="-210820">
              <a:lnSpc>
                <a:spcPct val="113000"/>
              </a:lnSpc>
              <a:spcBef>
                <a:spcPts val="440"/>
              </a:spcBef>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Sparen:</a:t>
            </a:r>
            <a:r>
              <a:rPr lang="de" altLang="en-US" sz="2210" dirty="0">
                <a:solidFill>
                  <a:srgbClr val="25252B"/>
                </a:solidFill>
                <a:latin typeface="IBM Plex Sans" pitchFamily="34" charset="0"/>
                <a:ea typeface="IBM Plex Sans" pitchFamily="34" charset="-122"/>
                <a:cs typeface="IBM Plex Sans" pitchFamily="34" charset="-120"/>
              </a:rPr>
              <a:t> künftige Verwendung; der Preis kann stark fallen</a:t>
            </a:r>
            <a:endParaRPr lang="de" sz="2210" dirty="0"/>
          </a:p>
          <a:p>
            <a:pPr algn="l" marL="210820" indent="-210820">
              <a:lnSpc>
                <a:spcPct val="113000"/>
              </a:lnSpc>
              <a:spcBef>
                <a:spcPts val="440"/>
              </a:spcBef>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Empfangen und Senden:</a:t>
            </a:r>
            <a:r>
              <a:rPr lang="de" altLang="en-US" sz="2210" dirty="0">
                <a:solidFill>
                  <a:srgbClr val="25252B"/>
                </a:solidFill>
                <a:latin typeface="IBM Plex Sans" pitchFamily="34" charset="0"/>
                <a:ea typeface="IBM Plex Sans" pitchFamily="34" charset="-122"/>
                <a:cs typeface="IBM Plex Sans" pitchFamily="34" charset="-120"/>
              </a:rPr>
              <a:t> korrekte Zahlungsanforderung, Abwicklung, Übertragungsweg und Gebühren</a:t>
            </a:r>
            <a:endParaRPr lang="de" sz="2210" dirty="0"/>
          </a:p>
          <a:p>
            <a:pPr algn="l" marL="210820" indent="-210820">
              <a:lnSpc>
                <a:spcPct val="113000"/>
              </a:lnSpc>
              <a:spcBef>
                <a:spcPts val="440"/>
              </a:spcBef>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Ausgeben:</a:t>
            </a:r>
            <a:r>
              <a:rPr lang="de" altLang="en-US" sz="2210" dirty="0">
                <a:solidFill>
                  <a:srgbClr val="25252B"/>
                </a:solidFill>
                <a:latin typeface="IBM Plex Sans" pitchFamily="34" charset="0"/>
                <a:ea typeface="IBM Plex Sans" pitchFamily="34" charset="-122"/>
                <a:cs typeface="IBM Plex Sans" pitchFamily="34" charset="-120"/>
              </a:rPr>
              <a:t> Wechselkurs, Händlerrichtlinien und steuerliche Auswirkungen</a:t>
            </a:r>
            <a:endParaRPr lang="de" sz="2210" dirty="0"/>
          </a:p>
          <a:p>
            <a:pPr algn="l" marL="210820" indent="-210820">
              <a:lnSpc>
                <a:spcPct val="113000"/>
              </a:lnSpc>
              <a:spcBef>
                <a:spcPts val="440"/>
              </a:spcBef>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Preisangabe und Buchhaltung:</a:t>
            </a:r>
            <a:r>
              <a:rPr lang="de" altLang="en-US" sz="2210" dirty="0">
                <a:solidFill>
                  <a:srgbClr val="25252B"/>
                </a:solidFill>
                <a:latin typeface="IBM Plex Sans" pitchFamily="34" charset="0"/>
                <a:ea typeface="IBM Plex Sans" pitchFamily="34" charset="-122"/>
                <a:cs typeface="IBM Plex Sans" pitchFamily="34" charset="-120"/>
              </a:rPr>
              <a:t> BTC/Sats; Aufzeichnungen in Fiatwährung können dennoch erforderlich sein</a:t>
            </a:r>
            <a:endParaRPr lang="de" sz="2210" dirty="0"/>
          </a:p>
          <a:p>
            <a:pPr algn="l" marL="210820" indent="-210820">
              <a:lnSpc>
                <a:spcPct val="113000"/>
              </a:lnSpc>
              <a:spcBef>
                <a:spcPts val="440"/>
              </a:spcBef>
              <a:buSzPct val="100000"/>
              <a:buChar char="•"/>
            </a:pPr>
            <a:r>
              <a:rPr lang="de" altLang="en-US" sz="2210" b="1" dirty="0">
                <a:solidFill>
                  <a:srgbClr val="422C70"/>
                </a:solidFill>
                <a:latin typeface="IBM Plex Sans" pitchFamily="34" charset="0"/>
                <a:ea typeface="IBM Plex Sans" pitchFamily="34" charset="-122"/>
                <a:cs typeface="IBM Plex Sans" pitchFamily="34" charset="-120"/>
              </a:rPr>
              <a:t>Spenden:</a:t>
            </a:r>
            <a:r>
              <a:rPr lang="de" altLang="en-US" sz="2210" dirty="0">
                <a:solidFill>
                  <a:srgbClr val="25252B"/>
                </a:solidFill>
                <a:latin typeface="IBM Plex Sans" pitchFamily="34" charset="0"/>
                <a:ea typeface="IBM Plex Sans" pitchFamily="34" charset="-122"/>
                <a:cs typeface="IBM Plex Sans" pitchFamily="34" charset="-120"/>
              </a:rPr>
              <a:t> Zahlungsanforderung des tatsächlichen Empfängers überprüfen</a:t>
            </a:r>
            <a:endParaRPr lang="de" sz="2210" dirty="0"/>
          </a:p>
        </p:txBody>
      </p:sp>
      <p:sp>
        <p:nvSpPr>
          <p:cNvPr id="5" name="Text 3"/>
          <p:cNvSpPr/>
          <p:nvPr/>
        </p:nvSpPr>
        <p:spPr>
          <a:xfrm>
            <a:off x="666780" y="5373929"/>
            <a:ext cx="11510010" cy="756940"/>
          </a:xfrm>
          <a:prstGeom prst="rect">
            <a:avLst/>
          </a:prstGeom>
          <a:noFill/>
          <a:ln/>
        </p:spPr>
        <p:txBody>
          <a:bodyPr wrap="square" lIns="0" tIns="0" rIns="0" bIns="0" rtlCol="0" anchor="t"/>
          <a:lstStyle/>
          <a:p>
            <a:pPr algn="l" indent="0" marL="0">
              <a:lnSpc>
                <a:spcPct val="113000"/>
              </a:lnSpc>
              <a:buNone/>
            </a:pPr>
            <a:r>
              <a:rPr lang="de" altLang="en-US" sz="2210" dirty="0">
                <a:solidFill>
                  <a:srgbClr val="25252B"/>
                </a:solidFill>
                <a:latin typeface="IBM Plex Sans" pitchFamily="34" charset="0"/>
                <a:ea typeface="IBM Plex Sans" pitchFamily="34" charset="-122"/>
                <a:cs typeface="IBM Plex Sans" pitchFamily="34" charset="-120"/>
              </a:rPr>
              <a:t>Welches Problem wird gelöst? Ist Bitcoin hier besser als die verfügbare Alternative? Welches neue Risiko oder welche neue Verantwortung entsteht?</a:t>
            </a:r>
            <a:endParaRPr lang="de"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Lokal ausgeben und empfangen</a:t>
            </a:r>
            <a:endParaRPr lang="de"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de" altLang="en-US" sz="2020" b="1" dirty="0">
                <a:solidFill>
                  <a:srgbClr val="25252B"/>
                </a:solidFill>
                <a:latin typeface="IBM Plex Sans" pitchFamily="34" charset="0"/>
                <a:ea typeface="IBM Plex Sans" pitchFamily="34" charset="-122"/>
                <a:cs typeface="IBM Plex Sans" pitchFamily="34" charset="-120"/>
              </a:rPr>
              <a:t>Ein kleiner Einkauf</a:t>
            </a:r>
            <a:endParaRPr lang="de" sz="2020" dirty="0"/>
          </a:p>
        </p:txBody>
      </p:sp>
      <p:sp>
        <p:nvSpPr>
          <p:cNvPr id="6" name="Text 3"/>
          <p:cNvSpPr/>
          <p:nvPr/>
        </p:nvSpPr>
        <p:spPr>
          <a:xfrm>
            <a:off x="986729" y="1973732"/>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Welcher Weg eignet sich für eine kleine, schnelle Zahlung?</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Wer fordert an; wer prüft Betrag und Einheit?</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Was, wenn „gesendet“ und „empfangen“ nicht übereinstimmen?</a:t>
            </a:r>
            <a:endParaRPr lang="de" sz="2020" dirty="0"/>
          </a:p>
        </p:txBody>
      </p:sp>
      <p:sp>
        <p:nvSpPr>
          <p:cNvPr id="7" name="Text 4"/>
          <p:cNvSpPr/>
          <p:nvPr/>
        </p:nvSpPr>
        <p:spPr>
          <a:xfrm>
            <a:off x="666780" y="4085631"/>
            <a:ext cx="11144250" cy="345552"/>
          </a:xfrm>
          <a:prstGeom prst="rect">
            <a:avLst/>
          </a:prstGeom>
          <a:noFill/>
          <a:ln/>
        </p:spPr>
        <p:txBody>
          <a:bodyPr wrap="square" lIns="0" tIns="0" rIns="0" bIns="0" rtlCol="0" anchor="t"/>
          <a:lstStyle/>
          <a:p>
            <a:pPr algn="l" indent="0" marL="0">
              <a:lnSpc>
                <a:spcPct val="113000"/>
              </a:lnSpc>
              <a:buNone/>
            </a:pPr>
            <a:r>
              <a:rPr lang="de" altLang="en-US" sz="2020" b="1" dirty="0">
                <a:solidFill>
                  <a:srgbClr val="25252B"/>
                </a:solidFill>
                <a:latin typeface="IBM Plex Sans" pitchFamily="34" charset="0"/>
                <a:ea typeface="IBM Plex Sans" pitchFamily="34" charset="-122"/>
                <a:cs typeface="IBM Plex Sans" pitchFamily="34" charset="-120"/>
              </a:rPr>
              <a:t>Bezahlung für Arbeit</a:t>
            </a:r>
            <a:endParaRPr lang="de" sz="2020" dirty="0"/>
          </a:p>
        </p:txBody>
      </p:sp>
      <p:sp>
        <p:nvSpPr>
          <p:cNvPr id="8" name="Text 5"/>
          <p:cNvSpPr/>
          <p:nvPr/>
        </p:nvSpPr>
        <p:spPr>
          <a:xfrm>
            <a:off x="986729" y="4636008"/>
            <a:ext cx="5989960" cy="1433505"/>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Preiseinheit, Zeitpunkt des Kurses, wer zahlt die Gebühren?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Verwahrung, Aufzeichnungen, sichere Verwaltung?</a:t>
            </a:r>
            <a:endParaRPr lang="de"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unde bestelltDer Kunde bestellt einen Kaffee. Bedienung stellt RechnungDie Bedienung erstellt eine Zahlungsanforderung. Kunde bezahltDer Kunde bezahlt in bitcoin. Bedienung übergibtDer Kunde erhält d">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Lokale Überweisungen, Rückerstattungen und Spenden</a:t>
            </a:r>
            <a:endParaRPr lang="de"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Überweisung an die Familie:</a:t>
            </a:r>
            <a:r>
              <a:rPr lang="de" altLang="en-US" sz="2400" dirty="0">
                <a:solidFill>
                  <a:srgbClr val="25252B"/>
                </a:solidFill>
                <a:latin typeface="IBM Plex Sans" pitchFamily="34" charset="0"/>
                <a:ea typeface="IBM Plex Sans" pitchFamily="34" charset="-122"/>
                <a:cs typeface="IBM Plex Sans" pitchFamily="34" charset="-120"/>
              </a:rPr>
              <a:t> Vergleichen Sie den gesamten Weg, die Gesamtkosten, die Verzögerungen, die Verwahrung und die Wünsche des Empfängers</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Rückerstattung:</a:t>
            </a:r>
            <a:r>
              <a:rPr lang="de" altLang="en-US" sz="2400" dirty="0">
                <a:solidFill>
                  <a:srgbClr val="25252B"/>
                </a:solidFill>
                <a:latin typeface="IBM Plex Sans" pitchFamily="34" charset="0"/>
                <a:ea typeface="IBM Plex Sans" pitchFamily="34" charset="-122"/>
                <a:cs typeface="IBM Plex Sans" pitchFamily="34" charset="-120"/>
              </a:rPr>
              <a:t> Überprüfen Sie die Anfrage des Kunden; verwenden Sie eine neue Rückerstattungsadresse; vereinbaren Sie Gebühren und Aufzeichnungen</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Spende an eine Gemeinschaft:</a:t>
            </a:r>
            <a:r>
              <a:rPr lang="de" altLang="en-US" sz="2400" dirty="0">
                <a:solidFill>
                  <a:srgbClr val="25252B"/>
                </a:solidFill>
                <a:latin typeface="IBM Plex Sans" pitchFamily="34" charset="0"/>
                <a:ea typeface="IBM Plex Sans" pitchFamily="34" charset="-122"/>
                <a:cs typeface="IBM Plex Sans" pitchFamily="34" charset="-120"/>
              </a:rPr>
              <a:t> Überprüfen Sie die Anfrage; klären Sie, wer die Schlüssel und Backups kontrolliert und welcher Zahlungsweg genutzt wird</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Wägen Sie Transparenz und die Privatsphäre der Spender gegeneinander ab; prüfen Sie die erforderlichen Aufzeichnungen</a:t>
            </a:r>
            <a:endParaRPr lang="d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Lokale Wege für Ein- und Ausstieg (On-Ramp und Off-Ramp)</a:t>
            </a:r>
            <a:endParaRPr lang="de" sz="3000" dirty="0"/>
          </a:p>
        </p:txBody>
      </p:sp>
      <p:sp>
        <p:nvSpPr>
          <p:cNvPr id="4" name="Text 2"/>
          <p:cNvSpPr/>
          <p:nvPr/>
        </p:nvSpPr>
        <p:spPr>
          <a:xfrm>
            <a:off x="1002000" y="1375806"/>
            <a:ext cx="11142604" cy="2747955"/>
          </a:xfrm>
          <a:prstGeom prst="rect">
            <a:avLst/>
          </a:prstGeom>
          <a:noFill/>
          <a:ln/>
        </p:spPr>
        <p:txBody>
          <a:bodyPr wrap="square" lIns="0" tIns="0" rIns="0" bIns="0" rtlCol="0" anchor="t"/>
          <a:lstStyle/>
          <a:p>
            <a:pPr algn="l" marL="200660" indent="-200660">
              <a:lnSpc>
                <a:spcPct val="113000"/>
              </a:lnSpc>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Einstieg:</a:t>
            </a:r>
            <a:r>
              <a:rPr lang="de" altLang="en-US" sz="2110" dirty="0">
                <a:solidFill>
                  <a:srgbClr val="25252B"/>
                </a:solidFill>
                <a:latin typeface="IBM Plex Sans" pitchFamily="34" charset="0"/>
                <a:ea typeface="IBM Plex Sans" pitchFamily="34" charset="-122"/>
                <a:cs typeface="IBM Plex Sans" pitchFamily="34" charset="-120"/>
              </a:rPr>
              <a:t> lokales Geld, Arbeit oder Vermögenswerte → bitcoin</a:t>
            </a:r>
            <a:endParaRPr lang="de" sz="2110" dirty="0"/>
          </a:p>
          <a:p>
            <a:pPr algn="l" marL="200660" indent="-200660">
              <a:lnSpc>
                <a:spcPct val="113000"/>
              </a:lnSpc>
              <a:spcBef>
                <a:spcPts val="420"/>
              </a:spcBef>
              <a:buSzPct val="100000"/>
              <a:buChar char="•"/>
            </a:pPr>
            <a:r>
              <a:rPr lang="de" altLang="en-US" sz="2110" b="1" dirty="0">
                <a:solidFill>
                  <a:srgbClr val="422C70"/>
                </a:solidFill>
                <a:latin typeface="IBM Plex Sans" pitchFamily="34" charset="0"/>
                <a:ea typeface="IBM Plex Sans" pitchFamily="34" charset="-122"/>
                <a:cs typeface="IBM Plex Sans" pitchFamily="34" charset="-120"/>
              </a:rPr>
              <a:t>Ausstieg:</a:t>
            </a:r>
            <a:r>
              <a:rPr lang="de" altLang="en-US" sz="2110" dirty="0">
                <a:solidFill>
                  <a:srgbClr val="25252B"/>
                </a:solidFill>
                <a:latin typeface="IBM Plex Sans" pitchFamily="34" charset="0"/>
                <a:ea typeface="IBM Plex Sans" pitchFamily="34" charset="-122"/>
                <a:cs typeface="IBM Plex Sans" pitchFamily="34" charset="-120"/>
              </a:rPr>
              <a:t> bitcoin → lokales Geld, Waren oder Dienstleistungen</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Vergleichen Sie zwei lokale Wege mit einer bestehenden Option ohne Bitcoin</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Erhaltener Gesamtbetrag, Zeit, Verwahrung, Privatsphäre, Rückbuchungsrisiko und Schwachstellen</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Prüfen Sie die Auszahlung auf Schlüssel, die Sie selbst kontrollieren; ein internes Guthaben kann lediglich ein Anspruch bleiben</a:t>
            </a:r>
            <a:endParaRPr lang="de" sz="2110" dirty="0"/>
          </a:p>
        </p:txBody>
      </p:sp>
      <p:sp>
        <p:nvSpPr>
          <p:cNvPr id="5" name="Text 3"/>
          <p:cNvSpPr/>
          <p:nvPr/>
        </p:nvSpPr>
        <p:spPr>
          <a:xfrm>
            <a:off x="666780" y="4418747"/>
            <a:ext cx="11510010" cy="144777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Wählen Sie für einen persönlichen Tausch einen geeigneten öffentlichen Ort, vermeiden Sie unnötiges Bargeld, nehmen Sie gegebenenfalls eine Vertrauensperson mit, überprüfen Sie die Zahlung, bevor Sie gehen, und halten Sie sich an die örtlichen Gesetze. Geben Sie keine Angaben zu Ihren Beständen oder deren Aufbewahrung preis.</a:t>
            </a:r>
            <a:endParaRPr lang="de"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Abwägungen zwischen KYC und No-KYC</a:t>
            </a:r>
            <a:endParaRPr lang="de"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KYC:</a:t>
            </a:r>
            <a:r>
              <a:rPr lang="de" altLang="en-US" sz="2300" dirty="0">
                <a:solidFill>
                  <a:srgbClr val="25252B"/>
                </a:solidFill>
                <a:latin typeface="IBM Plex Sans" pitchFamily="34" charset="0"/>
                <a:ea typeface="IBM Plex Sans" pitchFamily="34" charset="-122"/>
                <a:cs typeface="IBM Plex Sans" pitchFamily="34" charset="-120"/>
              </a:rPr>
              <a:t> Identitätsprüfungen; mögliche Vorteile bei Bankzugang, Limits, Compliance oder Wiederherstellung</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Datenrisiko:</a:t>
            </a:r>
            <a:r>
              <a:rPr lang="de" altLang="en-US" sz="2300" dirty="0">
                <a:solidFill>
                  <a:srgbClr val="25252B"/>
                </a:solidFill>
                <a:latin typeface="IBM Plex Sans" pitchFamily="34" charset="0"/>
                <a:ea typeface="IBM Plex Sans" pitchFamily="34" charset="-122"/>
                <a:cs typeface="IBM Plex Sans" pitchFamily="34" charset="-120"/>
              </a:rPr>
              <a:t> dauerhafte Verknüpfungen zwischen Identität und Zahlungen, Datenlecks, Missbrauch oder Einschränkungen</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Ohne KYC:</a:t>
            </a:r>
            <a:r>
              <a:rPr lang="de" altLang="en-US" sz="2300" dirty="0">
                <a:solidFill>
                  <a:srgbClr val="25252B"/>
                </a:solidFill>
                <a:latin typeface="IBM Plex Sans" pitchFamily="34" charset="0"/>
                <a:ea typeface="IBM Plex Sans" pitchFamily="34" charset="-122"/>
                <a:cs typeface="IBM Plex Sans" pitchFamily="34" charset="-120"/>
              </a:rPr>
              <a:t> potenziell weniger Erfassung von Identitätsdaten</a:t>
            </a:r>
            <a:endParaRPr lang="de" sz="2300" dirty="0"/>
          </a:p>
          <a:p>
            <a:pPr algn="l" marL="219710" indent="-219710">
              <a:lnSpc>
                <a:spcPct val="113000"/>
              </a:lnSpc>
              <a:spcBef>
                <a:spcPts val="460"/>
              </a:spcBef>
              <a:buSzPct val="100000"/>
              <a:buChar char="•"/>
            </a:pPr>
            <a:r>
              <a:rPr lang="de" altLang="en-US" sz="2300" dirty="0">
                <a:solidFill>
                  <a:srgbClr val="25252B"/>
                </a:solidFill>
                <a:latin typeface="IBM Plex Sans" pitchFamily="34" charset="0"/>
                <a:ea typeface="IBM Plex Sans" pitchFamily="34" charset="-122"/>
                <a:cs typeface="IBM Plex Sans" pitchFamily="34" charset="-120"/>
              </a:rPr>
              <a:t>Mögliche höhere Preise, geringere Liquidität, weniger Support, Betrug oder rechtliche Einschränkungen</a:t>
            </a:r>
            <a:endParaRPr lang="de"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Keine der beiden Bezeichnungen ist automatisch die beste. Verstoßen Sie für mehr Privatsphäre nicht gegen geltendes Recht und begeben Sie sich nicht in körperliche Gefahr; holen Sie im Zweifelsfall qualifizierten, aktuellen Rat vor Ort ein.</a:t>
            </a:r>
            <a:endParaRPr lang="de"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Kreislaufwirtschaften</a:t>
            </a:r>
            <a:endParaRPr lang="de"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Eine Bitcoin-Kreislaufwirtschaft verbindet Menschen, die innerhalb einer Gemeinschaft freiwillig bitcoin verdienen, ausgeben, sparen und tauschen.</a:t>
            </a:r>
            <a:endParaRPr lang="de"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Arbeitnehmer → Kunden → Händler → Lieferanten</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Wo zirkuliert der Wert, und wo wird er in Fiatgeld umgetauscht?</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Wer sorgt für Bildung und technische Unterstützung?</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Was geschieht, wenn die Verbindung ausfällt?</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Wer trägt die Verwahrungs- und Preisrisiken?</a:t>
            </a:r>
            <a:endParaRPr lang="de"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Nutzerzahlen allein beweisen noch keinen Nutzen. Schwache Nachfrage, unzureichende Werkzeuge, mangelnde Bildung oder Sicherheit können den Kreislauf unterbrechen; vermeiden Sie die Abhängigkeit von Gratisaktionen oder von einem einzigen Organisator, der jede Zahlung abwickelt.</a:t>
            </a:r>
            <a:endParaRPr lang="d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undeDer Kunde bezahlt einen Händler in bitcoin für Waren. HändlerDer Händler bezahlt einen Dienstleister in bitcoin für eine Dienstleistung.DienstleisterDer Dienstleister bezahlt eine Arbeitskraft in">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Anwendungsfälle für Händler oder Gemeinschaften</a:t>
            </a:r>
            <a:endParaRPr lang="de"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Preiseinheit und Zahlungsmethode</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Schlüsselkontrolle, Zugriff für Mitarbeitende, Gerätesicherheit und Backups</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Bestätigung, Belege, Rückerstattungen und Fehler</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Umrechnung, Aufzeichnungen, Steuern und Support</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Planen Sie für den Ausfall der Wallet oder des Netzwerks vor</a:t>
            </a:r>
            <a:endParaRPr lang="de" sz="2400" dirty="0"/>
          </a:p>
        </p:txBody>
      </p:sp>
      <p:sp>
        <p:nvSpPr>
          <p:cNvPr id="5" name="Text 3"/>
          <p:cNvSpPr/>
          <p:nvPr/>
        </p:nvSpPr>
        <p:spPr>
          <a:xfrm>
            <a:off x="666780" y="4433560"/>
            <a:ext cx="11510010" cy="1645463"/>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Ein einzelner Organisator, der gemeinsame Gelder verwahrt, ist ein Verwahrer und eine Vertrauensinstanz. Gemeinsame Gelder erfordern transparente Regeln, Aufzeichnungen, Zugriffskontrollen und gegebenenfalls eine rechtliche Prüfung.</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Lokale Ressourcenkarten und das Entdecken</a:t>
            </a:r>
            <a:br/>
            <a:r>
              <a:rPr lang="de" altLang="en-US" sz="3000" dirty="0">
                <a:solidFill>
                  <a:srgbClr val="422C70"/>
                </a:solidFill>
                <a:latin typeface="IBM Plex Sans Medium" pitchFamily="34" charset="0"/>
                <a:ea typeface="IBM Plex Sans Medium" pitchFamily="34" charset="-122"/>
                <a:cs typeface="IBM Plex Sans Medium" pitchFamily="34" charset="-120"/>
              </a:rPr>
              <a:t>von Communitys</a:t>
            </a:r>
            <a:endParaRPr lang="de" sz="3000" dirty="0"/>
          </a:p>
        </p:txBody>
      </p:sp>
      <p:pic>
        <p:nvPicPr>
          <p:cNvPr id="4" name="Image 0" descr="QR code">    </p:cNvPr>
          <p:cNvPicPr>
            <a:picLocks noChangeAspect="1"/>
          </p:cNvPicPr>
          <p:nvPr/>
        </p:nvPicPr>
        <p:blipFill>
          <a:blip r:embed="rId1"/>
          <a:stretch>
            <a:fillRect/>
          </a:stretch>
        </p:blipFill>
        <p:spPr>
          <a:xfrm>
            <a:off x="9429750" y="1714500"/>
            <a:ext cx="2095530" cy="3967764"/>
          </a:xfrm>
          <a:prstGeom prst="rect">
            <a:avLst/>
          </a:prstGeom>
        </p:spPr>
      </p:pic>
      <p:sp>
        <p:nvSpPr>
          <p:cNvPr id="5" name="Text 2"/>
          <p:cNvSpPr/>
          <p:nvPr/>
        </p:nvSpPr>
        <p:spPr>
          <a:xfrm>
            <a:off x="986729" y="1791310"/>
            <a:ext cx="8612459" cy="2227021"/>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Finden Sie Händler, Lehrende, Meetups und Community-Ressourcen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Prüfen Sie das Datum; bestätigen Sie unabhängig</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Bringen Sie eine alternative Möglichkeit zum Bezahlen oder Teilnehmen mit</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Mitgliedschaft in einer Community ist kein Beweis für Vertrauenswürdigkeit</a:t>
            </a:r>
            <a:endParaRPr lang="de" sz="2020" dirty="0"/>
          </a:p>
        </p:txBody>
      </p:sp>
      <p:sp>
        <p:nvSpPr>
          <p:cNvPr id="6" name="Text 3"/>
          <p:cNvSpPr/>
          <p:nvPr/>
        </p:nvSpPr>
        <p:spPr>
          <a:xfrm>
            <a:off x="666780" y="4299966"/>
            <a:ext cx="8963132" cy="1382298"/>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Geben Sie bei einem Meetup niemals Wiederherstellungswörter, Guthaben, Wohnadressen oder Sicherheitsvorkehrungen preis. Seien Sie vorsichtig bei Angeboten zur Vermögensverwaltung, privaten Tauschangeboten, dringenden Hilfegesuchen und garantierten Renditen.</a:t>
            </a:r>
            <a:endParaRPr lang="de"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Wiederholung: Beziehen Sie dies auf Ihre Gemeinschaft</a:t>
            </a:r>
            <a:endParaRPr lang="d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Bearbeiten Sie die Aufgabe zunächst allein und vergleichen Sie dann Ihre Überlegungen mit Ihrer Gruppe.</a:t>
            </a:r>
            <a:endParaRPr lang="de" sz="2400" dirty="0"/>
          </a:p>
        </p:txBody>
      </p:sp>
      <p:sp>
        <p:nvSpPr>
          <p:cNvPr id="5" name="Text 3"/>
          <p:cNvSpPr/>
          <p:nvPr/>
        </p:nvSpPr>
        <p:spPr>
          <a:xfrm>
            <a:off x="1047720" y="2514326"/>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Um welches lokale Bedürfnis und welche Geldfunktion ging es?</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Mit welcher realistischen Alternative haben Sie verglichen?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On-Chain, Lightning oder beides? Wer kontrollierte die Schlüssel?</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Größter Nutzen, schwerwiegendstes Risiko und mögliches Scheitern?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Wie haben Recht, Infrastruktur, Sprache oder Kultur das Ergebnis beeinflusst?</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Welche Belege sprechen für einen verantwortungsvollen nächsten Schritt, falls überhaupt?</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Wichtigste Erkenntnisse und ein Moment zum Nachdenken</a:t>
            </a:r>
            <a:endParaRPr lang="de" sz="3000" dirty="0"/>
          </a:p>
        </p:txBody>
      </p:sp>
      <p:sp>
        <p:nvSpPr>
          <p:cNvPr id="4" name="Text 2"/>
          <p:cNvSpPr/>
          <p:nvPr/>
        </p:nvSpPr>
        <p:spPr>
          <a:xfrm>
            <a:off x="1017179" y="1379464"/>
            <a:ext cx="11125871" cy="2873136"/>
          </a:xfrm>
          <a:prstGeom prst="rect">
            <a:avLst/>
          </a:prstGeom>
          <a:noFill/>
          <a:ln/>
        </p:spPr>
        <p:txBody>
          <a:bodyPr wrap="square" lIns="0" tIns="0" rIns="0" bIns="0" rtlCol="0" anchor="t"/>
          <a:lstStyle/>
          <a:p>
            <a:pPr algn="l" marL="210820" indent="-210820">
              <a:lnSpc>
                <a:spcPct val="113000"/>
              </a:lnSpc>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Beginnen Sie mit einem lokalen Bedarf und einer realistischen Alternative</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Beobachten, sicher üben, dann erklären oder vorführen</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Prüfen Sie Werkzeuge, Verwahrung, Kosten, Privatsphäre und aktuelle lokale Vorschriften</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Bestätigen Sie Zahlungsmethode und Ergebnis; planen Sie für den Fall des Scheiterns</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Sinnvolles Engagement in der Gemeinschaft ist freiwillig und schützt Menschen</a:t>
            </a:r>
            <a:endParaRPr lang="de" sz="2210" dirty="0"/>
          </a:p>
        </p:txBody>
      </p:sp>
      <p:sp>
        <p:nvSpPr>
          <p:cNvPr id="5" name="Shape 3"/>
          <p:cNvSpPr/>
          <p:nvPr/>
        </p:nvSpPr>
        <p:spPr>
          <a:xfrm>
            <a:off x="666780" y="4561027"/>
            <a:ext cx="10858500" cy="1513423"/>
          </a:xfrm>
          <a:prstGeom prst="rect">
            <a:avLst/>
          </a:prstGeom>
          <a:solidFill>
            <a:srgbClr val="F3F3FA"/>
          </a:solidFill>
          <a:ln/>
        </p:spPr>
      </p:sp>
      <p:sp>
        <p:nvSpPr>
          <p:cNvPr id="6" name="Shape 4"/>
          <p:cNvSpPr/>
          <p:nvPr/>
        </p:nvSpPr>
        <p:spPr>
          <a:xfrm>
            <a:off x="666780" y="4561027"/>
            <a:ext cx="57150" cy="1513423"/>
          </a:xfrm>
          <a:prstGeom prst="rect">
            <a:avLst/>
          </a:prstGeom>
          <a:solidFill>
            <a:srgbClr val="422C70"/>
          </a:solidFill>
          <a:ln/>
        </p:spPr>
      </p:sp>
      <p:sp>
        <p:nvSpPr>
          <p:cNvPr id="7" name="Text 5"/>
          <p:cNvSpPr/>
          <p:nvPr/>
        </p:nvSpPr>
        <p:spPr>
          <a:xfrm>
            <a:off x="1172535" y="4813402"/>
            <a:ext cx="10498226" cy="1008675"/>
          </a:xfrm>
          <a:prstGeom prst="rect">
            <a:avLst/>
          </a:prstGeom>
          <a:noFill/>
          <a:ln/>
        </p:spPr>
        <p:txBody>
          <a:bodyPr wrap="square" lIns="0" tIns="0" rIns="0" bIns="0" rtlCol="0" anchor="t"/>
          <a:lstStyle/>
          <a:p>
            <a:pPr algn="l" indent="0" marL="0">
              <a:lnSpc>
                <a:spcPct val="113000"/>
              </a:lnSpc>
              <a:buNone/>
            </a:pPr>
            <a:r>
              <a:rPr lang="de" altLang="en-US" sz="2210" b="1" dirty="0">
                <a:solidFill>
                  <a:srgbClr val="422C70"/>
                </a:solidFill>
                <a:latin typeface="IBM Plex Sans" pitchFamily="34" charset="0"/>
                <a:ea typeface="IBM Plex Sans" pitchFamily="34" charset="-122"/>
                <a:cs typeface="IBM Plex Sans" pitchFamily="34" charset="-120"/>
              </a:rPr>
              <a:t>Ein Moment zum Nachdenken</a:t>
            </a:r>
            <a:endParaRPr lang="de" sz="2210" dirty="0"/>
          </a:p>
          <a:p>
            <a:pPr algn="l" indent="0" marL="0">
              <a:lnSpc>
                <a:spcPct val="113000"/>
              </a:lnSpc>
              <a:spcBef>
                <a:spcPts val="330"/>
              </a:spcBef>
              <a:buNone/>
            </a:pPr>
            <a:r>
              <a:rPr lang="de" altLang="en-US" sz="2210" dirty="0">
                <a:solidFill>
                  <a:srgbClr val="25252B"/>
                </a:solidFill>
                <a:latin typeface="IBM Plex Sans" pitchFamily="34" charset="0"/>
                <a:ea typeface="IBM Plex Sans" pitchFamily="34" charset="-122"/>
                <a:cs typeface="IBM Plex Sans" pitchFamily="34" charset="-120"/>
              </a:rPr>
              <a:t>Welche Frage würden Sie stellen, bevor Sie entscheiden, ob ein Bitcoin-Weg zu einem lokalen Bedarf passt?</a:t>
            </a:r>
            <a:endParaRPr lang="de"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Bitcoin-Diplom · Modul 4</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Bitcoin-Diplom</dc:title>
  <dc:subject>Open educational slides (Creative Commons). Adapt them freely.</dc:subject>
  <dc:creator>My First Bitcoin</dc:creator>
  <cp:lastModifiedBy>My First Bitcoin</cp:lastModifiedBy>
  <cp:revision>1</cp:revision>
  <dcterms:created xsi:type="dcterms:W3CDTF">2026-10-22T20:28:43Z</dcterms:created>
  <dcterms:modified xsi:type="dcterms:W3CDTF">2026-10-22T20:28:43Z</dcterms:modified>
</cp:coreProperties>
</file>