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Izvor: My First Bitcoin, Bitcoin Diploma – vodič za polaznike, izdanje 26.10, moduli 1–4 i uvodna očekivanja od polaznika. Prilagođeno prema licenci Creative Commons Imenovanje-Dijeli pod istim uvjetima 4.0 međunarodna; ova prezentacija koristi istu licencu. Ova prezentacija služi kao pomoćno sredstvo u nastavi koju vodi edukator. Prilagodite primjere, aktivnosti, tempo i način izvođenja uz očuvanje značenja nastavnog programa, potrebnih kompetencija i sigurnosnih granica. Ne podrazumijeva se unaprijed određeno trajanje nastavnog susreta.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Pridržavajte se ovih granica u sva četiri modula. Objasnite rizike za privatnost i sigurnost te rizike od gubitka prije bilo koje neobvezne praktične vježbe uživo s malim iznosima.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 temelju rasprave o izvoru razlikujte provjerljivu činjenicu od mišljenja za koje su potrebni kriteriji i dokazi. Ne tražite otkrivanje osobnih financijskih podataka.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Upotrijebite primjer iz izvornika: Amina ima rižu i želi cipele; Luis ima cipele i želi jestivo ulje; Mei ima jestivo ulje i želi uslugu popravka. Jasno razdvojite neuspjele izravne razmjene od kasnijeg rješenja uz posredovanje novca.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Upotrijebite primjer dostupnosti vode iz vodiča i svakodnevne izbore. Hitne potrebe mogu opravdano povećati sklonost davanju prednosti sadašnjosti.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Objasnite zlatni standard i njegova različita pravila otkupa u okviru reprezentativnog papirnatog novca. Kartica ili telefon šalju upute; ne sadrže novac. Uobičajeni bankovni depozit obveza je banke prema njezinu klijentu.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Banke zarađuju na kamatama i naknadama, a pritom pokrivaju troškove i gubitke. Nemojte implicirati da su sve banke pred propasti ili da je kreditiranje neograničeno. Razlikujte obećanje banke od izravnog posjedovanja imovine koja služi za namiru.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Povežite svih pet dijelova odgovora u cjelinu. Raniji prijedlozi pružili su pojedine dijelove; izbjegavajte ostavljati dojam da je svaki od njih bio potpuna decentralizirana valuta.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Dio bitcoina može biti nedostupan ili nedostupan za prodaju.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Neka polaznici sami izračunaju pretvorbu; rješenja ne smiju biti vidljiva.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Ključno pitanje: Ima li Bitcoin vrijednost za vas? Odražava li njegova trenutačna cijena njegovu vrijednost?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Pripremite provjeru zaslona za primanje, provjeru slanja i potvrđivanja te vježbu spremnosti za oporavak ili reagiranja na prijevaru. Prije upotrebe objasnite ograničenja svakog okruženja.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Nikada nemojte fotografirati stvarnu frazu za oporavak, pohranjivati je u oblak, slati je e-poštom ili porukama niti je unositi na mrežnu stranicu ili u običan obrazac. Ona može omogućiti potpun pristup sredstvima.
Dodatne pristupne fraze, višestruki ključevi i napredni sustavi sigurnosnog kopiranja pripadaju Naprednom učenju. Nemojte uvoditi složenost koju polaznici ne mogu objasniti ili iz čijih se posljedica ne mogu oporaviti.
Ako postoji mogućnost da je fraza viđena, kopirana, unesena na internetu ili pohranjena na nepouzdanom uređaju, smatrajte je kompromitiranom. Potražite pomoć bez njezina otkrivanja; upotrijebite nov, pouzdan postupak oporavka.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Upotrijebite izmišljenu usporedbu malih plaćanja i rjeđih plaćanja iz izvornika. Neka izbori ostanu hipotetski; nemojte odabirati alate ni iznose za osobna sredstva polaznika.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Promatrajte postupak bez gledanja riječi za oporavak. Za kasnije osobno postavljanje potrebne su nove, privatno generirane informacije za oporavak.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Naknade za transakcije na lancu ovise ponajprije o podacima transakcije i potražnji za prostorom u bloku, a ne samo o poslanom iznosu. Pročitajte konačnu procjenu; vrijeme potvrde i naknade mogu se promijeniti.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Službenim stranicama, stranicama aplikacija u trgovinama i kontaktima pristupajte samostalno. Provjerite izdavača i domenu; budite oprezni s oglasima, porukama i stranicama koje oponašaju službene. Nikada ne posuđujte novac radi eksperimentiranja.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Izvorno uporište: Provjera praktičnih kompetencija uz promatranje nastavnika. C6 zahtijeva izravno promatranje i zadataka vezanih uz novčanik/primanje i zadataka provjere spremnosti za oporavak. Simulacije, pripremljeni materijali, fizički modeli i alternative bez novčanih sredstava valjane su mogućnosti. Prema potrebi pružite povratne informacije i još jednu priliku. Rubrike za vrednovanje i administrativne upute za provedbu vrednovanja nemojte prikazivati na zaslonu.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 4 obvezan je, a njegov sadržaj odabire nastavnik. Odaberite zadatak o Bitcoinu kao novcu koji je relevantan za lokalni kontekst i upotrijebite sljedeće smjernice kao prilagodljive mogućnosti, a ne kao zahtjev za demonstraciju svakog alata ili scenarija. Provjerite aktualne alate, lokalne propise, infrastrukturu i podršku. Zadržite obvezne kompetencije i sigurnosne standarde iz Modula 3; nemojte izmišljati lokalne pružatelje usluga ni pojedinosti.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Odaberite odgovarajući izvorni zadatak: usporedba skrbništva, provjera zaslona za primanje, usporedba načina plaćanja, provjera pripremljene transakcije, usporedba troškova ruta, odgovor na prijevaru, tijek plaćanja trgovcu ili doniranja ili provjera izvora. Po potrebi potražite pomoć lokalnih stručnjaka.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Upotrijebite predmet male vrijednosti ili simulaciju. Objasnite cijeli tijek prije odobravanja plaćanja.
Odaberite ili prilagodite scenarije iz vodiča lokalnom zadatku. Upute oblikujte za polaznike i izbjegavajte prikazivati hipotetsko prihvaćanje plaćanja kao stvarni popis lokalnih trgovaca koji ga prihvaćaju.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Upotrijebite onaj scenarij iz izvornog materijala koji odgovara odabranom lokalnom zadatku. Povrat sredstava novo je plaćanje, a ne poništavanje izvorne transakcije na lancu blokova.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Načini stjecanja uključuju rad, izravnu razmjenu, brokere, bankomate, trgovce, usluge konverzije i kružna gospodarstva. Koristite se aktualnim provjerenim lokalnim činjenicama ili jasno izmišljenim scenarijem.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Usporedite zadržavanje podataka, veze na lancu blokova, druge strane u transakcijama, zaštitu od prijevara, ograničenja, naknade i postupanje u sporovima.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Definirajte uspjeh prema riješenom problemu, a ne prema broju transakcija.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Promatrajte lokalni zadatak primjene Bitcoina kao novca koji je odabrao nastavnik te učenikovo objašnjenje svrhe, alternative, kompromisa, mogućeg neuspjeha i sljedećeg koraka. Bodovanje, kriterije vrednovanja i provedbu procjene držite izvan zaslona.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38410" y="571500"/>
            <a:ext cx="1386870" cy="272400"/>
          </a:xfrm>
          <a:prstGeom prst="rect">
            <a:avLst/>
          </a:prstGeom>
          <a:noFill/>
          <a:ln/>
        </p:spPr>
        <p:txBody>
          <a:bodyPr wrap="square" lIns="0" tIns="0" rIns="0" bIns="0" rtlCol="0" anchor="t"/>
          <a:lstStyle/>
          <a:p>
            <a:pPr algn="r" indent="0" marL="0">
              <a:lnSpc>
                <a:spcPct val="108000"/>
              </a:lnSpc>
              <a:buNone/>
            </a:pPr>
            <a:r>
              <a:rPr lang="hr" altLang="en-US" sz="1650" dirty="0">
                <a:solidFill>
                  <a:srgbClr val="FFFFFF"/>
                </a:solidFill>
                <a:latin typeface="IBM Plex Sans" pitchFamily="34" charset="0"/>
                <a:ea typeface="IBM Plex Sans" pitchFamily="34" charset="-122"/>
                <a:cs typeface="IBM Plex Sans" pitchFamily="34" charset="-120"/>
              </a:rPr>
              <a:t>Izdanje 26.10</a:t>
            </a:r>
            <a:endParaRPr lang="hr"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hr" altLang="en-US" sz="7200" dirty="0">
                <a:solidFill>
                  <a:srgbClr val="FFFFFF"/>
                </a:solidFill>
                <a:latin typeface="IBM Plex Sans Medium" pitchFamily="34" charset="0"/>
                <a:ea typeface="IBM Plex Sans Medium" pitchFamily="34" charset="-122"/>
                <a:cs typeface="IBM Plex Sans Medium" pitchFamily="34" charset="-120"/>
              </a:rPr>
              <a:t>Bitcoin</a:t>
            </a:r>
            <a:br/>
            <a:r>
              <a:rPr lang="hr" altLang="en-US" sz="7200" dirty="0">
                <a:solidFill>
                  <a:srgbClr val="FFFFFF"/>
                </a:solidFill>
                <a:latin typeface="IBM Plex Sans Medium" pitchFamily="34" charset="0"/>
                <a:ea typeface="IBM Plex Sans Medium" pitchFamily="34" charset="-122"/>
                <a:cs typeface="IBM Plex Sans Medium" pitchFamily="34" charset="-120"/>
              </a:rPr>
              <a:t>diploma</a:t>
            </a:r>
            <a:endParaRPr lang="hr"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hr" altLang="en-US" sz="2400" dirty="0">
                <a:solidFill>
                  <a:srgbClr val="FFFFFF"/>
                </a:solidFill>
                <a:latin typeface="IBM Plex Sans" pitchFamily="34" charset="0"/>
                <a:ea typeface="IBM Plex Sans" pitchFamily="34" charset="-122"/>
                <a:cs typeface="IBM Plex Sans" pitchFamily="34" charset="-120"/>
              </a:rPr>
              <a:t>Financijsko obrazovanje za doba Bitcoina</a:t>
            </a:r>
            <a:endParaRPr lang="hr"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hr" altLang="en-US" sz="2400" dirty="0">
                <a:solidFill>
                  <a:srgbClr val="F7941F"/>
                </a:solidFill>
                <a:latin typeface="IBM Plex Sans Medium" pitchFamily="34" charset="0"/>
                <a:ea typeface="IBM Plex Sans Medium" pitchFamily="34" charset="-122"/>
                <a:cs typeface="IBM Plex Sans Medium" pitchFamily="34" charset="-120"/>
              </a:rPr>
              <a:t>Modul 1</a:t>
            </a:r>
            <a:endParaRPr lang="hr"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hr" altLang="en-US" sz="4350" dirty="0">
                <a:solidFill>
                  <a:srgbClr val="FFFFFF"/>
                </a:solidFill>
                <a:latin typeface="IBM Plex Sans Medium" pitchFamily="34" charset="0"/>
                <a:ea typeface="IBM Plex Sans Medium" pitchFamily="34" charset="-122"/>
                <a:cs typeface="IBM Plex Sans Medium" pitchFamily="34" charset="-120"/>
              </a:rPr>
              <a:t>Razumijevanje novca</a:t>
            </a:r>
            <a:endParaRPr lang="hr"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hr" altLang="en-US" sz="2400" b="1" dirty="0">
                <a:solidFill>
                  <a:srgbClr val="FFFFFF"/>
                </a:solidFill>
                <a:latin typeface="IBM Plex Sans" pitchFamily="34" charset="0"/>
                <a:ea typeface="IBM Plex Sans" pitchFamily="34" charset="-122"/>
                <a:cs typeface="IBM Plex Sans" pitchFamily="34" charset="-120"/>
              </a:rPr>
              <a:t>Problem:</a:t>
            </a:r>
            <a:r>
              <a:rPr lang="hr" altLang="en-US" sz="2400" dirty="0">
                <a:solidFill>
                  <a:srgbClr val="FFFFFF"/>
                </a:solidFill>
                <a:latin typeface="IBM Plex Sans" pitchFamily="34" charset="0"/>
                <a:ea typeface="IBM Plex Sans" pitchFamily="34" charset="-122"/>
                <a:cs typeface="IBM Plex Sans" pitchFamily="34" charset="-120"/>
              </a:rPr>
              <a:t> Kako monetarni sustavi funkcioniraju i mijenjaju se?</a:t>
            </a:r>
            <a:endParaRPr lang="h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Znanje prethodi djelovanju</a:t>
            </a:r>
            <a:endParaRPr lang="hr"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Prvo učite · počnite malim koracima · napredujte polako</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Nisu potrebni kupnja, vlastita sredstva ni osobni novčanik</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Za završetak tečaja nisu potrebni vlastiti uređaj ni internet</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Dostupni su pripremljeni materijali, simulacije i vježbe bez internetske veze</a:t>
            </a:r>
            <a:endParaRPr lang="hr"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Ovaj tečaj pruža obrazovanje, a ne financijske, investicijske, pravne ili porezne savjete. Ne preporučuje kupnju, prodaju, zaduživanje uz bitcoin kao zalog ni držanje bitcoina te ne obećava rast cijene.</a:t>
            </a:r>
            <a:endParaRPr lang="h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1</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hr" altLang="en-US" sz="4350" dirty="0">
                <a:solidFill>
                  <a:srgbClr val="FFFFFF"/>
                </a:solidFill>
                <a:latin typeface="IBM Plex Sans Medium" pitchFamily="34" charset="0"/>
                <a:ea typeface="IBM Plex Sans Medium" pitchFamily="34" charset="-122"/>
                <a:cs typeface="IBM Plex Sans Medium" pitchFamily="34" charset="-120"/>
              </a:rPr>
              <a:t>Ne vjerujte, provjerite</a:t>
            </a:r>
            <a:endParaRPr lang="hr"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C0C0D0"/>
                </a:solidFill>
                <a:latin typeface="IBM Plex Sans" pitchFamily="34" charset="0"/>
                <a:ea typeface="IBM Plex Sans" pitchFamily="34" charset="-122"/>
                <a:cs typeface="IBM Plex Sans" pitchFamily="34" charset="-120"/>
              </a:rPr>
              <a:t>Bitcoin diploma · Modul 1</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Rasprava i očekivanja u pogledu privatnosti</a:t>
            </a:r>
            <a:endParaRPr lang="hr"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hr" altLang="en-US" sz="2300" dirty="0">
                <a:solidFill>
                  <a:srgbClr val="25252B"/>
                </a:solidFill>
                <a:latin typeface="IBM Plex Sans" pitchFamily="34" charset="0"/>
                <a:ea typeface="IBM Plex Sans" pitchFamily="34" charset="-122"/>
                <a:cs typeface="IBM Plex Sans" pitchFamily="34" charset="-120"/>
              </a:rPr>
              <a:t>Provjerite dokaze; razlikujte činjenice, mišljenja i jamstva</a:t>
            </a:r>
            <a:endParaRPr lang="hr" sz="2300" dirty="0"/>
          </a:p>
          <a:p>
            <a:pPr algn="l" marL="219710" indent="-219710">
              <a:lnSpc>
                <a:spcPct val="113000"/>
              </a:lnSpc>
              <a:spcBef>
                <a:spcPts val="460"/>
              </a:spcBef>
              <a:buSzPct val="100000"/>
              <a:buChar char="•"/>
            </a:pPr>
            <a:r>
              <a:rPr lang="hr" altLang="en-US" sz="2300" dirty="0">
                <a:solidFill>
                  <a:srgbClr val="25252B"/>
                </a:solidFill>
                <a:latin typeface="IBM Plex Sans" pitchFamily="34" charset="0"/>
                <a:ea typeface="IBM Plex Sans" pitchFamily="34" charset="-122"/>
                <a:cs typeface="IBM Plex Sans" pitchFamily="34" charset="-120"/>
              </a:rPr>
              <a:t>Preispitujte ideje s poštovanjem; naznačite nesigurnost</a:t>
            </a:r>
            <a:endParaRPr lang="hr" sz="2300" dirty="0"/>
          </a:p>
          <a:p>
            <a:pPr algn="l" marL="219710" indent="-219710">
              <a:lnSpc>
                <a:spcPct val="113000"/>
              </a:lnSpc>
              <a:spcBef>
                <a:spcPts val="460"/>
              </a:spcBef>
              <a:buSzPct val="100000"/>
              <a:buChar char="•"/>
            </a:pPr>
            <a:r>
              <a:rPr lang="hr" altLang="en-US" sz="2300" dirty="0">
                <a:solidFill>
                  <a:srgbClr val="25252B"/>
                </a:solidFill>
                <a:latin typeface="IBM Plex Sans" pitchFamily="34" charset="0"/>
                <a:ea typeface="IBM Plex Sans" pitchFamily="34" charset="-122"/>
                <a:cs typeface="IBM Plex Sans" pitchFamily="34" charset="-120"/>
              </a:rPr>
              <a:t>Čuvajte privatnost osobnih priča i financijskih podataka</a:t>
            </a:r>
            <a:endParaRPr lang="hr" sz="2300" dirty="0"/>
          </a:p>
          <a:p>
            <a:pPr algn="l" marL="219710" indent="-219710">
              <a:lnSpc>
                <a:spcPct val="113000"/>
              </a:lnSpc>
              <a:spcBef>
                <a:spcPts val="460"/>
              </a:spcBef>
              <a:buSzPct val="100000"/>
              <a:buChar char="•"/>
            </a:pPr>
            <a:r>
              <a:rPr lang="hr" altLang="en-US" sz="2300" dirty="0">
                <a:solidFill>
                  <a:srgbClr val="25252B"/>
                </a:solidFill>
                <a:latin typeface="IBM Plex Sans" pitchFamily="34" charset="0"/>
                <a:ea typeface="IBM Plex Sans" pitchFamily="34" charset="-122"/>
                <a:cs typeface="IBM Plex Sans" pitchFamily="34" charset="-120"/>
              </a:rPr>
              <a:t>Bez pritiska na kupnju, prodaju ili otkrivanje imovine koju posjedujete</a:t>
            </a:r>
            <a:endParaRPr lang="hr" sz="2300" dirty="0"/>
          </a:p>
        </p:txBody>
      </p:sp>
      <p:sp>
        <p:nvSpPr>
          <p:cNvPr id="5" name="Text 3"/>
          <p:cNvSpPr/>
          <p:nvPr/>
        </p:nvSpPr>
        <p:spPr>
          <a:xfrm>
            <a:off x="666780" y="3460272"/>
            <a:ext cx="11510010" cy="1184971"/>
          </a:xfrm>
          <a:prstGeom prst="rect">
            <a:avLst/>
          </a:prstGeom>
          <a:noFill/>
          <a:ln/>
        </p:spPr>
        <p:txBody>
          <a:bodyPr wrap="square" lIns="0" tIns="0" rIns="0" bIns="0" rtlCol="0" anchor="t"/>
          <a:lstStyle/>
          <a:p>
            <a:pPr algn="l" indent="0" marL="0">
              <a:lnSpc>
                <a:spcPct val="113000"/>
              </a:lnSpc>
              <a:buNone/>
            </a:pPr>
            <a:r>
              <a:rPr lang="hr" altLang="en-US" sz="2300" dirty="0">
                <a:solidFill>
                  <a:srgbClr val="25252B"/>
                </a:solidFill>
                <a:latin typeface="IBM Plex Sans" pitchFamily="34" charset="0"/>
                <a:ea typeface="IBM Plex Sans" pitchFamily="34" charset="-122"/>
                <a:cs typeface="IBM Plex Sans" pitchFamily="34" charset="-120"/>
              </a:rPr>
              <a:t>Zatražite dopuštenje prije snimanja ili dijeljenja bilo čijeg zaslona, rada ili podataka koji otkrivaju identitet. Nikada ne dijelite stvarne privatne ključeve ni riječi za oporavak.</a:t>
            </a:r>
            <a:endParaRPr lang="hr" sz="2300" dirty="0"/>
          </a:p>
        </p:txBody>
      </p:sp>
      <p:sp>
        <p:nvSpPr>
          <p:cNvPr id="6" name="Text 4"/>
          <p:cNvSpPr/>
          <p:nvPr/>
        </p:nvSpPr>
        <p:spPr>
          <a:xfrm>
            <a:off x="666780" y="4937851"/>
            <a:ext cx="11510010" cy="1184971"/>
          </a:xfrm>
          <a:prstGeom prst="rect">
            <a:avLst/>
          </a:prstGeom>
          <a:noFill/>
          <a:ln/>
        </p:spPr>
        <p:txBody>
          <a:bodyPr wrap="square" lIns="0" tIns="0" rIns="0" bIns="0" rtlCol="0" anchor="t"/>
          <a:lstStyle/>
          <a:p>
            <a:pPr algn="l" indent="0" marL="0">
              <a:lnSpc>
                <a:spcPct val="113000"/>
              </a:lnSpc>
              <a:buNone/>
            </a:pPr>
            <a:r>
              <a:rPr lang="hr" altLang="en-US" sz="2300" dirty="0">
                <a:solidFill>
                  <a:srgbClr val="25252B"/>
                </a:solidFill>
                <a:latin typeface="IBM Plex Sans" pitchFamily="34" charset="0"/>
                <a:ea typeface="IBM Plex Sans" pitchFamily="34" charset="-122"/>
                <a:cs typeface="IBM Plex Sans" pitchFamily="34" charset="-120"/>
              </a:rPr>
              <a:t>Cijena Bitcoina može se naglo promijeniti. Pogreške, prijevare, gubitak tajnih podataka ili propast skrbnika mogu prouzročiti trajan gubitak; valjana plaćanja obično je teško ili nemoguće poništiti.</a:t>
            </a:r>
            <a:endParaRPr lang="hr"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1</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Uvodna pitanja o novcu</a:t>
            </a:r>
            <a:endParaRPr lang="hr" sz="3000" dirty="0"/>
          </a:p>
        </p:txBody>
      </p:sp>
      <p:sp>
        <p:nvSpPr>
          <p:cNvPr id="5" name="Text 2"/>
          <p:cNvSpPr/>
          <p:nvPr/>
        </p:nvSpPr>
        <p:spPr>
          <a:xfrm>
            <a:off x="1047720" y="1386779"/>
            <a:ext cx="5923026" cy="3123042"/>
          </a:xfrm>
          <a:prstGeom prst="rect">
            <a:avLst/>
          </a:prstGeom>
          <a:noFill/>
          <a:ln/>
        </p:spPr>
        <p:txBody>
          <a:bodyPr wrap="square" lIns="0" tIns="0" rIns="0" bIns="0" rtlCol="0" anchor="t"/>
          <a:lstStyle/>
          <a:p>
            <a:pPr algn="l" marL="228600" indent="-228600">
              <a:lnSpc>
                <a:spcPct val="113000"/>
              </a:lnSpc>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Zašto ljudima treba novac?</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Što nešto čini novcem?</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Tko može stvarati ili kontrolirati novac koji koristite?</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Zašto vaš novac ima vrijednost?</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Možete li njime kupiti jednako mnogo kao prije?</a:t>
            </a:r>
            <a:endParaRPr lang="hr"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1</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Zašto novac postoji</a:t>
            </a:r>
            <a:endParaRPr lang="h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Novac je imovina koju ljudi prihvaćaju jer očekuju da će je drugi prihvatiti kasnije.</a:t>
            </a:r>
            <a:endParaRPr lang="hr" sz="2400" dirty="0"/>
          </a:p>
        </p:txBody>
      </p:sp>
      <p:sp>
        <p:nvSpPr>
          <p:cNvPr id="5" name="Text 3"/>
          <p:cNvSpPr/>
          <p:nvPr/>
        </p:nvSpPr>
        <p:spPr>
          <a:xfrm>
            <a:off x="1047720" y="2514326"/>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Specijalizacija i razmjena</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Suradnja među neznancima</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Cijene, dugovi, prihodi i štednja</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Vrijednost kroz vrijeme i prostor</a:t>
            </a:r>
            <a:endParaRPr lang="hr" sz="2400" dirty="0"/>
          </a:p>
        </p:txBody>
      </p:sp>
      <p:sp>
        <p:nvSpPr>
          <p:cNvPr id="6" name="Shape 4"/>
          <p:cNvSpPr/>
          <p:nvPr/>
        </p:nvSpPr>
        <p:spPr>
          <a:xfrm>
            <a:off x="666780" y="4677522"/>
            <a:ext cx="10858500" cy="1233891"/>
          </a:xfrm>
          <a:prstGeom prst="rect">
            <a:avLst/>
          </a:prstGeom>
          <a:solidFill>
            <a:srgbClr val="F3F3FA"/>
          </a:solidFill>
          <a:ln/>
        </p:spPr>
      </p:sp>
      <p:sp>
        <p:nvSpPr>
          <p:cNvPr id="7" name="Shape 5"/>
          <p:cNvSpPr/>
          <p:nvPr/>
        </p:nvSpPr>
        <p:spPr>
          <a:xfrm>
            <a:off x="666780" y="4677522"/>
            <a:ext cx="57150" cy="1233891"/>
          </a:xfrm>
          <a:prstGeom prst="rect">
            <a:avLst/>
          </a:prstGeom>
          <a:solidFill>
            <a:srgbClr val="422C70"/>
          </a:solidFill>
          <a:ln/>
        </p:spPr>
      </p:sp>
      <p:sp>
        <p:nvSpPr>
          <p:cNvPr id="8" name="Text 6"/>
          <p:cNvSpPr/>
          <p:nvPr/>
        </p:nvSpPr>
        <p:spPr>
          <a:xfrm>
            <a:off x="1211580" y="4951842"/>
            <a:ext cx="10415565" cy="685251"/>
          </a:xfrm>
          <a:prstGeom prst="rect">
            <a:avLst/>
          </a:prstGeom>
          <a:noFill/>
          <a:ln/>
        </p:spPr>
        <p:txBody>
          <a:bodyPr wrap="square" lIns="0" tIns="0" rIns="0" bIns="0" rtlCol="0" anchor="t"/>
          <a:lstStyle/>
          <a:p>
            <a:pPr algn="l" indent="0" marL="0">
              <a:lnSpc>
                <a:spcPct val="113000"/>
              </a:lnSpc>
              <a:buNone/>
            </a:pPr>
            <a:r>
              <a:rPr lang="hr" altLang="en-US" sz="2400" b="1" dirty="0">
                <a:solidFill>
                  <a:srgbClr val="422C70"/>
                </a:solidFill>
                <a:latin typeface="IBM Plex Sans" pitchFamily="34" charset="0"/>
                <a:ea typeface="IBM Plex Sans" pitchFamily="34" charset="-122"/>
                <a:cs typeface="IBM Plex Sans" pitchFamily="34" charset="-120"/>
              </a:rPr>
              <a:t>Kratko pitanje</a:t>
            </a:r>
            <a:endParaRPr lang="hr" sz="2400" dirty="0"/>
          </a:p>
          <a:p>
            <a:pPr algn="l" indent="0" marL="0">
              <a:lnSpc>
                <a:spcPct val="113000"/>
              </a:lnSpc>
              <a:spcBef>
                <a:spcPts val="360"/>
              </a:spcBef>
              <a:buNone/>
            </a:pPr>
            <a:r>
              <a:rPr lang="hr" altLang="en-US" sz="2400" dirty="0">
                <a:solidFill>
                  <a:srgbClr val="25252B"/>
                </a:solidFill>
                <a:latin typeface="IBM Plex Sans" pitchFamily="34" charset="0"/>
                <a:ea typeface="IBM Plex Sans" pitchFamily="34" charset="-122"/>
                <a:cs typeface="IBM Plex Sans" pitchFamily="34" charset="-120"/>
              </a:rPr>
              <a:t>Koji problem razmjene ili koordinacije novac pomaže riješiti?</a:t>
            </a:r>
            <a:endParaRPr lang="hr"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1</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Funkcije novca</a:t>
            </a:r>
            <a:endParaRPr lang="hr"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Sredstvo razmjene:</a:t>
            </a:r>
            <a:r>
              <a:rPr lang="hr" altLang="en-US" sz="2400" dirty="0">
                <a:solidFill>
                  <a:srgbClr val="25252B"/>
                </a:solidFill>
                <a:latin typeface="IBM Plex Sans" pitchFamily="34" charset="0"/>
                <a:ea typeface="IBM Plex Sans" pitchFamily="34" charset="-122"/>
                <a:cs typeface="IBM Plex Sans" pitchFamily="34" charset="-120"/>
              </a:rPr>
              <a:t> plaćanje robe i usluga</a:t>
            </a:r>
            <a:endParaRPr lang="hr" sz="2400" dirty="0"/>
          </a:p>
          <a:p>
            <a:pPr algn="l" marL="228600" indent="-228600">
              <a:lnSpc>
                <a:spcPct val="113000"/>
              </a:lnSpc>
              <a:spcBef>
                <a:spcPts val="480"/>
              </a:spcBef>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Obračunska jedinica:</a:t>
            </a:r>
            <a:r>
              <a:rPr lang="hr" altLang="en-US" sz="2400" dirty="0">
                <a:solidFill>
                  <a:srgbClr val="25252B"/>
                </a:solidFill>
                <a:latin typeface="IBM Plex Sans" pitchFamily="34" charset="0"/>
                <a:ea typeface="IBM Plex Sans" pitchFamily="34" charset="-122"/>
                <a:cs typeface="IBM Plex Sans" pitchFamily="34" charset="-120"/>
              </a:rPr>
              <a:t> zajedničke cijene i evidencije</a:t>
            </a:r>
            <a:endParaRPr lang="hr" sz="2400" dirty="0"/>
          </a:p>
          <a:p>
            <a:pPr algn="l" marL="228600" indent="-228600">
              <a:lnSpc>
                <a:spcPct val="113000"/>
              </a:lnSpc>
              <a:spcBef>
                <a:spcPts val="480"/>
              </a:spcBef>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Sredstvo očuvanja vrijednosti:</a:t>
            </a:r>
            <a:r>
              <a:rPr lang="hr" altLang="en-US" sz="2400" dirty="0">
                <a:solidFill>
                  <a:srgbClr val="25252B"/>
                </a:solidFill>
                <a:latin typeface="IBM Plex Sans" pitchFamily="34" charset="0"/>
                <a:ea typeface="IBM Plex Sans" pitchFamily="34" charset="-122"/>
                <a:cs typeface="IBM Plex Sans" pitchFamily="34" charset="-120"/>
              </a:rPr>
              <a:t> vrijednost tijekom vremena</a:t>
            </a:r>
            <a:endParaRPr lang="hr"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Jedan oblik može ispunjavati određenu funkciju bolje od drugoga. Svaki oblik nosi rizike povezane s kupovnom moći.</a:t>
            </a:r>
            <a:endParaRPr lang="h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1</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Svojstva korisnog novca</a:t>
            </a:r>
            <a:endParaRPr lang="hr" sz="3000" dirty="0"/>
          </a:p>
        </p:txBody>
      </p:sp>
      <p:sp>
        <p:nvSpPr>
          <p:cNvPr id="4" name="Text 2"/>
          <p:cNvSpPr/>
          <p:nvPr/>
        </p:nvSpPr>
        <p:spPr>
          <a:xfrm>
            <a:off x="666689" y="1372240"/>
            <a:ext cx="5727984" cy="1881469"/>
          </a:xfrm>
          <a:prstGeom prst="rect">
            <a:avLst/>
          </a:prstGeom>
          <a:noFill/>
          <a:ln/>
        </p:spPr>
        <p:txBody>
          <a:bodyPr wrap="square" lIns="0" tIns="0" rIns="0" bIns="0" rtlCol="0" anchor="t"/>
          <a:lstStyle/>
          <a:p>
            <a:pPr algn="l" marL="511810" indent="-511810">
              <a:lnSpc>
                <a:spcPct val="113000"/>
              </a:lnSpc>
              <a:buSzPct val="100000"/>
              <a:buChar char="•"/>
            </a:pPr>
            <a:r>
              <a:rPr lang="hr" altLang="en-US" sz="2020" b="1" dirty="0">
                <a:solidFill>
                  <a:srgbClr val="422C70"/>
                </a:solidFill>
                <a:latin typeface="IBM Plex Sans" pitchFamily="34" charset="0"/>
                <a:ea typeface="IBM Plex Sans" pitchFamily="34" charset="-122"/>
                <a:cs typeface="IBM Plex Sans" pitchFamily="34" charset="-120"/>
              </a:rPr>
              <a:t>Trajnost:</a:t>
            </a:r>
            <a:r>
              <a:rPr lang="hr" altLang="en-US" sz="2020" dirty="0">
                <a:solidFill>
                  <a:srgbClr val="25252B"/>
                </a:solidFill>
                <a:latin typeface="IBM Plex Sans" pitchFamily="34" charset="0"/>
                <a:ea typeface="IBM Plex Sans" pitchFamily="34" charset="-122"/>
                <a:cs typeface="IBM Plex Sans" pitchFamily="34" charset="-120"/>
              </a:rPr>
              <a:t> upotrebljivost tijekom vremena</a:t>
            </a:r>
            <a:endParaRPr lang="hr" sz="2020" dirty="0"/>
          </a:p>
          <a:p>
            <a:pPr algn="l" marL="511810" indent="-511810">
              <a:lnSpc>
                <a:spcPct val="113000"/>
              </a:lnSpc>
              <a:spcBef>
                <a:spcPts val="400"/>
              </a:spcBef>
              <a:buSzPct val="100000"/>
              <a:buChar char="•"/>
            </a:pPr>
            <a:r>
              <a:rPr lang="hr" altLang="en-US" sz="2020" b="1" dirty="0">
                <a:solidFill>
                  <a:srgbClr val="422C70"/>
                </a:solidFill>
                <a:latin typeface="IBM Plex Sans" pitchFamily="34" charset="0"/>
                <a:ea typeface="IBM Plex Sans" pitchFamily="34" charset="-122"/>
                <a:cs typeface="IBM Plex Sans" pitchFamily="34" charset="-120"/>
              </a:rPr>
              <a:t>Prenosivost:</a:t>
            </a:r>
            <a:r>
              <a:rPr lang="hr" altLang="en-US" sz="2020" dirty="0">
                <a:solidFill>
                  <a:srgbClr val="25252B"/>
                </a:solidFill>
                <a:latin typeface="IBM Plex Sans" pitchFamily="34" charset="0"/>
                <a:ea typeface="IBM Plex Sans" pitchFamily="34" charset="-122"/>
                <a:cs typeface="IBM Plex Sans" pitchFamily="34" charset="-120"/>
              </a:rPr>
              <a:t> lako premještanje ili prijenos</a:t>
            </a:r>
            <a:endParaRPr lang="hr" sz="2020" dirty="0"/>
          </a:p>
          <a:p>
            <a:pPr algn="l" marL="511810" indent="-511810">
              <a:lnSpc>
                <a:spcPct val="113000"/>
              </a:lnSpc>
              <a:spcBef>
                <a:spcPts val="400"/>
              </a:spcBef>
              <a:buSzPct val="100000"/>
              <a:buChar char="•"/>
            </a:pPr>
            <a:r>
              <a:rPr lang="hr" altLang="en-US" sz="2020" b="1" dirty="0">
                <a:solidFill>
                  <a:srgbClr val="422C70"/>
                </a:solidFill>
                <a:latin typeface="IBM Plex Sans" pitchFamily="34" charset="0"/>
                <a:ea typeface="IBM Plex Sans" pitchFamily="34" charset="-122"/>
                <a:cs typeface="IBM Plex Sans" pitchFamily="34" charset="-120"/>
              </a:rPr>
              <a:t>Djeljivost:</a:t>
            </a:r>
            <a:r>
              <a:rPr lang="hr" altLang="en-US" sz="2020" dirty="0">
                <a:solidFill>
                  <a:srgbClr val="25252B"/>
                </a:solidFill>
                <a:latin typeface="IBM Plex Sans" pitchFamily="34" charset="0"/>
                <a:ea typeface="IBM Plex Sans" pitchFamily="34" charset="-122"/>
                <a:cs typeface="IBM Plex Sans" pitchFamily="34" charset="-120"/>
              </a:rPr>
              <a:t> mali i veliki iznosi</a:t>
            </a:r>
            <a:endParaRPr lang="hr" sz="2020" dirty="0"/>
          </a:p>
          <a:p>
            <a:pPr algn="l" marL="511810" indent="-511810">
              <a:lnSpc>
                <a:spcPct val="113000"/>
              </a:lnSpc>
              <a:spcBef>
                <a:spcPts val="400"/>
              </a:spcBef>
              <a:buSzPct val="100000"/>
              <a:buChar char="•"/>
            </a:pPr>
            <a:r>
              <a:rPr lang="hr" altLang="en-US" sz="2020" b="1" dirty="0">
                <a:solidFill>
                  <a:srgbClr val="422C70"/>
                </a:solidFill>
                <a:latin typeface="IBM Plex Sans" pitchFamily="34" charset="0"/>
                <a:ea typeface="IBM Plex Sans" pitchFamily="34" charset="-122"/>
                <a:cs typeface="IBM Plex Sans" pitchFamily="34" charset="-120"/>
              </a:rPr>
              <a:t>Zamjenjivost:</a:t>
            </a:r>
            <a:r>
              <a:rPr lang="hr" altLang="en-US" sz="2020" dirty="0">
                <a:solidFill>
                  <a:srgbClr val="25252B"/>
                </a:solidFill>
                <a:latin typeface="IBM Plex Sans" pitchFamily="34" charset="0"/>
                <a:ea typeface="IBM Plex Sans" pitchFamily="34" charset="-122"/>
                <a:cs typeface="IBM Plex Sans" pitchFamily="34" charset="-120"/>
              </a:rPr>
              <a:t> međusobno zamjenjive jednake jedinice</a:t>
            </a:r>
            <a:endParaRPr lang="hr" sz="2020" dirty="0"/>
          </a:p>
        </p:txBody>
      </p:sp>
      <p:sp>
        <p:nvSpPr>
          <p:cNvPr id="5" name="Text 3"/>
          <p:cNvSpPr/>
          <p:nvPr/>
        </p:nvSpPr>
        <p:spPr>
          <a:xfrm>
            <a:off x="6121542" y="1372240"/>
            <a:ext cx="5727984" cy="1830263"/>
          </a:xfrm>
          <a:prstGeom prst="rect">
            <a:avLst/>
          </a:prstGeom>
          <a:noFill/>
          <a:ln/>
        </p:spPr>
        <p:txBody>
          <a:bodyPr wrap="square" lIns="0" tIns="0" rIns="0" bIns="0" rtlCol="0" anchor="t"/>
          <a:lstStyle/>
          <a:p>
            <a:pPr algn="l" marL="511810" indent="-511810">
              <a:lnSpc>
                <a:spcPct val="113000"/>
              </a:lnSpc>
              <a:buSzPct val="100000"/>
              <a:buChar char="•"/>
            </a:pPr>
            <a:r>
              <a:rPr lang="hr" altLang="en-US" sz="2020" b="1" dirty="0">
                <a:solidFill>
                  <a:srgbClr val="422C70"/>
                </a:solidFill>
                <a:latin typeface="IBM Plex Sans" pitchFamily="34" charset="0"/>
                <a:ea typeface="IBM Plex Sans" pitchFamily="34" charset="-122"/>
                <a:cs typeface="IBM Plex Sans" pitchFamily="34" charset="-120"/>
              </a:rPr>
              <a:t>Oskudnost:</a:t>
            </a:r>
            <a:r>
              <a:rPr lang="hr" altLang="en-US" sz="2020" dirty="0">
                <a:solidFill>
                  <a:srgbClr val="25252B"/>
                </a:solidFill>
                <a:latin typeface="IBM Plex Sans" pitchFamily="34" charset="0"/>
                <a:ea typeface="IBM Plex Sans" pitchFamily="34" charset="-122"/>
                <a:cs typeface="IBM Plex Sans" pitchFamily="34" charset="-120"/>
              </a:rPr>
              <a:t> ograničenja povećanja ponude</a:t>
            </a:r>
            <a:endParaRPr lang="hr" sz="2020" dirty="0"/>
          </a:p>
          <a:p>
            <a:pPr algn="l" marL="511810" indent="-511810">
              <a:lnSpc>
                <a:spcPct val="113000"/>
              </a:lnSpc>
              <a:spcBef>
                <a:spcPts val="400"/>
              </a:spcBef>
              <a:buSzPct val="100000"/>
              <a:buChar char="•"/>
            </a:pPr>
            <a:r>
              <a:rPr lang="hr" altLang="en-US" sz="2020" b="1" dirty="0">
                <a:solidFill>
                  <a:srgbClr val="422C70"/>
                </a:solidFill>
                <a:latin typeface="IBM Plex Sans" pitchFamily="34" charset="0"/>
                <a:ea typeface="IBM Plex Sans" pitchFamily="34" charset="-122"/>
                <a:cs typeface="IBM Plex Sans" pitchFamily="34" charset="-120"/>
              </a:rPr>
              <a:t>Prihvatljivost:</a:t>
            </a:r>
            <a:r>
              <a:rPr lang="hr" altLang="en-US" sz="2020" dirty="0">
                <a:solidFill>
                  <a:srgbClr val="25252B"/>
                </a:solidFill>
                <a:latin typeface="IBM Plex Sans" pitchFamily="34" charset="0"/>
                <a:ea typeface="IBM Plex Sans" pitchFamily="34" charset="-122"/>
                <a:cs typeface="IBM Plex Sans" pitchFamily="34" charset="-120"/>
              </a:rPr>
              <a:t> spremnost na prihvaćanje</a:t>
            </a:r>
            <a:endParaRPr lang="hr" sz="2020" dirty="0"/>
          </a:p>
          <a:p>
            <a:pPr algn="l" marL="511810" indent="-511810">
              <a:lnSpc>
                <a:spcPct val="113000"/>
              </a:lnSpc>
              <a:spcBef>
                <a:spcPts val="400"/>
              </a:spcBef>
              <a:buSzPct val="100000"/>
              <a:buChar char="•"/>
            </a:pPr>
            <a:r>
              <a:rPr lang="hr" altLang="en-US" sz="2020" b="1" dirty="0">
                <a:solidFill>
                  <a:srgbClr val="422C70"/>
                </a:solidFill>
                <a:latin typeface="IBM Plex Sans" pitchFamily="34" charset="0"/>
                <a:ea typeface="IBM Plex Sans" pitchFamily="34" charset="-122"/>
                <a:cs typeface="IBM Plex Sans" pitchFamily="34" charset="-120"/>
              </a:rPr>
              <a:t>Provjerljivost i prepoznatljivost:</a:t>
            </a:r>
            <a:r>
              <a:rPr lang="hr" altLang="en-US" sz="2020" dirty="0">
                <a:solidFill>
                  <a:srgbClr val="25252B"/>
                </a:solidFill>
                <a:latin typeface="IBM Plex Sans" pitchFamily="34" charset="0"/>
                <a:ea typeface="IBM Plex Sans" pitchFamily="34" charset="-122"/>
                <a:cs typeface="IBM Plex Sans" pitchFamily="34" charset="-120"/>
              </a:rPr>
              <a:t> autentične, prepoznatljive jedinice</a:t>
            </a:r>
            <a:endParaRPr lang="hr" sz="2020" dirty="0"/>
          </a:p>
        </p:txBody>
      </p:sp>
      <p:sp>
        <p:nvSpPr>
          <p:cNvPr id="6" name="Text 4"/>
          <p:cNvSpPr/>
          <p:nvPr/>
        </p:nvSpPr>
        <p:spPr>
          <a:xfrm>
            <a:off x="666780" y="3535253"/>
            <a:ext cx="11510010" cy="691195"/>
          </a:xfrm>
          <a:prstGeom prst="rect">
            <a:avLst/>
          </a:prstGeom>
          <a:noFill/>
          <a:ln/>
        </p:spPr>
        <p:txBody>
          <a:bodyPr wrap="square" lIns="0" tIns="0" rIns="0" bIns="0" rtlCol="0" anchor="t"/>
          <a:lstStyle/>
          <a:p>
            <a:pPr algn="l" indent="0" marL="0">
              <a:lnSpc>
                <a:spcPct val="113000"/>
              </a:lnSpc>
              <a:buNone/>
            </a:pPr>
            <a:r>
              <a:rPr lang="hr" altLang="en-US" sz="2020" dirty="0">
                <a:solidFill>
                  <a:srgbClr val="25252B"/>
                </a:solidFill>
                <a:latin typeface="IBM Plex Sans" pitchFamily="34" charset="0"/>
                <a:ea typeface="IBM Plex Sans" pitchFamily="34" charset="-122"/>
                <a:cs typeface="IBM Plex Sans" pitchFamily="34" charset="-120"/>
              </a:rPr>
              <a:t>Nijedan oblik ne zadovoljava savršeno sve kriterije. “</a:t>
            </a:r>
            <a:r>
              <a:rPr lang="hr" altLang="en-US" sz="2020" b="1" dirty="0">
                <a:solidFill>
                  <a:srgbClr val="25252B"/>
                </a:solidFill>
                <a:latin typeface="IBM Plex Sans" pitchFamily="34" charset="0"/>
                <a:ea typeface="IBM Plex Sans" pitchFamily="34" charset="-122"/>
                <a:cs typeface="IBM Plex Sans" pitchFamily="34" charset="-120"/>
              </a:rPr>
              <a:t>Zdrav novac</a:t>
            </a:r>
            <a:r>
              <a:rPr lang="hr" altLang="en-US" sz="2020" dirty="0">
                <a:solidFill>
                  <a:srgbClr val="25252B"/>
                </a:solidFill>
                <a:latin typeface="IBM Plex Sans" pitchFamily="34" charset="0"/>
                <a:ea typeface="IBM Plex Sans" pitchFamily="34" charset="-122"/>
                <a:cs typeface="IBM Plex Sans" pitchFamily="34" charset="-120"/>
              </a:rPr>
              <a:t>” je stvar procjene: navedite kriterije i dosljedno uspoređujte.</a:t>
            </a:r>
            <a:endParaRPr lang="hr" sz="2020" dirty="0"/>
          </a:p>
        </p:txBody>
      </p:sp>
      <p:sp>
        <p:nvSpPr>
          <p:cNvPr id="7" name="Shape 5"/>
          <p:cNvSpPr/>
          <p:nvPr/>
        </p:nvSpPr>
        <p:spPr>
          <a:xfrm>
            <a:off x="666780" y="4482389"/>
            <a:ext cx="10858500" cy="1036747"/>
          </a:xfrm>
          <a:prstGeom prst="rect">
            <a:avLst/>
          </a:prstGeom>
          <a:solidFill>
            <a:srgbClr val="F3F3FA"/>
          </a:solidFill>
          <a:ln/>
        </p:spPr>
      </p:sp>
      <p:sp>
        <p:nvSpPr>
          <p:cNvPr id="8" name="Shape 6"/>
          <p:cNvSpPr/>
          <p:nvPr/>
        </p:nvSpPr>
        <p:spPr>
          <a:xfrm>
            <a:off x="666780" y="4482389"/>
            <a:ext cx="57150" cy="1036747"/>
          </a:xfrm>
          <a:prstGeom prst="rect">
            <a:avLst/>
          </a:prstGeom>
          <a:solidFill>
            <a:srgbClr val="422C70"/>
          </a:solidFill>
          <a:ln/>
        </p:spPr>
      </p:sp>
      <p:sp>
        <p:nvSpPr>
          <p:cNvPr id="9" name="Text 7"/>
          <p:cNvSpPr/>
          <p:nvPr/>
        </p:nvSpPr>
        <p:spPr>
          <a:xfrm>
            <a:off x="1133582" y="4712818"/>
            <a:ext cx="10580980" cy="575889"/>
          </a:xfrm>
          <a:prstGeom prst="rect">
            <a:avLst/>
          </a:prstGeom>
          <a:noFill/>
          <a:ln/>
        </p:spPr>
        <p:txBody>
          <a:bodyPr wrap="square" lIns="0" tIns="0" rIns="0" bIns="0" rtlCol="0" anchor="t"/>
          <a:lstStyle/>
          <a:p>
            <a:pPr algn="l" indent="0" marL="0">
              <a:lnSpc>
                <a:spcPct val="113000"/>
              </a:lnSpc>
              <a:buNone/>
            </a:pPr>
            <a:r>
              <a:rPr lang="hr" altLang="en-US" sz="2020" b="1" dirty="0">
                <a:solidFill>
                  <a:srgbClr val="422C70"/>
                </a:solidFill>
                <a:latin typeface="IBM Plex Sans" pitchFamily="34" charset="0"/>
                <a:ea typeface="IBM Plex Sans" pitchFamily="34" charset="-122"/>
                <a:cs typeface="IBM Plex Sans" pitchFamily="34" charset="-120"/>
              </a:rPr>
              <a:t>Razmišljajte kritički</a:t>
            </a:r>
            <a:endParaRPr lang="hr" sz="2020" dirty="0"/>
          </a:p>
          <a:p>
            <a:pPr algn="l" indent="0" marL="0">
              <a:lnSpc>
                <a:spcPct val="113000"/>
              </a:lnSpc>
              <a:spcBef>
                <a:spcPts val="300"/>
              </a:spcBef>
              <a:buNone/>
            </a:pPr>
            <a:r>
              <a:rPr lang="hr" altLang="en-US" sz="2020" dirty="0">
                <a:solidFill>
                  <a:srgbClr val="25252B"/>
                </a:solidFill>
                <a:latin typeface="IBM Plex Sans" pitchFamily="34" charset="0"/>
                <a:ea typeface="IBM Plex Sans" pitchFamily="34" charset="-122"/>
                <a:cs typeface="IBM Plex Sans" pitchFamily="34" charset="-120"/>
              </a:rPr>
              <a:t>Koja su vam svojstva bila važna kada ste birali jednu vrstu novca ili imovine umjesto druge?</a:t>
            </a:r>
            <a:endParaRPr lang="hr"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1</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Trampa i dvostruka podudarnost želja</a:t>
            </a:r>
            <a:endParaRPr lang="hr"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Izravna razmjena dobara ili usluga</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Obje strane moraju željeti ono što druga strana nudi</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U isto vrijeme, u odgovarajućim količinama</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Poteškoće s djeljivošću, kvarenjem, određivanjem cijena i štednjom</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Novac odvaja prodaju od kupnje</a:t>
            </a:r>
            <a:endParaRPr lang="h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1</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1</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1</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Oskudnost, vrijednost i</a:t>
            </a:r>
            <a:br/>
            <a:r>
              <a:rPr lang="hr" altLang="en-US" sz="3000" dirty="0">
                <a:solidFill>
                  <a:srgbClr val="422C70"/>
                </a:solidFill>
                <a:latin typeface="IBM Plex Sans Medium" pitchFamily="34" charset="0"/>
                <a:ea typeface="IBM Plex Sans Medium" pitchFamily="34" charset="-122"/>
                <a:cs typeface="IBM Plex Sans Medium" pitchFamily="34" charset="-120"/>
              </a:rPr>
              <a:t>razmjena</a:t>
            </a:r>
            <a:endParaRPr lang="hr" sz="3000" dirty="0"/>
          </a:p>
        </p:txBody>
      </p:sp>
      <p:sp>
        <p:nvSpPr>
          <p:cNvPr id="5" name="Text 2"/>
          <p:cNvSpPr/>
          <p:nvPr/>
        </p:nvSpPr>
        <p:spPr>
          <a:xfrm>
            <a:off x="956188" y="1783812"/>
            <a:ext cx="5377221" cy="3356854"/>
          </a:xfrm>
          <a:prstGeom prst="rect">
            <a:avLst/>
          </a:prstGeom>
          <a:noFill/>
          <a:ln/>
        </p:spPr>
        <p:txBody>
          <a:bodyPr wrap="square" lIns="0" tIns="0" rIns="0" bIns="0" rtlCol="0" anchor="t"/>
          <a:lstStyle/>
          <a:p>
            <a:pPr algn="l" marL="173990" indent="-173990">
              <a:lnSpc>
                <a:spcPct val="113000"/>
              </a:lnSpc>
              <a:buSzPct val="100000"/>
              <a:buChar char="•"/>
            </a:pPr>
            <a:r>
              <a:rPr lang="hr" altLang="en-US" sz="1820" b="1" dirty="0">
                <a:solidFill>
                  <a:srgbClr val="422C70"/>
                </a:solidFill>
                <a:latin typeface="IBM Plex Sans" pitchFamily="34" charset="0"/>
                <a:ea typeface="IBM Plex Sans" pitchFamily="34" charset="-122"/>
                <a:cs typeface="IBM Plex Sans" pitchFamily="34" charset="-120"/>
              </a:rPr>
              <a:t>Oskudnost:</a:t>
            </a:r>
            <a:r>
              <a:rPr lang="hr" altLang="en-US" sz="1820" dirty="0">
                <a:solidFill>
                  <a:srgbClr val="25252B"/>
                </a:solidFill>
                <a:latin typeface="IBM Plex Sans" pitchFamily="34" charset="0"/>
                <a:ea typeface="IBM Plex Sans" pitchFamily="34" charset="-122"/>
                <a:cs typeface="IBM Plex Sans" pitchFamily="34" charset="-120"/>
              </a:rPr>
              <a:t> jedna uporaba onemogućuje drugu</a:t>
            </a:r>
            <a:endParaRPr lang="hr" sz="1820" dirty="0"/>
          </a:p>
          <a:p>
            <a:pPr algn="l" marL="173990" indent="-173990">
              <a:lnSpc>
                <a:spcPct val="113000"/>
              </a:lnSpc>
              <a:spcBef>
                <a:spcPts val="360"/>
              </a:spcBef>
              <a:buSzPct val="100000"/>
              <a:buChar char="•"/>
            </a:pPr>
            <a:r>
              <a:rPr lang="hr" altLang="en-US" sz="1820" b="1" dirty="0">
                <a:solidFill>
                  <a:srgbClr val="422C70"/>
                </a:solidFill>
                <a:latin typeface="IBM Plex Sans" pitchFamily="34" charset="0"/>
                <a:ea typeface="IBM Plex Sans" pitchFamily="34" charset="-122"/>
                <a:cs typeface="IBM Plex Sans" pitchFamily="34" charset="-120"/>
              </a:rPr>
              <a:t>Subjektivna vrijednost:</a:t>
            </a:r>
            <a:r>
              <a:rPr lang="hr" altLang="en-US" sz="1820" dirty="0">
                <a:solidFill>
                  <a:srgbClr val="25252B"/>
                </a:solidFill>
                <a:latin typeface="IBM Plex Sans" pitchFamily="34" charset="0"/>
                <a:ea typeface="IBM Plex Sans" pitchFamily="34" charset="-122"/>
                <a:cs typeface="IBM Plex Sans" pitchFamily="34" charset="-120"/>
              </a:rPr>
              <a:t> potrebe, sklonosti i okolnosti</a:t>
            </a:r>
            <a:endParaRPr lang="hr" sz="1820" dirty="0"/>
          </a:p>
          <a:p>
            <a:pPr algn="l" marL="173990" indent="-173990">
              <a:lnSpc>
                <a:spcPct val="113000"/>
              </a:lnSpc>
              <a:spcBef>
                <a:spcPts val="360"/>
              </a:spcBef>
              <a:buSzPct val="100000"/>
              <a:buChar char="•"/>
            </a:pPr>
            <a:r>
              <a:rPr lang="hr" altLang="en-US" sz="1820" b="1" dirty="0">
                <a:solidFill>
                  <a:srgbClr val="422C70"/>
                </a:solidFill>
                <a:latin typeface="IBM Plex Sans" pitchFamily="34" charset="0"/>
                <a:ea typeface="IBM Plex Sans" pitchFamily="34" charset="-122"/>
                <a:cs typeface="IBM Plex Sans" pitchFamily="34" charset="-120"/>
              </a:rPr>
              <a:t>Razmjena:</a:t>
            </a:r>
            <a:r>
              <a:rPr lang="hr" altLang="en-US" sz="1820" dirty="0">
                <a:solidFill>
                  <a:srgbClr val="25252B"/>
                </a:solidFill>
                <a:latin typeface="IBM Plex Sans" pitchFamily="34" charset="0"/>
                <a:ea typeface="IBM Plex Sans" pitchFamily="34" charset="-122"/>
                <a:cs typeface="IBM Plex Sans" pitchFamily="34" charset="-120"/>
              </a:rPr>
              <a:t> obje strane više cijene ono što primaju</a:t>
            </a:r>
            <a:endParaRPr lang="hr" sz="1820" dirty="0"/>
          </a:p>
          <a:p>
            <a:pPr algn="l" marL="173990" indent="-173990">
              <a:lnSpc>
                <a:spcPct val="113000"/>
              </a:lnSpc>
              <a:spcBef>
                <a:spcPts val="360"/>
              </a:spcBef>
              <a:buSzPct val="100000"/>
              <a:buChar char="•"/>
            </a:pPr>
            <a:r>
              <a:rPr lang="hr" altLang="en-US" sz="1820" b="1" dirty="0">
                <a:solidFill>
                  <a:srgbClr val="422C70"/>
                </a:solidFill>
                <a:latin typeface="IBM Plex Sans" pitchFamily="34" charset="0"/>
                <a:ea typeface="IBM Plex Sans" pitchFamily="34" charset="-122"/>
                <a:cs typeface="IBM Plex Sans" pitchFamily="34" charset="-120"/>
              </a:rPr>
              <a:t>Oportunitetni trošak:</a:t>
            </a:r>
            <a:r>
              <a:rPr lang="hr" altLang="en-US" sz="1820" dirty="0">
                <a:solidFill>
                  <a:srgbClr val="25252B"/>
                </a:solidFill>
                <a:latin typeface="IBM Plex Sans" pitchFamily="34" charset="0"/>
                <a:ea typeface="IBM Plex Sans" pitchFamily="34" charset="-122"/>
                <a:cs typeface="IBM Plex Sans" pitchFamily="34" charset="-120"/>
              </a:rPr>
              <a:t> najbolja alternativa koje se odričemo</a:t>
            </a:r>
            <a:endParaRPr lang="hr" sz="1820" dirty="0"/>
          </a:p>
          <a:p>
            <a:pPr algn="l" marL="173990" indent="-173990">
              <a:lnSpc>
                <a:spcPct val="113000"/>
              </a:lnSpc>
              <a:spcBef>
                <a:spcPts val="360"/>
              </a:spcBef>
              <a:buSzPct val="100000"/>
              <a:buChar char="•"/>
            </a:pPr>
            <a:r>
              <a:rPr lang="hr" altLang="en-US" sz="1820" b="1" dirty="0">
                <a:solidFill>
                  <a:srgbClr val="422C70"/>
                </a:solidFill>
                <a:latin typeface="IBM Plex Sans" pitchFamily="34" charset="0"/>
                <a:ea typeface="IBM Plex Sans" pitchFamily="34" charset="-122"/>
                <a:cs typeface="IBM Plex Sans" pitchFamily="34" charset="-120"/>
              </a:rPr>
              <a:t>Vremenska preferencija:</a:t>
            </a:r>
            <a:r>
              <a:rPr lang="hr" altLang="en-US" sz="1820" dirty="0">
                <a:solidFill>
                  <a:srgbClr val="25252B"/>
                </a:solidFill>
                <a:latin typeface="IBM Plex Sans" pitchFamily="34" charset="0"/>
                <a:ea typeface="IBM Plex Sans" pitchFamily="34" charset="-122"/>
                <a:cs typeface="IBM Plex Sans" pitchFamily="34" charset="-120"/>
              </a:rPr>
              <a:t> sada u usporedbi s kasnije</a:t>
            </a:r>
            <a:endParaRPr lang="hr" sz="1820" dirty="0"/>
          </a:p>
          <a:p>
            <a:pPr algn="l" marL="173990" indent="-173990">
              <a:lnSpc>
                <a:spcPct val="113000"/>
              </a:lnSpc>
              <a:spcBef>
                <a:spcPts val="360"/>
              </a:spcBef>
              <a:buSzPct val="100000"/>
              <a:buChar char="•"/>
            </a:pPr>
            <a:r>
              <a:rPr lang="hr" altLang="en-US" sz="1820" b="1" dirty="0">
                <a:solidFill>
                  <a:srgbClr val="422C70"/>
                </a:solidFill>
                <a:latin typeface="IBM Plex Sans" pitchFamily="34" charset="0"/>
                <a:ea typeface="IBM Plex Sans" pitchFamily="34" charset="-122"/>
                <a:cs typeface="IBM Plex Sans" pitchFamily="34" charset="-120"/>
              </a:rPr>
              <a:t>Kompromis:</a:t>
            </a:r>
            <a:r>
              <a:rPr lang="hr" altLang="en-US" sz="1820" dirty="0">
                <a:solidFill>
                  <a:srgbClr val="25252B"/>
                </a:solidFill>
                <a:latin typeface="IBM Plex Sans" pitchFamily="34" charset="0"/>
                <a:ea typeface="IBM Plex Sans" pitchFamily="34" charset="-122"/>
                <a:cs typeface="IBM Plex Sans" pitchFamily="34" charset="-120"/>
              </a:rPr>
              <a:t> korist koja ima svoju cijenu</a:t>
            </a:r>
            <a:endParaRPr lang="hr" sz="1820" dirty="0"/>
          </a:p>
        </p:txBody>
      </p:sp>
      <p:sp>
        <p:nvSpPr>
          <p:cNvPr id="6" name="Text 3"/>
          <p:cNvSpPr/>
          <p:nvPr/>
        </p:nvSpPr>
        <p:spPr>
          <a:xfrm>
            <a:off x="666780" y="5395326"/>
            <a:ext cx="5694426" cy="625084"/>
          </a:xfrm>
          <a:prstGeom prst="rect">
            <a:avLst/>
          </a:prstGeom>
          <a:noFill/>
          <a:ln/>
        </p:spPr>
        <p:txBody>
          <a:bodyPr wrap="square" lIns="0" tIns="0" rIns="0" bIns="0" rtlCol="0" anchor="t"/>
          <a:lstStyle/>
          <a:p>
            <a:pPr algn="l" indent="0" marL="0">
              <a:lnSpc>
                <a:spcPct val="113000"/>
              </a:lnSpc>
              <a:buNone/>
            </a:pPr>
            <a:r>
              <a:rPr lang="hr" altLang="en-US" sz="1820" dirty="0">
                <a:solidFill>
                  <a:srgbClr val="25252B"/>
                </a:solidFill>
                <a:latin typeface="IBM Plex Sans" pitchFamily="34" charset="0"/>
                <a:ea typeface="IBM Plex Sans" pitchFamily="34" charset="-122"/>
                <a:cs typeface="IBM Plex Sans" pitchFamily="34" charset="-120"/>
              </a:rPr>
              <a:t>Sama oskudnost ne jamči vrijednost; važna je i potražnja.</a:t>
            </a:r>
            <a:endParaRPr lang="hr"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1</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U blizini sigurnog izvora Boca vode nalazi se u hladnjaku trgovine. Čistu vodu lako je pronaći u blizini.PotrebaMalaCijenaNižaTijekom nestašice Ista boca nalazi se u vrućoj pustinji. Vodu je teško pro">    </p:cNvPr>
          <p:cNvPicPr>
            <a:picLocks noChangeAspect="1"/>
          </p:cNvPicPr>
          <p:nvPr/>
        </p:nvPicPr>
        <p:blipFill>
          <a:blip r:embed="rId1"/>
          <a:stretch>
            <a:fillRect/>
          </a:stretch>
        </p:blipFill>
        <p:spPr>
          <a:xfrm>
            <a:off x="342900" y="376916"/>
            <a:ext cx="11506170" cy="595183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Oportunitetni trošak</a:t>
            </a:r>
            <a:endParaRPr lang="hr"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1</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Kupac s ograničenim novčanim sredstvima razmatra mogućnosti Hrana Dobro jedite danas.Prijevoz Stignite na posao.ŠtednjaSačuvajte novac za kasnije. Svaki izbor znači odricanje od ostalih: oportunitetni">    </p:cNvPr>
          <p:cNvPicPr>
            <a:picLocks noChangeAspect="1"/>
          </p:cNvPicPr>
          <p:nvPr/>
        </p:nvPicPr>
        <p:blipFill>
          <a:blip r:embed="rId1"/>
          <a:stretch>
            <a:fillRect/>
          </a:stretch>
        </p:blipFill>
        <p:spPr>
          <a:xfrm>
            <a:off x="342900" y="388437"/>
            <a:ext cx="11506170" cy="592869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Od trampe do digitalnog novca</a:t>
            </a:r>
            <a:endParaRPr lang="hr" sz="3000" dirty="0"/>
          </a:p>
        </p:txBody>
      </p:sp>
      <p:sp>
        <p:nvSpPr>
          <p:cNvPr id="4" name="Text 2"/>
          <p:cNvSpPr/>
          <p:nvPr/>
        </p:nvSpPr>
        <p:spPr>
          <a:xfrm>
            <a:off x="1047720" y="1386779"/>
            <a:ext cx="11092404" cy="3595238"/>
          </a:xfrm>
          <a:prstGeom prst="rect">
            <a:avLst/>
          </a:prstGeom>
          <a:noFill/>
          <a:ln/>
        </p:spPr>
        <p:txBody>
          <a:bodyPr wrap="square" lIns="0" tIns="0" rIns="0" bIns="0" rtlCol="0" anchor="t"/>
          <a:lstStyle/>
          <a:p>
            <a:pPr algn="l" marL="228600" indent="-228600">
              <a:lnSpc>
                <a:spcPct val="113000"/>
              </a:lnSpc>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Izravna razmjena, darovi, obveze i evidencije dugova</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Robni novac: dobra koja imaju i druge namjene</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Standardizirane kovanice: prepoznatljivost; moguće smanjenje udjela plemenitih metala</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Reprezentativni papirnati novac: otkupiva potraživanja; povjerenje u izdavatelja</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Banke i državni novac: institucionalna obećanja</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Digitalna plaćanja: upute kojima se mijenjaju evidencije</a:t>
            </a:r>
            <a:endParaRPr lang="hr" sz="2400" dirty="0"/>
          </a:p>
        </p:txBody>
      </p:sp>
      <p:sp>
        <p:nvSpPr>
          <p:cNvPr id="5" name="Text 3"/>
          <p:cNvSpPr/>
          <p:nvPr/>
        </p:nvSpPr>
        <p:spPr>
          <a:xfrm>
            <a:off x="666780" y="5317145"/>
            <a:ext cx="11510010" cy="822686"/>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Različiti oblici postojali su istodobno; društva nisu slijedila jedan te isti slijed. Praktičnost je često donosila ovisnost o izdavateljima i posrednicima.</a:t>
            </a:r>
            <a:endParaRPr lang="h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1</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Fiat novac</a:t>
            </a:r>
            <a:endParaRPr lang="hr"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hr" altLang="en-US" sz="2300" dirty="0">
                <a:solidFill>
                  <a:srgbClr val="25252B"/>
                </a:solidFill>
                <a:latin typeface="IBM Plex Sans" pitchFamily="34" charset="0"/>
                <a:ea typeface="IBM Plex Sans" pitchFamily="34" charset="-122"/>
                <a:cs typeface="IBM Plex Sans" pitchFamily="34" charset="-120"/>
              </a:rPr>
              <a:t>Fiat novac je valuta koju je odobrila država i koja se ne može zamijeniti za fiksnu količinu neke robe, poput zlata.</a:t>
            </a:r>
            <a:endParaRPr lang="hr"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hr" altLang="en-US" sz="2300" b="1" dirty="0">
                <a:solidFill>
                  <a:srgbClr val="422C70"/>
                </a:solidFill>
                <a:latin typeface="IBM Plex Sans" pitchFamily="34" charset="0"/>
                <a:ea typeface="IBM Plex Sans" pitchFamily="34" charset="-122"/>
                <a:cs typeface="IBM Plex Sans" pitchFamily="34" charset="-120"/>
              </a:rPr>
              <a:t>Središnja banka:</a:t>
            </a:r>
            <a:r>
              <a:rPr lang="hr" altLang="en-US" sz="2300" dirty="0">
                <a:solidFill>
                  <a:srgbClr val="25252B"/>
                </a:solidFill>
                <a:latin typeface="IBM Plex Sans" pitchFamily="34" charset="0"/>
                <a:ea typeface="IBM Plex Sans" pitchFamily="34" charset="-122"/>
                <a:cs typeface="IBM Plex Sans" pitchFamily="34" charset="-120"/>
              </a:rPr>
              <a:t> primarni novac, monetarna politika, namira</a:t>
            </a:r>
            <a:endParaRPr lang="hr" sz="2300" dirty="0"/>
          </a:p>
          <a:p>
            <a:pPr algn="l" marL="219710" indent="-219710">
              <a:lnSpc>
                <a:spcPct val="113000"/>
              </a:lnSpc>
              <a:spcBef>
                <a:spcPts val="460"/>
              </a:spcBef>
              <a:buSzPct val="100000"/>
              <a:buChar char="•"/>
            </a:pPr>
            <a:r>
              <a:rPr lang="hr" altLang="en-US" sz="2300" b="1" dirty="0">
                <a:solidFill>
                  <a:srgbClr val="422C70"/>
                </a:solidFill>
                <a:latin typeface="IBM Plex Sans" pitchFamily="34" charset="0"/>
                <a:ea typeface="IBM Plex Sans" pitchFamily="34" charset="-122"/>
                <a:cs typeface="IBM Plex Sans" pitchFamily="34" charset="-120"/>
              </a:rPr>
              <a:t>Poslovne banke:</a:t>
            </a:r>
            <a:r>
              <a:rPr lang="hr" altLang="en-US" sz="2300" dirty="0">
                <a:solidFill>
                  <a:srgbClr val="25252B"/>
                </a:solidFill>
                <a:latin typeface="IBM Plex Sans" pitchFamily="34" charset="0"/>
                <a:ea typeface="IBM Plex Sans" pitchFamily="34" charset="-122"/>
                <a:cs typeface="IBM Plex Sans" pitchFamily="34" charset="-120"/>
              </a:rPr>
              <a:t> depoziti, plaćanja, krediti</a:t>
            </a:r>
            <a:endParaRPr lang="hr" sz="2300" dirty="0"/>
          </a:p>
          <a:p>
            <a:pPr algn="l" marL="219710" indent="-219710">
              <a:lnSpc>
                <a:spcPct val="113000"/>
              </a:lnSpc>
              <a:spcBef>
                <a:spcPts val="460"/>
              </a:spcBef>
              <a:buSzPct val="100000"/>
              <a:buChar char="•"/>
            </a:pPr>
            <a:r>
              <a:rPr lang="hr" altLang="en-US" sz="2300" b="1" dirty="0">
                <a:solidFill>
                  <a:srgbClr val="422C70"/>
                </a:solidFill>
                <a:latin typeface="IBM Plex Sans" pitchFamily="34" charset="0"/>
                <a:ea typeface="IBM Plex Sans" pitchFamily="34" charset="-122"/>
                <a:cs typeface="IBM Plex Sans" pitchFamily="34" charset="-120"/>
              </a:rPr>
              <a:t>Država:</a:t>
            </a:r>
            <a:r>
              <a:rPr lang="hr" altLang="en-US" sz="2300" dirty="0">
                <a:solidFill>
                  <a:srgbClr val="25252B"/>
                </a:solidFill>
                <a:latin typeface="IBM Plex Sans" pitchFamily="34" charset="0"/>
                <a:ea typeface="IBM Plex Sans" pitchFamily="34" charset="-122"/>
                <a:cs typeface="IBM Plex Sans" pitchFamily="34" charset="-120"/>
              </a:rPr>
              <a:t> porezi, potrošnja, zakoni</a:t>
            </a:r>
            <a:endParaRPr lang="hr" sz="2300" dirty="0"/>
          </a:p>
          <a:p>
            <a:pPr algn="l" marL="219710" indent="-219710">
              <a:lnSpc>
                <a:spcPct val="113000"/>
              </a:lnSpc>
              <a:spcBef>
                <a:spcPts val="460"/>
              </a:spcBef>
              <a:buSzPct val="100000"/>
              <a:buChar char="•"/>
            </a:pPr>
            <a:r>
              <a:rPr lang="hr" altLang="en-US" sz="2300" b="1" dirty="0">
                <a:solidFill>
                  <a:srgbClr val="422C70"/>
                </a:solidFill>
                <a:latin typeface="IBM Plex Sans" pitchFamily="34" charset="0"/>
                <a:ea typeface="IBM Plex Sans" pitchFamily="34" charset="-122"/>
                <a:cs typeface="IBM Plex Sans" pitchFamily="34" charset="-120"/>
              </a:rPr>
              <a:t>Građani i poduzeća:</a:t>
            </a:r>
            <a:r>
              <a:rPr lang="hr" altLang="en-US" sz="2300" dirty="0">
                <a:solidFill>
                  <a:srgbClr val="25252B"/>
                </a:solidFill>
                <a:latin typeface="IBM Plex Sans" pitchFamily="34" charset="0"/>
                <a:ea typeface="IBM Plex Sans" pitchFamily="34" charset="-122"/>
                <a:cs typeface="IBM Plex Sans" pitchFamily="34" charset="-120"/>
              </a:rPr>
              <a:t> rad, cijene, razmjena</a:t>
            </a:r>
            <a:endParaRPr lang="hr" sz="2300" dirty="0"/>
          </a:p>
          <a:p>
            <a:pPr algn="l" marL="219710" indent="-219710">
              <a:lnSpc>
                <a:spcPct val="113000"/>
              </a:lnSpc>
              <a:spcBef>
                <a:spcPts val="460"/>
              </a:spcBef>
              <a:buSzPct val="100000"/>
              <a:buChar char="•"/>
            </a:pPr>
            <a:r>
              <a:rPr lang="hr" altLang="en-US" sz="2300" dirty="0">
                <a:solidFill>
                  <a:srgbClr val="25252B"/>
                </a:solidFill>
                <a:latin typeface="IBM Plex Sans" pitchFamily="34" charset="0"/>
                <a:ea typeface="IBM Plex Sans" pitchFamily="34" charset="-122"/>
                <a:cs typeface="IBM Plex Sans" pitchFamily="34" charset="-120"/>
              </a:rPr>
              <a:t>Opća prihvaćenost i mrežni učinci</a:t>
            </a:r>
            <a:endParaRPr lang="hr"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hr" altLang="en-US" sz="2300" dirty="0">
                <a:solidFill>
                  <a:srgbClr val="25252B"/>
                </a:solidFill>
                <a:latin typeface="IBM Plex Sans" pitchFamily="34" charset="0"/>
                <a:ea typeface="IBM Plex Sans" pitchFamily="34" charset="-122"/>
                <a:cs typeface="IBM Plex Sans" pitchFamily="34" charset="-120"/>
              </a:rPr>
              <a:t>Praktična plaćanja i fleksibilno kreditiranje donose ovisnost o institucijama. Ponuda, pristup i pravila mogu se mijenjati; pravila o zakonskom sredstvu plaćanja razlikuju se među jurisdikcijama.</a:t>
            </a:r>
            <a:endParaRPr lang="hr"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1</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Središnja bankaUpravlja monetarnom politikom i podupire namiru plaćanja. Poslovna bankaKlijentima duguje njihove depozite; depozit je obveza banke. Platne uslugePrenose naloge za plaćanje kojima se mi">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Proučite lokalno plaćanje</a:t>
            </a:r>
            <a:endParaRPr lang="hr" sz="3000" dirty="0"/>
          </a:p>
        </p:txBody>
      </p:sp>
      <p:sp>
        <p:nvSpPr>
          <p:cNvPr id="5" name="Text 2"/>
          <p:cNvSpPr/>
          <p:nvPr/>
        </p:nvSpPr>
        <p:spPr>
          <a:xfrm>
            <a:off x="666780" y="1447770"/>
            <a:ext cx="5694426" cy="822686"/>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Odaberite uobičajeno plaćanje ili upotrijebite izmišljeni scenarij.</a:t>
            </a:r>
            <a:endParaRPr lang="hr" sz="2400" dirty="0"/>
          </a:p>
        </p:txBody>
      </p:sp>
      <p:sp>
        <p:nvSpPr>
          <p:cNvPr id="6" name="Text 3"/>
          <p:cNvSpPr/>
          <p:nvPr/>
        </p:nvSpPr>
        <p:spPr>
          <a:xfrm>
            <a:off x="1047720" y="2514326"/>
            <a:ext cx="5276820"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hr" altLang="en-US" sz="2400" dirty="0">
                <a:solidFill>
                  <a:srgbClr val="25252B"/>
                </a:solidFill>
                <a:latin typeface="IBM Plex Sans" pitchFamily="34" charset="0"/>
                <a:ea typeface="IBM Plex Sans" pitchFamily="34" charset="-122"/>
                <a:cs typeface="IBM Plex Sans" pitchFamily="34" charset="-120"/>
              </a:rPr>
              <a:t>Što se plaća? Koja je valuta obračunska jedinica?</a:t>
            </a:r>
            <a:endParaRPr lang="hr" sz="2400" dirty="0"/>
          </a:p>
          <a:p>
            <a:pPr algn="l" marL="228600" indent="-228600">
              <a:lnSpc>
                <a:spcPct val="113000"/>
              </a:lnSpc>
              <a:spcBef>
                <a:spcPts val="480"/>
              </a:spcBef>
              <a:buSzPct val="100000"/>
              <a:buFont typeface="+mj-lt"/>
              <a:buAutoNum type="arabicPeriod" startAt="1"/>
            </a:pPr>
            <a:r>
              <a:rPr lang="hr" altLang="en-US" sz="2400" dirty="0">
                <a:solidFill>
                  <a:srgbClr val="25252B"/>
                </a:solidFill>
                <a:latin typeface="IBM Plex Sans" pitchFamily="34" charset="0"/>
                <a:ea typeface="IBM Plex Sans" pitchFamily="34" charset="-122"/>
                <a:cs typeface="IBM Plex Sans" pitchFamily="34" charset="-120"/>
              </a:rPr>
              <a:t>Zašto je primatelj prihvaća?</a:t>
            </a:r>
            <a:endParaRPr lang="hr" sz="2400" dirty="0"/>
          </a:p>
          <a:p>
            <a:pPr algn="l" marL="228600" indent="-228600">
              <a:lnSpc>
                <a:spcPct val="113000"/>
              </a:lnSpc>
              <a:spcBef>
                <a:spcPts val="480"/>
              </a:spcBef>
              <a:buSzPct val="100000"/>
              <a:buFont typeface="+mj-lt"/>
              <a:buAutoNum type="arabicPeriod" startAt="1"/>
            </a:pPr>
            <a:r>
              <a:rPr lang="hr" altLang="en-US" sz="2400" dirty="0">
                <a:solidFill>
                  <a:srgbClr val="25252B"/>
                </a:solidFill>
                <a:latin typeface="IBM Plex Sans" pitchFamily="34" charset="0"/>
                <a:ea typeface="IBM Plex Sans" pitchFamily="34" charset="-122"/>
                <a:cs typeface="IBM Plex Sans" pitchFamily="34" charset="-120"/>
              </a:rPr>
              <a:t>Koje je institucije, evidencije ili pravila podupiru?</a:t>
            </a:r>
            <a:endParaRPr lang="hr" sz="2400" dirty="0"/>
          </a:p>
          <a:p>
            <a:pPr algn="l" marL="228600" indent="-228600">
              <a:lnSpc>
                <a:spcPct val="113000"/>
              </a:lnSpc>
              <a:spcBef>
                <a:spcPts val="480"/>
              </a:spcBef>
              <a:buSzPct val="100000"/>
              <a:buFont typeface="+mj-lt"/>
              <a:buAutoNum type="arabicPeriod" startAt="1"/>
            </a:pPr>
            <a:r>
              <a:rPr lang="hr" altLang="en-US" sz="2400" dirty="0">
                <a:solidFill>
                  <a:srgbClr val="25252B"/>
                </a:solidFill>
                <a:latin typeface="IBM Plex Sans" pitchFamily="34" charset="0"/>
                <a:ea typeface="IBM Plex Sans" pitchFamily="34" charset="-122"/>
                <a:cs typeface="IBM Plex Sans" pitchFamily="34" charset="-120"/>
              </a:rPr>
              <a:t>Što postaje teže ako se izgubi prihvaćenost ili povjerenje?</a:t>
            </a:r>
            <a:endParaRPr lang="h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1</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Bankarstvo s djelomičnim rezervama</a:t>
            </a:r>
            <a:endParaRPr lang="hr"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hr" altLang="en-US" sz="2020" dirty="0">
                <a:solidFill>
                  <a:srgbClr val="25252B"/>
                </a:solidFill>
                <a:latin typeface="IBM Plex Sans" pitchFamily="34" charset="0"/>
                <a:ea typeface="IBM Plex Sans" pitchFamily="34" charset="-122"/>
                <a:cs typeface="IBM Plex Sans" pitchFamily="34" charset="-120"/>
              </a:rPr>
              <a:t>Bankovni depoziti: obećanja isplate</a:t>
            </a:r>
            <a:endParaRPr lang="hr" sz="2020" dirty="0"/>
          </a:p>
          <a:p>
            <a:pPr algn="l" marL="191770" indent="-191770">
              <a:lnSpc>
                <a:spcPct val="113000"/>
              </a:lnSpc>
              <a:spcBef>
                <a:spcPts val="400"/>
              </a:spcBef>
              <a:buSzPct val="100000"/>
              <a:buChar char="•"/>
            </a:pPr>
            <a:r>
              <a:rPr lang="hr" altLang="en-US" sz="2020" dirty="0">
                <a:solidFill>
                  <a:srgbClr val="25252B"/>
                </a:solidFill>
                <a:latin typeface="IBM Plex Sans" pitchFamily="34" charset="0"/>
                <a:ea typeface="IBM Plex Sans" pitchFamily="34" charset="-122"/>
                <a:cs typeface="IBM Plex Sans" pitchFamily="34" charset="-120"/>
              </a:rPr>
              <a:t>Samo se dio drži kao odmah dostupne rezerve</a:t>
            </a:r>
            <a:endParaRPr lang="hr" sz="2020" dirty="0"/>
          </a:p>
          <a:p>
            <a:pPr algn="l" marL="191770" indent="-191770">
              <a:lnSpc>
                <a:spcPct val="113000"/>
              </a:lnSpc>
              <a:spcBef>
                <a:spcPts val="400"/>
              </a:spcBef>
              <a:buSzPct val="100000"/>
              <a:buChar char="•"/>
            </a:pPr>
            <a:r>
              <a:rPr lang="hr" altLang="en-US" sz="2020" dirty="0">
                <a:solidFill>
                  <a:srgbClr val="25252B"/>
                </a:solidFill>
                <a:latin typeface="IBM Plex Sans" pitchFamily="34" charset="0"/>
                <a:ea typeface="IBM Plex Sans" pitchFamily="34" charset="-122"/>
                <a:cs typeface="IBM Plex Sans" pitchFamily="34" charset="-120"/>
              </a:rPr>
              <a:t>Kredit obično stvara novi depozitni novac</a:t>
            </a:r>
            <a:endParaRPr lang="hr" sz="2020" dirty="0"/>
          </a:p>
          <a:p>
            <a:pPr algn="l" marL="191770" indent="-191770">
              <a:lnSpc>
                <a:spcPct val="113000"/>
              </a:lnSpc>
              <a:spcBef>
                <a:spcPts val="400"/>
              </a:spcBef>
              <a:buSzPct val="100000"/>
              <a:buChar char="•"/>
            </a:pPr>
            <a:r>
              <a:rPr lang="hr" altLang="en-US" sz="2020" dirty="0">
                <a:solidFill>
                  <a:srgbClr val="25252B"/>
                </a:solidFill>
                <a:latin typeface="IBM Plex Sans" pitchFamily="34" charset="0"/>
                <a:ea typeface="IBM Plex Sans" pitchFamily="34" charset="-122"/>
                <a:cs typeface="IBM Plex Sans" pitchFamily="34" charset="-120"/>
              </a:rPr>
              <a:t>Otplata glavnice smanjuje depozitni novac</a:t>
            </a:r>
            <a:endParaRPr lang="hr" sz="2020" dirty="0"/>
          </a:p>
          <a:p>
            <a:pPr algn="l" marL="191770" indent="-191770">
              <a:lnSpc>
                <a:spcPct val="113000"/>
              </a:lnSpc>
              <a:spcBef>
                <a:spcPts val="400"/>
              </a:spcBef>
              <a:buSzPct val="100000"/>
              <a:buChar char="•"/>
            </a:pPr>
            <a:r>
              <a:rPr lang="hr" altLang="en-US" sz="2020" dirty="0">
                <a:solidFill>
                  <a:srgbClr val="25252B"/>
                </a:solidFill>
                <a:latin typeface="IBM Plex Sans" pitchFamily="34" charset="0"/>
                <a:ea typeface="IBM Plex Sans" pitchFamily="34" charset="-122"/>
                <a:cs typeface="IBM Plex Sans" pitchFamily="34" charset="-120"/>
              </a:rPr>
              <a:t>Kapital, likvidnost, kreditni rizik, izvori financiranja, regulativa i potražnja ograničavaju kreditiranje</a:t>
            </a:r>
            <a:endParaRPr lang="hr" sz="2020" dirty="0"/>
          </a:p>
        </p:txBody>
      </p:sp>
      <p:sp>
        <p:nvSpPr>
          <p:cNvPr id="5" name="Text 3"/>
          <p:cNvSpPr/>
          <p:nvPr/>
        </p:nvSpPr>
        <p:spPr>
          <a:xfrm>
            <a:off x="666780" y="3932011"/>
            <a:ext cx="11510010" cy="345552"/>
          </a:xfrm>
          <a:prstGeom prst="rect">
            <a:avLst/>
          </a:prstGeom>
          <a:noFill/>
          <a:ln/>
        </p:spPr>
        <p:txBody>
          <a:bodyPr wrap="square" lIns="0" tIns="0" rIns="0" bIns="0" rtlCol="0" anchor="t"/>
          <a:lstStyle/>
          <a:p>
            <a:pPr algn="l" indent="0" marL="0">
              <a:lnSpc>
                <a:spcPct val="113000"/>
              </a:lnSpc>
              <a:buNone/>
            </a:pPr>
            <a:r>
              <a:rPr lang="hr" altLang="en-US" sz="2020" b="1" dirty="0">
                <a:solidFill>
                  <a:srgbClr val="422C70"/>
                </a:solidFill>
                <a:latin typeface="IBM Plex Sans" pitchFamily="34" charset="0"/>
                <a:ea typeface="IBM Plex Sans" pitchFamily="34" charset="-122"/>
                <a:cs typeface="IBM Plex Sans" pitchFamily="34" charset="-120"/>
              </a:rPr>
              <a:t>Rizik likvidnosti:</a:t>
            </a:r>
            <a:r>
              <a:rPr lang="hr" altLang="en-US" sz="2020" dirty="0">
                <a:solidFill>
                  <a:srgbClr val="25252B"/>
                </a:solidFill>
                <a:latin typeface="IBM Plex Sans" pitchFamily="34" charset="0"/>
                <a:ea typeface="IBM Plex Sans" pitchFamily="34" charset="-122"/>
                <a:cs typeface="IBM Plex Sans" pitchFamily="34" charset="-120"/>
              </a:rPr>
              <a:t> premalo sredstava dostupnih za današnja podizanja novca.</a:t>
            </a:r>
            <a:endParaRPr lang="hr" sz="2020" dirty="0"/>
          </a:p>
        </p:txBody>
      </p:sp>
      <p:sp>
        <p:nvSpPr>
          <p:cNvPr id="6" name="Text 4"/>
          <p:cNvSpPr/>
          <p:nvPr/>
        </p:nvSpPr>
        <p:spPr>
          <a:xfrm>
            <a:off x="666780" y="4533595"/>
            <a:ext cx="11510010" cy="345552"/>
          </a:xfrm>
          <a:prstGeom prst="rect">
            <a:avLst/>
          </a:prstGeom>
          <a:noFill/>
          <a:ln/>
        </p:spPr>
        <p:txBody>
          <a:bodyPr wrap="square" lIns="0" tIns="0" rIns="0" bIns="0" rtlCol="0" anchor="t"/>
          <a:lstStyle/>
          <a:p>
            <a:pPr algn="l" indent="0" marL="0">
              <a:lnSpc>
                <a:spcPct val="113000"/>
              </a:lnSpc>
              <a:buNone/>
            </a:pPr>
            <a:r>
              <a:rPr lang="hr" altLang="en-US" sz="2020" b="1" dirty="0">
                <a:solidFill>
                  <a:srgbClr val="422C70"/>
                </a:solidFill>
                <a:latin typeface="IBM Plex Sans" pitchFamily="34" charset="0"/>
                <a:ea typeface="IBM Plex Sans" pitchFamily="34" charset="-122"/>
                <a:cs typeface="IBM Plex Sans" pitchFamily="34" charset="-120"/>
              </a:rPr>
              <a:t>Rizik solventnosti:</a:t>
            </a:r>
            <a:r>
              <a:rPr lang="hr" altLang="en-US" sz="2020" dirty="0">
                <a:solidFill>
                  <a:srgbClr val="25252B"/>
                </a:solidFill>
                <a:latin typeface="IBM Plex Sans" pitchFamily="34" charset="0"/>
                <a:ea typeface="IBM Plex Sans" pitchFamily="34" charset="-122"/>
                <a:cs typeface="IBM Plex Sans" pitchFamily="34" charset="-120"/>
              </a:rPr>
              <a:t> imovina vrijedi manje od obveza.</a:t>
            </a:r>
            <a:endParaRPr lang="hr" sz="2020" dirty="0"/>
          </a:p>
        </p:txBody>
      </p:sp>
      <p:sp>
        <p:nvSpPr>
          <p:cNvPr id="7" name="Text 5"/>
          <p:cNvSpPr/>
          <p:nvPr/>
        </p:nvSpPr>
        <p:spPr>
          <a:xfrm>
            <a:off x="666780" y="5135179"/>
            <a:ext cx="11510010" cy="691195"/>
          </a:xfrm>
          <a:prstGeom prst="rect">
            <a:avLst/>
          </a:prstGeom>
          <a:noFill/>
          <a:ln/>
        </p:spPr>
        <p:txBody>
          <a:bodyPr wrap="square" lIns="0" tIns="0" rIns="0" bIns="0" rtlCol="0" anchor="t"/>
          <a:lstStyle/>
          <a:p>
            <a:pPr algn="l" indent="0" marL="0">
              <a:lnSpc>
                <a:spcPct val="113000"/>
              </a:lnSpc>
              <a:buNone/>
            </a:pPr>
            <a:r>
              <a:rPr lang="hr" altLang="en-US" sz="2020" dirty="0">
                <a:solidFill>
                  <a:srgbClr val="25252B"/>
                </a:solidFill>
                <a:latin typeface="IBM Plex Sans" pitchFamily="34" charset="0"/>
                <a:ea typeface="IBM Plex Sans" pitchFamily="34" charset="-122"/>
                <a:cs typeface="IBM Plex Sans" pitchFamily="34" charset="-120"/>
              </a:rPr>
              <a:t>Navale na banke mogu otežati pristup novcu. Osiguranje depozita i kreditiranje središnje banke mogu ublažiti paniku, ali pokriće i pravila razlikuju se; zaštita ne može ukloniti svaki rizik.</a:t>
            </a:r>
            <a:endParaRPr lang="hr"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1</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Zatražite kreditZajmoprimac traži kredit od banke.2Odobrite kreditBanka pristaje odobriti kredit.3 Stvorite depozitBanka knjiži novi depozit na račun zajmoprimca.4 Potrošite ili prenesite sredstvaZa">    </p:cNvPr>
          <p:cNvPicPr>
            <a:picLocks noChangeAspect="1"/>
          </p:cNvPicPr>
          <p:nvPr/>
        </p:nvPicPr>
        <p:blipFill>
          <a:blip r:embed="rId1"/>
          <a:stretch>
            <a:fillRect/>
          </a:stretch>
        </p:blipFill>
        <p:spPr>
          <a:xfrm>
            <a:off x="342900" y="536387"/>
            <a:ext cx="11506170" cy="56328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Rizik likvidnostiMnogi deponenti danas čekaju u redu za podizanje novca Krediti banke ipak mogu biti otplaćeni kasnije Trenutačno nema dovoljno gotovine ni brzo unovčive imovineProblemVrijeme: danas n">    </p:cNvPr>
          <p:cNvPicPr>
            <a:picLocks noChangeAspect="1"/>
          </p:cNvPicPr>
          <p:nvPr/>
        </p:nvPicPr>
        <p:blipFill>
          <a:blip r:embed="rId1"/>
          <a:stretch>
            <a:fillRect/>
          </a:stretch>
        </p:blipFill>
        <p:spPr>
          <a:xfrm>
            <a:off x="342900" y="561076"/>
            <a:ext cx="11506170" cy="558350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1</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Inflacija i kupovna moć</a:t>
            </a:r>
            <a:endParaRPr lang="hr" sz="3000" dirty="0"/>
          </a:p>
        </p:txBody>
      </p:sp>
      <p:sp>
        <p:nvSpPr>
          <p:cNvPr id="5" name="Text 2"/>
          <p:cNvSpPr/>
          <p:nvPr/>
        </p:nvSpPr>
        <p:spPr>
          <a:xfrm>
            <a:off x="1002000" y="1375806"/>
            <a:ext cx="5327020" cy="3056291"/>
          </a:xfrm>
          <a:prstGeom prst="rect">
            <a:avLst/>
          </a:prstGeom>
          <a:noFill/>
          <a:ln/>
        </p:spPr>
        <p:txBody>
          <a:bodyPr wrap="square" lIns="0" tIns="0" rIns="0" bIns="0" rtlCol="0" anchor="t"/>
          <a:lstStyle/>
          <a:p>
            <a:pPr algn="l" marL="200660" indent="-200660">
              <a:lnSpc>
                <a:spcPct val="113000"/>
              </a:lnSpc>
              <a:buSzPct val="100000"/>
              <a:buChar char="•"/>
            </a:pPr>
            <a:r>
              <a:rPr lang="hr" altLang="en-US" sz="2110" b="1" dirty="0">
                <a:solidFill>
                  <a:srgbClr val="422C70"/>
                </a:solidFill>
                <a:latin typeface="IBM Plex Sans" pitchFamily="34" charset="0"/>
                <a:ea typeface="IBM Plex Sans" pitchFamily="34" charset="-122"/>
                <a:cs typeface="IBM Plex Sans" pitchFamily="34" charset="-120"/>
              </a:rPr>
              <a:t>Inflacija cijena:</a:t>
            </a:r>
            <a:r>
              <a:rPr lang="hr" altLang="en-US" sz="2110" dirty="0">
                <a:solidFill>
                  <a:srgbClr val="25252B"/>
                </a:solidFill>
                <a:latin typeface="IBM Plex Sans" pitchFamily="34" charset="0"/>
                <a:ea typeface="IBM Plex Sans" pitchFamily="34" charset="-122"/>
                <a:cs typeface="IBM Plex Sans" pitchFamily="34" charset="-120"/>
              </a:rPr>
              <a:t> trajan rast opće razine cijena</a:t>
            </a:r>
            <a:endParaRPr lang="hr" sz="2110" dirty="0"/>
          </a:p>
          <a:p>
            <a:pPr algn="l" marL="200660" indent="-200660">
              <a:lnSpc>
                <a:spcPct val="113000"/>
              </a:lnSpc>
              <a:spcBef>
                <a:spcPts val="420"/>
              </a:spcBef>
              <a:buSzPct val="100000"/>
              <a:buChar char="•"/>
            </a:pPr>
            <a:r>
              <a:rPr lang="hr" altLang="en-US" sz="2110" b="1" dirty="0">
                <a:solidFill>
                  <a:srgbClr val="422C70"/>
                </a:solidFill>
                <a:latin typeface="IBM Plex Sans" pitchFamily="34" charset="0"/>
                <a:ea typeface="IBM Plex Sans" pitchFamily="34" charset="-122"/>
                <a:cs typeface="IBM Plex Sans" pitchFamily="34" charset="-120"/>
              </a:rPr>
              <a:t>Kupovna moć:</a:t>
            </a:r>
            <a:r>
              <a:rPr lang="hr" altLang="en-US" sz="2110" dirty="0">
                <a:solidFill>
                  <a:srgbClr val="25252B"/>
                </a:solidFill>
                <a:latin typeface="IBM Plex Sans" pitchFamily="34" charset="0"/>
                <a:ea typeface="IBM Plex Sans" pitchFamily="34" charset="-122"/>
                <a:cs typeface="IBM Plex Sans" pitchFamily="34" charset="-120"/>
              </a:rPr>
              <a:t> ono što se može kupiti jednom novčanom jedinicom</a:t>
            </a:r>
            <a:endParaRPr lang="hr" sz="2110" dirty="0"/>
          </a:p>
          <a:p>
            <a:pPr algn="l" marL="200660" indent="-200660">
              <a:lnSpc>
                <a:spcPct val="113000"/>
              </a:lnSpc>
              <a:spcBef>
                <a:spcPts val="420"/>
              </a:spcBef>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Ista košarica: 100 → 110 novčanih jedinica</a:t>
            </a:r>
            <a:endParaRPr lang="hr" sz="2110" dirty="0"/>
          </a:p>
          <a:p>
            <a:pPr algn="l" marL="200660" indent="-200660">
              <a:lnSpc>
                <a:spcPct val="113000"/>
              </a:lnSpc>
              <a:spcBef>
                <a:spcPts val="420"/>
              </a:spcBef>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Nepromijenjeni prihodi ili štednja: manja kupovna moć</a:t>
            </a:r>
            <a:endParaRPr lang="hr" sz="2110" dirty="0"/>
          </a:p>
        </p:txBody>
      </p:sp>
      <p:sp>
        <p:nvSpPr>
          <p:cNvPr id="6" name="Text 3"/>
          <p:cNvSpPr/>
          <p:nvPr/>
        </p:nvSpPr>
        <p:spPr>
          <a:xfrm>
            <a:off x="666780" y="4727082"/>
            <a:ext cx="5694426" cy="1447770"/>
          </a:xfrm>
          <a:prstGeom prst="rect">
            <a:avLst/>
          </a:prstGeom>
          <a:noFill/>
          <a:ln/>
        </p:spPr>
        <p:txBody>
          <a:bodyPr wrap="square" lIns="0" tIns="0" rIns="0" bIns="0" rtlCol="0" anchor="t"/>
          <a:lstStyle/>
          <a:p>
            <a:pPr algn="l" indent="0" marL="0">
              <a:lnSpc>
                <a:spcPct val="113000"/>
              </a:lnSpc>
              <a:buNone/>
            </a:pPr>
            <a:r>
              <a:rPr lang="hr" altLang="en-US" sz="2110" dirty="0">
                <a:solidFill>
                  <a:srgbClr val="25252B"/>
                </a:solidFill>
                <a:latin typeface="IBM Plex Sans" pitchFamily="34" charset="0"/>
                <a:ea typeface="IBM Plex Sans" pitchFamily="34" charset="-122"/>
                <a:cs typeface="IBM Plex Sans" pitchFamily="34" charset="-120"/>
              </a:rPr>
              <a:t>Povećanje količine novca i kredita može pridonijeti inflaciji, uz ponudu, potražnju, valutu, poreze, propise i troškove. Rast jedne cijene nije cjelovito mjerilo inflacije.</a:t>
            </a:r>
            <a:endParaRPr lang="hr"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1</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Prije Imate 100 jedinica. Košarica košta 100. Možete kupiti cijelu košaricu.Razina cijenaNižaKupovna moćVišaNakon rasta cijena I dalje imate 100 jedinica. Ista košarica košta 110. Više ne možete kupit">    </p:cNvPr>
          <p:cNvPicPr>
            <a:picLocks noChangeAspect="1"/>
          </p:cNvPicPr>
          <p:nvPr/>
        </p:nvPicPr>
        <p:blipFill>
          <a:blip r:embed="rId1"/>
          <a:stretch>
            <a:fillRect/>
          </a:stretch>
        </p:blipFill>
        <p:spPr>
          <a:xfrm>
            <a:off x="342900" y="796900"/>
            <a:ext cx="11506170" cy="51118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Usporedite kupovnu moć na lokalnoj razini</a:t>
            </a:r>
            <a:endParaRPr lang="hr" sz="3000" dirty="0"/>
          </a:p>
        </p:txBody>
      </p:sp>
      <p:sp>
        <p:nvSpPr>
          <p:cNvPr id="4" name="Text 2"/>
          <p:cNvSpPr/>
          <p:nvPr/>
        </p:nvSpPr>
        <p:spPr>
          <a:xfrm>
            <a:off x="1017179" y="1379464"/>
            <a:ext cx="11125871" cy="2060235"/>
          </a:xfrm>
          <a:prstGeom prst="rect">
            <a:avLst/>
          </a:prstGeom>
          <a:noFill/>
          <a:ln/>
        </p:spPr>
        <p:txBody>
          <a:bodyPr wrap="square" lIns="0" tIns="0" rIns="0" bIns="0" rtlCol="0" anchor="t"/>
          <a:lstStyle/>
          <a:p>
            <a:pPr algn="l" marL="210820" indent="-210820">
              <a:lnSpc>
                <a:spcPct val="113000"/>
              </a:lnSpc>
              <a:buSzPct val="100000"/>
              <a:buFont typeface="+mj-lt"/>
              <a:buAutoNum type="arabicPeriod" startAt="1"/>
            </a:pPr>
            <a:r>
              <a:rPr lang="hr" altLang="en-US" sz="2210" dirty="0">
                <a:solidFill>
                  <a:srgbClr val="25252B"/>
                </a:solidFill>
                <a:latin typeface="IBM Plex Sans" pitchFamily="34" charset="0"/>
                <a:ea typeface="IBM Plex Sans" pitchFamily="34" charset="-122"/>
                <a:cs typeface="IBM Plex Sans" pitchFamily="34" charset="-120"/>
              </a:rPr>
              <a:t>Odaberite neki uobičajeni proizvod; zabilježite današnju cijenu.</a:t>
            </a:r>
            <a:endParaRPr lang="hr" sz="2210" dirty="0"/>
          </a:p>
          <a:p>
            <a:pPr algn="l" marL="210820" indent="-210820">
              <a:lnSpc>
                <a:spcPct val="113000"/>
              </a:lnSpc>
              <a:spcBef>
                <a:spcPts val="440"/>
              </a:spcBef>
              <a:buSzPct val="100000"/>
              <a:buFont typeface="+mj-lt"/>
              <a:buAutoNum type="arabicPeriod" startAt="1"/>
            </a:pPr>
            <a:r>
              <a:rPr lang="hr" altLang="en-US" sz="2210" dirty="0">
                <a:solidFill>
                  <a:srgbClr val="25252B"/>
                </a:solidFill>
                <a:latin typeface="IBM Plex Sans" pitchFamily="34" charset="0"/>
                <a:ea typeface="IBM Plex Sans" pitchFamily="34" charset="-122"/>
                <a:cs typeface="IBM Plex Sans" pitchFamily="34" charset="-120"/>
              </a:rPr>
              <a:t>Usporedite je s nekadašnjom cijenom; ako je moguće, provjerite pouzdan zapis.</a:t>
            </a:r>
            <a:endParaRPr lang="hr" sz="2210" dirty="0"/>
          </a:p>
          <a:p>
            <a:pPr algn="l" marL="210820" indent="-210820">
              <a:lnSpc>
                <a:spcPct val="113000"/>
              </a:lnSpc>
              <a:spcBef>
                <a:spcPts val="440"/>
              </a:spcBef>
              <a:buSzPct val="100000"/>
              <a:buFont typeface="+mj-lt"/>
              <a:buAutoNum type="arabicPeriod" startAt="1"/>
            </a:pPr>
            <a:r>
              <a:rPr lang="hr" altLang="en-US" sz="2210" dirty="0">
                <a:solidFill>
                  <a:srgbClr val="25252B"/>
                </a:solidFill>
                <a:latin typeface="IBM Plex Sans" pitchFamily="34" charset="0"/>
                <a:ea typeface="IBM Plex Sans" pitchFamily="34" charset="-122"/>
                <a:cs typeface="IBM Plex Sans" pitchFamily="34" charset="-120"/>
              </a:rPr>
              <a:t>Je li se dohodak mijenjao po istoj stopi? Što se još promijenilo?</a:t>
            </a:r>
            <a:endParaRPr lang="hr" sz="2210" dirty="0"/>
          </a:p>
          <a:p>
            <a:pPr algn="l" marL="210820" indent="-210820">
              <a:lnSpc>
                <a:spcPct val="113000"/>
              </a:lnSpc>
              <a:spcBef>
                <a:spcPts val="440"/>
              </a:spcBef>
              <a:buSzPct val="100000"/>
              <a:buFont typeface="+mj-lt"/>
              <a:buAutoNum type="arabicPeriod" startAt="1"/>
            </a:pPr>
            <a:r>
              <a:rPr lang="hr" altLang="en-US" sz="2210" dirty="0">
                <a:solidFill>
                  <a:srgbClr val="25252B"/>
                </a:solidFill>
                <a:latin typeface="IBM Plex Sans" pitchFamily="34" charset="0"/>
                <a:ea typeface="IBM Plex Sans" pitchFamily="34" charset="-122"/>
                <a:cs typeface="IBM Plex Sans" pitchFamily="34" charset="-120"/>
              </a:rPr>
              <a:t>Usporedite sa službenom mjerom inflacije i pripadajućom potrošačkom košaricom.</a:t>
            </a:r>
            <a:endParaRPr lang="hr" sz="2210" dirty="0"/>
          </a:p>
        </p:txBody>
      </p:sp>
      <p:sp>
        <p:nvSpPr>
          <p:cNvPr id="5" name="Text 3"/>
          <p:cNvSpPr/>
          <p:nvPr/>
        </p:nvSpPr>
        <p:spPr>
          <a:xfrm>
            <a:off x="666780" y="3748126"/>
            <a:ext cx="11510010" cy="1135410"/>
          </a:xfrm>
          <a:prstGeom prst="rect">
            <a:avLst/>
          </a:prstGeom>
          <a:noFill/>
          <a:ln/>
        </p:spPr>
        <p:txBody>
          <a:bodyPr wrap="square" lIns="0" tIns="0" rIns="0" bIns="0" rtlCol="0" anchor="t"/>
          <a:lstStyle/>
          <a:p>
            <a:pPr algn="l" indent="0" marL="0">
              <a:lnSpc>
                <a:spcPct val="113000"/>
              </a:lnSpc>
              <a:buNone/>
            </a:pPr>
            <a:r>
              <a:rPr lang="hr" altLang="en-US" sz="2210" dirty="0">
                <a:solidFill>
                  <a:srgbClr val="25252B"/>
                </a:solidFill>
                <a:latin typeface="IBM Plex Sans" pitchFamily="34" charset="0"/>
                <a:ea typeface="IBM Plex Sans" pitchFamily="34" charset="-122"/>
                <a:cs typeface="IBM Plex Sans" pitchFamily="34" charset="-120"/>
              </a:rPr>
              <a:t>Učinci se razlikuju za imatelje gotovine, vlasnike imovine, zajmoprimce i zajmodavce; plaće i cijene prilagođavaju se različitim brzinama. Vaša se potrošnja može razlikovati od potrošačke košarice koja se koristi za mjerenje.</a:t>
            </a:r>
            <a:endParaRPr lang="hr" sz="2210" dirty="0"/>
          </a:p>
        </p:txBody>
      </p:sp>
      <p:sp>
        <p:nvSpPr>
          <p:cNvPr id="6" name="Text 4"/>
          <p:cNvSpPr/>
          <p:nvPr/>
        </p:nvSpPr>
        <p:spPr>
          <a:xfrm>
            <a:off x="666780" y="5163891"/>
            <a:ext cx="11510010" cy="756940"/>
          </a:xfrm>
          <a:prstGeom prst="rect">
            <a:avLst/>
          </a:prstGeom>
          <a:noFill/>
          <a:ln/>
        </p:spPr>
        <p:txBody>
          <a:bodyPr wrap="square" lIns="0" tIns="0" rIns="0" bIns="0" rtlCol="0" anchor="t"/>
          <a:lstStyle/>
          <a:p>
            <a:pPr algn="l" indent="0" marL="0">
              <a:lnSpc>
                <a:spcPct val="113000"/>
              </a:lnSpc>
              <a:buNone/>
            </a:pPr>
            <a:r>
              <a:rPr lang="hr" altLang="en-US" sz="2210" dirty="0">
                <a:solidFill>
                  <a:srgbClr val="25252B"/>
                </a:solidFill>
                <a:latin typeface="IBM Plex Sans" pitchFamily="34" charset="0"/>
                <a:ea typeface="IBM Plex Sans" pitchFamily="34" charset="-122"/>
                <a:cs typeface="IBM Plex Sans" pitchFamily="34" charset="-120"/>
              </a:rPr>
              <a:t>Promjena košarice ili metode nije automatski manipulacija; provjerite objašnjenje i dokumentirajte promjenu.</a:t>
            </a:r>
            <a:endParaRPr lang="hr"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1</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Američki dolar kao rezervna valuta</a:t>
            </a:r>
            <a:endParaRPr lang="hr"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Rezervna valuta: drži se za međunarodna plaćanja</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Svjetski ratovi: promjene u gospodarskoj i financijskoj snazi</a:t>
            </a:r>
            <a:endParaRPr lang="hr" sz="2400" dirty="0"/>
          </a:p>
          <a:p>
            <a:pPr algn="l" marL="228600" indent="-228600">
              <a:lnSpc>
                <a:spcPct val="113000"/>
              </a:lnSpc>
              <a:spcBef>
                <a:spcPts val="480"/>
              </a:spcBef>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1944:</a:t>
            </a:r>
            <a:r>
              <a:rPr lang="hr" altLang="en-US" sz="2400" dirty="0">
                <a:solidFill>
                  <a:srgbClr val="25252B"/>
                </a:solidFill>
                <a:latin typeface="IBM Plex Sans" pitchFamily="34" charset="0"/>
                <a:ea typeface="IBM Plex Sans" pitchFamily="34" charset="-122"/>
                <a:cs typeface="IBM Plex Sans" pitchFamily="34" charset="-120"/>
              </a:rPr>
              <a:t> Bretton Woods; valute vezane uz dolar, dolar uz zlato</a:t>
            </a:r>
            <a:endParaRPr lang="hr" sz="2400" dirty="0"/>
          </a:p>
          <a:p>
            <a:pPr algn="l" marL="228600" indent="-228600">
              <a:lnSpc>
                <a:spcPct val="113000"/>
              </a:lnSpc>
              <a:spcBef>
                <a:spcPts val="480"/>
              </a:spcBef>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1971:</a:t>
            </a:r>
            <a:r>
              <a:rPr lang="hr" altLang="en-US" sz="2400" dirty="0">
                <a:solidFill>
                  <a:srgbClr val="25252B"/>
                </a:solidFill>
                <a:latin typeface="IBM Plex Sans" pitchFamily="34" charset="0"/>
                <a:ea typeface="IBM Plex Sans" pitchFamily="34" charset="-122"/>
                <a:cs typeface="IBM Plex Sans" pitchFamily="34" charset="-120"/>
              </a:rPr>
              <a:t> ukinuta službena konvertibilnost dolara u zlato</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Razvijena trgovina, veličina gospodarstva i duboka financijska tržišta</a:t>
            </a:r>
            <a:endParaRPr lang="hr" sz="2400" dirty="0"/>
          </a:p>
        </p:txBody>
      </p:sp>
      <p:sp>
        <p:nvSpPr>
          <p:cNvPr id="5" name="Text 3"/>
          <p:cNvSpPr/>
          <p:nvPr/>
        </p:nvSpPr>
        <p:spPr>
          <a:xfrm>
            <a:off x="666780" y="4022263"/>
            <a:ext cx="11510010" cy="411389"/>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Udjeli rezervnih valuta mogu se mijenjati; središnje banke drže i druge valute.</a:t>
            </a:r>
            <a:endParaRPr lang="h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1</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Alternative za štednju i očuvanje vrijednosti</a:t>
            </a:r>
            <a:endParaRPr lang="hr"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Plemeniti metali:</a:t>
            </a:r>
            <a:r>
              <a:rPr lang="hr" altLang="en-US" sz="2400" dirty="0">
                <a:solidFill>
                  <a:srgbClr val="25252B"/>
                </a:solidFill>
                <a:latin typeface="IBM Plex Sans" pitchFamily="34" charset="0"/>
                <a:ea typeface="IBM Plex Sans" pitchFamily="34" charset="-122"/>
                <a:cs typeface="IBM Plex Sans" pitchFamily="34" charset="-120"/>
              </a:rPr>
              <a:t> fizičko posjedovanje; troškovi pohrane i provjere</a:t>
            </a:r>
            <a:endParaRPr lang="hr" sz="2400" dirty="0"/>
          </a:p>
          <a:p>
            <a:pPr algn="l" marL="228600" indent="-228600">
              <a:lnSpc>
                <a:spcPct val="113000"/>
              </a:lnSpc>
              <a:spcBef>
                <a:spcPts val="480"/>
              </a:spcBef>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Nekretnine:</a:t>
            </a:r>
            <a:r>
              <a:rPr lang="hr" altLang="en-US" sz="2400" dirty="0">
                <a:solidFill>
                  <a:srgbClr val="25252B"/>
                </a:solidFill>
                <a:latin typeface="IBM Plex Sans" pitchFamily="34" charset="0"/>
                <a:ea typeface="IBM Plex Sans" pitchFamily="34" charset="-122"/>
                <a:cs typeface="IBM Plex Sans" pitchFamily="34" charset="-120"/>
              </a:rPr>
              <a:t> korisna imovina; visoki početni troškovi, održavanje, niska prenosivost</a:t>
            </a:r>
            <a:endParaRPr lang="hr" sz="2400" dirty="0"/>
          </a:p>
          <a:p>
            <a:pPr algn="l" marL="228600" indent="-228600">
              <a:lnSpc>
                <a:spcPct val="113000"/>
              </a:lnSpc>
              <a:spcBef>
                <a:spcPts val="480"/>
              </a:spcBef>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Dionice:</a:t>
            </a:r>
            <a:r>
              <a:rPr lang="hr" altLang="en-US" sz="2400" dirty="0">
                <a:solidFill>
                  <a:srgbClr val="25252B"/>
                </a:solidFill>
                <a:latin typeface="IBM Plex Sans" pitchFamily="34" charset="0"/>
                <a:ea typeface="IBM Plex Sans" pitchFamily="34" charset="-122"/>
                <a:cs typeface="IBM Plex Sans" pitchFamily="34" charset="-120"/>
              </a:rPr>
              <a:t> vlasništvo koje donosi prinos; poslovni, tržišni i skrbnički rizici</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Ostale mogućnosti: strane valute, obveznice, poduzeća, alati, obrazovanje</a:t>
            </a:r>
            <a:endParaRPr lang="hr"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Imovina ne ispunjava automatski sve funkcije novca. Nijedna imovina ne jamči kupovnu moć u svakoj situaciji.</a:t>
            </a:r>
            <a:endParaRPr lang="hr" sz="2400" dirty="0"/>
          </a:p>
        </p:txBody>
      </p:sp>
      <p:sp>
        <p:nvSpPr>
          <p:cNvPr id="6" name="Text 4"/>
          <p:cNvSpPr/>
          <p:nvPr/>
        </p:nvSpPr>
        <p:spPr>
          <a:xfrm>
            <a:off x="666780" y="5088910"/>
            <a:ext cx="11510010" cy="822686"/>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Porezi mogu promijeniti troškove i koristi; pravila se razlikuju i mijenjaju. Ovaj tečaj ne pruža porezne savjete.</a:t>
            </a:r>
            <a:endParaRPr lang="h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1</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Digitalne valute središnjih banaka (CBDC)</a:t>
            </a:r>
            <a:endParaRPr lang="hr" sz="3000" dirty="0"/>
          </a:p>
        </p:txBody>
      </p:sp>
      <p:sp>
        <p:nvSpPr>
          <p:cNvPr id="4" name="Text 2"/>
          <p:cNvSpPr/>
          <p:nvPr/>
        </p:nvSpPr>
        <p:spPr>
          <a:xfrm>
            <a:off x="666780" y="1417320"/>
            <a:ext cx="11510010" cy="658094"/>
          </a:xfrm>
          <a:prstGeom prst="rect">
            <a:avLst/>
          </a:prstGeom>
          <a:noFill/>
          <a:ln/>
        </p:spPr>
        <p:txBody>
          <a:bodyPr wrap="square" lIns="0" tIns="0" rIns="0" bIns="0" rtlCol="0" anchor="t"/>
          <a:lstStyle/>
          <a:p>
            <a:pPr algn="l" indent="0" marL="0">
              <a:lnSpc>
                <a:spcPct val="113000"/>
              </a:lnSpc>
              <a:buNone/>
            </a:pPr>
            <a:r>
              <a:rPr lang="hr" altLang="en-US" sz="1920" dirty="0">
                <a:solidFill>
                  <a:srgbClr val="25252B"/>
                </a:solidFill>
                <a:latin typeface="IBM Plex Sans" pitchFamily="34" charset="0"/>
                <a:ea typeface="IBM Plex Sans" pitchFamily="34" charset="-122"/>
                <a:cs typeface="IBM Plex Sans" pitchFamily="34" charset="-120"/>
              </a:rPr>
              <a:t>CBDC je digitalni fiat novac izdan kao obveza središnje banke: potraživanje njegova imatelja prema središnjoj banci.</a:t>
            </a:r>
            <a:endParaRPr lang="hr" sz="1920" dirty="0"/>
          </a:p>
        </p:txBody>
      </p:sp>
      <p:sp>
        <p:nvSpPr>
          <p:cNvPr id="5" name="Text 3"/>
          <p:cNvSpPr/>
          <p:nvPr/>
        </p:nvSpPr>
        <p:spPr>
          <a:xfrm>
            <a:off x="971459" y="2270364"/>
            <a:ext cx="11176071" cy="1462217"/>
          </a:xfrm>
          <a:prstGeom prst="rect">
            <a:avLst/>
          </a:prstGeom>
          <a:noFill/>
          <a:ln/>
        </p:spPr>
        <p:txBody>
          <a:bodyPr wrap="square" lIns="0" tIns="0" rIns="0" bIns="0" rtlCol="0" anchor="t"/>
          <a:lstStyle/>
          <a:p>
            <a:pPr algn="l" marL="182880" indent="-182880">
              <a:lnSpc>
                <a:spcPct val="113000"/>
              </a:lnSpc>
              <a:buSzPct val="100000"/>
              <a:buChar char="•"/>
            </a:pPr>
            <a:r>
              <a:rPr lang="hr" altLang="en-US" sz="1920" dirty="0">
                <a:solidFill>
                  <a:srgbClr val="25252B"/>
                </a:solidFill>
                <a:latin typeface="IBM Plex Sans" pitchFamily="34" charset="0"/>
                <a:ea typeface="IBM Plex Sans" pitchFamily="34" charset="-122"/>
                <a:cs typeface="IBM Plex Sans" pitchFamily="34" charset="-120"/>
              </a:rPr>
              <a:t>Razlikuje se od gotovine i depozita u poslovnim bankama</a:t>
            </a:r>
            <a:endParaRPr lang="hr" sz="1920" dirty="0"/>
          </a:p>
          <a:p>
            <a:pPr algn="l" marL="182880" indent="-182880">
              <a:lnSpc>
                <a:spcPct val="113000"/>
              </a:lnSpc>
              <a:spcBef>
                <a:spcPts val="380"/>
              </a:spcBef>
              <a:buSzPct val="100000"/>
              <a:buChar char="•"/>
            </a:pPr>
            <a:r>
              <a:rPr lang="hr" altLang="en-US" sz="1920" dirty="0">
                <a:solidFill>
                  <a:srgbClr val="25252B"/>
                </a:solidFill>
                <a:latin typeface="IBM Plex Sans" pitchFamily="34" charset="0"/>
                <a:ea typeface="IBM Plex Sans" pitchFamily="34" charset="-122"/>
                <a:cs typeface="IBM Plex Sans" pitchFamily="34" charset="-120"/>
              </a:rPr>
              <a:t>Moguće prednosti u pogledu namire ili pristupa</a:t>
            </a:r>
            <a:endParaRPr lang="hr" sz="1920" dirty="0"/>
          </a:p>
          <a:p>
            <a:pPr algn="l" marL="182880" indent="-182880">
              <a:lnSpc>
                <a:spcPct val="113000"/>
              </a:lnSpc>
              <a:spcBef>
                <a:spcPts val="380"/>
              </a:spcBef>
              <a:buSzPct val="100000"/>
              <a:buChar char="•"/>
            </a:pPr>
            <a:r>
              <a:rPr lang="hr" altLang="en-US" sz="1920" dirty="0">
                <a:solidFill>
                  <a:srgbClr val="25252B"/>
                </a:solidFill>
                <a:latin typeface="IBM Plex Sans" pitchFamily="34" charset="0"/>
                <a:ea typeface="IBM Plex Sans" pitchFamily="34" charset="-122"/>
                <a:cs typeface="IBM Plex Sans" pitchFamily="34" charset="-120"/>
              </a:rPr>
              <a:t>Mogućnost nadzora, ograničenja i povezivanja s identitetom</a:t>
            </a:r>
            <a:endParaRPr lang="hr" sz="1920" dirty="0"/>
          </a:p>
          <a:p>
            <a:pPr algn="l" marL="182880" indent="-182880">
              <a:lnSpc>
                <a:spcPct val="113000"/>
              </a:lnSpc>
              <a:spcBef>
                <a:spcPts val="380"/>
              </a:spcBef>
              <a:buSzPct val="100000"/>
              <a:buChar char="•"/>
            </a:pPr>
            <a:r>
              <a:rPr lang="hr" altLang="en-US" sz="1920" dirty="0">
                <a:solidFill>
                  <a:srgbClr val="25252B"/>
                </a:solidFill>
                <a:latin typeface="IBM Plex Sans" pitchFamily="34" charset="0"/>
                <a:ea typeface="IBM Plex Sans" pitchFamily="34" charset="-122"/>
                <a:cs typeface="IBM Plex Sans" pitchFamily="34" charset="-120"/>
              </a:rPr>
              <a:t>Središnje izdavanje i monetarna politika ostaju</a:t>
            </a:r>
            <a:endParaRPr lang="hr" sz="1920" dirty="0"/>
          </a:p>
        </p:txBody>
      </p:sp>
      <p:sp>
        <p:nvSpPr>
          <p:cNvPr id="6" name="Text 4"/>
          <p:cNvSpPr/>
          <p:nvPr/>
        </p:nvSpPr>
        <p:spPr>
          <a:xfrm>
            <a:off x="666780" y="4000774"/>
            <a:ext cx="11510010" cy="658094"/>
          </a:xfrm>
          <a:prstGeom prst="rect">
            <a:avLst/>
          </a:prstGeom>
          <a:noFill/>
          <a:ln/>
        </p:spPr>
        <p:txBody>
          <a:bodyPr wrap="square" lIns="0" tIns="0" rIns="0" bIns="0" rtlCol="0" anchor="t"/>
          <a:lstStyle/>
          <a:p>
            <a:pPr algn="l" indent="0" marL="0">
              <a:lnSpc>
                <a:spcPct val="113000"/>
              </a:lnSpc>
              <a:buNone/>
            </a:pPr>
            <a:r>
              <a:rPr lang="hr" altLang="en-US" sz="1920" dirty="0">
                <a:solidFill>
                  <a:srgbClr val="25252B"/>
                </a:solidFill>
                <a:latin typeface="IBM Plex Sans" pitchFamily="34" charset="0"/>
                <a:ea typeface="IBM Plex Sans" pitchFamily="34" charset="-122"/>
                <a:cs typeface="IBM Plex Sans" pitchFamily="34" charset="-120"/>
              </a:rPr>
              <a:t>Modeli se razlikuju. Digitalno ne znači automatski decentralizirano, oskudno, privatno ili neovisno provjerljivo.</a:t>
            </a:r>
            <a:endParaRPr lang="hr" sz="1920" dirty="0"/>
          </a:p>
        </p:txBody>
      </p:sp>
      <p:sp>
        <p:nvSpPr>
          <p:cNvPr id="7" name="Shape 5"/>
          <p:cNvSpPr/>
          <p:nvPr/>
        </p:nvSpPr>
        <p:spPr>
          <a:xfrm>
            <a:off x="666780" y="4902738"/>
            <a:ext cx="10858500" cy="1315913"/>
          </a:xfrm>
          <a:prstGeom prst="rect">
            <a:avLst/>
          </a:prstGeom>
          <a:solidFill>
            <a:srgbClr val="F3F3FA"/>
          </a:solidFill>
          <a:ln/>
        </p:spPr>
      </p:sp>
      <p:sp>
        <p:nvSpPr>
          <p:cNvPr id="8" name="Shape 6"/>
          <p:cNvSpPr/>
          <p:nvPr/>
        </p:nvSpPr>
        <p:spPr>
          <a:xfrm>
            <a:off x="666780" y="4902738"/>
            <a:ext cx="57150" cy="1315913"/>
          </a:xfrm>
          <a:prstGeom prst="rect">
            <a:avLst/>
          </a:prstGeom>
          <a:solidFill>
            <a:srgbClr val="422C70"/>
          </a:solidFill>
          <a:ln/>
        </p:spPr>
      </p:sp>
      <p:sp>
        <p:nvSpPr>
          <p:cNvPr id="9" name="Text 7"/>
          <p:cNvSpPr/>
          <p:nvPr/>
        </p:nvSpPr>
        <p:spPr>
          <a:xfrm>
            <a:off x="1114014" y="5122194"/>
            <a:ext cx="10622310" cy="877001"/>
          </a:xfrm>
          <a:prstGeom prst="rect">
            <a:avLst/>
          </a:prstGeom>
          <a:noFill/>
          <a:ln/>
        </p:spPr>
        <p:txBody>
          <a:bodyPr wrap="square" lIns="0" tIns="0" rIns="0" bIns="0" rtlCol="0" anchor="t"/>
          <a:lstStyle/>
          <a:p>
            <a:pPr algn="l" indent="0" marL="0">
              <a:lnSpc>
                <a:spcPct val="113000"/>
              </a:lnSpc>
              <a:buNone/>
            </a:pPr>
            <a:r>
              <a:rPr lang="hr" altLang="en-US" sz="1920" b="1" dirty="0">
                <a:solidFill>
                  <a:srgbClr val="422C70"/>
                </a:solidFill>
                <a:latin typeface="IBM Plex Sans" pitchFamily="34" charset="0"/>
                <a:ea typeface="IBM Plex Sans" pitchFamily="34" charset="-122"/>
                <a:cs typeface="IBM Plex Sans" pitchFamily="34" charset="-120"/>
              </a:rPr>
              <a:t>Provjerite</a:t>
            </a:r>
            <a:endParaRPr lang="hr" sz="1920" dirty="0"/>
          </a:p>
          <a:p>
            <a:pPr algn="l" indent="0" marL="0">
              <a:lnSpc>
                <a:spcPct val="113000"/>
              </a:lnSpc>
              <a:spcBef>
                <a:spcPts val="290"/>
              </a:spcBef>
              <a:buNone/>
            </a:pPr>
            <a:r>
              <a:rPr lang="hr" altLang="en-US" sz="1920" dirty="0">
                <a:solidFill>
                  <a:srgbClr val="25252B"/>
                </a:solidFill>
                <a:latin typeface="IBM Plex Sans" pitchFamily="34" charset="0"/>
                <a:ea typeface="IBM Plex Sans" pitchFamily="34" charset="-122"/>
                <a:cs typeface="IBM Plex Sans" pitchFamily="34" charset="-120"/>
              </a:rPr>
              <a:t>Tko ga izdaje, tko ga može upotrebljavati, koji se podaci prikupljaju i tko može blokirati plaćanja ili mijenjati pravila? Što se događa bez internetske veze i kakva pravna zaštita postoji?</a:t>
            </a:r>
            <a:endParaRPr lang="hr" sz="19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1</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Ponavljanje: Kako novac može zakazati?</a:t>
            </a:r>
            <a:endParaRPr lang="hr"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hr" altLang="en-US" sz="2020" b="1" dirty="0">
                <a:solidFill>
                  <a:srgbClr val="25252B"/>
                </a:solidFill>
                <a:latin typeface="IBM Plex Sans" pitchFamily="34" charset="0"/>
                <a:ea typeface="IBM Plex Sans" pitchFamily="34" charset="-122"/>
                <a:cs typeface="IBM Plex Sans" pitchFamily="34" charset="-120"/>
              </a:rPr>
              <a:t>Ključni zaključci</a:t>
            </a:r>
            <a:endParaRPr lang="hr" sz="2020" dirty="0"/>
          </a:p>
        </p:txBody>
      </p:sp>
      <p:sp>
        <p:nvSpPr>
          <p:cNvPr id="5" name="Text 3"/>
          <p:cNvSpPr/>
          <p:nvPr/>
        </p:nvSpPr>
        <p:spPr>
          <a:xfrm>
            <a:off x="986729" y="1973732"/>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hr" altLang="en-US" sz="2020" dirty="0">
                <a:solidFill>
                  <a:srgbClr val="25252B"/>
                </a:solidFill>
                <a:latin typeface="IBM Plex Sans" pitchFamily="34" charset="0"/>
                <a:ea typeface="IBM Plex Sans" pitchFamily="34" charset="-122"/>
                <a:cs typeface="IBM Plex Sans" pitchFamily="34" charset="-120"/>
              </a:rPr>
              <a:t>Novac usklađuje razmjenu, cijene i vrijednost kroz vrijeme</a:t>
            </a:r>
            <a:endParaRPr lang="hr" sz="2020" dirty="0"/>
          </a:p>
          <a:p>
            <a:pPr algn="l" marL="191770" indent="-191770">
              <a:lnSpc>
                <a:spcPct val="113000"/>
              </a:lnSpc>
              <a:spcBef>
                <a:spcPts val="400"/>
              </a:spcBef>
              <a:buSzPct val="100000"/>
              <a:buChar char="•"/>
            </a:pPr>
            <a:r>
              <a:rPr lang="hr" altLang="en-US" sz="2020" dirty="0">
                <a:solidFill>
                  <a:srgbClr val="25252B"/>
                </a:solidFill>
                <a:latin typeface="IBM Plex Sans" pitchFamily="34" charset="0"/>
                <a:ea typeface="IBM Plex Sans" pitchFamily="34" charset="-122"/>
                <a:cs typeface="IBM Plex Sans" pitchFamily="34" charset="-120"/>
              </a:rPr>
              <a:t>Funkcije i svojstva omogućuju usporedbu</a:t>
            </a:r>
            <a:endParaRPr lang="hr" sz="2020" dirty="0"/>
          </a:p>
          <a:p>
            <a:pPr algn="l" marL="191770" indent="-191770">
              <a:lnSpc>
                <a:spcPct val="113000"/>
              </a:lnSpc>
              <a:spcBef>
                <a:spcPts val="400"/>
              </a:spcBef>
              <a:buSzPct val="100000"/>
              <a:buChar char="•"/>
            </a:pPr>
            <a:r>
              <a:rPr lang="hr" altLang="en-US" sz="2020" dirty="0">
                <a:solidFill>
                  <a:srgbClr val="25252B"/>
                </a:solidFill>
                <a:latin typeface="IBM Plex Sans" pitchFamily="34" charset="0"/>
                <a:ea typeface="IBM Plex Sans" pitchFamily="34" charset="-122"/>
                <a:cs typeface="IBM Plex Sans" pitchFamily="34" charset="-120"/>
              </a:rPr>
              <a:t>Praktičnost donosi kompromise u pogledu povjerenja, kontrole i pristupa</a:t>
            </a:r>
            <a:endParaRPr lang="hr" sz="2020" dirty="0"/>
          </a:p>
          <a:p>
            <a:pPr algn="l" marL="191770" indent="-191770">
              <a:lnSpc>
                <a:spcPct val="113000"/>
              </a:lnSpc>
              <a:spcBef>
                <a:spcPts val="400"/>
              </a:spcBef>
              <a:buSzPct val="100000"/>
              <a:buChar char="•"/>
            </a:pPr>
            <a:r>
              <a:rPr lang="hr" altLang="en-US" sz="2020" dirty="0">
                <a:solidFill>
                  <a:srgbClr val="25252B"/>
                </a:solidFill>
                <a:latin typeface="IBM Plex Sans" pitchFamily="34" charset="0"/>
                <a:ea typeface="IBM Plex Sans" pitchFamily="34" charset="-122"/>
                <a:cs typeface="IBM Plex Sans" pitchFamily="34" charset="-120"/>
              </a:rPr>
              <a:t>Ponuda novca, bankarski rizici i inflacija različito utječu na ljude</a:t>
            </a:r>
            <a:endParaRPr lang="hr" sz="2020" dirty="0"/>
          </a:p>
          <a:p>
            <a:pPr algn="l" marL="191770" indent="-191770">
              <a:lnSpc>
                <a:spcPct val="113000"/>
              </a:lnSpc>
              <a:spcBef>
                <a:spcPts val="400"/>
              </a:spcBef>
              <a:buSzPct val="100000"/>
              <a:buChar char="•"/>
            </a:pPr>
            <a:r>
              <a:rPr lang="hr" altLang="en-US" sz="2020" dirty="0">
                <a:solidFill>
                  <a:srgbClr val="25252B"/>
                </a:solidFill>
                <a:latin typeface="IBM Plex Sans" pitchFamily="34" charset="0"/>
                <a:ea typeface="IBM Plex Sans" pitchFamily="34" charset="-122"/>
                <a:cs typeface="IBM Plex Sans" pitchFamily="34" charset="-120"/>
              </a:rPr>
              <a:t>Alternativna rješenja i digitalne valute središnjih banaka također zahtijevaju pažljivu procjenu</a:t>
            </a:r>
            <a:endParaRPr lang="hr" sz="2020" dirty="0"/>
          </a:p>
        </p:txBody>
      </p:sp>
      <p:sp>
        <p:nvSpPr>
          <p:cNvPr id="6" name="Text 4"/>
          <p:cNvSpPr/>
          <p:nvPr/>
        </p:nvSpPr>
        <p:spPr>
          <a:xfrm>
            <a:off x="666780" y="4533595"/>
            <a:ext cx="11510010" cy="345552"/>
          </a:xfrm>
          <a:prstGeom prst="rect">
            <a:avLst/>
          </a:prstGeom>
          <a:noFill/>
          <a:ln/>
        </p:spPr>
        <p:txBody>
          <a:bodyPr wrap="square" lIns="0" tIns="0" rIns="0" bIns="0" rtlCol="0" anchor="t"/>
          <a:lstStyle/>
          <a:p>
            <a:pPr algn="l" indent="0" marL="0">
              <a:lnSpc>
                <a:spcPct val="113000"/>
              </a:lnSpc>
              <a:buNone/>
            </a:pPr>
            <a:r>
              <a:rPr lang="hr" altLang="en-US" sz="2020" dirty="0">
                <a:solidFill>
                  <a:srgbClr val="25252B"/>
                </a:solidFill>
                <a:latin typeface="IBM Plex Sans" pitchFamily="34" charset="0"/>
                <a:ea typeface="IBM Plex Sans" pitchFamily="34" charset="-122"/>
                <a:cs typeface="IBM Plex Sans" pitchFamily="34" charset="-120"/>
              </a:rPr>
              <a:t>Što vaš novac čini korisnim i koja pravila ovise o institucijama kojima vjerujete?</a:t>
            </a:r>
            <a:endParaRPr lang="hr" sz="2020" dirty="0"/>
          </a:p>
        </p:txBody>
      </p:sp>
      <p:sp>
        <p:nvSpPr>
          <p:cNvPr id="7" name="Shape 5"/>
          <p:cNvSpPr/>
          <p:nvPr/>
        </p:nvSpPr>
        <p:spPr>
          <a:xfrm>
            <a:off x="666780" y="5135179"/>
            <a:ext cx="10858500" cy="1036747"/>
          </a:xfrm>
          <a:prstGeom prst="rect">
            <a:avLst/>
          </a:prstGeom>
          <a:solidFill>
            <a:srgbClr val="F3F3FA"/>
          </a:solidFill>
          <a:ln/>
        </p:spPr>
      </p:sp>
      <p:sp>
        <p:nvSpPr>
          <p:cNvPr id="8" name="Shape 6"/>
          <p:cNvSpPr/>
          <p:nvPr/>
        </p:nvSpPr>
        <p:spPr>
          <a:xfrm>
            <a:off x="666780" y="5135179"/>
            <a:ext cx="57150" cy="1036747"/>
          </a:xfrm>
          <a:prstGeom prst="rect">
            <a:avLst/>
          </a:prstGeom>
          <a:solidFill>
            <a:srgbClr val="422C70"/>
          </a:solidFill>
          <a:ln/>
        </p:spPr>
      </p:sp>
      <p:sp>
        <p:nvSpPr>
          <p:cNvPr id="9" name="Text 7"/>
          <p:cNvSpPr/>
          <p:nvPr/>
        </p:nvSpPr>
        <p:spPr>
          <a:xfrm>
            <a:off x="1133582" y="5365608"/>
            <a:ext cx="10580980" cy="575889"/>
          </a:xfrm>
          <a:prstGeom prst="rect">
            <a:avLst/>
          </a:prstGeom>
          <a:noFill/>
          <a:ln/>
        </p:spPr>
        <p:txBody>
          <a:bodyPr wrap="square" lIns="0" tIns="0" rIns="0" bIns="0" rtlCol="0" anchor="t"/>
          <a:lstStyle/>
          <a:p>
            <a:pPr algn="l" indent="0" marL="0">
              <a:lnSpc>
                <a:spcPct val="113000"/>
              </a:lnSpc>
              <a:buNone/>
            </a:pPr>
            <a:r>
              <a:rPr lang="hr" altLang="en-US" sz="2020" b="1" dirty="0">
                <a:solidFill>
                  <a:srgbClr val="422C70"/>
                </a:solidFill>
                <a:latin typeface="IBM Plex Sans" pitchFamily="34" charset="0"/>
                <a:ea typeface="IBM Plex Sans" pitchFamily="34" charset="-122"/>
                <a:cs typeface="IBM Plex Sans" pitchFamily="34" charset="-120"/>
              </a:rPr>
              <a:t>Trenutak za razmišljanje</a:t>
            </a:r>
            <a:endParaRPr lang="hr" sz="2020" dirty="0"/>
          </a:p>
          <a:p>
            <a:pPr algn="l" indent="0" marL="0">
              <a:lnSpc>
                <a:spcPct val="113000"/>
              </a:lnSpc>
              <a:spcBef>
                <a:spcPts val="300"/>
              </a:spcBef>
              <a:buNone/>
            </a:pPr>
            <a:r>
              <a:rPr lang="hr" altLang="en-US" sz="2020" dirty="0">
                <a:solidFill>
                  <a:srgbClr val="25252B"/>
                </a:solidFill>
                <a:latin typeface="IBM Plex Sans" pitchFamily="34" charset="0"/>
                <a:ea typeface="IBM Plex Sans" pitchFamily="34" charset="-122"/>
                <a:cs typeface="IBM Plex Sans" pitchFamily="34" charset="-120"/>
              </a:rPr>
              <a:t>Koje pitanje o novcu sada postavljate, a prije ga niste postavljali?</a:t>
            </a:r>
            <a:endParaRPr lang="hr"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1</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hr" altLang="en-US" sz="2400" dirty="0">
                <a:solidFill>
                  <a:srgbClr val="F7941F"/>
                </a:solidFill>
                <a:latin typeface="IBM Plex Sans Medium" pitchFamily="34" charset="0"/>
                <a:ea typeface="IBM Plex Sans Medium" pitchFamily="34" charset="-122"/>
                <a:cs typeface="IBM Plex Sans Medium" pitchFamily="34" charset="-120"/>
              </a:rPr>
              <a:t>Modul 2</a:t>
            </a:r>
            <a:endParaRPr lang="hr"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hr" altLang="en-US" sz="4350" dirty="0">
                <a:solidFill>
                  <a:srgbClr val="FFFFFF"/>
                </a:solidFill>
                <a:latin typeface="IBM Plex Sans Medium" pitchFamily="34" charset="0"/>
                <a:ea typeface="IBM Plex Sans Medium" pitchFamily="34" charset="-122"/>
                <a:cs typeface="IBM Plex Sans Medium" pitchFamily="34" charset="-120"/>
              </a:rPr>
              <a:t>Kako funkcionira Bitcoin</a:t>
            </a:r>
            <a:endParaRPr lang="hr"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hr" altLang="en-US" sz="2400" b="1" dirty="0">
                <a:solidFill>
                  <a:srgbClr val="FFFFFF"/>
                </a:solidFill>
                <a:latin typeface="IBM Plex Sans" pitchFamily="34" charset="0"/>
                <a:ea typeface="IBM Plex Sans" pitchFamily="34" charset="-122"/>
                <a:cs typeface="IBM Plex Sans" pitchFamily="34" charset="-120"/>
              </a:rPr>
              <a:t>Rješenje:</a:t>
            </a:r>
            <a:r>
              <a:rPr lang="hr" altLang="en-US" sz="2400" dirty="0">
                <a:solidFill>
                  <a:srgbClr val="FFFFFF"/>
                </a:solidFill>
                <a:latin typeface="IBM Plex Sans" pitchFamily="34" charset="0"/>
                <a:ea typeface="IBM Plex Sans" pitchFamily="34" charset="-122"/>
                <a:cs typeface="IBM Plex Sans" pitchFamily="34" charset="-120"/>
              </a:rPr>
              <a:t> Zašto je Bitcoin stvoren i kako odgovara na taj problem?</a:t>
            </a:r>
            <a:endParaRPr lang="h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Zašto je Bitcoin stvoren</a:t>
            </a:r>
            <a:endParaRPr lang="hr" sz="3000" dirty="0"/>
          </a:p>
        </p:txBody>
      </p:sp>
      <p:sp>
        <p:nvSpPr>
          <p:cNvPr id="5" name="Text 2"/>
          <p:cNvSpPr/>
          <p:nvPr/>
        </p:nvSpPr>
        <p:spPr>
          <a:xfrm>
            <a:off x="971459" y="1368491"/>
            <a:ext cx="5360487" cy="2449403"/>
          </a:xfrm>
          <a:prstGeom prst="rect">
            <a:avLst/>
          </a:prstGeom>
          <a:noFill/>
          <a:ln/>
        </p:spPr>
        <p:txBody>
          <a:bodyPr wrap="square" lIns="0" tIns="0" rIns="0" bIns="0" rtlCol="0" anchor="t"/>
          <a:lstStyle/>
          <a:p>
            <a:pPr algn="l" marL="182880" indent="-182880">
              <a:lnSpc>
                <a:spcPct val="113000"/>
              </a:lnSpc>
              <a:buSzPct val="100000"/>
              <a:buChar char="•"/>
            </a:pPr>
            <a:r>
              <a:rPr lang="hr" altLang="en-US" sz="1920" dirty="0">
                <a:solidFill>
                  <a:srgbClr val="25252B"/>
                </a:solidFill>
                <a:latin typeface="IBM Plex Sans" pitchFamily="34" charset="0"/>
                <a:ea typeface="IBM Plex Sans" pitchFamily="34" charset="-122"/>
                <a:cs typeface="IBM Plex Sans" pitchFamily="34" charset="-120"/>
              </a:rPr>
              <a:t>Digitalna plaćanja već su postojala</a:t>
            </a:r>
            <a:endParaRPr lang="hr" sz="1920" dirty="0"/>
          </a:p>
          <a:p>
            <a:pPr algn="l" marL="182880" indent="-182880">
              <a:lnSpc>
                <a:spcPct val="113000"/>
              </a:lnSpc>
              <a:spcBef>
                <a:spcPts val="380"/>
              </a:spcBef>
              <a:buSzPct val="100000"/>
              <a:buChar char="•"/>
            </a:pPr>
            <a:r>
              <a:rPr lang="hr" altLang="en-US" sz="1920" dirty="0">
                <a:solidFill>
                  <a:srgbClr val="25252B"/>
                </a:solidFill>
                <a:latin typeface="IBM Plex Sans" pitchFamily="34" charset="0"/>
                <a:ea typeface="IBM Plex Sans" pitchFamily="34" charset="-122"/>
                <a:cs typeface="IBM Plex Sans" pitchFamily="34" charset="-120"/>
              </a:rPr>
              <a:t>Središnji voditelji evidencije: dopuštenja, podaci, naknade i rizici zatajenja</a:t>
            </a:r>
            <a:endParaRPr lang="hr" sz="1920" dirty="0"/>
          </a:p>
          <a:p>
            <a:pPr algn="l" marL="182880" indent="-182880">
              <a:lnSpc>
                <a:spcPct val="113000"/>
              </a:lnSpc>
              <a:spcBef>
                <a:spcPts val="380"/>
              </a:spcBef>
              <a:buSzPct val="100000"/>
              <a:buChar char="•"/>
            </a:pPr>
            <a:r>
              <a:rPr lang="hr" altLang="en-US" sz="1920" dirty="0">
                <a:solidFill>
                  <a:srgbClr val="25252B"/>
                </a:solidFill>
                <a:latin typeface="IBM Plex Sans" pitchFamily="34" charset="0"/>
                <a:ea typeface="IBM Plex Sans" pitchFamily="34" charset="-122"/>
                <a:cs typeface="IBM Plex Sans" pitchFamily="34" charset="-120"/>
              </a:rPr>
              <a:t>Podaci koji se mogu kopirati: problem dvostrukog trošenja</a:t>
            </a:r>
            <a:endParaRPr lang="hr" sz="1920" dirty="0"/>
          </a:p>
          <a:p>
            <a:pPr algn="l" marL="182880" indent="-182880">
              <a:lnSpc>
                <a:spcPct val="113000"/>
              </a:lnSpc>
              <a:spcBef>
                <a:spcPts val="380"/>
              </a:spcBef>
              <a:buSzPct val="100000"/>
              <a:buChar char="•"/>
            </a:pPr>
            <a:r>
              <a:rPr lang="hr" altLang="en-US" sz="1920" dirty="0">
                <a:solidFill>
                  <a:srgbClr val="25252B"/>
                </a:solidFill>
                <a:latin typeface="IBM Plex Sans" pitchFamily="34" charset="0"/>
                <a:ea typeface="IBM Plex Sans" pitchFamily="34" charset="-122"/>
                <a:cs typeface="IBM Plex Sans" pitchFamily="34" charset="-120"/>
              </a:rPr>
              <a:t>Bitcoin: zajednička povijest plaćanja bez središnjeg voditelja evidencije</a:t>
            </a:r>
            <a:endParaRPr lang="hr" sz="1920" dirty="0"/>
          </a:p>
        </p:txBody>
      </p:sp>
      <p:sp>
        <p:nvSpPr>
          <p:cNvPr id="6" name="Text 3"/>
          <p:cNvSpPr/>
          <p:nvPr/>
        </p:nvSpPr>
        <p:spPr>
          <a:xfrm>
            <a:off x="666780" y="4086088"/>
            <a:ext cx="5694426" cy="987186"/>
          </a:xfrm>
          <a:prstGeom prst="rect">
            <a:avLst/>
          </a:prstGeom>
          <a:noFill/>
          <a:ln/>
        </p:spPr>
        <p:txBody>
          <a:bodyPr wrap="square" lIns="0" tIns="0" rIns="0" bIns="0" rtlCol="0" anchor="t"/>
          <a:lstStyle/>
          <a:p>
            <a:pPr algn="l" indent="0" marL="0">
              <a:lnSpc>
                <a:spcPct val="113000"/>
              </a:lnSpc>
              <a:buNone/>
            </a:pPr>
            <a:r>
              <a:rPr lang="hr" altLang="en-US" sz="1920" dirty="0">
                <a:solidFill>
                  <a:srgbClr val="25252B"/>
                </a:solidFill>
                <a:latin typeface="IBM Plex Sans" pitchFamily="34" charset="0"/>
                <a:ea typeface="IBM Plex Sans" pitchFamily="34" charset="-122"/>
                <a:cs typeface="IBM Plex Sans" pitchFamily="34" charset="-120"/>
              </a:rPr>
              <a:t>Bitcoin smanjuje potrebu za povjerenjem u središnje tijelo pri izdavanju i namiri; ne uklanja svu potrebu za povjerenjem ni sve rizike.</a:t>
            </a:r>
            <a:endParaRPr lang="hr" sz="1920" dirty="0"/>
          </a:p>
        </p:txBody>
      </p:sp>
      <p:sp>
        <p:nvSpPr>
          <p:cNvPr id="7" name="Text 4"/>
          <p:cNvSpPr/>
          <p:nvPr/>
        </p:nvSpPr>
        <p:spPr>
          <a:xfrm>
            <a:off x="666780" y="5317053"/>
            <a:ext cx="5694426" cy="658094"/>
          </a:xfrm>
          <a:prstGeom prst="rect">
            <a:avLst/>
          </a:prstGeom>
          <a:noFill/>
          <a:ln/>
        </p:spPr>
        <p:txBody>
          <a:bodyPr wrap="square" lIns="0" tIns="0" rIns="0" bIns="0" rtlCol="0" anchor="t"/>
          <a:lstStyle/>
          <a:p>
            <a:pPr algn="l" indent="0" marL="0">
              <a:lnSpc>
                <a:spcPct val="113000"/>
              </a:lnSpc>
              <a:buNone/>
            </a:pPr>
            <a:r>
              <a:rPr lang="hr" altLang="en-US" sz="1920" b="1" dirty="0">
                <a:solidFill>
                  <a:srgbClr val="422C70"/>
                </a:solidFill>
                <a:latin typeface="IBM Plex Sans" pitchFamily="34" charset="0"/>
                <a:ea typeface="IBM Plex Sans" pitchFamily="34" charset="-122"/>
                <a:cs typeface="IBM Plex Sans" pitchFamily="34" charset="-120"/>
              </a:rPr>
              <a:t>Bitcoin:</a:t>
            </a:r>
            <a:r>
              <a:rPr lang="hr" altLang="en-US" sz="1920" dirty="0">
                <a:solidFill>
                  <a:srgbClr val="25252B"/>
                </a:solidFill>
                <a:latin typeface="IBM Plex Sans" pitchFamily="34" charset="0"/>
                <a:ea typeface="IBM Plex Sans" pitchFamily="34" charset="-122"/>
                <a:cs typeface="IBM Plex Sans" pitchFamily="34" charset="-120"/>
              </a:rPr>
              <a:t> mreža i protokol · </a:t>
            </a:r>
            <a:r>
              <a:rPr lang="hr" altLang="en-US" sz="1920" b="1" dirty="0">
                <a:solidFill>
                  <a:srgbClr val="25252B"/>
                </a:solidFill>
                <a:latin typeface="IBM Plex Sans" pitchFamily="34" charset="0"/>
                <a:ea typeface="IBM Plex Sans" pitchFamily="34" charset="-122"/>
                <a:cs typeface="IBM Plex Sans" pitchFamily="34" charset="-120"/>
              </a:rPr>
              <a:t>bitcoin:</a:t>
            </a:r>
            <a:r>
              <a:rPr lang="hr" altLang="en-US" sz="1920" dirty="0">
                <a:solidFill>
                  <a:srgbClr val="25252B"/>
                </a:solidFill>
                <a:latin typeface="IBM Plex Sans" pitchFamily="34" charset="0"/>
                <a:ea typeface="IBM Plex Sans" pitchFamily="34" charset="-122"/>
                <a:cs typeface="IBM Plex Sans" pitchFamily="34" charset="-120"/>
              </a:rPr>
              <a:t> imovina · </a:t>
            </a:r>
            <a:r>
              <a:rPr lang="hr" altLang="en-US" sz="1920" b="1" dirty="0">
                <a:solidFill>
                  <a:srgbClr val="25252B"/>
                </a:solidFill>
                <a:latin typeface="IBM Plex Sans" pitchFamily="34" charset="0"/>
                <a:ea typeface="IBM Plex Sans" pitchFamily="34" charset="-122"/>
                <a:cs typeface="IBM Plex Sans" pitchFamily="34" charset="-120"/>
              </a:rPr>
              <a:t>BTC:</a:t>
            </a:r>
            <a:r>
              <a:rPr lang="hr" altLang="en-US" sz="1920" dirty="0">
                <a:solidFill>
                  <a:srgbClr val="25252B"/>
                </a:solidFill>
                <a:latin typeface="IBM Plex Sans" pitchFamily="34" charset="0"/>
                <a:ea typeface="IBM Plex Sans" pitchFamily="34" charset="-122"/>
                <a:cs typeface="IBM Plex Sans" pitchFamily="34" charset="-120"/>
              </a:rPr>
              <a:t> kratica za iskazivanje iznosa</a:t>
            </a:r>
            <a:endParaRPr lang="hr" sz="19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2</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Tvrtka za platni promet Pošiljatelj šalje zahtjev tvrtkiTvrtka vodi glavnu knjigu i daje odobrenje Primatelj prima uplatu ako tvrtka to dopustiOvisi oJednoj pouzdanoj organizaciji koja vodi glavnu knj">    </p:cNvPr>
          <p:cNvPicPr>
            <a:picLocks noChangeAspect="1"/>
          </p:cNvPicPr>
          <p:nvPr/>
        </p:nvPicPr>
        <p:blipFill>
          <a:blip r:embed="rId1"/>
          <a:stretch>
            <a:fillRect/>
          </a:stretch>
        </p:blipFill>
        <p:spPr>
          <a:xfrm>
            <a:off x="342900" y="617952"/>
            <a:ext cx="11506170" cy="546966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Potraga za digitalnim i decentraliziranim novcem</a:t>
            </a:r>
            <a:endParaRPr lang="hr"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Cypherpunks: privatnost i sloboda putem kriptografije</a:t>
            </a:r>
            <a:endParaRPr lang="hr" sz="2110" dirty="0"/>
          </a:p>
          <a:p>
            <a:pPr algn="l" marL="200660" indent="-200660">
              <a:lnSpc>
                <a:spcPct val="113000"/>
              </a:lnSpc>
              <a:spcBef>
                <a:spcPts val="420"/>
              </a:spcBef>
              <a:buSzPct val="100000"/>
              <a:buChar char="•"/>
            </a:pPr>
            <a:r>
              <a:rPr lang="hr" altLang="en-US" sz="2110" b="1" dirty="0">
                <a:solidFill>
                  <a:srgbClr val="422C70"/>
                </a:solidFill>
                <a:latin typeface="IBM Plex Sans" pitchFamily="34" charset="0"/>
                <a:ea typeface="IBM Plex Sans" pitchFamily="34" charset="-122"/>
                <a:cs typeface="IBM Plex Sans" pitchFamily="34" charset="-120"/>
              </a:rPr>
              <a:t>Šifriranje:</a:t>
            </a:r>
            <a:r>
              <a:rPr lang="hr" altLang="en-US" sz="2110" dirty="0">
                <a:solidFill>
                  <a:srgbClr val="25252B"/>
                </a:solidFill>
                <a:latin typeface="IBM Plex Sans" pitchFamily="34" charset="0"/>
                <a:ea typeface="IBM Plex Sans" pitchFamily="34" charset="-122"/>
                <a:cs typeface="IBM Plex Sans" pitchFamily="34" charset="-120"/>
              </a:rPr>
              <a:t> štiti privatnost poruka</a:t>
            </a:r>
            <a:endParaRPr lang="hr" sz="2110" dirty="0"/>
          </a:p>
          <a:p>
            <a:pPr algn="l" marL="200660" indent="-200660">
              <a:lnSpc>
                <a:spcPct val="113000"/>
              </a:lnSpc>
              <a:spcBef>
                <a:spcPts val="420"/>
              </a:spcBef>
              <a:buSzPct val="100000"/>
              <a:buChar char="•"/>
            </a:pPr>
            <a:r>
              <a:rPr lang="hr" altLang="en-US" sz="2110" b="1" dirty="0">
                <a:solidFill>
                  <a:srgbClr val="422C70"/>
                </a:solidFill>
                <a:latin typeface="IBM Plex Sans" pitchFamily="34" charset="0"/>
                <a:ea typeface="IBM Plex Sans" pitchFamily="34" charset="-122"/>
                <a:cs typeface="IBM Plex Sans" pitchFamily="34" charset="-120"/>
              </a:rPr>
              <a:t>Digitalni potpisi:</a:t>
            </a:r>
            <a:r>
              <a:rPr lang="hr" altLang="en-US" sz="2110" dirty="0">
                <a:solidFill>
                  <a:srgbClr val="25252B"/>
                </a:solidFill>
                <a:latin typeface="IBM Plex Sans" pitchFamily="34" charset="0"/>
                <a:ea typeface="IBM Plex Sans" pitchFamily="34" charset="-122"/>
                <a:cs typeface="IBM Plex Sans" pitchFamily="34" charset="-120"/>
              </a:rPr>
              <a:t> dokazuju ovlaštenje bez otkrivanja tajnog ključa</a:t>
            </a:r>
            <a:endParaRPr lang="hr" sz="2110" dirty="0"/>
          </a:p>
          <a:p>
            <a:pPr algn="l" marL="200660" indent="-200660">
              <a:lnSpc>
                <a:spcPct val="113000"/>
              </a:lnSpc>
              <a:spcBef>
                <a:spcPts val="420"/>
              </a:spcBef>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Cilj: bez jedinstvenog izdavatelja, poslužitelja ili administratora</a:t>
            </a:r>
            <a:endParaRPr lang="hr" sz="2110" dirty="0"/>
          </a:p>
        </p:txBody>
      </p:sp>
      <p:sp>
        <p:nvSpPr>
          <p:cNvPr id="5" name="Text 3"/>
          <p:cNvSpPr/>
          <p:nvPr/>
        </p:nvSpPr>
        <p:spPr>
          <a:xfrm>
            <a:off x="666780" y="3279313"/>
            <a:ext cx="11510010" cy="361920"/>
          </a:xfrm>
          <a:prstGeom prst="rect">
            <a:avLst/>
          </a:prstGeom>
          <a:noFill/>
          <a:ln/>
        </p:spPr>
        <p:txBody>
          <a:bodyPr wrap="square" lIns="0" tIns="0" rIns="0" bIns="0" rtlCol="0" anchor="t"/>
          <a:lstStyle/>
          <a:p>
            <a:pPr algn="l" indent="0" marL="0">
              <a:lnSpc>
                <a:spcPct val="113000"/>
              </a:lnSpc>
              <a:buNone/>
            </a:pPr>
            <a:r>
              <a:rPr lang="hr" altLang="en-US" sz="2110" b="1" dirty="0">
                <a:solidFill>
                  <a:srgbClr val="25252B"/>
                </a:solidFill>
                <a:latin typeface="IBM Plex Sans" pitchFamily="34" charset="0"/>
                <a:ea typeface="IBM Plex Sans" pitchFamily="34" charset="-122"/>
                <a:cs typeface="IBM Plex Sans" pitchFamily="34" charset="-120"/>
              </a:rPr>
              <a:t>Raniji dijelovi slagalice</a:t>
            </a:r>
            <a:endParaRPr lang="hr" sz="2110" dirty="0"/>
          </a:p>
        </p:txBody>
      </p:sp>
      <p:sp>
        <p:nvSpPr>
          <p:cNvPr id="6" name="Text 4"/>
          <p:cNvSpPr/>
          <p:nvPr/>
        </p:nvSpPr>
        <p:spPr>
          <a:xfrm>
            <a:off x="1002000" y="3855659"/>
            <a:ext cx="11142604" cy="1970441"/>
          </a:xfrm>
          <a:prstGeom prst="rect">
            <a:avLst/>
          </a:prstGeom>
          <a:noFill/>
          <a:ln/>
        </p:spPr>
        <p:txBody>
          <a:bodyPr wrap="square" lIns="0" tIns="0" rIns="0" bIns="0" rtlCol="0" anchor="t"/>
          <a:lstStyle/>
          <a:p>
            <a:pPr algn="l" marL="200660" indent="-200660">
              <a:lnSpc>
                <a:spcPct val="113000"/>
              </a:lnSpc>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DigiCash: privatna plaćanja; ovisnost o središnjoj tvrtki</a:t>
            </a:r>
            <a:endParaRPr lang="hr" sz="2110" dirty="0"/>
          </a:p>
          <a:p>
            <a:pPr algn="l" marL="200660" indent="-200660">
              <a:lnSpc>
                <a:spcPct val="113000"/>
              </a:lnSpc>
              <a:spcBef>
                <a:spcPts val="420"/>
              </a:spcBef>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Hashcash: računalni trošak kao zaštita od zlouporabe</a:t>
            </a:r>
            <a:endParaRPr lang="hr" sz="2110" dirty="0"/>
          </a:p>
          <a:p>
            <a:pPr algn="l" marL="200660" indent="-200660">
              <a:lnSpc>
                <a:spcPct val="113000"/>
              </a:lnSpc>
              <a:spcBef>
                <a:spcPts val="420"/>
              </a:spcBef>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Bit Gold, b-money, RPoW: prijedlozi i eksperimenti s vrijednošću temeljenom na oskudnosti</a:t>
            </a:r>
            <a:endParaRPr lang="hr" sz="2110" dirty="0"/>
          </a:p>
          <a:p>
            <a:pPr algn="l" marL="200660" indent="-200660">
              <a:lnSpc>
                <a:spcPct val="113000"/>
              </a:lnSpc>
              <a:spcBef>
                <a:spcPts val="420"/>
              </a:spcBef>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BitTorrent: izravna razmjena informacija među ravnopravnim sudionicima, a ne novca</a:t>
            </a:r>
            <a:endParaRPr lang="hr"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2</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Rani digitalni novac i</a:t>
            </a:r>
            <a:br/>
            <a:r>
              <a:rPr lang="hr" altLang="en-US" sz="3000" dirty="0">
                <a:solidFill>
                  <a:srgbClr val="422C70"/>
                </a:solidFill>
                <a:latin typeface="IBM Plex Sans Medium" pitchFamily="34" charset="0"/>
                <a:ea typeface="IBM Plex Sans Medium" pitchFamily="34" charset="-122"/>
                <a:cs typeface="IBM Plex Sans Medium" pitchFamily="34" charset="-120"/>
              </a:rPr>
              <a:t>dvostruka potrošnja</a:t>
            </a:r>
            <a:endParaRPr lang="hr" sz="3000" dirty="0"/>
          </a:p>
        </p:txBody>
      </p:sp>
      <p:sp>
        <p:nvSpPr>
          <p:cNvPr id="5" name="Text 2"/>
          <p:cNvSpPr/>
          <p:nvPr/>
        </p:nvSpPr>
        <p:spPr>
          <a:xfrm>
            <a:off x="666780" y="1854678"/>
            <a:ext cx="5694426" cy="756940"/>
          </a:xfrm>
          <a:prstGeom prst="rect">
            <a:avLst/>
          </a:prstGeom>
          <a:noFill/>
          <a:ln/>
        </p:spPr>
        <p:txBody>
          <a:bodyPr wrap="square" lIns="0" tIns="0" rIns="0" bIns="0" rtlCol="0" anchor="t"/>
          <a:lstStyle/>
          <a:p>
            <a:pPr algn="l" indent="0" marL="0">
              <a:lnSpc>
                <a:spcPct val="113000"/>
              </a:lnSpc>
              <a:buNone/>
            </a:pPr>
            <a:r>
              <a:rPr lang="hr" altLang="en-US" sz="2210" dirty="0">
                <a:solidFill>
                  <a:srgbClr val="25252B"/>
                </a:solidFill>
                <a:latin typeface="IBM Plex Sans" pitchFamily="34" charset="0"/>
                <a:ea typeface="IBM Plex Sans" pitchFamily="34" charset="-122"/>
                <a:cs typeface="IBM Plex Sans" pitchFamily="34" charset="-120"/>
              </a:rPr>
              <a:t>Dvostruka potrošnja pokušaj je slanja iste digitalne jedinice dvama primateljima.</a:t>
            </a:r>
            <a:endParaRPr lang="hr" sz="2210" dirty="0"/>
          </a:p>
        </p:txBody>
      </p:sp>
      <p:sp>
        <p:nvSpPr>
          <p:cNvPr id="6" name="Text 3"/>
          <p:cNvSpPr/>
          <p:nvPr/>
        </p:nvSpPr>
        <p:spPr>
          <a:xfrm>
            <a:off x="1017179" y="2835920"/>
            <a:ext cx="5310287" cy="3251606"/>
          </a:xfrm>
          <a:prstGeom prst="rect">
            <a:avLst/>
          </a:prstGeom>
          <a:noFill/>
          <a:ln/>
        </p:spPr>
        <p:txBody>
          <a:bodyPr wrap="square" lIns="0" tIns="0" rIns="0" bIns="0" rtlCol="0" anchor="t"/>
          <a:lstStyle/>
          <a:p>
            <a:pPr algn="l" marL="210820" indent="-210820">
              <a:lnSpc>
                <a:spcPct val="113000"/>
              </a:lnSpc>
              <a:buSzPct val="100000"/>
              <a:buChar char="•"/>
            </a:pPr>
            <a:r>
              <a:rPr lang="hr" altLang="en-US" sz="2210" dirty="0">
                <a:solidFill>
                  <a:srgbClr val="25252B"/>
                </a:solidFill>
                <a:latin typeface="IBM Plex Sans" pitchFamily="34" charset="0"/>
                <a:ea typeface="IBM Plex Sans" pitchFamily="34" charset="-122"/>
                <a:cs typeface="IBM Plex Sans" pitchFamily="34" charset="-120"/>
              </a:rPr>
              <a:t>Središnja baza podataka: jedan pouzdani donositelj odluka</a:t>
            </a:r>
            <a:endParaRPr lang="hr" sz="2210" dirty="0"/>
          </a:p>
          <a:p>
            <a:pPr algn="l" marL="210820" indent="-210820">
              <a:lnSpc>
                <a:spcPct val="113000"/>
              </a:lnSpc>
              <a:spcBef>
                <a:spcPts val="440"/>
              </a:spcBef>
              <a:buSzPct val="100000"/>
              <a:buChar char="•"/>
            </a:pPr>
            <a:r>
              <a:rPr lang="hr" altLang="en-US" sz="2210" dirty="0">
                <a:solidFill>
                  <a:srgbClr val="25252B"/>
                </a:solidFill>
                <a:latin typeface="IBM Plex Sans" pitchFamily="34" charset="0"/>
                <a:ea typeface="IBM Plex Sans" pitchFamily="34" charset="-122"/>
                <a:cs typeface="IBM Plex Sans" pitchFamily="34" charset="-120"/>
              </a:rPr>
              <a:t>Bitcoin: ravnopravno odašiljanje i potpisi</a:t>
            </a:r>
            <a:endParaRPr lang="hr" sz="2210" dirty="0"/>
          </a:p>
          <a:p>
            <a:pPr algn="l" marL="210820" indent="-210820">
              <a:lnSpc>
                <a:spcPct val="113000"/>
              </a:lnSpc>
              <a:spcBef>
                <a:spcPts val="440"/>
              </a:spcBef>
              <a:buSzPct val="100000"/>
              <a:buChar char="•"/>
            </a:pPr>
            <a:r>
              <a:rPr lang="hr" altLang="en-US" sz="2210" dirty="0">
                <a:solidFill>
                  <a:srgbClr val="25252B"/>
                </a:solidFill>
                <a:latin typeface="IBM Plex Sans" pitchFamily="34" charset="0"/>
                <a:ea typeface="IBM Plex Sans" pitchFamily="34" charset="-122"/>
                <a:cs typeface="IBM Plex Sans" pitchFamily="34" charset="-120"/>
              </a:rPr>
              <a:t>Rudari: blokovi i dokaz rada</a:t>
            </a:r>
            <a:endParaRPr lang="hr" sz="2210" dirty="0"/>
          </a:p>
          <a:p>
            <a:pPr algn="l" marL="210820" indent="-210820">
              <a:lnSpc>
                <a:spcPct val="113000"/>
              </a:lnSpc>
              <a:spcBef>
                <a:spcPts val="440"/>
              </a:spcBef>
              <a:buSzPct val="100000"/>
              <a:buChar char="•"/>
            </a:pPr>
            <a:r>
              <a:rPr lang="hr" altLang="en-US" sz="2210" dirty="0">
                <a:solidFill>
                  <a:srgbClr val="25252B"/>
                </a:solidFill>
                <a:latin typeface="IBM Plex Sans" pitchFamily="34" charset="0"/>
                <a:ea typeface="IBM Plex Sans" pitchFamily="34" charset="-122"/>
                <a:cs typeface="IBM Plex Sans" pitchFamily="34" charset="-120"/>
              </a:rPr>
              <a:t>Čvorovi: neovisna provjera</a:t>
            </a:r>
            <a:endParaRPr lang="hr" sz="2210" dirty="0"/>
          </a:p>
          <a:p>
            <a:pPr algn="l" marL="210820" indent="-210820">
              <a:lnSpc>
                <a:spcPct val="113000"/>
              </a:lnSpc>
              <a:spcBef>
                <a:spcPts val="440"/>
              </a:spcBef>
              <a:buSzPct val="100000"/>
              <a:buChar char="•"/>
            </a:pPr>
            <a:r>
              <a:rPr lang="hr" altLang="en-US" sz="2210" dirty="0">
                <a:solidFill>
                  <a:srgbClr val="25252B"/>
                </a:solidFill>
                <a:latin typeface="IBM Plex Sans" pitchFamily="34" charset="0"/>
                <a:ea typeface="IBM Plex Sans" pitchFamily="34" charset="-122"/>
                <a:cs typeface="IBM Plex Sans" pitchFamily="34" charset="-120"/>
              </a:rPr>
              <a:t>Zajednički zapis: valjana povijest s najviše akumuliranog rada</a:t>
            </a:r>
            <a:endParaRPr lang="hr"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2</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Mreža ravnopravnih sudionikaTransakcije se objavljuju izravno sudionicima Digitalni potpisiSamo vlasnik privatnog ključa može odobriti trošenjeBlokovi i rudarenjeRudari koriste dokaz rada za dodavanje">    </p:cNvPr>
          <p:cNvPicPr>
            <a:picLocks noChangeAspect="1"/>
          </p:cNvPicPr>
          <p:nvPr/>
        </p:nvPicPr>
        <p:blipFill>
          <a:blip r:embed="rId1"/>
          <a:stretch>
            <a:fillRect/>
          </a:stretch>
        </p:blipFill>
        <p:spPr>
          <a:xfrm>
            <a:off x="342900" y="848289"/>
            <a:ext cx="11506170" cy="500899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Digitalna oskudnost i</a:t>
            </a:r>
            <a:br/>
            <a:r>
              <a:rPr lang="hr" altLang="en-US" sz="3000" dirty="0">
                <a:solidFill>
                  <a:srgbClr val="422C70"/>
                </a:solidFill>
                <a:latin typeface="IBM Plex Sans Medium" pitchFamily="34" charset="0"/>
                <a:ea typeface="IBM Plex Sans Medium" pitchFamily="34" charset="-122"/>
                <a:cs typeface="IBM Plex Sans Medium" pitchFamily="34" charset="-120"/>
              </a:rPr>
              <a:t>provjerljiva ponuda</a:t>
            </a:r>
            <a:endParaRPr lang="hr" sz="3000" dirty="0"/>
          </a:p>
        </p:txBody>
      </p:sp>
      <p:sp>
        <p:nvSpPr>
          <p:cNvPr id="5" name="Text 2"/>
          <p:cNvSpPr/>
          <p:nvPr/>
        </p:nvSpPr>
        <p:spPr>
          <a:xfrm>
            <a:off x="1017179" y="1798625"/>
            <a:ext cx="5310287" cy="2873136"/>
          </a:xfrm>
          <a:prstGeom prst="rect">
            <a:avLst/>
          </a:prstGeom>
          <a:noFill/>
          <a:ln/>
        </p:spPr>
        <p:txBody>
          <a:bodyPr wrap="square" lIns="0" tIns="0" rIns="0" bIns="0" rtlCol="0" anchor="t"/>
          <a:lstStyle/>
          <a:p>
            <a:pPr algn="l" marL="210820" indent="-210820">
              <a:lnSpc>
                <a:spcPct val="113000"/>
              </a:lnSpc>
              <a:buSzPct val="100000"/>
              <a:buChar char="•"/>
            </a:pPr>
            <a:r>
              <a:rPr lang="hr" altLang="en-US" sz="2210" dirty="0">
                <a:solidFill>
                  <a:srgbClr val="25252B"/>
                </a:solidFill>
                <a:latin typeface="IBM Plex Sans" pitchFamily="34" charset="0"/>
                <a:ea typeface="IBM Plex Sans" pitchFamily="34" charset="-122"/>
                <a:cs typeface="IBM Plex Sans" pitchFamily="34" charset="-120"/>
              </a:rPr>
              <a:t>Valjane jedinice razlikuju se od nevaljanih kopija</a:t>
            </a:r>
            <a:endParaRPr lang="hr" sz="2210" dirty="0"/>
          </a:p>
          <a:p>
            <a:pPr algn="l" marL="210820" indent="-210820">
              <a:lnSpc>
                <a:spcPct val="113000"/>
              </a:lnSpc>
              <a:spcBef>
                <a:spcPts val="440"/>
              </a:spcBef>
              <a:buSzPct val="100000"/>
              <a:buChar char="•"/>
            </a:pPr>
            <a:r>
              <a:rPr lang="hr" altLang="en-US" sz="2210" dirty="0">
                <a:solidFill>
                  <a:srgbClr val="25252B"/>
                </a:solidFill>
                <a:latin typeface="IBM Plex Sans" pitchFamily="34" charset="0"/>
                <a:ea typeface="IBM Plex Sans" pitchFamily="34" charset="-122"/>
                <a:cs typeface="IBM Plex Sans" pitchFamily="34" charset="-120"/>
              </a:rPr>
              <a:t>Dvostruka potrošnja se odbija</a:t>
            </a:r>
            <a:endParaRPr lang="hr" sz="2210" dirty="0"/>
          </a:p>
          <a:p>
            <a:pPr algn="l" marL="210820" indent="-210820">
              <a:lnSpc>
                <a:spcPct val="113000"/>
              </a:lnSpc>
              <a:spcBef>
                <a:spcPts val="440"/>
              </a:spcBef>
              <a:buSzPct val="100000"/>
              <a:buChar char="•"/>
            </a:pPr>
            <a:r>
              <a:rPr lang="hr" altLang="en-US" sz="2210" dirty="0">
                <a:solidFill>
                  <a:srgbClr val="25252B"/>
                </a:solidFill>
                <a:latin typeface="IBM Plex Sans" pitchFamily="34" charset="0"/>
                <a:ea typeface="IBM Plex Sans" pitchFamily="34" charset="-122"/>
                <a:cs typeface="IBM Plex Sans" pitchFamily="34" charset="-120"/>
              </a:rPr>
              <a:t>Javna povijest transakcija i potpisi</a:t>
            </a:r>
            <a:endParaRPr lang="hr" sz="2210" dirty="0"/>
          </a:p>
          <a:p>
            <a:pPr algn="l" marL="210820" indent="-210820">
              <a:lnSpc>
                <a:spcPct val="113000"/>
              </a:lnSpc>
              <a:spcBef>
                <a:spcPts val="440"/>
              </a:spcBef>
              <a:buSzPct val="100000"/>
              <a:buChar char="•"/>
            </a:pPr>
            <a:r>
              <a:rPr lang="hr" altLang="en-US" sz="2210" dirty="0">
                <a:solidFill>
                  <a:srgbClr val="25252B"/>
                </a:solidFill>
                <a:latin typeface="IBM Plex Sans" pitchFamily="34" charset="0"/>
                <a:ea typeface="IBM Plex Sans" pitchFamily="34" charset="-122"/>
                <a:cs typeface="IBM Plex Sans" pitchFamily="34" charset="-120"/>
              </a:rPr>
              <a:t>Dokaz rada i neovisne provjere pravila</a:t>
            </a:r>
            <a:endParaRPr lang="hr" sz="2210" dirty="0"/>
          </a:p>
          <a:p>
            <a:pPr algn="l" marL="210820" indent="-210820">
              <a:lnSpc>
                <a:spcPct val="113000"/>
              </a:lnSpc>
              <a:spcBef>
                <a:spcPts val="440"/>
              </a:spcBef>
              <a:buSzPct val="100000"/>
              <a:buChar char="•"/>
            </a:pPr>
            <a:r>
              <a:rPr lang="hr" altLang="en-US" sz="2210" dirty="0">
                <a:solidFill>
                  <a:srgbClr val="25252B"/>
                </a:solidFill>
                <a:latin typeface="IBM Plex Sans" pitchFamily="34" charset="0"/>
                <a:ea typeface="IBM Plex Sans" pitchFamily="34" charset="-122"/>
                <a:cs typeface="IBM Plex Sans" pitchFamily="34" charset="-120"/>
              </a:rPr>
              <a:t>Ograničenje ponude povezano s decentralizacijom i provjerom</a:t>
            </a:r>
            <a:endParaRPr lang="hr" sz="2210" dirty="0"/>
          </a:p>
        </p:txBody>
      </p:sp>
      <p:sp>
        <p:nvSpPr>
          <p:cNvPr id="6" name="Text 3"/>
          <p:cNvSpPr/>
          <p:nvPr/>
        </p:nvSpPr>
        <p:spPr>
          <a:xfrm>
            <a:off x="666780" y="4980097"/>
            <a:ext cx="5694426" cy="1135410"/>
          </a:xfrm>
          <a:prstGeom prst="rect">
            <a:avLst/>
          </a:prstGeom>
          <a:noFill/>
          <a:ln/>
        </p:spPr>
        <p:txBody>
          <a:bodyPr wrap="square" lIns="0" tIns="0" rIns="0" bIns="0" rtlCol="0" anchor="t"/>
          <a:lstStyle/>
          <a:p>
            <a:pPr algn="l" indent="0" marL="0">
              <a:lnSpc>
                <a:spcPct val="113000"/>
              </a:lnSpc>
              <a:buNone/>
            </a:pPr>
            <a:r>
              <a:rPr lang="hr" altLang="en-US" sz="2210" dirty="0">
                <a:solidFill>
                  <a:srgbClr val="25252B"/>
                </a:solidFill>
                <a:latin typeface="IBM Plex Sans" pitchFamily="34" charset="0"/>
                <a:ea typeface="IBM Plex Sans" pitchFamily="34" charset="-122"/>
                <a:cs typeface="IBM Plex Sans" pitchFamily="34" charset="-120"/>
              </a:rPr>
              <a:t>Pisana tvrdnja o ponudi nije dovoljna: tko je može provjeriti i tko bi je mogao promijeniti?</a:t>
            </a:r>
            <a:endParaRPr lang="hr"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2</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Tvrdnja o ponudi Izdavatelj navodi ograničenje na svojoj mrežnoj stranici. Ono je zabilježeno samo u bazi podataka izdavatelja. Nitko izvan izdavatelja to ne može provjeriti. Izdavatelj može neprimjet">    </p:cNvPr>
          <p:cNvPicPr>
            <a:picLocks noChangeAspect="1"/>
          </p:cNvPicPr>
          <p:nvPr/>
        </p:nvPicPr>
        <p:blipFill>
          <a:blip r:embed="rId1"/>
          <a:stretch>
            <a:fillRect/>
          </a:stretch>
        </p:blipFill>
        <p:spPr>
          <a:xfrm>
            <a:off x="342900" y="446319"/>
            <a:ext cx="11506170" cy="58129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Lanac blokova: Bitcoinova javna glavna knjiga</a:t>
            </a:r>
            <a:endParaRPr lang="hr"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Replicirana javna evidencija transakcija</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Povezani blokovi; neovisno provjerene kopije</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Valjan lanac s najviše akumuliranog dokaza rada</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U prosjeku otprilike jedan novi blok svakih deset minuta</a:t>
            </a:r>
            <a:endParaRPr lang="hr"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Prepisivanje povijesti zahtijeva ponovno obavljanje rada i sustizanje lanca. To je skupo, ali nije doslovno nemoguće; mogu se pojaviti privremene konkurentske povijesti i reorganizacije.</a:t>
            </a:r>
            <a:endParaRPr lang="h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2</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Decentralizacija</a:t>
            </a:r>
            <a:endParaRPr lang="hr" sz="3000" dirty="0"/>
          </a:p>
        </p:txBody>
      </p:sp>
      <p:sp>
        <p:nvSpPr>
          <p:cNvPr id="5" name="Text 2"/>
          <p:cNvSpPr/>
          <p:nvPr/>
        </p:nvSpPr>
        <p:spPr>
          <a:xfrm>
            <a:off x="1002000" y="1375806"/>
            <a:ext cx="5973227" cy="3056291"/>
          </a:xfrm>
          <a:prstGeom prst="rect">
            <a:avLst/>
          </a:prstGeom>
          <a:noFill/>
          <a:ln/>
        </p:spPr>
        <p:txBody>
          <a:bodyPr wrap="square" lIns="0" tIns="0" rIns="0" bIns="0" rtlCol="0" anchor="t"/>
          <a:lstStyle/>
          <a:p>
            <a:pPr algn="l" marL="200660" indent="-200660">
              <a:lnSpc>
                <a:spcPct val="113000"/>
              </a:lnSpc>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Softver otvorenog koda i otvoreno sudjelovanje u protokolu</a:t>
            </a:r>
            <a:endParaRPr lang="hr" sz="2110" dirty="0"/>
          </a:p>
          <a:p>
            <a:pPr algn="l" marL="200660" indent="-200660">
              <a:lnSpc>
                <a:spcPct val="113000"/>
              </a:lnSpc>
              <a:spcBef>
                <a:spcPts val="420"/>
              </a:spcBef>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Neovisni čvorovi provjeravaju; rudari predlažu blokove</a:t>
            </a:r>
            <a:endParaRPr lang="hr" sz="2110" dirty="0"/>
          </a:p>
          <a:p>
            <a:pPr algn="l" marL="200660" indent="-200660">
              <a:lnSpc>
                <a:spcPct val="113000"/>
              </a:lnSpc>
              <a:spcBef>
                <a:spcPts val="420"/>
              </a:spcBef>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Promjene pravila ovise o dobrovoljnom prihvaćanju</a:t>
            </a:r>
            <a:endParaRPr lang="hr" sz="2110" dirty="0"/>
          </a:p>
          <a:p>
            <a:pPr algn="l" marL="200660" indent="-200660">
              <a:lnSpc>
                <a:spcPct val="113000"/>
              </a:lnSpc>
              <a:spcBef>
                <a:spcPts val="420"/>
              </a:spcBef>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Nijedan pojedinačni sudionik ne može promijeniti pravila za sve</a:t>
            </a:r>
            <a:endParaRPr lang="hr" sz="2110" dirty="0"/>
          </a:p>
        </p:txBody>
      </p:sp>
      <p:sp>
        <p:nvSpPr>
          <p:cNvPr id="6" name="Text 3"/>
          <p:cNvSpPr/>
          <p:nvPr/>
        </p:nvSpPr>
        <p:spPr>
          <a:xfrm>
            <a:off x="666780" y="4727082"/>
            <a:ext cx="6340632" cy="1447770"/>
          </a:xfrm>
          <a:prstGeom prst="rect">
            <a:avLst/>
          </a:prstGeom>
          <a:noFill/>
          <a:ln/>
        </p:spPr>
        <p:txBody>
          <a:bodyPr wrap="square" lIns="0" tIns="0" rIns="0" bIns="0" rtlCol="0" anchor="t"/>
          <a:lstStyle/>
          <a:p>
            <a:pPr algn="l" indent="0" marL="0">
              <a:lnSpc>
                <a:spcPct val="113000"/>
              </a:lnSpc>
              <a:buNone/>
            </a:pPr>
            <a:r>
              <a:rPr lang="hr" altLang="en-US" sz="2110" dirty="0">
                <a:solidFill>
                  <a:srgbClr val="25252B"/>
                </a:solidFill>
                <a:latin typeface="IBM Plex Sans" pitchFamily="34" charset="0"/>
                <a:ea typeface="IBM Plex Sans" pitchFamily="34" charset="-122"/>
                <a:cs typeface="IBM Plex Sans" pitchFamily="34" charset="-120"/>
              </a:rPr>
              <a:t>Utjecaj i resursi nisu jednako raspoređeni; veliki pružatelji usluga mogu stvoriti ovisnost. Koordinacija može biti sporija, a mreža nema središnju službu za podršku.</a:t>
            </a:r>
            <a:endParaRPr lang="hr"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2</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Digitalni potpisi i prijenos među ravnopravnim sudionicima</a:t>
            </a:r>
            <a:endParaRPr lang="hr"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Novčanik upotrebljava privatni ključ za potpisivanje</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Mreža provjerava potpis bez otkrivanja ključa</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Potpisana transakcija širi se putem sudionika</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Nijedan središnji operator Bitcoina ne odobrava članstvo ni plaćanja</a:t>
            </a:r>
            <a:endParaRPr lang="hr"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Svatko tko dođe do privatnog ključa obično može potrošiti sredstva. Gubitak pristupa može značiti trajni gubitak.</a:t>
            </a:r>
            <a:endParaRPr lang="hr"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Posredničke usluge ostaju neobvezne; odabirom takve usluge prihvaćate i njezina pravila čuvanja sredstava i rizike. Valjano plaćanje na pogrešnu adresu obično se ne može poništiti.</a:t>
            </a:r>
            <a:endParaRPr lang="h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2</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Pošiljatelj potpisuje i emitira transakciju Ostali čvorovi Čvor je provjerava i prosljeđuje Drugi čvor je prosljeđujePut kojim prolazi Čvor je provjerava i prosljeđuje Drugi čvor je prosljeđujeOstali ">    </p:cNvPr>
          <p:cNvPicPr>
            <a:picLocks noChangeAspect="1"/>
          </p:cNvPicPr>
          <p:nvPr/>
        </p:nvPicPr>
        <p:blipFill>
          <a:blip r:embed="rId1"/>
          <a:stretch>
            <a:fillRect/>
          </a:stretch>
        </p:blipFill>
        <p:spPr>
          <a:xfrm>
            <a:off x="612282" y="266730"/>
            <a:ext cx="1096749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KorisnikKorisnik prima, čuva i šalje bitcoin. ČvorČvor samostalno provjerava pravila i prosljeđuje valjane podatke. RudarRudar sastavlja blokove kandidate i izvodi dokaz rada.Razvojni programerRazvojn">    </p:cNvPr>
          <p:cNvPicPr>
            <a:picLocks noChangeAspect="1"/>
          </p:cNvPicPr>
          <p:nvPr/>
        </p:nvPicPr>
        <p:blipFill>
          <a:blip r:embed="rId2"/>
          <a:stretch>
            <a:fillRect/>
          </a:stretch>
        </p:blipFill>
        <p:spPr>
          <a:xfrm>
            <a:off x="1414485" y="571500"/>
            <a:ext cx="3876690" cy="5698907"/>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2</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Korisnici, čvorovi, rudari i razvojni programeri</a:t>
            </a:r>
            <a:endParaRPr lang="hr"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Rudari ne mogu učiniti nevaljane blokove prihvatljivima poštenim čvorovima. Razvojni programeri ne mogu nametnuti usvajanje softvera. Jedna osoba može obavljati više uloga.</a:t>
            </a:r>
            <a:endParaRPr lang="hr" sz="2400" dirty="0"/>
          </a:p>
        </p:txBody>
      </p:sp>
      <p:sp>
        <p:nvSpPr>
          <p:cNvPr id="5" name="Shape 3"/>
          <p:cNvSpPr/>
          <p:nvPr/>
        </p:nvSpPr>
        <p:spPr>
          <a:xfrm>
            <a:off x="666780" y="2986705"/>
            <a:ext cx="10858500" cy="1233891"/>
          </a:xfrm>
          <a:prstGeom prst="rect">
            <a:avLst/>
          </a:prstGeom>
          <a:solidFill>
            <a:srgbClr val="F3F3FA"/>
          </a:solidFill>
          <a:ln/>
        </p:spPr>
      </p:sp>
      <p:sp>
        <p:nvSpPr>
          <p:cNvPr id="6" name="Shape 4"/>
          <p:cNvSpPr/>
          <p:nvPr/>
        </p:nvSpPr>
        <p:spPr>
          <a:xfrm>
            <a:off x="666780" y="2986705"/>
            <a:ext cx="57150" cy="1233891"/>
          </a:xfrm>
          <a:prstGeom prst="rect">
            <a:avLst/>
          </a:prstGeom>
          <a:solidFill>
            <a:srgbClr val="422C70"/>
          </a:solidFill>
          <a:ln/>
        </p:spPr>
      </p:sp>
      <p:sp>
        <p:nvSpPr>
          <p:cNvPr id="7" name="Text 5"/>
          <p:cNvSpPr/>
          <p:nvPr/>
        </p:nvSpPr>
        <p:spPr>
          <a:xfrm>
            <a:off x="1211580" y="3261025"/>
            <a:ext cx="10415565" cy="685251"/>
          </a:xfrm>
          <a:prstGeom prst="rect">
            <a:avLst/>
          </a:prstGeom>
          <a:noFill/>
          <a:ln/>
        </p:spPr>
        <p:txBody>
          <a:bodyPr wrap="square" lIns="0" tIns="0" rIns="0" bIns="0" rtlCol="0" anchor="t"/>
          <a:lstStyle/>
          <a:p>
            <a:pPr algn="l" indent="0" marL="0">
              <a:lnSpc>
                <a:spcPct val="113000"/>
              </a:lnSpc>
              <a:buNone/>
            </a:pPr>
            <a:r>
              <a:rPr lang="hr" altLang="en-US" sz="2400" b="1" dirty="0">
                <a:solidFill>
                  <a:srgbClr val="422C70"/>
                </a:solidFill>
                <a:latin typeface="IBM Plex Sans" pitchFamily="34" charset="0"/>
                <a:ea typeface="IBM Plex Sans" pitchFamily="34" charset="-122"/>
                <a:cs typeface="IBM Plex Sans" pitchFamily="34" charset="-120"/>
              </a:rPr>
              <a:t>Brzo pitanje</a:t>
            </a:r>
            <a:endParaRPr lang="hr" sz="2400" dirty="0"/>
          </a:p>
          <a:p>
            <a:pPr algn="l" indent="0" marL="0">
              <a:lnSpc>
                <a:spcPct val="113000"/>
              </a:lnSpc>
              <a:spcBef>
                <a:spcPts val="360"/>
              </a:spcBef>
              <a:buNone/>
            </a:pPr>
            <a:r>
              <a:rPr lang="hr" altLang="en-US" sz="2400" dirty="0">
                <a:solidFill>
                  <a:srgbClr val="25252B"/>
                </a:solidFill>
                <a:latin typeface="IBM Plex Sans" pitchFamily="34" charset="0"/>
                <a:ea typeface="IBM Plex Sans" pitchFamily="34" charset="-122"/>
                <a:cs typeface="IBM Plex Sans" pitchFamily="34" charset="-120"/>
              </a:rPr>
              <a:t>Zašto čvor provjerava transakcije? Navedite jedno pravilo koje provjerava.</a:t>
            </a:r>
            <a:endParaRPr lang="hr"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2</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Dokaz rada</a:t>
            </a:r>
            <a:endParaRPr lang="hr" sz="3000" dirty="0"/>
          </a:p>
        </p:txBody>
      </p:sp>
      <p:sp>
        <p:nvSpPr>
          <p:cNvPr id="5" name="Text 2"/>
          <p:cNvSpPr/>
          <p:nvPr/>
        </p:nvSpPr>
        <p:spPr>
          <a:xfrm>
            <a:off x="971459" y="1368491"/>
            <a:ext cx="6006694" cy="2827142"/>
          </a:xfrm>
          <a:prstGeom prst="rect">
            <a:avLst/>
          </a:prstGeom>
          <a:noFill/>
          <a:ln/>
        </p:spPr>
        <p:txBody>
          <a:bodyPr wrap="square" lIns="0" tIns="0" rIns="0" bIns="0" rtlCol="0" anchor="t"/>
          <a:lstStyle/>
          <a:p>
            <a:pPr algn="l" marL="182880" indent="-182880">
              <a:lnSpc>
                <a:spcPct val="113000"/>
              </a:lnSpc>
              <a:buSzPct val="100000"/>
              <a:buChar char="•"/>
            </a:pPr>
            <a:r>
              <a:rPr lang="hr" altLang="en-US" sz="1920" dirty="0">
                <a:solidFill>
                  <a:srgbClr val="25252B"/>
                </a:solidFill>
                <a:latin typeface="IBM Plex Sans" pitchFamily="34" charset="0"/>
                <a:ea typeface="IBM Plex Sans" pitchFamily="34" charset="-122"/>
                <a:cs typeface="IBM Plex Sans" pitchFamily="34" charset="-120"/>
              </a:rPr>
              <a:t>Blok kandidat → ponavljano hashiranje → valjan rezultat</a:t>
            </a:r>
            <a:endParaRPr lang="hr" sz="1920" dirty="0"/>
          </a:p>
          <a:p>
            <a:pPr algn="l" marL="182880" indent="-182880">
              <a:lnSpc>
                <a:spcPct val="113000"/>
              </a:lnSpc>
              <a:spcBef>
                <a:spcPts val="380"/>
              </a:spcBef>
              <a:buSzPct val="100000"/>
              <a:buChar char="•"/>
            </a:pPr>
            <a:r>
              <a:rPr lang="hr" altLang="en-US" sz="1920" dirty="0">
                <a:solidFill>
                  <a:srgbClr val="25252B"/>
                </a:solidFill>
                <a:latin typeface="IBM Plex Sans" pitchFamily="34" charset="0"/>
                <a:ea typeface="IBM Plex Sans" pitchFamily="34" charset="-122"/>
                <a:cs typeface="IBM Plex Sans" pitchFamily="34" charset="-120"/>
              </a:rPr>
              <a:t>Visoki troškovi računanja i energije; brza provjera</a:t>
            </a:r>
            <a:endParaRPr lang="hr" sz="1920" dirty="0"/>
          </a:p>
          <a:p>
            <a:pPr algn="l" marL="182880" indent="-182880">
              <a:lnSpc>
                <a:spcPct val="113000"/>
              </a:lnSpc>
              <a:spcBef>
                <a:spcPts val="380"/>
              </a:spcBef>
              <a:buSzPct val="100000"/>
              <a:buChar char="•"/>
            </a:pPr>
            <a:r>
              <a:rPr lang="hr" altLang="en-US" sz="1920" dirty="0">
                <a:solidFill>
                  <a:srgbClr val="25252B"/>
                </a:solidFill>
                <a:latin typeface="IBM Plex Sans" pitchFamily="34" charset="0"/>
                <a:ea typeface="IBM Plex Sans" pitchFamily="34" charset="-122"/>
                <a:cs typeface="IBM Plex Sans" pitchFamily="34" charset="-120"/>
              </a:rPr>
              <a:t>Valjan blok šalje se mreži, a čvorovi ga provjeravaju</a:t>
            </a:r>
            <a:endParaRPr lang="hr" sz="1920" dirty="0"/>
          </a:p>
          <a:p>
            <a:pPr algn="l" marL="182880" indent="-182880">
              <a:lnSpc>
                <a:spcPct val="113000"/>
              </a:lnSpc>
              <a:spcBef>
                <a:spcPts val="380"/>
              </a:spcBef>
              <a:buSzPct val="100000"/>
              <a:buChar char="•"/>
            </a:pPr>
            <a:r>
              <a:rPr lang="hr" altLang="en-US" sz="1920" dirty="0">
                <a:solidFill>
                  <a:srgbClr val="25252B"/>
                </a:solidFill>
                <a:latin typeface="IBM Plex Sans" pitchFamily="34" charset="0"/>
                <a:ea typeface="IBM Plex Sans" pitchFamily="34" charset="-122"/>
                <a:cs typeface="IBM Plex Sans" pitchFamily="34" charset="-120"/>
              </a:rPr>
              <a:t>Ciljna vrijednost prilagođava se tako da prosječno vrijeme između blokova bude deset minuta</a:t>
            </a:r>
            <a:endParaRPr lang="hr" sz="1920" dirty="0"/>
          </a:p>
          <a:p>
            <a:pPr algn="l" marL="182880" indent="-182880">
              <a:lnSpc>
                <a:spcPct val="113000"/>
              </a:lnSpc>
              <a:spcBef>
                <a:spcPts val="380"/>
              </a:spcBef>
              <a:buSzPct val="100000"/>
              <a:buChar char="•"/>
            </a:pPr>
            <a:r>
              <a:rPr lang="hr" altLang="en-US" sz="1920" dirty="0">
                <a:solidFill>
                  <a:srgbClr val="25252B"/>
                </a:solidFill>
                <a:latin typeface="IBM Plex Sans" pitchFamily="34" charset="0"/>
                <a:ea typeface="IBM Plex Sans" pitchFamily="34" charset="-122"/>
                <a:cs typeface="IBM Plex Sans" pitchFamily="34" charset="-120"/>
              </a:rPr>
              <a:t>Akumulirani rad čini prepisivanje povijesti skupim</a:t>
            </a:r>
            <a:endParaRPr lang="hr" sz="1920" dirty="0"/>
          </a:p>
        </p:txBody>
      </p:sp>
      <p:sp>
        <p:nvSpPr>
          <p:cNvPr id="6" name="Text 3"/>
          <p:cNvSpPr/>
          <p:nvPr/>
        </p:nvSpPr>
        <p:spPr>
          <a:xfrm>
            <a:off x="666780" y="4463826"/>
            <a:ext cx="6340632" cy="987186"/>
          </a:xfrm>
          <a:prstGeom prst="rect">
            <a:avLst/>
          </a:prstGeom>
          <a:noFill/>
          <a:ln/>
        </p:spPr>
        <p:txBody>
          <a:bodyPr wrap="square" lIns="0" tIns="0" rIns="0" bIns="0" rtlCol="0" anchor="t"/>
          <a:lstStyle/>
          <a:p>
            <a:pPr algn="l" indent="0" marL="0">
              <a:lnSpc>
                <a:spcPct val="113000"/>
              </a:lnSpc>
              <a:buNone/>
            </a:pPr>
            <a:r>
              <a:rPr lang="hr" altLang="en-US" sz="1920" dirty="0">
                <a:solidFill>
                  <a:srgbClr val="25252B"/>
                </a:solidFill>
                <a:latin typeface="IBM Plex Sans" pitchFamily="34" charset="0"/>
                <a:ea typeface="IBM Plex Sans" pitchFamily="34" charset="-122"/>
                <a:cs typeface="IBM Plex Sans" pitchFamily="34" charset="-120"/>
              </a:rPr>
              <a:t>Rudarenje osigurava redoslijed transakcija; ne rješava jednadžbe izvan sustava. Procijenite izvor i potrošnju energije, sigurnosnu korist i alternative.</a:t>
            </a:r>
            <a:endParaRPr lang="hr"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2</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Rudar pronalazi blok Uređaj za rudarenje iznova izračunava sažetak sve dok jedan rezultat ne zadovolji ciljnu vrijednost2Rudar ga objavljuje mrežiBlok se šalje mreži3Čvorovi ga provjeravaju Svaki čvo">    </p:cNvPr>
          <p:cNvPicPr>
            <a:picLocks noChangeAspect="1"/>
          </p:cNvPicPr>
          <p:nvPr/>
        </p:nvPicPr>
        <p:blipFill>
          <a:blip r:embed="rId2"/>
          <a:stretch>
            <a:fillRect/>
          </a:stretch>
        </p:blipFill>
        <p:spPr>
          <a:xfrm>
            <a:off x="1749156" y="571500"/>
            <a:ext cx="3206984" cy="5636270"/>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2</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Ograničena ponuda</a:t>
            </a:r>
            <a:endParaRPr lang="hr" sz="3000" dirty="0"/>
          </a:p>
        </p:txBody>
      </p:sp>
      <p:sp>
        <p:nvSpPr>
          <p:cNvPr id="5" name="Text 2"/>
          <p:cNvSpPr/>
          <p:nvPr/>
        </p:nvSpPr>
        <p:spPr>
          <a:xfrm>
            <a:off x="1002000" y="1375806"/>
            <a:ext cx="5327020" cy="3109874"/>
          </a:xfrm>
          <a:prstGeom prst="rect">
            <a:avLst/>
          </a:prstGeom>
          <a:noFill/>
          <a:ln/>
        </p:spPr>
        <p:txBody>
          <a:bodyPr wrap="square" lIns="0" tIns="0" rIns="0" bIns="0" rtlCol="0" anchor="t"/>
          <a:lstStyle/>
          <a:p>
            <a:pPr algn="l" marL="200660" indent="-200660">
              <a:lnSpc>
                <a:spcPct val="113000"/>
              </a:lnSpc>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Najviše: </a:t>
            </a:r>
            <a:r>
              <a:rPr lang="hr" altLang="en-US" sz="2110" b="1" dirty="0">
                <a:solidFill>
                  <a:srgbClr val="25252B"/>
                </a:solidFill>
                <a:latin typeface="IBM Plex Sans" pitchFamily="34" charset="0"/>
                <a:ea typeface="IBM Plex Sans" pitchFamily="34" charset="-122"/>
                <a:cs typeface="IBM Plex Sans" pitchFamily="34" charset="-120"/>
              </a:rPr>
              <a:t>21 milijun BTC</a:t>
            </a:r>
            <a:r>
              <a:rPr lang="hr" altLang="en-US" sz="2110" dirty="0">
                <a:solidFill>
                  <a:srgbClr val="25252B"/>
                </a:solidFill>
                <a:latin typeface="IBM Plex Sans" pitchFamily="34" charset="0"/>
                <a:ea typeface="IBM Plex Sans" pitchFamily="34" charset="-122"/>
                <a:cs typeface="IBM Plex Sans" pitchFamily="34" charset="-120"/>
              </a:rPr>
              <a:t> prema javnim pravilima</a:t>
            </a:r>
            <a:endParaRPr lang="hr" sz="2110" dirty="0"/>
          </a:p>
          <a:p>
            <a:pPr algn="l" marL="200660" indent="-200660">
              <a:lnSpc>
                <a:spcPct val="113000"/>
              </a:lnSpc>
              <a:spcBef>
                <a:spcPts val="420"/>
              </a:spcBef>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Nova emisija: subvencija za blok</a:t>
            </a:r>
            <a:endParaRPr lang="hr" sz="2110" dirty="0"/>
          </a:p>
          <a:p>
            <a:pPr algn="l" marL="200660" indent="-200660">
              <a:lnSpc>
                <a:spcPct val="113000"/>
              </a:lnSpc>
              <a:spcBef>
                <a:spcPts val="420"/>
              </a:spcBef>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Prepolovljenje: svakih </a:t>
            </a:r>
            <a:r>
              <a:rPr lang="hr" altLang="en-US" sz="2110" b="1" dirty="0">
                <a:solidFill>
                  <a:srgbClr val="25252B"/>
                </a:solidFill>
                <a:latin typeface="IBM Plex Sans" pitchFamily="34" charset="0"/>
                <a:ea typeface="IBM Plex Sans" pitchFamily="34" charset="-122"/>
                <a:cs typeface="IBM Plex Sans" pitchFamily="34" charset="-120"/>
              </a:rPr>
              <a:t>210.000 blokova</a:t>
            </a:r>
            <a:r>
              <a:rPr lang="hr" altLang="en-US" sz="2110" dirty="0">
                <a:solidFill>
                  <a:srgbClr val="25252B"/>
                </a:solidFill>
                <a:latin typeface="IBM Plex Sans" pitchFamily="34" charset="0"/>
                <a:ea typeface="IBM Plex Sans" pitchFamily="34" charset="-122"/>
                <a:cs typeface="IBM Plex Sans" pitchFamily="34" charset="-120"/>
              </a:rPr>
              <a:t>, otprilike svake četiri godine</a:t>
            </a:r>
            <a:endParaRPr lang="hr" sz="2110" dirty="0"/>
          </a:p>
          <a:p>
            <a:pPr algn="l" marL="200660" indent="-200660">
              <a:lnSpc>
                <a:spcPct val="113000"/>
              </a:lnSpc>
              <a:spcBef>
                <a:spcPts val="420"/>
              </a:spcBef>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Subvencija: 50 → 25 → 12,5 → 6,25 → 3,125 BTC</a:t>
            </a:r>
            <a:endParaRPr lang="hr" sz="2110" dirty="0"/>
          </a:p>
          <a:p>
            <a:pPr algn="l" marL="200660" indent="-200660">
              <a:lnSpc>
                <a:spcPct val="113000"/>
              </a:lnSpc>
              <a:spcBef>
                <a:spcPts val="420"/>
              </a:spcBef>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Naknade su odvojene od nove emisije</a:t>
            </a:r>
            <a:endParaRPr lang="hr" sz="2110" dirty="0"/>
          </a:p>
        </p:txBody>
      </p:sp>
      <p:sp>
        <p:nvSpPr>
          <p:cNvPr id="6" name="Text 3"/>
          <p:cNvSpPr/>
          <p:nvPr/>
        </p:nvSpPr>
        <p:spPr>
          <a:xfrm>
            <a:off x="666780" y="4780666"/>
            <a:ext cx="5694426" cy="1085850"/>
          </a:xfrm>
          <a:prstGeom prst="rect">
            <a:avLst/>
          </a:prstGeom>
          <a:noFill/>
          <a:ln/>
        </p:spPr>
        <p:txBody>
          <a:bodyPr wrap="square" lIns="0" tIns="0" rIns="0" bIns="0" rtlCol="0" anchor="t"/>
          <a:lstStyle/>
          <a:p>
            <a:pPr algn="l" indent="0" marL="0">
              <a:lnSpc>
                <a:spcPct val="113000"/>
              </a:lnSpc>
              <a:buNone/>
            </a:pPr>
            <a:r>
              <a:rPr lang="hr" altLang="en-US" sz="2110" dirty="0">
                <a:solidFill>
                  <a:srgbClr val="25252B"/>
                </a:solidFill>
                <a:latin typeface="IBM Plex Sans" pitchFamily="34" charset="0"/>
                <a:ea typeface="IBM Plex Sans" pitchFamily="34" charset="-122"/>
                <a:cs typeface="IBM Plex Sans" pitchFamily="34" charset="-120"/>
              </a:rPr>
              <a:t>Čvorovi odbijaju prekomjernu emisiju; ograničenje vrijedi dok ga sudionici provode. Ograničena ponuda ne jamči rast cijene.</a:t>
            </a:r>
            <a:endParaRPr lang="hr"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2</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Ukupno izdanih bitcoinaOgraničenje od 21 milijun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Novi bitcoini po bloku502512.56.253.1250k210k420k630k840k1,050k1,260k1,470kPrepolovljenje svakih 210.000 blokova (otprilike četiri godine)Naknade za transakcije plaćaju se dodatno i nisu novi bitcoini">    </p:cNvPr>
          <p:cNvPicPr>
            <a:picLocks noChangeAspect="1"/>
          </p:cNvPicPr>
          <p:nvPr/>
        </p:nvPicPr>
        <p:blipFill>
          <a:blip r:embed="rId1"/>
          <a:stretch>
            <a:fillRect/>
          </a:stretch>
        </p:blipFill>
        <p:spPr>
          <a:xfrm>
            <a:off x="342900" y="789402"/>
            <a:ext cx="11506170" cy="512685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Satoshiji i pristranost prema</a:t>
            </a:r>
            <a:br/>
            <a:r>
              <a:rPr lang="hr" altLang="en-US" sz="3000" dirty="0">
                <a:solidFill>
                  <a:srgbClr val="422C70"/>
                </a:solidFill>
                <a:latin typeface="IBM Plex Sans Medium" pitchFamily="34" charset="0"/>
                <a:ea typeface="IBM Plex Sans Medium" pitchFamily="34" charset="-122"/>
                <a:cs typeface="IBM Plex Sans Medium" pitchFamily="34" charset="-120"/>
              </a:rPr>
              <a:t>cijelim jedinicama</a:t>
            </a:r>
            <a:endParaRPr lang="hr" sz="3000" dirty="0"/>
          </a:p>
        </p:txBody>
      </p:sp>
      <p:sp>
        <p:nvSpPr>
          <p:cNvPr id="5" name="Text 2"/>
          <p:cNvSpPr/>
          <p:nvPr/>
        </p:nvSpPr>
        <p:spPr>
          <a:xfrm>
            <a:off x="956188" y="1783812"/>
            <a:ext cx="5377221" cy="1388974"/>
          </a:xfrm>
          <a:prstGeom prst="rect">
            <a:avLst/>
          </a:prstGeom>
          <a:noFill/>
          <a:ln/>
        </p:spPr>
        <p:txBody>
          <a:bodyPr wrap="square" lIns="0" tIns="0" rIns="0" bIns="0" rtlCol="0" anchor="t"/>
          <a:lstStyle/>
          <a:p>
            <a:pPr algn="l" marL="173990" indent="-173990">
              <a:lnSpc>
                <a:spcPct val="113000"/>
              </a:lnSpc>
              <a:buSzPct val="100000"/>
              <a:buChar char="•"/>
            </a:pPr>
            <a:r>
              <a:rPr lang="hr" altLang="en-US" sz="1820" b="1" dirty="0">
                <a:solidFill>
                  <a:srgbClr val="25252B"/>
                </a:solidFill>
                <a:latin typeface="IBM Plex Sans" pitchFamily="34" charset="0"/>
                <a:ea typeface="IBM Plex Sans" pitchFamily="34" charset="-122"/>
                <a:cs typeface="IBM Plex Sans" pitchFamily="34" charset="-120"/>
              </a:rPr>
              <a:t>1 BTC = 100.000.000 satova</a:t>
            </a:r>
            <a:endParaRPr lang="hr" sz="1820" dirty="0"/>
          </a:p>
          <a:p>
            <a:pPr algn="l" marL="173990" indent="-173990">
              <a:lnSpc>
                <a:spcPct val="113000"/>
              </a:lnSpc>
              <a:spcBef>
                <a:spcPts val="360"/>
              </a:spcBef>
              <a:buSzPct val="100000"/>
              <a:buChar char="•"/>
            </a:pPr>
            <a:r>
              <a:rPr lang="hr" altLang="en-US" sz="1820" b="1" dirty="0">
                <a:solidFill>
                  <a:srgbClr val="25252B"/>
                </a:solidFill>
                <a:latin typeface="IBM Plex Sans" pitchFamily="34" charset="0"/>
                <a:ea typeface="IBM Plex Sans" pitchFamily="34" charset="-122"/>
                <a:cs typeface="IBM Plex Sans" pitchFamily="34" charset="-120"/>
              </a:rPr>
              <a:t>0,001 BTC = 100.000 satova</a:t>
            </a:r>
            <a:endParaRPr lang="hr" sz="1820" dirty="0"/>
          </a:p>
          <a:p>
            <a:pPr algn="l" marL="173990" indent="-173990">
              <a:lnSpc>
                <a:spcPct val="113000"/>
              </a:lnSpc>
              <a:spcBef>
                <a:spcPts val="360"/>
              </a:spcBef>
              <a:buSzPct val="100000"/>
              <a:buChar char="•"/>
            </a:pPr>
            <a:r>
              <a:rPr lang="hr" altLang="en-US" sz="1820" b="1" dirty="0">
                <a:solidFill>
                  <a:srgbClr val="25252B"/>
                </a:solidFill>
                <a:latin typeface="IBM Plex Sans" pitchFamily="34" charset="0"/>
                <a:ea typeface="IBM Plex Sans" pitchFamily="34" charset="-122"/>
                <a:cs typeface="IBM Plex Sans" pitchFamily="34" charset="-120"/>
              </a:rPr>
              <a:t>1 sat = 0,00000001 BTC</a:t>
            </a:r>
            <a:endParaRPr lang="hr" sz="1820" dirty="0"/>
          </a:p>
          <a:p>
            <a:pPr algn="l" marL="173990" indent="-173990">
              <a:lnSpc>
                <a:spcPct val="113000"/>
              </a:lnSpc>
              <a:spcBef>
                <a:spcPts val="360"/>
              </a:spcBef>
              <a:buSzPct val="100000"/>
              <a:buChar char="•"/>
            </a:pPr>
            <a:r>
              <a:rPr lang="hr" altLang="en-US" sz="1820" dirty="0">
                <a:solidFill>
                  <a:srgbClr val="25252B"/>
                </a:solidFill>
                <a:latin typeface="IBM Plex Sans" pitchFamily="34" charset="0"/>
                <a:ea typeface="IBM Plex Sans" pitchFamily="34" charset="-122"/>
                <a:cs typeface="IBM Plex Sans" pitchFamily="34" charset="-120"/>
              </a:rPr>
              <a:t>Nije potreban cijeli bitcoin</a:t>
            </a:r>
            <a:endParaRPr lang="hr" sz="1820" dirty="0"/>
          </a:p>
        </p:txBody>
      </p:sp>
      <p:sp>
        <p:nvSpPr>
          <p:cNvPr id="6" name="Text 3"/>
          <p:cNvSpPr/>
          <p:nvPr/>
        </p:nvSpPr>
        <p:spPr>
          <a:xfrm>
            <a:off x="666780" y="3427537"/>
            <a:ext cx="5694426" cy="1250168"/>
          </a:xfrm>
          <a:prstGeom prst="rect">
            <a:avLst/>
          </a:prstGeom>
          <a:noFill/>
          <a:ln/>
        </p:spPr>
        <p:txBody>
          <a:bodyPr wrap="square" lIns="0" tIns="0" rIns="0" bIns="0" rtlCol="0" anchor="t"/>
          <a:lstStyle/>
          <a:p>
            <a:pPr algn="l" indent="0" marL="0">
              <a:lnSpc>
                <a:spcPct val="113000"/>
              </a:lnSpc>
              <a:buNone/>
            </a:pPr>
            <a:r>
              <a:rPr lang="hr" altLang="en-US" sz="1820" b="1" dirty="0">
                <a:solidFill>
                  <a:srgbClr val="422C70"/>
                </a:solidFill>
                <a:latin typeface="IBM Plex Sans" pitchFamily="34" charset="0"/>
                <a:ea typeface="IBM Plex Sans" pitchFamily="34" charset="-122"/>
                <a:cs typeface="IBM Plex Sans" pitchFamily="34" charset="-120"/>
              </a:rPr>
              <a:t>Pristranost prema cijelim jedinicama:</a:t>
            </a:r>
            <a:r>
              <a:rPr lang="hr" altLang="en-US" sz="1820" dirty="0">
                <a:solidFill>
                  <a:srgbClr val="25252B"/>
                </a:solidFill>
                <a:latin typeface="IBM Plex Sans" pitchFamily="34" charset="0"/>
                <a:ea typeface="IBM Plex Sans" pitchFamily="34" charset="-122"/>
                <a:cs typeface="IBM Plex Sans" pitchFamily="34" charset="-120"/>
              </a:rPr>
              <a:t> niska cijena po cijeloj jedinici ne dokazuje bolju vrijednost. Usporedite udio u ukupnoj ponudi, vrijednost o kojoj je riječ i rizike.</a:t>
            </a:r>
            <a:endParaRPr lang="hr" sz="1820" dirty="0"/>
          </a:p>
        </p:txBody>
      </p:sp>
      <p:sp>
        <p:nvSpPr>
          <p:cNvPr id="7" name="Shape 4"/>
          <p:cNvSpPr/>
          <p:nvPr/>
        </p:nvSpPr>
        <p:spPr>
          <a:xfrm>
            <a:off x="666780" y="4909231"/>
            <a:ext cx="5372100" cy="1249985"/>
          </a:xfrm>
          <a:prstGeom prst="rect">
            <a:avLst/>
          </a:prstGeom>
          <a:solidFill>
            <a:srgbClr val="F3F3FA"/>
          </a:solidFill>
          <a:ln/>
        </p:spPr>
      </p:sp>
      <p:sp>
        <p:nvSpPr>
          <p:cNvPr id="8" name="Shape 5"/>
          <p:cNvSpPr/>
          <p:nvPr/>
        </p:nvSpPr>
        <p:spPr>
          <a:xfrm>
            <a:off x="666780" y="4909231"/>
            <a:ext cx="57150" cy="1249985"/>
          </a:xfrm>
          <a:prstGeom prst="rect">
            <a:avLst/>
          </a:prstGeom>
          <a:solidFill>
            <a:srgbClr val="422C70"/>
          </a:solidFill>
          <a:ln/>
        </p:spPr>
      </p:sp>
      <p:sp>
        <p:nvSpPr>
          <p:cNvPr id="9" name="Text 6"/>
          <p:cNvSpPr/>
          <p:nvPr/>
        </p:nvSpPr>
        <p:spPr>
          <a:xfrm>
            <a:off x="1094537" y="5117714"/>
            <a:ext cx="4848057" cy="833018"/>
          </a:xfrm>
          <a:prstGeom prst="rect">
            <a:avLst/>
          </a:prstGeom>
          <a:noFill/>
          <a:ln/>
        </p:spPr>
        <p:txBody>
          <a:bodyPr wrap="square" lIns="0" tIns="0" rIns="0" bIns="0" rtlCol="0" anchor="t"/>
          <a:lstStyle/>
          <a:p>
            <a:pPr algn="l" indent="0" marL="0">
              <a:lnSpc>
                <a:spcPct val="113000"/>
              </a:lnSpc>
              <a:buNone/>
            </a:pPr>
            <a:r>
              <a:rPr lang="hr" altLang="en-US" sz="1820" b="1" dirty="0">
                <a:solidFill>
                  <a:srgbClr val="422C70"/>
                </a:solidFill>
                <a:latin typeface="IBM Plex Sans" pitchFamily="34" charset="0"/>
                <a:ea typeface="IBM Plex Sans" pitchFamily="34" charset="-122"/>
                <a:cs typeface="IBM Plex Sans" pitchFamily="34" charset="-120"/>
              </a:rPr>
              <a:t>Pokažite svoje razumijevanje</a:t>
            </a:r>
            <a:endParaRPr lang="hr" sz="1820" dirty="0"/>
          </a:p>
          <a:p>
            <a:pPr algn="l" indent="0" marL="0">
              <a:lnSpc>
                <a:spcPct val="113000"/>
              </a:lnSpc>
              <a:spcBef>
                <a:spcPts val="270"/>
              </a:spcBef>
              <a:buNone/>
            </a:pPr>
            <a:r>
              <a:rPr lang="hr" altLang="en-US" sz="1820" dirty="0">
                <a:solidFill>
                  <a:srgbClr val="25252B"/>
                </a:solidFill>
                <a:latin typeface="IBM Plex Sans" pitchFamily="34" charset="0"/>
                <a:ea typeface="IBM Plex Sans" pitchFamily="34" charset="-122"/>
                <a:cs typeface="IBM Plex Sans" pitchFamily="34" charset="-120"/>
              </a:rPr>
              <a:t>Koliko satova ima u 0,01 BTC? Zašto netko može koristiti manje od cijelog bitcoina?</a:t>
            </a:r>
            <a:endParaRPr lang="hr" sz="18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2</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Bitcoin kao zdrav digitalni novac</a:t>
            </a:r>
            <a:endParaRPr lang="hr"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hr" altLang="en-US" sz="2020" dirty="0">
                <a:solidFill>
                  <a:srgbClr val="25252B"/>
                </a:solidFill>
                <a:latin typeface="IBM Plex Sans" pitchFamily="34" charset="0"/>
                <a:ea typeface="IBM Plex Sans" pitchFamily="34" charset="-122"/>
                <a:cs typeface="IBM Plex Sans" pitchFamily="34" charset="-120"/>
              </a:rPr>
              <a:t>Trajna evidencijska knjiga; pristup ovisi o ključevima</a:t>
            </a:r>
            <a:endParaRPr lang="hr" sz="2020" dirty="0"/>
          </a:p>
          <a:p>
            <a:pPr algn="l" marL="191770" indent="-191770">
              <a:lnSpc>
                <a:spcPct val="113000"/>
              </a:lnSpc>
              <a:spcBef>
                <a:spcPts val="400"/>
              </a:spcBef>
              <a:buSzPct val="100000"/>
              <a:buChar char="•"/>
            </a:pPr>
            <a:r>
              <a:rPr lang="hr" altLang="en-US" sz="2020" dirty="0">
                <a:solidFill>
                  <a:srgbClr val="25252B"/>
                </a:solidFill>
                <a:latin typeface="IBM Plex Sans" pitchFamily="34" charset="0"/>
                <a:ea typeface="IBM Plex Sans" pitchFamily="34" charset="-122"/>
                <a:cs typeface="IBM Plex Sans" pitchFamily="34" charset="-120"/>
              </a:rPr>
              <a:t>Prenosiv i djeljiv; za prijenos je potrebna komunikacija</a:t>
            </a:r>
            <a:endParaRPr lang="hr" sz="2020" dirty="0"/>
          </a:p>
          <a:p>
            <a:pPr algn="l" marL="191770" indent="-191770">
              <a:lnSpc>
                <a:spcPct val="113000"/>
              </a:lnSpc>
              <a:spcBef>
                <a:spcPts val="400"/>
              </a:spcBef>
              <a:buSzPct val="100000"/>
              <a:buChar char="•"/>
            </a:pPr>
            <a:r>
              <a:rPr lang="hr" altLang="en-US" sz="2020" dirty="0">
                <a:solidFill>
                  <a:srgbClr val="25252B"/>
                </a:solidFill>
                <a:latin typeface="IBM Plex Sans" pitchFamily="34" charset="0"/>
                <a:ea typeface="IBM Plex Sans" pitchFamily="34" charset="-122"/>
                <a:cs typeface="IBM Plex Sans" pitchFamily="34" charset="-120"/>
              </a:rPr>
              <a:t>Javno poznata oskudnost i provjerljiva pravila</a:t>
            </a:r>
            <a:endParaRPr lang="hr" sz="2020" dirty="0"/>
          </a:p>
          <a:p>
            <a:pPr algn="l" marL="191770" indent="-191770">
              <a:lnSpc>
                <a:spcPct val="113000"/>
              </a:lnSpc>
              <a:spcBef>
                <a:spcPts val="400"/>
              </a:spcBef>
              <a:buSzPct val="100000"/>
              <a:buChar char="•"/>
            </a:pPr>
            <a:r>
              <a:rPr lang="hr" altLang="en-US" sz="2020" dirty="0">
                <a:solidFill>
                  <a:srgbClr val="25252B"/>
                </a:solidFill>
                <a:latin typeface="IBM Plex Sans" pitchFamily="34" charset="0"/>
                <a:ea typeface="IBM Plex Sans" pitchFamily="34" charset="-122"/>
                <a:cs typeface="IBM Plex Sans" pitchFamily="34" charset="-120"/>
              </a:rPr>
              <a:t>Na zamjenjivost može utjecati način na koji pružatelji usluga postupaju s javnom poviješću transakcija</a:t>
            </a:r>
            <a:endParaRPr lang="hr" sz="2020" dirty="0"/>
          </a:p>
          <a:p>
            <a:pPr algn="l" marL="191770" indent="-191770">
              <a:lnSpc>
                <a:spcPct val="113000"/>
              </a:lnSpc>
              <a:spcBef>
                <a:spcPts val="400"/>
              </a:spcBef>
              <a:buSzPct val="100000"/>
              <a:buChar char="•"/>
            </a:pPr>
            <a:r>
              <a:rPr lang="hr" altLang="en-US" sz="2020" dirty="0">
                <a:solidFill>
                  <a:srgbClr val="25252B"/>
                </a:solidFill>
                <a:latin typeface="IBM Plex Sans" pitchFamily="34" charset="0"/>
                <a:ea typeface="IBM Plex Sans" pitchFamily="34" charset="-122"/>
                <a:cs typeface="IBM Plex Sans" pitchFamily="34" charset="-120"/>
              </a:rPr>
              <a:t>Prihvaćenost ovisi o mjestu</a:t>
            </a:r>
            <a:endParaRPr lang="hr" sz="2020" dirty="0"/>
          </a:p>
        </p:txBody>
      </p:sp>
      <p:sp>
        <p:nvSpPr>
          <p:cNvPr id="5" name="Text 3"/>
          <p:cNvSpPr/>
          <p:nvPr/>
        </p:nvSpPr>
        <p:spPr>
          <a:xfrm>
            <a:off x="666780" y="3932011"/>
            <a:ext cx="11510010" cy="345552"/>
          </a:xfrm>
          <a:prstGeom prst="rect">
            <a:avLst/>
          </a:prstGeom>
          <a:noFill/>
          <a:ln/>
        </p:spPr>
        <p:txBody>
          <a:bodyPr wrap="square" lIns="0" tIns="0" rIns="0" bIns="0" rtlCol="0" anchor="t"/>
          <a:lstStyle/>
          <a:p>
            <a:pPr algn="l" indent="0" marL="0">
              <a:lnSpc>
                <a:spcPct val="113000"/>
              </a:lnSpc>
              <a:buNone/>
            </a:pPr>
            <a:r>
              <a:rPr lang="hr" altLang="en-US" sz="2020" b="1" dirty="0">
                <a:solidFill>
                  <a:srgbClr val="25252B"/>
                </a:solidFill>
                <a:latin typeface="IBM Plex Sans" pitchFamily="34" charset="0"/>
                <a:ea typeface="IBM Plex Sans" pitchFamily="34" charset="-122"/>
                <a:cs typeface="IBM Plex Sans" pitchFamily="34" charset="-120"/>
              </a:rPr>
              <a:t>Tri funkcije</a:t>
            </a:r>
            <a:endParaRPr lang="hr" sz="2020" dirty="0"/>
          </a:p>
        </p:txBody>
      </p:sp>
      <p:sp>
        <p:nvSpPr>
          <p:cNvPr id="6" name="Text 4"/>
          <p:cNvSpPr/>
          <p:nvPr/>
        </p:nvSpPr>
        <p:spPr>
          <a:xfrm>
            <a:off x="986729" y="4482389"/>
            <a:ext cx="11159338" cy="1139160"/>
          </a:xfrm>
          <a:prstGeom prst="rect">
            <a:avLst/>
          </a:prstGeom>
          <a:noFill/>
          <a:ln/>
        </p:spPr>
        <p:txBody>
          <a:bodyPr wrap="square" lIns="0" tIns="0" rIns="0" bIns="0" rtlCol="0" anchor="t"/>
          <a:lstStyle/>
          <a:p>
            <a:pPr algn="l" marL="191770" indent="-191770">
              <a:lnSpc>
                <a:spcPct val="113000"/>
              </a:lnSpc>
              <a:buSzPct val="100000"/>
              <a:buChar char="•"/>
            </a:pPr>
            <a:r>
              <a:rPr lang="hr" altLang="en-US" sz="2020" dirty="0">
                <a:solidFill>
                  <a:srgbClr val="25252B"/>
                </a:solidFill>
                <a:latin typeface="IBM Plex Sans" pitchFamily="34" charset="0"/>
                <a:ea typeface="IBM Plex Sans" pitchFamily="34" charset="-122"/>
                <a:cs typeface="IBM Plex Sans" pitchFamily="34" charset="-120"/>
              </a:rPr>
              <a:t>Pohrana vrijednosti: predvidljiva ponuda; promjenjiva cijena</a:t>
            </a:r>
            <a:endParaRPr lang="hr" sz="2020" dirty="0"/>
          </a:p>
          <a:p>
            <a:pPr algn="l" marL="191770" indent="-191770">
              <a:lnSpc>
                <a:spcPct val="113000"/>
              </a:lnSpc>
              <a:spcBef>
                <a:spcPts val="400"/>
              </a:spcBef>
              <a:buSzPct val="100000"/>
              <a:buChar char="•"/>
            </a:pPr>
            <a:r>
              <a:rPr lang="hr" altLang="en-US" sz="2020" dirty="0">
                <a:solidFill>
                  <a:srgbClr val="25252B"/>
                </a:solidFill>
                <a:latin typeface="IBM Plex Sans" pitchFamily="34" charset="0"/>
                <a:ea typeface="IBM Plex Sans" pitchFamily="34" charset="-122"/>
                <a:cs typeface="IBM Plex Sans" pitchFamily="34" charset="-120"/>
              </a:rPr>
              <a:t>Sredstvo razmjene: izravan prijenos; promjenjive naknade i prihvaćenost</a:t>
            </a:r>
            <a:endParaRPr lang="hr" sz="2020" dirty="0"/>
          </a:p>
          <a:p>
            <a:pPr algn="l" marL="191770" indent="-191770">
              <a:lnSpc>
                <a:spcPct val="113000"/>
              </a:lnSpc>
              <a:spcBef>
                <a:spcPts val="400"/>
              </a:spcBef>
              <a:buSzPct val="100000"/>
              <a:buChar char="•"/>
            </a:pPr>
            <a:r>
              <a:rPr lang="hr" altLang="en-US" sz="2020" dirty="0">
                <a:solidFill>
                  <a:srgbClr val="25252B"/>
                </a:solidFill>
                <a:latin typeface="IBM Plex Sans" pitchFamily="34" charset="0"/>
                <a:ea typeface="IBM Plex Sans" pitchFamily="34" charset="-122"/>
                <a:cs typeface="IBM Plex Sans" pitchFamily="34" charset="-120"/>
              </a:rPr>
              <a:t>Obračunska jedinica: BTC ili satošiji; cijene mnogih dobara izražene su u fiat valutama</a:t>
            </a:r>
            <a:endParaRPr lang="hr" sz="2020" dirty="0"/>
          </a:p>
        </p:txBody>
      </p:sp>
      <p:sp>
        <p:nvSpPr>
          <p:cNvPr id="7" name="Text 5"/>
          <p:cNvSpPr/>
          <p:nvPr/>
        </p:nvSpPr>
        <p:spPr>
          <a:xfrm>
            <a:off x="666780" y="5775168"/>
            <a:ext cx="11510010" cy="428762"/>
          </a:xfrm>
          <a:prstGeom prst="rect">
            <a:avLst/>
          </a:prstGeom>
          <a:noFill/>
          <a:ln/>
        </p:spPr>
        <p:txBody>
          <a:bodyPr wrap="square" lIns="0" tIns="0" rIns="0" bIns="0" rtlCol="0" anchor="t"/>
          <a:lstStyle/>
          <a:p>
            <a:pPr algn="l" indent="0" marL="0">
              <a:lnSpc>
                <a:spcPct val="113000"/>
              </a:lnSpc>
              <a:buNone/>
            </a:pPr>
            <a:r>
              <a:rPr lang="hr" altLang="en-US" sz="1610" dirty="0">
                <a:solidFill>
                  <a:srgbClr val="25252B"/>
                </a:solidFill>
                <a:latin typeface="IBM Plex Sans" pitchFamily="34" charset="0"/>
                <a:ea typeface="IBM Plex Sans" pitchFamily="34" charset="-122"/>
                <a:cs typeface="IBM Plex Sans" pitchFamily="34" charset="-120"/>
              </a:rPr>
              <a:t>„Zdrav novac” ovisi o navedenim kriterijima. Usporedite alternative prema istim standardima.</a:t>
            </a:r>
            <a:endParaRPr lang="hr" sz="16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2</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Bitcoin, stabilne kriptovalute i ostala kriptoimovina</a:t>
            </a:r>
            <a:endParaRPr lang="hr"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Bitcoin:</a:t>
            </a:r>
            <a:r>
              <a:rPr lang="hr" altLang="en-US" sz="2400" dirty="0">
                <a:solidFill>
                  <a:srgbClr val="25252B"/>
                </a:solidFill>
                <a:latin typeface="IBM Plex Sans" pitchFamily="34" charset="0"/>
                <a:ea typeface="IBM Plex Sans" pitchFamily="34" charset="-122"/>
                <a:cs typeface="IBM Plex Sans" pitchFamily="34" charset="-120"/>
              </a:rPr>
              <a:t> javna pravila izdavanja; nema središnjeg izdavatelja</a:t>
            </a:r>
            <a:endParaRPr lang="hr" sz="2400" dirty="0"/>
          </a:p>
          <a:p>
            <a:pPr algn="l" marL="228600" indent="-228600">
              <a:lnSpc>
                <a:spcPct val="113000"/>
              </a:lnSpc>
              <a:spcBef>
                <a:spcPts val="480"/>
              </a:spcBef>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Stabilne kriptovalute:</a:t>
            </a:r>
            <a:r>
              <a:rPr lang="hr" altLang="en-US" sz="2400" dirty="0">
                <a:solidFill>
                  <a:srgbClr val="25252B"/>
                </a:solidFill>
                <a:latin typeface="IBM Plex Sans" pitchFamily="34" charset="0"/>
                <a:ea typeface="IBM Plex Sans" pitchFamily="34" charset="-122"/>
                <a:cs typeface="IBM Plex Sans" pitchFamily="34" charset="-120"/>
              </a:rPr>
              <a:t> ciljaju referentnu vrijednost; rezerve, mehanizmi ili prava na otkup</a:t>
            </a:r>
            <a:endParaRPr lang="hr" sz="2400" dirty="0"/>
          </a:p>
          <a:p>
            <a:pPr algn="l" marL="228600" indent="-228600">
              <a:lnSpc>
                <a:spcPct val="113000"/>
              </a:lnSpc>
              <a:spcBef>
                <a:spcPts val="480"/>
              </a:spcBef>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Ostala kriptoimovina:</a:t>
            </a:r>
            <a:r>
              <a:rPr lang="hr" altLang="en-US" sz="2400" dirty="0">
                <a:solidFill>
                  <a:srgbClr val="25252B"/>
                </a:solidFill>
                <a:latin typeface="IBM Plex Sans" pitchFamily="34" charset="0"/>
                <a:ea typeface="IBM Plex Sans" pitchFamily="34" charset="-122"/>
                <a:cs typeface="IBM Plex Sans" pitchFamily="34" charset="-120"/>
              </a:rPr>
              <a:t> različite mreže, izdavanje, kontrola i namjene</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Zajednička povijest koda ne daje račvanju Bitcoinovu mrežu ni sigurnost</a:t>
            </a:r>
            <a:endParaRPr lang="hr"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algn="l" indent="0" marL="0">
              <a:lnSpc>
                <a:spcPct val="113000"/>
              </a:lnSpc>
              <a:buNone/>
            </a:pPr>
            <a:r>
              <a:rPr lang="hr" altLang="en-US" sz="2400" b="1" dirty="0">
                <a:solidFill>
                  <a:srgbClr val="422C70"/>
                </a:solidFill>
                <a:latin typeface="IBM Plex Sans" pitchFamily="34" charset="0"/>
                <a:ea typeface="IBM Plex Sans" pitchFamily="34" charset="-122"/>
                <a:cs typeface="IBM Plex Sans" pitchFamily="34" charset="-120"/>
              </a:rPr>
              <a:t>Usporedite:</a:t>
            </a:r>
            <a:r>
              <a:rPr lang="hr" altLang="en-US" sz="2400" dirty="0">
                <a:solidFill>
                  <a:srgbClr val="25252B"/>
                </a:solidFill>
                <a:latin typeface="IBM Plex Sans" pitchFamily="34" charset="0"/>
                <a:ea typeface="IBM Plex Sans" pitchFamily="34" charset="-122"/>
                <a:cs typeface="IBM Plex Sans" pitchFamily="34" charset="-120"/>
              </a:rPr>
              <a:t> kontrolu izdavanja, neovisnu provjeru, kontrolu nad ključevima i druge ugovorne strane.</a:t>
            </a:r>
            <a:endParaRPr lang="hr" sz="2400" dirty="0"/>
          </a:p>
        </p:txBody>
      </p:sp>
      <p:sp>
        <p:nvSpPr>
          <p:cNvPr id="6" name="Text 4"/>
          <p:cNvSpPr/>
          <p:nvPr/>
        </p:nvSpPr>
        <p:spPr>
          <a:xfrm>
            <a:off x="666780" y="5088910"/>
            <a:ext cx="11510010" cy="822686"/>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Ova usporedba pojašnjava Bitcoin; ne preporučuje stjecanje, trgovanje ni promicanje bilo koje imovine.</a:t>
            </a:r>
            <a:endParaRPr lang="h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2</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Različiti dizajni, različiti rizici</a:t>
            </a:r>
            <a:endParaRPr lang="hr" sz="3000" dirty="0"/>
          </a:p>
        </p:txBody>
      </p:sp>
      <p:sp>
        <p:nvSpPr>
          <p:cNvPr id="4" name="Text 2"/>
          <p:cNvSpPr/>
          <p:nvPr/>
        </p:nvSpPr>
        <p:spPr>
          <a:xfrm>
            <a:off x="1032449" y="1383030"/>
            <a:ext cx="11109137" cy="3335365"/>
          </a:xfrm>
          <a:prstGeom prst="rect">
            <a:avLst/>
          </a:prstGeom>
          <a:noFill/>
          <a:ln/>
        </p:spPr>
        <p:txBody>
          <a:bodyPr wrap="square" lIns="0" tIns="0" rIns="0" bIns="0" rtlCol="0" anchor="t"/>
          <a:lstStyle/>
          <a:p>
            <a:pPr algn="l" marL="219710" indent="-219710">
              <a:lnSpc>
                <a:spcPct val="113000"/>
              </a:lnSpc>
              <a:buSzPct val="100000"/>
              <a:buChar char="•"/>
            </a:pPr>
            <a:r>
              <a:rPr lang="hr" altLang="en-US" sz="2300" b="1" dirty="0">
                <a:solidFill>
                  <a:srgbClr val="422C70"/>
                </a:solidFill>
                <a:latin typeface="IBM Plex Sans" pitchFamily="34" charset="0"/>
                <a:ea typeface="IBM Plex Sans" pitchFamily="34" charset="-122"/>
                <a:cs typeface="IBM Plex Sans" pitchFamily="34" charset="-120"/>
              </a:rPr>
              <a:t>Bitcoin:</a:t>
            </a:r>
            <a:r>
              <a:rPr lang="hr" altLang="en-US" sz="2300" dirty="0">
                <a:solidFill>
                  <a:srgbClr val="25252B"/>
                </a:solidFill>
                <a:latin typeface="IBM Plex Sans" pitchFamily="34" charset="0"/>
                <a:ea typeface="IBM Plex Sans" pitchFamily="34" charset="-122"/>
                <a:cs typeface="IBM Plex Sans" pitchFamily="34" charset="-120"/>
              </a:rPr>
              <a:t> volatilnost, gubitak ključa, konačnost plaćanja, naknade, javna evidencija</a:t>
            </a:r>
            <a:endParaRPr lang="hr" sz="2300" dirty="0"/>
          </a:p>
          <a:p>
            <a:pPr algn="l" marL="219710" indent="-219710">
              <a:lnSpc>
                <a:spcPct val="113000"/>
              </a:lnSpc>
              <a:spcBef>
                <a:spcPts val="460"/>
              </a:spcBef>
              <a:buSzPct val="100000"/>
              <a:buChar char="•"/>
            </a:pPr>
            <a:r>
              <a:rPr lang="hr" altLang="en-US" sz="2300" b="1" dirty="0">
                <a:solidFill>
                  <a:srgbClr val="422C70"/>
                </a:solidFill>
                <a:latin typeface="IBM Plex Sans" pitchFamily="34" charset="0"/>
                <a:ea typeface="IBM Plex Sans" pitchFamily="34" charset="-122"/>
                <a:cs typeface="IBM Plex Sans" pitchFamily="34" charset="-120"/>
              </a:rPr>
              <a:t>Stabilne kriptovalute:</a:t>
            </a:r>
            <a:r>
              <a:rPr lang="hr" altLang="en-US" sz="2300" dirty="0">
                <a:solidFill>
                  <a:srgbClr val="25252B"/>
                </a:solidFill>
                <a:latin typeface="IBM Plex Sans" pitchFamily="34" charset="0"/>
                <a:ea typeface="IBM Plex Sans" pitchFamily="34" charset="-122"/>
                <a:cs typeface="IBM Plex Sans" pitchFamily="34" charset="-120"/>
              </a:rPr>
              <a:t> gubitak vezanosti uz referentnu vrijednost, rezerve, otkup, zamrzavanja i druge ugovorne strane</a:t>
            </a:r>
            <a:endParaRPr lang="hr" sz="2300" dirty="0"/>
          </a:p>
          <a:p>
            <a:pPr algn="l" marL="219710" indent="-219710">
              <a:lnSpc>
                <a:spcPct val="113000"/>
              </a:lnSpc>
              <a:spcBef>
                <a:spcPts val="460"/>
              </a:spcBef>
              <a:buSzPct val="100000"/>
              <a:buChar char="•"/>
            </a:pPr>
            <a:r>
              <a:rPr lang="hr" altLang="en-US" sz="2300" b="1" dirty="0">
                <a:solidFill>
                  <a:srgbClr val="422C70"/>
                </a:solidFill>
                <a:latin typeface="IBM Plex Sans" pitchFamily="34" charset="0"/>
                <a:ea typeface="IBM Plex Sans" pitchFamily="34" charset="-122"/>
                <a:cs typeface="IBM Plex Sans" pitchFamily="34" charset="-120"/>
              </a:rPr>
              <a:t>Ostala kriptoimovina:</a:t>
            </a:r>
            <a:r>
              <a:rPr lang="hr" altLang="en-US" sz="2300" dirty="0">
                <a:solidFill>
                  <a:srgbClr val="25252B"/>
                </a:solidFill>
                <a:latin typeface="IBM Plex Sans" pitchFamily="34" charset="0"/>
                <a:ea typeface="IBM Plex Sans" pitchFamily="34" charset="-122"/>
                <a:cs typeface="IBM Plex Sans" pitchFamily="34" charset="-120"/>
              </a:rPr>
              <a:t> promjene pravila, koncentrirani utjecaj, programske pogreške, hakerski napadi i mostovi</a:t>
            </a:r>
            <a:endParaRPr lang="hr" sz="2300" dirty="0"/>
          </a:p>
          <a:p>
            <a:pPr algn="l" marL="219710" indent="-219710">
              <a:lnSpc>
                <a:spcPct val="113000"/>
              </a:lnSpc>
              <a:spcBef>
                <a:spcPts val="460"/>
              </a:spcBef>
              <a:buSzPct val="100000"/>
              <a:buChar char="•"/>
            </a:pPr>
            <a:r>
              <a:rPr lang="hr" altLang="en-US" sz="2300" b="1" dirty="0">
                <a:solidFill>
                  <a:srgbClr val="422C70"/>
                </a:solidFill>
                <a:latin typeface="IBM Plex Sans" pitchFamily="34" charset="0"/>
                <a:ea typeface="IBM Plex Sans" pitchFamily="34" charset="-122"/>
                <a:cs typeface="IBM Plex Sans" pitchFamily="34" charset="-120"/>
              </a:rPr>
              <a:t>Usluge:</a:t>
            </a:r>
            <a:r>
              <a:rPr lang="hr" altLang="en-US" sz="2300" dirty="0">
                <a:solidFill>
                  <a:srgbClr val="25252B"/>
                </a:solidFill>
                <a:latin typeface="IBM Plex Sans" pitchFamily="34" charset="0"/>
                <a:ea typeface="IBM Plex Sans" pitchFamily="34" charset="-122"/>
                <a:cs typeface="IBM Plex Sans" pitchFamily="34" charset="-120"/>
              </a:rPr>
              <a:t> skrbništvo, propast pružatelja usluga, pristup i pravni rizici u svim kategorijama</a:t>
            </a:r>
            <a:endParaRPr lang="hr" sz="2300" dirty="0"/>
          </a:p>
        </p:txBody>
      </p:sp>
      <p:sp>
        <p:nvSpPr>
          <p:cNvPr id="5" name="Text 3"/>
          <p:cNvSpPr/>
          <p:nvPr/>
        </p:nvSpPr>
        <p:spPr>
          <a:xfrm>
            <a:off x="666780" y="5040173"/>
            <a:ext cx="11510010" cy="1184971"/>
          </a:xfrm>
          <a:prstGeom prst="rect">
            <a:avLst/>
          </a:prstGeom>
          <a:noFill/>
          <a:ln/>
        </p:spPr>
        <p:txBody>
          <a:bodyPr wrap="square" lIns="0" tIns="0" rIns="0" bIns="0" rtlCol="0" anchor="t"/>
          <a:lstStyle/>
          <a:p>
            <a:pPr algn="l" indent="0" marL="0">
              <a:lnSpc>
                <a:spcPct val="113000"/>
              </a:lnSpc>
              <a:buNone/>
            </a:pPr>
            <a:r>
              <a:rPr lang="hr" altLang="en-US" sz="2300" dirty="0">
                <a:solidFill>
                  <a:srgbClr val="25252B"/>
                </a:solidFill>
                <a:latin typeface="IBM Plex Sans" pitchFamily="34" charset="0"/>
                <a:ea typeface="IBM Plex Sans" pitchFamily="34" charset="-122"/>
                <a:cs typeface="IBM Plex Sans" pitchFamily="34" charset="-120"/>
              </a:rPr>
              <a:t>Poznata burzovna oznaka, naizgled stabilna cijena ili dotjerana aplikacija nisu dokaz sigurnosti. Tokeni ne daju automatski vlasnički udio u poduzeću, pravo na prihod ili pravo na otkup.</a:t>
            </a:r>
            <a:endParaRPr lang="hr"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2</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Učenje nije trgovanje ni promocija</a:t>
            </a:r>
            <a:endParaRPr lang="hr"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Objasnite, propitujte, usporedite i provjerite</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Špekulacija: cjenovni rizik, rizik platforme i pritisak</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Promocija: mogući sukobi interesa</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Bez uputa za kupnju, prodaju ili držanje</a:t>
            </a:r>
            <a:endParaRPr lang="hr" sz="2400" dirty="0"/>
          </a:p>
        </p:txBody>
      </p:sp>
      <p:sp>
        <p:nvSpPr>
          <p:cNvPr id="5" name="Shape 3"/>
          <p:cNvSpPr/>
          <p:nvPr/>
        </p:nvSpPr>
        <p:spPr>
          <a:xfrm>
            <a:off x="666780" y="3549975"/>
            <a:ext cx="10858500" cy="1645280"/>
          </a:xfrm>
          <a:prstGeom prst="rect">
            <a:avLst/>
          </a:prstGeom>
          <a:solidFill>
            <a:srgbClr val="F3F3FA"/>
          </a:solidFill>
          <a:ln/>
        </p:spPr>
      </p:sp>
      <p:sp>
        <p:nvSpPr>
          <p:cNvPr id="6" name="Shape 4"/>
          <p:cNvSpPr/>
          <p:nvPr/>
        </p:nvSpPr>
        <p:spPr>
          <a:xfrm>
            <a:off x="666780" y="3549975"/>
            <a:ext cx="57150" cy="1645280"/>
          </a:xfrm>
          <a:prstGeom prst="rect">
            <a:avLst/>
          </a:prstGeom>
          <a:solidFill>
            <a:srgbClr val="422C70"/>
          </a:solidFill>
          <a:ln/>
        </p:spPr>
      </p:sp>
      <p:sp>
        <p:nvSpPr>
          <p:cNvPr id="7" name="Text 5"/>
          <p:cNvSpPr/>
          <p:nvPr/>
        </p:nvSpPr>
        <p:spPr>
          <a:xfrm>
            <a:off x="1211580" y="3824295"/>
            <a:ext cx="10415565" cy="1096640"/>
          </a:xfrm>
          <a:prstGeom prst="rect">
            <a:avLst/>
          </a:prstGeom>
          <a:noFill/>
          <a:ln/>
        </p:spPr>
        <p:txBody>
          <a:bodyPr wrap="square" lIns="0" tIns="0" rIns="0" bIns="0" rtlCol="0" anchor="t"/>
          <a:lstStyle/>
          <a:p>
            <a:pPr algn="l" indent="0" marL="0">
              <a:lnSpc>
                <a:spcPct val="113000"/>
              </a:lnSpc>
              <a:buNone/>
            </a:pPr>
            <a:r>
              <a:rPr lang="hr" altLang="en-US" sz="2400" b="1" dirty="0">
                <a:solidFill>
                  <a:srgbClr val="422C70"/>
                </a:solidFill>
                <a:latin typeface="IBM Plex Sans" pitchFamily="34" charset="0"/>
                <a:ea typeface="IBM Plex Sans" pitchFamily="34" charset="-122"/>
                <a:cs typeface="IBM Plex Sans" pitchFamily="34" charset="-120"/>
              </a:rPr>
              <a:t>Provjera lokalne vrijednosti</a:t>
            </a:r>
            <a:endParaRPr lang="hr" sz="2400" dirty="0"/>
          </a:p>
          <a:p>
            <a:pPr algn="l" indent="0" marL="0">
              <a:lnSpc>
                <a:spcPct val="113000"/>
              </a:lnSpc>
              <a:spcBef>
                <a:spcPts val="360"/>
              </a:spcBef>
              <a:buNone/>
            </a:pPr>
            <a:r>
              <a:rPr lang="hr" altLang="en-US" sz="2400" dirty="0">
                <a:solidFill>
                  <a:srgbClr val="25252B"/>
                </a:solidFill>
                <a:latin typeface="IBM Plex Sans" pitchFamily="34" charset="0"/>
                <a:ea typeface="IBM Plex Sans" pitchFamily="34" charset="-122"/>
                <a:cs typeface="IBM Plex Sans" pitchFamily="34" charset="-120"/>
              </a:rPr>
              <a:t>Razlikujte tržišnu cijenu, lokalnu prihvaćenost i osobne sklonosti ili pristranost.</a:t>
            </a:r>
            <a:endParaRPr lang="hr"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2</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Vremenska crta nastanka Bitcoina</a:t>
            </a:r>
            <a:endParaRPr lang="h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Satoshi Nakamoto je pseudonim; identitet tvorca ili tvoraca ostaje nepoznat. Drugi su nastavili razvijati mrežu otvorenog koda bez stalnog središnjeg vođe.</a:t>
            </a:r>
            <a:endParaRPr lang="hr" sz="2400" dirty="0"/>
          </a:p>
        </p:txBody>
      </p:sp>
      <p:sp>
        <p:nvSpPr>
          <p:cNvPr id="5" name="Text 3"/>
          <p:cNvSpPr/>
          <p:nvPr/>
        </p:nvSpPr>
        <p:spPr>
          <a:xfrm>
            <a:off x="666780" y="2575316"/>
            <a:ext cx="11510010" cy="411389"/>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Procijenite dizajn i način rada, kao i priču o njezinu nastanku.</a:t>
            </a:r>
            <a:endParaRPr lang="h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2</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listopada 2008.Objavljena bijela knjiga: internetska plaćanja bez posrednika3. siječnja 2009.Blok postanka: početak rada mreže Bitcoin 12. siječnja 2009.Prva transakcija između dviju osoba, od kor">    </p:cNvPr>
          <p:cNvPicPr>
            <a:picLocks noChangeAspect="1"/>
          </p:cNvPicPr>
          <p:nvPr/>
        </p:nvPicPr>
        <p:blipFill>
          <a:blip r:embed="rId1"/>
          <a:stretch>
            <a:fillRect/>
          </a:stretch>
        </p:blipFill>
        <p:spPr>
          <a:xfrm>
            <a:off x="342900" y="1050006"/>
            <a:ext cx="11506170" cy="460565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Osnaživanje, rizik i odgovornost</a:t>
            </a:r>
            <a:endParaRPr lang="hr"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Izravna kontrola putem ključeva</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Javna pravila i neovisna provjera</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Globalni prijenos izravno među korisnicima</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Sigurnosne kopije, provjere plaćanja i planiranje oporavka</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Volatilnost, javni zapisi, naknade i ograničena prihvaćenost</a:t>
            </a:r>
            <a:endParaRPr lang="hr"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Nijedna tvrtka ne može vratiti izgubljenu početnu frazu. Zatražite pomoć prije prijenosa značajnih sredstava, bez otkrivanja tajnih podataka.</a:t>
            </a:r>
            <a:endParaRPr lang="hr"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Osobna odgovornost može uključivati edukaciju, provjeru među kolegama, postupke i male testove.</a:t>
            </a:r>
            <a:endParaRPr lang="h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2</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Ponavljanje: Kako Bitcoin rješava nedostatke monetarnog</a:t>
            </a:r>
            <a:br/>
            <a:r>
              <a:rPr lang="hr" altLang="en-US" sz="3000" dirty="0">
                <a:solidFill>
                  <a:srgbClr val="422C70"/>
                </a:solidFill>
                <a:latin typeface="IBM Plex Sans Medium" pitchFamily="34" charset="0"/>
                <a:ea typeface="IBM Plex Sans Medium" pitchFamily="34" charset="-122"/>
                <a:cs typeface="IBM Plex Sans Medium" pitchFamily="34" charset="-120"/>
              </a:rPr>
              <a:t>sustava?</a:t>
            </a:r>
            <a:endParaRPr lang="hr" sz="3000" dirty="0"/>
          </a:p>
        </p:txBody>
      </p:sp>
      <p:sp>
        <p:nvSpPr>
          <p:cNvPr id="4" name="Text 2"/>
          <p:cNvSpPr/>
          <p:nvPr/>
        </p:nvSpPr>
        <p:spPr>
          <a:xfrm>
            <a:off x="666780" y="1848551"/>
            <a:ext cx="11510010" cy="361920"/>
          </a:xfrm>
          <a:prstGeom prst="rect">
            <a:avLst/>
          </a:prstGeom>
          <a:noFill/>
          <a:ln/>
        </p:spPr>
        <p:txBody>
          <a:bodyPr wrap="square" lIns="0" tIns="0" rIns="0" bIns="0" rtlCol="0" anchor="t"/>
          <a:lstStyle/>
          <a:p>
            <a:pPr algn="l" indent="0" marL="0">
              <a:lnSpc>
                <a:spcPct val="113000"/>
              </a:lnSpc>
              <a:buNone/>
            </a:pPr>
            <a:r>
              <a:rPr lang="hr" altLang="en-US" sz="2110" b="1" dirty="0">
                <a:solidFill>
                  <a:srgbClr val="25252B"/>
                </a:solidFill>
                <a:latin typeface="IBM Plex Sans" pitchFamily="34" charset="0"/>
                <a:ea typeface="IBM Plex Sans" pitchFamily="34" charset="-122"/>
                <a:cs typeface="IBM Plex Sans" pitchFamily="34" charset="-120"/>
              </a:rPr>
              <a:t>Ključne pouke</a:t>
            </a:r>
            <a:endParaRPr lang="hr" sz="2110" dirty="0"/>
          </a:p>
        </p:txBody>
      </p:sp>
      <p:sp>
        <p:nvSpPr>
          <p:cNvPr id="5" name="Text 3"/>
          <p:cNvSpPr/>
          <p:nvPr/>
        </p:nvSpPr>
        <p:spPr>
          <a:xfrm>
            <a:off x="1002000" y="2424989"/>
            <a:ext cx="11142604" cy="2386035"/>
          </a:xfrm>
          <a:prstGeom prst="rect">
            <a:avLst/>
          </a:prstGeom>
          <a:noFill/>
          <a:ln/>
        </p:spPr>
        <p:txBody>
          <a:bodyPr wrap="square" lIns="0" tIns="0" rIns="0" bIns="0" rtlCol="0" anchor="t"/>
          <a:lstStyle/>
          <a:p>
            <a:pPr algn="l" marL="200660" indent="-200660">
              <a:lnSpc>
                <a:spcPct val="113000"/>
              </a:lnSpc>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Promjenjiva ponuda → javna pravila izdavanja; korisnici ih provode</a:t>
            </a:r>
            <a:endParaRPr lang="hr" sz="2110" dirty="0"/>
          </a:p>
          <a:p>
            <a:pPr algn="l" marL="200660" indent="-200660">
              <a:lnSpc>
                <a:spcPct val="113000"/>
              </a:lnSpc>
              <a:spcBef>
                <a:spcPts val="420"/>
              </a:spcBef>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Središnje odobravanje plaćanja → izravan prijenos među ravnopravnim sudionicima; pogreške je teško ispraviti</a:t>
            </a:r>
            <a:endParaRPr lang="hr" sz="2110" dirty="0"/>
          </a:p>
          <a:p>
            <a:pPr algn="l" marL="200660" indent="-200660">
              <a:lnSpc>
                <a:spcPct val="113000"/>
              </a:lnSpc>
              <a:spcBef>
                <a:spcPts val="420"/>
              </a:spcBef>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Središnja evidencija → zajednička provjera; rizici za privatnost zbog javnih zapisa</a:t>
            </a:r>
            <a:endParaRPr lang="hr" sz="2110" dirty="0"/>
          </a:p>
          <a:p>
            <a:pPr algn="l" marL="200660" indent="-200660">
              <a:lnSpc>
                <a:spcPct val="113000"/>
              </a:lnSpc>
              <a:spcBef>
                <a:spcPts val="420"/>
              </a:spcBef>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Pristup putem institucija → kontrola nad ključevima; odgovornost za sigurnosne kopije</a:t>
            </a:r>
            <a:endParaRPr lang="hr" sz="2110" dirty="0"/>
          </a:p>
          <a:p>
            <a:pPr algn="l" marL="200660" indent="-200660">
              <a:lnSpc>
                <a:spcPct val="113000"/>
              </a:lnSpc>
              <a:spcBef>
                <a:spcPts val="420"/>
              </a:spcBef>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Određivanje redoslijeda transakcija → dokaz rada; troškovi opreme i energije</a:t>
            </a:r>
            <a:endParaRPr lang="hr" sz="2110" dirty="0"/>
          </a:p>
        </p:txBody>
      </p:sp>
      <p:sp>
        <p:nvSpPr>
          <p:cNvPr id="6" name="Shape 4"/>
          <p:cNvSpPr/>
          <p:nvPr/>
        </p:nvSpPr>
        <p:spPr>
          <a:xfrm>
            <a:off x="666780" y="5106010"/>
            <a:ext cx="10858500" cy="1085850"/>
          </a:xfrm>
          <a:prstGeom prst="rect">
            <a:avLst/>
          </a:prstGeom>
          <a:solidFill>
            <a:srgbClr val="F3F3FA"/>
          </a:solidFill>
          <a:ln/>
        </p:spPr>
      </p:sp>
      <p:sp>
        <p:nvSpPr>
          <p:cNvPr id="7" name="Shape 5"/>
          <p:cNvSpPr/>
          <p:nvPr/>
        </p:nvSpPr>
        <p:spPr>
          <a:xfrm>
            <a:off x="666780" y="5106010"/>
            <a:ext cx="57150" cy="1085850"/>
          </a:xfrm>
          <a:prstGeom prst="rect">
            <a:avLst/>
          </a:prstGeom>
          <a:solidFill>
            <a:srgbClr val="422C70"/>
          </a:solidFill>
          <a:ln/>
        </p:spPr>
      </p:sp>
      <p:sp>
        <p:nvSpPr>
          <p:cNvPr id="8" name="Text 6"/>
          <p:cNvSpPr/>
          <p:nvPr/>
        </p:nvSpPr>
        <p:spPr>
          <a:xfrm>
            <a:off x="1153058" y="5347411"/>
            <a:ext cx="10539649" cy="603047"/>
          </a:xfrm>
          <a:prstGeom prst="rect">
            <a:avLst/>
          </a:prstGeom>
          <a:noFill/>
          <a:ln/>
        </p:spPr>
        <p:txBody>
          <a:bodyPr wrap="square" lIns="0" tIns="0" rIns="0" bIns="0" rtlCol="0" anchor="t"/>
          <a:lstStyle/>
          <a:p>
            <a:pPr algn="l" indent="0" marL="0">
              <a:lnSpc>
                <a:spcPct val="113000"/>
              </a:lnSpc>
              <a:buNone/>
            </a:pPr>
            <a:r>
              <a:rPr lang="hr" altLang="en-US" sz="2110" b="1" dirty="0">
                <a:solidFill>
                  <a:srgbClr val="422C70"/>
                </a:solidFill>
                <a:latin typeface="IBM Plex Sans" pitchFamily="34" charset="0"/>
                <a:ea typeface="IBM Plex Sans" pitchFamily="34" charset="-122"/>
                <a:cs typeface="IBM Plex Sans" pitchFamily="34" charset="-120"/>
              </a:rPr>
              <a:t>Trenutak za razmišljanje</a:t>
            </a:r>
            <a:endParaRPr lang="hr" sz="2110" dirty="0"/>
          </a:p>
          <a:p>
            <a:pPr algn="l" indent="0" marL="0">
              <a:lnSpc>
                <a:spcPct val="113000"/>
              </a:lnSpc>
              <a:spcBef>
                <a:spcPts val="320"/>
              </a:spcBef>
              <a:buNone/>
            </a:pPr>
            <a:r>
              <a:rPr lang="hr" altLang="en-US" sz="2110" dirty="0">
                <a:solidFill>
                  <a:srgbClr val="25252B"/>
                </a:solidFill>
                <a:latin typeface="IBM Plex Sans" pitchFamily="34" charset="0"/>
                <a:ea typeface="IBM Plex Sans" pitchFamily="34" charset="-122"/>
                <a:cs typeface="IBM Plex Sans" pitchFamily="34" charset="-120"/>
              </a:rPr>
              <a:t>Koji biste dio dizajna Bitcoina sada objasnili drukčije i zašto?</a:t>
            </a:r>
            <a:endParaRPr lang="hr"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2</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hr" altLang="en-US" sz="2400" dirty="0">
                <a:solidFill>
                  <a:srgbClr val="F7941F"/>
                </a:solidFill>
                <a:latin typeface="IBM Plex Sans Medium" pitchFamily="34" charset="0"/>
                <a:ea typeface="IBM Plex Sans Medium" pitchFamily="34" charset="-122"/>
                <a:cs typeface="IBM Plex Sans Medium" pitchFamily="34" charset="-120"/>
              </a:rPr>
              <a:t>Modul 3</a:t>
            </a:r>
            <a:endParaRPr lang="hr"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hr" altLang="en-US" sz="4350" dirty="0">
                <a:solidFill>
                  <a:srgbClr val="FFFFFF"/>
                </a:solidFill>
                <a:latin typeface="IBM Plex Sans Medium" pitchFamily="34" charset="0"/>
                <a:ea typeface="IBM Plex Sans Medium" pitchFamily="34" charset="-122"/>
                <a:cs typeface="IBM Plex Sans Medium" pitchFamily="34" charset="-120"/>
              </a:rPr>
              <a:t>Sigurno korištenje Bitcoina</a:t>
            </a:r>
            <a:endParaRPr lang="hr"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hr" altLang="en-US" sz="2400" b="1" dirty="0">
                <a:solidFill>
                  <a:srgbClr val="FFFFFF"/>
                </a:solidFill>
                <a:latin typeface="IBM Plex Sans" pitchFamily="34" charset="0"/>
                <a:ea typeface="IBM Plex Sans" pitchFamily="34" charset="-122"/>
                <a:cs typeface="IBM Plex Sans" pitchFamily="34" charset="-120"/>
              </a:rPr>
              <a:t>Djelovanje:</a:t>
            </a:r>
            <a:r>
              <a:rPr lang="hr" altLang="en-US" sz="2400" dirty="0">
                <a:solidFill>
                  <a:srgbClr val="FFFFFF"/>
                </a:solidFill>
                <a:latin typeface="IBM Plex Sans" pitchFamily="34" charset="0"/>
                <a:ea typeface="IBM Plex Sans" pitchFamily="34" charset="-122"/>
                <a:cs typeface="IBM Plex Sans" pitchFamily="34" charset="-120"/>
              </a:rPr>
              <a:t> Kako mogu preuzeti odgovornost za korištenje i zaštitu Bitcoina?</a:t>
            </a:r>
            <a:endParaRPr lang="h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Sigurni prvi koraci</a:t>
            </a:r>
            <a:endParaRPr lang="hr"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Dijelite podatke za primanje sredstava; nikada tajne podatke</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Zastanite prije nego što odobrite slanje</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Ograničite posljedice pogrešaka; zatražite pomoć</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Koristite pripremljene, prazne, simulirane ili odobrene materijale s malim rizikom</a:t>
            </a:r>
            <a:endParaRPr lang="hr" sz="2400" dirty="0"/>
          </a:p>
        </p:txBody>
      </p:sp>
      <p:sp>
        <p:nvSpPr>
          <p:cNvPr id="5" name="Text 3"/>
          <p:cNvSpPr/>
          <p:nvPr/>
        </p:nvSpPr>
        <p:spPr>
          <a:xfrm>
            <a:off x="666780" y="3961364"/>
            <a:ext cx="11510010" cy="1234074"/>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Nisu potrebni kupnja, osobna sredstva ni osobni novčanik. Vježbanje u stvarnim uvjetima donosi dodatne rizike za privatnost i sigurnost te rizik od gubitka sredstava; dostupna je i mogućnost vježbanja bez sredstava.</a:t>
            </a:r>
            <a:endParaRPr lang="h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3</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Novčanici</a:t>
            </a:r>
            <a:endParaRPr lang="hr" sz="3000" dirty="0"/>
          </a:p>
        </p:txBody>
      </p:sp>
      <p:sp>
        <p:nvSpPr>
          <p:cNvPr id="4" name="Text 2"/>
          <p:cNvSpPr/>
          <p:nvPr/>
        </p:nvSpPr>
        <p:spPr>
          <a:xfrm>
            <a:off x="666780" y="1429482"/>
            <a:ext cx="11510010" cy="723930"/>
          </a:xfrm>
          <a:prstGeom prst="rect">
            <a:avLst/>
          </a:prstGeom>
          <a:noFill/>
          <a:ln/>
        </p:spPr>
        <p:txBody>
          <a:bodyPr wrap="square" lIns="0" tIns="0" rIns="0" bIns="0" rtlCol="0" anchor="t"/>
          <a:lstStyle/>
          <a:p>
            <a:pPr algn="l" indent="0" marL="0">
              <a:lnSpc>
                <a:spcPct val="113000"/>
              </a:lnSpc>
              <a:buNone/>
            </a:pPr>
            <a:r>
              <a:rPr lang="hr" altLang="en-US" sz="2110" dirty="0">
                <a:solidFill>
                  <a:srgbClr val="25252B"/>
                </a:solidFill>
                <a:latin typeface="IBM Plex Sans" pitchFamily="34" charset="0"/>
                <a:ea typeface="IBM Plex Sans" pitchFamily="34" charset="-122"/>
                <a:cs typeface="IBM Plex Sans" pitchFamily="34" charset="-120"/>
              </a:rPr>
              <a:t>Bitcoin novčanik upravlja ključevima i podacima potrebnima za primanje i odobravanje transakcija; bitcoin ostaje zabilježen u zajedničkoj glavnoj knjizi.</a:t>
            </a:r>
            <a:endParaRPr lang="hr" sz="2110" dirty="0"/>
          </a:p>
        </p:txBody>
      </p:sp>
      <p:sp>
        <p:nvSpPr>
          <p:cNvPr id="5" name="Text 3"/>
          <p:cNvSpPr/>
          <p:nvPr/>
        </p:nvSpPr>
        <p:spPr>
          <a:xfrm>
            <a:off x="1002000" y="2367839"/>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Tko upravlja ključevima?</a:t>
            </a:r>
            <a:endParaRPr lang="hr" sz="2110" dirty="0"/>
          </a:p>
          <a:p>
            <a:pPr algn="l" marL="200660" indent="-200660">
              <a:lnSpc>
                <a:spcPct val="113000"/>
              </a:lnSpc>
              <a:spcBef>
                <a:spcPts val="420"/>
              </a:spcBef>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Kako se obnavlja pristup?</a:t>
            </a:r>
            <a:endParaRPr lang="hr" sz="2110" dirty="0"/>
          </a:p>
          <a:p>
            <a:pPr algn="l" marL="200660" indent="-200660">
              <a:lnSpc>
                <a:spcPct val="113000"/>
              </a:lnSpc>
              <a:spcBef>
                <a:spcPts val="420"/>
              </a:spcBef>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Koji su načini plaćanja podržani?</a:t>
            </a:r>
            <a:endParaRPr lang="hr" sz="2110" dirty="0"/>
          </a:p>
          <a:p>
            <a:pPr algn="l" marL="200660" indent="-200660">
              <a:lnSpc>
                <a:spcPct val="113000"/>
              </a:lnSpc>
              <a:spcBef>
                <a:spcPts val="420"/>
              </a:spcBef>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Izvorni kod, održavanje, kompatibilnost, privatnost, troškovi i podrška</a:t>
            </a:r>
            <a:endParaRPr lang="hr" sz="2110" dirty="0"/>
          </a:p>
        </p:txBody>
      </p:sp>
      <p:sp>
        <p:nvSpPr>
          <p:cNvPr id="6" name="Text 4"/>
          <p:cNvSpPr/>
          <p:nvPr/>
        </p:nvSpPr>
        <p:spPr>
          <a:xfrm>
            <a:off x="666780" y="4271345"/>
            <a:ext cx="11510010" cy="361920"/>
          </a:xfrm>
          <a:prstGeom prst="rect">
            <a:avLst/>
          </a:prstGeom>
          <a:noFill/>
          <a:ln/>
        </p:spPr>
        <p:txBody>
          <a:bodyPr wrap="square" lIns="0" tIns="0" rIns="0" bIns="0" rtlCol="0" anchor="t"/>
          <a:lstStyle/>
          <a:p>
            <a:pPr algn="l" indent="0" marL="0">
              <a:lnSpc>
                <a:spcPct val="113000"/>
              </a:lnSpc>
              <a:buNone/>
            </a:pPr>
            <a:r>
              <a:rPr lang="hr" altLang="en-US" sz="2110" dirty="0">
                <a:solidFill>
                  <a:srgbClr val="25252B"/>
                </a:solidFill>
                <a:latin typeface="IBM Plex Sans" pitchFamily="34" charset="0"/>
                <a:ea typeface="IBM Plex Sans" pitchFamily="34" charset="-122"/>
                <a:cs typeface="IBM Plex Sans" pitchFamily="34" charset="-120"/>
              </a:rPr>
              <a:t>Otvoreni izvorni kod omogućuje provjeru; ne dokazuje da je novčanik siguran ili prikladan.</a:t>
            </a:r>
            <a:endParaRPr lang="hr" sz="2110" dirty="0"/>
          </a:p>
        </p:txBody>
      </p:sp>
      <p:sp>
        <p:nvSpPr>
          <p:cNvPr id="7" name="Text 5"/>
          <p:cNvSpPr/>
          <p:nvPr/>
        </p:nvSpPr>
        <p:spPr>
          <a:xfrm>
            <a:off x="666780" y="4901550"/>
            <a:ext cx="11510010" cy="1085850"/>
          </a:xfrm>
          <a:prstGeom prst="rect">
            <a:avLst/>
          </a:prstGeom>
          <a:noFill/>
          <a:ln/>
        </p:spPr>
        <p:txBody>
          <a:bodyPr wrap="square" lIns="0" tIns="0" rIns="0" bIns="0" rtlCol="0" anchor="t"/>
          <a:lstStyle/>
          <a:p>
            <a:pPr algn="l" indent="0" marL="0">
              <a:lnSpc>
                <a:spcPct val="113000"/>
              </a:lnSpc>
              <a:buNone/>
            </a:pPr>
            <a:r>
              <a:rPr lang="hr" altLang="en-US" sz="2110" dirty="0">
                <a:solidFill>
                  <a:srgbClr val="25252B"/>
                </a:solidFill>
                <a:latin typeface="IBM Plex Sans" pitchFamily="34" charset="0"/>
                <a:ea typeface="IBM Plex Sans" pitchFamily="34" charset="-122"/>
                <a:cs typeface="IBM Plex Sans" pitchFamily="34" charset="-120"/>
              </a:rPr>
              <a:t>Novčanici za obuku ne smiju se upotrebljavati za čuvanje značajnih iznosa. Osobni novčanik koji ćete upotrebljavati kasnije zahtijeva novu privatnu konfiguraciju i nove podatke za oporavak.</a:t>
            </a:r>
            <a:endParaRPr lang="hr"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3</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Vaš novčanik čuva ključeve Primanje Podijelite adresu za primanjeSlanje Potpišite svojim ključem Bitcoin ostaje u zajedničkoj glavnoj knjizi">    </p:cNvPr>
          <p:cNvPicPr>
            <a:picLocks noChangeAspect="1"/>
          </p:cNvPicPr>
          <p:nvPr/>
        </p:nvPicPr>
        <p:blipFill>
          <a:blip r:embed="rId1"/>
          <a:stretch>
            <a:fillRect/>
          </a:stretch>
        </p:blipFill>
        <p:spPr>
          <a:xfrm>
            <a:off x="342900" y="693481"/>
            <a:ext cx="11506170" cy="53186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Adrese</a:t>
            </a:r>
            <a:endParaRPr lang="hr"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Javni podaci za primanje plaćanja na lancu</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Preuzmite ih sa zaslona za primanje u željenom novčaniku</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Skenirajte ili kopirajte; zatim usporedite s pouzdanim zaslonom</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Potvrdite primatelja, mrežu i način plaćanja</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Adresa na lancu i Lightning račun: različiti zahtjevi</a:t>
            </a:r>
            <a:endParaRPr lang="hr"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Zlonamjerni softver može zamijeniti kopirana odredišta. Poznat izgled nije dovoljan. Nove adrese otežavaju jednostavno povezivanje plaćanja; ne čine plaćanja anonimnima.</a:t>
            </a:r>
            <a:endParaRPr lang="h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3</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Ključevi</a:t>
            </a:r>
            <a:endParaRPr lang="hr"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hr" altLang="en-US" sz="2110" b="1" dirty="0">
                <a:solidFill>
                  <a:srgbClr val="422C70"/>
                </a:solidFill>
                <a:latin typeface="IBM Plex Sans" pitchFamily="34" charset="0"/>
                <a:ea typeface="IBM Plex Sans" pitchFamily="34" charset="-122"/>
                <a:cs typeface="IBM Plex Sans" pitchFamily="34" charset="-120"/>
              </a:rPr>
              <a:t>Privatni ključ:</a:t>
            </a:r>
            <a:r>
              <a:rPr lang="hr" altLang="en-US" sz="2110" dirty="0">
                <a:solidFill>
                  <a:srgbClr val="25252B"/>
                </a:solidFill>
                <a:latin typeface="IBM Plex Sans" pitchFamily="34" charset="0"/>
                <a:ea typeface="IBM Plex Sans" pitchFamily="34" charset="-122"/>
                <a:cs typeface="IBM Plex Sans" pitchFamily="34" charset="-120"/>
              </a:rPr>
              <a:t> tajni podatak koji se upotrebljava za odobravanje trošenja</a:t>
            </a:r>
            <a:endParaRPr lang="hr" sz="2110" dirty="0"/>
          </a:p>
          <a:p>
            <a:pPr algn="l" marL="200660" indent="-200660">
              <a:lnSpc>
                <a:spcPct val="113000"/>
              </a:lnSpc>
              <a:spcBef>
                <a:spcPts val="420"/>
              </a:spcBef>
              <a:buSzPct val="100000"/>
              <a:buChar char="•"/>
            </a:pPr>
            <a:r>
              <a:rPr lang="hr" altLang="en-US" sz="2110" b="1" dirty="0">
                <a:solidFill>
                  <a:srgbClr val="422C70"/>
                </a:solidFill>
                <a:latin typeface="IBM Plex Sans" pitchFamily="34" charset="0"/>
                <a:ea typeface="IBM Plex Sans" pitchFamily="34" charset="-122"/>
                <a:cs typeface="IBM Plex Sans" pitchFamily="34" charset="-120"/>
              </a:rPr>
              <a:t>Javni ključ:</a:t>
            </a:r>
            <a:r>
              <a:rPr lang="hr" altLang="en-US" sz="2110" dirty="0">
                <a:solidFill>
                  <a:srgbClr val="25252B"/>
                </a:solidFill>
                <a:latin typeface="IBM Plex Sans" pitchFamily="34" charset="0"/>
                <a:ea typeface="IBM Plex Sans" pitchFamily="34" charset="-122"/>
                <a:cs typeface="IBM Plex Sans" pitchFamily="34" charset="-120"/>
              </a:rPr>
              <a:t> provjerava potpise bez otkrivanja privatnog ključa</a:t>
            </a:r>
            <a:endParaRPr lang="hr" sz="2110" dirty="0"/>
          </a:p>
          <a:p>
            <a:pPr algn="l" marL="200660" indent="-200660">
              <a:lnSpc>
                <a:spcPct val="113000"/>
              </a:lnSpc>
              <a:spcBef>
                <a:spcPts val="420"/>
              </a:spcBef>
              <a:buSzPct val="100000"/>
              <a:buChar char="•"/>
            </a:pPr>
            <a:r>
              <a:rPr lang="hr" altLang="en-US" sz="2110" b="1" dirty="0">
                <a:solidFill>
                  <a:srgbClr val="422C70"/>
                </a:solidFill>
                <a:latin typeface="IBM Plex Sans" pitchFamily="34" charset="0"/>
                <a:ea typeface="IBM Plex Sans" pitchFamily="34" charset="-122"/>
                <a:cs typeface="IBM Plex Sans" pitchFamily="34" charset="-120"/>
              </a:rPr>
              <a:t>Adresa:</a:t>
            </a:r>
            <a:r>
              <a:rPr lang="hr" altLang="en-US" sz="2110" dirty="0">
                <a:solidFill>
                  <a:srgbClr val="25252B"/>
                </a:solidFill>
                <a:latin typeface="IBM Plex Sans" pitchFamily="34" charset="0"/>
                <a:ea typeface="IBM Plex Sans" pitchFamily="34" charset="-122"/>
                <a:cs typeface="IBM Plex Sans" pitchFamily="34" charset="-120"/>
              </a:rPr>
              <a:t> podatak za primanje izveden iz podataka o javnom ključu</a:t>
            </a:r>
            <a:endParaRPr lang="hr" sz="2110" dirty="0"/>
          </a:p>
          <a:p>
            <a:pPr algn="l" marL="200660" indent="-200660">
              <a:lnSpc>
                <a:spcPct val="113000"/>
              </a:lnSpc>
              <a:spcBef>
                <a:spcPts val="420"/>
              </a:spcBef>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Novčanici obično automatski upravljaju mnogim ključevima</a:t>
            </a:r>
            <a:endParaRPr lang="hr"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hr" altLang="en-US" sz="2110" dirty="0">
                <a:solidFill>
                  <a:srgbClr val="25252B"/>
                </a:solidFill>
                <a:latin typeface="IBM Plex Sans" pitchFamily="34" charset="0"/>
                <a:ea typeface="IBM Plex Sans" pitchFamily="34" charset="-122"/>
                <a:cs typeface="IBM Plex Sans" pitchFamily="34" charset="-120"/>
              </a:rPr>
              <a:t>Nikada ne dijelite privatne ključeve, izraze za oporavak, lozinke ni kodove za oporavak. Nijednom legitimnom edukatoru, djelatniku podrške, tvrtki koja razvija novčanike, zaposleniku mjenjačnice ni razvojnom programeru ti podaci nisu potrebni.</a:t>
            </a:r>
            <a:endParaRPr lang="hr"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hr" altLang="en-US" sz="2110" b="1" dirty="0">
                <a:solidFill>
                  <a:srgbClr val="422C70"/>
                </a:solidFill>
                <a:latin typeface="IBM Plex Sans" pitchFamily="34" charset="0"/>
                <a:ea typeface="IBM Plex Sans" pitchFamily="34" charset="-122"/>
                <a:cs typeface="IBM Plex Sans" pitchFamily="34" charset="-120"/>
              </a:rPr>
              <a:t>Isprobajte</a:t>
            </a:r>
            <a:endParaRPr lang="hr" sz="2110" dirty="0"/>
          </a:p>
          <a:p>
            <a:pPr algn="l" indent="0" marL="0">
              <a:lnSpc>
                <a:spcPct val="113000"/>
              </a:lnSpc>
              <a:spcBef>
                <a:spcPts val="320"/>
              </a:spcBef>
              <a:buNone/>
            </a:pPr>
            <a:r>
              <a:rPr lang="hr" altLang="en-US" sz="2110" dirty="0">
                <a:solidFill>
                  <a:srgbClr val="25252B"/>
                </a:solidFill>
                <a:latin typeface="IBM Plex Sans" pitchFamily="34" charset="0"/>
                <a:ea typeface="IBM Plex Sans" pitchFamily="34" charset="-122"/>
                <a:cs typeface="IBM Plex Sans" pitchFamily="34" charset="-120"/>
              </a:rPr>
              <a:t>Razvrstajte pripremljene primjere u podatke za primanje, tajne podatke i javne podatke koji postaju osjetljivi kada se povežu s osobom.</a:t>
            </a:r>
            <a:endParaRPr lang="hr"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3</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Privatni ključ: nikada ga ne dijelite. Svatko tko ga ima može potrošiti vaš bitcoin. Primanje: sigurno za dijeljenje Javni ključ, izveden iz privatnog ključa Adresa za primanje, stvorena iz podataka j">    </p:cNvPr>
          <p:cNvPicPr>
            <a:picLocks noChangeAspect="1"/>
          </p:cNvPicPr>
          <p:nvPr/>
        </p:nvPicPr>
        <p:blipFill>
          <a:blip r:embed="rId1"/>
          <a:stretch>
            <a:fillRect/>
          </a:stretch>
        </p:blipFill>
        <p:spPr>
          <a:xfrm>
            <a:off x="342900" y="1013978"/>
            <a:ext cx="11506170" cy="467770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Fraze za oporavak</a:t>
            </a:r>
            <a:endParaRPr lang="hr" sz="3000" dirty="0"/>
          </a:p>
        </p:txBody>
      </p:sp>
      <p:sp>
        <p:nvSpPr>
          <p:cNvPr id="5" name="Text 2"/>
          <p:cNvSpPr/>
          <p:nvPr/>
        </p:nvSpPr>
        <p:spPr>
          <a:xfrm>
            <a:off x="666780" y="1441734"/>
            <a:ext cx="5694426" cy="1184971"/>
          </a:xfrm>
          <a:prstGeom prst="rect">
            <a:avLst/>
          </a:prstGeom>
          <a:noFill/>
          <a:ln/>
        </p:spPr>
        <p:txBody>
          <a:bodyPr wrap="square" lIns="0" tIns="0" rIns="0" bIns="0" rtlCol="0" anchor="t"/>
          <a:lstStyle/>
          <a:p>
            <a:pPr algn="l" indent="0" marL="0">
              <a:lnSpc>
                <a:spcPct val="113000"/>
              </a:lnSpc>
              <a:buNone/>
            </a:pPr>
            <a:r>
              <a:rPr lang="hr" altLang="en-US" sz="2300" dirty="0">
                <a:solidFill>
                  <a:srgbClr val="25252B"/>
                </a:solidFill>
                <a:latin typeface="IBM Plex Sans" pitchFamily="34" charset="0"/>
                <a:ea typeface="IBM Plex Sans" pitchFamily="34" charset="-122"/>
                <a:cs typeface="IBM Plex Sans" pitchFamily="34" charset="-120"/>
              </a:rPr>
              <a:t>Fraza za oporavak uređen je popis riječi koji mnogi novčanici upotrebljavaju za oporavak svojih privatnih ključeva.</a:t>
            </a:r>
            <a:endParaRPr lang="hr" sz="2300" dirty="0"/>
          </a:p>
        </p:txBody>
      </p:sp>
      <p:sp>
        <p:nvSpPr>
          <p:cNvPr id="6" name="Text 3"/>
          <p:cNvSpPr/>
          <p:nvPr/>
        </p:nvSpPr>
        <p:spPr>
          <a:xfrm>
            <a:off x="1032449" y="2860609"/>
            <a:ext cx="5293553" cy="3335365"/>
          </a:xfrm>
          <a:prstGeom prst="rect">
            <a:avLst/>
          </a:prstGeom>
          <a:noFill/>
          <a:ln/>
        </p:spPr>
        <p:txBody>
          <a:bodyPr wrap="square" lIns="0" tIns="0" rIns="0" bIns="0" rtlCol="0" anchor="t"/>
          <a:lstStyle/>
          <a:p>
            <a:pPr algn="l" marL="219710" indent="-219710">
              <a:lnSpc>
                <a:spcPct val="113000"/>
              </a:lnSpc>
              <a:buSzPct val="100000"/>
              <a:buChar char="•"/>
            </a:pPr>
            <a:r>
              <a:rPr lang="hr" altLang="en-US" sz="2300" dirty="0">
                <a:solidFill>
                  <a:srgbClr val="25252B"/>
                </a:solidFill>
                <a:latin typeface="IBM Plex Sans" pitchFamily="34" charset="0"/>
                <a:ea typeface="IBM Plex Sans" pitchFamily="34" charset="-122"/>
                <a:cs typeface="IBM Plex Sans" pitchFamily="34" charset="-120"/>
              </a:rPr>
              <a:t>Često 12 ili 24 riječi; izvedbe se razlikuju</a:t>
            </a:r>
            <a:endParaRPr lang="hr" sz="2300" dirty="0"/>
          </a:p>
          <a:p>
            <a:pPr algn="l" marL="219710" indent="-219710">
              <a:lnSpc>
                <a:spcPct val="113000"/>
              </a:lnSpc>
              <a:spcBef>
                <a:spcPts val="460"/>
              </a:spcBef>
              <a:buSzPct val="100000"/>
              <a:buChar char="•"/>
            </a:pPr>
            <a:r>
              <a:rPr lang="hr" altLang="en-US" sz="2300" dirty="0">
                <a:solidFill>
                  <a:srgbClr val="25252B"/>
                </a:solidFill>
                <a:latin typeface="IBM Plex Sans" pitchFamily="34" charset="0"/>
                <a:ea typeface="IBM Plex Sans" pitchFamily="34" charset="-122"/>
                <a:cs typeface="IBM Plex Sans" pitchFamily="34" charset="-120"/>
              </a:rPr>
              <a:t>Točan zapis i redoslijed</a:t>
            </a:r>
            <a:endParaRPr lang="hr" sz="2300" dirty="0"/>
          </a:p>
          <a:p>
            <a:pPr algn="l" marL="219710" indent="-219710">
              <a:lnSpc>
                <a:spcPct val="113000"/>
              </a:lnSpc>
              <a:spcBef>
                <a:spcPts val="460"/>
              </a:spcBef>
              <a:buSzPct val="100000"/>
              <a:buChar char="•"/>
            </a:pPr>
            <a:r>
              <a:rPr lang="hr" altLang="en-US" sz="2300" dirty="0">
                <a:solidFill>
                  <a:srgbClr val="25252B"/>
                </a:solidFill>
                <a:latin typeface="IBM Plex Sans" pitchFamily="34" charset="0"/>
                <a:ea typeface="IBM Plex Sans" pitchFamily="34" charset="-122"/>
                <a:cs typeface="IBM Plex Sans" pitchFamily="34" charset="-120"/>
              </a:rPr>
              <a:t>Službene upute za izradu sigurnosne kopije; privatna pohrana izvan mreže</a:t>
            </a:r>
            <a:endParaRPr lang="hr" sz="2300" dirty="0"/>
          </a:p>
          <a:p>
            <a:pPr algn="l" marL="219710" indent="-219710">
              <a:lnSpc>
                <a:spcPct val="113000"/>
              </a:lnSpc>
              <a:spcBef>
                <a:spcPts val="460"/>
              </a:spcBef>
              <a:buSzPct val="100000"/>
              <a:buChar char="•"/>
            </a:pPr>
            <a:r>
              <a:rPr lang="hr" altLang="en-US" sz="2300" dirty="0">
                <a:solidFill>
                  <a:srgbClr val="25252B"/>
                </a:solidFill>
                <a:latin typeface="IBM Plex Sans" pitchFamily="34" charset="0"/>
                <a:ea typeface="IBM Plex Sans" pitchFamily="34" charset="-122"/>
                <a:cs typeface="IBM Plex Sans" pitchFamily="34" charset="-120"/>
              </a:rPr>
              <a:t>Zaštitite je od gubitka, oštećenja, kamera i drugih promatrača</a:t>
            </a:r>
            <a:endParaRPr lang="hr"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3</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Skrbničko i neskrbničko korištenje</a:t>
            </a:r>
            <a:endParaRPr lang="hr" sz="3000" dirty="0"/>
          </a:p>
        </p:txBody>
      </p:sp>
      <p:sp>
        <p:nvSpPr>
          <p:cNvPr id="4" name="Text 2"/>
          <p:cNvSpPr/>
          <p:nvPr/>
        </p:nvSpPr>
        <p:spPr>
          <a:xfrm>
            <a:off x="986729" y="1372240"/>
            <a:ext cx="11159338" cy="1535918"/>
          </a:xfrm>
          <a:prstGeom prst="rect">
            <a:avLst/>
          </a:prstGeom>
          <a:noFill/>
          <a:ln/>
        </p:spPr>
        <p:txBody>
          <a:bodyPr wrap="square" lIns="0" tIns="0" rIns="0" bIns="0" rtlCol="0" anchor="t"/>
          <a:lstStyle/>
          <a:p>
            <a:pPr algn="l" marL="191770" indent="-191770">
              <a:lnSpc>
                <a:spcPct val="113000"/>
              </a:lnSpc>
              <a:buSzPct val="100000"/>
              <a:buChar char="•"/>
            </a:pPr>
            <a:r>
              <a:rPr lang="hr" altLang="en-US" sz="2020" b="1" dirty="0">
                <a:solidFill>
                  <a:srgbClr val="422C70"/>
                </a:solidFill>
                <a:latin typeface="IBM Plex Sans" pitchFamily="34" charset="0"/>
                <a:ea typeface="IBM Plex Sans" pitchFamily="34" charset="-122"/>
                <a:cs typeface="IBM Plex Sans" pitchFamily="34" charset="-120"/>
              </a:rPr>
              <a:t>Skrbništvo pružatelja usluge:</a:t>
            </a:r>
            <a:r>
              <a:rPr lang="hr" altLang="en-US" sz="2020" dirty="0">
                <a:solidFill>
                  <a:srgbClr val="25252B"/>
                </a:solidFill>
                <a:latin typeface="IBM Plex Sans" pitchFamily="34" charset="0"/>
                <a:ea typeface="IBM Plex Sans" pitchFamily="34" charset="-122"/>
                <a:cs typeface="IBM Plex Sans" pitchFamily="34" charset="-120"/>
              </a:rPr>
              <a:t> pružatelj usluge upravlja ključevima i oporavkom računa</a:t>
            </a:r>
            <a:endParaRPr lang="hr" sz="2020" dirty="0"/>
          </a:p>
          <a:p>
            <a:pPr algn="l" marL="191770" indent="-191770">
              <a:lnSpc>
                <a:spcPct val="113000"/>
              </a:lnSpc>
              <a:spcBef>
                <a:spcPts val="400"/>
              </a:spcBef>
              <a:buSzPct val="100000"/>
              <a:buChar char="•"/>
            </a:pPr>
            <a:r>
              <a:rPr lang="hr" altLang="en-US" sz="2020" dirty="0">
                <a:solidFill>
                  <a:srgbClr val="25252B"/>
                </a:solidFill>
                <a:latin typeface="IBM Plex Sans" pitchFamily="34" charset="0"/>
                <a:ea typeface="IBM Plex Sans" pitchFamily="34" charset="-122"/>
                <a:cs typeface="IBM Plex Sans" pitchFamily="34" charset="-120"/>
              </a:rPr>
              <a:t>Prikazano stanje: obećanje pružatelja usluge da će isporučiti bitcoin</a:t>
            </a:r>
            <a:endParaRPr lang="hr" sz="2020" dirty="0"/>
          </a:p>
          <a:p>
            <a:pPr algn="l" marL="191770" indent="-191770">
              <a:lnSpc>
                <a:spcPct val="113000"/>
              </a:lnSpc>
              <a:spcBef>
                <a:spcPts val="400"/>
              </a:spcBef>
              <a:buSzPct val="100000"/>
              <a:buChar char="•"/>
            </a:pPr>
            <a:r>
              <a:rPr lang="hr" altLang="en-US" sz="2020" b="1" dirty="0">
                <a:solidFill>
                  <a:srgbClr val="422C70"/>
                </a:solidFill>
                <a:latin typeface="IBM Plex Sans" pitchFamily="34" charset="0"/>
                <a:ea typeface="IBM Plex Sans" pitchFamily="34" charset="-122"/>
                <a:cs typeface="IBM Plex Sans" pitchFamily="34" charset="-120"/>
              </a:rPr>
              <a:t>Samostalno skrbništvo:</a:t>
            </a:r>
            <a:r>
              <a:rPr lang="hr" altLang="en-US" sz="2020" dirty="0">
                <a:solidFill>
                  <a:srgbClr val="25252B"/>
                </a:solidFill>
                <a:latin typeface="IBM Plex Sans" pitchFamily="34" charset="0"/>
                <a:ea typeface="IBM Plex Sans" pitchFamily="34" charset="-122"/>
                <a:cs typeface="IBM Plex Sans" pitchFamily="34" charset="-120"/>
              </a:rPr>
              <a:t> korisnik upravlja ključevima i sigurnosnom kopijom</a:t>
            </a:r>
            <a:endParaRPr lang="hr" sz="2020" dirty="0"/>
          </a:p>
          <a:p>
            <a:pPr algn="l" marL="191770" indent="-191770">
              <a:lnSpc>
                <a:spcPct val="113000"/>
              </a:lnSpc>
              <a:spcBef>
                <a:spcPts val="400"/>
              </a:spcBef>
              <a:buSzPct val="100000"/>
              <a:buChar char="•"/>
            </a:pPr>
            <a:r>
              <a:rPr lang="hr" altLang="en-US" sz="2020" dirty="0">
                <a:solidFill>
                  <a:srgbClr val="25252B"/>
                </a:solidFill>
                <a:latin typeface="IBM Plex Sans" pitchFamily="34" charset="0"/>
                <a:ea typeface="IBM Plex Sans" pitchFamily="34" charset="-122"/>
                <a:cs typeface="IBM Plex Sans" pitchFamily="34" charset="-120"/>
              </a:rPr>
              <a:t>Izravna kontrola donosi odgovornost za pogreške i oporavak</a:t>
            </a:r>
            <a:endParaRPr lang="hr" sz="2020" dirty="0"/>
          </a:p>
        </p:txBody>
      </p:sp>
      <p:sp>
        <p:nvSpPr>
          <p:cNvPr id="5" name="Text 3"/>
          <p:cNvSpPr/>
          <p:nvPr/>
        </p:nvSpPr>
        <p:spPr>
          <a:xfrm>
            <a:off x="666780" y="3189702"/>
            <a:ext cx="11510010" cy="1036747"/>
          </a:xfrm>
          <a:prstGeom prst="rect">
            <a:avLst/>
          </a:prstGeom>
          <a:noFill/>
          <a:ln/>
        </p:spPr>
        <p:txBody>
          <a:bodyPr wrap="square" lIns="0" tIns="0" rIns="0" bIns="0" rtlCol="0" anchor="t"/>
          <a:lstStyle/>
          <a:p>
            <a:pPr algn="l" indent="0" marL="0">
              <a:lnSpc>
                <a:spcPct val="113000"/>
              </a:lnSpc>
              <a:buNone/>
            </a:pPr>
            <a:r>
              <a:rPr lang="hr" altLang="en-US" sz="2020" dirty="0">
                <a:solidFill>
                  <a:srgbClr val="25252B"/>
                </a:solidFill>
                <a:latin typeface="IBM Plex Sans" pitchFamily="34" charset="0"/>
                <a:ea typeface="IBM Plex Sans" pitchFamily="34" charset="-122"/>
                <a:cs typeface="IBM Plex Sans" pitchFamily="34" charset="-120"/>
              </a:rPr>
              <a:t>Javni lanac blokova ne može dokazati što pružatelj usluge duguje određenom korisniku. Samostalno skrbništvo i dalje može uključivati ovisnost o softveru, hardveru, poslužiteljima i mreži.</a:t>
            </a:r>
            <a:endParaRPr lang="hr" sz="2020" dirty="0"/>
          </a:p>
        </p:txBody>
      </p:sp>
      <p:sp>
        <p:nvSpPr>
          <p:cNvPr id="6" name="Shape 4"/>
          <p:cNvSpPr/>
          <p:nvPr/>
        </p:nvSpPr>
        <p:spPr>
          <a:xfrm>
            <a:off x="666780" y="4482389"/>
            <a:ext cx="10858500" cy="1382298"/>
          </a:xfrm>
          <a:prstGeom prst="rect">
            <a:avLst/>
          </a:prstGeom>
          <a:solidFill>
            <a:srgbClr val="F3F3FA"/>
          </a:solidFill>
          <a:ln/>
        </p:spPr>
      </p:sp>
      <p:sp>
        <p:nvSpPr>
          <p:cNvPr id="7" name="Shape 5"/>
          <p:cNvSpPr/>
          <p:nvPr/>
        </p:nvSpPr>
        <p:spPr>
          <a:xfrm>
            <a:off x="666780" y="4482389"/>
            <a:ext cx="57150" cy="1382298"/>
          </a:xfrm>
          <a:prstGeom prst="rect">
            <a:avLst/>
          </a:prstGeom>
          <a:solidFill>
            <a:srgbClr val="422C70"/>
          </a:solidFill>
          <a:ln/>
        </p:spPr>
      </p:sp>
      <p:sp>
        <p:nvSpPr>
          <p:cNvPr id="8" name="Text 6"/>
          <p:cNvSpPr/>
          <p:nvPr/>
        </p:nvSpPr>
        <p:spPr>
          <a:xfrm>
            <a:off x="1133582" y="4712818"/>
            <a:ext cx="10580980" cy="921441"/>
          </a:xfrm>
          <a:prstGeom prst="rect">
            <a:avLst/>
          </a:prstGeom>
          <a:noFill/>
          <a:ln/>
        </p:spPr>
        <p:txBody>
          <a:bodyPr wrap="square" lIns="0" tIns="0" rIns="0" bIns="0" rtlCol="0" anchor="t"/>
          <a:lstStyle/>
          <a:p>
            <a:pPr algn="l" indent="0" marL="0">
              <a:lnSpc>
                <a:spcPct val="113000"/>
              </a:lnSpc>
              <a:buNone/>
            </a:pPr>
            <a:r>
              <a:rPr lang="hr" altLang="en-US" sz="2020" b="1" dirty="0">
                <a:solidFill>
                  <a:srgbClr val="422C70"/>
                </a:solidFill>
                <a:latin typeface="IBM Plex Sans" pitchFamily="34" charset="0"/>
                <a:ea typeface="IBM Plex Sans" pitchFamily="34" charset="-122"/>
                <a:cs typeface="IBM Plex Sans" pitchFamily="34" charset="-120"/>
              </a:rPr>
              <a:t>Isprobajte</a:t>
            </a:r>
            <a:endParaRPr lang="hr" sz="2020" dirty="0"/>
          </a:p>
          <a:p>
            <a:pPr algn="l" indent="0" marL="0">
              <a:lnSpc>
                <a:spcPct val="113000"/>
              </a:lnSpc>
              <a:spcBef>
                <a:spcPts val="300"/>
              </a:spcBef>
              <a:buNone/>
            </a:pPr>
            <a:r>
              <a:rPr lang="hr" altLang="en-US" sz="2020" dirty="0">
                <a:solidFill>
                  <a:srgbClr val="25252B"/>
                </a:solidFill>
                <a:latin typeface="IBM Plex Sans" pitchFamily="34" charset="0"/>
                <a:ea typeface="IBM Plex Sans" pitchFamily="34" charset="-122"/>
                <a:cs typeface="IBM Plex Sans" pitchFamily="34" charset="-120"/>
              </a:rPr>
              <a:t>Usporedite dva pripremljena opisa: tko upravlja ključevima, tko vraća pristup i koji rizik treba provjeriti?</a:t>
            </a:r>
            <a:endParaRPr lang="hr" sz="20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3</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3</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Uz skrbništvo Prijavljujete se na račun na svojem telefonuPružatelj usluge čuva ključeve na svojim poslužiteljima Pružatelj usluge odobrava i potpisuje vaše plaćanjeStanjeObećanje pružatelja uslugeOpo">    </p:cNvPr>
          <p:cNvPicPr>
            <a:picLocks noChangeAspect="1"/>
          </p:cNvPicPr>
          <p:nvPr/>
        </p:nvPicPr>
        <p:blipFill>
          <a:blip r:embed="rId1"/>
          <a:stretch>
            <a:fillRect/>
          </a:stretch>
        </p:blipFill>
        <p:spPr>
          <a:xfrm>
            <a:off x="342900" y="450159"/>
            <a:ext cx="11506170" cy="580525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Vrući i hladni novčanici</a:t>
            </a:r>
            <a:endParaRPr lang="hr" sz="3000" dirty="0"/>
          </a:p>
        </p:txBody>
      </p:sp>
      <p:sp>
        <p:nvSpPr>
          <p:cNvPr id="5" name="Text 2"/>
          <p:cNvSpPr/>
          <p:nvPr/>
        </p:nvSpPr>
        <p:spPr>
          <a:xfrm>
            <a:off x="1002000" y="1375806"/>
            <a:ext cx="5973227" cy="3418302"/>
          </a:xfrm>
          <a:prstGeom prst="rect">
            <a:avLst/>
          </a:prstGeom>
          <a:noFill/>
          <a:ln/>
        </p:spPr>
        <p:txBody>
          <a:bodyPr wrap="square" lIns="0" tIns="0" rIns="0" bIns="0" rtlCol="0" anchor="t"/>
          <a:lstStyle/>
          <a:p>
            <a:pPr algn="l" marL="200660" indent="-200660">
              <a:lnSpc>
                <a:spcPct val="113000"/>
              </a:lnSpc>
              <a:buSzPct val="100000"/>
              <a:buChar char="•"/>
            </a:pPr>
            <a:r>
              <a:rPr lang="hr" altLang="en-US" sz="2110" b="1" dirty="0">
                <a:solidFill>
                  <a:srgbClr val="422C70"/>
                </a:solidFill>
                <a:latin typeface="IBM Plex Sans" pitchFamily="34" charset="0"/>
                <a:ea typeface="IBM Plex Sans" pitchFamily="34" charset="-122"/>
                <a:cs typeface="IBM Plex Sans" pitchFamily="34" charset="-120"/>
              </a:rPr>
              <a:t>Vruća pohrana:</a:t>
            </a:r>
            <a:r>
              <a:rPr lang="hr" altLang="en-US" sz="2110" dirty="0">
                <a:solidFill>
                  <a:srgbClr val="25252B"/>
                </a:solidFill>
                <a:latin typeface="IBM Plex Sans" pitchFamily="34" charset="0"/>
                <a:ea typeface="IBM Plex Sans" pitchFamily="34" charset="-122"/>
                <a:cs typeface="IBM Plex Sans" pitchFamily="34" charset="-120"/>
              </a:rPr>
              <a:t> ključevi na uređaju povezanom s internetom; praktičnost uz veću izloženost</a:t>
            </a:r>
            <a:endParaRPr lang="hr" sz="2110" dirty="0"/>
          </a:p>
          <a:p>
            <a:pPr algn="l" marL="200660" indent="-200660">
              <a:lnSpc>
                <a:spcPct val="113000"/>
              </a:lnSpc>
              <a:spcBef>
                <a:spcPts val="420"/>
              </a:spcBef>
              <a:buSzPct val="100000"/>
              <a:buChar char="•"/>
            </a:pPr>
            <a:r>
              <a:rPr lang="hr" altLang="en-US" sz="2110" b="1" dirty="0">
                <a:solidFill>
                  <a:srgbClr val="422C70"/>
                </a:solidFill>
                <a:latin typeface="IBM Plex Sans" pitchFamily="34" charset="0"/>
                <a:ea typeface="IBM Plex Sans" pitchFamily="34" charset="-122"/>
                <a:cs typeface="IBM Plex Sans" pitchFamily="34" charset="-120"/>
              </a:rPr>
              <a:t>Hladna pohrana:</a:t>
            </a:r>
            <a:r>
              <a:rPr lang="hr" altLang="en-US" sz="2110" dirty="0">
                <a:solidFill>
                  <a:srgbClr val="25252B"/>
                </a:solidFill>
                <a:latin typeface="IBM Plex Sans" pitchFamily="34" charset="0"/>
                <a:ea typeface="IBM Plex Sans" pitchFamily="34" charset="-122"/>
                <a:cs typeface="IBM Plex Sans" pitchFamily="34" charset="-120"/>
              </a:rPr>
              <a:t> ključevi za potpisivanje izolirani od uređaja opće namjene povezanog s internetom</a:t>
            </a:r>
            <a:endParaRPr lang="hr" sz="2110" dirty="0"/>
          </a:p>
          <a:p>
            <a:pPr algn="l" marL="200660" indent="-200660">
              <a:lnSpc>
                <a:spcPct val="113000"/>
              </a:lnSpc>
              <a:spcBef>
                <a:spcPts val="420"/>
              </a:spcBef>
              <a:buSzPct val="100000"/>
              <a:buChar char="•"/>
            </a:pPr>
            <a:r>
              <a:rPr lang="hr" altLang="en-US" sz="2110" b="1" dirty="0">
                <a:solidFill>
                  <a:srgbClr val="422C70"/>
                </a:solidFill>
                <a:latin typeface="IBM Plex Sans" pitchFamily="34" charset="0"/>
                <a:ea typeface="IBM Plex Sans" pitchFamily="34" charset="-122"/>
                <a:cs typeface="IBM Plex Sans" pitchFamily="34" charset="-120"/>
              </a:rPr>
              <a:t>Hardverski novčanik:</a:t>
            </a:r>
            <a:r>
              <a:rPr lang="hr" altLang="en-US" sz="2110" dirty="0">
                <a:solidFill>
                  <a:srgbClr val="25252B"/>
                </a:solidFill>
                <a:latin typeface="IBM Plex Sans" pitchFamily="34" charset="0"/>
                <a:ea typeface="IBM Plex Sans" pitchFamily="34" charset="-122"/>
                <a:cs typeface="IBM Plex Sans" pitchFamily="34" charset="-120"/>
              </a:rPr>
              <a:t> namjenski uređaj za zaštitu ključeva i potpisivanje</a:t>
            </a:r>
            <a:endParaRPr lang="hr" sz="2110" dirty="0"/>
          </a:p>
          <a:p>
            <a:pPr algn="l" marL="200660" indent="-200660">
              <a:lnSpc>
                <a:spcPct val="113000"/>
              </a:lnSpc>
              <a:spcBef>
                <a:spcPts val="420"/>
              </a:spcBef>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Skrbništvo i oporavak: odvojena pitanja</a:t>
            </a:r>
            <a:endParaRPr lang="hr" sz="2110" dirty="0"/>
          </a:p>
        </p:txBody>
      </p:sp>
      <p:sp>
        <p:nvSpPr>
          <p:cNvPr id="6" name="Text 3"/>
          <p:cNvSpPr/>
          <p:nvPr/>
        </p:nvSpPr>
        <p:spPr>
          <a:xfrm>
            <a:off x="666780" y="5089002"/>
            <a:ext cx="6340632" cy="1085850"/>
          </a:xfrm>
          <a:prstGeom prst="rect">
            <a:avLst/>
          </a:prstGeom>
          <a:noFill/>
          <a:ln/>
        </p:spPr>
        <p:txBody>
          <a:bodyPr wrap="square" lIns="0" tIns="0" rIns="0" bIns="0" rtlCol="0" anchor="t"/>
          <a:lstStyle/>
          <a:p>
            <a:pPr algn="l" indent="0" marL="0">
              <a:lnSpc>
                <a:spcPct val="113000"/>
              </a:lnSpc>
              <a:buNone/>
            </a:pPr>
            <a:r>
              <a:rPr lang="hr" altLang="en-US" sz="2110" dirty="0">
                <a:solidFill>
                  <a:srgbClr val="25252B"/>
                </a:solidFill>
                <a:latin typeface="IBM Plex Sans" pitchFamily="34" charset="0"/>
                <a:ea typeface="IBM Plex Sans" pitchFamily="34" charset="-122"/>
                <a:cs typeface="IBM Plex Sans" pitchFamily="34" charset="-120"/>
              </a:rPr>
              <a:t>Hardverski novčanik može omogućiti hladnu pohranu; ti pojmovi nisu zamjenjivi. Uređaje i sigurnosne kopije i dalje treba zaštititi.</a:t>
            </a:r>
            <a:endParaRPr lang="hr"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3</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Oporavak novčanika i testiranje fraze za oporavak</a:t>
            </a:r>
            <a:endParaRPr lang="hr"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Upotrebljavajte samo unaprijed pripremljene, prazne ili simulirane materijale. Nikada ne otkrivajte stvarne riječi za oporavak; novčanik koji se upotrebljava u nastavi nikada kasnije ne upotrebljavajte za čuvanje značajnih iznosa.</a:t>
            </a:r>
            <a:endParaRPr lang="h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3</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Samo unaprijed pripremljeni, prazni ili simulirani materijali. Vaš edukator nikada ne vidi riječi za oporavak. 1 Slijedite uputeKoristite službeni vodič za konkretni novčanik za vježbu.2 Provjerite ko">    </p:cNvPr>
          <p:cNvPicPr>
            <a:picLocks noChangeAspect="1"/>
          </p:cNvPicPr>
          <p:nvPr/>
        </p:nvPicPr>
        <p:blipFill>
          <a:blip r:embed="rId1"/>
          <a:stretch>
            <a:fillRect/>
          </a:stretch>
        </p:blipFill>
        <p:spPr>
          <a:xfrm>
            <a:off x="342900" y="497799"/>
            <a:ext cx="11506170" cy="57100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Primanje Bitcoina</a:t>
            </a:r>
            <a:endParaRPr lang="hr"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hr" altLang="en-US" sz="2400" b="1" dirty="0">
                <a:solidFill>
                  <a:srgbClr val="25252B"/>
                </a:solidFill>
                <a:latin typeface="IBM Plex Sans" pitchFamily="34" charset="0"/>
                <a:ea typeface="IBM Plex Sans" pitchFamily="34" charset="-122"/>
                <a:cs typeface="IBM Plex Sans" pitchFamily="34" charset="-120"/>
              </a:rPr>
              <a:t>Vježba 1: sigurno primanje</a:t>
            </a:r>
            <a:endParaRPr lang="hr"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hr" altLang="en-US" sz="2400" dirty="0">
                <a:solidFill>
                  <a:srgbClr val="25252B"/>
                </a:solidFill>
                <a:latin typeface="IBM Plex Sans" pitchFamily="34" charset="0"/>
                <a:ea typeface="IBM Plex Sans" pitchFamily="34" charset="-122"/>
                <a:cs typeface="IBM Plex Sans" pitchFamily="34" charset="-120"/>
              </a:rPr>
              <a:t>Otvorite pripremljeni novčanik; odaberite Primanje.</a:t>
            </a:r>
            <a:endParaRPr lang="hr" sz="2400" dirty="0"/>
          </a:p>
          <a:p>
            <a:pPr algn="l" marL="228600" indent="-228600">
              <a:lnSpc>
                <a:spcPct val="113000"/>
              </a:lnSpc>
              <a:spcBef>
                <a:spcPts val="480"/>
              </a:spcBef>
              <a:buSzPct val="100000"/>
              <a:buFont typeface="+mj-lt"/>
              <a:buAutoNum type="arabicPeriod" startAt="1"/>
            </a:pPr>
            <a:r>
              <a:rPr lang="hr" altLang="en-US" sz="2400" dirty="0">
                <a:solidFill>
                  <a:srgbClr val="25252B"/>
                </a:solidFill>
                <a:latin typeface="IBM Plex Sans" pitchFamily="34" charset="0"/>
                <a:ea typeface="IBM Plex Sans" pitchFamily="34" charset="-122"/>
                <a:cs typeface="IBM Plex Sans" pitchFamily="34" charset="-120"/>
              </a:rPr>
              <a:t>Utvrdite radi li se o transakciji na lancu ili putem mreže Lightning.</a:t>
            </a:r>
            <a:endParaRPr lang="hr" sz="2400" dirty="0"/>
          </a:p>
          <a:p>
            <a:pPr algn="l" marL="228600" indent="-228600">
              <a:lnSpc>
                <a:spcPct val="113000"/>
              </a:lnSpc>
              <a:spcBef>
                <a:spcPts val="480"/>
              </a:spcBef>
              <a:buSzPct val="100000"/>
              <a:buFont typeface="+mj-lt"/>
              <a:buAutoNum type="arabicPeriod" startAt="1"/>
            </a:pPr>
            <a:r>
              <a:rPr lang="hr" altLang="en-US" sz="2400" dirty="0">
                <a:solidFill>
                  <a:srgbClr val="25252B"/>
                </a:solidFill>
                <a:latin typeface="IBM Plex Sans" pitchFamily="34" charset="0"/>
                <a:ea typeface="IBM Plex Sans" pitchFamily="34" charset="-122"/>
                <a:cs typeface="IBM Plex Sans" pitchFamily="34" charset="-120"/>
              </a:rPr>
              <a:t>Dijelite samo javne podatke za primanje.</a:t>
            </a:r>
            <a:endParaRPr lang="hr" sz="2400" dirty="0"/>
          </a:p>
          <a:p>
            <a:pPr algn="l" marL="228600" indent="-228600">
              <a:lnSpc>
                <a:spcPct val="113000"/>
              </a:lnSpc>
              <a:spcBef>
                <a:spcPts val="480"/>
              </a:spcBef>
              <a:buSzPct val="100000"/>
              <a:buFont typeface="+mj-lt"/>
              <a:buAutoNum type="arabicPeriod" startAt="1"/>
            </a:pPr>
            <a:r>
              <a:rPr lang="hr" altLang="en-US" sz="2400" dirty="0">
                <a:solidFill>
                  <a:srgbClr val="25252B"/>
                </a:solidFill>
                <a:latin typeface="IBM Plex Sans" pitchFamily="34" charset="0"/>
                <a:ea typeface="IBM Plex Sans" pitchFamily="34" charset="-122"/>
                <a:cs typeface="IBM Plex Sans" pitchFamily="34" charset="-120"/>
              </a:rPr>
              <a:t>Provjerite svaki zatraženi iznos s pošiljateljem.</a:t>
            </a:r>
            <a:endParaRPr lang="hr" sz="2400" dirty="0"/>
          </a:p>
          <a:p>
            <a:pPr algn="l" marL="228600" indent="-228600">
              <a:lnSpc>
                <a:spcPct val="113000"/>
              </a:lnSpc>
              <a:spcBef>
                <a:spcPts val="480"/>
              </a:spcBef>
              <a:buSzPct val="100000"/>
              <a:buFont typeface="+mj-lt"/>
              <a:buAutoNum type="arabicPeriod" startAt="1"/>
            </a:pPr>
            <a:r>
              <a:rPr lang="hr" altLang="en-US" sz="2400" dirty="0">
                <a:solidFill>
                  <a:srgbClr val="25252B"/>
                </a:solidFill>
                <a:latin typeface="IBM Plex Sans" pitchFamily="34" charset="0"/>
                <a:ea typeface="IBM Plex Sans" pitchFamily="34" charset="-122"/>
                <a:cs typeface="IBM Plex Sans" pitchFamily="34" charset="-120"/>
              </a:rPr>
              <a:t>Provjerite iznos i status u vlastitom novčaniku.</a:t>
            </a:r>
            <a:endParaRPr lang="hr" sz="2400" dirty="0"/>
          </a:p>
        </p:txBody>
      </p:sp>
      <p:sp>
        <p:nvSpPr>
          <p:cNvPr id="6" name="Text 4"/>
          <p:cNvSpPr/>
          <p:nvPr/>
        </p:nvSpPr>
        <p:spPr>
          <a:xfrm>
            <a:off x="666780" y="4738421"/>
            <a:ext cx="11510010" cy="1234074"/>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Poruka ili snimka zaslona pošiljatelja nije dokaz. Transakcija na čekanju nije isto što i potvrđena transakcija; potvrde ne mogu ispraviti pogrešnu adresu ni prijevaru.</a:t>
            </a:r>
            <a:endParaRPr lang="h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3</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Slanje Bitcoina</a:t>
            </a:r>
            <a:endParaRPr lang="hr" sz="3000" dirty="0"/>
          </a:p>
        </p:txBody>
      </p:sp>
      <p:sp>
        <p:nvSpPr>
          <p:cNvPr id="5" name="Text 2"/>
          <p:cNvSpPr/>
          <p:nvPr/>
        </p:nvSpPr>
        <p:spPr>
          <a:xfrm>
            <a:off x="666780" y="1447770"/>
            <a:ext cx="11144250" cy="411389"/>
          </a:xfrm>
          <a:prstGeom prst="rect">
            <a:avLst/>
          </a:prstGeom>
          <a:noFill/>
          <a:ln/>
        </p:spPr>
        <p:txBody>
          <a:bodyPr wrap="square" lIns="0" tIns="0" rIns="0" bIns="0" rtlCol="0" anchor="t"/>
          <a:lstStyle/>
          <a:p>
            <a:pPr algn="l" indent="0" marL="0">
              <a:lnSpc>
                <a:spcPct val="113000"/>
              </a:lnSpc>
              <a:buNone/>
            </a:pPr>
            <a:r>
              <a:rPr lang="hr" altLang="en-US" sz="2400" b="1" dirty="0">
                <a:solidFill>
                  <a:srgbClr val="25252B"/>
                </a:solidFill>
                <a:latin typeface="IBM Plex Sans" pitchFamily="34" charset="0"/>
                <a:ea typeface="IBM Plex Sans" pitchFamily="34" charset="-122"/>
                <a:cs typeface="IBM Plex Sans" pitchFamily="34" charset="-120"/>
              </a:rPr>
              <a:t>Vježba 2: zastanite i provjerite prije slanja</a:t>
            </a:r>
            <a:endParaRPr lang="hr" sz="2400" dirty="0"/>
          </a:p>
        </p:txBody>
      </p:sp>
      <p:sp>
        <p:nvSpPr>
          <p:cNvPr id="6" name="Text 3"/>
          <p:cNvSpPr/>
          <p:nvPr/>
        </p:nvSpPr>
        <p:spPr>
          <a:xfrm>
            <a:off x="666780" y="2163928"/>
            <a:ext cx="6340632" cy="2879537"/>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Odobrite slanje tek kada se svi provjereni podaci podudaraju. Ako se pojedinosti promijene, pojavi se pritisak da požurite ili netko zatraži povjerljive podatke, zaustavite se i provjerite sve neovisnim putem. Valjano izvršeno slanje teško je ili nemoguće poništiti.</a:t>
            </a:r>
            <a:endParaRPr lang="h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3</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Prije slanja✓ PrimateljPutem pouzdanog kanala potvrdite kome plaćate i zašto.✓ Način plaćanjaPotvrdite plaćate li na lancu ili putem mreže Lightning.✓ OdredišteUsporedite ga s pouzdanim zaslonom za pr">    </p:cNvPr>
          <p:cNvPicPr>
            <a:picLocks noChangeAspect="1"/>
          </p:cNvPicPr>
          <p:nvPr/>
        </p:nvPicPr>
        <p:blipFill>
          <a:blip r:embed="rId1"/>
          <a:stretch>
            <a:fillRect/>
          </a:stretch>
        </p:blipFill>
        <p:spPr>
          <a:xfrm>
            <a:off x="532912" y="266730"/>
            <a:ext cx="1112623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Provjera i nepovratne transakcije</a:t>
            </a:r>
            <a:endParaRPr lang="hr"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Txid:</a:t>
            </a:r>
            <a:r>
              <a:rPr lang="hr" altLang="en-US" sz="2400" dirty="0">
                <a:solidFill>
                  <a:srgbClr val="25252B"/>
                </a:solidFill>
                <a:latin typeface="IBM Plex Sans" pitchFamily="34" charset="0"/>
                <a:ea typeface="IBM Plex Sans" pitchFamily="34" charset="-122"/>
                <a:cs typeface="IBM Plex Sans" pitchFamily="34" charset="-120"/>
              </a:rPr>
              <a:t> identifikator transakcije na lancu blokova</a:t>
            </a:r>
            <a:endParaRPr lang="hr" sz="2400" dirty="0"/>
          </a:p>
          <a:p>
            <a:pPr algn="l" marL="228600" indent="-228600">
              <a:lnSpc>
                <a:spcPct val="113000"/>
              </a:lnSpc>
              <a:spcBef>
                <a:spcPts val="480"/>
              </a:spcBef>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Preglednik blokova:</a:t>
            </a:r>
            <a:r>
              <a:rPr lang="hr" altLang="en-US" sz="2400" dirty="0">
                <a:solidFill>
                  <a:srgbClr val="25252B"/>
                </a:solidFill>
                <a:latin typeface="IBM Plex Sans" pitchFamily="34" charset="0"/>
                <a:ea typeface="IBM Plex Sans" pitchFamily="34" charset="-122"/>
                <a:cs typeface="IBM Plex Sans" pitchFamily="34" charset="-120"/>
              </a:rPr>
              <a:t> sučelje za pristup javnim podacima o transakcijama</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Provjerite mrežu, odredište, iznos, naknadu, status i potvrde</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Emitiranje → na čekanju → uključivanje u blok → naknadne potvrde</a:t>
            </a:r>
            <a:endParaRPr lang="hr"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Preglednik blokova ne može dokazati identitet, poštenje ni svrhu plaćanja. Ne postoji univerzalan broj potvrda za svako plaćanje.</a:t>
            </a:r>
            <a:endParaRPr lang="hr"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Upotrebljavajte pripremljene primjere; nemojte pretraživati osobnu adresu ili transakciju polaznika. Pretrage mogu otkriti vaš interes operateru preglednika blokova.</a:t>
            </a:r>
            <a:endParaRPr lang="h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3</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Skup nepotvrđenih transakcijaČekanje na blokBlok N1 potvrdaBlok N+12 potvrdeBlok N+23 potvrdeBlok N+34 potvrde">    </p:cNvPr>
          <p:cNvPicPr>
            <a:picLocks noChangeAspect="1"/>
          </p:cNvPicPr>
          <p:nvPr/>
        </p:nvPicPr>
        <p:blipFill>
          <a:blip r:embed="rId1"/>
          <a:stretch>
            <a:fillRect/>
          </a:stretch>
        </p:blipFill>
        <p:spPr>
          <a:xfrm>
            <a:off x="342900" y="1660093"/>
            <a:ext cx="11506170" cy="338538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Kontrolni popis za sigurnost</a:t>
            </a:r>
            <a:endParaRPr lang="hr" sz="3000" dirty="0"/>
          </a:p>
        </p:txBody>
      </p:sp>
      <p:sp>
        <p:nvSpPr>
          <p:cNvPr id="5" name="Text 2"/>
          <p:cNvSpPr/>
          <p:nvPr/>
        </p:nvSpPr>
        <p:spPr>
          <a:xfrm>
            <a:off x="666780" y="1435608"/>
            <a:ext cx="5694426" cy="756940"/>
          </a:xfrm>
          <a:prstGeom prst="rect">
            <a:avLst/>
          </a:prstGeom>
          <a:noFill/>
          <a:ln/>
        </p:spPr>
        <p:txBody>
          <a:bodyPr wrap="square" lIns="0" tIns="0" rIns="0" bIns="0" rtlCol="0" anchor="t"/>
          <a:lstStyle/>
          <a:p>
            <a:pPr algn="l" indent="0" marL="0">
              <a:lnSpc>
                <a:spcPct val="113000"/>
              </a:lnSpc>
              <a:buNone/>
            </a:pPr>
            <a:r>
              <a:rPr lang="hr" altLang="en-US" sz="2210" b="1" dirty="0">
                <a:solidFill>
                  <a:srgbClr val="25252B"/>
                </a:solidFill>
                <a:latin typeface="IBM Plex Sans" pitchFamily="34" charset="0"/>
                <a:ea typeface="IBM Plex Sans" pitchFamily="34" charset="-122"/>
                <a:cs typeface="IBM Plex Sans" pitchFamily="34" charset="-120"/>
              </a:rPr>
              <a:t>Vježba 3: prepoznajte rizik i zaustavite se na siguran način</a:t>
            </a:r>
            <a:endParaRPr lang="hr" sz="2210" dirty="0"/>
          </a:p>
        </p:txBody>
      </p:sp>
      <p:sp>
        <p:nvSpPr>
          <p:cNvPr id="6" name="Text 3"/>
          <p:cNvSpPr/>
          <p:nvPr/>
        </p:nvSpPr>
        <p:spPr>
          <a:xfrm>
            <a:off x="666780" y="2472903"/>
            <a:ext cx="5694426" cy="1513881"/>
          </a:xfrm>
          <a:prstGeom prst="rect">
            <a:avLst/>
          </a:prstGeom>
          <a:noFill/>
          <a:ln/>
        </p:spPr>
        <p:txBody>
          <a:bodyPr wrap="square" lIns="0" tIns="0" rIns="0" bIns="0" rtlCol="0" anchor="t"/>
          <a:lstStyle/>
          <a:p>
            <a:pPr algn="l" indent="0" marL="0">
              <a:lnSpc>
                <a:spcPct val="113000"/>
              </a:lnSpc>
              <a:buNone/>
            </a:pPr>
            <a:r>
              <a:rPr lang="hr" altLang="en-US" sz="2210" b="1" dirty="0">
                <a:solidFill>
                  <a:srgbClr val="25252B"/>
                </a:solidFill>
                <a:latin typeface="IBM Plex Sans" pitchFamily="34" charset="0"/>
                <a:ea typeface="IBM Plex Sans" pitchFamily="34" charset="-122"/>
                <a:cs typeface="IBM Plex Sans" pitchFamily="34" charset="-120"/>
              </a:rPr>
              <a:t>Zastanite. Ništa ne dijelite. Ništa ne šaljite. Zatvorite komunikacijski kanal. Provjerite neovisno. Zatražite pomoć bez otkrivanja tajni.</a:t>
            </a:r>
            <a:endParaRPr lang="hr" sz="2210" dirty="0"/>
          </a:p>
        </p:txBody>
      </p:sp>
      <p:sp>
        <p:nvSpPr>
          <p:cNvPr id="7" name="Shape 4"/>
          <p:cNvSpPr/>
          <p:nvPr/>
        </p:nvSpPr>
        <p:spPr>
          <a:xfrm>
            <a:off x="666780" y="4267230"/>
            <a:ext cx="5372100" cy="1891894"/>
          </a:xfrm>
          <a:prstGeom prst="rect">
            <a:avLst/>
          </a:prstGeom>
          <a:solidFill>
            <a:srgbClr val="F3F3FA"/>
          </a:solidFill>
          <a:ln/>
        </p:spPr>
      </p:sp>
      <p:sp>
        <p:nvSpPr>
          <p:cNvPr id="8" name="Shape 5"/>
          <p:cNvSpPr/>
          <p:nvPr/>
        </p:nvSpPr>
        <p:spPr>
          <a:xfrm>
            <a:off x="666780" y="4267230"/>
            <a:ext cx="57150" cy="1891894"/>
          </a:xfrm>
          <a:prstGeom prst="rect">
            <a:avLst/>
          </a:prstGeom>
          <a:solidFill>
            <a:srgbClr val="422C70"/>
          </a:solidFill>
          <a:ln/>
        </p:spPr>
      </p:sp>
      <p:sp>
        <p:nvSpPr>
          <p:cNvPr id="9" name="Text 6"/>
          <p:cNvSpPr/>
          <p:nvPr/>
        </p:nvSpPr>
        <p:spPr>
          <a:xfrm>
            <a:off x="1172535" y="4519605"/>
            <a:ext cx="4682642" cy="1387145"/>
          </a:xfrm>
          <a:prstGeom prst="rect">
            <a:avLst/>
          </a:prstGeom>
          <a:noFill/>
          <a:ln/>
        </p:spPr>
        <p:txBody>
          <a:bodyPr wrap="square" lIns="0" tIns="0" rIns="0" bIns="0" rtlCol="0" anchor="t"/>
          <a:lstStyle/>
          <a:p>
            <a:pPr algn="l" indent="0" marL="0">
              <a:lnSpc>
                <a:spcPct val="113000"/>
              </a:lnSpc>
              <a:buNone/>
            </a:pPr>
            <a:r>
              <a:rPr lang="hr" altLang="en-US" sz="2210" b="1" dirty="0">
                <a:solidFill>
                  <a:srgbClr val="422C70"/>
                </a:solidFill>
                <a:latin typeface="IBM Plex Sans" pitchFamily="34" charset="0"/>
                <a:ea typeface="IBM Plex Sans" pitchFamily="34" charset="-122"/>
                <a:cs typeface="IBM Plex Sans" pitchFamily="34" charset="-120"/>
              </a:rPr>
              <a:t>Isprobajte</a:t>
            </a:r>
            <a:endParaRPr lang="hr" sz="2210" dirty="0"/>
          </a:p>
          <a:p>
            <a:pPr algn="l" indent="0" marL="0">
              <a:lnSpc>
                <a:spcPct val="113000"/>
              </a:lnSpc>
              <a:spcBef>
                <a:spcPts val="330"/>
              </a:spcBef>
              <a:buNone/>
            </a:pPr>
            <a:r>
              <a:rPr lang="hr" altLang="en-US" sz="2210" dirty="0">
                <a:solidFill>
                  <a:srgbClr val="25252B"/>
                </a:solidFill>
                <a:latin typeface="IBM Plex Sans" pitchFamily="34" charset="0"/>
                <a:ea typeface="IBM Plex Sans" pitchFamily="34" charset="-122"/>
                <a:cs typeface="IBM Plex Sans" pitchFamily="34" charset="-120"/>
              </a:rPr>
              <a:t>U pripremljenoj poruci prepoznajte znak upozorenja, mogući gubitak i prvi siguran korak.</a:t>
            </a:r>
            <a:endParaRPr lang="hr" sz="221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3</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Hitnost Lažno predstavljanje Promijenjeno odredište Zajamčeni prinosi Zahtjevi za tajnim podacima">    </p:cNvPr>
          <p:cNvPicPr>
            <a:picLocks noChangeAspect="1"/>
          </p:cNvPicPr>
          <p:nvPr/>
        </p:nvPicPr>
        <p:blipFill>
          <a:blip r:embed="rId1"/>
          <a:stretch>
            <a:fillRect/>
          </a:stretch>
        </p:blipFill>
        <p:spPr>
          <a:xfrm>
            <a:off x="342900" y="818754"/>
            <a:ext cx="11506170" cy="50680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Stjecanje i razmjena Bitcoina</a:t>
            </a:r>
            <a:endParaRPr lang="hr" sz="3000" dirty="0"/>
          </a:p>
        </p:txBody>
      </p:sp>
      <p:sp>
        <p:nvSpPr>
          <p:cNvPr id="5" name="Text 2"/>
          <p:cNvSpPr/>
          <p:nvPr/>
        </p:nvSpPr>
        <p:spPr>
          <a:xfrm>
            <a:off x="666780" y="1423355"/>
            <a:ext cx="11144250" cy="345552"/>
          </a:xfrm>
          <a:prstGeom prst="rect">
            <a:avLst/>
          </a:prstGeom>
          <a:noFill/>
          <a:ln/>
        </p:spPr>
        <p:txBody>
          <a:bodyPr wrap="square" lIns="0" tIns="0" rIns="0" bIns="0" rtlCol="0" anchor="t"/>
          <a:lstStyle/>
          <a:p>
            <a:pPr algn="l" indent="0" marL="0">
              <a:lnSpc>
                <a:spcPct val="113000"/>
              </a:lnSpc>
              <a:buNone/>
            </a:pPr>
            <a:r>
              <a:rPr lang="hr" altLang="en-US" sz="2020" b="1" dirty="0">
                <a:solidFill>
                  <a:srgbClr val="25252B"/>
                </a:solidFill>
                <a:latin typeface="IBM Plex Sans" pitchFamily="34" charset="0"/>
                <a:ea typeface="IBM Plex Sans" pitchFamily="34" charset="-122"/>
                <a:cs typeface="IBM Plex Sans" pitchFamily="34" charset="-120"/>
              </a:rPr>
              <a:t>Informiranost, a ne financijski savjet</a:t>
            </a:r>
            <a:endParaRPr lang="hr" sz="2020" dirty="0"/>
          </a:p>
        </p:txBody>
      </p:sp>
      <p:sp>
        <p:nvSpPr>
          <p:cNvPr id="6" name="Text 3"/>
          <p:cNvSpPr/>
          <p:nvPr/>
        </p:nvSpPr>
        <p:spPr>
          <a:xfrm>
            <a:off x="666780" y="2024939"/>
            <a:ext cx="5694426" cy="1727850"/>
          </a:xfrm>
          <a:prstGeom prst="rect">
            <a:avLst/>
          </a:prstGeom>
          <a:noFill/>
          <a:ln/>
        </p:spPr>
        <p:txBody>
          <a:bodyPr wrap="square" lIns="0" tIns="0" rIns="0" bIns="0" rtlCol="0" anchor="t"/>
          <a:lstStyle/>
          <a:p>
            <a:pPr algn="l" indent="0" marL="0">
              <a:lnSpc>
                <a:spcPct val="113000"/>
              </a:lnSpc>
              <a:buNone/>
            </a:pPr>
            <a:r>
              <a:rPr lang="hr" altLang="en-US" sz="2020" dirty="0">
                <a:solidFill>
                  <a:srgbClr val="25252B"/>
                </a:solidFill>
                <a:latin typeface="IBM Plex Sans" pitchFamily="34" charset="0"/>
                <a:ea typeface="IBM Plex Sans" pitchFamily="34" charset="-122"/>
                <a:cs typeface="IBM Plex Sans" pitchFamily="34" charset="-120"/>
              </a:rPr>
              <a:t>Usporedite ukupnu cijenu i raspon između kupovne i prodajne cijene, naknade za usluge i povlačenje sredstava, kontrolu nad ključevima, podatke o identitetu, namiru i važeće lokalne propise.</a:t>
            </a:r>
            <a:endParaRPr lang="hr" sz="2020" dirty="0"/>
          </a:p>
        </p:txBody>
      </p:sp>
      <p:sp>
        <p:nvSpPr>
          <p:cNvPr id="7" name="Text 4"/>
          <p:cNvSpPr/>
          <p:nvPr/>
        </p:nvSpPr>
        <p:spPr>
          <a:xfrm>
            <a:off x="666780" y="4008821"/>
            <a:ext cx="5694426" cy="2073493"/>
          </a:xfrm>
          <a:prstGeom prst="rect">
            <a:avLst/>
          </a:prstGeom>
          <a:noFill/>
          <a:ln/>
        </p:spPr>
        <p:txBody>
          <a:bodyPr wrap="square" lIns="0" tIns="0" rIns="0" bIns="0" rtlCol="0" anchor="t"/>
          <a:lstStyle/>
          <a:p>
            <a:pPr algn="l" indent="0" marL="0">
              <a:lnSpc>
                <a:spcPct val="113000"/>
              </a:lnSpc>
              <a:buNone/>
            </a:pPr>
            <a:r>
              <a:rPr lang="hr" altLang="en-US" sz="2020" dirty="0">
                <a:solidFill>
                  <a:srgbClr val="25252B"/>
                </a:solidFill>
                <a:latin typeface="IBM Plex Sans" pitchFamily="34" charset="0"/>
                <a:ea typeface="IBM Plex Sans" pitchFamily="34" charset="-122"/>
                <a:cs typeface="IBM Plex Sans" pitchFamily="34" charset="-120"/>
              </a:rPr>
              <a:t>Nijedan način ni pružatelj usluga nije automatski najbolji. </a:t>
            </a:r>
            <a:r>
              <a:rPr lang="hr" altLang="en-US" sz="2020" b="1" dirty="0">
                <a:solidFill>
                  <a:srgbClr val="25252B"/>
                </a:solidFill>
                <a:latin typeface="IBM Plex Sans" pitchFamily="34" charset="0"/>
                <a:ea typeface="IBM Plex Sans" pitchFamily="34" charset="-122"/>
                <a:cs typeface="IBM Plex Sans" pitchFamily="34" charset="-120"/>
              </a:rPr>
              <a:t>KYC</a:t>
            </a:r>
            <a:r>
              <a:rPr lang="hr" altLang="en-US" sz="2020" dirty="0">
                <a:solidFill>
                  <a:srgbClr val="25252B"/>
                </a:solidFill>
                <a:latin typeface="IBM Plex Sans" pitchFamily="34" charset="0"/>
                <a:ea typeface="IBM Plex Sans" pitchFamily="34" charset="-122"/>
                <a:cs typeface="IBM Plex Sans" pitchFamily="34" charset="-120"/>
              </a:rPr>
              <a:t> znači provjere identiteta: moguće prednosti u pogledu usklađenosti s propisima ili povrata sredstava, uz rizike povezane s podacima o identitetu i plaćanjima.</a:t>
            </a:r>
            <a:endParaRPr lang="hr" sz="20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3</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Osoba koja želi bitcoin Zarada Primite plaću za rad.Izravno među korisnicimaRazmijenite gotovinu osobno.MjenjačnicaKupite putem pružatelja usluge.Bankomat Kupite na bankomatu. Samostalno skrbništvo il">    </p:cNvPr>
          <p:cNvPicPr>
            <a:picLocks noChangeAspect="1"/>
          </p:cNvPicPr>
          <p:nvPr/>
        </p:nvPicPr>
        <p:blipFill>
          <a:blip r:embed="rId1"/>
          <a:stretch>
            <a:fillRect/>
          </a:stretch>
        </p:blipFill>
        <p:spPr>
          <a:xfrm>
            <a:off x="342900" y="710032"/>
            <a:ext cx="11506170" cy="528550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TroškoviKoja se cijena, razlika između kupovne i prodajne cijene te naknade za uslugu ili povlačenje sredstava primjenjuju?SkrbništvoTko kontrolira bitcoin prije i nakon razmjene? Identitet i privatno">    </p:cNvPr>
          <p:cNvPicPr>
            <a:picLocks noChangeAspect="1"/>
          </p:cNvPicPr>
          <p:nvPr/>
        </p:nvPicPr>
        <p:blipFill>
          <a:blip r:embed="rId1"/>
          <a:stretch>
            <a:fillRect/>
          </a:stretch>
        </p:blipFill>
        <p:spPr>
          <a:xfrm>
            <a:off x="342900" y="693755"/>
            <a:ext cx="11506170" cy="531805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Plaćanja na lancu i putem mreže Lightning</a:t>
            </a:r>
            <a:endParaRPr lang="hr" sz="3000" dirty="0"/>
          </a:p>
        </p:txBody>
      </p:sp>
      <p:sp>
        <p:nvSpPr>
          <p:cNvPr id="4" name="Text 2"/>
          <p:cNvSpPr/>
          <p:nvPr/>
        </p:nvSpPr>
        <p:spPr>
          <a:xfrm>
            <a:off x="1032449" y="1383030"/>
            <a:ext cx="11109137" cy="2603937"/>
          </a:xfrm>
          <a:prstGeom prst="rect">
            <a:avLst/>
          </a:prstGeom>
          <a:noFill/>
          <a:ln/>
        </p:spPr>
        <p:txBody>
          <a:bodyPr wrap="square" lIns="0" tIns="0" rIns="0" bIns="0" rtlCol="0" anchor="t"/>
          <a:lstStyle/>
          <a:p>
            <a:pPr algn="l" marL="219710" indent="-219710">
              <a:lnSpc>
                <a:spcPct val="113000"/>
              </a:lnSpc>
              <a:buSzPct val="100000"/>
              <a:buChar char="•"/>
            </a:pPr>
            <a:r>
              <a:rPr lang="hr" altLang="en-US" sz="2300" b="1" dirty="0">
                <a:solidFill>
                  <a:srgbClr val="422C70"/>
                </a:solidFill>
                <a:latin typeface="IBM Plex Sans" pitchFamily="34" charset="0"/>
                <a:ea typeface="IBM Plex Sans" pitchFamily="34" charset="-122"/>
                <a:cs typeface="IBM Plex Sans" pitchFamily="34" charset="-120"/>
              </a:rPr>
              <a:t>Na lancu:</a:t>
            </a:r>
            <a:r>
              <a:rPr lang="hr" altLang="en-US" sz="2300" dirty="0">
                <a:solidFill>
                  <a:srgbClr val="25252B"/>
                </a:solidFill>
                <a:latin typeface="IBM Plex Sans" pitchFamily="34" charset="0"/>
                <a:ea typeface="IBM Plex Sans" pitchFamily="34" charset="-122"/>
                <a:cs typeface="IBM Plex Sans" pitchFamily="34" charset="-120"/>
              </a:rPr>
              <a:t> zapis u lancu blokova; potvrde</a:t>
            </a:r>
            <a:endParaRPr lang="hr" sz="2300" dirty="0"/>
          </a:p>
          <a:p>
            <a:pPr algn="l" marL="219710" indent="-219710">
              <a:lnSpc>
                <a:spcPct val="113000"/>
              </a:lnSpc>
              <a:spcBef>
                <a:spcPts val="460"/>
              </a:spcBef>
              <a:buSzPct val="100000"/>
              <a:buChar char="•"/>
            </a:pPr>
            <a:r>
              <a:rPr lang="hr" altLang="en-US" sz="2300" b="1" dirty="0">
                <a:solidFill>
                  <a:srgbClr val="422C70"/>
                </a:solidFill>
                <a:latin typeface="IBM Plex Sans" pitchFamily="34" charset="0"/>
                <a:ea typeface="IBM Plex Sans" pitchFamily="34" charset="-122"/>
                <a:cs typeface="IBM Plex Sans" pitchFamily="34" charset="-120"/>
              </a:rPr>
              <a:t>Lightning:</a:t>
            </a:r>
            <a:r>
              <a:rPr lang="hr" altLang="en-US" sz="2300" dirty="0">
                <a:solidFill>
                  <a:srgbClr val="25252B"/>
                </a:solidFill>
                <a:latin typeface="IBM Plex Sans" pitchFamily="34" charset="0"/>
                <a:ea typeface="IBM Plex Sans" pitchFamily="34" charset="-122"/>
                <a:cs typeface="IBM Plex Sans" pitchFamily="34" charset="-120"/>
              </a:rPr>
              <a:t> platna mreža Bitcoina; obično brz uspjeh ili neuspjeh plaćanja</a:t>
            </a:r>
            <a:endParaRPr lang="hr" sz="2300" dirty="0"/>
          </a:p>
          <a:p>
            <a:pPr algn="l" marL="219710" indent="-219710">
              <a:lnSpc>
                <a:spcPct val="113000"/>
              </a:lnSpc>
              <a:spcBef>
                <a:spcPts val="460"/>
              </a:spcBef>
              <a:buSzPct val="100000"/>
              <a:buChar char="•"/>
            </a:pPr>
            <a:r>
              <a:rPr lang="hr" altLang="en-US" sz="2300" dirty="0">
                <a:solidFill>
                  <a:srgbClr val="25252B"/>
                </a:solidFill>
                <a:latin typeface="IBM Plex Sans" pitchFamily="34" charset="0"/>
                <a:ea typeface="IBM Plex Sans" pitchFamily="34" charset="-122"/>
                <a:cs typeface="IBM Plex Sans" pitchFamily="34" charset="-120"/>
              </a:rPr>
              <a:t>Različiti zahtjevi za primanje uplata, naknade, ograničenja i točke mogućeg neuspjeha</a:t>
            </a:r>
            <a:endParaRPr lang="hr" sz="2300" dirty="0"/>
          </a:p>
          <a:p>
            <a:pPr algn="l" marL="219710" indent="-219710">
              <a:lnSpc>
                <a:spcPct val="113000"/>
              </a:lnSpc>
              <a:spcBef>
                <a:spcPts val="460"/>
              </a:spcBef>
              <a:buSzPct val="100000"/>
              <a:buChar char="•"/>
            </a:pPr>
            <a:r>
              <a:rPr lang="hr" altLang="en-US" sz="2300" dirty="0">
                <a:solidFill>
                  <a:srgbClr val="25252B"/>
                </a:solidFill>
                <a:latin typeface="IBM Plex Sans" pitchFamily="34" charset="0"/>
                <a:ea typeface="IBM Plex Sans" pitchFamily="34" charset="-122"/>
                <a:cs typeface="IBM Plex Sans" pitchFamily="34" charset="-120"/>
              </a:rPr>
              <a:t>Uskladite zahtjev s načinom plaćanja koji novčanik podržava</a:t>
            </a:r>
            <a:endParaRPr lang="hr" sz="2300" dirty="0"/>
          </a:p>
          <a:p>
            <a:pPr algn="l" marL="219710" indent="-219710">
              <a:lnSpc>
                <a:spcPct val="113000"/>
              </a:lnSpc>
              <a:spcBef>
                <a:spcPts val="460"/>
              </a:spcBef>
              <a:buSzPct val="100000"/>
              <a:buChar char="•"/>
            </a:pPr>
            <a:r>
              <a:rPr lang="hr" altLang="en-US" sz="2300" dirty="0">
                <a:solidFill>
                  <a:srgbClr val="25252B"/>
                </a:solidFill>
                <a:latin typeface="IBM Plex Sans" pitchFamily="34" charset="0"/>
                <a:ea typeface="IBM Plex Sans" pitchFamily="34" charset="-122"/>
                <a:cs typeface="IBM Plex Sans" pitchFamily="34" charset="-120"/>
              </a:rPr>
              <a:t>Oba načina mogu uključivati skrbništvo ili ovisnost o pružatelju usluge</a:t>
            </a:r>
            <a:endParaRPr lang="hr" sz="2300" dirty="0"/>
          </a:p>
        </p:txBody>
      </p:sp>
      <p:sp>
        <p:nvSpPr>
          <p:cNvPr id="5" name="Text 3"/>
          <p:cNvSpPr/>
          <p:nvPr/>
        </p:nvSpPr>
        <p:spPr>
          <a:xfrm>
            <a:off x="666780" y="4308744"/>
            <a:ext cx="11510010" cy="789950"/>
          </a:xfrm>
          <a:prstGeom prst="rect">
            <a:avLst/>
          </a:prstGeom>
          <a:noFill/>
          <a:ln/>
        </p:spPr>
        <p:txBody>
          <a:bodyPr wrap="square" lIns="0" tIns="0" rIns="0" bIns="0" rtlCol="0" anchor="t"/>
          <a:lstStyle/>
          <a:p>
            <a:pPr algn="l" indent="0" marL="0">
              <a:lnSpc>
                <a:spcPct val="113000"/>
              </a:lnSpc>
              <a:buNone/>
            </a:pPr>
            <a:r>
              <a:rPr lang="hr" altLang="en-US" sz="2300" dirty="0">
                <a:solidFill>
                  <a:srgbClr val="25252B"/>
                </a:solidFill>
                <a:latin typeface="IBM Plex Sans" pitchFamily="34" charset="0"/>
                <a:ea typeface="IBM Plex Sans" pitchFamily="34" charset="-122"/>
                <a:cs typeface="IBM Plex Sans" pitchFamily="34" charset="-120"/>
              </a:rPr>
              <a:t>Lightning nije zaseban novčić. Lightning novčanik može biti skrbnički ili samoskrbnički; brzo plaćanje ne dokazuje prikladnost za držanje većih iznosa.</a:t>
            </a:r>
            <a:endParaRPr lang="hr" sz="2300" dirty="0"/>
          </a:p>
        </p:txBody>
      </p:sp>
      <p:sp>
        <p:nvSpPr>
          <p:cNvPr id="6" name="Text 4"/>
          <p:cNvSpPr/>
          <p:nvPr/>
        </p:nvSpPr>
        <p:spPr>
          <a:xfrm>
            <a:off x="666780" y="5391302"/>
            <a:ext cx="11510010" cy="789950"/>
          </a:xfrm>
          <a:prstGeom prst="rect">
            <a:avLst/>
          </a:prstGeom>
          <a:noFill/>
          <a:ln/>
        </p:spPr>
        <p:txBody>
          <a:bodyPr wrap="square" lIns="0" tIns="0" rIns="0" bIns="0" rtlCol="0" anchor="t"/>
          <a:lstStyle/>
          <a:p>
            <a:pPr algn="l" indent="0" marL="0">
              <a:lnSpc>
                <a:spcPct val="113000"/>
              </a:lnSpc>
              <a:buNone/>
            </a:pPr>
            <a:r>
              <a:rPr lang="hr" altLang="en-US" sz="2300" dirty="0">
                <a:solidFill>
                  <a:srgbClr val="25252B"/>
                </a:solidFill>
                <a:latin typeface="IBM Plex Sans" pitchFamily="34" charset="0"/>
                <a:ea typeface="IBM Plex Sans" pitchFamily="34" charset="-122"/>
                <a:cs typeface="IBM Plex Sans" pitchFamily="34" charset="-120"/>
              </a:rPr>
              <a:t>Neke aplikacije podržavaju oba načina uz dodatne naknade ili ovisnosti. Detaljna obrada kanala, usmjeravanja i likvidnosti pripada Naprednom učenju.</a:t>
            </a:r>
            <a:endParaRPr lang="hr"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3</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Vježbanje uz podršku</a:t>
            </a:r>
            <a:endParaRPr lang="hr"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Otvorite pripremljeni novčanik i snađite se u njemu</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Provedite odobreni postupak prvog pristupa</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Pronađite i provjerite javne podatke za primanje</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Primite sredstva ili sigurno simulirajte primitak; provjerite status</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Provedite ili simulirajte postupak primanja i slanja</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Pokažite spremnost za oporavak novčanika bez otkrivanja tajnih podataka</a:t>
            </a:r>
            <a:endParaRPr lang="hr"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Koristite dogovoreno okruženje za vježbu. Zastanite ako uočite nepodudaranje; zatražite podršku i dodatnu vježbu kada je to potrebno.</a:t>
            </a:r>
            <a:endParaRPr lang="h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3</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Ponavljanje: Što znači odgovornost za samostalno čuvanje?</a:t>
            </a:r>
            <a:endParaRPr lang="hr"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hr" altLang="en-US" sz="2020" b="1" dirty="0">
                <a:solidFill>
                  <a:srgbClr val="25252B"/>
                </a:solidFill>
                <a:latin typeface="IBM Plex Sans" pitchFamily="34" charset="0"/>
                <a:ea typeface="IBM Plex Sans" pitchFamily="34" charset="-122"/>
                <a:cs typeface="IBM Plex Sans" pitchFamily="34" charset="-120"/>
              </a:rPr>
              <a:t>Ključne pouke</a:t>
            </a:r>
            <a:endParaRPr lang="hr" sz="2020" dirty="0"/>
          </a:p>
        </p:txBody>
      </p:sp>
      <p:sp>
        <p:nvSpPr>
          <p:cNvPr id="5" name="Text 3"/>
          <p:cNvSpPr/>
          <p:nvPr/>
        </p:nvSpPr>
        <p:spPr>
          <a:xfrm>
            <a:off x="986729" y="1973732"/>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hr" altLang="en-US" sz="2020" dirty="0">
                <a:solidFill>
                  <a:srgbClr val="25252B"/>
                </a:solidFill>
                <a:latin typeface="IBM Plex Sans" pitchFamily="34" charset="0"/>
                <a:ea typeface="IBM Plex Sans" pitchFamily="34" charset="-122"/>
                <a:cs typeface="IBM Plex Sans" pitchFamily="34" charset="-120"/>
              </a:rPr>
              <a:t>Novčanik upravlja pristupom; ključevi odobravaju trošenje</a:t>
            </a:r>
            <a:endParaRPr lang="hr" sz="2020" dirty="0"/>
          </a:p>
          <a:p>
            <a:pPr algn="l" marL="191770" indent="-191770">
              <a:lnSpc>
                <a:spcPct val="113000"/>
              </a:lnSpc>
              <a:spcBef>
                <a:spcPts val="400"/>
              </a:spcBef>
              <a:buSzPct val="100000"/>
              <a:buChar char="•"/>
            </a:pPr>
            <a:r>
              <a:rPr lang="hr" altLang="en-US" sz="2020" dirty="0">
                <a:solidFill>
                  <a:srgbClr val="25252B"/>
                </a:solidFill>
                <a:latin typeface="IBM Plex Sans" pitchFamily="34" charset="0"/>
                <a:ea typeface="IBM Plex Sans" pitchFamily="34" charset="-122"/>
                <a:cs typeface="IBM Plex Sans" pitchFamily="34" charset="-120"/>
              </a:rPr>
              <a:t>Dijelite podatke za primanje; tajne podatke čuvajte izvan mreže i ne otkrivajte ih</a:t>
            </a:r>
            <a:endParaRPr lang="hr" sz="2020" dirty="0"/>
          </a:p>
          <a:p>
            <a:pPr algn="l" marL="191770" indent="-191770">
              <a:lnSpc>
                <a:spcPct val="113000"/>
              </a:lnSpc>
              <a:spcBef>
                <a:spcPts val="400"/>
              </a:spcBef>
              <a:buSzPct val="100000"/>
              <a:buChar char="•"/>
            </a:pPr>
            <a:r>
              <a:rPr lang="hr" altLang="en-US" sz="2020" dirty="0">
                <a:solidFill>
                  <a:srgbClr val="25252B"/>
                </a:solidFill>
                <a:latin typeface="IBM Plex Sans" pitchFamily="34" charset="0"/>
                <a:ea typeface="IBM Plex Sans" pitchFamily="34" charset="-122"/>
                <a:cs typeface="IBM Plex Sans" pitchFamily="34" charset="-120"/>
              </a:rPr>
              <a:t>Prepoznajte rizike povezane sa skrbništvom, oporavkom i uređajima</a:t>
            </a:r>
            <a:endParaRPr lang="hr" sz="2020" dirty="0"/>
          </a:p>
          <a:p>
            <a:pPr algn="l" marL="191770" indent="-191770">
              <a:lnSpc>
                <a:spcPct val="113000"/>
              </a:lnSpc>
              <a:spcBef>
                <a:spcPts val="400"/>
              </a:spcBef>
              <a:buSzPct val="100000"/>
              <a:buChar char="•"/>
            </a:pPr>
            <a:r>
              <a:rPr lang="hr" altLang="en-US" sz="2020" dirty="0">
                <a:solidFill>
                  <a:srgbClr val="25252B"/>
                </a:solidFill>
                <a:latin typeface="IBM Plex Sans" pitchFamily="34" charset="0"/>
                <a:ea typeface="IBM Plex Sans" pitchFamily="34" charset="-122"/>
                <a:cs typeface="IBM Plex Sans" pitchFamily="34" charset="-120"/>
              </a:rPr>
              <a:t>Provjerite prije odobravanja; sami provjerite rezultat</a:t>
            </a:r>
            <a:endParaRPr lang="hr" sz="2020" dirty="0"/>
          </a:p>
          <a:p>
            <a:pPr algn="l" marL="191770" indent="-191770">
              <a:lnSpc>
                <a:spcPct val="113000"/>
              </a:lnSpc>
              <a:spcBef>
                <a:spcPts val="400"/>
              </a:spcBef>
              <a:buSzPct val="100000"/>
              <a:buChar char="•"/>
            </a:pPr>
            <a:r>
              <a:rPr lang="hr" altLang="en-US" sz="2020" dirty="0">
                <a:solidFill>
                  <a:srgbClr val="25252B"/>
                </a:solidFill>
                <a:latin typeface="IBM Plex Sans" pitchFamily="34" charset="0"/>
                <a:ea typeface="IBM Plex Sans" pitchFamily="34" charset="-122"/>
                <a:cs typeface="IBM Plex Sans" pitchFamily="34" charset="-120"/>
              </a:rPr>
              <a:t>Zastanite kad ste pod pritiskom; neka pogreške pri učenju budu male</a:t>
            </a:r>
            <a:endParaRPr lang="hr" sz="2020" dirty="0"/>
          </a:p>
        </p:txBody>
      </p:sp>
      <p:sp>
        <p:nvSpPr>
          <p:cNvPr id="6" name="Text 4"/>
          <p:cNvSpPr/>
          <p:nvPr/>
        </p:nvSpPr>
        <p:spPr>
          <a:xfrm>
            <a:off x="666780" y="4188043"/>
            <a:ext cx="11510010" cy="691195"/>
          </a:xfrm>
          <a:prstGeom prst="rect">
            <a:avLst/>
          </a:prstGeom>
          <a:noFill/>
          <a:ln/>
        </p:spPr>
        <p:txBody>
          <a:bodyPr wrap="square" lIns="0" tIns="0" rIns="0" bIns="0" rtlCol="0" anchor="t"/>
          <a:lstStyle/>
          <a:p>
            <a:pPr algn="l" indent="0" marL="0">
              <a:lnSpc>
                <a:spcPct val="113000"/>
              </a:lnSpc>
              <a:buNone/>
            </a:pPr>
            <a:r>
              <a:rPr lang="hr" altLang="en-US" sz="2020" dirty="0">
                <a:solidFill>
                  <a:srgbClr val="25252B"/>
                </a:solidFill>
                <a:latin typeface="IBM Plex Sans" pitchFamily="34" charset="0"/>
                <a:ea typeface="IBM Plex Sans" pitchFamily="34" charset="-122"/>
                <a:cs typeface="IBM Plex Sans" pitchFamily="34" charset="-120"/>
              </a:rPr>
              <a:t>Prijatelj šalje zahtjev dok nepoznata služba za podršku zahtijeva da odmah djelujete. Što biste mogli provjeriti prije nego što išta poduzmete?</a:t>
            </a:r>
            <a:endParaRPr lang="hr" sz="2020" dirty="0"/>
          </a:p>
        </p:txBody>
      </p:sp>
      <p:sp>
        <p:nvSpPr>
          <p:cNvPr id="7" name="Shape 5"/>
          <p:cNvSpPr/>
          <p:nvPr/>
        </p:nvSpPr>
        <p:spPr>
          <a:xfrm>
            <a:off x="666780" y="5135179"/>
            <a:ext cx="10858500" cy="1036747"/>
          </a:xfrm>
          <a:prstGeom prst="rect">
            <a:avLst/>
          </a:prstGeom>
          <a:solidFill>
            <a:srgbClr val="F3F3FA"/>
          </a:solidFill>
          <a:ln/>
        </p:spPr>
      </p:sp>
      <p:sp>
        <p:nvSpPr>
          <p:cNvPr id="8" name="Shape 6"/>
          <p:cNvSpPr/>
          <p:nvPr/>
        </p:nvSpPr>
        <p:spPr>
          <a:xfrm>
            <a:off x="666780" y="5135179"/>
            <a:ext cx="57150" cy="1036747"/>
          </a:xfrm>
          <a:prstGeom prst="rect">
            <a:avLst/>
          </a:prstGeom>
          <a:solidFill>
            <a:srgbClr val="422C70"/>
          </a:solidFill>
          <a:ln/>
        </p:spPr>
      </p:sp>
      <p:sp>
        <p:nvSpPr>
          <p:cNvPr id="9" name="Text 7"/>
          <p:cNvSpPr/>
          <p:nvPr/>
        </p:nvSpPr>
        <p:spPr>
          <a:xfrm>
            <a:off x="1133582" y="5365608"/>
            <a:ext cx="10580980" cy="575889"/>
          </a:xfrm>
          <a:prstGeom prst="rect">
            <a:avLst/>
          </a:prstGeom>
          <a:noFill/>
          <a:ln/>
        </p:spPr>
        <p:txBody>
          <a:bodyPr wrap="square" lIns="0" tIns="0" rIns="0" bIns="0" rtlCol="0" anchor="t"/>
          <a:lstStyle/>
          <a:p>
            <a:pPr algn="l" indent="0" marL="0">
              <a:lnSpc>
                <a:spcPct val="113000"/>
              </a:lnSpc>
              <a:buNone/>
            </a:pPr>
            <a:r>
              <a:rPr lang="hr" altLang="en-US" sz="2020" b="1" dirty="0">
                <a:solidFill>
                  <a:srgbClr val="422C70"/>
                </a:solidFill>
                <a:latin typeface="IBM Plex Sans" pitchFamily="34" charset="0"/>
                <a:ea typeface="IBM Plex Sans" pitchFamily="34" charset="-122"/>
                <a:cs typeface="IBM Plex Sans" pitchFamily="34" charset="-120"/>
              </a:rPr>
              <a:t>Trenutak za razmišljanje</a:t>
            </a:r>
            <a:endParaRPr lang="hr" sz="2020" dirty="0"/>
          </a:p>
          <a:p>
            <a:pPr algn="l" indent="0" marL="0">
              <a:lnSpc>
                <a:spcPct val="113000"/>
              </a:lnSpc>
              <a:spcBef>
                <a:spcPts val="300"/>
              </a:spcBef>
              <a:buNone/>
            </a:pPr>
            <a:r>
              <a:rPr lang="hr" altLang="en-US" sz="2020" dirty="0">
                <a:solidFill>
                  <a:srgbClr val="25252B"/>
                </a:solidFill>
                <a:latin typeface="IBM Plex Sans" pitchFamily="34" charset="0"/>
                <a:ea typeface="IBM Plex Sans" pitchFamily="34" charset="-122"/>
                <a:cs typeface="IBM Plex Sans" pitchFamily="34" charset="-120"/>
              </a:rPr>
              <a:t>Koju ćete sigurnosnu provjeru zastati obaviti prije nego što djelujete?</a:t>
            </a:r>
            <a:endParaRPr lang="hr"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3</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29817" cy="411389"/>
          </a:xfrm>
          <a:prstGeom prst="rect">
            <a:avLst/>
          </a:prstGeom>
          <a:noFill/>
          <a:ln/>
        </p:spPr>
        <p:txBody>
          <a:bodyPr wrap="square" lIns="0" tIns="0" rIns="0" bIns="0" rtlCol="0" anchor="t"/>
          <a:lstStyle/>
          <a:p>
            <a:pPr algn="ctr" indent="0" marL="0">
              <a:lnSpc>
                <a:spcPct val="113000"/>
              </a:lnSpc>
              <a:buNone/>
            </a:pPr>
            <a:r>
              <a:rPr lang="hr" altLang="en-US" sz="2400" dirty="0">
                <a:solidFill>
                  <a:srgbClr val="F7941F"/>
                </a:solidFill>
                <a:latin typeface="IBM Plex Sans Medium" pitchFamily="34" charset="0"/>
                <a:ea typeface="IBM Plex Sans Medium" pitchFamily="34" charset="-122"/>
                <a:cs typeface="IBM Plex Sans Medium" pitchFamily="34" charset="-120"/>
              </a:rPr>
              <a:t>Modul 4</a:t>
            </a:r>
            <a:endParaRPr lang="hr" sz="2400" dirty="0"/>
          </a:p>
        </p:txBody>
      </p:sp>
      <p:sp>
        <p:nvSpPr>
          <p:cNvPr id="3" name="Text 1"/>
          <p:cNvSpPr/>
          <p:nvPr/>
        </p:nvSpPr>
        <p:spPr>
          <a:xfrm>
            <a:off x="381030" y="2866553"/>
            <a:ext cx="11429817" cy="590520"/>
          </a:xfrm>
          <a:prstGeom prst="rect">
            <a:avLst/>
          </a:prstGeom>
          <a:noFill/>
          <a:ln/>
        </p:spPr>
        <p:txBody>
          <a:bodyPr wrap="square" lIns="0" tIns="0" rIns="0" bIns="0" rtlCol="0" anchor="t"/>
          <a:lstStyle/>
          <a:p>
            <a:pPr algn="ctr" indent="0" marL="0">
              <a:lnSpc>
                <a:spcPct val="83000"/>
              </a:lnSpc>
              <a:buNone/>
            </a:pPr>
            <a:r>
              <a:rPr lang="hr" altLang="en-US" sz="4350" dirty="0">
                <a:solidFill>
                  <a:srgbClr val="FFFFFF"/>
                </a:solidFill>
                <a:latin typeface="IBM Plex Sans Medium" pitchFamily="34" charset="0"/>
                <a:ea typeface="IBM Plex Sans Medium" pitchFamily="34" charset="-122"/>
                <a:cs typeface="IBM Plex Sans Medium" pitchFamily="34" charset="-120"/>
              </a:rPr>
              <a:t>Bitcoin u vašoj zajednici</a:t>
            </a:r>
            <a:endParaRPr lang="hr"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hr" altLang="en-US" sz="2400" b="1" dirty="0">
                <a:solidFill>
                  <a:srgbClr val="FFFFFF"/>
                </a:solidFill>
                <a:latin typeface="IBM Plex Sans" pitchFamily="34" charset="0"/>
                <a:ea typeface="IBM Plex Sans" pitchFamily="34" charset="-122"/>
                <a:cs typeface="IBM Plex Sans" pitchFamily="34" charset="-120"/>
              </a:rPr>
              <a:t>Povežite:</a:t>
            </a:r>
            <a:r>
              <a:rPr lang="hr" altLang="en-US" sz="2400" dirty="0">
                <a:solidFill>
                  <a:srgbClr val="FFFFFF"/>
                </a:solidFill>
                <a:latin typeface="IBM Plex Sans" pitchFamily="34" charset="0"/>
                <a:ea typeface="IBM Plex Sans" pitchFamily="34" charset="-122"/>
                <a:cs typeface="IBM Plex Sans" pitchFamily="34" charset="-120"/>
              </a:rPr>
              <a:t> Kako su problem, rješenje i sigurno postupanje povezani s ovom zajednicom?</a:t>
            </a:r>
            <a:endParaRPr lang="h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Vaš lokalni modul 4</a:t>
            </a:r>
            <a:endParaRPr lang="hr" sz="3000" dirty="0"/>
          </a:p>
        </p:txBody>
      </p:sp>
      <p:pic>
        <p:nvPicPr>
          <p:cNvPr id="4" name="Image 0" descr="PovežitePovežite prethodno naučeno s lokalnom potrebom. UsporediteUsporedite Bitcoin s realnom lokalnom alternativom.Vježbajte sigurnoPokušajte izvršiti zadani zadatak uz vodstvo. ObjasnitePodijelite ">    </p:cNvPr>
          <p:cNvPicPr>
            <a:picLocks noChangeAspect="1"/>
          </p:cNvPicPr>
          <p:nvPr/>
        </p:nvPicPr>
        <p:blipFill>
          <a:blip r:embed="rId1"/>
          <a:stretch>
            <a:fillRect/>
          </a:stretch>
        </p:blipFill>
        <p:spPr>
          <a:xfrm>
            <a:off x="666780" y="1295430"/>
            <a:ext cx="10858500" cy="2063069"/>
          </a:xfrm>
          <a:prstGeom prst="rect">
            <a:avLst/>
          </a:prstGeom>
        </p:spPr>
      </p:pic>
      <p:sp>
        <p:nvSpPr>
          <p:cNvPr id="5" name="Text 2"/>
          <p:cNvSpPr/>
          <p:nvPr/>
        </p:nvSpPr>
        <p:spPr>
          <a:xfrm>
            <a:off x="666780" y="3510839"/>
            <a:ext cx="11510010" cy="822686"/>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Zabilježite na što ste usmjereni u lokalnom kontekstu: problem ili priliku, alternativu, siguran scenarij, glavnu korist i rizik te siguran sljedeći korak.</a:t>
            </a:r>
            <a:endParaRPr lang="hr" sz="2400" dirty="0"/>
          </a:p>
        </p:txBody>
      </p:sp>
      <p:sp>
        <p:nvSpPr>
          <p:cNvPr id="6" name="Text 3"/>
          <p:cNvSpPr/>
          <p:nvPr/>
        </p:nvSpPr>
        <p:spPr>
          <a:xfrm>
            <a:off x="666780" y="4638385"/>
            <a:ext cx="11510010" cy="822686"/>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Od vas se ne očekuje da prihvatite Bitcoin ili zaključite da je najbolji. Lokalni primjeri ne dokazuju da neka metoda djeluje svugdje.</a:t>
            </a:r>
            <a:endParaRPr lang="h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4</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Radionice i demonstracije</a:t>
            </a:r>
            <a:endParaRPr lang="hr"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Prezentacija:</a:t>
            </a:r>
            <a:r>
              <a:rPr lang="hr" altLang="en-US" sz="2400" dirty="0">
                <a:solidFill>
                  <a:srgbClr val="25252B"/>
                </a:solidFill>
                <a:latin typeface="IBM Plex Sans" pitchFamily="34" charset="0"/>
                <a:ea typeface="IBM Plex Sans" pitchFamily="34" charset="-122"/>
                <a:cs typeface="IBM Plex Sans" pitchFamily="34" charset="-120"/>
              </a:rPr>
              <a:t> promatrajte postupak i rizike</a:t>
            </a:r>
            <a:endParaRPr lang="hr" sz="2400" dirty="0"/>
          </a:p>
          <a:p>
            <a:pPr algn="l" marL="228600" indent="-228600">
              <a:lnSpc>
                <a:spcPct val="113000"/>
              </a:lnSpc>
              <a:spcBef>
                <a:spcPts val="480"/>
              </a:spcBef>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Vježba:</a:t>
            </a:r>
            <a:r>
              <a:rPr lang="hr" altLang="en-US" sz="2400" dirty="0">
                <a:solidFill>
                  <a:srgbClr val="25252B"/>
                </a:solidFill>
                <a:latin typeface="IBM Plex Sans" pitchFamily="34" charset="0"/>
                <a:ea typeface="IBM Plex Sans" pitchFamily="34" charset="-122"/>
                <a:cs typeface="IBM Plex Sans" pitchFamily="34" charset="-120"/>
              </a:rPr>
              <a:t> pratite postupak uz sigurne materijale za vježbu</a:t>
            </a:r>
            <a:endParaRPr lang="hr" sz="2400" dirty="0"/>
          </a:p>
          <a:p>
            <a:pPr algn="l" marL="228600" indent="-228600">
              <a:lnSpc>
                <a:spcPct val="113000"/>
              </a:lnSpc>
              <a:spcBef>
                <a:spcPts val="480"/>
              </a:spcBef>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Samostalna izvedba:</a:t>
            </a:r>
            <a:r>
              <a:rPr lang="hr" altLang="en-US" sz="2400" dirty="0">
                <a:solidFill>
                  <a:srgbClr val="25252B"/>
                </a:solidFill>
                <a:latin typeface="IBM Plex Sans" pitchFamily="34" charset="0"/>
                <a:ea typeface="IBM Plex Sans" pitchFamily="34" charset="-122"/>
                <a:cs typeface="IBM Plex Sans" pitchFamily="34" charset="-120"/>
              </a:rPr>
              <a:t> samostalno izvršite zadatak ili objasnite odluku</a:t>
            </a:r>
            <a:endParaRPr lang="hr" sz="2400" dirty="0"/>
          </a:p>
        </p:txBody>
      </p:sp>
      <p:sp>
        <p:nvSpPr>
          <p:cNvPr id="5" name="Text 3"/>
          <p:cNvSpPr/>
          <p:nvPr/>
        </p:nvSpPr>
        <p:spPr>
          <a:xfrm>
            <a:off x="666780" y="3077779"/>
            <a:ext cx="11510010" cy="822686"/>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Prije vježbe: provjereni alati, jasni planovi oporavka i postupanja u slučaju neuspjeha, poznati rizici i jasno određena točka zaustavljanja.</a:t>
            </a:r>
            <a:endParaRPr lang="hr" sz="2400" dirty="0"/>
          </a:p>
        </p:txBody>
      </p:sp>
      <p:sp>
        <p:nvSpPr>
          <p:cNvPr id="6" name="Text 4"/>
          <p:cNvSpPr/>
          <p:nvPr/>
        </p:nvSpPr>
        <p:spPr>
          <a:xfrm>
            <a:off x="666780" y="4205326"/>
            <a:ext cx="11510010" cy="1234074"/>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Nema pritiska da instalirate softver ili otkrijete financijske podatke. Dostupna je alternativa bez internetske veze ili bez novčanih sredstava. Svaki iznos stvarnog novca mora biti dovoljno malen da potpuni gubitak ostane lekcija, a ne kriza.</a:t>
            </a:r>
            <a:endParaRPr lang="h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4</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Lokalni alati i resursi za Bitcoin</a:t>
            </a:r>
            <a:endParaRPr lang="hr" sz="3000" dirty="0"/>
          </a:p>
        </p:txBody>
      </p:sp>
      <p:sp>
        <p:nvSpPr>
          <p:cNvPr id="4" name="Text 2"/>
          <p:cNvSpPr/>
          <p:nvPr/>
        </p:nvSpPr>
        <p:spPr>
          <a:xfrm>
            <a:off x="1002000" y="1375806"/>
            <a:ext cx="11142604" cy="2439619"/>
          </a:xfrm>
          <a:prstGeom prst="rect">
            <a:avLst/>
          </a:prstGeom>
          <a:noFill/>
          <a:ln/>
        </p:spPr>
        <p:txBody>
          <a:bodyPr wrap="square" lIns="0" tIns="0" rIns="0" bIns="0" rtlCol="0" anchor="t"/>
          <a:lstStyle/>
          <a:p>
            <a:pPr algn="l" marL="200660" indent="-200660">
              <a:lnSpc>
                <a:spcPct val="113000"/>
              </a:lnSpc>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Svrha i realistična alternativa</a:t>
            </a:r>
            <a:endParaRPr lang="hr" sz="2110" dirty="0"/>
          </a:p>
          <a:p>
            <a:pPr algn="l" marL="200660" indent="-200660">
              <a:lnSpc>
                <a:spcPct val="113000"/>
              </a:lnSpc>
              <a:spcBef>
                <a:spcPts val="420"/>
              </a:spcBef>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Kontrola nad ključevima i njihov oporavak</a:t>
            </a:r>
            <a:endParaRPr lang="hr" sz="2110" dirty="0"/>
          </a:p>
          <a:p>
            <a:pPr algn="l" marL="200660" indent="-200660">
              <a:lnSpc>
                <a:spcPct val="113000"/>
              </a:lnSpc>
              <a:spcBef>
                <a:spcPts val="420"/>
              </a:spcBef>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Autentičnost izdavača, domene ili unosa u trgovini aplikacija</a:t>
            </a:r>
            <a:endParaRPr lang="hr" sz="2110" dirty="0"/>
          </a:p>
          <a:p>
            <a:pPr algn="l" marL="200660" indent="-200660">
              <a:lnSpc>
                <a:spcPct val="113000"/>
              </a:lnSpc>
              <a:spcBef>
                <a:spcPts val="420"/>
              </a:spcBef>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Status otvorenog koda, pregled i održavanje</a:t>
            </a:r>
            <a:endParaRPr lang="hr" sz="2110" dirty="0"/>
          </a:p>
          <a:p>
            <a:pPr algn="l" marL="200660" indent="-200660">
              <a:lnSpc>
                <a:spcPct val="113000"/>
              </a:lnSpc>
              <a:spcBef>
                <a:spcPts val="420"/>
              </a:spcBef>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Privatnost, ukupni trošak, kompatibilnost i podrška</a:t>
            </a:r>
            <a:endParaRPr lang="hr" sz="2110" dirty="0"/>
          </a:p>
          <a:p>
            <a:pPr algn="l" marL="200660" indent="-200660">
              <a:lnSpc>
                <a:spcPct val="113000"/>
              </a:lnSpc>
              <a:spcBef>
                <a:spcPts val="420"/>
              </a:spcBef>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Važeća lokalna pravila i ograničenja</a:t>
            </a:r>
            <a:endParaRPr lang="hr" sz="2110" dirty="0"/>
          </a:p>
        </p:txBody>
      </p:sp>
      <p:sp>
        <p:nvSpPr>
          <p:cNvPr id="5" name="Text 3"/>
          <p:cNvSpPr/>
          <p:nvPr/>
        </p:nvSpPr>
        <p:spPr>
          <a:xfrm>
            <a:off x="666780" y="4110319"/>
            <a:ext cx="11510010" cy="723930"/>
          </a:xfrm>
          <a:prstGeom prst="rect">
            <a:avLst/>
          </a:prstGeom>
          <a:noFill/>
          <a:ln/>
        </p:spPr>
        <p:txBody>
          <a:bodyPr wrap="square" lIns="0" tIns="0" rIns="0" bIns="0" rtlCol="0" anchor="t"/>
          <a:lstStyle/>
          <a:p>
            <a:pPr algn="l" indent="0" marL="0">
              <a:lnSpc>
                <a:spcPct val="113000"/>
              </a:lnSpc>
              <a:buNone/>
            </a:pPr>
            <a:r>
              <a:rPr lang="hr" altLang="en-US" sz="2110" dirty="0">
                <a:solidFill>
                  <a:srgbClr val="25252B"/>
                </a:solidFill>
                <a:latin typeface="IBM Plex Sans" pitchFamily="34" charset="0"/>
                <a:ea typeface="IBM Plex Sans" pitchFamily="34" charset="-122"/>
                <a:cs typeface="IBM Plex Sans" pitchFamily="34" charset="-120"/>
              </a:rPr>
              <a:t>Zabilježite alat/verziju, datum provjere, način skrbništva, glavnu namjenu, korist, rizik, način oporavka i alternativu.</a:t>
            </a:r>
            <a:endParaRPr lang="hr" sz="2110" dirty="0"/>
          </a:p>
        </p:txBody>
      </p:sp>
      <p:sp>
        <p:nvSpPr>
          <p:cNvPr id="6" name="Text 4"/>
          <p:cNvSpPr/>
          <p:nvPr/>
        </p:nvSpPr>
        <p:spPr>
          <a:xfrm>
            <a:off x="666780" y="5102443"/>
            <a:ext cx="11510010" cy="1085850"/>
          </a:xfrm>
          <a:prstGeom prst="rect">
            <a:avLst/>
          </a:prstGeom>
          <a:noFill/>
          <a:ln/>
        </p:spPr>
        <p:txBody>
          <a:bodyPr wrap="square" lIns="0" tIns="0" rIns="0" bIns="0" rtlCol="0" anchor="t"/>
          <a:lstStyle/>
          <a:p>
            <a:pPr algn="l" indent="0" marL="0">
              <a:lnSpc>
                <a:spcPct val="113000"/>
              </a:lnSpc>
              <a:buNone/>
            </a:pPr>
            <a:r>
              <a:rPr lang="hr" altLang="en-US" sz="2110" dirty="0">
                <a:solidFill>
                  <a:srgbClr val="25252B"/>
                </a:solidFill>
                <a:latin typeface="IBM Plex Sans" pitchFamily="34" charset="0"/>
                <a:ea typeface="IBM Plex Sans" pitchFamily="34" charset="-122"/>
                <a:cs typeface="IBM Plex Sans" pitchFamily="34" charset="-120"/>
              </a:rPr>
              <a:t>Navedeni alati služe kao primjeri za učenje vezani uz određeni datum, a ne kao preporuke ili obećanja sigurnosti, dostupnosti, niskih troškova ili prikladnosti. Ponovno ih provjerite prije stvarne upotrebe.</a:t>
            </a:r>
            <a:endParaRPr lang="hr"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4</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Plaćanja putem Lightninga</a:t>
            </a:r>
            <a:endParaRPr lang="hr"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Račun:</a:t>
            </a:r>
            <a:r>
              <a:rPr lang="hr" altLang="en-US" sz="2400" dirty="0">
                <a:solidFill>
                  <a:srgbClr val="25252B"/>
                </a:solidFill>
                <a:latin typeface="IBM Plex Sans" pitchFamily="34" charset="0"/>
                <a:ea typeface="IBM Plex Sans" pitchFamily="34" charset="-122"/>
                <a:cs typeface="IBM Plex Sans" pitchFamily="34" charset="-120"/>
              </a:rPr>
              <a:t> zahtjev za određeno plaćanje; može sadržavati iznos i rok valjanosti</a:t>
            </a:r>
            <a:endParaRPr lang="hr" sz="2400" dirty="0"/>
          </a:p>
          <a:p>
            <a:pPr algn="l" marL="228600" indent="-228600">
              <a:lnSpc>
                <a:spcPct val="113000"/>
              </a:lnSpc>
              <a:spcBef>
                <a:spcPts val="480"/>
              </a:spcBef>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Lightning adresa:</a:t>
            </a:r>
            <a:r>
              <a:rPr lang="hr" altLang="en-US" sz="2400" dirty="0">
                <a:solidFill>
                  <a:srgbClr val="25252B"/>
                </a:solidFill>
                <a:latin typeface="IBM Plex Sans" pitchFamily="34" charset="0"/>
                <a:ea typeface="IBM Plex Sans" pitchFamily="34" charset="-122"/>
                <a:cs typeface="IBM Plex Sans" pitchFamily="34" charset="-120"/>
              </a:rPr>
              <a:t> identifikator za usmjeravanje koji podržava pružatelj usluge, često nalik adresi e-pošte</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Provjerite skrbništvo, način dodavanja sredstava, sigurnosnu kopiju, naknade i ograničenja</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Utvrdite kako se postupa u slučaju neuspjeha i kako se potvrđuje primatelj</a:t>
            </a:r>
            <a:endParaRPr lang="hr" sz="2400" dirty="0"/>
          </a:p>
        </p:txBody>
      </p:sp>
      <p:sp>
        <p:nvSpPr>
          <p:cNvPr id="5" name="Text 3"/>
          <p:cNvSpPr/>
          <p:nvPr/>
        </p:nvSpPr>
        <p:spPr>
          <a:xfrm>
            <a:off x="666780" y="4372752"/>
            <a:ext cx="11510010" cy="822686"/>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Lightning adresa nije račun e-pošte; ovisi o pružatelju usluge ili domeni koji je podržavaju. Provjerite konačni zahtjev prije odobravanja.</a:t>
            </a:r>
            <a:endParaRPr lang="hr" sz="2400" dirty="0"/>
          </a:p>
        </p:txBody>
      </p:sp>
      <p:sp>
        <p:nvSpPr>
          <p:cNvPr id="6" name="Text 4"/>
          <p:cNvSpPr/>
          <p:nvPr/>
        </p:nvSpPr>
        <p:spPr>
          <a:xfrm>
            <a:off x="666780" y="5500207"/>
            <a:ext cx="11510010" cy="411389"/>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Uspješno plaćanje malog iznosa ne dokazuje sigurnost većih salda.</a:t>
            </a:r>
            <a:endParaRPr lang="h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4</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Primatelj izdaje računPrimatelj izrađuje zahtjev za plaćanje s navedenim iznosom.Pošiljatelj plaćaPošiljatelj skenira zahtjev, provjerava iznos i plaća. Primatelj prima uplatuUplata stiže trenutak kas">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Znajte je li svaki novčanik skrbnički ili samoskrbnički. 1Izradite zahtjevPrimatelj izrađuje zahtjev za plaćanje.2Skenirajte zahtjevPošiljatelj ga skenira ili kopira.3Provjerite pojedinostiProvjerite ">    </p:cNvPr>
          <p:cNvPicPr>
            <a:picLocks noChangeAspect="1"/>
          </p:cNvPicPr>
          <p:nvPr/>
        </p:nvPicPr>
        <p:blipFill>
          <a:blip r:embed="rId1"/>
          <a:stretch>
            <a:fillRect/>
          </a:stretch>
        </p:blipFill>
        <p:spPr>
          <a:xfrm>
            <a:off x="342900" y="607619"/>
            <a:ext cx="11506170" cy="54903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Vođeno plaćanje putem Lightninga</a:t>
            </a:r>
            <a:endParaRPr lang="hr"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hr" altLang="en-US" sz="2400" dirty="0">
                <a:solidFill>
                  <a:srgbClr val="25252B"/>
                </a:solidFill>
                <a:latin typeface="IBM Plex Sans" pitchFamily="34" charset="0"/>
                <a:ea typeface="IBM Plex Sans" pitchFamily="34" charset="-122"/>
                <a:cs typeface="IBM Plex Sans" pitchFamily="34" charset="-120"/>
              </a:rPr>
              <a:t>Primatelj izrađuje ispravan zahtjev.</a:t>
            </a:r>
            <a:endParaRPr lang="hr" sz="2400" dirty="0"/>
          </a:p>
          <a:p>
            <a:pPr algn="l" marL="228600" indent="-228600">
              <a:lnSpc>
                <a:spcPct val="113000"/>
              </a:lnSpc>
              <a:spcBef>
                <a:spcPts val="480"/>
              </a:spcBef>
              <a:buSzPct val="100000"/>
              <a:buFont typeface="+mj-lt"/>
              <a:buAutoNum type="arabicPeriod" startAt="1"/>
            </a:pPr>
            <a:r>
              <a:rPr lang="hr" altLang="en-US" sz="2400" dirty="0">
                <a:solidFill>
                  <a:srgbClr val="25252B"/>
                </a:solidFill>
                <a:latin typeface="IBM Plex Sans" pitchFamily="34" charset="0"/>
                <a:ea typeface="IBM Plex Sans" pitchFamily="34" charset="-122"/>
                <a:cs typeface="IBM Plex Sans" pitchFamily="34" charset="-120"/>
              </a:rPr>
              <a:t>Pošiljatelj ga skenira ili kopira.</a:t>
            </a:r>
            <a:endParaRPr lang="hr" sz="2400" dirty="0"/>
          </a:p>
          <a:p>
            <a:pPr algn="l" marL="228600" indent="-228600">
              <a:lnSpc>
                <a:spcPct val="113000"/>
              </a:lnSpc>
              <a:spcBef>
                <a:spcPts val="480"/>
              </a:spcBef>
              <a:buSzPct val="100000"/>
              <a:buFont typeface="+mj-lt"/>
              <a:buAutoNum type="arabicPeriod" startAt="1"/>
            </a:pPr>
            <a:r>
              <a:rPr lang="hr" altLang="en-US" sz="2400" dirty="0">
                <a:solidFill>
                  <a:srgbClr val="25252B"/>
                </a:solidFill>
                <a:latin typeface="IBM Plex Sans" pitchFamily="34" charset="0"/>
                <a:ea typeface="IBM Plex Sans" pitchFamily="34" charset="-122"/>
                <a:cs typeface="IBM Plex Sans" pitchFamily="34" charset="-120"/>
              </a:rPr>
              <a:t>Provjerite primatelja, iznos, jedinicu, naknadu i eventualni rok valjanosti.</a:t>
            </a:r>
            <a:endParaRPr lang="hr" sz="2400" dirty="0"/>
          </a:p>
          <a:p>
            <a:pPr algn="l" marL="228600" indent="-228600">
              <a:lnSpc>
                <a:spcPct val="113000"/>
              </a:lnSpc>
              <a:spcBef>
                <a:spcPts val="480"/>
              </a:spcBef>
              <a:buSzPct val="100000"/>
              <a:buFont typeface="+mj-lt"/>
              <a:buAutoNum type="arabicPeriod" startAt="1"/>
            </a:pPr>
            <a:r>
              <a:rPr lang="hr" altLang="en-US" sz="2400" dirty="0">
                <a:solidFill>
                  <a:srgbClr val="25252B"/>
                </a:solidFill>
                <a:latin typeface="IBM Plex Sans" pitchFamily="34" charset="0"/>
                <a:ea typeface="IBM Plex Sans" pitchFamily="34" charset="-122"/>
                <a:cs typeface="IBM Plex Sans" pitchFamily="34" charset="-120"/>
              </a:rPr>
              <a:t>Odobrite samo ako se pojedinosti podudaraju.</a:t>
            </a:r>
            <a:endParaRPr lang="hr" sz="2400" dirty="0"/>
          </a:p>
          <a:p>
            <a:pPr algn="l" marL="228600" indent="-228600">
              <a:lnSpc>
                <a:spcPct val="113000"/>
              </a:lnSpc>
              <a:spcBef>
                <a:spcPts val="480"/>
              </a:spcBef>
              <a:buSzPct val="100000"/>
              <a:buFont typeface="+mj-lt"/>
              <a:buAutoNum type="arabicPeriod" startAt="1"/>
            </a:pPr>
            <a:r>
              <a:rPr lang="hr" altLang="en-US" sz="2400" dirty="0">
                <a:solidFill>
                  <a:srgbClr val="25252B"/>
                </a:solidFill>
                <a:latin typeface="IBM Plex Sans" pitchFamily="34" charset="0"/>
                <a:ea typeface="IBM Plex Sans" pitchFamily="34" charset="-122"/>
                <a:cs typeface="IBM Plex Sans" pitchFamily="34" charset="-120"/>
              </a:rPr>
              <a:t>Obje strane provjeravaju rezultat u svojim novčanicima.</a:t>
            </a:r>
            <a:endParaRPr lang="hr" sz="2400" dirty="0"/>
          </a:p>
          <a:p>
            <a:pPr algn="l" marL="228600" indent="-228600">
              <a:lnSpc>
                <a:spcPct val="113000"/>
              </a:lnSpc>
              <a:spcBef>
                <a:spcPts val="480"/>
              </a:spcBef>
              <a:buSzPct val="100000"/>
              <a:buFont typeface="+mj-lt"/>
              <a:buAutoNum type="arabicPeriod" startAt="1"/>
            </a:pPr>
            <a:r>
              <a:rPr lang="hr" altLang="en-US" sz="2400" dirty="0">
                <a:solidFill>
                  <a:srgbClr val="25252B"/>
                </a:solidFill>
                <a:latin typeface="IBM Plex Sans" pitchFamily="34" charset="0"/>
                <a:ea typeface="IBM Plex Sans" pitchFamily="34" charset="-122"/>
                <a:cs typeface="IBM Plex Sans" pitchFamily="34" charset="-120"/>
              </a:rPr>
              <a:t>Objasnite rizike skrbništva i neuspjeha.</a:t>
            </a:r>
            <a:endParaRPr lang="hr"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Koristite pripremljenu ili odobrenu vježbu s malim iznosima. Zaustavite se ako se ishod razlikuje od plana; provjerite prije daljnjeg postupanja.</a:t>
            </a:r>
            <a:endParaRPr lang="h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4</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Upotreba Bitcoina u svakodnevnom životu</a:t>
            </a:r>
            <a:endParaRPr lang="hr" sz="3000" dirty="0"/>
          </a:p>
        </p:txBody>
      </p:sp>
      <p:sp>
        <p:nvSpPr>
          <p:cNvPr id="4" name="Text 2"/>
          <p:cNvSpPr/>
          <p:nvPr/>
        </p:nvSpPr>
        <p:spPr>
          <a:xfrm>
            <a:off x="1047720" y="1386779"/>
            <a:ext cx="11092404" cy="3595238"/>
          </a:xfrm>
          <a:prstGeom prst="rect">
            <a:avLst/>
          </a:prstGeom>
          <a:noFill/>
          <a:ln/>
        </p:spPr>
        <p:txBody>
          <a:bodyPr wrap="square" lIns="0" tIns="0" rIns="0" bIns="0" rtlCol="0" anchor="t"/>
          <a:lstStyle/>
          <a:p>
            <a:pPr algn="l" marL="228600" indent="-228600">
              <a:lnSpc>
                <a:spcPct val="113000"/>
              </a:lnSpc>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Zarađivanje:</a:t>
            </a:r>
            <a:r>
              <a:rPr lang="hr" altLang="en-US" sz="2400" dirty="0">
                <a:solidFill>
                  <a:srgbClr val="25252B"/>
                </a:solidFill>
                <a:latin typeface="IBM Plex Sans" pitchFamily="34" charset="0"/>
                <a:ea typeface="IBM Plex Sans" pitchFamily="34" charset="-122"/>
                <a:cs typeface="IBM Plex Sans" pitchFamily="34" charset="-120"/>
              </a:rPr>
              <a:t> određivanje cijene, odabir trenutka, volatilnost, evidencija i skrbništvo</a:t>
            </a:r>
            <a:endParaRPr lang="hr" sz="2400" dirty="0"/>
          </a:p>
          <a:p>
            <a:pPr algn="l" marL="228600" indent="-228600">
              <a:lnSpc>
                <a:spcPct val="113000"/>
              </a:lnSpc>
              <a:spcBef>
                <a:spcPts val="480"/>
              </a:spcBef>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Štednja:</a:t>
            </a:r>
            <a:r>
              <a:rPr lang="hr" altLang="en-US" sz="2400" dirty="0">
                <a:solidFill>
                  <a:srgbClr val="25252B"/>
                </a:solidFill>
                <a:latin typeface="IBM Plex Sans" pitchFamily="34" charset="0"/>
                <a:ea typeface="IBM Plex Sans" pitchFamily="34" charset="-122"/>
                <a:cs typeface="IBM Plex Sans" pitchFamily="34" charset="-120"/>
              </a:rPr>
              <a:t> buduća upotreba; cijena može naglo pasti</a:t>
            </a:r>
            <a:endParaRPr lang="hr" sz="2400" dirty="0"/>
          </a:p>
          <a:p>
            <a:pPr algn="l" marL="228600" indent="-228600">
              <a:lnSpc>
                <a:spcPct val="113000"/>
              </a:lnSpc>
              <a:spcBef>
                <a:spcPts val="480"/>
              </a:spcBef>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Primanje i slanje:</a:t>
            </a:r>
            <a:r>
              <a:rPr lang="hr" altLang="en-US" sz="2400" dirty="0">
                <a:solidFill>
                  <a:srgbClr val="25252B"/>
                </a:solidFill>
                <a:latin typeface="IBM Plex Sans" pitchFamily="34" charset="0"/>
                <a:ea typeface="IBM Plex Sans" pitchFamily="34" charset="-122"/>
                <a:cs typeface="IBM Plex Sans" pitchFamily="34" charset="-120"/>
              </a:rPr>
              <a:t> ispravan zahtjev, namira, put prijenosa i naknade</a:t>
            </a:r>
            <a:endParaRPr lang="hr" sz="2400" dirty="0"/>
          </a:p>
          <a:p>
            <a:pPr algn="l" marL="228600" indent="-228600">
              <a:lnSpc>
                <a:spcPct val="113000"/>
              </a:lnSpc>
              <a:spcBef>
                <a:spcPts val="480"/>
              </a:spcBef>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Trošenje:</a:t>
            </a:r>
            <a:r>
              <a:rPr lang="hr" altLang="en-US" sz="2400" dirty="0">
                <a:solidFill>
                  <a:srgbClr val="25252B"/>
                </a:solidFill>
                <a:latin typeface="IBM Plex Sans" pitchFamily="34" charset="0"/>
                <a:ea typeface="IBM Plex Sans" pitchFamily="34" charset="-122"/>
                <a:cs typeface="IBM Plex Sans" pitchFamily="34" charset="-120"/>
              </a:rPr>
              <a:t> tečaj, pravila trgovca i porezne posljedice</a:t>
            </a:r>
            <a:endParaRPr lang="hr" sz="2400" dirty="0"/>
          </a:p>
          <a:p>
            <a:pPr algn="l" marL="228600" indent="-228600">
              <a:lnSpc>
                <a:spcPct val="113000"/>
              </a:lnSpc>
              <a:spcBef>
                <a:spcPts val="480"/>
              </a:spcBef>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Određivanje cijena i računovodstvo:</a:t>
            </a:r>
            <a:r>
              <a:rPr lang="hr" altLang="en-US" sz="2400" dirty="0">
                <a:solidFill>
                  <a:srgbClr val="25252B"/>
                </a:solidFill>
                <a:latin typeface="IBM Plex Sans" pitchFamily="34" charset="0"/>
                <a:ea typeface="IBM Plex Sans" pitchFamily="34" charset="-122"/>
                <a:cs typeface="IBM Plex Sans" pitchFamily="34" charset="-120"/>
              </a:rPr>
              <a:t> BTC/sats; evidencija u fiat valuti i dalje može biti potrebna</a:t>
            </a:r>
            <a:endParaRPr lang="hr" sz="2400" dirty="0"/>
          </a:p>
          <a:p>
            <a:pPr algn="l" marL="228600" indent="-228600">
              <a:lnSpc>
                <a:spcPct val="113000"/>
              </a:lnSpc>
              <a:spcBef>
                <a:spcPts val="480"/>
              </a:spcBef>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Doniranje:</a:t>
            </a:r>
            <a:r>
              <a:rPr lang="hr" altLang="en-US" sz="2400" dirty="0">
                <a:solidFill>
                  <a:srgbClr val="25252B"/>
                </a:solidFill>
                <a:latin typeface="IBM Plex Sans" pitchFamily="34" charset="0"/>
                <a:ea typeface="IBM Plex Sans" pitchFamily="34" charset="-122"/>
                <a:cs typeface="IBM Plex Sans" pitchFamily="34" charset="-120"/>
              </a:rPr>
              <a:t> provjerite zahtjev stvarnog primatelja</a:t>
            </a:r>
            <a:endParaRPr lang="hr" sz="2400" dirty="0"/>
          </a:p>
        </p:txBody>
      </p:sp>
      <p:sp>
        <p:nvSpPr>
          <p:cNvPr id="5" name="Text 3"/>
          <p:cNvSpPr/>
          <p:nvPr/>
        </p:nvSpPr>
        <p:spPr>
          <a:xfrm>
            <a:off x="666780" y="5317145"/>
            <a:ext cx="11510010" cy="822686"/>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Koji se problem rješava? Je li Bitcoin ovdje bolji od dostupne alternative? Koji se novi rizik ili odgovornost pojavljuje?</a:t>
            </a:r>
            <a:endParaRPr lang="h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4</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Lokalno trošenje i primanje</a:t>
            </a:r>
            <a:endParaRPr lang="hr" sz="3000" dirty="0"/>
          </a:p>
        </p:txBody>
      </p:sp>
      <p:sp>
        <p:nvSpPr>
          <p:cNvPr id="5" name="Text 2"/>
          <p:cNvSpPr/>
          <p:nvPr/>
        </p:nvSpPr>
        <p:spPr>
          <a:xfrm>
            <a:off x="666780" y="1423355"/>
            <a:ext cx="11144250" cy="345552"/>
          </a:xfrm>
          <a:prstGeom prst="rect">
            <a:avLst/>
          </a:prstGeom>
          <a:noFill/>
          <a:ln/>
        </p:spPr>
        <p:txBody>
          <a:bodyPr wrap="square" lIns="0" tIns="0" rIns="0" bIns="0" rtlCol="0" anchor="t"/>
          <a:lstStyle/>
          <a:p>
            <a:pPr algn="l" indent="0" marL="0">
              <a:lnSpc>
                <a:spcPct val="113000"/>
              </a:lnSpc>
              <a:buNone/>
            </a:pPr>
            <a:r>
              <a:rPr lang="hr" altLang="en-US" sz="2020" b="1" dirty="0">
                <a:solidFill>
                  <a:srgbClr val="25252B"/>
                </a:solidFill>
                <a:latin typeface="IBM Plex Sans" pitchFamily="34" charset="0"/>
                <a:ea typeface="IBM Plex Sans" pitchFamily="34" charset="-122"/>
                <a:cs typeface="IBM Plex Sans" pitchFamily="34" charset="-120"/>
              </a:rPr>
              <a:t>Mala kupnja</a:t>
            </a:r>
            <a:endParaRPr lang="hr" sz="2020" dirty="0"/>
          </a:p>
        </p:txBody>
      </p:sp>
      <p:sp>
        <p:nvSpPr>
          <p:cNvPr id="6" name="Text 3"/>
          <p:cNvSpPr/>
          <p:nvPr/>
        </p:nvSpPr>
        <p:spPr>
          <a:xfrm>
            <a:off x="986729" y="1973732"/>
            <a:ext cx="5989960" cy="1830263"/>
          </a:xfrm>
          <a:prstGeom prst="rect">
            <a:avLst/>
          </a:prstGeom>
          <a:noFill/>
          <a:ln/>
        </p:spPr>
        <p:txBody>
          <a:bodyPr wrap="square" lIns="0" tIns="0" rIns="0" bIns="0" rtlCol="0" anchor="t"/>
          <a:lstStyle/>
          <a:p>
            <a:pPr algn="l" marL="191770" indent="-191770">
              <a:lnSpc>
                <a:spcPct val="113000"/>
              </a:lnSpc>
              <a:buSzPct val="100000"/>
              <a:buChar char="•"/>
            </a:pPr>
            <a:r>
              <a:rPr lang="hr" altLang="en-US" sz="2020" dirty="0">
                <a:solidFill>
                  <a:srgbClr val="25252B"/>
                </a:solidFill>
                <a:latin typeface="IBM Plex Sans" pitchFamily="34" charset="0"/>
                <a:ea typeface="IBM Plex Sans" pitchFamily="34" charset="-122"/>
                <a:cs typeface="IBM Plex Sans" pitchFamily="34" charset="-120"/>
              </a:rPr>
              <a:t>Koji je način prikladan za malo, brzo plaćanje?</a:t>
            </a:r>
            <a:endParaRPr lang="hr" sz="2020" dirty="0"/>
          </a:p>
          <a:p>
            <a:pPr algn="l" marL="191770" indent="-191770">
              <a:lnSpc>
                <a:spcPct val="113000"/>
              </a:lnSpc>
              <a:spcBef>
                <a:spcPts val="400"/>
              </a:spcBef>
              <a:buSzPct val="100000"/>
              <a:buChar char="•"/>
            </a:pPr>
            <a:r>
              <a:rPr lang="hr" altLang="en-US" sz="2020" dirty="0">
                <a:solidFill>
                  <a:srgbClr val="25252B"/>
                </a:solidFill>
                <a:latin typeface="IBM Plex Sans" pitchFamily="34" charset="0"/>
                <a:ea typeface="IBM Plex Sans" pitchFamily="34" charset="-122"/>
                <a:cs typeface="IBM Plex Sans" pitchFamily="34" charset="-120"/>
              </a:rPr>
              <a:t>Tko traži plaćanje; tko provjerava iznos i jedinicu?</a:t>
            </a:r>
            <a:endParaRPr lang="hr" sz="2020" dirty="0"/>
          </a:p>
          <a:p>
            <a:pPr algn="l" marL="191770" indent="-191770">
              <a:lnSpc>
                <a:spcPct val="113000"/>
              </a:lnSpc>
              <a:spcBef>
                <a:spcPts val="400"/>
              </a:spcBef>
              <a:buSzPct val="100000"/>
              <a:buChar char="•"/>
            </a:pPr>
            <a:r>
              <a:rPr lang="hr" altLang="en-US" sz="2020" dirty="0">
                <a:solidFill>
                  <a:srgbClr val="25252B"/>
                </a:solidFill>
                <a:latin typeface="IBM Plex Sans" pitchFamily="34" charset="0"/>
                <a:ea typeface="IBM Plex Sans" pitchFamily="34" charset="-122"/>
                <a:cs typeface="IBM Plex Sans" pitchFamily="34" charset="-120"/>
              </a:rPr>
              <a:t>Što ako se „poslano” i „primljeno” ne podudaraju?</a:t>
            </a:r>
            <a:endParaRPr lang="hr" sz="2020" dirty="0"/>
          </a:p>
        </p:txBody>
      </p:sp>
      <p:sp>
        <p:nvSpPr>
          <p:cNvPr id="7" name="Text 4"/>
          <p:cNvSpPr/>
          <p:nvPr/>
        </p:nvSpPr>
        <p:spPr>
          <a:xfrm>
            <a:off x="666780" y="4085631"/>
            <a:ext cx="11144250" cy="345552"/>
          </a:xfrm>
          <a:prstGeom prst="rect">
            <a:avLst/>
          </a:prstGeom>
          <a:noFill/>
          <a:ln/>
        </p:spPr>
        <p:txBody>
          <a:bodyPr wrap="square" lIns="0" tIns="0" rIns="0" bIns="0" rtlCol="0" anchor="t"/>
          <a:lstStyle/>
          <a:p>
            <a:pPr algn="l" indent="0" marL="0">
              <a:lnSpc>
                <a:spcPct val="113000"/>
              </a:lnSpc>
              <a:buNone/>
            </a:pPr>
            <a:r>
              <a:rPr lang="hr" altLang="en-US" sz="2020" b="1" dirty="0">
                <a:solidFill>
                  <a:srgbClr val="25252B"/>
                </a:solidFill>
                <a:latin typeface="IBM Plex Sans" pitchFamily="34" charset="0"/>
                <a:ea typeface="IBM Plex Sans" pitchFamily="34" charset="-122"/>
                <a:cs typeface="IBM Plex Sans" pitchFamily="34" charset="-120"/>
              </a:rPr>
              <a:t>Plaćanje za rad</a:t>
            </a:r>
            <a:endParaRPr lang="hr" sz="2020" dirty="0"/>
          </a:p>
        </p:txBody>
      </p:sp>
      <p:sp>
        <p:nvSpPr>
          <p:cNvPr id="8" name="Text 5"/>
          <p:cNvSpPr/>
          <p:nvPr/>
        </p:nvSpPr>
        <p:spPr>
          <a:xfrm>
            <a:off x="986729" y="4636008"/>
            <a:ext cx="5989960" cy="1087953"/>
          </a:xfrm>
          <a:prstGeom prst="rect">
            <a:avLst/>
          </a:prstGeom>
          <a:noFill/>
          <a:ln/>
        </p:spPr>
        <p:txBody>
          <a:bodyPr wrap="square" lIns="0" tIns="0" rIns="0" bIns="0" rtlCol="0" anchor="t"/>
          <a:lstStyle/>
          <a:p>
            <a:pPr algn="l" marL="191770" indent="-191770">
              <a:lnSpc>
                <a:spcPct val="113000"/>
              </a:lnSpc>
              <a:buSzPct val="100000"/>
              <a:buChar char="•"/>
            </a:pPr>
            <a:r>
              <a:rPr lang="hr" altLang="en-US" sz="2020" dirty="0">
                <a:solidFill>
                  <a:srgbClr val="25252B"/>
                </a:solidFill>
                <a:latin typeface="IBM Plex Sans" pitchFamily="34" charset="0"/>
                <a:ea typeface="IBM Plex Sans" pitchFamily="34" charset="-122"/>
                <a:cs typeface="IBM Plex Sans" pitchFamily="34" charset="-120"/>
              </a:rPr>
              <a:t>Jedinica cijene, trenutak određivanja tečaja, tko plaća naknade?</a:t>
            </a:r>
            <a:endParaRPr lang="hr" sz="2020" dirty="0"/>
          </a:p>
          <a:p>
            <a:pPr algn="l" marL="191770" indent="-191770">
              <a:lnSpc>
                <a:spcPct val="113000"/>
              </a:lnSpc>
              <a:spcBef>
                <a:spcPts val="400"/>
              </a:spcBef>
              <a:buSzPct val="100000"/>
              <a:buChar char="•"/>
            </a:pPr>
            <a:r>
              <a:rPr lang="hr" altLang="en-US" sz="2020" dirty="0">
                <a:solidFill>
                  <a:srgbClr val="25252B"/>
                </a:solidFill>
                <a:latin typeface="IBM Plex Sans" pitchFamily="34" charset="0"/>
                <a:ea typeface="IBM Plex Sans" pitchFamily="34" charset="-122"/>
                <a:cs typeface="IBM Plex Sans" pitchFamily="34" charset="-120"/>
              </a:rPr>
              <a:t>Skrbništvo, evidencija, sigurno upravljanje?</a:t>
            </a:r>
            <a:endParaRPr lang="hr"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4</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Kupac naručujeKupac traži kavu. Konobar izdaje računKonobar izrađuje zahtjev za plaćanje. Kupac plaćaKupac plaća bitcoinom. Konobar predajeKupac dobiva kavu.">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Lokalni prijenosi, povrati novca i donacije</a:t>
            </a:r>
            <a:endParaRPr lang="hr"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Prijenos novca obitelji:</a:t>
            </a:r>
            <a:r>
              <a:rPr lang="hr" altLang="en-US" sz="2400" dirty="0">
                <a:solidFill>
                  <a:srgbClr val="25252B"/>
                </a:solidFill>
                <a:latin typeface="IBM Plex Sans" pitchFamily="34" charset="0"/>
                <a:ea typeface="IBM Plex Sans" pitchFamily="34" charset="-122"/>
                <a:cs typeface="IBM Plex Sans" pitchFamily="34" charset="-120"/>
              </a:rPr>
              <a:t> usporedite cjelokupan put prijenosa, ukupni trošak, kašnjenja, skrbništvo i želje primatelja</a:t>
            </a:r>
            <a:endParaRPr lang="hr" sz="2400" dirty="0"/>
          </a:p>
          <a:p>
            <a:pPr algn="l" marL="228600" indent="-228600">
              <a:lnSpc>
                <a:spcPct val="113000"/>
              </a:lnSpc>
              <a:spcBef>
                <a:spcPts val="480"/>
              </a:spcBef>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Povrat sredstava:</a:t>
            </a:r>
            <a:r>
              <a:rPr lang="hr" altLang="en-US" sz="2400" dirty="0">
                <a:solidFill>
                  <a:srgbClr val="25252B"/>
                </a:solidFill>
                <a:latin typeface="IBM Plex Sans" pitchFamily="34" charset="0"/>
                <a:ea typeface="IBM Plex Sans" pitchFamily="34" charset="-122"/>
                <a:cs typeface="IBM Plex Sans" pitchFamily="34" charset="-120"/>
              </a:rPr>
              <a:t> provjerite zahtjev kupca; upotrijebite novu adresu za povrat sredstava; dogovorite naknade i vođenje evidencije</a:t>
            </a:r>
            <a:endParaRPr lang="hr" sz="2400" dirty="0"/>
          </a:p>
          <a:p>
            <a:pPr algn="l" marL="228600" indent="-228600">
              <a:lnSpc>
                <a:spcPct val="113000"/>
              </a:lnSpc>
              <a:spcBef>
                <a:spcPts val="480"/>
              </a:spcBef>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Donacija zajednici:</a:t>
            </a:r>
            <a:r>
              <a:rPr lang="hr" altLang="en-US" sz="2400" dirty="0">
                <a:solidFill>
                  <a:srgbClr val="25252B"/>
                </a:solidFill>
                <a:latin typeface="IBM Plex Sans" pitchFamily="34" charset="0"/>
                <a:ea typeface="IBM Plex Sans" pitchFamily="34" charset="-122"/>
                <a:cs typeface="IBM Plex Sans" pitchFamily="34" charset="-120"/>
              </a:rPr>
              <a:t> provjerite zahtjev; utvrdite tko kontrolira ključ i sigurnosnu kopiju te kojim putem ide plaćanje</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Uravnotežite transparentnost i privatnost donatora; provjerite potrebnu evidenciju</a:t>
            </a:r>
            <a:endParaRPr lang="h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4</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Lokalni ulazni i izlazni kanali</a:t>
            </a:r>
            <a:endParaRPr lang="hr" sz="3000" dirty="0"/>
          </a:p>
        </p:txBody>
      </p:sp>
      <p:sp>
        <p:nvSpPr>
          <p:cNvPr id="4" name="Text 2"/>
          <p:cNvSpPr/>
          <p:nvPr/>
        </p:nvSpPr>
        <p:spPr>
          <a:xfrm>
            <a:off x="1032449" y="1383030"/>
            <a:ext cx="11109137" cy="2998866"/>
          </a:xfrm>
          <a:prstGeom prst="rect">
            <a:avLst/>
          </a:prstGeom>
          <a:noFill/>
          <a:ln/>
        </p:spPr>
        <p:txBody>
          <a:bodyPr wrap="square" lIns="0" tIns="0" rIns="0" bIns="0" rtlCol="0" anchor="t"/>
          <a:lstStyle/>
          <a:p>
            <a:pPr algn="l" marL="219710" indent="-219710">
              <a:lnSpc>
                <a:spcPct val="113000"/>
              </a:lnSpc>
              <a:buSzPct val="100000"/>
              <a:buChar char="•"/>
            </a:pPr>
            <a:r>
              <a:rPr lang="hr" altLang="en-US" sz="2300" b="1" dirty="0">
                <a:solidFill>
                  <a:srgbClr val="422C70"/>
                </a:solidFill>
                <a:latin typeface="IBM Plex Sans" pitchFamily="34" charset="0"/>
                <a:ea typeface="IBM Plex Sans" pitchFamily="34" charset="-122"/>
                <a:cs typeface="IBM Plex Sans" pitchFamily="34" charset="-120"/>
              </a:rPr>
              <a:t>Ulaz:</a:t>
            </a:r>
            <a:r>
              <a:rPr lang="hr" altLang="en-US" sz="2300" dirty="0">
                <a:solidFill>
                  <a:srgbClr val="25252B"/>
                </a:solidFill>
                <a:latin typeface="IBM Plex Sans" pitchFamily="34" charset="0"/>
                <a:ea typeface="IBM Plex Sans" pitchFamily="34" charset="-122"/>
                <a:cs typeface="IBM Plex Sans" pitchFamily="34" charset="-120"/>
              </a:rPr>
              <a:t> lokalni novac, rad ili imovina → bitcoin</a:t>
            </a:r>
            <a:endParaRPr lang="hr" sz="2300" dirty="0"/>
          </a:p>
          <a:p>
            <a:pPr algn="l" marL="219710" indent="-219710">
              <a:lnSpc>
                <a:spcPct val="113000"/>
              </a:lnSpc>
              <a:spcBef>
                <a:spcPts val="460"/>
              </a:spcBef>
              <a:buSzPct val="100000"/>
              <a:buChar char="•"/>
            </a:pPr>
            <a:r>
              <a:rPr lang="hr" altLang="en-US" sz="2300" b="1" dirty="0">
                <a:solidFill>
                  <a:srgbClr val="422C70"/>
                </a:solidFill>
                <a:latin typeface="IBM Plex Sans" pitchFamily="34" charset="0"/>
                <a:ea typeface="IBM Plex Sans" pitchFamily="34" charset="-122"/>
                <a:cs typeface="IBM Plex Sans" pitchFamily="34" charset="-120"/>
              </a:rPr>
              <a:t>Izlaz:</a:t>
            </a:r>
            <a:r>
              <a:rPr lang="hr" altLang="en-US" sz="2300" dirty="0">
                <a:solidFill>
                  <a:srgbClr val="25252B"/>
                </a:solidFill>
                <a:latin typeface="IBM Plex Sans" pitchFamily="34" charset="0"/>
                <a:ea typeface="IBM Plex Sans" pitchFamily="34" charset="-122"/>
                <a:cs typeface="IBM Plex Sans" pitchFamily="34" charset="-120"/>
              </a:rPr>
              <a:t> bitcoin → lokalni novac, roba ili usluge</a:t>
            </a:r>
            <a:endParaRPr lang="hr" sz="2300" dirty="0"/>
          </a:p>
          <a:p>
            <a:pPr algn="l" marL="219710" indent="-219710">
              <a:lnSpc>
                <a:spcPct val="113000"/>
              </a:lnSpc>
              <a:spcBef>
                <a:spcPts val="460"/>
              </a:spcBef>
              <a:buSzPct val="100000"/>
              <a:buChar char="•"/>
            </a:pPr>
            <a:r>
              <a:rPr lang="hr" altLang="en-US" sz="2300" dirty="0">
                <a:solidFill>
                  <a:srgbClr val="25252B"/>
                </a:solidFill>
                <a:latin typeface="IBM Plex Sans" pitchFamily="34" charset="0"/>
                <a:ea typeface="IBM Plex Sans" pitchFamily="34" charset="-122"/>
                <a:cs typeface="IBM Plex Sans" pitchFamily="34" charset="-120"/>
              </a:rPr>
              <a:t>Usporedite dva lokalna načina s postojećom opcijom koja ne koristi Bitcoin</a:t>
            </a:r>
            <a:endParaRPr lang="hr" sz="2300" dirty="0"/>
          </a:p>
          <a:p>
            <a:pPr algn="l" marL="219710" indent="-219710">
              <a:lnSpc>
                <a:spcPct val="113000"/>
              </a:lnSpc>
              <a:spcBef>
                <a:spcPts val="460"/>
              </a:spcBef>
              <a:buSzPct val="100000"/>
              <a:buChar char="•"/>
            </a:pPr>
            <a:r>
              <a:rPr lang="hr" altLang="en-US" sz="2300" dirty="0">
                <a:solidFill>
                  <a:srgbClr val="25252B"/>
                </a:solidFill>
                <a:latin typeface="IBM Plex Sans" pitchFamily="34" charset="0"/>
                <a:ea typeface="IBM Plex Sans" pitchFamily="34" charset="-122"/>
                <a:cs typeface="IBM Plex Sans" pitchFamily="34" charset="-120"/>
              </a:rPr>
              <a:t>Ukupni primljeni iznos, vrijeme, skrbništvo, privatnost, rizik poništenja transakcije i točke mogućeg kvara</a:t>
            </a:r>
            <a:endParaRPr lang="hr" sz="2300" dirty="0"/>
          </a:p>
          <a:p>
            <a:pPr algn="l" marL="219710" indent="-219710">
              <a:lnSpc>
                <a:spcPct val="113000"/>
              </a:lnSpc>
              <a:spcBef>
                <a:spcPts val="460"/>
              </a:spcBef>
              <a:buSzPct val="100000"/>
              <a:buChar char="•"/>
            </a:pPr>
            <a:r>
              <a:rPr lang="hr" altLang="en-US" sz="2300" dirty="0">
                <a:solidFill>
                  <a:srgbClr val="25252B"/>
                </a:solidFill>
                <a:latin typeface="IBM Plex Sans" pitchFamily="34" charset="0"/>
                <a:ea typeface="IBM Plex Sans" pitchFamily="34" charset="-122"/>
                <a:cs typeface="IBM Plex Sans" pitchFamily="34" charset="-120"/>
              </a:rPr>
              <a:t>Provjerite povlačenje sredstava na ključeve koje kontrolirate; interni saldo može ostati samo potraživanje</a:t>
            </a:r>
            <a:endParaRPr lang="hr" sz="2300" dirty="0"/>
          </a:p>
        </p:txBody>
      </p:sp>
      <p:sp>
        <p:nvSpPr>
          <p:cNvPr id="5" name="Text 3"/>
          <p:cNvSpPr/>
          <p:nvPr/>
        </p:nvSpPr>
        <p:spPr>
          <a:xfrm>
            <a:off x="666780" y="4703674"/>
            <a:ext cx="11510010" cy="1579992"/>
          </a:xfrm>
          <a:prstGeom prst="rect">
            <a:avLst/>
          </a:prstGeom>
          <a:noFill/>
          <a:ln/>
        </p:spPr>
        <p:txBody>
          <a:bodyPr wrap="square" lIns="0" tIns="0" rIns="0" bIns="0" rtlCol="0" anchor="t"/>
          <a:lstStyle/>
          <a:p>
            <a:pPr algn="l" indent="0" marL="0">
              <a:lnSpc>
                <a:spcPct val="113000"/>
              </a:lnSpc>
              <a:buNone/>
            </a:pPr>
            <a:r>
              <a:rPr lang="hr" altLang="en-US" sz="2300" dirty="0">
                <a:solidFill>
                  <a:srgbClr val="25252B"/>
                </a:solidFill>
                <a:latin typeface="IBM Plex Sans" pitchFamily="34" charset="0"/>
                <a:ea typeface="IBM Plex Sans" pitchFamily="34" charset="-122"/>
                <a:cs typeface="IBM Plex Sans" pitchFamily="34" charset="-120"/>
              </a:rPr>
              <a:t>Za razmjenu uživo odaberite prikladno javno mjesto, izbjegavajte nepotrebno nošenje gotovine, povedite osobu od povjerenja kada je to prikladno, provjerite uplatu prije odlaska i poštujte lokalne zakone. Ne otkrivajte koliko sredstava posjedujete ni pojedinosti o njihovoj pohrani.</a:t>
            </a:r>
            <a:endParaRPr lang="hr"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4</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Prednosti i nedostaci KYC-a i pristupa bez KYC-a</a:t>
            </a:r>
            <a:endParaRPr lang="hr"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KYC:</a:t>
            </a:r>
            <a:r>
              <a:rPr lang="hr" altLang="en-US" sz="2400" dirty="0">
                <a:solidFill>
                  <a:srgbClr val="25252B"/>
                </a:solidFill>
                <a:latin typeface="IBM Plex Sans" pitchFamily="34" charset="0"/>
                <a:ea typeface="IBM Plex Sans" pitchFamily="34" charset="-122"/>
                <a:cs typeface="IBM Plex Sans" pitchFamily="34" charset="-120"/>
              </a:rPr>
              <a:t> provjere identiteta; moguće prednosti u pogledu pristupa bankarskim uslugama, ograničenja, usklađenosti s propisima ili oporavka</a:t>
            </a:r>
            <a:endParaRPr lang="hr" sz="2400" dirty="0"/>
          </a:p>
          <a:p>
            <a:pPr algn="l" marL="228600" indent="-228600">
              <a:lnSpc>
                <a:spcPct val="113000"/>
              </a:lnSpc>
              <a:spcBef>
                <a:spcPts val="480"/>
              </a:spcBef>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Rizik za podatke:</a:t>
            </a:r>
            <a:r>
              <a:rPr lang="hr" altLang="en-US" sz="2400" dirty="0">
                <a:solidFill>
                  <a:srgbClr val="25252B"/>
                </a:solidFill>
                <a:latin typeface="IBM Plex Sans" pitchFamily="34" charset="0"/>
                <a:ea typeface="IBM Plex Sans" pitchFamily="34" charset="-122"/>
                <a:cs typeface="IBM Plex Sans" pitchFamily="34" charset="-120"/>
              </a:rPr>
              <a:t> trajne veze između identiteta i plaćanja, povrede podataka, zlouporaba ili ograničenja</a:t>
            </a:r>
            <a:endParaRPr lang="hr" sz="2400" dirty="0"/>
          </a:p>
          <a:p>
            <a:pPr algn="l" marL="228600" indent="-228600">
              <a:lnSpc>
                <a:spcPct val="113000"/>
              </a:lnSpc>
              <a:spcBef>
                <a:spcPts val="480"/>
              </a:spcBef>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Bez KYC-a:</a:t>
            </a:r>
            <a:r>
              <a:rPr lang="hr" altLang="en-US" sz="2400" dirty="0">
                <a:solidFill>
                  <a:srgbClr val="25252B"/>
                </a:solidFill>
                <a:latin typeface="IBM Plex Sans" pitchFamily="34" charset="0"/>
                <a:ea typeface="IBM Plex Sans" pitchFamily="34" charset="-122"/>
                <a:cs typeface="IBM Plex Sans" pitchFamily="34" charset="-120"/>
              </a:rPr>
              <a:t> potencijalno manje prikupljanja identifikacijskih podataka</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Moguće više cijene, niža likvidnost, manje podrške, prijevare ili zakonska ograničenja</a:t>
            </a:r>
            <a:endParaRPr lang="hr" sz="2400" dirty="0"/>
          </a:p>
        </p:txBody>
      </p:sp>
      <p:sp>
        <p:nvSpPr>
          <p:cNvPr id="5" name="Text 3"/>
          <p:cNvSpPr/>
          <p:nvPr/>
        </p:nvSpPr>
        <p:spPr>
          <a:xfrm>
            <a:off x="666780" y="4784049"/>
            <a:ext cx="11510010" cy="1234074"/>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Nijedna oznaka nije sama po sebi najbolja. Nemojte kršiti lokalne zakone niti se izlagati fizičkoj opasnosti radi privatnosti; u slučaju nejasnoća potražite stručne i ažurne lokalne smjernice.</a:t>
            </a:r>
            <a:endParaRPr lang="h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4</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Kružna gospodarstva</a:t>
            </a:r>
            <a:endParaRPr lang="hr" sz="3000" dirty="0"/>
          </a:p>
        </p:txBody>
      </p:sp>
      <p:sp>
        <p:nvSpPr>
          <p:cNvPr id="4" name="Text 2"/>
          <p:cNvSpPr/>
          <p:nvPr/>
        </p:nvSpPr>
        <p:spPr>
          <a:xfrm>
            <a:off x="666780" y="1429482"/>
            <a:ext cx="11510010" cy="723930"/>
          </a:xfrm>
          <a:prstGeom prst="rect">
            <a:avLst/>
          </a:prstGeom>
          <a:noFill/>
          <a:ln/>
        </p:spPr>
        <p:txBody>
          <a:bodyPr wrap="square" lIns="0" tIns="0" rIns="0" bIns="0" rtlCol="0" anchor="t"/>
          <a:lstStyle/>
          <a:p>
            <a:pPr algn="l" indent="0" marL="0">
              <a:lnSpc>
                <a:spcPct val="113000"/>
              </a:lnSpc>
              <a:buNone/>
            </a:pPr>
            <a:r>
              <a:rPr lang="hr" altLang="en-US" sz="2110" dirty="0">
                <a:solidFill>
                  <a:srgbClr val="25252B"/>
                </a:solidFill>
                <a:latin typeface="IBM Plex Sans" pitchFamily="34" charset="0"/>
                <a:ea typeface="IBM Plex Sans" pitchFamily="34" charset="-122"/>
                <a:cs typeface="IBM Plex Sans" pitchFamily="34" charset="-120"/>
              </a:rPr>
              <a:t>Kružno gospodarstvo Bitcoina povezuje ljude koji dobrovoljno zarađuju, troše, štede i razmjenjuju bitcoin unutar zajednice.</a:t>
            </a:r>
            <a:endParaRPr lang="hr" sz="2110" dirty="0"/>
          </a:p>
        </p:txBody>
      </p:sp>
      <p:sp>
        <p:nvSpPr>
          <p:cNvPr id="5" name="Text 3"/>
          <p:cNvSpPr/>
          <p:nvPr/>
        </p:nvSpPr>
        <p:spPr>
          <a:xfrm>
            <a:off x="1002000" y="2367839"/>
            <a:ext cx="11142604" cy="2024024"/>
          </a:xfrm>
          <a:prstGeom prst="rect">
            <a:avLst/>
          </a:prstGeom>
          <a:noFill/>
          <a:ln/>
        </p:spPr>
        <p:txBody>
          <a:bodyPr wrap="square" lIns="0" tIns="0" rIns="0" bIns="0" rtlCol="0" anchor="t"/>
          <a:lstStyle/>
          <a:p>
            <a:pPr algn="l" marL="200660" indent="-200660">
              <a:lnSpc>
                <a:spcPct val="113000"/>
              </a:lnSpc>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Radnici → kupci → trgovci → dobavljači</a:t>
            </a:r>
            <a:endParaRPr lang="hr" sz="2110" dirty="0"/>
          </a:p>
          <a:p>
            <a:pPr algn="l" marL="200660" indent="-200660">
              <a:lnSpc>
                <a:spcPct val="113000"/>
              </a:lnSpc>
              <a:spcBef>
                <a:spcPts val="420"/>
              </a:spcBef>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Gdje vrijednost kruži ili se pretvara u fiducijarni novac?</a:t>
            </a:r>
            <a:endParaRPr lang="hr" sz="2110" dirty="0"/>
          </a:p>
          <a:p>
            <a:pPr algn="l" marL="200660" indent="-200660">
              <a:lnSpc>
                <a:spcPct val="113000"/>
              </a:lnSpc>
              <a:spcBef>
                <a:spcPts val="420"/>
              </a:spcBef>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Tko pruža edukaciju i tehničku podršku?</a:t>
            </a:r>
            <a:endParaRPr lang="hr" sz="2110" dirty="0"/>
          </a:p>
          <a:p>
            <a:pPr algn="l" marL="200660" indent="-200660">
              <a:lnSpc>
                <a:spcPct val="113000"/>
              </a:lnSpc>
              <a:spcBef>
                <a:spcPts val="420"/>
              </a:spcBef>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Što se događa ako se izgubi internetska veza?</a:t>
            </a:r>
            <a:endParaRPr lang="hr" sz="2110" dirty="0"/>
          </a:p>
          <a:p>
            <a:pPr algn="l" marL="200660" indent="-200660">
              <a:lnSpc>
                <a:spcPct val="113000"/>
              </a:lnSpc>
              <a:spcBef>
                <a:spcPts val="420"/>
              </a:spcBef>
              <a:buSzPct val="100000"/>
              <a:buChar char="•"/>
            </a:pPr>
            <a:r>
              <a:rPr lang="hr" altLang="en-US" sz="2110" dirty="0">
                <a:solidFill>
                  <a:srgbClr val="25252B"/>
                </a:solidFill>
                <a:latin typeface="IBM Plex Sans" pitchFamily="34" charset="0"/>
                <a:ea typeface="IBM Plex Sans" pitchFamily="34" charset="-122"/>
                <a:cs typeface="IBM Plex Sans" pitchFamily="34" charset="-120"/>
              </a:rPr>
              <a:t>Tko snosi rizike čuvanja sredstava i promjene cijene?</a:t>
            </a:r>
            <a:endParaRPr lang="hr" sz="2110" dirty="0"/>
          </a:p>
        </p:txBody>
      </p:sp>
      <p:sp>
        <p:nvSpPr>
          <p:cNvPr id="6" name="Text 4"/>
          <p:cNvSpPr/>
          <p:nvPr/>
        </p:nvSpPr>
        <p:spPr>
          <a:xfrm>
            <a:off x="666780" y="4686940"/>
            <a:ext cx="11510010" cy="1085850"/>
          </a:xfrm>
          <a:prstGeom prst="rect">
            <a:avLst/>
          </a:prstGeom>
          <a:noFill/>
          <a:ln/>
        </p:spPr>
        <p:txBody>
          <a:bodyPr wrap="square" lIns="0" tIns="0" rIns="0" bIns="0" rtlCol="0" anchor="t"/>
          <a:lstStyle/>
          <a:p>
            <a:pPr algn="l" indent="0" marL="0">
              <a:lnSpc>
                <a:spcPct val="113000"/>
              </a:lnSpc>
              <a:buNone/>
            </a:pPr>
            <a:r>
              <a:rPr lang="hr" altLang="en-US" sz="2110" dirty="0">
                <a:solidFill>
                  <a:srgbClr val="25252B"/>
                </a:solidFill>
                <a:latin typeface="IBM Plex Sans" pitchFamily="34" charset="0"/>
                <a:ea typeface="IBM Plex Sans" pitchFamily="34" charset="-122"/>
                <a:cs typeface="IBM Plex Sans" pitchFamily="34" charset="-120"/>
              </a:rPr>
              <a:t>Same brojke o prihvaćenosti ne dokazuju korisnost. Slaba potražnja, neodgovarajući alati, nedovoljna edukacija ili slaba sigurnost mogu prekinuti krug; izbjegavajte ovisnost o besplatnim podjelama ili o jednom organizatoru koji obrađuje svako plaćanje.</a:t>
            </a:r>
            <a:endParaRPr lang="hr"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4</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4</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KupacKupac plaća trgovcu robu bitcoinom. TrgovacTrgovac plaća pružatelju usluga uslugu bitcoinom.Pružatelj uslugaPružatelj usluga plaća radniku bitcoinom za njegovo vrijeme.RadnikRadnik ponovno troši ">    </p:cNvPr>
          <p:cNvPicPr>
            <a:picLocks noChangeAspect="1"/>
          </p:cNvPicPr>
          <p:nvPr/>
        </p:nvPicPr>
        <p:blipFill>
          <a:blip r:embed="rId1"/>
          <a:stretch>
            <a:fillRect/>
          </a:stretch>
        </p:blipFill>
        <p:spPr>
          <a:xfrm>
            <a:off x="1599834" y="266730"/>
            <a:ext cx="8992392"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Primjeri primjene za trgovce ili zajednicu</a:t>
            </a:r>
            <a:endParaRPr lang="hr"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Jedinica za iskazivanje cijena i način plaćanja</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Kontrola ključeva, pristup osoblja, sigurnost uređaja i sigurnosne kopije</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Potvrda, računi, povrati sredstava i pogreške</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Konverzija, evidencije, porezi i podrška</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Plan za slučaj kvara novčanika ili mreže</a:t>
            </a:r>
            <a:endParaRPr lang="hr"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Organizator koji sam drži zajednička sredstva jest skrbnik i osoba kojoj se mora vjerovati. Za zajednička sredstva potrebni su transparentna pravila, evidencije, kontrole pristupa i pravna provjera kada je to primjereno.</a:t>
            </a:r>
            <a:endParaRPr lang="h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4</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Karte lokalnih resursa i upoznavanje zajednice</a:t>
            </a:r>
            <a:endParaRPr lang="hr" sz="3000" dirty="0"/>
          </a:p>
        </p:txBody>
      </p:sp>
      <p:pic>
        <p:nvPicPr>
          <p:cNvPr id="4" name="Image 0" descr="QR code">    </p:cNvPr>
          <p:cNvPicPr>
            <a:picLocks noChangeAspect="1"/>
          </p:cNvPicPr>
          <p:nvPr/>
        </p:nvPicPr>
        <p:blipFill>
          <a:blip r:embed="rId1"/>
          <a:stretch>
            <a:fillRect/>
          </a:stretch>
        </p:blipFill>
        <p:spPr>
          <a:xfrm>
            <a:off x="9429750" y="1295430"/>
            <a:ext cx="2095530" cy="3900007"/>
          </a:xfrm>
          <a:prstGeom prst="rect">
            <a:avLst/>
          </a:prstGeom>
        </p:spPr>
      </p:pic>
      <p:sp>
        <p:nvSpPr>
          <p:cNvPr id="5" name="Text 2"/>
          <p:cNvSpPr/>
          <p:nvPr/>
        </p:nvSpPr>
        <p:spPr>
          <a:xfrm>
            <a:off x="1047720" y="1386779"/>
            <a:ext cx="8483620" cy="1828068"/>
          </a:xfrm>
          <a:prstGeom prst="rect">
            <a:avLst/>
          </a:prstGeom>
          <a:noFill/>
          <a:ln/>
        </p:spPr>
        <p:txBody>
          <a:bodyPr wrap="square" lIns="0" tIns="0" rIns="0" bIns="0" rtlCol="0" anchor="t"/>
          <a:lstStyle/>
          <a:p>
            <a:pPr algn="l" marL="228600" indent="-228600">
              <a:lnSpc>
                <a:spcPct val="113000"/>
              </a:lnSpc>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Pronađite trgovce, edukatore, susrete i resurse zajednice</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Provjerite datum; neovisno potvrdite informacije</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Osigurajte alternativni način plaćanja ili sudjelovanja</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Članstvo u zajednici nije dokaz pouzdanosti</a:t>
            </a:r>
            <a:endParaRPr lang="hr" sz="2400" dirty="0"/>
          </a:p>
        </p:txBody>
      </p:sp>
      <p:sp>
        <p:nvSpPr>
          <p:cNvPr id="6" name="Text 3"/>
          <p:cNvSpPr/>
          <p:nvPr/>
        </p:nvSpPr>
        <p:spPr>
          <a:xfrm>
            <a:off x="666780" y="3549975"/>
            <a:ext cx="8901135" cy="1645463"/>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Na susretima nikada ne otkrivajte riječi za oporavak, stanja računa, kućne adrese ni sigurnosne mjere. Budite oprezni kada je riječ o upravljanju ulaganjima, ponudama privatne razmjene, hitnoj pomoći i zajamčenim prinosima.</a:t>
            </a:r>
            <a:endParaRPr lang="h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4</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Ponavljanje: povežite ovo sa svojom zajednicom</a:t>
            </a:r>
            <a:endParaRPr lang="hr"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Riješite samostalno, a zatim usporedite svoja obrazloženja s grupom.</a:t>
            </a:r>
            <a:endParaRPr lang="hr" sz="2400" dirty="0"/>
          </a:p>
        </p:txBody>
      </p:sp>
      <p:sp>
        <p:nvSpPr>
          <p:cNvPr id="5" name="Text 3"/>
          <p:cNvSpPr/>
          <p:nvPr/>
        </p:nvSpPr>
        <p:spPr>
          <a:xfrm>
            <a:off x="1047720" y="2102937"/>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O kojoj je lokalnoj potrebi i funkciji novca bila riječ?</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Koju ste realističnu alternativu razmotrili za usporedbu?</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Na lancu, putem Lightninga ili oboje? Tko je kontrolirao ključeve?</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Najveća korist, najozbiljniji rizik i mogući neuspjeh?</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Kako su zakon, infrastruktura, jezik ili kultura utjecali na rezultat?</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Koji dokazi podupiru odgovoran sljedeći korak, ako ga uopće ima?</a:t>
            </a:r>
            <a:endParaRPr lang="h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4</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Ključne spoznaje i trenutak za razmišljanje</a:t>
            </a:r>
            <a:endParaRPr lang="hr"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Počnite od lokalne potrebe i realne alternative</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Promatrajte, vježbajte na siguran način, zatim objasnite ili pokažite</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Provjerite alate, skrbništvo, troškove, privatnost i važeće lokalne propise</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Potvrdite način plaćanja i rezultat; pripremite plan za slučaj neuspjeha</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Korisno sudjelovanje u zajednici dobrovoljno je i štiti ljude</a:t>
            </a:r>
            <a:endParaRPr lang="hr" sz="2400" dirty="0"/>
          </a:p>
        </p:txBody>
      </p:sp>
      <p:sp>
        <p:nvSpPr>
          <p:cNvPr id="5" name="Shape 3"/>
          <p:cNvSpPr/>
          <p:nvPr/>
        </p:nvSpPr>
        <p:spPr>
          <a:xfrm>
            <a:off x="666780" y="4022263"/>
            <a:ext cx="10858500" cy="1645280"/>
          </a:xfrm>
          <a:prstGeom prst="rect">
            <a:avLst/>
          </a:prstGeom>
          <a:solidFill>
            <a:srgbClr val="F3F3FA"/>
          </a:solidFill>
          <a:ln/>
        </p:spPr>
      </p:sp>
      <p:sp>
        <p:nvSpPr>
          <p:cNvPr id="6" name="Shape 4"/>
          <p:cNvSpPr/>
          <p:nvPr/>
        </p:nvSpPr>
        <p:spPr>
          <a:xfrm>
            <a:off x="666780" y="4022263"/>
            <a:ext cx="57150" cy="1645280"/>
          </a:xfrm>
          <a:prstGeom prst="rect">
            <a:avLst/>
          </a:prstGeom>
          <a:solidFill>
            <a:srgbClr val="422C70"/>
          </a:solidFill>
          <a:ln/>
        </p:spPr>
      </p:sp>
      <p:sp>
        <p:nvSpPr>
          <p:cNvPr id="7" name="Text 5"/>
          <p:cNvSpPr/>
          <p:nvPr/>
        </p:nvSpPr>
        <p:spPr>
          <a:xfrm>
            <a:off x="1211580" y="4296583"/>
            <a:ext cx="10415565" cy="1096640"/>
          </a:xfrm>
          <a:prstGeom prst="rect">
            <a:avLst/>
          </a:prstGeom>
          <a:noFill/>
          <a:ln/>
        </p:spPr>
        <p:txBody>
          <a:bodyPr wrap="square" lIns="0" tIns="0" rIns="0" bIns="0" rtlCol="0" anchor="t"/>
          <a:lstStyle/>
          <a:p>
            <a:pPr algn="l" indent="0" marL="0">
              <a:lnSpc>
                <a:spcPct val="113000"/>
              </a:lnSpc>
              <a:buNone/>
            </a:pPr>
            <a:r>
              <a:rPr lang="hr" altLang="en-US" sz="2400" b="1" dirty="0">
                <a:solidFill>
                  <a:srgbClr val="422C70"/>
                </a:solidFill>
                <a:latin typeface="IBM Plex Sans" pitchFamily="34" charset="0"/>
                <a:ea typeface="IBM Plex Sans" pitchFamily="34" charset="-122"/>
                <a:cs typeface="IBM Plex Sans" pitchFamily="34" charset="-120"/>
              </a:rPr>
              <a:t>Trenutak za razmišljanje</a:t>
            </a:r>
            <a:endParaRPr lang="hr" sz="2400" dirty="0"/>
          </a:p>
          <a:p>
            <a:pPr algn="l" indent="0" marL="0">
              <a:lnSpc>
                <a:spcPct val="113000"/>
              </a:lnSpc>
              <a:spcBef>
                <a:spcPts val="360"/>
              </a:spcBef>
              <a:buNone/>
            </a:pPr>
            <a:r>
              <a:rPr lang="hr" altLang="en-US" sz="2400" dirty="0">
                <a:solidFill>
                  <a:srgbClr val="25252B"/>
                </a:solidFill>
                <a:latin typeface="IBM Plex Sans" pitchFamily="34" charset="0"/>
                <a:ea typeface="IBM Plex Sans" pitchFamily="34" charset="-122"/>
                <a:cs typeface="IBM Plex Sans" pitchFamily="34" charset="-120"/>
              </a:rPr>
              <a:t>Koje biste pitanje postavili prije nego što odlučite odgovara li rješenje koje se temelji na Bitcoinu lokalnoj potrebi?</a:t>
            </a:r>
            <a:endParaRPr lang="hr"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Bitcoin diploma · Modul 4</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Bitcoin diploma</dc:title>
  <dc:subject>Open educational slides (Creative Commons). Adapt them freely.</dc:subject>
  <dc:creator>My First Bitcoin</dc:creator>
  <cp:lastModifiedBy>My First Bitcoin</cp:lastModifiedBy>
  <cp:revision>1</cp:revision>
  <dcterms:created xsi:type="dcterms:W3CDTF">2026-10-22T20:32:45Z</dcterms:created>
  <dcterms:modified xsi:type="dcterms:W3CDTF">2026-10-22T20:32:45Z</dcterms:modified>
</cp:coreProperties>
</file>