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My First Bitcoin, Introduction to Bitcoin, A Beginner's Guide, edition 26.10. Adapted under Creative Commons Attribution-ShareAlike 4.0 International; this deck uses the same license. This deck is an educator-led presentation aid built on the guide's six questions. Adapt examples, pacing, and delivery to your community while keeping the meaning and the safety messages. No fixed session length is implied.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picture: everyone around us uses money without questioning it. Ask the group when they last thought about where money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learners a few minutes to write. Do not ask anyone to share personal financial details. These answers come back on the "What's Next?" takeaways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Carry this distinction through the whole session. When a claim comes up, ask: can we check it, or does it need criteria and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guide's example: you grow rice and need shoes, but the shoemaker wants cooking oil, not rice. Economists call this the double coincidence of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guide's example: you grow rice and need shoes, but the shoemaker wants cooking oil, not rice. Economists call this the double coincidence of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banknote is just a piece of paper. Money solves the barter problem by separating selling from buying: you sell your rice to one person and buy shoes from another. This is what separates money from barter.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inflation is a sustained rise in the general level of prices. Its other side is purchasing power: how much a unit of money can buy. If a basket of basic goods rises from 100 units of currency to 110, the same 100 units no longer buy the full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Price inflation is a sustained rise in the general level of prices. Its other side is purchasing power: how much a unit of money can buy. If a basket of basic goods rises from 100 units of currency to 110, the same 100 units no longer buy the full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Economists debate how much each cause matters. Keep the focus on the one cause that is a decision rather than an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works without any device or internet. Compare answers across the group, and remind learners that one price is not the whole inflation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Bitcoin, sending money online always depended on a trusted organization: a bank or payment company that kept the ledger, approved accounts, and could delay, block, or reverse a payment. Digital information is easy to copy: if a digital coin could be spent twice, it could not work as money. This is the double-spend problem. Satoshi Nakamoto is a person or group using that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Decentralized does not mean everyone has equal influence. It means no single participant can change the ledger or the monetary rules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bitcoin are released on a public schedule, and independent computers called nodes reject any block that breaks that rule. The limit is credible because anyone can check it. It is not a law of nature: it holds because participants keep enforcing it. A limited supply does not guarantee that the price will rise; price depends on demand as well as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100,000 sats and owning 0.001 bitcoin describe the same amount. Address the misconception that Bitcoin is out of reach because one bitcoin is expensive.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Users send, receive, and hold bitcoin; nodes check every transaction and block against the rules; miners compete to add a new block to the record about every ten minutes. That record, the blockchain, is public and very costly to rewrite. A note on spelling: Bitcoin with a capital B usually means the network or the system; bitcoin with a lowercase b means the money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Users send, receive, and hold bitcoin; nodes check every transaction and block against the rules; miners compete to add a new block to the record about every ten minutes. That record, the blockchain, is public and very costly to rewrite. A note on spelling: Bitcoin with a capital B usually means the network or the system; bitcoin with a lowercase b means the money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Bitcoin wallet is a tool, usually an app, that lets you receive, check, and send bitcoin. Your bitcoin is not stored inside your phone: it is recorded on the blockchain. The wallet manages the keys that let you prove it is yours and authorize a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seed phrase is not only a backup: it is full access. Write it down accurately on paper when you create the wallet; keep it offline, private, and somewhere it will not be lost or damaged. Never photograph it, email it, store it in cloud notes, send it in a message, or type it into a website. The words shown are a sample only; never show or collect a real seed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does not recommend specific wallets. Tools, fees, and owners change, and what suits one community may not suit another. Point learners to a trusted local educator.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83490" y="571500"/>
            <a:ext cx="1341699" cy="272400"/>
          </a:xfrm>
          <a:prstGeom prst="rect">
            <a:avLst/>
          </a:prstGeom>
          <a:noFill/>
          <a:ln/>
        </p:spPr>
        <p:txBody>
          <a:bodyPr wrap="square" lIns="0" tIns="0" rIns="0" bIns="0" rtlCol="0" anchor="t"/>
          <a:lstStyle/>
          <a:p>
            <a:pPr algn="r" indent="0" marL="0">
              <a:lnSpc>
                <a:spcPct val="108000"/>
              </a:lnSpc>
              <a:buNone/>
            </a:pPr>
            <a:r>
              <a:rPr lang="en" altLang="en-US" sz="1650" dirty="0">
                <a:solidFill>
                  <a:srgbClr val="FFFFFF"/>
                </a:solidFill>
                <a:latin typeface="IBM Plex Sans" pitchFamily="34" charset="0"/>
                <a:ea typeface="IBM Plex Sans" pitchFamily="34" charset="-122"/>
                <a:cs typeface="IBM Plex Sans" pitchFamily="34" charset="-120"/>
              </a:rPr>
              <a:t>Edition 26.10</a:t>
            </a:r>
            <a:endParaRPr lang="e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n" altLang="en-US" sz="7200" dirty="0">
                <a:solidFill>
                  <a:srgbClr val="FFFFFF"/>
                </a:solidFill>
                <a:latin typeface="IBM Plex Sans Medium" pitchFamily="34" charset="0"/>
                <a:ea typeface="IBM Plex Sans Medium" pitchFamily="34" charset="-122"/>
                <a:cs typeface="IBM Plex Sans Medium" pitchFamily="34" charset="-120"/>
              </a:rPr>
              <a:t>Introduction</a:t>
            </a:r>
            <a:br/>
            <a:r>
              <a:rPr lang="en" altLang="en-US" sz="7200" dirty="0">
                <a:solidFill>
                  <a:srgbClr val="FFFFFF"/>
                </a:solidFill>
                <a:latin typeface="IBM Plex Sans Medium" pitchFamily="34" charset="0"/>
                <a:ea typeface="IBM Plex Sans Medium" pitchFamily="34" charset="-122"/>
                <a:cs typeface="IBM Plex Sans Medium" pitchFamily="34" charset="-120"/>
              </a:rPr>
              <a:t>to Bitcoin</a:t>
            </a:r>
            <a:endParaRPr lang="e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n" altLang="en-US" sz="2400" dirty="0">
                <a:solidFill>
                  <a:srgbClr val="FFFFFF"/>
                </a:solidFill>
                <a:latin typeface="IBM Plex Sans" pitchFamily="34" charset="0"/>
                <a:ea typeface="IBM Plex Sans" pitchFamily="34" charset="-122"/>
                <a:cs typeface="IBM Plex Sans" pitchFamily="34" charset="-120"/>
              </a:rPr>
              <a:t>A Beginner's Guide</a:t>
            </a:r>
            <a:endParaRPr lang="e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Why Does Money Matter?</a:t>
            </a:r>
            <a:endParaRPr lang="e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We use money every day, yet rarely ask how it works.</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Most People Never Stop to</a:t>
            </a:r>
            <a:br/>
            <a:r>
              <a:rPr lang="en" altLang="en-US" sz="3000" dirty="0">
                <a:solidFill>
                  <a:srgbClr val="422C70"/>
                </a:solidFill>
                <a:latin typeface="IBM Plex Sans Medium" pitchFamily="34" charset="0"/>
                <a:ea typeface="IBM Plex Sans Medium" pitchFamily="34" charset="-122"/>
                <a:cs typeface="IBM Plex Sans Medium" pitchFamily="34" charset="-120"/>
              </a:rPr>
              <a:t>Think About Money</a:t>
            </a:r>
            <a:endParaRPr lang="en"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Not earning it, not spending it, but thinking about what it is and how it works.</a:t>
            </a:r>
            <a:endParaRPr lang="e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Why Does Money Matter?</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Five Questions to Start</a:t>
            </a:r>
            <a:endParaRPr lang="en"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Why do people need money?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What makes something money?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Who can create or control the money you use?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Why does the money you use have value?</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Does your money buy the same amount as before?</a:t>
            </a:r>
            <a:endParaRPr lang="en"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en" altLang="en-US" sz="2210" b="1" dirty="0">
                <a:solidFill>
                  <a:srgbClr val="422C70"/>
                </a:solidFill>
                <a:latin typeface="IBM Plex Sans" pitchFamily="34" charset="0"/>
                <a:ea typeface="IBM Plex Sans" pitchFamily="34" charset="-122"/>
                <a:cs typeface="IBM Plex Sans" pitchFamily="34" charset="-120"/>
              </a:rPr>
              <a:t>Keep your answers</a:t>
            </a:r>
            <a:endParaRPr lang="en" sz="2210" dirty="0"/>
          </a:p>
          <a:p>
            <a:pPr algn="l" indent="0" marL="0">
              <a:lnSpc>
                <a:spcPct val="113000"/>
              </a:lnSpc>
              <a:spcBef>
                <a:spcPts val="330"/>
              </a:spcBef>
              <a:buNone/>
            </a:pPr>
            <a:r>
              <a:rPr lang="en" altLang="en-US" sz="2210" dirty="0">
                <a:solidFill>
                  <a:srgbClr val="25252B"/>
                </a:solidFill>
                <a:latin typeface="IBM Plex Sans" pitchFamily="34" charset="0"/>
                <a:ea typeface="IBM Plex Sans" pitchFamily="34" charset="-122"/>
                <a:cs typeface="IBM Plex Sans" pitchFamily="34" charset="-120"/>
              </a:rPr>
              <a:t>Write a short answer to each question. You will come back to them at the end.</a:t>
            </a:r>
            <a:endParaRPr lang="e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Why Does Money Matter?</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Fact or Opinion?</a:t>
            </a:r>
            <a:endParaRPr lang="en"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Fact:</a:t>
            </a:r>
            <a:r>
              <a:rPr lang="en" altLang="en-US" sz="2400" dirty="0">
                <a:solidFill>
                  <a:srgbClr val="25252B"/>
                </a:solidFill>
                <a:latin typeface="IBM Plex Sans" pitchFamily="34" charset="0"/>
                <a:ea typeface="IBM Plex Sans" pitchFamily="34" charset="-122"/>
                <a:cs typeface="IBM Plex Sans" pitchFamily="34" charset="-120"/>
              </a:rPr>
              <a:t> "This note is accepted for taxes." It can be checked.</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Opinion:</a:t>
            </a:r>
            <a:r>
              <a:rPr lang="en" altLang="en-US" sz="2400" dirty="0">
                <a:solidFill>
                  <a:srgbClr val="25252B"/>
                </a:solidFill>
                <a:latin typeface="IBM Plex Sans" pitchFamily="34" charset="0"/>
                <a:ea typeface="IBM Plex Sans" pitchFamily="34" charset="-122"/>
                <a:cs typeface="IBM Plex Sans" pitchFamily="34" charset="-120"/>
              </a:rPr>
              <a:t> "This is the best form of money." It needs criteria and evidence.</a:t>
            </a:r>
            <a:endParaRPr lang="en"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This guide is for education only. It does not provide financial, investment, legal, or tax advice, and it does not tell you to buy, sell, or hold anything.</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Why Does Money Matter?</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What is Money?</a:t>
            </a:r>
            <a:endParaRPr lang="e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Money is a tool for exchange.</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Barter and the Double Coincidence of Wants</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Both people must want what the other has, at the same time and in suitable amounts.</a:t>
            </a:r>
            <a:endParaRPr lang="en"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Barter and the Double Coincidence of Wants</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Both people must want what the other has, at the same time and in suitable amounts.</a:t>
            </a:r>
            <a:endParaRPr lang="en" sz="2400" dirty="0"/>
          </a:p>
        </p:txBody>
      </p:sp>
      <p:pic>
        <p:nvPicPr>
          <p:cNvPr id="5" name="Image 0" descr="Amina Has: rice Wants: shoesWith LuisLuis does not want rice.Luis Has: shoesWants: oilWith MeiMei does not want shoes.MeiHas: oilWants: repairsWith AminaAmina cannot do repairs.">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Money Is a Tool for Exchange</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Nobody wants money for its own sake. It is useful because others accept it, expecting others to accept it later.</a:t>
            </a:r>
            <a:endParaRPr lang="e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Three Things Money Does</a:t>
            </a:r>
            <a:endParaRPr lang="e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Medium of exchange:</a:t>
            </a:r>
            <a:r>
              <a:rPr lang="en" altLang="en-US" sz="2400" dirty="0">
                <a:solidFill>
                  <a:srgbClr val="25252B"/>
                </a:solidFill>
                <a:latin typeface="IBM Plex Sans" pitchFamily="34" charset="0"/>
                <a:ea typeface="IBM Plex Sans" pitchFamily="34" charset="-122"/>
                <a:cs typeface="IBM Plex Sans" pitchFamily="34" charset="-120"/>
              </a:rPr>
              <a:t> people accept it in payment</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Unit of account:</a:t>
            </a:r>
            <a:r>
              <a:rPr lang="en" altLang="en-US" sz="2400" dirty="0">
                <a:solidFill>
                  <a:srgbClr val="25252B"/>
                </a:solidFill>
                <a:latin typeface="IBM Plex Sans" pitchFamily="34" charset="0"/>
                <a:ea typeface="IBM Plex Sans" pitchFamily="34" charset="-122"/>
                <a:cs typeface="IBM Plex Sans" pitchFamily="34" charset="-120"/>
              </a:rPr>
              <a:t> prices are expressed in it</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Store of value:</a:t>
            </a:r>
            <a:r>
              <a:rPr lang="en" altLang="en-US" sz="2400" dirty="0">
                <a:solidFill>
                  <a:srgbClr val="25252B"/>
                </a:solidFill>
                <a:latin typeface="IBM Plex Sans" pitchFamily="34" charset="0"/>
                <a:ea typeface="IBM Plex Sans" pitchFamily="34" charset="-122"/>
                <a:cs typeface="IBM Plex Sans" pitchFamily="34" charset="-120"/>
              </a:rPr>
              <a:t> it moves value from today into the future</a:t>
            </a:r>
            <a:endParaRPr lang="en"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 money stores value perfectly, but some forms lose purchasing power more slowly than others.</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From Shells to Paper</a:t>
            </a:r>
            <a:endParaRPr lang="en"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Shells, salt, beads, livestock, copper, silver, gold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Precious metals: scarce, durable, widely accepted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Paper claims redeemable for a stated amount of metal</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Gold standards: a currency unit legally linked to gold</a:t>
            </a:r>
            <a:endParaRPr lang="en"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The rules varied by place and period.</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Fiat Money</a:t>
            </a:r>
            <a:endParaRPr lang="e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1971: the United States ended the official exchange of dollars for gold by foreign governments and central banks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Today most national currencies are fiat money: issued under government authority, not redeemable for gold or any other commodity</a:t>
            </a:r>
            <a:endParaRPr lang="en" sz="2400" dirty="0"/>
          </a:p>
          <a:p>
            <a:pPr algn="l" marL="228600" indent="-228600">
              <a:lnSpc>
                <a:spcPct val="113000"/>
              </a:lnSpc>
              <a:spcBef>
                <a:spcPts val="480"/>
              </a:spcBef>
              <a:buSzPct val="100000"/>
              <a:buChar char="•"/>
            </a:pPr>
            <a:r>
              <a:rPr lang="en" altLang="en-US" sz="2400" i="1" dirty="0">
                <a:solidFill>
                  <a:srgbClr val="25252B"/>
                </a:solidFill>
                <a:latin typeface="IBM Plex Sans" pitchFamily="34" charset="0"/>
                <a:ea typeface="IBM Plex Sans" pitchFamily="34" charset="-122"/>
                <a:cs typeface="IBM Plex Sans" pitchFamily="34" charset="-120"/>
              </a:rPr>
              <a:t>Fiat</a:t>
            </a:r>
            <a:r>
              <a:rPr lang="en" altLang="en-US" sz="2400" dirty="0">
                <a:solidFill>
                  <a:srgbClr val="25252B"/>
                </a:solidFill>
                <a:latin typeface="IBM Plex Sans" pitchFamily="34" charset="0"/>
                <a:ea typeface="IBM Plex Sans" pitchFamily="34" charset="-122"/>
                <a:cs typeface="IBM Plex Sans" pitchFamily="34" charset="-120"/>
              </a:rPr>
              <a:t> is Latin for "let it be done", often understood as "by decree"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Accepted because people, businesses, banks, and governments use it; laws make it legal tender and require it for taxes</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We went from money backed by</a:t>
            </a:r>
            <a:br/>
            <a:r>
              <a:rPr lang="en" altLang="en-US" sz="4350" dirty="0">
                <a:solidFill>
                  <a:srgbClr val="FFFFFF"/>
                </a:solidFill>
                <a:latin typeface="IBM Plex Sans Medium" pitchFamily="34" charset="0"/>
                <a:ea typeface="IBM Plex Sans Medium" pitchFamily="34" charset="-122"/>
                <a:cs typeface="IBM Plex Sans Medium" pitchFamily="34" charset="-120"/>
              </a:rPr>
              <a:t>something, to money backed by</a:t>
            </a:r>
            <a:br/>
            <a:r>
              <a:rPr lang="en" altLang="en-US" sz="4350" dirty="0">
                <a:solidFill>
                  <a:srgbClr val="FFFFFF"/>
                </a:solidFill>
                <a:latin typeface="IBM Plex Sans Medium" pitchFamily="34" charset="0"/>
                <a:ea typeface="IBM Plex Sans Medium" pitchFamily="34" charset="-122"/>
                <a:cs typeface="IBM Plex Sans Medium" pitchFamily="34" charset="-120"/>
              </a:rPr>
              <a:t>trust in someone.</a:t>
            </a:r>
            <a:endParaRPr lang="e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C0C0D0"/>
                </a:solidFill>
                <a:latin typeface="IBM Plex Sans" pitchFamily="34" charset="0"/>
                <a:ea typeface="IBM Plex Sans" pitchFamily="34" charset="-122"/>
                <a:cs typeface="IBM Plex Sans" pitchFamily="34" charset="-120"/>
              </a:rPr>
              <a:t>Introduction to Bitcoin · What is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What's Wrong With Our Money?</a:t>
            </a:r>
            <a:endParaRPr lang="e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When people hear the word inflation, they usually think of prices going up.</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Inflation and Purchasing Power</a:t>
            </a:r>
            <a:endParaRPr lang="en" sz="3000" dirty="0"/>
          </a:p>
        </p:txBody>
      </p:sp>
      <p:pic>
        <p:nvPicPr>
          <p:cNvPr id="4" name="Image 0" descr="Before You hold 100 units. The basket costs 100. You can buy the full basket.Price levelLowerPurchasing powerHigherAfter prices rise You still hold 100 units. The same basket costs 110. You can no lon">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Inflation and Purchasing Power</a:t>
            </a:r>
            <a:endParaRPr lang="e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Many Causes, One Choice</a:t>
            </a:r>
            <a:endParaRPr lang="en"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Expansion of money and credit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Supply disruptions and changes in demand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 weakening currency, taxes, production costs</a:t>
            </a:r>
            <a:endParaRPr lang="en" sz="2400" dirty="0"/>
          </a:p>
        </p:txBody>
      </p:sp>
      <p:sp>
        <p:nvSpPr>
          <p:cNvPr id="6" name="Text 3"/>
          <p:cNvSpPr/>
          <p:nvPr/>
        </p:nvSpPr>
        <p:spPr>
          <a:xfrm>
            <a:off x="666780" y="3900465"/>
            <a:ext cx="5694426" cy="1645463"/>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One cause is a choice, not an accident: in a fiat system, a small number of institutions can increase the supply of money and credit and change its rules.</a:t>
            </a:r>
            <a:endParaRPr lang="e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Scarcity and Value</a:t>
            </a:r>
            <a:endParaRPr lang="e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The original Mona Lisa is worth more than any copy: it is the only one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Scarcity alone does not create value, but when people want something, its supply matters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When the supply of money grows faster than what it can buy, each unit tends to buy less</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Inflation Does Not Affect Everyone Equally</a:t>
            </a:r>
            <a:endParaRPr lang="en"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Cash and savings may lose purchasing power</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Owners of assets that rise in price may be partly protected</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Wages and prices adjust at different speeds</a:t>
            </a:r>
            <a:endParaRPr lang="en"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 bank balance is different from cash in your hand: it is the bank's promise to pay you. That promise usually holds, but it depends on the bank and on the rules around it.</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Try It: A Purchasing-Power Check</a:t>
            </a:r>
            <a:endParaRPr lang="en"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Choose one ordinary item: bread, transport, or phone credit</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Write down its price today</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Ask someone what it cost several years ago, and check a reliable record if you can</a:t>
            </a:r>
            <a:endParaRPr lang="en" sz="2400" dirty="0"/>
          </a:p>
          <a:p>
            <a:pPr algn="l" marL="228600" indent="-228600">
              <a:lnSpc>
                <a:spcPct val="113000"/>
              </a:lnSpc>
              <a:spcBef>
                <a:spcPts val="480"/>
              </a:spcBef>
              <a:buSzPct val="100000"/>
              <a:buFont typeface="+mj-lt"/>
              <a:buAutoNum type="arabicPeriod" startAt="1"/>
            </a:pPr>
            <a:r>
              <a:rPr lang="en" altLang="en-US" sz="2400" dirty="0">
                <a:solidFill>
                  <a:srgbClr val="25252B"/>
                </a:solidFill>
                <a:latin typeface="IBM Plex Sans" pitchFamily="34" charset="0"/>
                <a:ea typeface="IBM Plex Sans" pitchFamily="34" charset="-122"/>
                <a:cs typeface="IBM Plex Sans" pitchFamily="34" charset="-120"/>
              </a:rPr>
              <a:t>Did incomes rise at the same rate? What else might explain the change?</a:t>
            </a:r>
            <a:endParaRPr lang="e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Fiat Money Works, With Risks</a:t>
            </a:r>
            <a:endParaRPr lang="en"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Convenient payments, flexible credit, tools for responding to crises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But its supply and rules can change, and the people who use it have little say</a:t>
            </a:r>
            <a:endParaRPr lang="en"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This is why people look for alternatives, and why Bitcoin was created.</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Wrong With Our Money?</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What is Bitcoin?</a:t>
            </a:r>
            <a:endParaRPr lang="e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Digital money that is decentralized, has a limited supply, and can be sent peer to peer without a bank's permission.</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The Double-Spend Problem</a:t>
            </a:r>
            <a:endParaRPr lang="e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31 October 2008:</a:t>
            </a:r>
            <a:r>
              <a:rPr lang="en" altLang="en-US" sz="2400" dirty="0">
                <a:solidFill>
                  <a:srgbClr val="25252B"/>
                </a:solidFill>
                <a:latin typeface="IBM Plex Sans" pitchFamily="34" charset="0"/>
                <a:ea typeface="IBM Plex Sans" pitchFamily="34" charset="-122"/>
                <a:cs typeface="IBM Plex Sans" pitchFamily="34" charset="-120"/>
              </a:rPr>
              <a:t> Satoshi Nakamoto publishes </a:t>
            </a:r>
            <a:r>
              <a:rPr lang="en" altLang="en-US" sz="2400" i="1" dirty="0">
                <a:solidFill>
                  <a:srgbClr val="25252B"/>
                </a:solidFill>
                <a:latin typeface="IBM Plex Sans" pitchFamily="34" charset="0"/>
                <a:ea typeface="IBM Plex Sans" pitchFamily="34" charset="-122"/>
                <a:cs typeface="IBM Plex Sans" pitchFamily="34" charset="-120"/>
              </a:rPr>
              <a:t>Bitcoin: A Peer-to-Peer Electronic Cash System</a:t>
            </a:r>
            <a:r>
              <a:rPr lang="en" altLang="en-US" sz="2400" dirty="0">
                <a:solidFill>
                  <a:srgbClr val="25252B"/>
                </a:solidFill>
                <a:latin typeface="IBM Plex Sans" pitchFamily="34" charset="0"/>
                <a:ea typeface="IBM Plex Sans" pitchFamily="34" charset="-122"/>
                <a:cs typeface="IBM Plex Sans" pitchFamily="34" charset="-120"/>
              </a:rPr>
              <a:t>. </a:t>
            </a:r>
            <a:r>
              <a:rPr lang="en" altLang="en-US" sz="2400" b="1" dirty="0">
                <a:solidFill>
                  <a:srgbClr val="25252B"/>
                </a:solidFill>
                <a:latin typeface="IBM Plex Sans" pitchFamily="34" charset="0"/>
                <a:ea typeface="IBM Plex Sans" pitchFamily="34" charset="-122"/>
                <a:cs typeface="IBM Plex Sans" pitchFamily="34" charset="-120"/>
              </a:rPr>
              <a:t>January 2009:</a:t>
            </a:r>
            <a:r>
              <a:rPr lang="en" altLang="en-US" sz="2400" dirty="0">
                <a:solidFill>
                  <a:srgbClr val="25252B"/>
                </a:solidFill>
                <a:latin typeface="IBM Plex Sans" pitchFamily="34" charset="0"/>
                <a:ea typeface="IBM Plex Sans" pitchFamily="34" charset="-122"/>
                <a:cs typeface="IBM Plex Sans" pitchFamily="34" charset="-120"/>
              </a:rPr>
              <a:t> the network starts.</a:t>
            </a:r>
            <a:endParaRPr lang="en" sz="2400" dirty="0"/>
          </a:p>
        </p:txBody>
      </p:sp>
      <p:pic>
        <p:nvPicPr>
          <p:cNvPr id="5" name="Image 0" descr="Payment company Sender asks the companyThe company keeps the ledger and approves Receiver is paid if the company allowsDepends onOne trusted organization that keeps the ledgerBitcoin Sender signs a tr">    </p:cNvPr>
          <p:cNvPicPr>
            <a:picLocks noChangeAspect="1"/>
          </p:cNvPicPr>
          <p:nvPr/>
        </p:nvPicPr>
        <p:blipFill>
          <a:blip r:embed="rId1"/>
          <a:stretch>
            <a:fillRect/>
          </a:stretch>
        </p:blipFill>
        <p:spPr>
          <a:xfrm>
            <a:off x="2946928" y="2422886"/>
            <a:ext cx="6297839" cy="3802258"/>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Decentralized · Limited Supply · Peer to Peer</a:t>
            </a:r>
            <a:endParaRPr lang="e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Decentralized:</a:t>
            </a:r>
            <a:r>
              <a:rPr lang="en" altLang="en-US" sz="2400" dirty="0">
                <a:solidFill>
                  <a:srgbClr val="25252B"/>
                </a:solidFill>
                <a:latin typeface="IBM Plex Sans" pitchFamily="34" charset="0"/>
                <a:ea typeface="IBM Plex Sans" pitchFamily="34" charset="-122"/>
                <a:cs typeface="IBM Plex Sans" pitchFamily="34" charset="-120"/>
              </a:rPr>
              <a:t> no central office creates accounts, changes balances, or approves who joins</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Limited supply:</a:t>
            </a:r>
            <a:r>
              <a:rPr lang="en" altLang="en-US" sz="2400" dirty="0">
                <a:solidFill>
                  <a:srgbClr val="25252B"/>
                </a:solidFill>
                <a:latin typeface="IBM Plex Sans" pitchFamily="34" charset="0"/>
                <a:ea typeface="IBM Plex Sans" pitchFamily="34" charset="-122"/>
                <a:cs typeface="IBM Plex Sans" pitchFamily="34" charset="-120"/>
              </a:rPr>
              <a:t> there will never be more than 21 million bitcoin</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Peer to peer:</a:t>
            </a:r>
            <a:r>
              <a:rPr lang="en" altLang="en-US" sz="2400" dirty="0">
                <a:solidFill>
                  <a:srgbClr val="25252B"/>
                </a:solidFill>
                <a:latin typeface="IBM Plex Sans" pitchFamily="34" charset="0"/>
                <a:ea typeface="IBM Plex Sans" pitchFamily="34" charset="-122"/>
                <a:cs typeface="IBM Plex Sans" pitchFamily="34" charset="-120"/>
              </a:rPr>
              <a:t> send to anyone, anywhere, without asking a central authority</a:t>
            </a:r>
            <a:endParaRPr lang="en"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No company can freeze bitcoin that you control yourself. The other side of that freedom is responsibility: a valid transaction is usually impossible to reverse, and there is no help desk for the network.</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A Limit Anyone Can Check</a:t>
            </a:r>
            <a:endParaRPr lang="en" sz="3000" dirty="0"/>
          </a:p>
        </p:txBody>
      </p:sp>
      <p:pic>
        <p:nvPicPr>
          <p:cNvPr id="4" name="Image 0" descr="A supply claim An issuer states a limit on its website. Only the issuer's own database records it. Nobody outside the issuer can check it. The issuer can quietly change the supply.Checked byThe issuer">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You Don't Need a Whole Bitcoin</a:t>
            </a:r>
            <a:endParaRPr lang="en"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One bitcoin divides into 100,000,000 smaller units called satoshis, or sats.</a:t>
            </a:r>
            <a:endParaRPr lang="en" sz="2400" dirty="0"/>
          </a:p>
        </p:txBody>
      </p:sp>
      <p:pic>
        <p:nvPicPr>
          <p:cNvPr id="5" name="Image 0" descr="Bitcoin (BTC)10.10.010.0010.00000001Satoshis (sats)⁠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Who Keeps Bitcoin Running?</a:t>
            </a:r>
            <a:endParaRPr lang="en" sz="3000" dirty="0"/>
          </a:p>
        </p:txBody>
      </p:sp>
      <p:pic>
        <p:nvPicPr>
          <p:cNvPr id="4" name="Image 0" descr="UserA user receives, holds and sends bitcoin. NodeA node checks the rules for itself and relays valid data. MinerA miner builds candidate blocks and performs proof of work.DeveloperA developer reviews">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Who Keeps Bitcoin Running?</a:t>
            </a:r>
            <a:endParaRPr lang="e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Bitcoin Has Trade-Offs</a:t>
            </a:r>
            <a:endParaRPr lang="e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Its price can change quickly</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Mistakes are usually permanent</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Acceptance is still limited in many places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Using it safely takes some learning</a:t>
            </a:r>
            <a:endParaRPr lang="e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Bitcoin replaces some trust in institutions with verification and personal responsibility. It does not remove risk.</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 is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How Do You Use Bitcoin?</a:t>
            </a:r>
            <a:endParaRPr lang="e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The first question about any wallet: who controls the keys?</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A Wallet Manages Keys</a:t>
            </a:r>
            <a:endParaRPr lang="en" sz="3000" dirty="0"/>
          </a:p>
        </p:txBody>
      </p:sp>
      <p:pic>
        <p:nvPicPr>
          <p:cNvPr id="4" name="Image 0" descr="Your wallet holds the keys Receive Share a receiving addressSend Sign with your key The bitcoin stays on the shared ledger">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Who Actually Holds Your Bitcoin?</a:t>
            </a:r>
            <a:endParaRPr lang="en"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Self-custodial:</a:t>
            </a:r>
            <a:r>
              <a:rPr lang="en" altLang="en-US" sz="2400" dirty="0">
                <a:solidFill>
                  <a:srgbClr val="25252B"/>
                </a:solidFill>
                <a:latin typeface="IBM Plex Sans" pitchFamily="34" charset="0"/>
                <a:ea typeface="IBM Plex Sans" pitchFamily="34" charset="-122"/>
                <a:cs typeface="IBM Plex Sans" pitchFamily="34" charset="-120"/>
              </a:rPr>
              <a:t> you control the keys</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Nobody can recover your bitcoin for you if you lose the seed phrase and the device</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Custodial:</a:t>
            </a:r>
            <a:r>
              <a:rPr lang="en" altLang="en-US" sz="2400" dirty="0">
                <a:solidFill>
                  <a:srgbClr val="25252B"/>
                </a:solidFill>
                <a:latin typeface="IBM Plex Sans" pitchFamily="34" charset="0"/>
                <a:ea typeface="IBM Plex Sans" pitchFamily="34" charset="-122"/>
                <a:cs typeface="IBM Plex Sans" pitchFamily="34" charset="-120"/>
              </a:rPr>
              <a:t> a company holds the keys, a bit like a bank</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Your balance is its promise to pay; it can limit withdrawals, freeze an account, be hacked, or shut down</a:t>
            </a:r>
            <a:endParaRPr lang="en"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Choosing custody is not a test of worth. What matters is knowing which kind you are using and what you are trusting.</a:t>
            </a:r>
            <a:endParaRPr lang="e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Your Seed Phrase Is Full</a:t>
            </a:r>
            <a:br/>
            <a:r>
              <a:rPr lang="en" altLang="en-US" sz="3000" dirty="0">
                <a:solidFill>
                  <a:srgbClr val="422C70"/>
                </a:solidFill>
                <a:latin typeface="IBM Plex Sans Medium" pitchFamily="34" charset="0"/>
                <a:ea typeface="IBM Plex Sans Medium" pitchFamily="34" charset="-122"/>
                <a:cs typeface="IBM Plex Sans Medium" pitchFamily="34" charset="-120"/>
              </a:rPr>
              <a:t>Access</a:t>
            </a:r>
            <a:endParaRPr lang="en"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An ordered list of words, often 12 or 24, that can recreate your keys. Anyone who has it can take your bitcoin.</a:t>
            </a:r>
            <a:endParaRPr lang="en" sz="2400" dirty="0"/>
          </a:p>
        </p:txBody>
      </p:sp>
      <p:pic>
        <p:nvPicPr>
          <p:cNvPr id="6" name="Image 1" descr="Sample only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Not your keys, not your coins.</a:t>
            </a:r>
            <a:endParaRPr lang="e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C0C0D0"/>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Before You Use Any Wallet</a:t>
            </a:r>
            <a:endParaRPr lang="en"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Keys:</a:t>
            </a:r>
            <a:r>
              <a:rPr lang="en" altLang="en-US" sz="2210" dirty="0">
                <a:solidFill>
                  <a:srgbClr val="25252B"/>
                </a:solidFill>
                <a:latin typeface="IBM Plex Sans" pitchFamily="34" charset="0"/>
                <a:ea typeface="IBM Plex Sans" pitchFamily="34" charset="-122"/>
                <a:cs typeface="IBM Plex Sans" pitchFamily="34" charset="-120"/>
              </a:rPr>
              <a:t> who controls them, you or a company?</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Recovery:</a:t>
            </a:r>
            <a:r>
              <a:rPr lang="en" altLang="en-US" sz="2210" dirty="0">
                <a:solidFill>
                  <a:srgbClr val="25252B"/>
                </a:solidFill>
                <a:latin typeface="IBM Plex Sans" pitchFamily="34" charset="0"/>
                <a:ea typeface="IBM Plex Sans" pitchFamily="34" charset="-122"/>
                <a:cs typeface="IBM Plex Sans" pitchFamily="34" charset="-120"/>
              </a:rPr>
              <a:t> what if your phone is lost or the company disappears?</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Source:</a:t>
            </a:r>
            <a:r>
              <a:rPr lang="en" altLang="en-US" sz="2210" dirty="0">
                <a:solidFill>
                  <a:srgbClr val="25252B"/>
                </a:solidFill>
                <a:latin typeface="IBM Plex Sans" pitchFamily="34" charset="0"/>
                <a:ea typeface="IBM Plex Sans" pitchFamily="34" charset="-122"/>
                <a:cs typeface="IBM Plex Sans" pitchFamily="34" charset="-120"/>
              </a:rPr>
              <a:t> official website or app store listing, not a link someone sent you?</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Code:</a:t>
            </a:r>
            <a:r>
              <a:rPr lang="en" altLang="en-US" sz="2210" dirty="0">
                <a:solidFill>
                  <a:srgbClr val="25252B"/>
                </a:solidFill>
                <a:latin typeface="IBM Plex Sans" pitchFamily="34" charset="0"/>
                <a:ea typeface="IBM Plex Sans" pitchFamily="34" charset="-122"/>
                <a:cs typeface="IBM Plex Sans" pitchFamily="34" charset="-120"/>
              </a:rPr>
              <a:t> open source and actively maintained? (Not proof of safety on its own.)</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Costs:</a:t>
            </a:r>
            <a:r>
              <a:rPr lang="en" altLang="en-US" sz="2210" dirty="0">
                <a:solidFill>
                  <a:srgbClr val="25252B"/>
                </a:solidFill>
                <a:latin typeface="IBM Plex Sans" pitchFamily="34" charset="0"/>
                <a:ea typeface="IBM Plex Sans" pitchFamily="34" charset="-122"/>
                <a:cs typeface="IBM Plex Sans" pitchFamily="34" charset="-120"/>
              </a:rPr>
              <a:t> fees for sending, receiving, or withdrawing?</a:t>
            </a:r>
            <a:endParaRPr lang="en" sz="2210" dirty="0"/>
          </a:p>
          <a:p>
            <a:pPr algn="l" marL="210820" indent="-210820">
              <a:lnSpc>
                <a:spcPct val="113000"/>
              </a:lnSpc>
              <a:spcBef>
                <a:spcPts val="440"/>
              </a:spcBef>
              <a:buSzPct val="100000"/>
              <a:buChar char="•"/>
            </a:pPr>
            <a:r>
              <a:rPr lang="en" altLang="en-US" sz="2210" b="1" dirty="0">
                <a:solidFill>
                  <a:srgbClr val="422C70"/>
                </a:solidFill>
                <a:latin typeface="IBM Plex Sans" pitchFamily="34" charset="0"/>
                <a:ea typeface="IBM Plex Sans" pitchFamily="34" charset="-122"/>
                <a:cs typeface="IBM Plex Sans" pitchFamily="34" charset="-120"/>
              </a:rPr>
              <a:t>Payments:</a:t>
            </a:r>
            <a:r>
              <a:rPr lang="en" altLang="en-US" sz="2210" dirty="0">
                <a:solidFill>
                  <a:srgbClr val="25252B"/>
                </a:solidFill>
                <a:latin typeface="IBM Plex Sans" pitchFamily="34" charset="0"/>
                <a:ea typeface="IBM Plex Sans" pitchFamily="34" charset="-122"/>
                <a:cs typeface="IBM Plex Sans" pitchFamily="34" charset="-120"/>
              </a:rPr>
              <a:t> on-chain, Lightning, or both?</a:t>
            </a:r>
            <a:endParaRPr lang="en"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On-Chain and Lightning</a:t>
            </a:r>
            <a:endParaRPr lang="e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On-chain:</a:t>
            </a:r>
            <a:r>
              <a:rPr lang="en" altLang="en-US" sz="2400" dirty="0">
                <a:solidFill>
                  <a:srgbClr val="25252B"/>
                </a:solidFill>
                <a:latin typeface="IBM Plex Sans" pitchFamily="34" charset="0"/>
                <a:ea typeface="IBM Plex Sans" pitchFamily="34" charset="-122"/>
                <a:cs typeface="IBM Plex Sans" pitchFamily="34" charset="-120"/>
              </a:rPr>
              <a:t> recorded directly in the blockchain</a:t>
            </a:r>
            <a:endParaRPr lang="en" sz="2400" dirty="0"/>
          </a:p>
          <a:p>
            <a:pPr algn="l" marL="228600" indent="-228600">
              <a:lnSpc>
                <a:spcPct val="113000"/>
              </a:lnSpc>
              <a:spcBef>
                <a:spcPts val="480"/>
              </a:spcBef>
              <a:buSzPct val="100000"/>
              <a:buChar char="•"/>
            </a:pPr>
            <a:r>
              <a:rPr lang="en" altLang="en-US" sz="2400" b="1" dirty="0">
                <a:solidFill>
                  <a:srgbClr val="422C70"/>
                </a:solidFill>
                <a:latin typeface="IBM Plex Sans" pitchFamily="34" charset="0"/>
                <a:ea typeface="IBM Plex Sans" pitchFamily="34" charset="-122"/>
                <a:cs typeface="IBM Plex Sans" pitchFamily="34" charset="-120"/>
              </a:rPr>
              <a:t>Lightning:</a:t>
            </a:r>
            <a:r>
              <a:rPr lang="en" altLang="en-US" sz="2400" dirty="0">
                <a:solidFill>
                  <a:srgbClr val="25252B"/>
                </a:solidFill>
                <a:latin typeface="IBM Plex Sans" pitchFamily="34" charset="0"/>
                <a:ea typeface="IBM Plex Sans" pitchFamily="34" charset="-122"/>
                <a:cs typeface="IBM Plex Sans" pitchFamily="34" charset="-120"/>
              </a:rPr>
              <a:t> a payment network built on top of Bitcoin for fast, small, frequent payments, such as buying a coffee</a:t>
            </a:r>
            <a:endParaRPr lang="en" sz="2400" dirty="0"/>
          </a:p>
          <a:p>
            <a:pPr algn="l" marL="228600" indent="-228600">
              <a:lnSpc>
                <a:spcPct val="113000"/>
              </a:lnSpc>
              <a:spcBef>
                <a:spcPts val="480"/>
              </a:spcBef>
              <a:buSzPct val="100000"/>
              <a:buChar char="•"/>
            </a:pPr>
            <a:r>
              <a:rPr lang="en" altLang="en-US" sz="2400" dirty="0">
                <a:solidFill>
                  <a:srgbClr val="25252B"/>
                </a:solidFill>
                <a:latin typeface="IBM Plex Sans" pitchFamily="34" charset="0"/>
                <a:ea typeface="IBM Plex Sans" pitchFamily="34" charset="-122"/>
                <a:cs typeface="IBM Plex Sans" pitchFamily="34" charset="-120"/>
              </a:rPr>
              <a:t>A Lightning wallet can also be custodial or self-custodial</a:t>
            </a:r>
            <a:endParaRPr lang="en" sz="2400" dirty="0"/>
          </a:p>
        </p:txBody>
      </p:sp>
      <p:pic>
        <p:nvPicPr>
          <p:cNvPr id="5" name="Image 0" descr="On-chainRecorded directly in Bitcoin's blockchainLightningA payment network built on Bitcoin">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Three Rules While You Learn</a:t>
            </a:r>
            <a:endParaRPr lang="e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Learn first.</a:t>
            </a:r>
            <a:r>
              <a:rPr lang="en" altLang="en-US" sz="2400" dirty="0">
                <a:solidFill>
                  <a:srgbClr val="25252B"/>
                </a:solidFill>
                <a:latin typeface="IBM Plex Sans" pitchFamily="34" charset="0"/>
                <a:ea typeface="IBM Plex Sans" pitchFamily="34" charset="-122"/>
                <a:cs typeface="IBM Plex Sans" pitchFamily="34" charset="-120"/>
              </a:rPr>
              <a:t> Do not act because of excitement, fear, or pressure.</a:t>
            </a:r>
            <a:endParaRPr lang="en" sz="2400" dirty="0"/>
          </a:p>
          <a:p>
            <a:pPr algn="l" marL="228600" indent="-228600">
              <a:lnSpc>
                <a:spcPct val="113000"/>
              </a:lnSpc>
              <a:spcBef>
                <a:spcPts val="480"/>
              </a:spcBef>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Start small.</a:t>
            </a:r>
            <a:r>
              <a:rPr lang="en" altLang="en-US" sz="2400" dirty="0">
                <a:solidFill>
                  <a:srgbClr val="25252B"/>
                </a:solidFill>
                <a:latin typeface="IBM Plex Sans" pitchFamily="34" charset="0"/>
                <a:ea typeface="IBM Plex Sans" pitchFamily="34" charset="-122"/>
                <a:cs typeface="IBM Plex Sans" pitchFamily="34" charset="-120"/>
              </a:rPr>
              <a:t> Try unfamiliar tools with an amount you can afford to lose.</a:t>
            </a:r>
            <a:endParaRPr lang="en" sz="2400" dirty="0"/>
          </a:p>
          <a:p>
            <a:pPr algn="l" marL="228600" indent="-228600">
              <a:lnSpc>
                <a:spcPct val="113000"/>
              </a:lnSpc>
              <a:spcBef>
                <a:spcPts val="480"/>
              </a:spcBef>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Don't Trust, Verify.</a:t>
            </a:r>
            <a:r>
              <a:rPr lang="en" altLang="en-US" sz="2400" dirty="0">
                <a:solidFill>
                  <a:srgbClr val="25252B"/>
                </a:solidFill>
                <a:latin typeface="IBM Plex Sans" pitchFamily="34" charset="0"/>
                <a:ea typeface="IBM Plex Sans" pitchFamily="34" charset="-122"/>
                <a:cs typeface="IBM Plex Sans" pitchFamily="34" charset="-120"/>
              </a:rPr>
              <a:t> Check the person, the payment method, the address, and the amount.</a:t>
            </a:r>
            <a:endParaRPr lang="en"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Share receiving information, never secrets</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An address or a payment request can be shared. A seed phrase or private key must never be shared. No legitimate educator, wallet company, or support worker will ever ask for it.</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Stop, Share Nothing, Send</a:t>
            </a:r>
            <a:br/>
            <a:r>
              <a:rPr lang="en" altLang="en-US" sz="3000" dirty="0">
                <a:solidFill>
                  <a:srgbClr val="422C70"/>
                </a:solidFill>
                <a:latin typeface="IBM Plex Sans Medium" pitchFamily="34" charset="0"/>
                <a:ea typeface="IBM Plex Sans Medium" pitchFamily="34" charset="-122"/>
                <a:cs typeface="IBM Plex Sans Medium" pitchFamily="34" charset="-120"/>
              </a:rPr>
              <a:t>Nothing</a:t>
            </a:r>
            <a:endParaRPr lang="en" sz="3000" dirty="0"/>
          </a:p>
        </p:txBody>
      </p:sp>
      <p:sp>
        <p:nvSpPr>
          <p:cNvPr id="5" name="Text 2"/>
          <p:cNvSpPr/>
          <p:nvPr/>
        </p:nvSpPr>
        <p:spPr>
          <a:xfrm>
            <a:off x="666780" y="1866930"/>
            <a:ext cx="5694426" cy="2468148"/>
          </a:xfrm>
          <a:prstGeom prst="rect">
            <a:avLst/>
          </a:prstGeom>
          <a:noFill/>
          <a:ln/>
        </p:spPr>
        <p:txBody>
          <a:bodyPr wrap="square" lIns="0" tIns="0" rIns="0" bIns="0" rtlCol="0" anchor="t"/>
          <a:lstStyle/>
          <a:p>
            <a:pPr algn="l" indent="0" marL="0">
              <a:lnSpc>
                <a:spcPct val="113000"/>
              </a:lnSpc>
              <a:buNone/>
            </a:pPr>
            <a:r>
              <a:rPr lang="en" altLang="en-US" sz="2400" dirty="0">
                <a:solidFill>
                  <a:srgbClr val="25252B"/>
                </a:solidFill>
                <a:latin typeface="IBM Plex Sans" pitchFamily="34" charset="0"/>
                <a:ea typeface="IBM Plex Sans" pitchFamily="34" charset="-122"/>
                <a:cs typeface="IBM Plex Sans" pitchFamily="34" charset="-120"/>
              </a:rPr>
              <a:t>Stop if someone creates urgency or secrecy, promises guaranteed returns, asks you to send bitcoin first, or asks for your seed phrase. Pause. Share nothing. Send nothing. Then check through a source you already know.</a:t>
            </a:r>
            <a:endParaRPr lang="en" sz="2400" dirty="0"/>
          </a:p>
        </p:txBody>
      </p:sp>
      <p:pic>
        <p:nvPicPr>
          <p:cNvPr id="6" name="Image 1" descr="Urgency Impersonation Changed destination Guaranteed returns Requests for secrets">    </p:cNvPr>
          <p:cNvPicPr>
            <a:picLocks noChangeAspect="1"/>
          </p:cNvPicPr>
          <p:nvPr/>
        </p:nvPicPr>
        <p:blipFill>
          <a:blip r:embed="rId2"/>
          <a:stretch>
            <a:fillRect/>
          </a:stretch>
        </p:blipFill>
        <p:spPr>
          <a:xfrm>
            <a:off x="935248" y="4487509"/>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How Do You Use Bitcoin?</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n" altLang="en-US" sz="4350" dirty="0">
                <a:solidFill>
                  <a:srgbClr val="FFFFFF"/>
                </a:solidFill>
                <a:latin typeface="IBM Plex Sans Medium" pitchFamily="34" charset="0"/>
                <a:ea typeface="IBM Plex Sans Medium" pitchFamily="34" charset="-122"/>
                <a:cs typeface="IBM Plex Sans Medium" pitchFamily="34" charset="-120"/>
              </a:rPr>
              <a:t>What's Next?</a:t>
            </a:r>
            <a:endParaRPr lang="e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n" altLang="en-US" sz="2400" dirty="0">
                <a:solidFill>
                  <a:srgbClr val="FFFFFF"/>
                </a:solidFill>
                <a:latin typeface="IBM Plex Sans" pitchFamily="34" charset="0"/>
                <a:ea typeface="IBM Plex Sans" pitchFamily="34" charset="-122"/>
                <a:cs typeface="IBM Plex Sans" pitchFamily="34" charset="-120"/>
              </a:rPr>
              <a:t>This is just the beginning.</a:t>
            </a:r>
            <a:endParaRPr lang="e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Four Takeaways</a:t>
            </a:r>
            <a:endParaRPr lang="e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Money depends on rules and trust.</a:t>
            </a:r>
            <a:r>
              <a:rPr lang="en" altLang="en-US" sz="2400" dirty="0">
                <a:solidFill>
                  <a:srgbClr val="25252B"/>
                </a:solidFill>
                <a:latin typeface="IBM Plex Sans" pitchFamily="34" charset="0"/>
                <a:ea typeface="IBM Plex Sans" pitchFamily="34" charset="-122"/>
                <a:cs typeface="IBM Plex Sans" pitchFamily="34" charset="-120"/>
              </a:rPr>
              <a:t> Fiat supply and rules are set by a small number of institutions.</a:t>
            </a:r>
            <a:endParaRPr lang="en" sz="2400" dirty="0"/>
          </a:p>
          <a:p>
            <a:pPr algn="l" marL="228600" indent="-228600">
              <a:lnSpc>
                <a:spcPct val="113000"/>
              </a:lnSpc>
              <a:spcBef>
                <a:spcPts val="480"/>
              </a:spcBef>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Bitcoin offers different rules.</a:t>
            </a:r>
            <a:r>
              <a:rPr lang="en" altLang="en-US" sz="2400" dirty="0">
                <a:solidFill>
                  <a:srgbClr val="25252B"/>
                </a:solidFill>
                <a:latin typeface="IBM Plex Sans" pitchFamily="34" charset="0"/>
                <a:ea typeface="IBM Plex Sans" pitchFamily="34" charset="-122"/>
                <a:cs typeface="IBM Plex Sans" pitchFamily="34" charset="-120"/>
              </a:rPr>
              <a:t> A public, limited supply, open to anyone, that can be checked rather than trusted.</a:t>
            </a:r>
            <a:endParaRPr lang="en" sz="2400" dirty="0"/>
          </a:p>
          <a:p>
            <a:pPr algn="l" marL="228600" indent="-228600">
              <a:lnSpc>
                <a:spcPct val="113000"/>
              </a:lnSpc>
              <a:spcBef>
                <a:spcPts val="480"/>
              </a:spcBef>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Safety comes first.</a:t>
            </a:r>
            <a:r>
              <a:rPr lang="en" altLang="en-US" sz="2400" dirty="0">
                <a:solidFill>
                  <a:srgbClr val="25252B"/>
                </a:solidFill>
                <a:latin typeface="IBM Plex Sans" pitchFamily="34" charset="0"/>
                <a:ea typeface="IBM Plex Sans" pitchFamily="34" charset="-122"/>
                <a:cs typeface="IBM Plex Sans" pitchFamily="34" charset="-120"/>
              </a:rPr>
              <a:t> Learn first, start small, verify everything, never share your seed phrase.</a:t>
            </a:r>
            <a:endParaRPr lang="en" sz="2400" dirty="0"/>
          </a:p>
          <a:p>
            <a:pPr algn="l" marL="228600" indent="-228600">
              <a:lnSpc>
                <a:spcPct val="113000"/>
              </a:lnSpc>
              <a:spcBef>
                <a:spcPts val="480"/>
              </a:spcBef>
              <a:buSzPct val="100000"/>
              <a:buChar char="•"/>
            </a:pPr>
            <a:r>
              <a:rPr lang="en" altLang="en-US" sz="2400" b="1" dirty="0">
                <a:solidFill>
                  <a:srgbClr val="25252B"/>
                </a:solidFill>
                <a:latin typeface="IBM Plex Sans" pitchFamily="34" charset="0"/>
                <a:ea typeface="IBM Plex Sans" pitchFamily="34" charset="-122"/>
                <a:cs typeface="IBM Plex Sans" pitchFamily="34" charset="-120"/>
              </a:rPr>
              <a:t>This is just the beginning.</a:t>
            </a:r>
            <a:r>
              <a:rPr lang="en" altLang="en-US" sz="2400" dirty="0">
                <a:solidFill>
                  <a:srgbClr val="25252B"/>
                </a:solidFill>
                <a:latin typeface="IBM Plex Sans" pitchFamily="34" charset="0"/>
                <a:ea typeface="IBM Plex Sans" pitchFamily="34" charset="-122"/>
                <a:cs typeface="IBM Plex Sans" pitchFamily="34" charset="-120"/>
              </a:rPr>
              <a:t> One safe next step is enough.</a:t>
            </a:r>
            <a:endParaRPr lang="en"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en" altLang="en-US" sz="2400" b="1" dirty="0">
                <a:solidFill>
                  <a:srgbClr val="422C70"/>
                </a:solidFill>
                <a:latin typeface="IBM Plex Sans" pitchFamily="34" charset="0"/>
                <a:ea typeface="IBM Plex Sans" pitchFamily="34" charset="-122"/>
                <a:cs typeface="IBM Plex Sans" pitchFamily="34" charset="-120"/>
              </a:rPr>
              <a:t>A moment to reflect</a:t>
            </a:r>
            <a:endParaRPr lang="en" sz="2400" dirty="0"/>
          </a:p>
          <a:p>
            <a:pPr algn="l" indent="0" marL="0">
              <a:lnSpc>
                <a:spcPct val="113000"/>
              </a:lnSpc>
              <a:spcBef>
                <a:spcPts val="360"/>
              </a:spcBef>
              <a:buNone/>
            </a:pPr>
            <a:r>
              <a:rPr lang="en" altLang="en-US" sz="2400" dirty="0">
                <a:solidFill>
                  <a:srgbClr val="25252B"/>
                </a:solidFill>
                <a:latin typeface="IBM Plex Sans" pitchFamily="34" charset="0"/>
                <a:ea typeface="IBM Plex Sans" pitchFamily="34" charset="-122"/>
                <a:cs typeface="IBM Plex Sans" pitchFamily="34" charset="-120"/>
              </a:rPr>
              <a:t>Go back to the five questions at the start. What would you answer now?</a:t>
            </a:r>
            <a:endParaRPr lang="e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Next?</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n" altLang="en-US" sz="3000" dirty="0">
                <a:solidFill>
                  <a:srgbClr val="422C70"/>
                </a:solidFill>
                <a:latin typeface="IBM Plex Sans Medium" pitchFamily="34" charset="0"/>
                <a:ea typeface="IBM Plex Sans Medium" pitchFamily="34" charset="-122"/>
                <a:cs typeface="IBM Plex Sans Medium" pitchFamily="34" charset="-120"/>
              </a:rPr>
              <a:t>The Bitcoin Diploma</a:t>
            </a:r>
            <a:endParaRPr lang="en"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The next step. Its four modules take you further:</a:t>
            </a:r>
            <a:endParaRPr lang="en"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Understanding money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How Bitcoin works</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Using Bitcoin safely</a:t>
            </a:r>
            <a:endParaRPr lang="en" sz="2210" dirty="0"/>
          </a:p>
          <a:p>
            <a:pPr algn="l" marL="210820" indent="-210820">
              <a:lnSpc>
                <a:spcPct val="113000"/>
              </a:lnSpc>
              <a:spcBef>
                <a:spcPts val="440"/>
              </a:spcBef>
              <a:buSzPct val="100000"/>
              <a:buChar char="•"/>
            </a:pPr>
            <a:r>
              <a:rPr lang="en" altLang="en-US" sz="2210" dirty="0">
                <a:solidFill>
                  <a:srgbClr val="25252B"/>
                </a:solidFill>
                <a:latin typeface="IBM Plex Sans" pitchFamily="34" charset="0"/>
                <a:ea typeface="IBM Plex Sans" pitchFamily="34" charset="-122"/>
                <a:cs typeface="IBM Plex Sans" pitchFamily="34" charset="-120"/>
              </a:rPr>
              <a:t>Bitcoin in your community</a:t>
            </a:r>
            <a:endParaRPr lang="en"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Stay curious, keep asking questions, and learn more at </a:t>
            </a:r>
            <a:r>
              <a:rPr lang="en"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en" altLang="en-US" sz="2210" dirty="0">
                <a:solidFill>
                  <a:srgbClr val="25252B"/>
                </a:solidFill>
                <a:latin typeface="IBM Plex Sans" pitchFamily="34" charset="0"/>
                <a:ea typeface="IBM Plex Sans" pitchFamily="34" charset="-122"/>
                <a:cs typeface="IBM Plex Sans" pitchFamily="34" charset="-120"/>
              </a:rPr>
              <a:t>.</a:t>
            </a:r>
            <a:endParaRPr lang="en"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en" altLang="en-US" sz="2210" dirty="0">
                <a:solidFill>
                  <a:srgbClr val="25252B"/>
                </a:solidFill>
                <a:latin typeface="IBM Plex Sans" pitchFamily="34" charset="0"/>
                <a:ea typeface="IBM Plex Sans" pitchFamily="34" charset="-122"/>
                <a:cs typeface="IBM Plex Sans" pitchFamily="34" charset="-120"/>
              </a:rPr>
              <a:t>We look forward to seeing you in our next cohort.</a:t>
            </a:r>
            <a:endParaRPr lang="en"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n" altLang="en-US" sz="1200" dirty="0">
                <a:solidFill>
                  <a:srgbClr val="6C6C7D"/>
                </a:solidFill>
                <a:latin typeface="IBM Plex Sans" pitchFamily="34" charset="0"/>
                <a:ea typeface="IBM Plex Sans" pitchFamily="34" charset="-122"/>
                <a:cs typeface="IBM Plex Sans" pitchFamily="34" charset="-120"/>
              </a:rPr>
              <a:t>Introduction to Bitcoin · What's Next?</a:t>
            </a:r>
            <a:endParaRPr lang="e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Bitcoin</dc:title>
  <dc:subject>Open educational slides (Creative Commons). Adapt them freely.</dc:subject>
  <dc:creator>My First Bitcoin</dc:creator>
  <cp:lastModifiedBy>My First Bitcoin</cp:lastModifiedBy>
  <cp:revision>1</cp:revision>
  <dcterms:created xsi:type="dcterms:W3CDTF">2026-10-22T19:26:07Z</dcterms:created>
  <dcterms:modified xsi:type="dcterms:W3CDTF">2026-10-22T19:26:07Z</dcterms:modified>
</cp:coreProperties>
</file>