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Pinagmulan: My First Bitcoin, Gabay ng Mag-aaral para sa Diploma sa Bitcoin, edisyon 26.10, Mga Modyul 1–4 at mga paunang inaasahan para sa mga mag-aaral. Iniangkop sa ilalim ng Creative Commons Attribution-ShareAlike 4.0 International; ginagamit ng hanay ng mga slide na ito ang parehong lisensya. Ang hanay ng mga slide na ito ay pantulong sa presentasyong pinangungunahan ng tagapagturo. Iangkop ninyo ang mga halimbawa, aktibidad, bilis ng pagtuturo, at paraan ng paglalahad habang pinananatili ang kahulugan ng kurikulum, mga kinakailangang kasanayan, at mga hangganan sa kaligtasan. Walang ipinahihiwatig na takdang haba ng bawat sesyon.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Panatilihin ang mga hangganang ito sa lahat ng apat na modyul. Ipaliwanag ang mga panganib sa pagkapribado, seguridad, at pagkawala bago ang anumang opsyonal na aktuwal na pagsasanay na maliit lamang ang nakataya.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Gamitin po ninyo ang talakayan sa pinagbatayang materyal upang maipagkaiba ang isang katotohanang maaaring mapatunayan at ang isang opinyong nangangailangan ng pamantayan at ebidensya. Huwag po kayong humiling ng pagsisiwalat ng personal na impormasyong pinansyal.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Gamitin ninyo ang halimbawa sa orihinal: May bigas si Amina at gusto niya ng sapatos; may sapatos si Luis at gusto niya ng mantika; may mantika si Mei at gusto niyang magpagawa ng pagkukumpuni. Malinaw ninyong ibukod ang mga nabigong tuwirang palitan sa kasunod na solusyong gumagamit ng pera bilang tagapamagitan.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Gamitin ninyo ang halimbawa sa gabay tungkol sa pagkakaroon ng tubig at ang mga pang-araw-araw na pagpili. Makatuwirang mas pahalagahan ang kasalukuyan kapag may mga agarang pangangailangan.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Ipaliwanag ninyo ang pamantayang ginto at ang iba-ibang tuntunin nito sa pagtubos ng salaping papel na kumakatawan sa ginto. Ang isang kard o telepono ay nagpapadala ng mga tagubilin; hindi ito naglalaman ng pera. Ang karaniwang deposito sa bangko ay obligasyon ng bangko sa kostumer nito.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Kumikita ang mga bangko mula sa interes at mga bayarin habang tinutustusan ang mga gastos at pagkalugi. Huwag ipahiwatig na ang lahat ng bangko ay malapit nang bumagsak o na walang limitasyon ang pagpapautang. Ipagkaiba ang pangako ng isang bangko sa direktang paghawak ng asset na ginagamit sa pag-aayos ng mga obligasyong pinansyal.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Panatilihin ninyong magkakaugnay ang limang bahagi ng sagot. Nag-ambag ng ilang bahagi ang mga naunang panukala; iwasan ninyong ipahiwatig na ang bawat isa ay isa nang ganap na desentralisadong salapi.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Maaaring hindi ma-access o hindi mabibili ang ilang bitcoin.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Hayaang ang mga mag-aaral ang magkalkula ng conversion; huwag magpakita ng susi sa mga sagot.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Mahalagang pag-isipan: May halaga ba ang Bitcoin para sa inyo? Sumasalamin ba ang kasalukuyang presyo nito sa halaga nito?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Ihanda ang pagsusuri sa screen ng pagtanggap, ang pagsusuri sa pagpapadala at pagberipika, at ang pagsasanay sa kahandaan sa pagbawi o pagtugon sa panloloko. Ipaliwanag ang mga limitasyon ng bawat kapaligiran bago ito gamitin.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Huwag kailanman kunan ng litrato, itago sa cloud, ipadala sa email o mensahe, o ilagay sa isang website o karaniwang form ang isang tunay na seed phrase. Maaari itong magbigay ng ganap na access sa mga pondo.
Ang mga karagdagang passphrase, maraming susi, at mga mas masalimuot na paraan ng pag-backup ay saklaw ng Mas Mataas na Antas ng Pag-aaral. Huwag magdagdag ng mga komplikasyong hindi kayang ipaliwanag ng mga mag-aaral o malampasan kapag nagkaproblema.
Kung posibleng may nakakita o kumopya nito, nailagay ito online, o naimbak sa isang hindi mapagkakatiwalaang device, ituring ninyo itong nakompromiso. Humingi po kayo ng tulong nang hindi ito ibinubunyag; gumamit po kayo ng bago at mapagkakatiwalaang proseso ng pagbawi.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Gamitin po ninyo ang paghahambing sa pinagmulang teksto tungkol sa kathang-isip na maliliit na pagbabayad at mga pagbabayad na hindi gaanong madalas. Panatilihing hipotetikal ang mga pagpipilian; huwag po kayong pumili ng mga kasangkapan o halaga para sa personal na pondo ng mga mag-aaral.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Obserbahan ninyo ang proseso nang hindi tinitingnan ang mga salita sa pagbawi. Ang personal na pagse-set up sa ibang pagkakataon ay mangangailangan ng bago at pribadong nabuong impormasyon sa pagbawi.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 mga bayarin sa on-chain ay pangunahing nakabatay sa datos ng transaksyon at sa pangangailangan para sa espasyo sa bloke, hindi lamang sa halagang ipinapadala. Basahin po ninyo ang pinal na pagtataya; maaaring magbago ang tagal ng pagproseso at mga bayarin.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Puntahan ninyo ang mga opisyal na site, listahan ng app, at contact nang hindi umaasa sa mga ipinadalang link. Suriin ninyo ang tagapaglathala at domain; mag-ingat sa mga patalastas, mensahe, at mga site na ginagaya ang hitsura ng mga opisyal na site. Huwag kailanman mangutang para mag-eksperimento.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Batayang sanggunian: Pagsusuri ng praktikal na kakayahan na inoobserbahan ng isang tagapagturo. Kinakailangan sa C6 ang direktang pagmamasid sa parehong mga gawain sa wallet/pagtanggap at sa kahandaan sa pagpapanumbalik. Katanggap-tanggap ang mga simulasyon, inihandang materyales, pisikal na modelo, at mga alternatibong hindi nangangailangan ng pondo. Magbigay po ng puna at isa pang pagkakataon kung kinakailangan. Huwag pong ipakita sa screen ang mga rubrik at mga pamamaraan ng pangangasiwa ng pagtatasa.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 Modyul 4 ay kinakailangan at pinili ng tagapagturo ang nilalaman nito. Piliin po ninyo ang gawaing gumagamit sa Bitcoin bilang pera na angkop sa lokal na konteksto at gamitin ang mga sumusunod na gabay bilang mga opsyong maaaring iangkop, hindi bilang kahingiang ipakita ang bawat kasangkapan o sitwasyon. Tiyakin po ninyo ang mga kasangkapang kasalukuyang magagamit, mga lokal na tuntunin, imprastraktura, at suporta. Panatilihin po ninyo ang mga kinakailangang kakayahan at mga pamantayan sa kaligtasan ng Modyul 3; huwag po kayong mag-imbento ng mga lokal na tagapagbigay ng serbisyo o detalye.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Piliin po ninyo ang kaugnay na gawain mula sa pinagmulang materyal: paghahambing ng mga paraan ng pag-iingat ng pondo, pagsusuri sa screen ng pagtanggap, paghahambing ng mga paraan ng pagbabayad, pagsusuri sa inihandang transaksiyon, paghahambing ng gastos sa mga ruta, pagtugon sa panloloko, daloy ng pagbabayad sa negosyante o pagbibigay ng donasyon, o beripikasyon ng mga sanggunian. Kumonsulta po kayo sa mga lokal na eksperto kung kinakailangan.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Gumamit po ng isang bagay na mababa ang halaga o ng isang simulasyon. Ipaliwanag po ang buong proseso bago aprubahan ang pagbabayad.
Piliin o iangkop po ang mga senaryo sa gabay sa gawaing lokal. Tiyaking nakatuon sa mga mag-aaral ang mga panuto at iwasang ituring ang ipinagpapalagay na pagtanggap ng bayad bilang aktuwal na tala ng isang lokal na negosyong tumatanggap nito.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Gamitin ninyo ang alinmang senaryo mula sa sanggunian na sumusuporta sa napiling lokal na gawain. Ang pagsasauli ng bayad ay isang bagong pagbabayad, hindi pagbabaligtad ng orihinal na transaksyon sa blockchain.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Kabilang sa mga paraan ng pagkuha ang pagtatrabaho, direktang palitan, mga broker, mga ATM, mga mangangalakal, mga serbisyo ng pagpapalit, at mga paikot na ekonomiya. Gumamit ng napapanahon at beripikadong lokal na impormasyon o ng isang malinaw na kathang-isip na sitwasyon.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Ihambing ninyo ang tagal ng pag-iimbak ng datos, mga ugnayan sa blockchain, mga kabilang panig sa transaksyon, proteksyon laban sa pandaraya, mga limitasyon, mga bayarin, at paghawak sa mga alitan.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Sukatin ninyo ang tagumpay batay sa problemang nalutas, hindi sa bilang ng mga transaksiyon.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Obserbahan ang lokal na gawaing pinili ng tagapagturo tungkol sa paggamit ng Bitcoin bilang pera at ang paliwanag ng mag-aaral tungkol sa layunin, alternatibo, mga kapalit na pakinabang at kawalan, posibleng pagkabigo, at susunod na hakbang. Huwag ipakita sa screen ang pagmamarka, mga rubrik, at pangangasiwa ng pagtatasa.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03023" y="571500"/>
            <a:ext cx="1422166" cy="272400"/>
          </a:xfrm>
          <a:prstGeom prst="rect">
            <a:avLst/>
          </a:prstGeom>
          <a:noFill/>
          <a:ln/>
        </p:spPr>
        <p:txBody>
          <a:bodyPr wrap="square" lIns="0" tIns="0" rIns="0" bIns="0" rtlCol="0" anchor="t"/>
          <a:lstStyle/>
          <a:p>
            <a:pPr algn="r" indent="0" marL="0">
              <a:lnSpc>
                <a:spcPct val="108000"/>
              </a:lnSpc>
              <a:buNone/>
            </a:pPr>
            <a:r>
              <a:rPr lang="tl" altLang="en-US" sz="1650" dirty="0">
                <a:solidFill>
                  <a:srgbClr val="FFFFFF"/>
                </a:solidFill>
                <a:latin typeface="IBM Plex Sans" pitchFamily="34" charset="0"/>
                <a:ea typeface="IBM Plex Sans" pitchFamily="34" charset="-122"/>
                <a:cs typeface="IBM Plex Sans" pitchFamily="34" charset="-120"/>
              </a:rPr>
              <a:t>Edisyon 26.10</a:t>
            </a:r>
            <a:endParaRPr lang="tl"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tl" altLang="en-US" sz="7200" dirty="0">
                <a:solidFill>
                  <a:srgbClr val="FFFFFF"/>
                </a:solidFill>
                <a:latin typeface="IBM Plex Sans Medium" pitchFamily="34" charset="0"/>
                <a:ea typeface="IBM Plex Sans Medium" pitchFamily="34" charset="-122"/>
                <a:cs typeface="IBM Plex Sans Medium" pitchFamily="34" charset="-120"/>
              </a:rPr>
              <a:t>Diploma</a:t>
            </a:r>
            <a:br/>
            <a:r>
              <a:rPr lang="tl" altLang="en-US" sz="7200" dirty="0">
                <a:solidFill>
                  <a:srgbClr val="FFFFFF"/>
                </a:solidFill>
                <a:latin typeface="IBM Plex Sans Medium" pitchFamily="34" charset="0"/>
                <a:ea typeface="IBM Plex Sans Medium" pitchFamily="34" charset="-122"/>
                <a:cs typeface="IBM Plex Sans Medium" pitchFamily="34" charset="-120"/>
              </a:rPr>
              <a:t>sa Bitcoin</a:t>
            </a:r>
            <a:endParaRPr lang="tl" sz="7200" dirty="0"/>
          </a:p>
        </p:txBody>
      </p:sp>
      <p:sp>
        <p:nvSpPr>
          <p:cNvPr id="4" name="Text 2"/>
          <p:cNvSpPr/>
          <p:nvPr/>
        </p:nvSpPr>
        <p:spPr>
          <a:xfrm>
            <a:off x="666780" y="5524530"/>
            <a:ext cx="7107906" cy="761970"/>
          </a:xfrm>
          <a:prstGeom prst="rect">
            <a:avLst/>
          </a:prstGeom>
          <a:noFill/>
          <a:ln/>
        </p:spPr>
        <p:txBody>
          <a:bodyPr wrap="square" lIns="0" tIns="0" rIns="0" bIns="0" rtlCol="0" anchor="t"/>
          <a:lstStyle/>
          <a:p>
            <a:pPr algn="l" indent="0" marL="0">
              <a:lnSpc>
                <a:spcPct val="104000"/>
              </a:lnSpc>
              <a:buNone/>
            </a:pPr>
            <a:r>
              <a:rPr lang="tl" altLang="en-US" sz="2400" dirty="0">
                <a:solidFill>
                  <a:srgbClr val="FFFFFF"/>
                </a:solidFill>
                <a:latin typeface="IBM Plex Sans" pitchFamily="34" charset="0"/>
                <a:ea typeface="IBM Plex Sans" pitchFamily="34" charset="-122"/>
                <a:cs typeface="IBM Plex Sans" pitchFamily="34" charset="-120"/>
              </a:rPr>
              <a:t>Edukasyong Pinansyal para sa Panahon ng Bitcoin</a:t>
            </a:r>
            <a:endParaRPr lang="tl"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tl" altLang="en-US" sz="2400" dirty="0">
                <a:solidFill>
                  <a:srgbClr val="F7941F"/>
                </a:solidFill>
                <a:latin typeface="IBM Plex Sans Medium" pitchFamily="34" charset="0"/>
                <a:ea typeface="IBM Plex Sans Medium" pitchFamily="34" charset="-122"/>
                <a:cs typeface="IBM Plex Sans Medium" pitchFamily="34" charset="-120"/>
              </a:rPr>
              <a:t>Modyul 1</a:t>
            </a:r>
            <a:endParaRPr lang="tl"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tl" altLang="en-US" sz="4350" dirty="0">
                <a:solidFill>
                  <a:srgbClr val="FFFFFF"/>
                </a:solidFill>
                <a:latin typeface="IBM Plex Sans Medium" pitchFamily="34" charset="0"/>
                <a:ea typeface="IBM Plex Sans Medium" pitchFamily="34" charset="-122"/>
                <a:cs typeface="IBM Plex Sans Medium" pitchFamily="34" charset="-120"/>
              </a:rPr>
              <a:t>Pag-unawa sa Pera</a:t>
            </a:r>
            <a:endParaRPr lang="tl"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tl" altLang="en-US" sz="2400" b="1" dirty="0">
                <a:solidFill>
                  <a:srgbClr val="FFFFFF"/>
                </a:solidFill>
                <a:latin typeface="IBM Plex Sans" pitchFamily="34" charset="0"/>
                <a:ea typeface="IBM Plex Sans" pitchFamily="34" charset="-122"/>
                <a:cs typeface="IBM Plex Sans" pitchFamily="34" charset="-120"/>
              </a:rPr>
              <a:t>Suliranin:</a:t>
            </a:r>
            <a:r>
              <a:rPr lang="tl" altLang="en-US" sz="2400" dirty="0">
                <a:solidFill>
                  <a:srgbClr val="FFFFFF"/>
                </a:solidFill>
                <a:latin typeface="IBM Plex Sans" pitchFamily="34" charset="0"/>
                <a:ea typeface="IBM Plex Sans" pitchFamily="34" charset="-122"/>
                <a:cs typeface="IBM Plex Sans" pitchFamily="34" charset="-120"/>
              </a:rPr>
              <a:t> Paano gumagana at nagbabago ang mga sistemang pananalapi?</a:t>
            </a:r>
            <a:endParaRPr lang="t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Nauuna ang Kaalaman sa Pagkilos</a:t>
            </a:r>
            <a:endParaRPr lang="tl"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Matuto muna · magsimula sa maliit · dahan-dahan sa pag-usad</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Hindi kailangan ng pagbili, sariling pondo, o sariling wallet</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Hindi kailangan ng sariling device o internet upang makumpleto ang kurso</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May nakahandang mga materyal, simulation, at pagsasanay na hindi nangangailangan ng internet</a:t>
            </a:r>
            <a:endParaRPr lang="tl"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Nagbibigay ang kursong ito ng edukasyon, hindi ng payong pinansyal, pamumuhunan, legal, o pangbuwis. Hindi nito inirerekomenda ang pagbili, pagbebenta, pangungutang gamit ang bitcoin bilang kolateral, o paghawak ng bitcoin, at hindi rin nito ipinapangakong tataas ang presyo.</a:t>
            </a:r>
            <a:endParaRPr lang="t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tl" altLang="en-US" sz="4350" dirty="0">
                <a:solidFill>
                  <a:srgbClr val="FFFFFF"/>
                </a:solidFill>
                <a:latin typeface="IBM Plex Sans Medium" pitchFamily="34" charset="0"/>
                <a:ea typeface="IBM Plex Sans Medium" pitchFamily="34" charset="-122"/>
                <a:cs typeface="IBM Plex Sans Medium" pitchFamily="34" charset="-120"/>
              </a:rPr>
              <a:t>Huwag Magtiwala, Magberipika</a:t>
            </a:r>
            <a:endParaRPr lang="t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C0C0D0"/>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Talakayan at mga Inaasahan sa Pagkapribado</a:t>
            </a:r>
            <a:endParaRPr lang="tl"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Suriin ang ebidensiya; paghiwalayin ang mga katotohanan, opinyon, at garantiya</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Kuwestiyunin ang mga ideya nang may paggalang; ihayag ang kawalan ng katiyakan</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Panatilihing pribado ang mga personal na kuwento at impormasyong pinansiyal</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Walang pamimilit na bumili, magbenta, o ibunyag ang mga hawak na ari-arian</a:t>
            </a:r>
            <a:endParaRPr lang="tl"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Humingi ng pahintulot bago irekord o ibahagi ang screen, gawa, o impormasyong makapagtutukoy sa pagkakakilanlan ng sinuman. Huwag kailanman ibahagi ang mga tunay na pribadong susi o mga salita sa pagbawi.</a:t>
            </a:r>
            <a:endParaRPr lang="tl" sz="2110" dirty="0"/>
          </a:p>
        </p:txBody>
      </p:sp>
      <p:sp>
        <p:nvSpPr>
          <p:cNvPr id="6" name="Text 4"/>
          <p:cNvSpPr/>
          <p:nvPr/>
        </p:nvSpPr>
        <p:spPr>
          <a:xfrm>
            <a:off x="666780" y="4633356"/>
            <a:ext cx="11510010" cy="144777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Maaaring magbago nang malaki ang presyo ng Bitcoin. Ang mga pagkakamali, panloloko, pagkawala ng lihim na impormasyon, o pagkabigo ng tagapag-ingat ng pondo ay maaaring magdulot ng permanenteng pagkawala; ang mga wastong pagbabayad ay karaniwang mahirap o imposibleng bawiin.</a:t>
            </a:r>
            <a:endParaRPr lang="t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Pambungad na Tanong</a:t>
            </a:r>
            <a:br/>
            <a:r>
              <a:rPr lang="tl" altLang="en-US" sz="3000" dirty="0">
                <a:solidFill>
                  <a:srgbClr val="422C70"/>
                </a:solidFill>
                <a:latin typeface="IBM Plex Sans Medium" pitchFamily="34" charset="0"/>
                <a:ea typeface="IBM Plex Sans Medium" pitchFamily="34" charset="-122"/>
                <a:cs typeface="IBM Plex Sans Medium" pitchFamily="34" charset="-120"/>
              </a:rPr>
              <a:t>Tungkol sa Pera</a:t>
            </a:r>
            <a:endParaRPr lang="tl" sz="3000" dirty="0"/>
          </a:p>
        </p:txBody>
      </p:sp>
      <p:sp>
        <p:nvSpPr>
          <p:cNvPr id="5" name="Text 2"/>
          <p:cNvSpPr/>
          <p:nvPr/>
        </p:nvSpPr>
        <p:spPr>
          <a:xfrm>
            <a:off x="1047720" y="1805849"/>
            <a:ext cx="5923026" cy="3534339"/>
          </a:xfrm>
          <a:prstGeom prst="rect">
            <a:avLst/>
          </a:prstGeom>
          <a:noFill/>
          <a:ln/>
        </p:spPr>
        <p:txBody>
          <a:bodyPr wrap="square" lIns="0" tIns="0" rIns="0" bIns="0" rtlCol="0" anchor="t"/>
          <a:lstStyle/>
          <a:p>
            <a:pPr algn="l" marL="228600" indent="-228600">
              <a:lnSpc>
                <a:spcPct val="113000"/>
              </a:lnSpc>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Bakit kailangan ng mga tao ang pera?</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Ano ang dahilan kung bakit itinuturing na pera ang isang bagay?</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Sino ang maaaring lumikha o kumontrol sa perang ginagamit ninyo?</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Bakit may halaga ang inyong pera?</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Pareho pa rin ba ang dami ng nabibili nito gaya ng dati?</a:t>
            </a:r>
            <a:endParaRPr lang="tl"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Bakit Umiiral ang Pera</a:t>
            </a:r>
            <a:endParaRPr lang="tl"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tl" altLang="en-US" sz="2300" dirty="0">
                <a:solidFill>
                  <a:srgbClr val="25252B"/>
                </a:solidFill>
                <a:latin typeface="IBM Plex Sans" pitchFamily="34" charset="0"/>
                <a:ea typeface="IBM Plex Sans" pitchFamily="34" charset="-122"/>
                <a:cs typeface="IBM Plex Sans" pitchFamily="34" charset="-120"/>
              </a:rPr>
              <a:t>Ang pera ay isang ari-ariang tinatanggap ng mga tao dahil inaasahan nilang tatanggapin din ito ng iba sa hinaharap.</a:t>
            </a:r>
            <a:endParaRPr lang="tl" sz="2300" dirty="0"/>
          </a:p>
        </p:txBody>
      </p:sp>
      <p:sp>
        <p:nvSpPr>
          <p:cNvPr id="5" name="Text 3"/>
          <p:cNvSpPr/>
          <p:nvPr/>
        </p:nvSpPr>
        <p:spPr>
          <a:xfrm>
            <a:off x="1032449" y="246568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tl" altLang="en-US" sz="2300" dirty="0">
                <a:solidFill>
                  <a:srgbClr val="25252B"/>
                </a:solidFill>
                <a:latin typeface="IBM Plex Sans" pitchFamily="34" charset="0"/>
                <a:ea typeface="IBM Plex Sans" pitchFamily="34" charset="-122"/>
                <a:cs typeface="IBM Plex Sans" pitchFamily="34" charset="-120"/>
              </a:rPr>
              <a:t>Espesyalisasyon at palitan</a:t>
            </a:r>
            <a:endParaRPr lang="tl" sz="2300" dirty="0"/>
          </a:p>
          <a:p>
            <a:pPr algn="l" marL="219710" indent="-219710">
              <a:lnSpc>
                <a:spcPct val="113000"/>
              </a:lnSpc>
              <a:spcBef>
                <a:spcPts val="460"/>
              </a:spcBef>
              <a:buSzPct val="100000"/>
              <a:buChar char="•"/>
            </a:pPr>
            <a:r>
              <a:rPr lang="tl" altLang="en-US" sz="2300" dirty="0">
                <a:solidFill>
                  <a:srgbClr val="25252B"/>
                </a:solidFill>
                <a:latin typeface="IBM Plex Sans" pitchFamily="34" charset="0"/>
                <a:ea typeface="IBM Plex Sans" pitchFamily="34" charset="-122"/>
                <a:cs typeface="IBM Plex Sans" pitchFamily="34" charset="-120"/>
              </a:rPr>
              <a:t>Pagtutulungan ng mga hindi magkakakilala</a:t>
            </a:r>
            <a:endParaRPr lang="tl" sz="2300" dirty="0"/>
          </a:p>
          <a:p>
            <a:pPr algn="l" marL="219710" indent="-219710">
              <a:lnSpc>
                <a:spcPct val="113000"/>
              </a:lnSpc>
              <a:spcBef>
                <a:spcPts val="460"/>
              </a:spcBef>
              <a:buSzPct val="100000"/>
              <a:buChar char="•"/>
            </a:pPr>
            <a:r>
              <a:rPr lang="tl" altLang="en-US" sz="2300" dirty="0">
                <a:solidFill>
                  <a:srgbClr val="25252B"/>
                </a:solidFill>
                <a:latin typeface="IBM Plex Sans" pitchFamily="34" charset="0"/>
                <a:ea typeface="IBM Plex Sans" pitchFamily="34" charset="-122"/>
                <a:cs typeface="IBM Plex Sans" pitchFamily="34" charset="-120"/>
              </a:rPr>
              <a:t>Mga presyo, utang, kita, at ipon</a:t>
            </a:r>
            <a:endParaRPr lang="tl" sz="2300" dirty="0"/>
          </a:p>
          <a:p>
            <a:pPr algn="l" marL="219710" indent="-219710">
              <a:lnSpc>
                <a:spcPct val="113000"/>
              </a:lnSpc>
              <a:spcBef>
                <a:spcPts val="460"/>
              </a:spcBef>
              <a:buSzPct val="100000"/>
              <a:buChar char="•"/>
            </a:pPr>
            <a:r>
              <a:rPr lang="tl" altLang="en-US" sz="2300" dirty="0">
                <a:solidFill>
                  <a:srgbClr val="25252B"/>
                </a:solidFill>
                <a:latin typeface="IBM Plex Sans" pitchFamily="34" charset="0"/>
                <a:ea typeface="IBM Plex Sans" pitchFamily="34" charset="-122"/>
                <a:cs typeface="IBM Plex Sans" pitchFamily="34" charset="-120"/>
              </a:rPr>
              <a:t>Halaga sa paglipas ng panahon at sa iba't ibang lugar</a:t>
            </a:r>
            <a:endParaRPr lang="tl" sz="2300" dirty="0"/>
          </a:p>
        </p:txBody>
      </p:sp>
      <p:sp>
        <p:nvSpPr>
          <p:cNvPr id="6" name="Shape 4"/>
          <p:cNvSpPr/>
          <p:nvPr/>
        </p:nvSpPr>
        <p:spPr>
          <a:xfrm>
            <a:off x="666780" y="4542831"/>
            <a:ext cx="10858500" cy="1184331"/>
          </a:xfrm>
          <a:prstGeom prst="rect">
            <a:avLst/>
          </a:prstGeom>
          <a:solidFill>
            <a:srgbClr val="F3F3FA"/>
          </a:solidFill>
          <a:ln/>
        </p:spPr>
      </p:sp>
      <p:sp>
        <p:nvSpPr>
          <p:cNvPr id="7" name="Shape 5"/>
          <p:cNvSpPr/>
          <p:nvPr/>
        </p:nvSpPr>
        <p:spPr>
          <a:xfrm>
            <a:off x="666780" y="4542831"/>
            <a:ext cx="57150" cy="1184331"/>
          </a:xfrm>
          <a:prstGeom prst="rect">
            <a:avLst/>
          </a:prstGeom>
          <a:solidFill>
            <a:srgbClr val="422C70"/>
          </a:solidFill>
          <a:ln/>
        </p:spPr>
      </p:sp>
      <p:sp>
        <p:nvSpPr>
          <p:cNvPr id="8" name="Text 6"/>
          <p:cNvSpPr/>
          <p:nvPr/>
        </p:nvSpPr>
        <p:spPr>
          <a:xfrm>
            <a:off x="1192103" y="4806178"/>
            <a:ext cx="10456896" cy="657636"/>
          </a:xfrm>
          <a:prstGeom prst="rect">
            <a:avLst/>
          </a:prstGeom>
          <a:noFill/>
          <a:ln/>
        </p:spPr>
        <p:txBody>
          <a:bodyPr wrap="square" lIns="0" tIns="0" rIns="0" bIns="0" rtlCol="0" anchor="t"/>
          <a:lstStyle/>
          <a:p>
            <a:pPr algn="l" indent="0" marL="0">
              <a:lnSpc>
                <a:spcPct val="113000"/>
              </a:lnSpc>
              <a:buNone/>
            </a:pPr>
            <a:r>
              <a:rPr lang="tl" altLang="en-US" sz="2300" b="1" dirty="0">
                <a:solidFill>
                  <a:srgbClr val="422C70"/>
                </a:solidFill>
                <a:latin typeface="IBM Plex Sans" pitchFamily="34" charset="0"/>
                <a:ea typeface="IBM Plex Sans" pitchFamily="34" charset="-122"/>
                <a:cs typeface="IBM Plex Sans" pitchFamily="34" charset="-120"/>
              </a:rPr>
              <a:t>Maikling tanong</a:t>
            </a:r>
            <a:endParaRPr lang="tl" sz="2300" dirty="0"/>
          </a:p>
          <a:p>
            <a:pPr algn="l" indent="0" marL="0">
              <a:lnSpc>
                <a:spcPct val="113000"/>
              </a:lnSpc>
              <a:spcBef>
                <a:spcPts val="340"/>
              </a:spcBef>
              <a:buNone/>
            </a:pPr>
            <a:r>
              <a:rPr lang="tl" altLang="en-US" sz="2300" dirty="0">
                <a:solidFill>
                  <a:srgbClr val="25252B"/>
                </a:solidFill>
                <a:latin typeface="IBM Plex Sans" pitchFamily="34" charset="0"/>
                <a:ea typeface="IBM Plex Sans" pitchFamily="34" charset="-122"/>
                <a:cs typeface="IBM Plex Sans" pitchFamily="34" charset="-120"/>
              </a:rPr>
              <a:t>Anong suliranin sa palitan o koordinasyon ang natutulungang lutasin ng pera?</a:t>
            </a:r>
            <a:endParaRPr lang="tl"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Gampanin ng Pera</a:t>
            </a:r>
            <a:endParaRPr lang="tl"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Kasangkapan sa palitan:</a:t>
            </a:r>
            <a:r>
              <a:rPr lang="tl" altLang="en-US" sz="2400" dirty="0">
                <a:solidFill>
                  <a:srgbClr val="25252B"/>
                </a:solidFill>
                <a:latin typeface="IBM Plex Sans" pitchFamily="34" charset="0"/>
                <a:ea typeface="IBM Plex Sans" pitchFamily="34" charset="-122"/>
                <a:cs typeface="IBM Plex Sans" pitchFamily="34" charset="-120"/>
              </a:rPr>
              <a:t> pambayad sa mga produkto at serbisyo</a:t>
            </a:r>
            <a:endParaRPr lang="tl" sz="2400" dirty="0"/>
          </a:p>
          <a:p>
            <a:pPr algn="l" marL="228600" indent="-228600">
              <a:lnSpc>
                <a:spcPct val="113000"/>
              </a:lnSpc>
              <a:spcBef>
                <a:spcPts val="480"/>
              </a:spcBef>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Yunit ng pagtutuos:</a:t>
            </a:r>
            <a:r>
              <a:rPr lang="tl" altLang="en-US" sz="2400" dirty="0">
                <a:solidFill>
                  <a:srgbClr val="25252B"/>
                </a:solidFill>
                <a:latin typeface="IBM Plex Sans" pitchFamily="34" charset="0"/>
                <a:ea typeface="IBM Plex Sans" pitchFamily="34" charset="-122"/>
                <a:cs typeface="IBM Plex Sans" pitchFamily="34" charset="-120"/>
              </a:rPr>
              <a:t> mga presyo at talang ginagamit ng lahat</a:t>
            </a:r>
            <a:endParaRPr lang="tl" sz="2400" dirty="0"/>
          </a:p>
          <a:p>
            <a:pPr algn="l" marL="228600" indent="-228600">
              <a:lnSpc>
                <a:spcPct val="113000"/>
              </a:lnSpc>
              <a:spcBef>
                <a:spcPts val="480"/>
              </a:spcBef>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Imbakan ng halaga:</a:t>
            </a:r>
            <a:r>
              <a:rPr lang="tl" altLang="en-US" sz="2400" dirty="0">
                <a:solidFill>
                  <a:srgbClr val="25252B"/>
                </a:solidFill>
                <a:latin typeface="IBM Plex Sans" pitchFamily="34" charset="0"/>
                <a:ea typeface="IBM Plex Sans" pitchFamily="34" charset="-122"/>
                <a:cs typeface="IBM Plex Sans" pitchFamily="34" charset="-120"/>
              </a:rPr>
              <a:t> halaga sa paglipas ng panahon</a:t>
            </a:r>
            <a:endParaRPr lang="tl" sz="2400" dirty="0"/>
          </a:p>
        </p:txBody>
      </p:sp>
      <p:sp>
        <p:nvSpPr>
          <p:cNvPr id="6" name="Text 3"/>
          <p:cNvSpPr/>
          <p:nvPr/>
        </p:nvSpPr>
        <p:spPr>
          <a:xfrm>
            <a:off x="666780" y="4311853"/>
            <a:ext cx="6340632" cy="1645463"/>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Maaaring mas mahusay na magampanan ng isang anyo ang isang tungkulin kaysa sa iba. Bawat anyo ay may mga panganib sa kakayahang bumili.</a:t>
            </a:r>
            <a:endParaRPr lang="t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Katangian ng Kapaki-pakinabang na Pera</a:t>
            </a:r>
            <a:endParaRPr lang="tl" sz="3000" dirty="0"/>
          </a:p>
        </p:txBody>
      </p:sp>
      <p:sp>
        <p:nvSpPr>
          <p:cNvPr id="4" name="Text 2"/>
          <p:cNvSpPr/>
          <p:nvPr/>
        </p:nvSpPr>
        <p:spPr>
          <a:xfrm>
            <a:off x="666598" y="1364742"/>
            <a:ext cx="5730545" cy="2014057"/>
          </a:xfrm>
          <a:prstGeom prst="rect">
            <a:avLst/>
          </a:prstGeom>
          <a:noFill/>
          <a:ln/>
        </p:spPr>
        <p:txBody>
          <a:bodyPr wrap="square" lIns="0" tIns="0" rIns="0" bIns="0" rtlCol="0" anchor="t"/>
          <a:lstStyle/>
          <a:p>
            <a:pPr algn="l" marL="463550" indent="-463550">
              <a:lnSpc>
                <a:spcPct val="113000"/>
              </a:lnSpc>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Tibay:</a:t>
            </a:r>
            <a:r>
              <a:rPr lang="tl" altLang="en-US" sz="1820" dirty="0">
                <a:solidFill>
                  <a:srgbClr val="25252B"/>
                </a:solidFill>
                <a:latin typeface="IBM Plex Sans" pitchFamily="34" charset="0"/>
                <a:ea typeface="IBM Plex Sans" pitchFamily="34" charset="-122"/>
                <a:cs typeface="IBM Plex Sans" pitchFamily="34" charset="-120"/>
              </a:rPr>
              <a:t> nagagamit sa paglipas ng panahon</a:t>
            </a:r>
            <a:endParaRPr lang="tl" sz="1820" dirty="0"/>
          </a:p>
          <a:p>
            <a:pPr algn="l" marL="463550" indent="-46355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Kadaliang mailipat:</a:t>
            </a:r>
            <a:r>
              <a:rPr lang="tl" altLang="en-US" sz="1820" dirty="0">
                <a:solidFill>
                  <a:srgbClr val="25252B"/>
                </a:solidFill>
                <a:latin typeface="IBM Plex Sans" pitchFamily="34" charset="0"/>
                <a:ea typeface="IBM Plex Sans" pitchFamily="34" charset="-122"/>
                <a:cs typeface="IBM Plex Sans" pitchFamily="34" charset="-120"/>
              </a:rPr>
              <a:t> madaling dalhin o ilipat</a:t>
            </a:r>
            <a:endParaRPr lang="tl" sz="1820" dirty="0"/>
          </a:p>
          <a:p>
            <a:pPr algn="l" marL="463550" indent="-46355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Kakayahang mahati:</a:t>
            </a:r>
            <a:r>
              <a:rPr lang="tl" altLang="en-US" sz="1820" dirty="0">
                <a:solidFill>
                  <a:srgbClr val="25252B"/>
                </a:solidFill>
                <a:latin typeface="IBM Plex Sans" pitchFamily="34" charset="0"/>
                <a:ea typeface="IBM Plex Sans" pitchFamily="34" charset="-122"/>
                <a:cs typeface="IBM Plex Sans" pitchFamily="34" charset="-120"/>
              </a:rPr>
              <a:t> maliliit at malalaking halaga</a:t>
            </a:r>
            <a:endParaRPr lang="tl" sz="1820" dirty="0"/>
          </a:p>
          <a:p>
            <a:pPr algn="l" marL="463550" indent="-46355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Kakayahang mapagpalit-palit:</a:t>
            </a:r>
            <a:r>
              <a:rPr lang="tl" altLang="en-US" sz="1820" dirty="0">
                <a:solidFill>
                  <a:srgbClr val="25252B"/>
                </a:solidFill>
                <a:latin typeface="IBM Plex Sans" pitchFamily="34" charset="0"/>
                <a:ea typeface="IBM Plex Sans" pitchFamily="34" charset="-122"/>
                <a:cs typeface="IBM Plex Sans" pitchFamily="34" charset="-120"/>
              </a:rPr>
              <a:t> magkakapantay na yunit na maaaring ipagpalit sa isa't isa</a:t>
            </a:r>
            <a:endParaRPr lang="tl" sz="1820" dirty="0"/>
          </a:p>
        </p:txBody>
      </p:sp>
      <p:sp>
        <p:nvSpPr>
          <p:cNvPr id="5" name="Text 3"/>
          <p:cNvSpPr/>
          <p:nvPr/>
        </p:nvSpPr>
        <p:spPr>
          <a:xfrm>
            <a:off x="6119073" y="1364742"/>
            <a:ext cx="5730545" cy="1655247"/>
          </a:xfrm>
          <a:prstGeom prst="rect">
            <a:avLst/>
          </a:prstGeom>
          <a:noFill/>
          <a:ln/>
        </p:spPr>
        <p:txBody>
          <a:bodyPr wrap="square" lIns="0" tIns="0" rIns="0" bIns="0" rtlCol="0" anchor="t"/>
          <a:lstStyle/>
          <a:p>
            <a:pPr algn="l" marL="463550" indent="-463550">
              <a:lnSpc>
                <a:spcPct val="113000"/>
              </a:lnSpc>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Kakapusan:</a:t>
            </a:r>
            <a:r>
              <a:rPr lang="tl" altLang="en-US" sz="1820" dirty="0">
                <a:solidFill>
                  <a:srgbClr val="25252B"/>
                </a:solidFill>
                <a:latin typeface="IBM Plex Sans" pitchFamily="34" charset="0"/>
                <a:ea typeface="IBM Plex Sans" pitchFamily="34" charset="-122"/>
                <a:cs typeface="IBM Plex Sans" pitchFamily="34" charset="-120"/>
              </a:rPr>
              <a:t> mga limitasyon sa pagdaragdag ng suplay</a:t>
            </a:r>
            <a:endParaRPr lang="tl" sz="1820" dirty="0"/>
          </a:p>
          <a:p>
            <a:pPr algn="l" marL="463550" indent="-46355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Pagtanggap:</a:t>
            </a:r>
            <a:r>
              <a:rPr lang="tl" altLang="en-US" sz="1820" dirty="0">
                <a:solidFill>
                  <a:srgbClr val="25252B"/>
                </a:solidFill>
                <a:latin typeface="IBM Plex Sans" pitchFamily="34" charset="0"/>
                <a:ea typeface="IBM Plex Sans" pitchFamily="34" charset="-122"/>
                <a:cs typeface="IBM Plex Sans" pitchFamily="34" charset="-120"/>
              </a:rPr>
              <a:t> kahandaang tanggapin ito</a:t>
            </a:r>
            <a:endParaRPr lang="tl" sz="1820" dirty="0"/>
          </a:p>
          <a:p>
            <a:pPr algn="l" marL="463550" indent="-46355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Kakayahang mapatunayan at makilala:</a:t>
            </a:r>
            <a:r>
              <a:rPr lang="tl" altLang="en-US" sz="1820" dirty="0">
                <a:solidFill>
                  <a:srgbClr val="25252B"/>
                </a:solidFill>
                <a:latin typeface="IBM Plex Sans" pitchFamily="34" charset="0"/>
                <a:ea typeface="IBM Plex Sans" pitchFamily="34" charset="-122"/>
                <a:cs typeface="IBM Plex Sans" pitchFamily="34" charset="-120"/>
              </a:rPr>
              <a:t> tunay at makikilalang mga yunit</a:t>
            </a:r>
            <a:endParaRPr lang="tl" sz="1820" dirty="0"/>
          </a:p>
        </p:txBody>
      </p:sp>
      <p:sp>
        <p:nvSpPr>
          <p:cNvPr id="6" name="Text 4"/>
          <p:cNvSpPr/>
          <p:nvPr/>
        </p:nvSpPr>
        <p:spPr>
          <a:xfrm>
            <a:off x="666780" y="3633460"/>
            <a:ext cx="11510010" cy="625084"/>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Walang anyong nakakakuha ng perpektong marka. Ang “</a:t>
            </a:r>
            <a:r>
              <a:rPr lang="tl" altLang="en-US" sz="1820" b="1" dirty="0">
                <a:solidFill>
                  <a:srgbClr val="25252B"/>
                </a:solidFill>
                <a:latin typeface="IBM Plex Sans" pitchFamily="34" charset="0"/>
                <a:ea typeface="IBM Plex Sans" pitchFamily="34" charset="-122"/>
                <a:cs typeface="IBM Plex Sans" pitchFamily="34" charset="-120"/>
              </a:rPr>
              <a:t>Matatag na salapi</a:t>
            </a:r>
            <a:r>
              <a:rPr lang="tl" altLang="en-US" sz="1820" dirty="0">
                <a:solidFill>
                  <a:srgbClr val="25252B"/>
                </a:solidFill>
                <a:latin typeface="IBM Plex Sans" pitchFamily="34" charset="0"/>
                <a:ea typeface="IBM Plex Sans" pitchFamily="34" charset="-122"/>
                <a:cs typeface="IBM Plex Sans" pitchFamily="34" charset="-120"/>
              </a:rPr>
              <a:t>” ay isang pagtatasa: maglahad kayo ng mga pamantayan at ihambing ang mga anyo ayon sa parehong mga pamantayan.</a:t>
            </a:r>
            <a:endParaRPr lang="tl" sz="1820" dirty="0"/>
          </a:p>
        </p:txBody>
      </p:sp>
      <p:sp>
        <p:nvSpPr>
          <p:cNvPr id="7" name="Shape 5"/>
          <p:cNvSpPr/>
          <p:nvPr/>
        </p:nvSpPr>
        <p:spPr>
          <a:xfrm>
            <a:off x="666780" y="4490161"/>
            <a:ext cx="10858500" cy="1249985"/>
          </a:xfrm>
          <a:prstGeom prst="rect">
            <a:avLst/>
          </a:prstGeom>
          <a:solidFill>
            <a:srgbClr val="F3F3FA"/>
          </a:solidFill>
          <a:ln/>
        </p:spPr>
      </p:sp>
      <p:sp>
        <p:nvSpPr>
          <p:cNvPr id="8" name="Shape 6"/>
          <p:cNvSpPr/>
          <p:nvPr/>
        </p:nvSpPr>
        <p:spPr>
          <a:xfrm>
            <a:off x="666780" y="4490161"/>
            <a:ext cx="57150" cy="1249985"/>
          </a:xfrm>
          <a:prstGeom prst="rect">
            <a:avLst/>
          </a:prstGeom>
          <a:solidFill>
            <a:srgbClr val="422C70"/>
          </a:solidFill>
          <a:ln/>
        </p:spPr>
      </p:sp>
      <p:sp>
        <p:nvSpPr>
          <p:cNvPr id="9" name="Text 7"/>
          <p:cNvSpPr/>
          <p:nvPr/>
        </p:nvSpPr>
        <p:spPr>
          <a:xfrm>
            <a:off x="1094537" y="4698644"/>
            <a:ext cx="10663641" cy="833018"/>
          </a:xfrm>
          <a:prstGeom prst="rect">
            <a:avLst/>
          </a:prstGeom>
          <a:noFill/>
          <a:ln/>
        </p:spPr>
        <p:txBody>
          <a:bodyPr wrap="square" lIns="0" tIns="0" rIns="0" bIns="0" rtlCol="0" anchor="t"/>
          <a:lstStyle/>
          <a:p>
            <a:pPr algn="l" indent="0" marL="0">
              <a:lnSpc>
                <a:spcPct val="113000"/>
              </a:lnSpc>
              <a:buNone/>
            </a:pPr>
            <a:r>
              <a:rPr lang="tl" altLang="en-US" sz="1820" b="1" dirty="0">
                <a:solidFill>
                  <a:srgbClr val="422C70"/>
                </a:solidFill>
                <a:latin typeface="IBM Plex Sans" pitchFamily="34" charset="0"/>
                <a:ea typeface="IBM Plex Sans" pitchFamily="34" charset="-122"/>
                <a:cs typeface="IBM Plex Sans" pitchFamily="34" charset="-120"/>
              </a:rPr>
              <a:t>Mag-isip kayo nang mapanuri</a:t>
            </a:r>
            <a:endParaRPr lang="tl" sz="1820" dirty="0"/>
          </a:p>
          <a:p>
            <a:pPr algn="l" indent="0" marL="0">
              <a:lnSpc>
                <a:spcPct val="113000"/>
              </a:lnSpc>
              <a:spcBef>
                <a:spcPts val="270"/>
              </a:spcBef>
              <a:buNone/>
            </a:pPr>
            <a:r>
              <a:rPr lang="tl" altLang="en-US" sz="1820" dirty="0">
                <a:solidFill>
                  <a:srgbClr val="25252B"/>
                </a:solidFill>
                <a:latin typeface="IBM Plex Sans" pitchFamily="34" charset="0"/>
                <a:ea typeface="IBM Plex Sans" pitchFamily="34" charset="-122"/>
                <a:cs typeface="IBM Plex Sans" pitchFamily="34" charset="-120"/>
              </a:rPr>
              <a:t>Aling mga katangian ang naging mahalaga nang piliin ninyo ang isang uri ng salapi o ari-arian kaysa sa iba?</a:t>
            </a:r>
            <a:endParaRPr lang="tl"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Pakikipagpalitan at ang Dobleng Pagkakatugma ng mga</a:t>
            </a:r>
            <a:br/>
            <a:r>
              <a:rPr lang="tl" altLang="en-US" sz="3000" dirty="0">
                <a:solidFill>
                  <a:srgbClr val="422C70"/>
                </a:solidFill>
                <a:latin typeface="IBM Plex Sans Medium" pitchFamily="34" charset="0"/>
                <a:ea typeface="IBM Plex Sans Medium" pitchFamily="34" charset="-122"/>
                <a:cs typeface="IBM Plex Sans Medium" pitchFamily="34" charset="-120"/>
              </a:rPr>
              <a:t>Kagustuhan</a:t>
            </a:r>
            <a:endParaRPr lang="tl" sz="3000" dirty="0"/>
          </a:p>
        </p:txBody>
      </p:sp>
      <p:sp>
        <p:nvSpPr>
          <p:cNvPr id="4" name="Text 2"/>
          <p:cNvSpPr/>
          <p:nvPr/>
        </p:nvSpPr>
        <p:spPr>
          <a:xfrm>
            <a:off x="1047720" y="180584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Direktang palitan ng mga kalakal o serbisyo</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Dapat gusto ng magkabilang panig ang alok ng isa't isa</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Sa parehong oras, sa angkop na dami</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Mga suliranin sa paghahati, pagkasira, pagpepresyo, at pag-iimpok</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Pinaghihiwalay ng pera ang pagbebenta at pagbili</a:t>
            </a:r>
            <a:endParaRPr lang="t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Kakapusan, Halaga, at Palitan</a:t>
            </a:r>
            <a:endParaRPr lang="tl" sz="3000" dirty="0"/>
          </a:p>
        </p:txBody>
      </p:sp>
      <p:sp>
        <p:nvSpPr>
          <p:cNvPr id="5" name="Text 2"/>
          <p:cNvSpPr/>
          <p:nvPr/>
        </p:nvSpPr>
        <p:spPr>
          <a:xfrm>
            <a:off x="956188" y="1364742"/>
            <a:ext cx="5377221" cy="3981938"/>
          </a:xfrm>
          <a:prstGeom prst="rect">
            <a:avLst/>
          </a:prstGeom>
          <a:noFill/>
          <a:ln/>
        </p:spPr>
        <p:txBody>
          <a:bodyPr wrap="square" lIns="0" tIns="0" rIns="0" bIns="0" rtlCol="0" anchor="t"/>
          <a:lstStyle/>
          <a:p>
            <a:pPr algn="l" marL="173990" indent="-173990">
              <a:lnSpc>
                <a:spcPct val="113000"/>
              </a:lnSpc>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Kakapusan:</a:t>
            </a:r>
            <a:r>
              <a:rPr lang="tl" altLang="en-US" sz="1820" dirty="0">
                <a:solidFill>
                  <a:srgbClr val="25252B"/>
                </a:solidFill>
                <a:latin typeface="IBM Plex Sans" pitchFamily="34" charset="0"/>
                <a:ea typeface="IBM Plex Sans" pitchFamily="34" charset="-122"/>
                <a:cs typeface="IBM Plex Sans" pitchFamily="34" charset="-120"/>
              </a:rPr>
              <a:t> ang paggamit sa isang paraan ay humahadlang sa paggamit sa iba</a:t>
            </a:r>
            <a:endParaRPr lang="tl" sz="1820" dirty="0"/>
          </a:p>
          <a:p>
            <a:pPr algn="l" marL="173990" indent="-17399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Subhetibong halaga:</a:t>
            </a:r>
            <a:r>
              <a:rPr lang="tl" altLang="en-US" sz="1820" dirty="0">
                <a:solidFill>
                  <a:srgbClr val="25252B"/>
                </a:solidFill>
                <a:latin typeface="IBM Plex Sans" pitchFamily="34" charset="0"/>
                <a:ea typeface="IBM Plex Sans" pitchFamily="34" charset="-122"/>
                <a:cs typeface="IBM Plex Sans" pitchFamily="34" charset="-120"/>
              </a:rPr>
              <a:t> mga pangangailangan, kagustuhan, at kalagayan</a:t>
            </a:r>
            <a:endParaRPr lang="tl" sz="1820" dirty="0"/>
          </a:p>
          <a:p>
            <a:pPr algn="l" marL="173990" indent="-17399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Palitan:</a:t>
            </a:r>
            <a:r>
              <a:rPr lang="tl" altLang="en-US" sz="1820" dirty="0">
                <a:solidFill>
                  <a:srgbClr val="25252B"/>
                </a:solidFill>
                <a:latin typeface="IBM Plex Sans" pitchFamily="34" charset="0"/>
                <a:ea typeface="IBM Plex Sans" pitchFamily="34" charset="-122"/>
                <a:cs typeface="IBM Plex Sans" pitchFamily="34" charset="-120"/>
              </a:rPr>
              <a:t> mas gusto ng magkabilang panig ang kanilang natatanggap</a:t>
            </a:r>
            <a:endParaRPr lang="tl" sz="1820" dirty="0"/>
          </a:p>
          <a:p>
            <a:pPr algn="l" marL="173990" indent="-17399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Halaga ng pinalampas na pagkakataon:</a:t>
            </a:r>
            <a:r>
              <a:rPr lang="tl" altLang="en-US" sz="1820" dirty="0">
                <a:solidFill>
                  <a:srgbClr val="25252B"/>
                </a:solidFill>
                <a:latin typeface="IBM Plex Sans" pitchFamily="34" charset="0"/>
                <a:ea typeface="IBM Plex Sans" pitchFamily="34" charset="-122"/>
                <a:cs typeface="IBM Plex Sans" pitchFamily="34" charset="-120"/>
              </a:rPr>
              <a:t> ang pinakamahusay na alternatibong isinuko</a:t>
            </a:r>
            <a:endParaRPr lang="tl" sz="1820" dirty="0"/>
          </a:p>
          <a:p>
            <a:pPr algn="l" marL="173990" indent="-17399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Kagustuhan batay sa panahon:</a:t>
            </a:r>
            <a:r>
              <a:rPr lang="tl" altLang="en-US" sz="1820" dirty="0">
                <a:solidFill>
                  <a:srgbClr val="25252B"/>
                </a:solidFill>
                <a:latin typeface="IBM Plex Sans" pitchFamily="34" charset="0"/>
                <a:ea typeface="IBM Plex Sans" pitchFamily="34" charset="-122"/>
                <a:cs typeface="IBM Plex Sans" pitchFamily="34" charset="-120"/>
              </a:rPr>
              <a:t> ngayon kumpara sa hinaharap</a:t>
            </a:r>
            <a:endParaRPr lang="tl" sz="1820" dirty="0"/>
          </a:p>
          <a:p>
            <a:pPr algn="l" marL="173990" indent="-17399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Kapalit:</a:t>
            </a:r>
            <a:r>
              <a:rPr lang="tl" altLang="en-US" sz="1820" dirty="0">
                <a:solidFill>
                  <a:srgbClr val="25252B"/>
                </a:solidFill>
                <a:latin typeface="IBM Plex Sans" pitchFamily="34" charset="0"/>
                <a:ea typeface="IBM Plex Sans" pitchFamily="34" charset="-122"/>
                <a:cs typeface="IBM Plex Sans" pitchFamily="34" charset="-120"/>
              </a:rPr>
              <a:t> isang pakinabang na may kaakibat na gastos</a:t>
            </a:r>
            <a:endParaRPr lang="tl" sz="1820" dirty="0"/>
          </a:p>
        </p:txBody>
      </p:sp>
      <p:sp>
        <p:nvSpPr>
          <p:cNvPr id="6" name="Text 3"/>
          <p:cNvSpPr/>
          <p:nvPr/>
        </p:nvSpPr>
        <p:spPr>
          <a:xfrm>
            <a:off x="666780" y="5601340"/>
            <a:ext cx="5694426" cy="625084"/>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Hindi sapat ang kakapusan lamang upang matiyak ang halaga; mahalaga rin ang demand.</a:t>
            </a:r>
            <a:endParaRPr lang="tl"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Malapit sa isang ligtas na mapagkukunan May isang bote ng tubig sa refrigerator ng tindahan. Madaling makahanap ng malinis na tubig sa malapit.PangangailanganMababaPresyoMas mababaSa panahon ng kakula">    </p:cNvPr>
          <p:cNvPicPr>
            <a:picLocks noChangeAspect="1"/>
          </p:cNvPicPr>
          <p:nvPr/>
        </p:nvPicPr>
        <p:blipFill>
          <a:blip r:embed="rId1"/>
          <a:stretch>
            <a:fillRect/>
          </a:stretch>
        </p:blipFill>
        <p:spPr>
          <a:xfrm>
            <a:off x="538947" y="266730"/>
            <a:ext cx="1111416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Gastos sa Oportunidad</a:t>
            </a:r>
            <a:endParaRPr lang="t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Tinitimbang ng isang mamimiling may limitadong pera ang mga pagpipilian Pagkain Kumain nang mabuti ngayon.Transportasyon Makapasok sa trabaho.Mag-iponItabi ang pera para sa susunod. Sa bawat pagpili, ">    </p:cNvPr>
          <p:cNvPicPr>
            <a:picLocks noChangeAspect="1"/>
          </p:cNvPicPr>
          <p:nvPr/>
        </p:nvPicPr>
        <p:blipFill>
          <a:blip r:embed="rId1"/>
          <a:stretch>
            <a:fillRect/>
          </a:stretch>
        </p:blipFill>
        <p:spPr>
          <a:xfrm>
            <a:off x="553121" y="266730"/>
            <a:ext cx="1108582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Mula sa Barter Patungo sa Digital na Pera</a:t>
            </a:r>
            <a:endParaRPr lang="tl"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Tuwirang palitan, mga regalo, mga obligasyon, at mga tala ng utang</a:t>
            </a:r>
            <a:endParaRPr lang="tl" sz="2210" dirty="0"/>
          </a:p>
          <a:p>
            <a:pPr algn="l" marL="210820" indent="-210820">
              <a:lnSpc>
                <a:spcPct val="113000"/>
              </a:lnSpc>
              <a:spcBef>
                <a:spcPts val="440"/>
              </a:spcBef>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Salaping kalakal: mga kalakal na may iba pang gamit</a:t>
            </a:r>
            <a:endParaRPr lang="tl" sz="2210" dirty="0"/>
          </a:p>
          <a:p>
            <a:pPr algn="l" marL="210820" indent="-210820">
              <a:lnSpc>
                <a:spcPct val="113000"/>
              </a:lnSpc>
              <a:spcBef>
                <a:spcPts val="440"/>
              </a:spcBef>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Mga pamantayang barya: pagkilala; posibleng pagbabawas sa nilalamang mahalagang metal</a:t>
            </a:r>
            <a:endParaRPr lang="tl" sz="2210" dirty="0"/>
          </a:p>
          <a:p>
            <a:pPr algn="l" marL="210820" indent="-210820">
              <a:lnSpc>
                <a:spcPct val="113000"/>
              </a:lnSpc>
              <a:spcBef>
                <a:spcPts val="440"/>
              </a:spcBef>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Papel na kumakatawan sa salapi: mga katibayang maaaring ipantubos; tiwala sa tagapaglabas</a:t>
            </a:r>
            <a:endParaRPr lang="tl" sz="2210" dirty="0"/>
          </a:p>
          <a:p>
            <a:pPr algn="l" marL="210820" indent="-210820">
              <a:lnSpc>
                <a:spcPct val="113000"/>
              </a:lnSpc>
              <a:spcBef>
                <a:spcPts val="440"/>
              </a:spcBef>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Mga bangko at salapi ng pamahalaan: mga pangako ng mga institusyon</a:t>
            </a:r>
            <a:endParaRPr lang="tl" sz="2210" dirty="0"/>
          </a:p>
          <a:p>
            <a:pPr algn="l" marL="210820" indent="-210820">
              <a:lnSpc>
                <a:spcPct val="113000"/>
              </a:lnSpc>
              <a:spcBef>
                <a:spcPts val="440"/>
              </a:spcBef>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Mga digital na pagbabayad: mga tagubiling nagbabago sa mga tala</a:t>
            </a:r>
            <a:endParaRPr lang="tl" sz="2210" dirty="0"/>
          </a:p>
        </p:txBody>
      </p:sp>
      <p:sp>
        <p:nvSpPr>
          <p:cNvPr id="5" name="Text 3"/>
          <p:cNvSpPr/>
          <p:nvPr/>
        </p:nvSpPr>
        <p:spPr>
          <a:xfrm>
            <a:off x="666780" y="4995459"/>
            <a:ext cx="11510010" cy="1135410"/>
          </a:xfrm>
          <a:prstGeom prst="rect">
            <a:avLst/>
          </a:prstGeom>
          <a:noFill/>
          <a:ln/>
        </p:spPr>
        <p:txBody>
          <a:bodyPr wrap="square" lIns="0" tIns="0" rIns="0" bIns="0" rtlCol="0" anchor="t"/>
          <a:lstStyle/>
          <a:p>
            <a:pPr algn="l" indent="0" marL="0">
              <a:lnSpc>
                <a:spcPct val="113000"/>
              </a:lnSpc>
              <a:buNone/>
            </a:pPr>
            <a:r>
              <a:rPr lang="tl" altLang="en-US" sz="2210" dirty="0">
                <a:solidFill>
                  <a:srgbClr val="25252B"/>
                </a:solidFill>
                <a:latin typeface="IBM Plex Sans" pitchFamily="34" charset="0"/>
                <a:ea typeface="IBM Plex Sans" pitchFamily="34" charset="-122"/>
                <a:cs typeface="IBM Plex Sans" pitchFamily="34" charset="-120"/>
              </a:rPr>
              <a:t>Sabay-sabay na umiral ang iba't ibang anyo; hindi iisang pagkakasunod-sunod ang sinunod ng lahat ng lipunan. Ang kaginhawahan ay madalas na nagdulot ng pagdepende sa mga tagapaglabas at tagapamagitan.</a:t>
            </a:r>
            <a:endParaRPr lang="tl"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Perang Fiat</a:t>
            </a:r>
            <a:endParaRPr lang="tl"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Ang perang fiat ay salaping awtorisado ng pamahalaan na hindi maaaring ipagpalit sa isang takdang dami ng kalakal tulad ng ginto.</a:t>
            </a:r>
            <a:endParaRPr lang="tl"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Bangko sentral:</a:t>
            </a:r>
            <a:r>
              <a:rPr lang="tl" altLang="en-US" sz="2110" dirty="0">
                <a:solidFill>
                  <a:srgbClr val="25252B"/>
                </a:solidFill>
                <a:latin typeface="IBM Plex Sans" pitchFamily="34" charset="0"/>
                <a:ea typeface="IBM Plex Sans" pitchFamily="34" charset="-122"/>
                <a:cs typeface="IBM Plex Sans" pitchFamily="34" charset="-120"/>
              </a:rPr>
              <a:t> batayang salapi, patakaran, pag-aayos ng mga transaksiyon</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Mga komersiyal na bangko:</a:t>
            </a:r>
            <a:r>
              <a:rPr lang="tl" altLang="en-US" sz="2110" dirty="0">
                <a:solidFill>
                  <a:srgbClr val="25252B"/>
                </a:solidFill>
                <a:latin typeface="IBM Plex Sans" pitchFamily="34" charset="0"/>
                <a:ea typeface="IBM Plex Sans" pitchFamily="34" charset="-122"/>
                <a:cs typeface="IBM Plex Sans" pitchFamily="34" charset="-120"/>
              </a:rPr>
              <a:t> mga deposito, pagbabayad, pautang</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Pamahalaan:</a:t>
            </a:r>
            <a:r>
              <a:rPr lang="tl" altLang="en-US" sz="2110" dirty="0">
                <a:solidFill>
                  <a:srgbClr val="25252B"/>
                </a:solidFill>
                <a:latin typeface="IBM Plex Sans" pitchFamily="34" charset="0"/>
                <a:ea typeface="IBM Plex Sans" pitchFamily="34" charset="-122"/>
                <a:cs typeface="IBM Plex Sans" pitchFamily="34" charset="-120"/>
              </a:rPr>
              <a:t> mga buwis, paggasta, batas</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Mga tao at negosyo:</a:t>
            </a:r>
            <a:r>
              <a:rPr lang="tl" altLang="en-US" sz="2110" dirty="0">
                <a:solidFill>
                  <a:srgbClr val="25252B"/>
                </a:solidFill>
                <a:latin typeface="IBM Plex Sans" pitchFamily="34" charset="0"/>
                <a:ea typeface="IBM Plex Sans" pitchFamily="34" charset="-122"/>
                <a:cs typeface="IBM Plex Sans" pitchFamily="34" charset="-120"/>
              </a:rPr>
              <a:t> trabaho, mga presyo, palitan</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Sama-samang pagtanggap at mga epekto ng network</a:t>
            </a:r>
            <a:endParaRPr lang="tl"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Ang maginhawang pagbabayad at naiaangkop na pagpapautang ay nagdudulot ng pagdepende sa mga institusyon. Maaaring magbago ang suplay, pag-access, at mga tuntunin; nagkakaiba ayon sa hurisdiksiyon ang mga tuntunin sa salaping kinikilala ng batas bilang pambayad.</a:t>
            </a:r>
            <a:endParaRPr lang="t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Bangko sentralNamamahala sa patakarang pananalapi at sumusuporta sa pinal na pag-aayos ng mga pagbabayad. Komersiyal na bangkoMay obligasyong ibalik sa mga kliyente ang kanilang mga deposito; ang depo">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Suriin ang Isang Lokal na</a:t>
            </a:r>
            <a:br/>
            <a:r>
              <a:rPr lang="tl" altLang="en-US" sz="3000" dirty="0">
                <a:solidFill>
                  <a:srgbClr val="422C70"/>
                </a:solidFill>
                <a:latin typeface="IBM Plex Sans Medium" pitchFamily="34" charset="0"/>
                <a:ea typeface="IBM Plex Sans Medium" pitchFamily="34" charset="-122"/>
                <a:cs typeface="IBM Plex Sans Medium" pitchFamily="34" charset="-120"/>
              </a:rPr>
              <a:t>Pagbabayad</a:t>
            </a:r>
            <a:endParaRPr lang="tl" sz="3000" dirty="0"/>
          </a:p>
        </p:txBody>
      </p:sp>
      <p:sp>
        <p:nvSpPr>
          <p:cNvPr id="5" name="Text 2"/>
          <p:cNvSpPr/>
          <p:nvPr/>
        </p:nvSpPr>
        <p:spPr>
          <a:xfrm>
            <a:off x="666780" y="1848551"/>
            <a:ext cx="5694426" cy="108585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Pumili po kayo ng isang karaniwang pagbabayad, o gumamit ng kathang-isip na sitwasyon.</a:t>
            </a:r>
            <a:endParaRPr lang="tl" sz="2110" dirty="0"/>
          </a:p>
        </p:txBody>
      </p:sp>
      <p:sp>
        <p:nvSpPr>
          <p:cNvPr id="6" name="Text 3"/>
          <p:cNvSpPr/>
          <p:nvPr/>
        </p:nvSpPr>
        <p:spPr>
          <a:xfrm>
            <a:off x="1002000" y="3148919"/>
            <a:ext cx="5327020" cy="3056291"/>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tl" altLang="en-US" sz="2110" dirty="0">
                <a:solidFill>
                  <a:srgbClr val="25252B"/>
                </a:solidFill>
                <a:latin typeface="IBM Plex Sans" pitchFamily="34" charset="0"/>
                <a:ea typeface="IBM Plex Sans" pitchFamily="34" charset="-122"/>
                <a:cs typeface="IBM Plex Sans" pitchFamily="34" charset="-120"/>
              </a:rPr>
              <a:t>Ano ang binabayaran? Aling salapi ang ginagamit bilang yunit ng pagtutuos?</a:t>
            </a:r>
            <a:endParaRPr lang="tl" sz="2110" dirty="0"/>
          </a:p>
          <a:p>
            <a:pPr algn="l" marL="200660" indent="-200660">
              <a:lnSpc>
                <a:spcPct val="113000"/>
              </a:lnSpc>
              <a:spcBef>
                <a:spcPts val="420"/>
              </a:spcBef>
              <a:buSzPct val="100000"/>
              <a:buFont typeface="+mj-lt"/>
              <a:buAutoNum type="arabicPeriod" startAt="1"/>
            </a:pPr>
            <a:r>
              <a:rPr lang="tl" altLang="en-US" sz="2110" dirty="0">
                <a:solidFill>
                  <a:srgbClr val="25252B"/>
                </a:solidFill>
                <a:latin typeface="IBM Plex Sans" pitchFamily="34" charset="0"/>
                <a:ea typeface="IBM Plex Sans" pitchFamily="34" charset="-122"/>
                <a:cs typeface="IBM Plex Sans" pitchFamily="34" charset="-120"/>
              </a:rPr>
              <a:t>Bakit ito tinatanggap ng tumatanggap ng bayad?</a:t>
            </a:r>
            <a:endParaRPr lang="tl" sz="2110" dirty="0"/>
          </a:p>
          <a:p>
            <a:pPr algn="l" marL="200660" indent="-200660">
              <a:lnSpc>
                <a:spcPct val="113000"/>
              </a:lnSpc>
              <a:spcBef>
                <a:spcPts val="420"/>
              </a:spcBef>
              <a:buSzPct val="100000"/>
              <a:buFont typeface="+mj-lt"/>
              <a:buAutoNum type="arabicPeriod" startAt="1"/>
            </a:pPr>
            <a:r>
              <a:rPr lang="tl" altLang="en-US" sz="2110" dirty="0">
                <a:solidFill>
                  <a:srgbClr val="25252B"/>
                </a:solidFill>
                <a:latin typeface="IBM Plex Sans" pitchFamily="34" charset="0"/>
                <a:ea typeface="IBM Plex Sans" pitchFamily="34" charset="-122"/>
                <a:cs typeface="IBM Plex Sans" pitchFamily="34" charset="-120"/>
              </a:rPr>
              <a:t>Aling mga institusyon, talaan, o tuntunin ang sumusuporta rito?</a:t>
            </a:r>
            <a:endParaRPr lang="tl" sz="2110" dirty="0"/>
          </a:p>
          <a:p>
            <a:pPr algn="l" marL="200660" indent="-200660">
              <a:lnSpc>
                <a:spcPct val="113000"/>
              </a:lnSpc>
              <a:spcBef>
                <a:spcPts val="420"/>
              </a:spcBef>
              <a:buSzPct val="100000"/>
              <a:buFont typeface="+mj-lt"/>
              <a:buAutoNum type="arabicPeriod" startAt="1"/>
            </a:pPr>
            <a:r>
              <a:rPr lang="tl" altLang="en-US" sz="2110" dirty="0">
                <a:solidFill>
                  <a:srgbClr val="25252B"/>
                </a:solidFill>
                <a:latin typeface="IBM Plex Sans" pitchFamily="34" charset="0"/>
                <a:ea typeface="IBM Plex Sans" pitchFamily="34" charset="-122"/>
                <a:cs typeface="IBM Plex Sans" pitchFamily="34" charset="-120"/>
              </a:rPr>
              <a:t>Ano ang nagiging mas mahirap kung mawala ang pagtanggap o tiwala?</a:t>
            </a:r>
            <a:endParaRPr lang="t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Pagbabangko na may Bahagyang Reserba</a:t>
            </a:r>
            <a:endParaRPr lang="tl" sz="3000" dirty="0"/>
          </a:p>
        </p:txBody>
      </p:sp>
      <p:sp>
        <p:nvSpPr>
          <p:cNvPr id="4" name="Text 2"/>
          <p:cNvSpPr/>
          <p:nvPr/>
        </p:nvSpPr>
        <p:spPr>
          <a:xfrm>
            <a:off x="956188" y="1364742"/>
            <a:ext cx="11192805" cy="2060418"/>
          </a:xfrm>
          <a:prstGeom prst="rect">
            <a:avLst/>
          </a:prstGeom>
          <a:noFill/>
          <a:ln/>
        </p:spPr>
        <p:txBody>
          <a:bodyPr wrap="square" lIns="0" tIns="0" rIns="0" bIns="0" rtlCol="0" anchor="t"/>
          <a:lstStyle/>
          <a:p>
            <a:pPr algn="l" marL="173990" indent="-173990">
              <a:lnSpc>
                <a:spcPct val="113000"/>
              </a:lnSpc>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Mga deposito sa bangko: mga pangakong magbayad</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Bahagi lamang ang itinatabi bilang mga reserbang magagamit kaagad</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Karaniwang lumilikha ang isang pautang ng bagong salaping deposito</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Ang pagbabayad ng prinsipal ay nagpapababa sa salaping deposito</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Ang kapital, likididad, panganib sa kredito, pagpopondo, regulasyon, at demand ay naglilimita sa pagpapautang</a:t>
            </a:r>
            <a:endParaRPr lang="tl" sz="1820" dirty="0"/>
          </a:p>
        </p:txBody>
      </p:sp>
      <p:sp>
        <p:nvSpPr>
          <p:cNvPr id="5" name="Text 3"/>
          <p:cNvSpPr/>
          <p:nvPr/>
        </p:nvSpPr>
        <p:spPr>
          <a:xfrm>
            <a:off x="666780" y="3679820"/>
            <a:ext cx="11510010" cy="312542"/>
          </a:xfrm>
          <a:prstGeom prst="rect">
            <a:avLst/>
          </a:prstGeom>
          <a:noFill/>
          <a:ln/>
        </p:spPr>
        <p:txBody>
          <a:bodyPr wrap="square" lIns="0" tIns="0" rIns="0" bIns="0" rtlCol="0" anchor="t"/>
          <a:lstStyle/>
          <a:p>
            <a:pPr algn="l" indent="0" marL="0">
              <a:lnSpc>
                <a:spcPct val="113000"/>
              </a:lnSpc>
              <a:buNone/>
            </a:pPr>
            <a:r>
              <a:rPr lang="tl" altLang="en-US" sz="1820" b="1" dirty="0">
                <a:solidFill>
                  <a:srgbClr val="422C70"/>
                </a:solidFill>
                <a:latin typeface="IBM Plex Sans" pitchFamily="34" charset="0"/>
                <a:ea typeface="IBM Plex Sans" pitchFamily="34" charset="-122"/>
                <a:cs typeface="IBM Plex Sans" pitchFamily="34" charset="-120"/>
              </a:rPr>
              <a:t>Panganib sa likididad:</a:t>
            </a:r>
            <a:r>
              <a:rPr lang="tl" altLang="en-US" sz="1820" dirty="0">
                <a:solidFill>
                  <a:srgbClr val="25252B"/>
                </a:solidFill>
                <a:latin typeface="IBM Plex Sans" pitchFamily="34" charset="0"/>
                <a:ea typeface="IBM Plex Sans" pitchFamily="34" charset="-122"/>
                <a:cs typeface="IBM Plex Sans" pitchFamily="34" charset="-120"/>
              </a:rPr>
              <a:t> napakakaunti ng pondong magagamit para sa mga pag-withdraw ngayong araw.</a:t>
            </a:r>
            <a:endParaRPr lang="tl" sz="1820" dirty="0"/>
          </a:p>
        </p:txBody>
      </p:sp>
      <p:sp>
        <p:nvSpPr>
          <p:cNvPr id="6" name="Text 4"/>
          <p:cNvSpPr/>
          <p:nvPr/>
        </p:nvSpPr>
        <p:spPr>
          <a:xfrm>
            <a:off x="666780" y="4223888"/>
            <a:ext cx="11510010" cy="625084"/>
          </a:xfrm>
          <a:prstGeom prst="rect">
            <a:avLst/>
          </a:prstGeom>
          <a:noFill/>
          <a:ln/>
        </p:spPr>
        <p:txBody>
          <a:bodyPr wrap="square" lIns="0" tIns="0" rIns="0" bIns="0" rtlCol="0" anchor="t"/>
          <a:lstStyle/>
          <a:p>
            <a:pPr algn="l" indent="0" marL="0">
              <a:lnSpc>
                <a:spcPct val="113000"/>
              </a:lnSpc>
              <a:buNone/>
            </a:pPr>
            <a:r>
              <a:rPr lang="tl" altLang="en-US" sz="1820" b="1" dirty="0">
                <a:solidFill>
                  <a:srgbClr val="422C70"/>
                </a:solidFill>
                <a:latin typeface="IBM Plex Sans" pitchFamily="34" charset="0"/>
                <a:ea typeface="IBM Plex Sans" pitchFamily="34" charset="-122"/>
                <a:cs typeface="IBM Plex Sans" pitchFamily="34" charset="-120"/>
              </a:rPr>
              <a:t>Panganib sa kakayahang magbayad:</a:t>
            </a:r>
            <a:r>
              <a:rPr lang="tl" altLang="en-US" sz="1820" dirty="0">
                <a:solidFill>
                  <a:srgbClr val="25252B"/>
                </a:solidFill>
                <a:latin typeface="IBM Plex Sans" pitchFamily="34" charset="0"/>
                <a:ea typeface="IBM Plex Sans" pitchFamily="34" charset="-122"/>
                <a:cs typeface="IBM Plex Sans" pitchFamily="34" charset="-120"/>
              </a:rPr>
              <a:t> mas mababa ang halaga ng mga ari-arian kaysa sa mga obligasyon.</a:t>
            </a:r>
            <a:endParaRPr lang="tl" sz="1820" dirty="0"/>
          </a:p>
        </p:txBody>
      </p:sp>
      <p:sp>
        <p:nvSpPr>
          <p:cNvPr id="7" name="Text 5"/>
          <p:cNvSpPr/>
          <p:nvPr/>
        </p:nvSpPr>
        <p:spPr>
          <a:xfrm>
            <a:off x="666780" y="5080589"/>
            <a:ext cx="11510010" cy="937626"/>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Ang sabayang pag-withdraw ng maraming depositor ay maaaring magpahirap sa pagkuha ng pera. Maaaring mabawasan ng seguro at pagpapautang ng bangko sentral ang takot, ngunit magkakaiba ang saklaw at mga patakaran; hindi maaalis ng proteksiyon ang lahat ng panganib.</a:t>
            </a:r>
            <a:endParaRPr lang="tl" sz="18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Mag-aplay para sa pautangHumihingi ng pautang sa bangko ang nanghihiram.2Aprubahan ang pautangPumapayag ang bangko na magpautang.3 Lumikha ng depositoNagkakredito ang bangko ng bagong deposito sa ac">    </p:cNvPr>
          <p:cNvPicPr>
            <a:picLocks noChangeAspect="1"/>
          </p:cNvPicPr>
          <p:nvPr/>
        </p:nvPicPr>
        <p:blipFill>
          <a:blip r:embed="rId1"/>
          <a:stretch>
            <a:fillRect/>
          </a:stretch>
        </p:blipFill>
        <p:spPr>
          <a:xfrm>
            <a:off x="984260" y="266730"/>
            <a:ext cx="10223541"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anganib sa likididadMaraming depositor ang pumipila upang mag-withdraw ngayon Maaaring mabayaran pa sa kalaunan ang mga pautang ng bangko Kulang ang salapi o mga ari-ariang madaling magamit ngayonAng">    </p:cNvPr>
          <p:cNvPicPr>
            <a:picLocks noChangeAspect="1"/>
          </p:cNvPicPr>
          <p:nvPr/>
        </p:nvPicPr>
        <p:blipFill>
          <a:blip r:embed="rId1"/>
          <a:stretch>
            <a:fillRect/>
          </a:stretch>
        </p:blipFill>
        <p:spPr>
          <a:xfrm>
            <a:off x="399593" y="266730"/>
            <a:ext cx="1139287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Implasyon at Kakayahang</a:t>
            </a:r>
            <a:br/>
            <a:r>
              <a:rPr lang="tl" altLang="en-US" sz="3000" dirty="0">
                <a:solidFill>
                  <a:srgbClr val="422C70"/>
                </a:solidFill>
                <a:latin typeface="IBM Plex Sans Medium" pitchFamily="34" charset="0"/>
                <a:ea typeface="IBM Plex Sans Medium" pitchFamily="34" charset="-122"/>
                <a:cs typeface="IBM Plex Sans Medium" pitchFamily="34" charset="-120"/>
              </a:rPr>
              <a:t>Bumili</a:t>
            </a:r>
            <a:endParaRPr lang="tl" sz="3000" dirty="0"/>
          </a:p>
        </p:txBody>
      </p:sp>
      <p:sp>
        <p:nvSpPr>
          <p:cNvPr id="5" name="Text 2"/>
          <p:cNvSpPr/>
          <p:nvPr/>
        </p:nvSpPr>
        <p:spPr>
          <a:xfrm>
            <a:off x="956188" y="1783812"/>
            <a:ext cx="5377221" cy="2639141"/>
          </a:xfrm>
          <a:prstGeom prst="rect">
            <a:avLst/>
          </a:prstGeom>
          <a:noFill/>
          <a:ln/>
        </p:spPr>
        <p:txBody>
          <a:bodyPr wrap="square" lIns="0" tIns="0" rIns="0" bIns="0" rtlCol="0" anchor="t"/>
          <a:lstStyle/>
          <a:p>
            <a:pPr algn="l" marL="173990" indent="-173990">
              <a:lnSpc>
                <a:spcPct val="113000"/>
              </a:lnSpc>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Implasyon ng presyo:</a:t>
            </a:r>
            <a:r>
              <a:rPr lang="tl" altLang="en-US" sz="1820" dirty="0">
                <a:solidFill>
                  <a:srgbClr val="25252B"/>
                </a:solidFill>
                <a:latin typeface="IBM Plex Sans" pitchFamily="34" charset="0"/>
                <a:ea typeface="IBM Plex Sans" pitchFamily="34" charset="-122"/>
                <a:cs typeface="IBM Plex Sans" pitchFamily="34" charset="-120"/>
              </a:rPr>
              <a:t> patuloy na pagtaas ng pangkalahatang antas ng presyo</a:t>
            </a:r>
            <a:endParaRPr lang="tl" sz="1820" dirty="0"/>
          </a:p>
          <a:p>
            <a:pPr algn="l" marL="173990" indent="-17399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Kakayahang bumili:</a:t>
            </a:r>
            <a:r>
              <a:rPr lang="tl" altLang="en-US" sz="1820" dirty="0">
                <a:solidFill>
                  <a:srgbClr val="25252B"/>
                </a:solidFill>
                <a:latin typeface="IBM Plex Sans" pitchFamily="34" charset="0"/>
                <a:ea typeface="IBM Plex Sans" pitchFamily="34" charset="-122"/>
                <a:cs typeface="IBM Plex Sans" pitchFamily="34" charset="-120"/>
              </a:rPr>
              <a:t> kung ano ang mabibili ng isang yunit ng pera</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Parehong basket ng mga bilihin: 100 → 110 yunit ng salapi</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Hindi nagbabagong kita o ipon: mas mababang kakayahang bumili</a:t>
            </a:r>
            <a:endParaRPr lang="tl" sz="1820" dirty="0"/>
          </a:p>
        </p:txBody>
      </p:sp>
      <p:sp>
        <p:nvSpPr>
          <p:cNvPr id="6" name="Text 3"/>
          <p:cNvSpPr/>
          <p:nvPr/>
        </p:nvSpPr>
        <p:spPr>
          <a:xfrm>
            <a:off x="666780" y="4677705"/>
            <a:ext cx="5694426" cy="1562710"/>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Maaaring mag-ambag ang pagdami ng pera at pagpapautang, kasama ng suplay, demand, salapi, buwis, regulasyon, at mga gastos. Ang pagtaas ng isang presyo lamang ay hindi ang kabuuang sukatan ng implasyon.</a:t>
            </a:r>
            <a:endParaRPr lang="tl"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Bago May hawak kayong 100 yunit. Ang halaga ng basket ay 100. Mabibili ninyo ang lahat ng laman ng basket.Antas ng presyoMas mababaKakayahang bumiliMas mataasPagkatapos tumaas ang mga presyo May hawak">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Ihambing ang Kakayahang Bumili sa Lokal na Antas</a:t>
            </a:r>
            <a:endParaRPr lang="tl" sz="3000" dirty="0"/>
          </a:p>
        </p:txBody>
      </p:sp>
      <p:sp>
        <p:nvSpPr>
          <p:cNvPr id="4" name="Text 2"/>
          <p:cNvSpPr/>
          <p:nvPr/>
        </p:nvSpPr>
        <p:spPr>
          <a:xfrm>
            <a:off x="971459" y="1368491"/>
            <a:ext cx="11176071" cy="2120311"/>
          </a:xfrm>
          <a:prstGeom prst="rect">
            <a:avLst/>
          </a:prstGeom>
          <a:noFill/>
          <a:ln/>
        </p:spPr>
        <p:txBody>
          <a:bodyPr wrap="square" lIns="0" tIns="0" rIns="0" bIns="0" rtlCol="0" anchor="t"/>
          <a:lstStyle/>
          <a:p>
            <a:pPr algn="l" marL="182880" indent="-182880">
              <a:lnSpc>
                <a:spcPct val="113000"/>
              </a:lnSpc>
              <a:buSzPct val="100000"/>
              <a:buFont typeface="+mj-lt"/>
              <a:buAutoNum type="arabicPeriod" startAt="1"/>
            </a:pPr>
            <a:r>
              <a:rPr lang="tl" altLang="en-US" sz="1920" dirty="0">
                <a:solidFill>
                  <a:srgbClr val="25252B"/>
                </a:solidFill>
                <a:latin typeface="IBM Plex Sans" pitchFamily="34" charset="0"/>
                <a:ea typeface="IBM Plex Sans" pitchFamily="34" charset="-122"/>
                <a:cs typeface="IBM Plex Sans" pitchFamily="34" charset="-120"/>
              </a:rPr>
              <a:t>Pumili po kayo ng isang karaniwang bilihin; itala ang presyo nito ngayon.</a:t>
            </a:r>
            <a:endParaRPr lang="tl" sz="1920" dirty="0"/>
          </a:p>
          <a:p>
            <a:pPr algn="l" marL="182880" indent="-182880">
              <a:lnSpc>
                <a:spcPct val="113000"/>
              </a:lnSpc>
              <a:spcBef>
                <a:spcPts val="380"/>
              </a:spcBef>
              <a:buSzPct val="100000"/>
              <a:buFont typeface="+mj-lt"/>
              <a:buAutoNum type="arabicPeriod" startAt="1"/>
            </a:pPr>
            <a:r>
              <a:rPr lang="tl" altLang="en-US" sz="1920" dirty="0">
                <a:solidFill>
                  <a:srgbClr val="25252B"/>
                </a:solidFill>
                <a:latin typeface="IBM Plex Sans" pitchFamily="34" charset="0"/>
                <a:ea typeface="IBM Plex Sans" pitchFamily="34" charset="-122"/>
                <a:cs typeface="IBM Plex Sans" pitchFamily="34" charset="-120"/>
              </a:rPr>
              <a:t>Ihambing po ninyo ito sa dating presyo; tingnan ang isang mapagkakatiwalaang tala kung maaari.</a:t>
            </a:r>
            <a:endParaRPr lang="tl" sz="1920" dirty="0"/>
          </a:p>
          <a:p>
            <a:pPr algn="l" marL="182880" indent="-182880">
              <a:lnSpc>
                <a:spcPct val="113000"/>
              </a:lnSpc>
              <a:spcBef>
                <a:spcPts val="380"/>
              </a:spcBef>
              <a:buSzPct val="100000"/>
              <a:buFont typeface="+mj-lt"/>
              <a:buAutoNum type="arabicPeriod" startAt="1"/>
            </a:pPr>
            <a:r>
              <a:rPr lang="tl" altLang="en-US" sz="1920" dirty="0">
                <a:solidFill>
                  <a:srgbClr val="25252B"/>
                </a:solidFill>
                <a:latin typeface="IBM Plex Sans" pitchFamily="34" charset="0"/>
                <a:ea typeface="IBM Plex Sans" pitchFamily="34" charset="-122"/>
                <a:cs typeface="IBM Plex Sans" pitchFamily="34" charset="-120"/>
              </a:rPr>
              <a:t>Nagbago ba ang kita sa kaparehong antas? Ano pa ang nagbago?</a:t>
            </a:r>
            <a:endParaRPr lang="tl" sz="1920" dirty="0"/>
          </a:p>
          <a:p>
            <a:pPr algn="l" marL="182880" indent="-182880">
              <a:lnSpc>
                <a:spcPct val="113000"/>
              </a:lnSpc>
              <a:spcBef>
                <a:spcPts val="380"/>
              </a:spcBef>
              <a:buSzPct val="100000"/>
              <a:buFont typeface="+mj-lt"/>
              <a:buAutoNum type="arabicPeriod" startAt="1"/>
            </a:pPr>
            <a:r>
              <a:rPr lang="tl" altLang="en-US" sz="1920" dirty="0">
                <a:solidFill>
                  <a:srgbClr val="25252B"/>
                </a:solidFill>
                <a:latin typeface="IBM Plex Sans" pitchFamily="34" charset="0"/>
                <a:ea typeface="IBM Plex Sans" pitchFamily="34" charset="-122"/>
                <a:cs typeface="IBM Plex Sans" pitchFamily="34" charset="-120"/>
              </a:rPr>
              <a:t>Ihambing po ninyo ito sa isang opisyal na panukat ng implasyon at sa pangkat ng mga produkto at serbisyong saklaw nito.</a:t>
            </a:r>
            <a:endParaRPr lang="tl" sz="1920" dirty="0"/>
          </a:p>
        </p:txBody>
      </p:sp>
      <p:sp>
        <p:nvSpPr>
          <p:cNvPr id="5" name="Text 3"/>
          <p:cNvSpPr/>
          <p:nvPr/>
        </p:nvSpPr>
        <p:spPr>
          <a:xfrm>
            <a:off x="666780" y="3756995"/>
            <a:ext cx="11510010" cy="1316279"/>
          </a:xfrm>
          <a:prstGeom prst="rect">
            <a:avLst/>
          </a:prstGeom>
          <a:noFill/>
          <a:ln/>
        </p:spPr>
        <p:txBody>
          <a:bodyPr wrap="square" lIns="0" tIns="0" rIns="0" bIns="0" rtlCol="0" anchor="t"/>
          <a:lstStyle/>
          <a:p>
            <a:pPr algn="l" indent="0" marL="0">
              <a:lnSpc>
                <a:spcPct val="113000"/>
              </a:lnSpc>
              <a:buNone/>
            </a:pPr>
            <a:r>
              <a:rPr lang="tl" altLang="en-US" sz="1920" dirty="0">
                <a:solidFill>
                  <a:srgbClr val="25252B"/>
                </a:solidFill>
                <a:latin typeface="IBM Plex Sans" pitchFamily="34" charset="0"/>
                <a:ea typeface="IBM Plex Sans" pitchFamily="34" charset="-122"/>
                <a:cs typeface="IBM Plex Sans" pitchFamily="34" charset="-120"/>
              </a:rPr>
              <a:t>Magkakaiba ang mga epekto sa mga may hawak ng salaping cash, may-ari ng mga ari-arian, nangungutang, at nagpapautang; nagbabago ang mga sahod at presyo sa magkakaibang bilis. Maaaring iba ang inyong paggastos sa pangkat ng mga produkto at serbisyong ginagamit sa pagsukat.</a:t>
            </a:r>
            <a:endParaRPr lang="tl" sz="1920" dirty="0"/>
          </a:p>
        </p:txBody>
      </p:sp>
      <p:sp>
        <p:nvSpPr>
          <p:cNvPr id="6" name="Text 4"/>
          <p:cNvSpPr/>
          <p:nvPr/>
        </p:nvSpPr>
        <p:spPr>
          <a:xfrm>
            <a:off x="666780" y="5317053"/>
            <a:ext cx="11510010" cy="658094"/>
          </a:xfrm>
          <a:prstGeom prst="rect">
            <a:avLst/>
          </a:prstGeom>
          <a:noFill/>
          <a:ln/>
        </p:spPr>
        <p:txBody>
          <a:bodyPr wrap="square" lIns="0" tIns="0" rIns="0" bIns="0" rtlCol="0" anchor="t"/>
          <a:lstStyle/>
          <a:p>
            <a:pPr algn="l" indent="0" marL="0">
              <a:lnSpc>
                <a:spcPct val="113000"/>
              </a:lnSpc>
              <a:buNone/>
            </a:pPr>
            <a:r>
              <a:rPr lang="tl" altLang="en-US" sz="1920" dirty="0">
                <a:solidFill>
                  <a:srgbClr val="25252B"/>
                </a:solidFill>
                <a:latin typeface="IBM Plex Sans" pitchFamily="34" charset="0"/>
                <a:ea typeface="IBM Plex Sans" pitchFamily="34" charset="-122"/>
                <a:cs typeface="IBM Plex Sans" pitchFamily="34" charset="-120"/>
              </a:rPr>
              <a:t>Ang pagbabago sa pangkat ng mga produkto at serbisyo o sa pamamaraan ay hindi awtomatikong nangangahulugan ng manipulasyon; suriin po ninyo ang paliwanag at idokumento ang pagbabago.</a:t>
            </a:r>
            <a:endParaRPr lang="tl"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Ang Dolyar ng US Bilang Reserbang Salapi</a:t>
            </a:r>
            <a:endParaRPr lang="tl" sz="3000" dirty="0"/>
          </a:p>
        </p:txBody>
      </p:sp>
      <p:sp>
        <p:nvSpPr>
          <p:cNvPr id="4" name="Text 2"/>
          <p:cNvSpPr/>
          <p:nvPr/>
        </p:nvSpPr>
        <p:spPr>
          <a:xfrm>
            <a:off x="1047720" y="1386779"/>
            <a:ext cx="11092404" cy="3534339"/>
          </a:xfrm>
          <a:prstGeom prst="rect">
            <a:avLst/>
          </a:prstGeom>
          <a:noFill/>
          <a:ln/>
        </p:spPr>
        <p:txBody>
          <a:bodyPr wrap="square" lIns="0" tIns="0" rIns="0" bIns="0" rtlCol="0" anchor="t"/>
          <a:lstStyle/>
          <a:p>
            <a:pPr algn="l" marL="228600" indent="-228600">
              <a:lnSpc>
                <a:spcPct val="113000"/>
              </a:lnSpc>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Reserbang salapi: iniingatan para sa mga pandaigdigang pagbabayad</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Mga digmaang pandaigdig: mga pagbabago sa lakas ng ekonomiya at pananalapi</a:t>
            </a:r>
            <a:endParaRPr lang="tl" sz="2400" dirty="0"/>
          </a:p>
          <a:p>
            <a:pPr algn="l" marL="228600" indent="-228600">
              <a:lnSpc>
                <a:spcPct val="113000"/>
              </a:lnSpc>
              <a:spcBef>
                <a:spcPts val="480"/>
              </a:spcBef>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1944:</a:t>
            </a:r>
            <a:r>
              <a:rPr lang="tl" altLang="en-US" sz="2400" dirty="0">
                <a:solidFill>
                  <a:srgbClr val="25252B"/>
                </a:solidFill>
                <a:latin typeface="IBM Plex Sans" pitchFamily="34" charset="0"/>
                <a:ea typeface="IBM Plex Sans" pitchFamily="34" charset="-122"/>
                <a:cs typeface="IBM Plex Sans" pitchFamily="34" charset="-120"/>
              </a:rPr>
              <a:t> Bretton Woods; nakaugnay ang mga salapi sa dolyar, at ang dolyar sa ginto</a:t>
            </a:r>
            <a:endParaRPr lang="tl" sz="2400" dirty="0"/>
          </a:p>
          <a:p>
            <a:pPr algn="l" marL="228600" indent="-228600">
              <a:lnSpc>
                <a:spcPct val="113000"/>
              </a:lnSpc>
              <a:spcBef>
                <a:spcPts val="480"/>
              </a:spcBef>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1971:</a:t>
            </a:r>
            <a:r>
              <a:rPr lang="tl" altLang="en-US" sz="2400" dirty="0">
                <a:solidFill>
                  <a:srgbClr val="25252B"/>
                </a:solidFill>
                <a:latin typeface="IBM Plex Sans" pitchFamily="34" charset="0"/>
                <a:ea typeface="IBM Plex Sans" pitchFamily="34" charset="-122"/>
                <a:cs typeface="IBM Plex Sans" pitchFamily="34" charset="-120"/>
              </a:rPr>
              <a:t> natapos ang opisyal na pagpapalit ng dolyar sa ginto</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Matatag na kalakalan, laki ng ekonomiya, at malalalim na pamilihang pinansyal</a:t>
            </a:r>
            <a:endParaRPr lang="tl" sz="2400" dirty="0"/>
          </a:p>
        </p:txBody>
      </p:sp>
      <p:sp>
        <p:nvSpPr>
          <p:cNvPr id="5" name="Text 3"/>
          <p:cNvSpPr/>
          <p:nvPr/>
        </p:nvSpPr>
        <p:spPr>
          <a:xfrm>
            <a:off x="666780" y="5256337"/>
            <a:ext cx="11510010" cy="822686"/>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Maaaring magbago ang bahaging hawak ng bawat reserbang salapi; nag-iingat din ang mga bangko sentral ng iba pang mga salapi.</a:t>
            </a:r>
            <a:endParaRPr lang="t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Alternatibo para sa Pag-iimpok at Pagpapanatili ng</a:t>
            </a:r>
            <a:br/>
            <a:r>
              <a:rPr lang="tl" altLang="en-US" sz="3000" dirty="0">
                <a:solidFill>
                  <a:srgbClr val="422C70"/>
                </a:solidFill>
                <a:latin typeface="IBM Plex Sans Medium" pitchFamily="34" charset="0"/>
                <a:ea typeface="IBM Plex Sans Medium" pitchFamily="34" charset="-122"/>
                <a:cs typeface="IBM Plex Sans Medium" pitchFamily="34" charset="-120"/>
              </a:rPr>
              <a:t>Halaga</a:t>
            </a:r>
            <a:endParaRPr lang="tl" sz="3000" dirty="0"/>
          </a:p>
        </p:txBody>
      </p:sp>
      <p:sp>
        <p:nvSpPr>
          <p:cNvPr id="4" name="Text 2"/>
          <p:cNvSpPr/>
          <p:nvPr/>
        </p:nvSpPr>
        <p:spPr>
          <a:xfrm>
            <a:off x="986729" y="1791310"/>
            <a:ext cx="11159338" cy="2572664"/>
          </a:xfrm>
          <a:prstGeom prst="rect">
            <a:avLst/>
          </a:prstGeom>
          <a:noFill/>
          <a:ln/>
        </p:spPr>
        <p:txBody>
          <a:bodyPr wrap="square" lIns="0" tIns="0" rIns="0" bIns="0" rtlCol="0" anchor="t"/>
          <a:lstStyle/>
          <a:p>
            <a:pPr algn="l" marL="191770" indent="-191770">
              <a:lnSpc>
                <a:spcPct val="113000"/>
              </a:lnSpc>
              <a:buSzPct val="100000"/>
              <a:buChar char="•"/>
            </a:pPr>
            <a:r>
              <a:rPr lang="tl" altLang="en-US" sz="2020" b="1" dirty="0">
                <a:solidFill>
                  <a:srgbClr val="422C70"/>
                </a:solidFill>
                <a:latin typeface="IBM Plex Sans" pitchFamily="34" charset="0"/>
                <a:ea typeface="IBM Plex Sans" pitchFamily="34" charset="-122"/>
                <a:cs typeface="IBM Plex Sans" pitchFamily="34" charset="-120"/>
              </a:rPr>
              <a:t>Mahahalagang metal:</a:t>
            </a:r>
            <a:r>
              <a:rPr lang="tl" altLang="en-US" sz="2020" dirty="0">
                <a:solidFill>
                  <a:srgbClr val="25252B"/>
                </a:solidFill>
                <a:latin typeface="IBM Plex Sans" pitchFamily="34" charset="0"/>
                <a:ea typeface="IBM Plex Sans" pitchFamily="34" charset="-122"/>
                <a:cs typeface="IBM Plex Sans" pitchFamily="34" charset="-120"/>
              </a:rPr>
              <a:t> pisikal na paghawak; mga gastos sa pag-iimbak at pagpapatunay</a:t>
            </a:r>
            <a:endParaRPr lang="tl" sz="2020" dirty="0"/>
          </a:p>
          <a:p>
            <a:pPr algn="l" marL="191770" indent="-191770">
              <a:lnSpc>
                <a:spcPct val="113000"/>
              </a:lnSpc>
              <a:spcBef>
                <a:spcPts val="400"/>
              </a:spcBef>
              <a:buSzPct val="100000"/>
              <a:buChar char="•"/>
            </a:pPr>
            <a:r>
              <a:rPr lang="tl" altLang="en-US" sz="2020" b="1" dirty="0">
                <a:solidFill>
                  <a:srgbClr val="422C70"/>
                </a:solidFill>
                <a:latin typeface="IBM Plex Sans" pitchFamily="34" charset="0"/>
                <a:ea typeface="IBM Plex Sans" pitchFamily="34" charset="-122"/>
                <a:cs typeface="IBM Plex Sans" pitchFamily="34" charset="-120"/>
              </a:rPr>
              <a:t>Lupa at mga gusali:</a:t>
            </a:r>
            <a:r>
              <a:rPr lang="tl" altLang="en-US" sz="2020" dirty="0">
                <a:solidFill>
                  <a:srgbClr val="25252B"/>
                </a:solidFill>
                <a:latin typeface="IBM Plex Sans" pitchFamily="34" charset="0"/>
                <a:ea typeface="IBM Plex Sans" pitchFamily="34" charset="-122"/>
                <a:cs typeface="IBM Plex Sans" pitchFamily="34" charset="-120"/>
              </a:rPr>
              <a:t> kapaki-pakinabang na ari-arian; mataas na paunang gastos, pangangalaga, mahirap ilipat</a:t>
            </a:r>
            <a:endParaRPr lang="tl" sz="2020" dirty="0"/>
          </a:p>
          <a:p>
            <a:pPr algn="l" marL="191770" indent="-191770">
              <a:lnSpc>
                <a:spcPct val="113000"/>
              </a:lnSpc>
              <a:spcBef>
                <a:spcPts val="400"/>
              </a:spcBef>
              <a:buSzPct val="100000"/>
              <a:buChar char="•"/>
            </a:pPr>
            <a:r>
              <a:rPr lang="tl" altLang="en-US" sz="2020" b="1" dirty="0">
                <a:solidFill>
                  <a:srgbClr val="422C70"/>
                </a:solidFill>
                <a:latin typeface="IBM Plex Sans" pitchFamily="34" charset="0"/>
                <a:ea typeface="IBM Plex Sans" pitchFamily="34" charset="-122"/>
                <a:cs typeface="IBM Plex Sans" pitchFamily="34" charset="-120"/>
              </a:rPr>
              <a:t>Mga sapi:</a:t>
            </a:r>
            <a:r>
              <a:rPr lang="tl" altLang="en-US" sz="2020" dirty="0">
                <a:solidFill>
                  <a:srgbClr val="25252B"/>
                </a:solidFill>
                <a:latin typeface="IBM Plex Sans" pitchFamily="34" charset="0"/>
                <a:ea typeface="IBM Plex Sans" pitchFamily="34" charset="-122"/>
                <a:cs typeface="IBM Plex Sans" pitchFamily="34" charset="-120"/>
              </a:rPr>
              <a:t> pagmamay-aring lumilikha ng kita; mga panganib sa negosyo, merkado, at pag-iingat ng mga sapi</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Iba pang mga opsyon: dayuhang salapi, mga bono, mga negosyo, mga kasangkapan, edukasyon</a:t>
            </a:r>
            <a:endParaRPr lang="tl" sz="2020" dirty="0"/>
          </a:p>
        </p:txBody>
      </p:sp>
      <p:sp>
        <p:nvSpPr>
          <p:cNvPr id="5" name="Text 3"/>
          <p:cNvSpPr/>
          <p:nvPr/>
        </p:nvSpPr>
        <p:spPr>
          <a:xfrm>
            <a:off x="666780" y="4645518"/>
            <a:ext cx="11510010" cy="691195"/>
          </a:xfrm>
          <a:prstGeom prst="rect">
            <a:avLst/>
          </a:prstGeom>
          <a:noFill/>
          <a:ln/>
        </p:spPr>
        <p:txBody>
          <a:bodyPr wrap="square" lIns="0" tIns="0" rIns="0" bIns="0" rtlCol="0" anchor="t"/>
          <a:lstStyle/>
          <a:p>
            <a:pPr algn="l" indent="0" marL="0">
              <a:lnSpc>
                <a:spcPct val="113000"/>
              </a:lnSpc>
              <a:buNone/>
            </a:pPr>
            <a:r>
              <a:rPr lang="tl" altLang="en-US" sz="2020" dirty="0">
                <a:solidFill>
                  <a:srgbClr val="25252B"/>
                </a:solidFill>
                <a:latin typeface="IBM Plex Sans" pitchFamily="34" charset="0"/>
                <a:ea typeface="IBM Plex Sans" pitchFamily="34" charset="-122"/>
                <a:cs typeface="IBM Plex Sans" pitchFamily="34" charset="-120"/>
              </a:rPr>
              <a:t>Hindi awtomatikong nagagampanan ng isang ari-arian ang lahat ng tungkulin ng pera. Walang ari-ariang gumagarantiya ng kakayahang bumili sa lahat ng sitwasyon.</a:t>
            </a:r>
            <a:endParaRPr lang="tl" sz="2020" dirty="0"/>
          </a:p>
        </p:txBody>
      </p:sp>
      <p:sp>
        <p:nvSpPr>
          <p:cNvPr id="6" name="Text 4"/>
          <p:cNvSpPr/>
          <p:nvPr/>
        </p:nvSpPr>
        <p:spPr>
          <a:xfrm>
            <a:off x="666780" y="5592653"/>
            <a:ext cx="11510010" cy="691195"/>
          </a:xfrm>
          <a:prstGeom prst="rect">
            <a:avLst/>
          </a:prstGeom>
          <a:noFill/>
          <a:ln/>
        </p:spPr>
        <p:txBody>
          <a:bodyPr wrap="square" lIns="0" tIns="0" rIns="0" bIns="0" rtlCol="0" anchor="t"/>
          <a:lstStyle/>
          <a:p>
            <a:pPr algn="l" indent="0" marL="0">
              <a:lnSpc>
                <a:spcPct val="113000"/>
              </a:lnSpc>
              <a:buNone/>
            </a:pPr>
            <a:r>
              <a:rPr lang="tl" altLang="en-US" sz="2020" dirty="0">
                <a:solidFill>
                  <a:srgbClr val="25252B"/>
                </a:solidFill>
                <a:latin typeface="IBM Plex Sans" pitchFamily="34" charset="0"/>
                <a:ea typeface="IBM Plex Sans" pitchFamily="34" charset="-122"/>
                <a:cs typeface="IBM Plex Sans" pitchFamily="34" charset="-120"/>
              </a:rPr>
              <a:t>Maaaring baguhin ng mga buwis ang mga gastos at benepisyo; magkakaiba at nagbabago ang mga tuntunin. Hindi nagbibigay ng payo sa buwis ang kursong ito.</a:t>
            </a:r>
            <a:endParaRPr lang="tl"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Digital na Salapi ng Bangko Sentral (CBDCs)</a:t>
            </a:r>
            <a:endParaRPr lang="tl"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Ang CBDC ay digital na salaping fiat na inilalabas bilang pagkakautang ng bangko sentral: isang karapatang maningil na taglay ng may hawak nito.</a:t>
            </a:r>
            <a:endParaRPr lang="tl"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Naiiba sa salaping papel at barya at sa mga deposito sa mga komersiyal na bangko</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Mga posibleng benepisyo sa pag-areglo ng mga bayarin o pag-access</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Posibleng pagsubaybay, mga paghihigpit, at pag-uugnay sa pagkakakilanlan</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Nananatili ang sentralisadong paglalabas ng salapi at patakarang pananalapi</a:t>
            </a:r>
            <a:endParaRPr lang="tl"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Magkakaiba ang mga disenyo. Ang pagiging digital ay hindi awtomatikong nangangahulugang desentralisado, limitado ang suplay, pribado, o maaaring beripikahin nang nakapag-iisa.</a:t>
            </a:r>
            <a:endParaRPr lang="tl" sz="1820" dirty="0"/>
          </a:p>
        </p:txBody>
      </p:sp>
      <p:sp>
        <p:nvSpPr>
          <p:cNvPr id="7" name="Shape 5"/>
          <p:cNvSpPr/>
          <p:nvPr/>
        </p:nvSpPr>
        <p:spPr>
          <a:xfrm>
            <a:off x="666780" y="4721687"/>
            <a:ext cx="10858500" cy="1562527"/>
          </a:xfrm>
          <a:prstGeom prst="rect">
            <a:avLst/>
          </a:prstGeom>
          <a:solidFill>
            <a:srgbClr val="F3F3FA"/>
          </a:solidFill>
          <a:ln/>
        </p:spPr>
      </p:sp>
      <p:sp>
        <p:nvSpPr>
          <p:cNvPr id="8" name="Shape 6"/>
          <p:cNvSpPr/>
          <p:nvPr/>
        </p:nvSpPr>
        <p:spPr>
          <a:xfrm>
            <a:off x="666780" y="4721687"/>
            <a:ext cx="57150" cy="1562527"/>
          </a:xfrm>
          <a:prstGeom prst="rect">
            <a:avLst/>
          </a:prstGeom>
          <a:solidFill>
            <a:srgbClr val="422C70"/>
          </a:solidFill>
          <a:ln/>
        </p:spPr>
      </p:sp>
      <p:sp>
        <p:nvSpPr>
          <p:cNvPr id="9" name="Text 7"/>
          <p:cNvSpPr/>
          <p:nvPr/>
        </p:nvSpPr>
        <p:spPr>
          <a:xfrm>
            <a:off x="1094537" y="4930170"/>
            <a:ext cx="10663641" cy="1145560"/>
          </a:xfrm>
          <a:prstGeom prst="rect">
            <a:avLst/>
          </a:prstGeom>
          <a:noFill/>
          <a:ln/>
        </p:spPr>
        <p:txBody>
          <a:bodyPr wrap="square" lIns="0" tIns="0" rIns="0" bIns="0" rtlCol="0" anchor="t"/>
          <a:lstStyle/>
          <a:p>
            <a:pPr algn="l" indent="0" marL="0">
              <a:lnSpc>
                <a:spcPct val="113000"/>
              </a:lnSpc>
              <a:buNone/>
            </a:pPr>
            <a:r>
              <a:rPr lang="tl" altLang="en-US" sz="1820" b="1" dirty="0">
                <a:solidFill>
                  <a:srgbClr val="422C70"/>
                </a:solidFill>
                <a:latin typeface="IBM Plex Sans" pitchFamily="34" charset="0"/>
                <a:ea typeface="IBM Plex Sans" pitchFamily="34" charset="-122"/>
                <a:cs typeface="IBM Plex Sans" pitchFamily="34" charset="-120"/>
              </a:rPr>
              <a:t>Suriin ninyo</a:t>
            </a:r>
            <a:endParaRPr lang="tl" sz="1820" dirty="0"/>
          </a:p>
          <a:p>
            <a:pPr algn="l" indent="0" marL="0">
              <a:lnSpc>
                <a:spcPct val="113000"/>
              </a:lnSpc>
              <a:spcBef>
                <a:spcPts val="270"/>
              </a:spcBef>
              <a:buNone/>
            </a:pPr>
            <a:r>
              <a:rPr lang="tl" altLang="en-US" sz="1820" dirty="0">
                <a:solidFill>
                  <a:srgbClr val="25252B"/>
                </a:solidFill>
                <a:latin typeface="IBM Plex Sans" pitchFamily="34" charset="0"/>
                <a:ea typeface="IBM Plex Sans" pitchFamily="34" charset="-122"/>
                <a:cs typeface="IBM Plex Sans" pitchFamily="34" charset="-120"/>
              </a:rPr>
              <a:t>Sino ang naglalabas nito, sino ang maaaring gumamit nito, anong datos ang kinokolekta, at sino ang maaaring humarang sa mga pagbabayad o magbago ng mga tuntunin? Ano ang nangyayari kapag walang koneksiyon sa internet, at anong mga legal na proteksiyon ang umiiral?</a:t>
            </a:r>
            <a:endParaRPr lang="tl"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Pagbabalik-aral: Paano Maaaring Pumalya ang Pera?</a:t>
            </a:r>
            <a:endParaRPr lang="tl"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tl" altLang="en-US" sz="1920" b="1" dirty="0">
                <a:solidFill>
                  <a:srgbClr val="25252B"/>
                </a:solidFill>
                <a:latin typeface="IBM Plex Sans" pitchFamily="34" charset="0"/>
                <a:ea typeface="IBM Plex Sans" pitchFamily="34" charset="-122"/>
                <a:cs typeface="IBM Plex Sans" pitchFamily="34" charset="-120"/>
              </a:rPr>
              <a:t>Mahahalagang aral</a:t>
            </a:r>
            <a:endParaRPr lang="tl" sz="1920" dirty="0"/>
          </a:p>
        </p:txBody>
      </p:sp>
      <p:sp>
        <p:nvSpPr>
          <p:cNvPr id="5" name="Text 3"/>
          <p:cNvSpPr/>
          <p:nvPr/>
        </p:nvSpPr>
        <p:spPr>
          <a:xfrm>
            <a:off x="971459" y="1941271"/>
            <a:ext cx="11176071" cy="1839956"/>
          </a:xfrm>
          <a:prstGeom prst="rect">
            <a:avLst/>
          </a:prstGeom>
          <a:noFill/>
          <a:ln/>
        </p:spPr>
        <p:txBody>
          <a:bodyPr wrap="square" lIns="0" tIns="0" rIns="0" bIns="0" rtlCol="0" anchor="t"/>
          <a:lstStyle/>
          <a:p>
            <a:pPr algn="l" marL="182880" indent="-182880">
              <a:lnSpc>
                <a:spcPct val="113000"/>
              </a:lnSpc>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Pinag-uugnay ng pera ang palitan, mga presyo, at halaga sa paglipas ng panahon</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Nakatutulong ang mga tungkulin at katangian sa paghahambing</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May kaakibat na mga kompromiso sa tiwala, kontrol, at akses ang kaginhawahan</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Iba-iba ang epekto sa mga tao ng suplay, mga panganib sa pagbabangko, at implasyon</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Nangangailangan din ng maingat na pagsusuri ang mga alternatibo at mga CBDC</a:t>
            </a:r>
            <a:endParaRPr lang="tl" sz="1920" dirty="0"/>
          </a:p>
        </p:txBody>
      </p:sp>
      <p:sp>
        <p:nvSpPr>
          <p:cNvPr id="6" name="Text 4"/>
          <p:cNvSpPr/>
          <p:nvPr/>
        </p:nvSpPr>
        <p:spPr>
          <a:xfrm>
            <a:off x="666780" y="4049420"/>
            <a:ext cx="11510010" cy="658094"/>
          </a:xfrm>
          <a:prstGeom prst="rect">
            <a:avLst/>
          </a:prstGeom>
          <a:noFill/>
          <a:ln/>
        </p:spPr>
        <p:txBody>
          <a:bodyPr wrap="square" lIns="0" tIns="0" rIns="0" bIns="0" rtlCol="0" anchor="t"/>
          <a:lstStyle/>
          <a:p>
            <a:pPr algn="l" indent="0" marL="0">
              <a:lnSpc>
                <a:spcPct val="113000"/>
              </a:lnSpc>
              <a:buNone/>
            </a:pPr>
            <a:r>
              <a:rPr lang="tl" altLang="en-US" sz="1920" dirty="0">
                <a:solidFill>
                  <a:srgbClr val="25252B"/>
                </a:solidFill>
                <a:latin typeface="IBM Plex Sans" pitchFamily="34" charset="0"/>
                <a:ea typeface="IBM Plex Sans" pitchFamily="34" charset="-122"/>
                <a:cs typeface="IBM Plex Sans" pitchFamily="34" charset="-120"/>
              </a:rPr>
              <a:t>Ano ang dahilan kung bakit kapaki-pakinabang ang inyong pera, at aling mga tuntunin ang nakasalalay sa mga institusyong pinagkakatiwalaan ninyo?</a:t>
            </a:r>
            <a:endParaRPr lang="tl" sz="1920" dirty="0"/>
          </a:p>
        </p:txBody>
      </p:sp>
      <p:sp>
        <p:nvSpPr>
          <p:cNvPr id="7" name="Shape 5"/>
          <p:cNvSpPr/>
          <p:nvPr/>
        </p:nvSpPr>
        <p:spPr>
          <a:xfrm>
            <a:off x="666780" y="4951385"/>
            <a:ext cx="10858500" cy="1315913"/>
          </a:xfrm>
          <a:prstGeom prst="rect">
            <a:avLst/>
          </a:prstGeom>
          <a:solidFill>
            <a:srgbClr val="F3F3FA"/>
          </a:solidFill>
          <a:ln/>
        </p:spPr>
      </p:sp>
      <p:sp>
        <p:nvSpPr>
          <p:cNvPr id="8" name="Shape 6"/>
          <p:cNvSpPr/>
          <p:nvPr/>
        </p:nvSpPr>
        <p:spPr>
          <a:xfrm>
            <a:off x="666780" y="4951385"/>
            <a:ext cx="57150" cy="1315913"/>
          </a:xfrm>
          <a:prstGeom prst="rect">
            <a:avLst/>
          </a:prstGeom>
          <a:solidFill>
            <a:srgbClr val="422C70"/>
          </a:solidFill>
          <a:ln/>
        </p:spPr>
      </p:sp>
      <p:sp>
        <p:nvSpPr>
          <p:cNvPr id="9" name="Text 7"/>
          <p:cNvSpPr/>
          <p:nvPr/>
        </p:nvSpPr>
        <p:spPr>
          <a:xfrm>
            <a:off x="1114014" y="5170841"/>
            <a:ext cx="10622310" cy="877001"/>
          </a:xfrm>
          <a:prstGeom prst="rect">
            <a:avLst/>
          </a:prstGeom>
          <a:noFill/>
          <a:ln/>
        </p:spPr>
        <p:txBody>
          <a:bodyPr wrap="square" lIns="0" tIns="0" rIns="0" bIns="0" rtlCol="0" anchor="t"/>
          <a:lstStyle/>
          <a:p>
            <a:pPr algn="l" indent="0" marL="0">
              <a:lnSpc>
                <a:spcPct val="113000"/>
              </a:lnSpc>
              <a:buNone/>
            </a:pPr>
            <a:r>
              <a:rPr lang="tl" altLang="en-US" sz="1920" b="1" dirty="0">
                <a:solidFill>
                  <a:srgbClr val="422C70"/>
                </a:solidFill>
                <a:latin typeface="IBM Plex Sans" pitchFamily="34" charset="0"/>
                <a:ea typeface="IBM Plex Sans" pitchFamily="34" charset="-122"/>
                <a:cs typeface="IBM Plex Sans" pitchFamily="34" charset="-120"/>
              </a:rPr>
              <a:t>Sandali para magnilay</a:t>
            </a:r>
            <a:endParaRPr lang="tl" sz="1920" dirty="0"/>
          </a:p>
          <a:p>
            <a:pPr algn="l" indent="0" marL="0">
              <a:lnSpc>
                <a:spcPct val="113000"/>
              </a:lnSpc>
              <a:spcBef>
                <a:spcPts val="290"/>
              </a:spcBef>
              <a:buNone/>
            </a:pPr>
            <a:r>
              <a:rPr lang="tl" altLang="en-US" sz="1920" dirty="0">
                <a:solidFill>
                  <a:srgbClr val="25252B"/>
                </a:solidFill>
                <a:latin typeface="IBM Plex Sans" pitchFamily="34" charset="0"/>
                <a:ea typeface="IBM Plex Sans" pitchFamily="34" charset="-122"/>
                <a:cs typeface="IBM Plex Sans" pitchFamily="34" charset="-120"/>
              </a:rPr>
              <a:t>Ano ang isang tanong tungkol sa pera na itinatanong ninyo ngayon na hindi ninyo naitanong noon?</a:t>
            </a:r>
            <a:endParaRPr lang="tl"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1</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tl" altLang="en-US" sz="2400" dirty="0">
                <a:solidFill>
                  <a:srgbClr val="F7941F"/>
                </a:solidFill>
                <a:latin typeface="IBM Plex Sans Medium" pitchFamily="34" charset="0"/>
                <a:ea typeface="IBM Plex Sans Medium" pitchFamily="34" charset="-122"/>
                <a:cs typeface="IBM Plex Sans Medium" pitchFamily="34" charset="-120"/>
              </a:rPr>
              <a:t>Modyul 2</a:t>
            </a:r>
            <a:endParaRPr lang="tl"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tl" altLang="en-US" sz="4350" dirty="0">
                <a:solidFill>
                  <a:srgbClr val="FFFFFF"/>
                </a:solidFill>
                <a:latin typeface="IBM Plex Sans Medium" pitchFamily="34" charset="0"/>
                <a:ea typeface="IBM Plex Sans Medium" pitchFamily="34" charset="-122"/>
                <a:cs typeface="IBM Plex Sans Medium" pitchFamily="34" charset="-120"/>
              </a:rPr>
              <a:t>Paano Gumagana ang Bitcoin</a:t>
            </a:r>
            <a:endParaRPr lang="tl"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tl" altLang="en-US" sz="2400" b="1" dirty="0">
                <a:solidFill>
                  <a:srgbClr val="FFFFFF"/>
                </a:solidFill>
                <a:latin typeface="IBM Plex Sans" pitchFamily="34" charset="0"/>
                <a:ea typeface="IBM Plex Sans" pitchFamily="34" charset="-122"/>
                <a:cs typeface="IBM Plex Sans" pitchFamily="34" charset="-120"/>
              </a:rPr>
              <a:t>Solusyon:</a:t>
            </a:r>
            <a:r>
              <a:rPr lang="tl" altLang="en-US" sz="2400" dirty="0">
                <a:solidFill>
                  <a:srgbClr val="FFFFFF"/>
                </a:solidFill>
                <a:latin typeface="IBM Plex Sans" pitchFamily="34" charset="0"/>
                <a:ea typeface="IBM Plex Sans" pitchFamily="34" charset="-122"/>
                <a:cs typeface="IBM Plex Sans" pitchFamily="34" charset="-120"/>
              </a:rPr>
              <a:t> Bakit nilikha ang Bitcoin, at paano ito tumutugon?</a:t>
            </a:r>
            <a:endParaRPr lang="t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Bakit Nilikha ang Bitcoin</a:t>
            </a:r>
            <a:endParaRPr lang="tl" sz="3000" dirty="0"/>
          </a:p>
        </p:txBody>
      </p:sp>
      <p:sp>
        <p:nvSpPr>
          <p:cNvPr id="5" name="Text 2"/>
          <p:cNvSpPr/>
          <p:nvPr/>
        </p:nvSpPr>
        <p:spPr>
          <a:xfrm>
            <a:off x="956188" y="1364742"/>
            <a:ext cx="5377221" cy="2951683"/>
          </a:xfrm>
          <a:prstGeom prst="rect">
            <a:avLst/>
          </a:prstGeom>
          <a:noFill/>
          <a:ln/>
        </p:spPr>
        <p:txBody>
          <a:bodyPr wrap="square" lIns="0" tIns="0" rIns="0" bIns="0" rtlCol="0" anchor="t"/>
          <a:lstStyle/>
          <a:p>
            <a:pPr algn="l" marL="173990" indent="-173990">
              <a:lnSpc>
                <a:spcPct val="113000"/>
              </a:lnSpc>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Umiiral na ang mga digital na pagbabayad</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Mga sentral na tagapangalaga ng talaan: pahintulot, datos, mga bayarin, at mga panganib ng pagkabigo</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Datos na maaaring kopyahin: ang problema ng dobleng paggastos</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Bitcoin: magkakasalong kasaysayan ng pagbabayad na walang sentral na tagapangalaga ng talaan</a:t>
            </a:r>
            <a:endParaRPr lang="tl" sz="1820" dirty="0"/>
          </a:p>
        </p:txBody>
      </p:sp>
      <p:sp>
        <p:nvSpPr>
          <p:cNvPr id="6" name="Text 3"/>
          <p:cNvSpPr/>
          <p:nvPr/>
        </p:nvSpPr>
        <p:spPr>
          <a:xfrm>
            <a:off x="666780" y="4571086"/>
            <a:ext cx="5694426" cy="1250168"/>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Binabawasan ng Bitcoin ang pag-asa sa isang sentral na awtoridad sa pag-isyu at pagsasapinal ng mga transaksyon; hindi nito inaalis ang lahat ng pagtitiwala o panganib.</a:t>
            </a:r>
            <a:endParaRPr lang="tl" sz="1820" dirty="0"/>
          </a:p>
        </p:txBody>
      </p:sp>
      <p:sp>
        <p:nvSpPr>
          <p:cNvPr id="7" name="Text 4"/>
          <p:cNvSpPr/>
          <p:nvPr/>
        </p:nvSpPr>
        <p:spPr>
          <a:xfrm>
            <a:off x="666780" y="6052871"/>
            <a:ext cx="5694426" cy="625084"/>
          </a:xfrm>
          <a:prstGeom prst="rect">
            <a:avLst/>
          </a:prstGeom>
          <a:noFill/>
          <a:ln/>
        </p:spPr>
        <p:txBody>
          <a:bodyPr wrap="square" lIns="0" tIns="0" rIns="0" bIns="0" rtlCol="0" anchor="t"/>
          <a:lstStyle/>
          <a:p>
            <a:pPr algn="l" indent="0" marL="0">
              <a:lnSpc>
                <a:spcPct val="113000"/>
              </a:lnSpc>
              <a:buNone/>
            </a:pPr>
            <a:r>
              <a:rPr lang="tl" altLang="en-US" sz="1820" b="1" dirty="0">
                <a:solidFill>
                  <a:srgbClr val="422C70"/>
                </a:solidFill>
                <a:latin typeface="IBM Plex Sans" pitchFamily="34" charset="0"/>
                <a:ea typeface="IBM Plex Sans" pitchFamily="34" charset="-122"/>
                <a:cs typeface="IBM Plex Sans" pitchFamily="34" charset="-120"/>
              </a:rPr>
              <a:t>Bitcoin:</a:t>
            </a:r>
            <a:r>
              <a:rPr lang="tl" altLang="en-US" sz="1820" dirty="0">
                <a:solidFill>
                  <a:srgbClr val="25252B"/>
                </a:solidFill>
                <a:latin typeface="IBM Plex Sans" pitchFamily="34" charset="0"/>
                <a:ea typeface="IBM Plex Sans" pitchFamily="34" charset="-122"/>
                <a:cs typeface="IBM Plex Sans" pitchFamily="34" charset="-120"/>
              </a:rPr>
              <a:t> network at protokol · </a:t>
            </a:r>
            <a:r>
              <a:rPr lang="tl" altLang="en-US" sz="1820" b="1" dirty="0">
                <a:solidFill>
                  <a:srgbClr val="25252B"/>
                </a:solidFill>
                <a:latin typeface="IBM Plex Sans" pitchFamily="34" charset="0"/>
                <a:ea typeface="IBM Plex Sans" pitchFamily="34" charset="-122"/>
                <a:cs typeface="IBM Plex Sans" pitchFamily="34" charset="-120"/>
              </a:rPr>
              <a:t>bitcoin:</a:t>
            </a:r>
            <a:r>
              <a:rPr lang="tl" altLang="en-US" sz="1820" dirty="0">
                <a:solidFill>
                  <a:srgbClr val="25252B"/>
                </a:solidFill>
                <a:latin typeface="IBM Plex Sans" pitchFamily="34" charset="0"/>
                <a:ea typeface="IBM Plex Sans" pitchFamily="34" charset="-122"/>
                <a:cs typeface="IBM Plex Sans" pitchFamily="34" charset="-120"/>
              </a:rPr>
              <a:t> ari-arian · </a:t>
            </a:r>
            <a:r>
              <a:rPr lang="tl" altLang="en-US" sz="1820" b="1" dirty="0">
                <a:solidFill>
                  <a:srgbClr val="25252B"/>
                </a:solidFill>
                <a:latin typeface="IBM Plex Sans" pitchFamily="34" charset="0"/>
                <a:ea typeface="IBM Plex Sans" pitchFamily="34" charset="-122"/>
                <a:cs typeface="IBM Plex Sans" pitchFamily="34" charset="-120"/>
              </a:rPr>
              <a:t>BTC:</a:t>
            </a:r>
            <a:r>
              <a:rPr lang="tl" altLang="en-US" sz="1820" dirty="0">
                <a:solidFill>
                  <a:srgbClr val="25252B"/>
                </a:solidFill>
                <a:latin typeface="IBM Plex Sans" pitchFamily="34" charset="0"/>
                <a:ea typeface="IBM Plex Sans" pitchFamily="34" charset="-122"/>
                <a:cs typeface="IBM Plex Sans" pitchFamily="34" charset="-120"/>
              </a:rPr>
              <a:t> daglat para sa halaga</a:t>
            </a:r>
            <a:endParaRPr lang="tl"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Kumpanya ng pagbabayad Humihiling ang nagpadala sa kumpanyaPinapanatili ng kumpanya ang talaan at nagbibigay ng pag-apruba Natatanggap ng tatanggap ang bayad kung papayagan ng kumpanyaNakasalalay saIs">    </p:cNvPr>
          <p:cNvPicPr>
            <a:picLocks noChangeAspect="1"/>
          </p:cNvPicPr>
          <p:nvPr/>
        </p:nvPicPr>
        <p:blipFill>
          <a:blip r:embed="rId1"/>
          <a:stretch>
            <a:fillRect/>
          </a:stretch>
        </p:blipFill>
        <p:spPr>
          <a:xfrm>
            <a:off x="342900" y="272583"/>
            <a:ext cx="11506170" cy="616049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Ang Paghahanap ng Digital at Desentralisadong Pera</a:t>
            </a:r>
            <a:endParaRPr lang="tl"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Mga Cypherpunk: pagkapribado at kalayaan sa pamamagitan ng kriptograpiya</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Pag-encrypt:</a:t>
            </a:r>
            <a:r>
              <a:rPr lang="tl" altLang="en-US" sz="2110" dirty="0">
                <a:solidFill>
                  <a:srgbClr val="25252B"/>
                </a:solidFill>
                <a:latin typeface="IBM Plex Sans" pitchFamily="34" charset="0"/>
                <a:ea typeface="IBM Plex Sans" pitchFamily="34" charset="-122"/>
                <a:cs typeface="IBM Plex Sans" pitchFamily="34" charset="-120"/>
              </a:rPr>
              <a:t> pinoprotektahan ang pagkapribado ng mensahe</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Mga digital na lagda:</a:t>
            </a:r>
            <a:r>
              <a:rPr lang="tl" altLang="en-US" sz="2110" dirty="0">
                <a:solidFill>
                  <a:srgbClr val="25252B"/>
                </a:solidFill>
                <a:latin typeface="IBM Plex Sans" pitchFamily="34" charset="0"/>
                <a:ea typeface="IBM Plex Sans" pitchFamily="34" charset="-122"/>
                <a:cs typeface="IBM Plex Sans" pitchFamily="34" charset="-120"/>
              </a:rPr>
              <a:t> nagpapatunay ng pahintulot nang hindi ibinubunyag ang lihim na susi</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Layunin: walang iisang tagapag-isyu, server, o tagapangasiwa</a:t>
            </a:r>
            <a:endParaRPr lang="tl" sz="2110" dirty="0"/>
          </a:p>
        </p:txBody>
      </p:sp>
      <p:sp>
        <p:nvSpPr>
          <p:cNvPr id="5" name="Text 3"/>
          <p:cNvSpPr/>
          <p:nvPr/>
        </p:nvSpPr>
        <p:spPr>
          <a:xfrm>
            <a:off x="666780" y="3641232"/>
            <a:ext cx="11510010" cy="361920"/>
          </a:xfrm>
          <a:prstGeom prst="rect">
            <a:avLst/>
          </a:prstGeom>
          <a:noFill/>
          <a:ln/>
        </p:spPr>
        <p:txBody>
          <a:bodyPr wrap="square" lIns="0" tIns="0" rIns="0" bIns="0" rtlCol="0" anchor="t"/>
          <a:lstStyle/>
          <a:p>
            <a:pPr algn="l" indent="0" marL="0">
              <a:lnSpc>
                <a:spcPct val="113000"/>
              </a:lnSpc>
              <a:buNone/>
            </a:pPr>
            <a:r>
              <a:rPr lang="tl" altLang="en-US" sz="2110" b="1" dirty="0">
                <a:solidFill>
                  <a:srgbClr val="25252B"/>
                </a:solidFill>
                <a:latin typeface="IBM Plex Sans" pitchFamily="34" charset="0"/>
                <a:ea typeface="IBM Plex Sans" pitchFamily="34" charset="-122"/>
                <a:cs typeface="IBM Plex Sans" pitchFamily="34" charset="-120"/>
              </a:rPr>
              <a:t>Mga naunang piraso ng palaisipan</a:t>
            </a:r>
            <a:endParaRPr lang="tl" sz="2110" dirty="0"/>
          </a:p>
        </p:txBody>
      </p:sp>
      <p:sp>
        <p:nvSpPr>
          <p:cNvPr id="6" name="Text 4"/>
          <p:cNvSpPr/>
          <p:nvPr/>
        </p:nvSpPr>
        <p:spPr>
          <a:xfrm>
            <a:off x="1002000" y="4217670"/>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DigiCash: mga pribadong pagbabayad; pagdepende sa isang sentral na kumpanya</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Hashcash: gastos sa pagkukuwenta upang labanan ang pang-aabuso</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Bit Gold, b-money, RPoW: mga panukala at eksperimento sa halagang nakabatay sa kakapusan</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BitTorrent: pagbabahagi ng impormasyon nang peer-to-peer, hindi pera</a:t>
            </a:r>
            <a:endParaRPr lang="t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Unang Digital na Pera at</a:t>
            </a:r>
            <a:br/>
            <a:r>
              <a:rPr lang="tl" altLang="en-US" sz="3000" dirty="0">
                <a:solidFill>
                  <a:srgbClr val="422C70"/>
                </a:solidFill>
                <a:latin typeface="IBM Plex Sans Medium" pitchFamily="34" charset="0"/>
                <a:ea typeface="IBM Plex Sans Medium" pitchFamily="34" charset="-122"/>
                <a:cs typeface="IBM Plex Sans Medium" pitchFamily="34" charset="-120"/>
              </a:rPr>
              <a:t>Dobleng Paggastos</a:t>
            </a:r>
            <a:endParaRPr lang="tl" sz="3000" dirty="0"/>
          </a:p>
        </p:txBody>
      </p:sp>
      <p:sp>
        <p:nvSpPr>
          <p:cNvPr id="5" name="Text 2"/>
          <p:cNvSpPr/>
          <p:nvPr/>
        </p:nvSpPr>
        <p:spPr>
          <a:xfrm>
            <a:off x="666780" y="1830263"/>
            <a:ext cx="5694426" cy="625084"/>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Ang dobleng paggastos ay pagtatangkang ipadala ang iisang digital na yunit sa dalawang tatanggap.</a:t>
            </a:r>
            <a:endParaRPr lang="tl" sz="1820" dirty="0"/>
          </a:p>
        </p:txBody>
      </p:sp>
      <p:sp>
        <p:nvSpPr>
          <p:cNvPr id="6" name="Text 3"/>
          <p:cNvSpPr/>
          <p:nvPr/>
        </p:nvSpPr>
        <p:spPr>
          <a:xfrm>
            <a:off x="956188" y="2640513"/>
            <a:ext cx="5377221" cy="2685410"/>
          </a:xfrm>
          <a:prstGeom prst="rect">
            <a:avLst/>
          </a:prstGeom>
          <a:noFill/>
          <a:ln/>
        </p:spPr>
        <p:txBody>
          <a:bodyPr wrap="square" lIns="0" tIns="0" rIns="0" bIns="0" rtlCol="0" anchor="t"/>
          <a:lstStyle/>
          <a:p>
            <a:pPr algn="l" marL="173990" indent="-173990">
              <a:lnSpc>
                <a:spcPct val="113000"/>
              </a:lnSpc>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Sentral na database: isang pinagkakatiwalaang tagapagpasya</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Bitcoin: pagpapalaganap sa pagitan ng magkakapantay na kalahok at mga lagda</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Mga minero: mga bloke at patunay ng trabaho</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Mga node: malayang pagpapatunay</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Pinagsasaluhang talaan: wastong kasaysayan na may pinakamaraming naipong trabaho</a:t>
            </a:r>
            <a:endParaRPr lang="tl"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Peer-to-peer na networkDirektang ipinababatid sa mga kalahok ang mga transaksyon Mga digital na lagdaTanging ang may hawak ng pribadong susi ang maaaring magpahintulot ng paggastosMga bloke at pagmimi">    </p:cNvPr>
          <p:cNvPicPr>
            <a:picLocks noChangeAspect="1"/>
          </p:cNvPicPr>
          <p:nvPr/>
        </p:nvPicPr>
        <p:blipFill>
          <a:blip r:embed="rId1"/>
          <a:stretch>
            <a:fillRect/>
          </a:stretch>
        </p:blipFill>
        <p:spPr>
          <a:xfrm>
            <a:off x="871698" y="266730"/>
            <a:ext cx="1044866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Digital na Kakapusan at</a:t>
            </a:r>
            <a:br/>
            <a:r>
              <a:rPr lang="tl" altLang="en-US" sz="3000" dirty="0">
                <a:solidFill>
                  <a:srgbClr val="422C70"/>
                </a:solidFill>
                <a:latin typeface="IBM Plex Sans Medium" pitchFamily="34" charset="0"/>
                <a:ea typeface="IBM Plex Sans Medium" pitchFamily="34" charset="-122"/>
                <a:cs typeface="IBM Plex Sans Medium" pitchFamily="34" charset="-120"/>
              </a:rPr>
              <a:t>Suplay na Maaaring</a:t>
            </a:r>
            <a:br/>
            <a:r>
              <a:rPr lang="tl" altLang="en-US" sz="3000" dirty="0">
                <a:solidFill>
                  <a:srgbClr val="422C70"/>
                </a:solidFill>
                <a:latin typeface="IBM Plex Sans Medium" pitchFamily="34" charset="0"/>
                <a:ea typeface="IBM Plex Sans Medium" pitchFamily="34" charset="-122"/>
                <a:cs typeface="IBM Plex Sans Medium" pitchFamily="34" charset="-120"/>
              </a:rPr>
              <a:t>Beripikahin</a:t>
            </a:r>
            <a:endParaRPr lang="tl" sz="3000" dirty="0"/>
          </a:p>
        </p:txBody>
      </p:sp>
      <p:sp>
        <p:nvSpPr>
          <p:cNvPr id="5" name="Text 2"/>
          <p:cNvSpPr/>
          <p:nvPr/>
        </p:nvSpPr>
        <p:spPr>
          <a:xfrm>
            <a:off x="956188" y="2202972"/>
            <a:ext cx="5377221" cy="2997952"/>
          </a:xfrm>
          <a:prstGeom prst="rect">
            <a:avLst/>
          </a:prstGeom>
          <a:noFill/>
          <a:ln/>
        </p:spPr>
        <p:txBody>
          <a:bodyPr wrap="square" lIns="0" tIns="0" rIns="0" bIns="0" rtlCol="0" anchor="t"/>
          <a:lstStyle/>
          <a:p>
            <a:pPr algn="l" marL="173990" indent="-173990">
              <a:lnSpc>
                <a:spcPct val="113000"/>
              </a:lnSpc>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Mga wastong yunit na naibubukod sa mga di-wastong kopya</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Tinatanggihan ang dobleng paggastos</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Pampublikong kasaysayan ng mga transaksiyon at mga lagda</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Patunay ng trabaho at independiyenteng pagsusuri sa mga tuntunin</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Limitasyon sa suplay na nakaugnay sa desentralisasyon at beripikasyon</a:t>
            </a:r>
            <a:endParaRPr lang="tl" sz="1820" dirty="0"/>
          </a:p>
        </p:txBody>
      </p:sp>
      <p:sp>
        <p:nvSpPr>
          <p:cNvPr id="6" name="Text 3"/>
          <p:cNvSpPr/>
          <p:nvPr/>
        </p:nvSpPr>
        <p:spPr>
          <a:xfrm>
            <a:off x="666780" y="5455585"/>
            <a:ext cx="5694426" cy="937626"/>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Hindi sapat ang nakasulat na pahayag tungkol sa suplay: sino ang makapagpapatunay nito, at sino ang maaaring magbago nito?</a:t>
            </a:r>
            <a:endParaRPr lang="tl"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Isang pahayag tungkol sa suplay Nagsasaad ang isang tagapag-isyu ng limitasyon sa website nito. Nakatala lamang ito sa sariling database ng tagapag-isyu. Walang sinuman sa labas ng tagapag-isyu ang ma">    </p:cNvPr>
          <p:cNvPicPr>
            <a:picLocks noChangeAspect="1"/>
          </p:cNvPicPr>
          <p:nvPr/>
        </p:nvPicPr>
        <p:blipFill>
          <a:blip r:embed="rId1"/>
          <a:stretch>
            <a:fillRect/>
          </a:stretch>
        </p:blipFill>
        <p:spPr>
          <a:xfrm>
            <a:off x="342900" y="278801"/>
            <a:ext cx="11506170" cy="614796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Ang Blockchain: Pampublikong Talaan ng Bitcoin</a:t>
            </a:r>
            <a:endParaRPr lang="tl"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Pampublikong talaan ng mga transaksyon na may magkakatulad na kopya</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Magkakaugnay na mga bloke; mga kopyang sinusuri nang hiwa-hiwalay</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Balidong kadena na may pinakamaraming naipong patunay ng trabaho</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Humigit-kumulang isang bagong bloke kada sampung minuto, sa karaniwan</a:t>
            </a:r>
            <a:endParaRPr lang="tl"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Ang muling pagsulat ng kasaysayan ay nangangailangan ng pag-uulit ng trabaho at paghabol. Magastos ito, ngunit hindi literal na imposible; maaaring pansamantalang magkaroon ng magkakatunggaling kasaysayan at mga muling pagsasaayos.</a:t>
            </a:r>
            <a:endParaRPr lang="t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Desentralisasyon</a:t>
            </a:r>
            <a:endParaRPr lang="tl" sz="3000" dirty="0"/>
          </a:p>
        </p:txBody>
      </p:sp>
      <p:sp>
        <p:nvSpPr>
          <p:cNvPr id="5" name="Text 2"/>
          <p:cNvSpPr/>
          <p:nvPr/>
        </p:nvSpPr>
        <p:spPr>
          <a:xfrm>
            <a:off x="971459" y="1368491"/>
            <a:ext cx="6006694" cy="2778496"/>
          </a:xfrm>
          <a:prstGeom prst="rect">
            <a:avLst/>
          </a:prstGeom>
          <a:noFill/>
          <a:ln/>
        </p:spPr>
        <p:txBody>
          <a:bodyPr wrap="square" lIns="0" tIns="0" rIns="0" bIns="0" rtlCol="0" anchor="t"/>
          <a:lstStyle/>
          <a:p>
            <a:pPr algn="l" marL="182880" indent="-182880">
              <a:lnSpc>
                <a:spcPct val="113000"/>
              </a:lnSpc>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Software na may bukas na source code at bukas na pakikilahok sa protocol</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Nagbeberipika ang mga independiyenteng node; nagmumungkahi ng mga block ang mga minero</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Nakadepende ang mga pagbabago sa mga tuntunin sa kusang-loob na pagtanggap sa mga ito</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Walang iisang kalahok na makapagbabago ng mga tuntunin para sa lahat</a:t>
            </a:r>
            <a:endParaRPr lang="tl" sz="1920" dirty="0"/>
          </a:p>
        </p:txBody>
      </p:sp>
      <p:sp>
        <p:nvSpPr>
          <p:cNvPr id="6" name="Text 3"/>
          <p:cNvSpPr/>
          <p:nvPr/>
        </p:nvSpPr>
        <p:spPr>
          <a:xfrm>
            <a:off x="666780" y="4415180"/>
            <a:ext cx="6340632" cy="1645280"/>
          </a:xfrm>
          <a:prstGeom prst="rect">
            <a:avLst/>
          </a:prstGeom>
          <a:noFill/>
          <a:ln/>
        </p:spPr>
        <p:txBody>
          <a:bodyPr wrap="square" lIns="0" tIns="0" rIns="0" bIns="0" rtlCol="0" anchor="t"/>
          <a:lstStyle/>
          <a:p>
            <a:pPr algn="l" indent="0" marL="0">
              <a:lnSpc>
                <a:spcPct val="113000"/>
              </a:lnSpc>
              <a:buNone/>
            </a:pPr>
            <a:r>
              <a:rPr lang="tl" altLang="en-US" sz="1920" dirty="0">
                <a:solidFill>
                  <a:srgbClr val="25252B"/>
                </a:solidFill>
                <a:latin typeface="IBM Plex Sans" pitchFamily="34" charset="0"/>
                <a:ea typeface="IBM Plex Sans" pitchFamily="34" charset="-122"/>
                <a:cs typeface="IBM Plex Sans" pitchFamily="34" charset="-120"/>
              </a:rPr>
              <a:t>Hindi pantay-pantay ang impluwensiya at mga mapagkukunan; maaaring magdulot ng pagdepende ang malalaking serbisyo. Maaaring mas mabagal ang koordinasyon, at walang sentral na tanggapan ng suporta ang network.</a:t>
            </a:r>
            <a:endParaRPr lang="t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Digital na Lagda at Peer-to-Peer na Paglilipat</a:t>
            </a:r>
            <a:endParaRPr lang="tl"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Gumagamit ang wallet ng pribadong susi upang lumagda</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Nagbeberipika ang network nang hindi nalalaman ang susi</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Ipinapakalat ang nilagdaang transaksiyon sa pamamagitan ng mga kalahok</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Walang sentral na operator ng Bitcoin na nag-aapruba ng pagiging kasapi o pagbabayad</a:t>
            </a:r>
            <a:endParaRPr lang="tl" sz="2110" dirty="0"/>
          </a:p>
        </p:txBody>
      </p:sp>
      <p:sp>
        <p:nvSpPr>
          <p:cNvPr id="5" name="Text 3"/>
          <p:cNvSpPr/>
          <p:nvPr/>
        </p:nvSpPr>
        <p:spPr>
          <a:xfrm>
            <a:off x="666780" y="3641232"/>
            <a:ext cx="11510010" cy="108585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Karaniwang magagastos ng sinumang makakuha ng pribadong susi ang mga pondo. Ang pagkawala ng access ay maaaring mangahulugan ng permanenteng pagkawala ng mga pondo.</a:t>
            </a:r>
            <a:endParaRPr lang="tl" sz="2110" dirty="0"/>
          </a:p>
        </p:txBody>
      </p:sp>
      <p:sp>
        <p:nvSpPr>
          <p:cNvPr id="6" name="Text 4"/>
          <p:cNvSpPr/>
          <p:nvPr/>
        </p:nvSpPr>
        <p:spPr>
          <a:xfrm>
            <a:off x="666780" y="4995276"/>
            <a:ext cx="11510010" cy="108585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Opsyonal pa rin ang mga serbisyo ng tagapamagitan; ang pagpili ng isa ay nagdaragdag ng mga tuntunin at panganib kaugnay ng pag-iingat nito sa mga pondo. Ang isang wastong pagbabayad sa maling address ay karaniwang hindi na mababawi.</a:t>
            </a:r>
            <a:endParaRPr lang="t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Nilalagdaan at ipinapahayag ng nagpapadala ang isang transaksiyon Iba pang mga node Sinusuri at ipinapasa ito ng isang node Ipinapasa ito ng isa pang nodeAng rutang dinaraanan nito Sinusuri at ipinapa">    </p:cNvPr>
          <p:cNvPicPr>
            <a:picLocks noChangeAspect="1"/>
          </p:cNvPicPr>
          <p:nvPr/>
        </p:nvPicPr>
        <p:blipFill>
          <a:blip r:embed="rId1"/>
          <a:stretch>
            <a:fillRect/>
          </a:stretch>
        </p:blipFill>
        <p:spPr>
          <a:xfrm>
            <a:off x="1256203" y="266730"/>
            <a:ext cx="967965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GumagamitAng isang gumagamit ay tumatanggap, nag-iingat at nagpapadala ng bitcoin. NodeAng isang node ay nagsasariling nagsusuri ng pagsunod sa mga tuntunin at nagpapasa ng wastong datos. MineroAng is">    </p:cNvPr>
          <p:cNvPicPr>
            <a:picLocks noChangeAspect="1"/>
          </p:cNvPicPr>
          <p:nvPr/>
        </p:nvPicPr>
        <p:blipFill>
          <a:blip r:embed="rId2"/>
          <a:stretch>
            <a:fillRect/>
          </a:stretch>
        </p:blipFill>
        <p:spPr>
          <a:xfrm>
            <a:off x="1785915" y="571500"/>
            <a:ext cx="3133740" cy="5628223"/>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Gumagamit, Node, Minero, at Developer</a:t>
            </a:r>
            <a:endParaRPr lang="t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Hindi kayang gawing katanggap-tanggap ng mga minero ang mga di-wastong bloke sa mga tapat na node. Hindi kayang ipilit ng mga developer ang paggamit ng software. Maaaring gumanap ang isang tao ng ilang tungkulin.</a:t>
            </a:r>
            <a:endParaRPr lang="tl"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tl" altLang="en-US" sz="2400" b="1" dirty="0">
                <a:solidFill>
                  <a:srgbClr val="422C70"/>
                </a:solidFill>
                <a:latin typeface="IBM Plex Sans" pitchFamily="34" charset="0"/>
                <a:ea typeface="IBM Plex Sans" pitchFamily="34" charset="-122"/>
                <a:cs typeface="IBM Plex Sans" pitchFamily="34" charset="-120"/>
              </a:rPr>
              <a:t>Biglaang tanong</a:t>
            </a:r>
            <a:endParaRPr lang="tl" sz="2400" dirty="0"/>
          </a:p>
          <a:p>
            <a:pPr algn="l" indent="0" marL="0">
              <a:lnSpc>
                <a:spcPct val="113000"/>
              </a:lnSpc>
              <a:spcBef>
                <a:spcPts val="360"/>
              </a:spcBef>
              <a:buNone/>
            </a:pPr>
            <a:r>
              <a:rPr lang="tl" altLang="en-US" sz="2400" dirty="0">
                <a:solidFill>
                  <a:srgbClr val="25252B"/>
                </a:solidFill>
                <a:latin typeface="IBM Plex Sans" pitchFamily="34" charset="0"/>
                <a:ea typeface="IBM Plex Sans" pitchFamily="34" charset="-122"/>
                <a:cs typeface="IBM Plex Sans" pitchFamily="34" charset="-120"/>
              </a:rPr>
              <a:t>Bakit sinusuri ng isang node ang mga transaksiyon? Magbigay po kayo ng isang tuntuning sinusuri nito.</a:t>
            </a:r>
            <a:endParaRPr lang="t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Patunay ng Trabaho</a:t>
            </a:r>
            <a:endParaRPr lang="tl" sz="3000" dirty="0"/>
          </a:p>
        </p:txBody>
      </p:sp>
      <p:sp>
        <p:nvSpPr>
          <p:cNvPr id="5" name="Text 2"/>
          <p:cNvSpPr/>
          <p:nvPr/>
        </p:nvSpPr>
        <p:spPr>
          <a:xfrm>
            <a:off x="956188" y="1364742"/>
            <a:ext cx="6023427" cy="3310494"/>
          </a:xfrm>
          <a:prstGeom prst="rect">
            <a:avLst/>
          </a:prstGeom>
          <a:noFill/>
          <a:ln/>
        </p:spPr>
        <p:txBody>
          <a:bodyPr wrap="square" lIns="0" tIns="0" rIns="0" bIns="0" rtlCol="0" anchor="t"/>
          <a:lstStyle/>
          <a:p>
            <a:pPr algn="l" marL="173990" indent="-173990">
              <a:lnSpc>
                <a:spcPct val="113000"/>
              </a:lnSpc>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Kandidatong bloke → paulit-ulit na pag-hash → wastong resulta</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Magastos na pagkukuwenta at paggamit ng enerhiya; mabilis na beripikasyon</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Wastong bloke na ipinapakalat at sinusuri ng mga node</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Inaangkop ang target upang maging sampung minuto ang karaniwang pagitan ng mga bloke</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Nagiging magastos ang muling pagsulat dahil sa naipong trabaho</a:t>
            </a:r>
            <a:endParaRPr lang="tl" sz="1820" dirty="0"/>
          </a:p>
        </p:txBody>
      </p:sp>
      <p:sp>
        <p:nvSpPr>
          <p:cNvPr id="6" name="Text 3"/>
          <p:cNvSpPr/>
          <p:nvPr/>
        </p:nvSpPr>
        <p:spPr>
          <a:xfrm>
            <a:off x="666780" y="4929896"/>
            <a:ext cx="6340632" cy="1562710"/>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Pinoprotektahan ng pagmimina ang pagkakasunod-sunod ng mga transaksiyon; hindi ito lumulutas ng mga panlabas na ekwasyon. Suriin ninyo ang pinagmumulan at paggamit ng enerhiya, ang benepisyo sa seguridad, at ang mga alternatibo.</a:t>
            </a:r>
            <a:endParaRPr lang="tl"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Nakakahanap ang minero ng isang bloke Paulit-ulit na gumagawa ng hash ang isang makinang pangmina hanggang sa matugunan ng isang resulta ang target2Ipinapadala ito ng minero sa buong networkIpinapada">    </p:cNvPr>
          <p:cNvPicPr>
            <a:picLocks noChangeAspect="1"/>
          </p:cNvPicPr>
          <p:nvPr/>
        </p:nvPicPr>
        <p:blipFill>
          <a:blip r:embed="rId2"/>
          <a:stretch>
            <a:fillRect/>
          </a:stretch>
        </p:blipFill>
        <p:spPr>
          <a:xfrm>
            <a:off x="1934139" y="571500"/>
            <a:ext cx="2836926" cy="5548031"/>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Limitadong Suplay</a:t>
            </a:r>
            <a:endParaRPr lang="tl" sz="3000" dirty="0"/>
          </a:p>
        </p:txBody>
      </p:sp>
      <p:sp>
        <p:nvSpPr>
          <p:cNvPr id="5" name="Text 2"/>
          <p:cNvSpPr/>
          <p:nvPr/>
        </p:nvSpPr>
        <p:spPr>
          <a:xfrm>
            <a:off x="956188" y="1364742"/>
            <a:ext cx="5377221" cy="2997952"/>
          </a:xfrm>
          <a:prstGeom prst="rect">
            <a:avLst/>
          </a:prstGeom>
          <a:noFill/>
          <a:ln/>
        </p:spPr>
        <p:txBody>
          <a:bodyPr wrap="square" lIns="0" tIns="0" rIns="0" bIns="0" rtlCol="0" anchor="t"/>
          <a:lstStyle/>
          <a:p>
            <a:pPr algn="l" marL="173990" indent="-173990">
              <a:lnSpc>
                <a:spcPct val="113000"/>
              </a:lnSpc>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Pinakamataas na dami: </a:t>
            </a:r>
            <a:r>
              <a:rPr lang="tl" altLang="en-US" sz="1820" b="1" dirty="0">
                <a:solidFill>
                  <a:srgbClr val="25252B"/>
                </a:solidFill>
                <a:latin typeface="IBM Plex Sans" pitchFamily="34" charset="0"/>
                <a:ea typeface="IBM Plex Sans" pitchFamily="34" charset="-122"/>
                <a:cs typeface="IBM Plex Sans" pitchFamily="34" charset="-120"/>
              </a:rPr>
              <a:t>21 milyong BTC</a:t>
            </a:r>
            <a:r>
              <a:rPr lang="tl" altLang="en-US" sz="1820" dirty="0">
                <a:solidFill>
                  <a:srgbClr val="25252B"/>
                </a:solidFill>
                <a:latin typeface="IBM Plex Sans" pitchFamily="34" charset="0"/>
                <a:ea typeface="IBM Plex Sans" pitchFamily="34" charset="-122"/>
                <a:cs typeface="IBM Plex Sans" pitchFamily="34" charset="-120"/>
              </a:rPr>
              <a:t> sa ilalim ng mga pampublikong tuntunin</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Paglikha ng bagong bitcoin: subsidiya sa bloke</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Paghahati sa kalahati: tuwing </a:t>
            </a:r>
            <a:r>
              <a:rPr lang="tl" altLang="en-US" sz="1820" b="1" dirty="0">
                <a:solidFill>
                  <a:srgbClr val="25252B"/>
                </a:solidFill>
                <a:latin typeface="IBM Plex Sans" pitchFamily="34" charset="0"/>
                <a:ea typeface="IBM Plex Sans" pitchFamily="34" charset="-122"/>
                <a:cs typeface="IBM Plex Sans" pitchFamily="34" charset="-120"/>
              </a:rPr>
              <a:t>210,000 bloke</a:t>
            </a:r>
            <a:r>
              <a:rPr lang="tl" altLang="en-US" sz="1820" dirty="0">
                <a:solidFill>
                  <a:srgbClr val="25252B"/>
                </a:solidFill>
                <a:latin typeface="IBM Plex Sans" pitchFamily="34" charset="0"/>
                <a:ea typeface="IBM Plex Sans" pitchFamily="34" charset="-122"/>
                <a:cs typeface="IBM Plex Sans" pitchFamily="34" charset="-120"/>
              </a:rPr>
              <a:t>, humigit-kumulang apat na taon</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Subsidiya: 50 → 25 → 12.5 → 6.25 → 3.125 BTC</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Hiwalay ang mga bayarin sa paglikha ng bagong bitcoin</a:t>
            </a:r>
            <a:endParaRPr lang="tl" sz="1820" dirty="0"/>
          </a:p>
        </p:txBody>
      </p:sp>
      <p:sp>
        <p:nvSpPr>
          <p:cNvPr id="6" name="Text 3"/>
          <p:cNvSpPr/>
          <p:nvPr/>
        </p:nvSpPr>
        <p:spPr>
          <a:xfrm>
            <a:off x="666780" y="4617354"/>
            <a:ext cx="5694426" cy="1562710"/>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Tinatanggihan ng mga node ang paglikha ng bitcoin na lampas sa itinakdang dami; nananatili ang limitasyon hangga't ipinapatupad ito ng mga kalahok. Hindi ginagarantiya ng limitadong suplay ang pagtaas ng presyo.</a:t>
            </a:r>
            <a:endParaRPr lang="tl"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Kabuuang bitcoin na nailabasLimitasyong 21 milyon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Bagong bitcoin sa bawat bloke502512.56.253.1250k210k420k630k840k1,050k1,260k1,470kPaghahati sa kalahati tuwing 210,000 bloke (humigit-kumulang apat na taon)Ang mga bayarin sa transaksyon ay ibinabayad">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Satoshi at Pagkiling sa</a:t>
            </a:r>
            <a:br/>
            <a:r>
              <a:rPr lang="tl" altLang="en-US" sz="3000" dirty="0">
                <a:solidFill>
                  <a:srgbClr val="422C70"/>
                </a:solidFill>
                <a:latin typeface="IBM Plex Sans Medium" pitchFamily="34" charset="0"/>
                <a:ea typeface="IBM Plex Sans Medium" pitchFamily="34" charset="-122"/>
                <a:cs typeface="IBM Plex Sans Medium" pitchFamily="34" charset="-120"/>
              </a:rPr>
              <a:t>Yunit</a:t>
            </a:r>
            <a:endParaRPr lang="tl" sz="3000" dirty="0"/>
          </a:p>
        </p:txBody>
      </p:sp>
      <p:sp>
        <p:nvSpPr>
          <p:cNvPr id="5" name="Text 2"/>
          <p:cNvSpPr/>
          <p:nvPr/>
        </p:nvSpPr>
        <p:spPr>
          <a:xfrm>
            <a:off x="956188" y="178381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tl" altLang="en-US" sz="1820" b="1" dirty="0">
                <a:solidFill>
                  <a:srgbClr val="25252B"/>
                </a:solidFill>
                <a:latin typeface="IBM Plex Sans" pitchFamily="34" charset="0"/>
                <a:ea typeface="IBM Plex Sans" pitchFamily="34" charset="-122"/>
                <a:cs typeface="IBM Plex Sans" pitchFamily="34" charset="-120"/>
              </a:rPr>
              <a:t>1 BTC = 100,000,000 sats</a:t>
            </a:r>
            <a:endParaRPr lang="tl" sz="1820" dirty="0"/>
          </a:p>
          <a:p>
            <a:pPr algn="l" marL="173990" indent="-173990">
              <a:lnSpc>
                <a:spcPct val="113000"/>
              </a:lnSpc>
              <a:spcBef>
                <a:spcPts val="360"/>
              </a:spcBef>
              <a:buSzPct val="100000"/>
              <a:buChar char="•"/>
            </a:pPr>
            <a:r>
              <a:rPr lang="tl" altLang="en-US" sz="1820" b="1" dirty="0">
                <a:solidFill>
                  <a:srgbClr val="25252B"/>
                </a:solidFill>
                <a:latin typeface="IBM Plex Sans" pitchFamily="34" charset="0"/>
                <a:ea typeface="IBM Plex Sans" pitchFamily="34" charset="-122"/>
                <a:cs typeface="IBM Plex Sans" pitchFamily="34" charset="-120"/>
              </a:rPr>
              <a:t>0.001 BTC = 100,000 sats</a:t>
            </a:r>
            <a:endParaRPr lang="tl" sz="1820" dirty="0"/>
          </a:p>
          <a:p>
            <a:pPr algn="l" marL="173990" indent="-173990">
              <a:lnSpc>
                <a:spcPct val="113000"/>
              </a:lnSpc>
              <a:spcBef>
                <a:spcPts val="360"/>
              </a:spcBef>
              <a:buSzPct val="100000"/>
              <a:buChar char="•"/>
            </a:pPr>
            <a:r>
              <a:rPr lang="tl" altLang="en-US" sz="1820" b="1" dirty="0">
                <a:solidFill>
                  <a:srgbClr val="25252B"/>
                </a:solidFill>
                <a:latin typeface="IBM Plex Sans" pitchFamily="34" charset="0"/>
                <a:ea typeface="IBM Plex Sans" pitchFamily="34" charset="-122"/>
                <a:cs typeface="IBM Plex Sans" pitchFamily="34" charset="-120"/>
              </a:rPr>
              <a:t>1 sat = 0.00000001 BTC</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Hindi kailangan ang isang buong bitcoin</a:t>
            </a:r>
            <a:endParaRPr lang="tl" sz="1820" dirty="0"/>
          </a:p>
        </p:txBody>
      </p:sp>
      <p:sp>
        <p:nvSpPr>
          <p:cNvPr id="6" name="Text 3"/>
          <p:cNvSpPr/>
          <p:nvPr/>
        </p:nvSpPr>
        <p:spPr>
          <a:xfrm>
            <a:off x="666780" y="3427537"/>
            <a:ext cx="5694426" cy="1562710"/>
          </a:xfrm>
          <a:prstGeom prst="rect">
            <a:avLst/>
          </a:prstGeom>
          <a:noFill/>
          <a:ln/>
        </p:spPr>
        <p:txBody>
          <a:bodyPr wrap="square" lIns="0" tIns="0" rIns="0" bIns="0" rtlCol="0" anchor="t"/>
          <a:lstStyle/>
          <a:p>
            <a:pPr algn="l" indent="0" marL="0">
              <a:lnSpc>
                <a:spcPct val="113000"/>
              </a:lnSpc>
              <a:buNone/>
            </a:pPr>
            <a:r>
              <a:rPr lang="tl" altLang="en-US" sz="1820" b="1" dirty="0">
                <a:solidFill>
                  <a:srgbClr val="422C70"/>
                </a:solidFill>
                <a:latin typeface="IBM Plex Sans" pitchFamily="34" charset="0"/>
                <a:ea typeface="IBM Plex Sans" pitchFamily="34" charset="-122"/>
                <a:cs typeface="IBM Plex Sans" pitchFamily="34" charset="-120"/>
              </a:rPr>
              <a:t>Pagkiling sa buong yunit:</a:t>
            </a:r>
            <a:r>
              <a:rPr lang="tl" altLang="en-US" sz="1820" dirty="0">
                <a:solidFill>
                  <a:srgbClr val="25252B"/>
                </a:solidFill>
                <a:latin typeface="IBM Plex Sans" pitchFamily="34" charset="0"/>
                <a:ea typeface="IBM Plex Sans" pitchFamily="34" charset="-122"/>
                <a:cs typeface="IBM Plex Sans" pitchFamily="34" charset="-120"/>
              </a:rPr>
              <a:t> ang mababang presyo ng bawat buong yunit ay hindi patunay na mas sulit ito. Ihambing po ninyo ang bahaging kinakatawan nito sa kabuuang suplay, ang halagang sangkot, at ang mga panganib.</a:t>
            </a:r>
            <a:endParaRPr lang="tl" sz="1820" dirty="0"/>
          </a:p>
        </p:txBody>
      </p:sp>
      <p:sp>
        <p:nvSpPr>
          <p:cNvPr id="7" name="Shape 4"/>
          <p:cNvSpPr/>
          <p:nvPr/>
        </p:nvSpPr>
        <p:spPr>
          <a:xfrm>
            <a:off x="666780" y="5221773"/>
            <a:ext cx="5372100" cy="1562527"/>
          </a:xfrm>
          <a:prstGeom prst="rect">
            <a:avLst/>
          </a:prstGeom>
          <a:solidFill>
            <a:srgbClr val="F3F3FA"/>
          </a:solidFill>
          <a:ln/>
        </p:spPr>
      </p:sp>
      <p:sp>
        <p:nvSpPr>
          <p:cNvPr id="8" name="Shape 5"/>
          <p:cNvSpPr/>
          <p:nvPr/>
        </p:nvSpPr>
        <p:spPr>
          <a:xfrm>
            <a:off x="666780" y="5221773"/>
            <a:ext cx="57150" cy="1562527"/>
          </a:xfrm>
          <a:prstGeom prst="rect">
            <a:avLst/>
          </a:prstGeom>
          <a:solidFill>
            <a:srgbClr val="422C70"/>
          </a:solidFill>
          <a:ln/>
        </p:spPr>
      </p:sp>
      <p:sp>
        <p:nvSpPr>
          <p:cNvPr id="9" name="Text 6"/>
          <p:cNvSpPr/>
          <p:nvPr/>
        </p:nvSpPr>
        <p:spPr>
          <a:xfrm>
            <a:off x="1094537" y="5430256"/>
            <a:ext cx="4848057" cy="1145560"/>
          </a:xfrm>
          <a:prstGeom prst="rect">
            <a:avLst/>
          </a:prstGeom>
          <a:noFill/>
          <a:ln/>
        </p:spPr>
        <p:txBody>
          <a:bodyPr wrap="square" lIns="0" tIns="0" rIns="0" bIns="0" rtlCol="0" anchor="t"/>
          <a:lstStyle/>
          <a:p>
            <a:pPr algn="l" indent="0" marL="0">
              <a:lnSpc>
                <a:spcPct val="113000"/>
              </a:lnSpc>
              <a:buNone/>
            </a:pPr>
            <a:r>
              <a:rPr lang="tl" altLang="en-US" sz="1820" b="1" dirty="0">
                <a:solidFill>
                  <a:srgbClr val="422C70"/>
                </a:solidFill>
                <a:latin typeface="IBM Plex Sans" pitchFamily="34" charset="0"/>
                <a:ea typeface="IBM Plex Sans" pitchFamily="34" charset="-122"/>
                <a:cs typeface="IBM Plex Sans" pitchFamily="34" charset="-120"/>
              </a:rPr>
              <a:t>Ipakita po ninyo ang inyong pag-unawa</a:t>
            </a:r>
            <a:endParaRPr lang="tl" sz="1820" dirty="0"/>
          </a:p>
          <a:p>
            <a:pPr algn="l" indent="0" marL="0">
              <a:lnSpc>
                <a:spcPct val="113000"/>
              </a:lnSpc>
              <a:spcBef>
                <a:spcPts val="270"/>
              </a:spcBef>
              <a:buNone/>
            </a:pPr>
            <a:r>
              <a:rPr lang="tl" altLang="en-US" sz="1820" dirty="0">
                <a:solidFill>
                  <a:srgbClr val="25252B"/>
                </a:solidFill>
                <a:latin typeface="IBM Plex Sans" pitchFamily="34" charset="0"/>
                <a:ea typeface="IBM Plex Sans" pitchFamily="34" charset="-122"/>
                <a:cs typeface="IBM Plex Sans" pitchFamily="34" charset="-120"/>
              </a:rPr>
              <a:t>Ilang sats po ang nasa 0.01 BTC? Bakit po maaaring gumamit ang isang tao ng mas mababa sa isang buong bitcoin?</a:t>
            </a:r>
            <a:endParaRPr lang="tl"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Bitcoin Bilang Matatag na Digital na Salapi</a:t>
            </a:r>
            <a:endParaRPr lang="tl" sz="3000" dirty="0"/>
          </a:p>
        </p:txBody>
      </p:sp>
      <p:sp>
        <p:nvSpPr>
          <p:cNvPr id="4" name="Text 2"/>
          <p:cNvSpPr/>
          <p:nvPr/>
        </p:nvSpPr>
        <p:spPr>
          <a:xfrm>
            <a:off x="971459" y="136849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Matibay na talaan; nakadepende sa mga susi ang pag-access</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Madaling dalhin at mahati; kailangan ng komunikasyon para sa paglilipat</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Kakapusang hayag sa publiko at mga patakarang maaaring beripikahin</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Maaaring maapektuhan ang kakayahang maipagpalit ang magkakaparehong yunit ng kung paano tinatrato ng mga serbisyo ang pampublikong kasaysayan ng mga transaksyon</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Nag-iiba ang pagtanggap depende sa lugar</a:t>
            </a:r>
            <a:endParaRPr lang="tl" sz="1920" dirty="0"/>
          </a:p>
        </p:txBody>
      </p:sp>
      <p:sp>
        <p:nvSpPr>
          <p:cNvPr id="5" name="Text 3"/>
          <p:cNvSpPr/>
          <p:nvPr/>
        </p:nvSpPr>
        <p:spPr>
          <a:xfrm>
            <a:off x="666780" y="3805641"/>
            <a:ext cx="11510010" cy="329093"/>
          </a:xfrm>
          <a:prstGeom prst="rect">
            <a:avLst/>
          </a:prstGeom>
          <a:noFill/>
          <a:ln/>
        </p:spPr>
        <p:txBody>
          <a:bodyPr wrap="square" lIns="0" tIns="0" rIns="0" bIns="0" rtlCol="0" anchor="t"/>
          <a:lstStyle/>
          <a:p>
            <a:pPr algn="l" indent="0" marL="0">
              <a:lnSpc>
                <a:spcPct val="113000"/>
              </a:lnSpc>
              <a:buNone/>
            </a:pPr>
            <a:r>
              <a:rPr lang="tl" altLang="en-US" sz="1920" b="1" dirty="0">
                <a:solidFill>
                  <a:srgbClr val="25252B"/>
                </a:solidFill>
                <a:latin typeface="IBM Plex Sans" pitchFamily="34" charset="0"/>
                <a:ea typeface="IBM Plex Sans" pitchFamily="34" charset="-122"/>
                <a:cs typeface="IBM Plex Sans" pitchFamily="34" charset="-120"/>
              </a:rPr>
              <a:t>Tatlong tungkulin</a:t>
            </a:r>
            <a:endParaRPr lang="tl" sz="1920" dirty="0"/>
          </a:p>
        </p:txBody>
      </p:sp>
      <p:sp>
        <p:nvSpPr>
          <p:cNvPr id="6" name="Text 4"/>
          <p:cNvSpPr/>
          <p:nvPr/>
        </p:nvSpPr>
        <p:spPr>
          <a:xfrm>
            <a:off x="971459" y="4329684"/>
            <a:ext cx="11176071" cy="1084478"/>
          </a:xfrm>
          <a:prstGeom prst="rect">
            <a:avLst/>
          </a:prstGeom>
          <a:noFill/>
          <a:ln/>
        </p:spPr>
        <p:txBody>
          <a:bodyPr wrap="square" lIns="0" tIns="0" rIns="0" bIns="0" rtlCol="0" anchor="t"/>
          <a:lstStyle/>
          <a:p>
            <a:pPr algn="l" marL="182880" indent="-182880">
              <a:lnSpc>
                <a:spcPct val="113000"/>
              </a:lnSpc>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Taguan ng halaga: mahuhulaang suplay; pabagu-bagong presyo</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Midyum ng palitan: direktang paglilipat; magkakaibang bayarin at antas ng pagtanggap</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Yunit ng pagtutuos: BTC o sats; maraming produkto ang may presyong nakatakda sa fiat</a:t>
            </a:r>
            <a:endParaRPr lang="tl" sz="1920" dirty="0"/>
          </a:p>
        </p:txBody>
      </p:sp>
      <p:sp>
        <p:nvSpPr>
          <p:cNvPr id="7" name="Text 5"/>
          <p:cNvSpPr/>
          <p:nvPr/>
        </p:nvSpPr>
        <p:spPr>
          <a:xfrm>
            <a:off x="666780" y="5560558"/>
            <a:ext cx="11510010" cy="678942"/>
          </a:xfrm>
          <a:prstGeom prst="rect">
            <a:avLst/>
          </a:prstGeom>
          <a:noFill/>
          <a:ln/>
        </p:spPr>
        <p:txBody>
          <a:bodyPr wrap="square" lIns="0" tIns="0" rIns="0" bIns="0" rtlCol="0" anchor="t"/>
          <a:lstStyle/>
          <a:p>
            <a:pPr algn="l" indent="0" marL="0">
              <a:lnSpc>
                <a:spcPct val="113000"/>
              </a:lnSpc>
              <a:buNone/>
            </a:pPr>
            <a:r>
              <a:rPr lang="tl" altLang="en-US" sz="1540" dirty="0">
                <a:solidFill>
                  <a:srgbClr val="25252B"/>
                </a:solidFill>
                <a:latin typeface="IBM Plex Sans" pitchFamily="34" charset="0"/>
                <a:ea typeface="IBM Plex Sans" pitchFamily="34" charset="-122"/>
                <a:cs typeface="IBM Plex Sans" pitchFamily="34" charset="-120"/>
              </a:rPr>
              <a:t>Ang “matatag na salapi” ay nakadepende sa nakasaad na pamantayan. Ihambing po ninyo ang mga alternatibo gamit ang parehong mga pamantayan.</a:t>
            </a:r>
            <a:endParaRPr lang="tl" sz="154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Bitcoin, mga Stablecoin, at Iba Pang Crypto-Asset</a:t>
            </a:r>
            <a:endParaRPr lang="tl" sz="3000" dirty="0"/>
          </a:p>
        </p:txBody>
      </p:sp>
      <p:sp>
        <p:nvSpPr>
          <p:cNvPr id="4" name="Text 2"/>
          <p:cNvSpPr/>
          <p:nvPr/>
        </p:nvSpPr>
        <p:spPr>
          <a:xfrm>
            <a:off x="986729" y="1372240"/>
            <a:ext cx="11159338" cy="2227021"/>
          </a:xfrm>
          <a:prstGeom prst="rect">
            <a:avLst/>
          </a:prstGeom>
          <a:noFill/>
          <a:ln/>
        </p:spPr>
        <p:txBody>
          <a:bodyPr wrap="square" lIns="0" tIns="0" rIns="0" bIns="0" rtlCol="0" anchor="t"/>
          <a:lstStyle/>
          <a:p>
            <a:pPr algn="l" marL="191770" indent="-191770">
              <a:lnSpc>
                <a:spcPct val="113000"/>
              </a:lnSpc>
              <a:buSzPct val="100000"/>
              <a:buChar char="•"/>
            </a:pPr>
            <a:r>
              <a:rPr lang="tl" altLang="en-US" sz="2020" b="1" dirty="0">
                <a:solidFill>
                  <a:srgbClr val="422C70"/>
                </a:solidFill>
                <a:latin typeface="IBM Plex Sans" pitchFamily="34" charset="0"/>
                <a:ea typeface="IBM Plex Sans" pitchFamily="34" charset="-122"/>
                <a:cs typeface="IBM Plex Sans" pitchFamily="34" charset="-120"/>
              </a:rPr>
              <a:t>Bitcoin:</a:t>
            </a:r>
            <a:r>
              <a:rPr lang="tl" altLang="en-US" sz="2020" dirty="0">
                <a:solidFill>
                  <a:srgbClr val="25252B"/>
                </a:solidFill>
                <a:latin typeface="IBM Plex Sans" pitchFamily="34" charset="0"/>
                <a:ea typeface="IBM Plex Sans" pitchFamily="34" charset="-122"/>
                <a:cs typeface="IBM Plex Sans" pitchFamily="34" charset="-120"/>
              </a:rPr>
              <a:t> mga pampublikong tuntunin sa pagpapalabas; walang sentral na tagapagpalabas</a:t>
            </a:r>
            <a:endParaRPr lang="tl" sz="2020" dirty="0"/>
          </a:p>
          <a:p>
            <a:pPr algn="l" marL="191770" indent="-191770">
              <a:lnSpc>
                <a:spcPct val="113000"/>
              </a:lnSpc>
              <a:spcBef>
                <a:spcPts val="400"/>
              </a:spcBef>
              <a:buSzPct val="100000"/>
              <a:buChar char="•"/>
            </a:pPr>
            <a:r>
              <a:rPr lang="tl" altLang="en-US" sz="2020" b="1" dirty="0">
                <a:solidFill>
                  <a:srgbClr val="422C70"/>
                </a:solidFill>
                <a:latin typeface="IBM Plex Sans" pitchFamily="34" charset="0"/>
                <a:ea typeface="IBM Plex Sans" pitchFamily="34" charset="-122"/>
                <a:cs typeface="IBM Plex Sans" pitchFamily="34" charset="-120"/>
              </a:rPr>
              <a:t>Mga stablecoin:</a:t>
            </a:r>
            <a:r>
              <a:rPr lang="tl" altLang="en-US" sz="2020" dirty="0">
                <a:solidFill>
                  <a:srgbClr val="25252B"/>
                </a:solidFill>
                <a:latin typeface="IBM Plex Sans" pitchFamily="34" charset="0"/>
                <a:ea typeface="IBM Plex Sans" pitchFamily="34" charset="-122"/>
                <a:cs typeface="IBM Plex Sans" pitchFamily="34" charset="-120"/>
              </a:rPr>
              <a:t> naglalayong tumumbas sa isang batayang halaga; mga reserba, mekanismo, o karapatan sa pagtubos</a:t>
            </a:r>
            <a:endParaRPr lang="tl" sz="2020" dirty="0"/>
          </a:p>
          <a:p>
            <a:pPr algn="l" marL="191770" indent="-191770">
              <a:lnSpc>
                <a:spcPct val="113000"/>
              </a:lnSpc>
              <a:spcBef>
                <a:spcPts val="400"/>
              </a:spcBef>
              <a:buSzPct val="100000"/>
              <a:buChar char="•"/>
            </a:pPr>
            <a:r>
              <a:rPr lang="tl" altLang="en-US" sz="2020" b="1" dirty="0">
                <a:solidFill>
                  <a:srgbClr val="422C70"/>
                </a:solidFill>
                <a:latin typeface="IBM Plex Sans" pitchFamily="34" charset="0"/>
                <a:ea typeface="IBM Plex Sans" pitchFamily="34" charset="-122"/>
                <a:cs typeface="IBM Plex Sans" pitchFamily="34" charset="-120"/>
              </a:rPr>
              <a:t>Iba pang mga crypto-asset:</a:t>
            </a:r>
            <a:r>
              <a:rPr lang="tl" altLang="en-US" sz="2020" dirty="0">
                <a:solidFill>
                  <a:srgbClr val="25252B"/>
                </a:solidFill>
                <a:latin typeface="IBM Plex Sans" pitchFamily="34" charset="0"/>
                <a:ea typeface="IBM Plex Sans" pitchFamily="34" charset="-122"/>
                <a:cs typeface="IBM Plex Sans" pitchFamily="34" charset="-120"/>
              </a:rPr>
              <a:t> magkakaibang network, pagpapalabas, kontrol, at layunin</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Ang pagkakaroon ng isang fork ng kaparehong kasaysayan ng code ay hindi nagbibigay rito ng network o seguridad ng Bitcoin</a:t>
            </a:r>
            <a:endParaRPr lang="tl" sz="2020" dirty="0"/>
          </a:p>
        </p:txBody>
      </p:sp>
      <p:sp>
        <p:nvSpPr>
          <p:cNvPr id="5" name="Text 3"/>
          <p:cNvSpPr/>
          <p:nvPr/>
        </p:nvSpPr>
        <p:spPr>
          <a:xfrm>
            <a:off x="666780" y="3880805"/>
            <a:ext cx="11510010" cy="691195"/>
          </a:xfrm>
          <a:prstGeom prst="rect">
            <a:avLst/>
          </a:prstGeom>
          <a:noFill/>
          <a:ln/>
        </p:spPr>
        <p:txBody>
          <a:bodyPr wrap="square" lIns="0" tIns="0" rIns="0" bIns="0" rtlCol="0" anchor="t"/>
          <a:lstStyle/>
          <a:p>
            <a:pPr algn="l" indent="0" marL="0">
              <a:lnSpc>
                <a:spcPct val="113000"/>
              </a:lnSpc>
              <a:buNone/>
            </a:pPr>
            <a:r>
              <a:rPr lang="tl" altLang="en-US" sz="2020" b="1" dirty="0">
                <a:solidFill>
                  <a:srgbClr val="422C70"/>
                </a:solidFill>
                <a:latin typeface="IBM Plex Sans" pitchFamily="34" charset="0"/>
                <a:ea typeface="IBM Plex Sans" pitchFamily="34" charset="-122"/>
                <a:cs typeface="IBM Plex Sans" pitchFamily="34" charset="-120"/>
              </a:rPr>
              <a:t>Ihambing:</a:t>
            </a:r>
            <a:r>
              <a:rPr lang="tl" altLang="en-US" sz="2020" dirty="0">
                <a:solidFill>
                  <a:srgbClr val="25252B"/>
                </a:solidFill>
                <a:latin typeface="IBM Plex Sans" pitchFamily="34" charset="0"/>
                <a:ea typeface="IBM Plex Sans" pitchFamily="34" charset="-122"/>
                <a:cs typeface="IBM Plex Sans" pitchFamily="34" charset="-120"/>
              </a:rPr>
              <a:t> kontrol sa pagpapalabas, independiyenteng beripikasyon, kontrol sa mga susi, at mga kabilang panig sa transaksiyon.</a:t>
            </a:r>
            <a:endParaRPr lang="tl" sz="2020" dirty="0"/>
          </a:p>
        </p:txBody>
      </p:sp>
      <p:sp>
        <p:nvSpPr>
          <p:cNvPr id="6" name="Text 4"/>
          <p:cNvSpPr/>
          <p:nvPr/>
        </p:nvSpPr>
        <p:spPr>
          <a:xfrm>
            <a:off x="666780" y="4827941"/>
            <a:ext cx="11510010" cy="691195"/>
          </a:xfrm>
          <a:prstGeom prst="rect">
            <a:avLst/>
          </a:prstGeom>
          <a:noFill/>
          <a:ln/>
        </p:spPr>
        <p:txBody>
          <a:bodyPr wrap="square" lIns="0" tIns="0" rIns="0" bIns="0" rtlCol="0" anchor="t"/>
          <a:lstStyle/>
          <a:p>
            <a:pPr algn="l" indent="0" marL="0">
              <a:lnSpc>
                <a:spcPct val="113000"/>
              </a:lnSpc>
              <a:buNone/>
            </a:pPr>
            <a:r>
              <a:rPr lang="tl" altLang="en-US" sz="2020" dirty="0">
                <a:solidFill>
                  <a:srgbClr val="25252B"/>
                </a:solidFill>
                <a:latin typeface="IBM Plex Sans" pitchFamily="34" charset="0"/>
                <a:ea typeface="IBM Plex Sans" pitchFamily="34" charset="-122"/>
                <a:cs typeface="IBM Plex Sans" pitchFamily="34" charset="-120"/>
              </a:rPr>
              <a:t>Nililinaw ng paghahambing na ito ang Bitcoin; hindi nito inirerekomenda ang pagkuha, pangangalakal, o pagtataguyod ng anumang asset.</a:t>
            </a:r>
            <a:endParaRPr lang="tl"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Iba't Ibang Disenyo, Iba't Ibang Panganib</a:t>
            </a:r>
            <a:endParaRPr lang="tl" sz="3000" dirty="0"/>
          </a:p>
        </p:txBody>
      </p:sp>
      <p:sp>
        <p:nvSpPr>
          <p:cNvPr id="4" name="Text 2"/>
          <p:cNvSpPr/>
          <p:nvPr/>
        </p:nvSpPr>
        <p:spPr>
          <a:xfrm>
            <a:off x="1002000" y="1375806"/>
            <a:ext cx="11142604" cy="3418302"/>
          </a:xfrm>
          <a:prstGeom prst="rect">
            <a:avLst/>
          </a:prstGeom>
          <a:noFill/>
          <a:ln/>
        </p:spPr>
        <p:txBody>
          <a:bodyPr wrap="square" lIns="0" tIns="0" rIns="0" bIns="0" rtlCol="0" anchor="t"/>
          <a:lstStyle/>
          <a:p>
            <a:pPr algn="l" marL="200660" indent="-200660">
              <a:lnSpc>
                <a:spcPct val="113000"/>
              </a:lnSpc>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Bitcoin:</a:t>
            </a:r>
            <a:r>
              <a:rPr lang="tl" altLang="en-US" sz="2110" dirty="0">
                <a:solidFill>
                  <a:srgbClr val="25252B"/>
                </a:solidFill>
                <a:latin typeface="IBM Plex Sans" pitchFamily="34" charset="0"/>
                <a:ea typeface="IBM Plex Sans" pitchFamily="34" charset="-122"/>
                <a:cs typeface="IBM Plex Sans" pitchFamily="34" charset="-120"/>
              </a:rPr>
              <a:t> pabago-bagong presyo, pagkawala ng susi, pagiging pinal ng pagbabayad, mga bayarin, mga pampublikong tala</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Mga stablecoin:</a:t>
            </a:r>
            <a:r>
              <a:rPr lang="tl" altLang="en-US" sz="2110" dirty="0">
                <a:solidFill>
                  <a:srgbClr val="25252B"/>
                </a:solidFill>
                <a:latin typeface="IBM Plex Sans" pitchFamily="34" charset="0"/>
                <a:ea typeface="IBM Plex Sans" pitchFamily="34" charset="-122"/>
                <a:cs typeface="IBM Plex Sans" pitchFamily="34" charset="-120"/>
              </a:rPr>
              <a:t> pagkawala ng pagkakatali sa itinakdang halaga, mga reserba, pagtubos, pag-freeze ng mga pondo, at mga kabilang panig sa transaksiyon</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Iba pang mga kripto-asset:</a:t>
            </a:r>
            <a:r>
              <a:rPr lang="tl" altLang="en-US" sz="2110" dirty="0">
                <a:solidFill>
                  <a:srgbClr val="25252B"/>
                </a:solidFill>
                <a:latin typeface="IBM Plex Sans" pitchFamily="34" charset="0"/>
                <a:ea typeface="IBM Plex Sans" pitchFamily="34" charset="-122"/>
                <a:cs typeface="IBM Plex Sans" pitchFamily="34" charset="-120"/>
              </a:rPr>
              <a:t> mga pagbabago sa patakaran, konsentrasyon ng impluwensiya, mga depekto sa code, pag-hack, at mga tulay sa pagitan ng mga blockchain</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Mga serbisyo:</a:t>
            </a:r>
            <a:r>
              <a:rPr lang="tl" altLang="en-US" sz="2110" dirty="0">
                <a:solidFill>
                  <a:srgbClr val="25252B"/>
                </a:solidFill>
                <a:latin typeface="IBM Plex Sans" pitchFamily="34" charset="0"/>
                <a:ea typeface="IBM Plex Sans" pitchFamily="34" charset="-122"/>
                <a:cs typeface="IBM Plex Sans" pitchFamily="34" charset="-120"/>
              </a:rPr>
              <a:t> pag-iingat ng mga asset, pagkabigo, pag-access, at mga legal na panganib sa lahat ng kategorya</a:t>
            </a:r>
            <a:endParaRPr lang="tl" sz="2110" dirty="0"/>
          </a:p>
        </p:txBody>
      </p:sp>
      <p:sp>
        <p:nvSpPr>
          <p:cNvPr id="5" name="Text 3"/>
          <p:cNvSpPr/>
          <p:nvPr/>
        </p:nvSpPr>
        <p:spPr>
          <a:xfrm>
            <a:off x="666780" y="5089002"/>
            <a:ext cx="11510010" cy="108585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Ang isang pamilyar na simbolo sa pangangalakal, presyong mukhang matatag, o pulidong app ay hindi patunay ng kaligtasan. Ang mga token ay hindi awtomatikong nagbibigay ng pagmamay-ari sa kumpanya, kita, o mga karapatan sa pagtubos.</a:t>
            </a:r>
            <a:endParaRPr lang="tl"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Ang Pag-aaral ay Hindi Pangangalakal o Promosyon</a:t>
            </a:r>
            <a:endParaRPr lang="t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Ipaliwanag, magtanong, maghambing, at magpatunay</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Ispekulasyon: panganib sa presyo, panganib sa plataporma, at presyon</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Promosyon: mga posibleng salungatan ng interes</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Walang tagubilin na bumili, magbenta, o panatilihin ang hawak</a:t>
            </a:r>
            <a:endParaRPr lang="tl"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tl" altLang="en-US" sz="2400" b="1" dirty="0">
                <a:solidFill>
                  <a:srgbClr val="422C70"/>
                </a:solidFill>
                <a:latin typeface="IBM Plex Sans" pitchFamily="34" charset="0"/>
                <a:ea typeface="IBM Plex Sans" pitchFamily="34" charset="-122"/>
                <a:cs typeface="IBM Plex Sans" pitchFamily="34" charset="-120"/>
              </a:rPr>
              <a:t>Pagsusuri ng lokal na halaga</a:t>
            </a:r>
            <a:endParaRPr lang="tl" sz="2400" dirty="0"/>
          </a:p>
          <a:p>
            <a:pPr algn="l" indent="0" marL="0">
              <a:lnSpc>
                <a:spcPct val="113000"/>
              </a:lnSpc>
              <a:spcBef>
                <a:spcPts val="360"/>
              </a:spcBef>
              <a:buNone/>
            </a:pPr>
            <a:r>
              <a:rPr lang="tl" altLang="en-US" sz="2400" dirty="0">
                <a:solidFill>
                  <a:srgbClr val="25252B"/>
                </a:solidFill>
                <a:latin typeface="IBM Plex Sans" pitchFamily="34" charset="0"/>
                <a:ea typeface="IBM Plex Sans" pitchFamily="34" charset="-122"/>
                <a:cs typeface="IBM Plex Sans" pitchFamily="34" charset="-120"/>
              </a:rPr>
              <a:t>Ihiwalay ang presyo sa merkado, lokal na pagtanggap, at personal na kagustuhan o pagkiling.</a:t>
            </a:r>
            <a:endParaRPr lang="t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Kronolohiya ng Pinagmulan ng Bitcoin</a:t>
            </a:r>
            <a:endParaRPr lang="t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Ang Satoshi Nakamoto ay isang sagisag-panulat; nananatiling hindi kilala ang lumikha o mga lumikha nito. Ipinagpatuloy ng iba ang open-source na network nang walang permanenteng sentral na pinuno.</a:t>
            </a:r>
            <a:endParaRPr lang="tl" sz="2400" dirty="0"/>
          </a:p>
        </p:txBody>
      </p:sp>
      <p:sp>
        <p:nvSpPr>
          <p:cNvPr id="5" name="Text 3"/>
          <p:cNvSpPr/>
          <p:nvPr/>
        </p:nvSpPr>
        <p:spPr>
          <a:xfrm>
            <a:off x="666780" y="2986705"/>
            <a:ext cx="11510010" cy="822686"/>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Suriin ninyo ang disenyo at pagpapatakbo nito, gayundin ang kuwento ng pinagmulan nito.</a:t>
            </a:r>
            <a:endParaRPr lang="t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ktubre 2008Inilathala ang whitepaper: mga online na pagbabayad na walang tagapamagitan3 Enero 2009Genesis Block: nagsimula ang network ng Bitcoin 12 Enero 2009Unang transaksiyon sa pagitan ng dala">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Pagbibigay-kapangyarihan, Panganib, at Pananagutan</a:t>
            </a:r>
            <a:endParaRPr lang="tl" sz="3000" dirty="0"/>
          </a:p>
        </p:txBody>
      </p:sp>
      <p:sp>
        <p:nvSpPr>
          <p:cNvPr id="4" name="Text 2"/>
          <p:cNvSpPr/>
          <p:nvPr/>
        </p:nvSpPr>
        <p:spPr>
          <a:xfrm>
            <a:off x="1002000" y="1375806"/>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Direktang kontrol sa pamamagitan ng mga susi</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Mga pampublikong tuntunin at independiyenteng beripikasyon</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Pandaigdigang paglilipat nang direkta sa isa’t isa</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Mga backup, pagsusuri ng mga pagbabayad, at pagpaplano para sa pagbawi</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Pabagu-bagong halaga, mga pampublikong rekord, mga bayarin, at limitadong pagtanggap</a:t>
            </a:r>
            <a:endParaRPr lang="tl" sz="2110" dirty="0"/>
          </a:p>
        </p:txBody>
      </p:sp>
      <p:sp>
        <p:nvSpPr>
          <p:cNvPr id="5" name="Text 3"/>
          <p:cNvSpPr/>
          <p:nvPr/>
        </p:nvSpPr>
        <p:spPr>
          <a:xfrm>
            <a:off x="666780" y="4056736"/>
            <a:ext cx="11510010" cy="72393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Walang kompanyang makapagbabalik ng nawalang seed phrase. Humingi po kayo ng tulong bago maglipat ng malaking halaga ng pondo, nang hindi ibinubunyag ang mga lihim.</a:t>
            </a:r>
            <a:endParaRPr lang="tl" sz="2110" dirty="0"/>
          </a:p>
        </p:txBody>
      </p:sp>
      <p:sp>
        <p:nvSpPr>
          <p:cNvPr id="6" name="Text 4"/>
          <p:cNvSpPr/>
          <p:nvPr/>
        </p:nvSpPr>
        <p:spPr>
          <a:xfrm>
            <a:off x="666780" y="5048860"/>
            <a:ext cx="11510010" cy="72393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Maaaring kabilang sa personal na pananagutan ang edukasyon, pagsusuri ng mga kapwa, mga pamamaraan, at maliliit na pagsubok.</a:t>
            </a:r>
            <a:endParaRPr lang="t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Pagbabalik-aral: Paano Tinutugunan ng Bitcoin ang mga</a:t>
            </a:r>
            <a:br/>
            <a:r>
              <a:rPr lang="tl" altLang="en-US" sz="3000" dirty="0">
                <a:solidFill>
                  <a:srgbClr val="422C70"/>
                </a:solidFill>
                <a:latin typeface="IBM Plex Sans Medium" pitchFamily="34" charset="0"/>
                <a:ea typeface="IBM Plex Sans Medium" pitchFamily="34" charset="-122"/>
                <a:cs typeface="IBM Plex Sans Medium" pitchFamily="34" charset="-120"/>
              </a:rPr>
              <a:t>Kahinaan sa Sistema ng Pananalapi?</a:t>
            </a:r>
            <a:endParaRPr lang="tl"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tl" altLang="en-US" sz="1820" b="1" dirty="0">
                <a:solidFill>
                  <a:srgbClr val="25252B"/>
                </a:solidFill>
                <a:latin typeface="IBM Plex Sans" pitchFamily="34" charset="0"/>
                <a:ea typeface="IBM Plex Sans" pitchFamily="34" charset="-122"/>
                <a:cs typeface="IBM Plex Sans" pitchFamily="34" charset="-120"/>
              </a:rPr>
              <a:t>Mahahalagang aral</a:t>
            </a:r>
            <a:endParaRPr lang="tl" sz="1820" dirty="0"/>
          </a:p>
        </p:txBody>
      </p:sp>
      <p:sp>
        <p:nvSpPr>
          <p:cNvPr id="5" name="Text 3"/>
          <p:cNvSpPr/>
          <p:nvPr/>
        </p:nvSpPr>
        <p:spPr>
          <a:xfrm>
            <a:off x="956188" y="2327971"/>
            <a:ext cx="11192805" cy="3310494"/>
          </a:xfrm>
          <a:prstGeom prst="rect">
            <a:avLst/>
          </a:prstGeom>
          <a:noFill/>
          <a:ln/>
        </p:spPr>
        <p:txBody>
          <a:bodyPr wrap="square" lIns="0" tIns="0" rIns="0" bIns="0" rtlCol="0" anchor="t"/>
          <a:lstStyle/>
          <a:p>
            <a:pPr algn="l" marL="173990" indent="-173990">
              <a:lnSpc>
                <a:spcPct val="113000"/>
              </a:lnSpc>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Nagbabagong suplay → pampublikong mga tuntunin sa paglalabas; mga gumagamit ang nagpapatupad ng mga ito</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Pahintulot ng sentral na awtoridad sa pagbabayad → direktang paglilipat sa pagitan ng mga gumagamit; mahirap bawiin ang mga pagkakamali</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Sentral na talaan → sama-samang beripikasyon; mga panganib sa pagkapribado dahil sa pampublikong talaan</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Pag-access sa pamamagitan ng institusyon → kontrol sa susi; pananagutan sa paggawa ng reserbang kopya</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Pagsasaayos ng pagkakasunod-sunod ng mga transaksiyon → patunay ng trabaho; mga gastos sa kagamitan at enerhiya</a:t>
            </a:r>
            <a:endParaRPr lang="tl" sz="1820" dirty="0"/>
          </a:p>
        </p:txBody>
      </p:sp>
      <p:sp>
        <p:nvSpPr>
          <p:cNvPr id="6" name="Shape 4"/>
          <p:cNvSpPr/>
          <p:nvPr/>
        </p:nvSpPr>
        <p:spPr>
          <a:xfrm>
            <a:off x="666780" y="5893125"/>
            <a:ext cx="10858500" cy="937443"/>
          </a:xfrm>
          <a:prstGeom prst="rect">
            <a:avLst/>
          </a:prstGeom>
          <a:solidFill>
            <a:srgbClr val="F3F3FA"/>
          </a:solidFill>
          <a:ln/>
        </p:spPr>
      </p:sp>
      <p:sp>
        <p:nvSpPr>
          <p:cNvPr id="7" name="Shape 5"/>
          <p:cNvSpPr/>
          <p:nvPr/>
        </p:nvSpPr>
        <p:spPr>
          <a:xfrm>
            <a:off x="666780" y="5893125"/>
            <a:ext cx="57150" cy="937443"/>
          </a:xfrm>
          <a:prstGeom prst="rect">
            <a:avLst/>
          </a:prstGeom>
          <a:solidFill>
            <a:srgbClr val="422C70"/>
          </a:solidFill>
          <a:ln/>
        </p:spPr>
      </p:sp>
      <p:sp>
        <p:nvSpPr>
          <p:cNvPr id="8" name="Text 6"/>
          <p:cNvSpPr/>
          <p:nvPr/>
        </p:nvSpPr>
        <p:spPr>
          <a:xfrm>
            <a:off x="1094537" y="6101608"/>
            <a:ext cx="10663641" cy="520476"/>
          </a:xfrm>
          <a:prstGeom prst="rect">
            <a:avLst/>
          </a:prstGeom>
          <a:noFill/>
          <a:ln/>
        </p:spPr>
        <p:txBody>
          <a:bodyPr wrap="square" lIns="0" tIns="0" rIns="0" bIns="0" rtlCol="0" anchor="t"/>
          <a:lstStyle/>
          <a:p>
            <a:pPr algn="l" indent="0" marL="0">
              <a:lnSpc>
                <a:spcPct val="113000"/>
              </a:lnSpc>
              <a:buNone/>
            </a:pPr>
            <a:r>
              <a:rPr lang="tl" altLang="en-US" sz="1820" b="1" dirty="0">
                <a:solidFill>
                  <a:srgbClr val="422C70"/>
                </a:solidFill>
                <a:latin typeface="IBM Plex Sans" pitchFamily="34" charset="0"/>
                <a:ea typeface="IBM Plex Sans" pitchFamily="34" charset="-122"/>
                <a:cs typeface="IBM Plex Sans" pitchFamily="34" charset="-120"/>
              </a:rPr>
              <a:t>Sandali para magnilay</a:t>
            </a:r>
            <a:endParaRPr lang="tl" sz="1820" dirty="0"/>
          </a:p>
          <a:p>
            <a:pPr algn="l" indent="0" marL="0">
              <a:lnSpc>
                <a:spcPct val="113000"/>
              </a:lnSpc>
              <a:spcBef>
                <a:spcPts val="270"/>
              </a:spcBef>
              <a:buNone/>
            </a:pPr>
            <a:r>
              <a:rPr lang="tl" altLang="en-US" sz="1820" dirty="0">
                <a:solidFill>
                  <a:srgbClr val="25252B"/>
                </a:solidFill>
                <a:latin typeface="IBM Plex Sans" pitchFamily="34" charset="0"/>
                <a:ea typeface="IBM Plex Sans" pitchFamily="34" charset="-122"/>
                <a:cs typeface="IBM Plex Sans" pitchFamily="34" charset="-120"/>
              </a:rPr>
              <a:t>Aling bahagi ng disenyo ng Bitcoin ang ipapaliwanag ninyo ngayon sa ibang paraan, at bakit?</a:t>
            </a:r>
            <a:endParaRPr lang="tl" sz="18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2</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tl" altLang="en-US" sz="2400" dirty="0">
                <a:solidFill>
                  <a:srgbClr val="F7941F"/>
                </a:solidFill>
                <a:latin typeface="IBM Plex Sans Medium" pitchFamily="34" charset="0"/>
                <a:ea typeface="IBM Plex Sans Medium" pitchFamily="34" charset="-122"/>
                <a:cs typeface="IBM Plex Sans Medium" pitchFamily="34" charset="-120"/>
              </a:rPr>
              <a:t>Modyul 3</a:t>
            </a:r>
            <a:endParaRPr lang="tl"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tl" altLang="en-US" sz="4350" dirty="0">
                <a:solidFill>
                  <a:srgbClr val="FFFFFF"/>
                </a:solidFill>
                <a:latin typeface="IBM Plex Sans Medium" pitchFamily="34" charset="0"/>
                <a:ea typeface="IBM Plex Sans Medium" pitchFamily="34" charset="-122"/>
                <a:cs typeface="IBM Plex Sans Medium" pitchFamily="34" charset="-120"/>
              </a:rPr>
              <a:t>Ligtas na Paggamit ng Bitcoin</a:t>
            </a:r>
            <a:endParaRPr lang="tl"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tl" altLang="en-US" sz="2400" b="1" dirty="0">
                <a:solidFill>
                  <a:srgbClr val="FFFFFF"/>
                </a:solidFill>
                <a:latin typeface="IBM Plex Sans" pitchFamily="34" charset="0"/>
                <a:ea typeface="IBM Plex Sans" pitchFamily="34" charset="-122"/>
                <a:cs typeface="IBM Plex Sans" pitchFamily="34" charset="-120"/>
              </a:rPr>
              <a:t>Aksyon:</a:t>
            </a:r>
            <a:r>
              <a:rPr lang="tl" altLang="en-US" sz="2400" dirty="0">
                <a:solidFill>
                  <a:srgbClr val="FFFFFF"/>
                </a:solidFill>
                <a:latin typeface="IBM Plex Sans" pitchFamily="34" charset="0"/>
                <a:ea typeface="IBM Plex Sans" pitchFamily="34" charset="-122"/>
                <a:cs typeface="IBM Plex Sans" pitchFamily="34" charset="-120"/>
              </a:rPr>
              <a:t> Paano ko aakuin ang pananagutan sa paggamit at pagprotekta sa Bitcoin?</a:t>
            </a:r>
            <a:endParaRPr lang="t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Ligtas na Unang Hakbang</a:t>
            </a:r>
            <a:endParaRPr lang="tl"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Ibahagi ang impormasyon para sa pagtanggap; huwag kailanman magbahagi ng mga lihim</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Huminto muna bago aprubahan ang pagpapadala</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Panatilihing maliit ang epekto ng mga pagkakamali; humingi ng tulong</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Gumamit ng mga materyal na inihanda, walang laman, para sa simulasyon, o aprubado at may mababang panganib</a:t>
            </a:r>
            <a:endParaRPr lang="tl" sz="2400" dirty="0"/>
          </a:p>
        </p:txBody>
      </p:sp>
      <p:sp>
        <p:nvSpPr>
          <p:cNvPr id="5" name="Text 3"/>
          <p:cNvSpPr/>
          <p:nvPr/>
        </p:nvSpPr>
        <p:spPr>
          <a:xfrm>
            <a:off x="666780" y="4372752"/>
            <a:ext cx="11510010" cy="1645463"/>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Hindi kailangang bumili, gumamit ng sariling pondo, o magkaroon ng sariling wallet. Ang aktuwal na pagsasanay ay nagdaragdag ng mga panganib sa pagkapribado, seguridad, at pagkawala ng pondo; may alternatibong hindi gumagamit ng pondo.</a:t>
            </a:r>
            <a:endParaRPr lang="t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Pitaka</a:t>
            </a:r>
            <a:endParaRPr lang="tl" sz="3000" dirty="0"/>
          </a:p>
        </p:txBody>
      </p:sp>
      <p:sp>
        <p:nvSpPr>
          <p:cNvPr id="4" name="Text 2"/>
          <p:cNvSpPr/>
          <p:nvPr/>
        </p:nvSpPr>
        <p:spPr>
          <a:xfrm>
            <a:off x="666780" y="1417320"/>
            <a:ext cx="11510010" cy="987186"/>
          </a:xfrm>
          <a:prstGeom prst="rect">
            <a:avLst/>
          </a:prstGeom>
          <a:noFill/>
          <a:ln/>
        </p:spPr>
        <p:txBody>
          <a:bodyPr wrap="square" lIns="0" tIns="0" rIns="0" bIns="0" rtlCol="0" anchor="t"/>
          <a:lstStyle/>
          <a:p>
            <a:pPr algn="l" indent="0" marL="0">
              <a:lnSpc>
                <a:spcPct val="113000"/>
              </a:lnSpc>
              <a:buNone/>
            </a:pPr>
            <a:r>
              <a:rPr lang="tl" altLang="en-US" sz="1920" dirty="0">
                <a:solidFill>
                  <a:srgbClr val="25252B"/>
                </a:solidFill>
                <a:latin typeface="IBM Plex Sans" pitchFamily="34" charset="0"/>
                <a:ea typeface="IBM Plex Sans" pitchFamily="34" charset="-122"/>
                <a:cs typeface="IBM Plex Sans" pitchFamily="34" charset="-120"/>
              </a:rPr>
              <a:t>Pinamamahalaan ng isang Bitcoin wallet ang mga susi at impormasyong kailangan upang makatanggap at magpahintulot ng mga transaksyon; nananatiling nakatala ang bitcoin sa pinagsasaluhang talaan.</a:t>
            </a:r>
            <a:endParaRPr lang="tl" sz="1920" dirty="0"/>
          </a:p>
        </p:txBody>
      </p:sp>
      <p:sp>
        <p:nvSpPr>
          <p:cNvPr id="5" name="Text 3"/>
          <p:cNvSpPr/>
          <p:nvPr/>
        </p:nvSpPr>
        <p:spPr>
          <a:xfrm>
            <a:off x="971459" y="2599456"/>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Sino ang may kontrol sa mga susi?</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Paano naibabalik ang access?</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Aling mga paraan ng pagbabayad ang sinusuportahan?</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Pinagmulan, pagpapanatili, pagiging tugma, pagkapribado, gastos, at suporta</a:t>
            </a:r>
            <a:endParaRPr lang="tl" sz="1920" dirty="0"/>
          </a:p>
        </p:txBody>
      </p:sp>
      <p:sp>
        <p:nvSpPr>
          <p:cNvPr id="6" name="Text 4"/>
          <p:cNvSpPr/>
          <p:nvPr/>
        </p:nvSpPr>
        <p:spPr>
          <a:xfrm>
            <a:off x="666780" y="4329867"/>
            <a:ext cx="11510010" cy="329093"/>
          </a:xfrm>
          <a:prstGeom prst="rect">
            <a:avLst/>
          </a:prstGeom>
          <a:noFill/>
          <a:ln/>
        </p:spPr>
        <p:txBody>
          <a:bodyPr wrap="square" lIns="0" tIns="0" rIns="0" bIns="0" rtlCol="0" anchor="t"/>
          <a:lstStyle/>
          <a:p>
            <a:pPr algn="l" indent="0" marL="0">
              <a:lnSpc>
                <a:spcPct val="113000"/>
              </a:lnSpc>
              <a:buNone/>
            </a:pPr>
            <a:r>
              <a:rPr lang="tl" altLang="en-US" sz="1920" dirty="0">
                <a:solidFill>
                  <a:srgbClr val="25252B"/>
                </a:solidFill>
                <a:latin typeface="IBM Plex Sans" pitchFamily="34" charset="0"/>
                <a:ea typeface="IBM Plex Sans" pitchFamily="34" charset="-122"/>
                <a:cs typeface="IBM Plex Sans" pitchFamily="34" charset="-120"/>
              </a:rPr>
              <a:t>Maaaring suriin ang open-source code; hindi nito pinatutunayang ligtas o angkop ang isang wallet.</a:t>
            </a:r>
            <a:endParaRPr lang="tl" sz="1920" dirty="0"/>
          </a:p>
        </p:txBody>
      </p:sp>
      <p:sp>
        <p:nvSpPr>
          <p:cNvPr id="7" name="Text 5"/>
          <p:cNvSpPr/>
          <p:nvPr/>
        </p:nvSpPr>
        <p:spPr>
          <a:xfrm>
            <a:off x="666780" y="4902738"/>
            <a:ext cx="11510010" cy="987186"/>
          </a:xfrm>
          <a:prstGeom prst="rect">
            <a:avLst/>
          </a:prstGeom>
          <a:noFill/>
          <a:ln/>
        </p:spPr>
        <p:txBody>
          <a:bodyPr wrap="square" lIns="0" tIns="0" rIns="0" bIns="0" rtlCol="0" anchor="t"/>
          <a:lstStyle/>
          <a:p>
            <a:pPr algn="l" indent="0" marL="0">
              <a:lnSpc>
                <a:spcPct val="113000"/>
              </a:lnSpc>
              <a:buNone/>
            </a:pPr>
            <a:r>
              <a:rPr lang="tl" altLang="en-US" sz="1920" dirty="0">
                <a:solidFill>
                  <a:srgbClr val="25252B"/>
                </a:solidFill>
                <a:latin typeface="IBM Plex Sans" pitchFamily="34" charset="0"/>
                <a:ea typeface="IBM Plex Sans" pitchFamily="34" charset="-122"/>
                <a:cs typeface="IBM Plex Sans" pitchFamily="34" charset="-120"/>
              </a:rPr>
              <a:t>Hindi dapat gamitin ang mga wallet para sa pagsasanay upang mag-ingat ng pondong may makabuluhang halaga. Ang personal na wallet na gagamitin sa kalaunan ay nangangailangan ng bagong pribadong pagse-set up at bagong impormasyon para sa pagbawi ng access.</a:t>
            </a:r>
            <a:endParaRPr lang="tl" sz="19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Hawak ng inyong wallet ang mga susi Tumanggap Magbahagi ng address para sa pagtanggapMagpadala Lumagda gamit ang inyong susi Nananatili ang bitcoin sa pinagsasaluhang talaan">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Address</a:t>
            </a:r>
            <a:endParaRPr lang="tl" sz="3000" dirty="0"/>
          </a:p>
        </p:txBody>
      </p:sp>
      <p:sp>
        <p:nvSpPr>
          <p:cNvPr id="4" name="Text 2"/>
          <p:cNvSpPr/>
          <p:nvPr/>
        </p:nvSpPr>
        <p:spPr>
          <a:xfrm>
            <a:off x="1032449" y="138303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tl" altLang="en-US" sz="2300" dirty="0">
                <a:solidFill>
                  <a:srgbClr val="25252B"/>
                </a:solidFill>
                <a:latin typeface="IBM Plex Sans" pitchFamily="34" charset="0"/>
                <a:ea typeface="IBM Plex Sans" pitchFamily="34" charset="-122"/>
                <a:cs typeface="IBM Plex Sans" pitchFamily="34" charset="-120"/>
              </a:rPr>
              <a:t>Pampublikong impormasyon sa pagtanggap para sa on-chain na pagbabayad</a:t>
            </a:r>
            <a:endParaRPr lang="tl" sz="2300" dirty="0"/>
          </a:p>
          <a:p>
            <a:pPr algn="l" marL="219710" indent="-219710">
              <a:lnSpc>
                <a:spcPct val="113000"/>
              </a:lnSpc>
              <a:spcBef>
                <a:spcPts val="460"/>
              </a:spcBef>
              <a:buSzPct val="100000"/>
              <a:buChar char="•"/>
            </a:pPr>
            <a:r>
              <a:rPr lang="tl" altLang="en-US" sz="2300" dirty="0">
                <a:solidFill>
                  <a:srgbClr val="25252B"/>
                </a:solidFill>
                <a:latin typeface="IBM Plex Sans" pitchFamily="34" charset="0"/>
                <a:ea typeface="IBM Plex Sans" pitchFamily="34" charset="-122"/>
                <a:cs typeface="IBM Plex Sans" pitchFamily="34" charset="-120"/>
              </a:rPr>
              <a:t>Kunin ninyo mula sa screen ng pagtanggap ng nilalayong wallet</a:t>
            </a:r>
            <a:endParaRPr lang="tl" sz="2300" dirty="0"/>
          </a:p>
          <a:p>
            <a:pPr algn="l" marL="219710" indent="-219710">
              <a:lnSpc>
                <a:spcPct val="113000"/>
              </a:lnSpc>
              <a:spcBef>
                <a:spcPts val="460"/>
              </a:spcBef>
              <a:buSzPct val="100000"/>
              <a:buChar char="•"/>
            </a:pPr>
            <a:r>
              <a:rPr lang="tl" altLang="en-US" sz="2300" dirty="0">
                <a:solidFill>
                  <a:srgbClr val="25252B"/>
                </a:solidFill>
                <a:latin typeface="IBM Plex Sans" pitchFamily="34" charset="0"/>
                <a:ea typeface="IBM Plex Sans" pitchFamily="34" charset="-122"/>
                <a:cs typeface="IBM Plex Sans" pitchFamily="34" charset="-120"/>
              </a:rPr>
              <a:t>I-scan o kopyahin ninyo; ihambing sa pinagkakatiwalaang screen pagkatapos</a:t>
            </a:r>
            <a:endParaRPr lang="tl" sz="2300" dirty="0"/>
          </a:p>
          <a:p>
            <a:pPr algn="l" marL="219710" indent="-219710">
              <a:lnSpc>
                <a:spcPct val="113000"/>
              </a:lnSpc>
              <a:spcBef>
                <a:spcPts val="460"/>
              </a:spcBef>
              <a:buSzPct val="100000"/>
              <a:buChar char="•"/>
            </a:pPr>
            <a:r>
              <a:rPr lang="tl" altLang="en-US" sz="2300" dirty="0">
                <a:solidFill>
                  <a:srgbClr val="25252B"/>
                </a:solidFill>
                <a:latin typeface="IBM Plex Sans" pitchFamily="34" charset="0"/>
                <a:ea typeface="IBM Plex Sans" pitchFamily="34" charset="-122"/>
                <a:cs typeface="IBM Plex Sans" pitchFamily="34" charset="-120"/>
              </a:rPr>
              <a:t>Kumpirmahin ninyo ang tatanggap, network, at paraan ng pagbabayad</a:t>
            </a:r>
            <a:endParaRPr lang="tl" sz="2300" dirty="0"/>
          </a:p>
          <a:p>
            <a:pPr algn="l" marL="219710" indent="-219710">
              <a:lnSpc>
                <a:spcPct val="113000"/>
              </a:lnSpc>
              <a:spcBef>
                <a:spcPts val="460"/>
              </a:spcBef>
              <a:buSzPct val="100000"/>
              <a:buChar char="•"/>
            </a:pPr>
            <a:r>
              <a:rPr lang="tl" altLang="en-US" sz="2300" dirty="0">
                <a:solidFill>
                  <a:srgbClr val="25252B"/>
                </a:solidFill>
                <a:latin typeface="IBM Plex Sans" pitchFamily="34" charset="0"/>
                <a:ea typeface="IBM Plex Sans" pitchFamily="34" charset="-122"/>
                <a:cs typeface="IBM Plex Sans" pitchFamily="34" charset="-120"/>
              </a:rPr>
              <a:t>On-chain na address at Lightning na invoice: magkaibang kahilingan</a:t>
            </a:r>
            <a:endParaRPr lang="tl" sz="2300" dirty="0"/>
          </a:p>
        </p:txBody>
      </p:sp>
      <p:sp>
        <p:nvSpPr>
          <p:cNvPr id="5" name="Text 3"/>
          <p:cNvSpPr/>
          <p:nvPr/>
        </p:nvSpPr>
        <p:spPr>
          <a:xfrm>
            <a:off x="666780" y="3913723"/>
            <a:ext cx="11510010" cy="1184971"/>
          </a:xfrm>
          <a:prstGeom prst="rect">
            <a:avLst/>
          </a:prstGeom>
          <a:noFill/>
          <a:ln/>
        </p:spPr>
        <p:txBody>
          <a:bodyPr wrap="square" lIns="0" tIns="0" rIns="0" bIns="0" rtlCol="0" anchor="t"/>
          <a:lstStyle/>
          <a:p>
            <a:pPr algn="l" indent="0" marL="0">
              <a:lnSpc>
                <a:spcPct val="113000"/>
              </a:lnSpc>
              <a:buNone/>
            </a:pPr>
            <a:r>
              <a:rPr lang="tl" altLang="en-US" sz="2300" dirty="0">
                <a:solidFill>
                  <a:srgbClr val="25252B"/>
                </a:solidFill>
                <a:latin typeface="IBM Plex Sans" pitchFamily="34" charset="0"/>
                <a:ea typeface="IBM Plex Sans" pitchFamily="34" charset="-122"/>
                <a:cs typeface="IBM Plex Sans" pitchFamily="34" charset="-120"/>
              </a:rPr>
              <a:t>Maaaring palitan ng malware ang mga kinopyang patutunguhan. Hindi sapat ang pamilyar na hitsura. Binabawasan ng mga bagong address ang madaling pag-uugnay ng mga pagbabayad; hindi nila ginagawang anonimo ang mga pagbabayad.</a:t>
            </a:r>
            <a:endParaRPr lang="tl"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Susi</a:t>
            </a:r>
            <a:endParaRPr lang="tl" sz="3000" dirty="0"/>
          </a:p>
        </p:txBody>
      </p:sp>
      <p:sp>
        <p:nvSpPr>
          <p:cNvPr id="4" name="Text 2"/>
          <p:cNvSpPr/>
          <p:nvPr/>
        </p:nvSpPr>
        <p:spPr>
          <a:xfrm>
            <a:off x="971459" y="1368491"/>
            <a:ext cx="11176071" cy="1791310"/>
          </a:xfrm>
          <a:prstGeom prst="rect">
            <a:avLst/>
          </a:prstGeom>
          <a:noFill/>
          <a:ln/>
        </p:spPr>
        <p:txBody>
          <a:bodyPr wrap="square" lIns="0" tIns="0" rIns="0" bIns="0" rtlCol="0" anchor="t"/>
          <a:lstStyle/>
          <a:p>
            <a:pPr algn="l" marL="182880" indent="-182880">
              <a:lnSpc>
                <a:spcPct val="113000"/>
              </a:lnSpc>
              <a:buSzPct val="100000"/>
              <a:buChar char="•"/>
            </a:pPr>
            <a:r>
              <a:rPr lang="tl" altLang="en-US" sz="1920" b="1" dirty="0">
                <a:solidFill>
                  <a:srgbClr val="422C70"/>
                </a:solidFill>
                <a:latin typeface="IBM Plex Sans" pitchFamily="34" charset="0"/>
                <a:ea typeface="IBM Plex Sans" pitchFamily="34" charset="-122"/>
                <a:cs typeface="IBM Plex Sans" pitchFamily="34" charset="-120"/>
              </a:rPr>
              <a:t>Pribadong susi:</a:t>
            </a:r>
            <a:r>
              <a:rPr lang="tl" altLang="en-US" sz="1920" dirty="0">
                <a:solidFill>
                  <a:srgbClr val="25252B"/>
                </a:solidFill>
                <a:latin typeface="IBM Plex Sans" pitchFamily="34" charset="0"/>
                <a:ea typeface="IBM Plex Sans" pitchFamily="34" charset="-122"/>
                <a:cs typeface="IBM Plex Sans" pitchFamily="34" charset="-120"/>
              </a:rPr>
              <a:t> lihim na impormasyong ginagamit upang pahintulutan ang paggastos</a:t>
            </a:r>
            <a:endParaRPr lang="tl" sz="1920" dirty="0"/>
          </a:p>
          <a:p>
            <a:pPr algn="l" marL="182880" indent="-182880">
              <a:lnSpc>
                <a:spcPct val="113000"/>
              </a:lnSpc>
              <a:spcBef>
                <a:spcPts val="380"/>
              </a:spcBef>
              <a:buSzPct val="100000"/>
              <a:buChar char="•"/>
            </a:pPr>
            <a:r>
              <a:rPr lang="tl" altLang="en-US" sz="1920" b="1" dirty="0">
                <a:solidFill>
                  <a:srgbClr val="422C70"/>
                </a:solidFill>
                <a:latin typeface="IBM Plex Sans" pitchFamily="34" charset="0"/>
                <a:ea typeface="IBM Plex Sans" pitchFamily="34" charset="-122"/>
                <a:cs typeface="IBM Plex Sans" pitchFamily="34" charset="-120"/>
              </a:rPr>
              <a:t>Pampublikong susi:</a:t>
            </a:r>
            <a:r>
              <a:rPr lang="tl" altLang="en-US" sz="1920" dirty="0">
                <a:solidFill>
                  <a:srgbClr val="25252B"/>
                </a:solidFill>
                <a:latin typeface="IBM Plex Sans" pitchFamily="34" charset="0"/>
                <a:ea typeface="IBM Plex Sans" pitchFamily="34" charset="-122"/>
                <a:cs typeface="IBM Plex Sans" pitchFamily="34" charset="-120"/>
              </a:rPr>
              <a:t> nagpapatunay sa mga lagda nang hindi ibinubunyag ang pribadong susi</a:t>
            </a:r>
            <a:endParaRPr lang="tl" sz="1920" dirty="0"/>
          </a:p>
          <a:p>
            <a:pPr algn="l" marL="182880" indent="-182880">
              <a:lnSpc>
                <a:spcPct val="113000"/>
              </a:lnSpc>
              <a:spcBef>
                <a:spcPts val="380"/>
              </a:spcBef>
              <a:buSzPct val="100000"/>
              <a:buChar char="•"/>
            </a:pPr>
            <a:r>
              <a:rPr lang="tl" altLang="en-US" sz="1920" b="1" dirty="0">
                <a:solidFill>
                  <a:srgbClr val="422C70"/>
                </a:solidFill>
                <a:latin typeface="IBM Plex Sans" pitchFamily="34" charset="0"/>
                <a:ea typeface="IBM Plex Sans" pitchFamily="34" charset="-122"/>
                <a:cs typeface="IBM Plex Sans" pitchFamily="34" charset="-120"/>
              </a:rPr>
              <a:t>Address:</a:t>
            </a:r>
            <a:r>
              <a:rPr lang="tl" altLang="en-US" sz="1920" dirty="0">
                <a:solidFill>
                  <a:srgbClr val="25252B"/>
                </a:solidFill>
                <a:latin typeface="IBM Plex Sans" pitchFamily="34" charset="0"/>
                <a:ea typeface="IBM Plex Sans" pitchFamily="34" charset="-122"/>
                <a:cs typeface="IBM Plex Sans" pitchFamily="34" charset="-120"/>
              </a:rPr>
              <a:t> impormasyon para sa pagtanggap na hinango mula sa impormasyon ng pampublikong susi</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Karaniwang awtomatikong pinamamahalaan ng mga wallet ang maraming susi</a:t>
            </a:r>
            <a:endParaRPr lang="tl" sz="1920" dirty="0"/>
          </a:p>
        </p:txBody>
      </p:sp>
      <p:sp>
        <p:nvSpPr>
          <p:cNvPr id="5" name="Text 3"/>
          <p:cNvSpPr/>
          <p:nvPr/>
        </p:nvSpPr>
        <p:spPr>
          <a:xfrm>
            <a:off x="666780" y="3427994"/>
            <a:ext cx="11510010" cy="987186"/>
          </a:xfrm>
          <a:prstGeom prst="rect">
            <a:avLst/>
          </a:prstGeom>
          <a:noFill/>
          <a:ln/>
        </p:spPr>
        <p:txBody>
          <a:bodyPr wrap="square" lIns="0" tIns="0" rIns="0" bIns="0" rtlCol="0" anchor="t"/>
          <a:lstStyle/>
          <a:p>
            <a:pPr algn="l" indent="0" marL="0">
              <a:lnSpc>
                <a:spcPct val="113000"/>
              </a:lnSpc>
              <a:buNone/>
            </a:pPr>
            <a:r>
              <a:rPr lang="tl" altLang="en-US" sz="1920" dirty="0">
                <a:solidFill>
                  <a:srgbClr val="25252B"/>
                </a:solidFill>
                <a:latin typeface="IBM Plex Sans" pitchFamily="34" charset="0"/>
                <a:ea typeface="IBM Plex Sans" pitchFamily="34" charset="-122"/>
                <a:cs typeface="IBM Plex Sans" pitchFamily="34" charset="-120"/>
              </a:rPr>
              <a:t>Huwag ninyong ibahagi kailanman ang mga pribadong susi, seed phrase, password, o recovery code. Walang lehitimong tagapagturo, kawani ng suporta, kumpanya ng wallet, empleyado ng palitan, o developer na nangangailangan ng mga ito.</a:t>
            </a:r>
            <a:endParaRPr lang="tl" sz="1920" dirty="0"/>
          </a:p>
        </p:txBody>
      </p:sp>
      <p:sp>
        <p:nvSpPr>
          <p:cNvPr id="6" name="Shape 4"/>
          <p:cNvSpPr/>
          <p:nvPr/>
        </p:nvSpPr>
        <p:spPr>
          <a:xfrm>
            <a:off x="666780" y="4658959"/>
            <a:ext cx="10858500" cy="1315913"/>
          </a:xfrm>
          <a:prstGeom prst="rect">
            <a:avLst/>
          </a:prstGeom>
          <a:solidFill>
            <a:srgbClr val="F3F3FA"/>
          </a:solidFill>
          <a:ln/>
        </p:spPr>
      </p:sp>
      <p:sp>
        <p:nvSpPr>
          <p:cNvPr id="7" name="Shape 5"/>
          <p:cNvSpPr/>
          <p:nvPr/>
        </p:nvSpPr>
        <p:spPr>
          <a:xfrm>
            <a:off x="666780" y="4658959"/>
            <a:ext cx="57150" cy="1315913"/>
          </a:xfrm>
          <a:prstGeom prst="rect">
            <a:avLst/>
          </a:prstGeom>
          <a:solidFill>
            <a:srgbClr val="422C70"/>
          </a:solidFill>
          <a:ln/>
        </p:spPr>
      </p:sp>
      <p:sp>
        <p:nvSpPr>
          <p:cNvPr id="8" name="Text 6"/>
          <p:cNvSpPr/>
          <p:nvPr/>
        </p:nvSpPr>
        <p:spPr>
          <a:xfrm>
            <a:off x="1114014" y="4878415"/>
            <a:ext cx="10622310" cy="877001"/>
          </a:xfrm>
          <a:prstGeom prst="rect">
            <a:avLst/>
          </a:prstGeom>
          <a:noFill/>
          <a:ln/>
        </p:spPr>
        <p:txBody>
          <a:bodyPr wrap="square" lIns="0" tIns="0" rIns="0" bIns="0" rtlCol="0" anchor="t"/>
          <a:lstStyle/>
          <a:p>
            <a:pPr algn="l" indent="0" marL="0">
              <a:lnSpc>
                <a:spcPct val="113000"/>
              </a:lnSpc>
              <a:buNone/>
            </a:pPr>
            <a:r>
              <a:rPr lang="tl" altLang="en-US" sz="1920" b="1" dirty="0">
                <a:solidFill>
                  <a:srgbClr val="422C70"/>
                </a:solidFill>
                <a:latin typeface="IBM Plex Sans" pitchFamily="34" charset="0"/>
                <a:ea typeface="IBM Plex Sans" pitchFamily="34" charset="-122"/>
                <a:cs typeface="IBM Plex Sans" pitchFamily="34" charset="-120"/>
              </a:rPr>
              <a:t>Subukan ninyo</a:t>
            </a:r>
            <a:endParaRPr lang="tl" sz="1920" dirty="0"/>
          </a:p>
          <a:p>
            <a:pPr algn="l" indent="0" marL="0">
              <a:lnSpc>
                <a:spcPct val="113000"/>
              </a:lnSpc>
              <a:spcBef>
                <a:spcPts val="290"/>
              </a:spcBef>
              <a:buNone/>
            </a:pPr>
            <a:r>
              <a:rPr lang="tl" altLang="en-US" sz="1920" dirty="0">
                <a:solidFill>
                  <a:srgbClr val="25252B"/>
                </a:solidFill>
                <a:latin typeface="IBM Plex Sans" pitchFamily="34" charset="0"/>
                <a:ea typeface="IBM Plex Sans" pitchFamily="34" charset="-122"/>
                <a:cs typeface="IBM Plex Sans" pitchFamily="34" charset="-120"/>
              </a:rPr>
              <a:t>Iuri ninyo ang mga inihandang halimbawa bilang impormasyon para sa pagtanggap, mga lihim, at pampublikong impormasyong nagiging sensitibo kapag iniugnay sa isang tao.</a:t>
            </a:r>
            <a:endParaRPr lang="tl" sz="19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Pribadong susi: huwag kailanman ibahagi ito. Sinumang may hawak nito ay maaaring gumastos ng inyong bitcoin. Pagtanggap: ligtas ibahagi Pampublikong susi, na hinango mula sa pribadong susi Address sa ">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Pariralang Binhi</a:t>
            </a:r>
            <a:endParaRPr lang="tl" sz="3000" dirty="0"/>
          </a:p>
        </p:txBody>
      </p:sp>
      <p:sp>
        <p:nvSpPr>
          <p:cNvPr id="5" name="Text 2"/>
          <p:cNvSpPr/>
          <p:nvPr/>
        </p:nvSpPr>
        <p:spPr>
          <a:xfrm>
            <a:off x="666780" y="1423355"/>
            <a:ext cx="5694426" cy="1382298"/>
          </a:xfrm>
          <a:prstGeom prst="rect">
            <a:avLst/>
          </a:prstGeom>
          <a:noFill/>
          <a:ln/>
        </p:spPr>
        <p:txBody>
          <a:bodyPr wrap="square" lIns="0" tIns="0" rIns="0" bIns="0" rtlCol="0" anchor="t"/>
          <a:lstStyle/>
          <a:p>
            <a:pPr algn="l" indent="0" marL="0">
              <a:lnSpc>
                <a:spcPct val="113000"/>
              </a:lnSpc>
              <a:buNone/>
            </a:pPr>
            <a:r>
              <a:rPr lang="tl" altLang="en-US" sz="2020" dirty="0">
                <a:solidFill>
                  <a:srgbClr val="25252B"/>
                </a:solidFill>
                <a:latin typeface="IBM Plex Sans" pitchFamily="34" charset="0"/>
                <a:ea typeface="IBM Plex Sans" pitchFamily="34" charset="-122"/>
                <a:cs typeface="IBM Plex Sans" pitchFamily="34" charset="-120"/>
              </a:rPr>
              <a:t>Ang seed phrase ay isang listahan ng mga salita na may takdang pagkakasunod-sunod na ginagamit ng maraming wallet upang mabawi ang kanilang mga pribadong susi.</a:t>
            </a:r>
            <a:endParaRPr lang="tl" sz="2020" dirty="0"/>
          </a:p>
        </p:txBody>
      </p:sp>
      <p:sp>
        <p:nvSpPr>
          <p:cNvPr id="6" name="Text 3"/>
          <p:cNvSpPr/>
          <p:nvPr/>
        </p:nvSpPr>
        <p:spPr>
          <a:xfrm>
            <a:off x="986729" y="3010479"/>
            <a:ext cx="5343754" cy="3263768"/>
          </a:xfrm>
          <a:prstGeom prst="rect">
            <a:avLst/>
          </a:prstGeom>
          <a:noFill/>
          <a:ln/>
        </p:spPr>
        <p:txBody>
          <a:bodyPr wrap="square" lIns="0" tIns="0" rIns="0" bIns="0" rtlCol="0" anchor="t"/>
          <a:lstStyle/>
          <a:p>
            <a:pPr algn="l" marL="191770" indent="-191770">
              <a:lnSpc>
                <a:spcPct val="113000"/>
              </a:lnSpc>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Karaniwang 12 o 24 na salita; magkakaiba ang mga disenyo</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Eksaktong baybay at pagkakasunod-sunod</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Mga opisyal na tagubilin sa pag-backup; pribado at offline na pag-iimbak</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Protektahan laban sa pagkawala, pagkasira, mga kamera, at iba pang nagmamasid</a:t>
            </a:r>
            <a:endParaRPr lang="tl"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Paggamit na May Tagapangalaga at Walang Tagapangalaga</a:t>
            </a:r>
            <a:endParaRPr lang="tl" sz="3000" dirty="0"/>
          </a:p>
        </p:txBody>
      </p:sp>
      <p:sp>
        <p:nvSpPr>
          <p:cNvPr id="4" name="Text 2"/>
          <p:cNvSpPr/>
          <p:nvPr/>
        </p:nvSpPr>
        <p:spPr>
          <a:xfrm>
            <a:off x="986729" y="1372240"/>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tl" altLang="en-US" sz="2020" b="1" dirty="0">
                <a:solidFill>
                  <a:srgbClr val="422C70"/>
                </a:solidFill>
                <a:latin typeface="IBM Plex Sans" pitchFamily="34" charset="0"/>
                <a:ea typeface="IBM Plex Sans" pitchFamily="34" charset="-122"/>
                <a:cs typeface="IBM Plex Sans" pitchFamily="34" charset="-120"/>
              </a:rPr>
              <a:t>Kustodyal:</a:t>
            </a:r>
            <a:r>
              <a:rPr lang="tl" altLang="en-US" sz="2020" dirty="0">
                <a:solidFill>
                  <a:srgbClr val="25252B"/>
                </a:solidFill>
                <a:latin typeface="IBM Plex Sans" pitchFamily="34" charset="0"/>
                <a:ea typeface="IBM Plex Sans" pitchFamily="34" charset="-122"/>
                <a:cs typeface="IBM Plex Sans" pitchFamily="34" charset="-120"/>
              </a:rPr>
              <a:t> ang serbisyo ang may kontrol sa mga susi at pagbawi ng account</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Ipinapakitang balanse: pangako ng serbisyo na magbigay ng bitcoin</a:t>
            </a:r>
            <a:endParaRPr lang="tl" sz="2020" dirty="0"/>
          </a:p>
          <a:p>
            <a:pPr algn="l" marL="191770" indent="-191770">
              <a:lnSpc>
                <a:spcPct val="113000"/>
              </a:lnSpc>
              <a:spcBef>
                <a:spcPts val="400"/>
              </a:spcBef>
              <a:buSzPct val="100000"/>
              <a:buChar char="•"/>
            </a:pPr>
            <a:r>
              <a:rPr lang="tl" altLang="en-US" sz="2020" b="1" dirty="0">
                <a:solidFill>
                  <a:srgbClr val="422C70"/>
                </a:solidFill>
                <a:latin typeface="IBM Plex Sans" pitchFamily="34" charset="0"/>
                <a:ea typeface="IBM Plex Sans" pitchFamily="34" charset="-122"/>
                <a:cs typeface="IBM Plex Sans" pitchFamily="34" charset="-120"/>
              </a:rPr>
              <a:t>Sariling kustodiya:</a:t>
            </a:r>
            <a:r>
              <a:rPr lang="tl" altLang="en-US" sz="2020" dirty="0">
                <a:solidFill>
                  <a:srgbClr val="25252B"/>
                </a:solidFill>
                <a:latin typeface="IBM Plex Sans" pitchFamily="34" charset="0"/>
                <a:ea typeface="IBM Plex Sans" pitchFamily="34" charset="-122"/>
                <a:cs typeface="IBM Plex Sans" pitchFamily="34" charset="-120"/>
              </a:rPr>
              <a:t> ang gumagamit ang may kontrol sa mga susi at backup</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Kaakibat ng direktang kontrol ang pananagutan sa mga pagkakamali at pagbawi ng access</a:t>
            </a:r>
            <a:endParaRPr lang="tl" sz="2020" dirty="0"/>
          </a:p>
        </p:txBody>
      </p:sp>
      <p:sp>
        <p:nvSpPr>
          <p:cNvPr id="5" name="Text 3"/>
          <p:cNvSpPr/>
          <p:nvPr/>
        </p:nvSpPr>
        <p:spPr>
          <a:xfrm>
            <a:off x="666780" y="3189702"/>
            <a:ext cx="11510010" cy="1036747"/>
          </a:xfrm>
          <a:prstGeom prst="rect">
            <a:avLst/>
          </a:prstGeom>
          <a:noFill/>
          <a:ln/>
        </p:spPr>
        <p:txBody>
          <a:bodyPr wrap="square" lIns="0" tIns="0" rIns="0" bIns="0" rtlCol="0" anchor="t"/>
          <a:lstStyle/>
          <a:p>
            <a:pPr algn="l" indent="0" marL="0">
              <a:lnSpc>
                <a:spcPct val="113000"/>
              </a:lnSpc>
              <a:buNone/>
            </a:pPr>
            <a:r>
              <a:rPr lang="tl" altLang="en-US" sz="2020" dirty="0">
                <a:solidFill>
                  <a:srgbClr val="25252B"/>
                </a:solidFill>
                <a:latin typeface="IBM Plex Sans" pitchFamily="34" charset="0"/>
                <a:ea typeface="IBM Plex Sans" pitchFamily="34" charset="-122"/>
                <a:cs typeface="IBM Plex Sans" pitchFamily="34" charset="-120"/>
              </a:rPr>
              <a:t>Hindi mapatutunayan ng isang pampublikong blockchain kung magkano ang utang ng isang serbisyo sa isang partikular na kliyente. Ang sariling kustodiya ay maaari pa ring mangailangan ng pagdepende sa software, hardware, server, at network.</a:t>
            </a:r>
            <a:endParaRPr lang="tl" sz="2020" dirty="0"/>
          </a:p>
        </p:txBody>
      </p:sp>
      <p:sp>
        <p:nvSpPr>
          <p:cNvPr id="6" name="Shape 4"/>
          <p:cNvSpPr/>
          <p:nvPr/>
        </p:nvSpPr>
        <p:spPr>
          <a:xfrm>
            <a:off x="666780" y="4482389"/>
            <a:ext cx="10858500" cy="1382298"/>
          </a:xfrm>
          <a:prstGeom prst="rect">
            <a:avLst/>
          </a:prstGeom>
          <a:solidFill>
            <a:srgbClr val="F3F3FA"/>
          </a:solidFill>
          <a:ln/>
        </p:spPr>
      </p:sp>
      <p:sp>
        <p:nvSpPr>
          <p:cNvPr id="7" name="Shape 5"/>
          <p:cNvSpPr/>
          <p:nvPr/>
        </p:nvSpPr>
        <p:spPr>
          <a:xfrm>
            <a:off x="666780" y="4482389"/>
            <a:ext cx="57150" cy="1382298"/>
          </a:xfrm>
          <a:prstGeom prst="rect">
            <a:avLst/>
          </a:prstGeom>
          <a:solidFill>
            <a:srgbClr val="422C70"/>
          </a:solidFill>
          <a:ln/>
        </p:spPr>
      </p:sp>
      <p:sp>
        <p:nvSpPr>
          <p:cNvPr id="8" name="Text 6"/>
          <p:cNvSpPr/>
          <p:nvPr/>
        </p:nvSpPr>
        <p:spPr>
          <a:xfrm>
            <a:off x="1133582" y="4712818"/>
            <a:ext cx="10580980" cy="921441"/>
          </a:xfrm>
          <a:prstGeom prst="rect">
            <a:avLst/>
          </a:prstGeom>
          <a:noFill/>
          <a:ln/>
        </p:spPr>
        <p:txBody>
          <a:bodyPr wrap="square" lIns="0" tIns="0" rIns="0" bIns="0" rtlCol="0" anchor="t"/>
          <a:lstStyle/>
          <a:p>
            <a:pPr algn="l" indent="0" marL="0">
              <a:lnSpc>
                <a:spcPct val="113000"/>
              </a:lnSpc>
              <a:buNone/>
            </a:pPr>
            <a:r>
              <a:rPr lang="tl" altLang="en-US" sz="2020" b="1" dirty="0">
                <a:solidFill>
                  <a:srgbClr val="422C70"/>
                </a:solidFill>
                <a:latin typeface="IBM Plex Sans" pitchFamily="34" charset="0"/>
                <a:ea typeface="IBM Plex Sans" pitchFamily="34" charset="-122"/>
                <a:cs typeface="IBM Plex Sans" pitchFamily="34" charset="-120"/>
              </a:rPr>
              <a:t>Subukan ninyo</a:t>
            </a:r>
            <a:endParaRPr lang="tl" sz="2020" dirty="0"/>
          </a:p>
          <a:p>
            <a:pPr algn="l" indent="0" marL="0">
              <a:lnSpc>
                <a:spcPct val="113000"/>
              </a:lnSpc>
              <a:spcBef>
                <a:spcPts val="300"/>
              </a:spcBef>
              <a:buNone/>
            </a:pPr>
            <a:r>
              <a:rPr lang="tl" altLang="en-US" sz="2020" dirty="0">
                <a:solidFill>
                  <a:srgbClr val="25252B"/>
                </a:solidFill>
                <a:latin typeface="IBM Plex Sans" pitchFamily="34" charset="0"/>
                <a:ea typeface="IBM Plex Sans" pitchFamily="34" charset="-122"/>
                <a:cs typeface="IBM Plex Sans" pitchFamily="34" charset="-120"/>
              </a:rPr>
              <a:t>Paghambingin ninyo ang dalawang inihandang paglalarawan: sino ang may kontrol sa mga susi, sino ang nagpapanumbalik ng access, at anong panganib ang kailangang suriin?</a:t>
            </a:r>
            <a:endParaRPr lang="tl"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May tagapangalaga Nagsa-sign in kayo sa isang account sa inyong teleponoHawak ng serbisyo ang mga susi sa mga server nito Inaaprubahan at nilalagdaan ng serbisyo ang inyong pagbabayadBalanseIsang pang">    </p:cNvPr>
          <p:cNvPicPr>
            <a:picLocks noChangeAspect="1"/>
          </p:cNvPicPr>
          <p:nvPr/>
        </p:nvPicPr>
        <p:blipFill>
          <a:blip r:embed="rId1"/>
          <a:stretch>
            <a:fillRect/>
          </a:stretch>
        </p:blipFill>
        <p:spPr>
          <a:xfrm>
            <a:off x="775594" y="266730"/>
            <a:ext cx="10640781"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Hot at Cold Wallet</a:t>
            </a:r>
            <a:endParaRPr lang="tl" sz="3000" dirty="0"/>
          </a:p>
        </p:txBody>
      </p:sp>
      <p:sp>
        <p:nvSpPr>
          <p:cNvPr id="5" name="Text 2"/>
          <p:cNvSpPr/>
          <p:nvPr/>
        </p:nvSpPr>
        <p:spPr>
          <a:xfrm>
            <a:off x="971459" y="1368491"/>
            <a:ext cx="6006694" cy="3107497"/>
          </a:xfrm>
          <a:prstGeom prst="rect">
            <a:avLst/>
          </a:prstGeom>
          <a:noFill/>
          <a:ln/>
        </p:spPr>
        <p:txBody>
          <a:bodyPr wrap="square" lIns="0" tIns="0" rIns="0" bIns="0" rtlCol="0" anchor="t"/>
          <a:lstStyle/>
          <a:p>
            <a:pPr algn="l" marL="182880" indent="-182880">
              <a:lnSpc>
                <a:spcPct val="113000"/>
              </a:lnSpc>
              <a:buSzPct val="100000"/>
              <a:buChar char="•"/>
            </a:pPr>
            <a:r>
              <a:rPr lang="tl" altLang="en-US" sz="1920" b="1" dirty="0">
                <a:solidFill>
                  <a:srgbClr val="422C70"/>
                </a:solidFill>
                <a:latin typeface="IBM Plex Sans" pitchFamily="34" charset="0"/>
                <a:ea typeface="IBM Plex Sans" pitchFamily="34" charset="-122"/>
                <a:cs typeface="IBM Plex Sans" pitchFamily="34" charset="-120"/>
              </a:rPr>
              <a:t>Hot:</a:t>
            </a:r>
            <a:r>
              <a:rPr lang="tl" altLang="en-US" sz="1920" dirty="0">
                <a:solidFill>
                  <a:srgbClr val="25252B"/>
                </a:solidFill>
                <a:latin typeface="IBM Plex Sans" pitchFamily="34" charset="0"/>
                <a:ea typeface="IBM Plex Sans" pitchFamily="34" charset="-122"/>
                <a:cs typeface="IBM Plex Sans" pitchFamily="34" charset="-120"/>
              </a:rPr>
              <a:t> mga susi sa isang device na nakakonekta sa internet; madaling gamitin, ngunit mas lantad sa panganib</a:t>
            </a:r>
            <a:endParaRPr lang="tl" sz="1920" dirty="0"/>
          </a:p>
          <a:p>
            <a:pPr algn="l" marL="182880" indent="-182880">
              <a:lnSpc>
                <a:spcPct val="113000"/>
              </a:lnSpc>
              <a:spcBef>
                <a:spcPts val="380"/>
              </a:spcBef>
              <a:buSzPct val="100000"/>
              <a:buChar char="•"/>
            </a:pPr>
            <a:r>
              <a:rPr lang="tl" altLang="en-US" sz="1920" b="1" dirty="0">
                <a:solidFill>
                  <a:srgbClr val="422C70"/>
                </a:solidFill>
                <a:latin typeface="IBM Plex Sans" pitchFamily="34" charset="0"/>
                <a:ea typeface="IBM Plex Sans" pitchFamily="34" charset="-122"/>
                <a:cs typeface="IBM Plex Sans" pitchFamily="34" charset="-120"/>
              </a:rPr>
              <a:t>Cold:</a:t>
            </a:r>
            <a:r>
              <a:rPr lang="tl" altLang="en-US" sz="1920" dirty="0">
                <a:solidFill>
                  <a:srgbClr val="25252B"/>
                </a:solidFill>
                <a:latin typeface="IBM Plex Sans" pitchFamily="34" charset="0"/>
                <a:ea typeface="IBM Plex Sans" pitchFamily="34" charset="-122"/>
                <a:cs typeface="IBM Plex Sans" pitchFamily="34" charset="-120"/>
              </a:rPr>
              <a:t> mga susi sa paglagda na nakahiwalay sa isang device na pangkalahatang gamit at nakakonekta sa internet</a:t>
            </a:r>
            <a:endParaRPr lang="tl" sz="1920" dirty="0"/>
          </a:p>
          <a:p>
            <a:pPr algn="l" marL="182880" indent="-182880">
              <a:lnSpc>
                <a:spcPct val="113000"/>
              </a:lnSpc>
              <a:spcBef>
                <a:spcPts val="380"/>
              </a:spcBef>
              <a:buSzPct val="100000"/>
              <a:buChar char="•"/>
            </a:pPr>
            <a:r>
              <a:rPr lang="tl" altLang="en-US" sz="1920" b="1" dirty="0">
                <a:solidFill>
                  <a:srgbClr val="422C70"/>
                </a:solidFill>
                <a:latin typeface="IBM Plex Sans" pitchFamily="34" charset="0"/>
                <a:ea typeface="IBM Plex Sans" pitchFamily="34" charset="-122"/>
                <a:cs typeface="IBM Plex Sans" pitchFamily="34" charset="-120"/>
              </a:rPr>
              <a:t>Hardware wallet:</a:t>
            </a:r>
            <a:r>
              <a:rPr lang="tl" altLang="en-US" sz="1920" dirty="0">
                <a:solidFill>
                  <a:srgbClr val="25252B"/>
                </a:solidFill>
                <a:latin typeface="IBM Plex Sans" pitchFamily="34" charset="0"/>
                <a:ea typeface="IBM Plex Sans" pitchFamily="34" charset="-122"/>
                <a:cs typeface="IBM Plex Sans" pitchFamily="34" charset="-120"/>
              </a:rPr>
              <a:t> device na nakalaan sa pagprotekta ng mga susi at paglagda</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Pag-iingat at pagbawi: magkahiwalay na usapin</a:t>
            </a:r>
            <a:endParaRPr lang="tl" sz="1920" dirty="0"/>
          </a:p>
        </p:txBody>
      </p:sp>
      <p:sp>
        <p:nvSpPr>
          <p:cNvPr id="6" name="Text 3"/>
          <p:cNvSpPr/>
          <p:nvPr/>
        </p:nvSpPr>
        <p:spPr>
          <a:xfrm>
            <a:off x="666780" y="4744182"/>
            <a:ext cx="6340632" cy="1316279"/>
          </a:xfrm>
          <a:prstGeom prst="rect">
            <a:avLst/>
          </a:prstGeom>
          <a:noFill/>
          <a:ln/>
        </p:spPr>
        <p:txBody>
          <a:bodyPr wrap="square" lIns="0" tIns="0" rIns="0" bIns="0" rtlCol="0" anchor="t"/>
          <a:lstStyle/>
          <a:p>
            <a:pPr algn="l" indent="0" marL="0">
              <a:lnSpc>
                <a:spcPct val="113000"/>
              </a:lnSpc>
              <a:buNone/>
            </a:pPr>
            <a:r>
              <a:rPr lang="tl" altLang="en-US" sz="1920" dirty="0">
                <a:solidFill>
                  <a:srgbClr val="25252B"/>
                </a:solidFill>
                <a:latin typeface="IBM Plex Sans" pitchFamily="34" charset="0"/>
                <a:ea typeface="IBM Plex Sans" pitchFamily="34" charset="-122"/>
                <a:cs typeface="IBM Plex Sans" pitchFamily="34" charset="-120"/>
              </a:rPr>
              <a:t>Maaaring gamitin ang isang hardware wallet para sa cold storage; hindi magkapareho ang kahulugan ng dalawang termino. Kailangan pa ring protektahan ang mga device at mga backup.</a:t>
            </a:r>
            <a:endParaRPr lang="t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Pagpapanumbalik ng Wallet at Pagsubok sa Seed Phrase</a:t>
            </a:r>
            <a:endParaRPr lang="tl" sz="3000" dirty="0"/>
          </a:p>
        </p:txBody>
      </p:sp>
      <p:sp>
        <p:nvSpPr>
          <p:cNvPr id="4" name="Text 2"/>
          <p:cNvSpPr/>
          <p:nvPr/>
        </p:nvSpPr>
        <p:spPr>
          <a:xfrm>
            <a:off x="666780" y="1447770"/>
            <a:ext cx="11510010" cy="1645463"/>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Gumamit lamang ng mga materyal na inihanda, walang laman, o pangsimulasyon. Huwag kailanman ilantad ang mga tunay na salita para sa pagbawi; huwag kailanman gamitin ang wallet na ginamit sa klase para sa pondong may malaking halaga sa kalaunan.</a:t>
            </a:r>
            <a:endParaRPr lang="t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Mga inihanda, walang laman, o simuladong materyales lamang. Hindi kailanman makikita ng inyong tagapagturo ang mga salita sa pagpapanumbalik. 1 Sundin ang mga tagubilinGamitin ang opisyal na gabay par">    </p:cNvPr>
          <p:cNvPicPr>
            <a:picLocks noChangeAspect="1"/>
          </p:cNvPicPr>
          <p:nvPr/>
        </p:nvPicPr>
        <p:blipFill>
          <a:blip r:embed="rId1"/>
          <a:stretch>
            <a:fillRect/>
          </a:stretch>
        </p:blipFill>
        <p:spPr>
          <a:xfrm>
            <a:off x="493136" y="266730"/>
            <a:ext cx="11205698"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Pagtanggap ng Bitcoin</a:t>
            </a:r>
            <a:endParaRPr lang="tl" sz="3000" dirty="0"/>
          </a:p>
        </p:txBody>
      </p:sp>
      <p:sp>
        <p:nvSpPr>
          <p:cNvPr id="4" name="Text 2"/>
          <p:cNvSpPr/>
          <p:nvPr/>
        </p:nvSpPr>
        <p:spPr>
          <a:xfrm>
            <a:off x="666780" y="1441734"/>
            <a:ext cx="11510010" cy="395021"/>
          </a:xfrm>
          <a:prstGeom prst="rect">
            <a:avLst/>
          </a:prstGeom>
          <a:noFill/>
          <a:ln/>
        </p:spPr>
        <p:txBody>
          <a:bodyPr wrap="square" lIns="0" tIns="0" rIns="0" bIns="0" rtlCol="0" anchor="t"/>
          <a:lstStyle/>
          <a:p>
            <a:pPr algn="l" indent="0" marL="0">
              <a:lnSpc>
                <a:spcPct val="113000"/>
              </a:lnSpc>
              <a:buNone/>
            </a:pPr>
            <a:r>
              <a:rPr lang="tl" altLang="en-US" sz="2300" b="1" dirty="0">
                <a:solidFill>
                  <a:srgbClr val="25252B"/>
                </a:solidFill>
                <a:latin typeface="IBM Plex Sans" pitchFamily="34" charset="0"/>
                <a:ea typeface="IBM Plex Sans" pitchFamily="34" charset="-122"/>
                <a:cs typeface="IBM Plex Sans" pitchFamily="34" charset="-120"/>
              </a:rPr>
              <a:t>Pagsasanay 1: ligtas na pagtanggap</a:t>
            </a:r>
            <a:endParaRPr lang="tl" sz="2300" dirty="0"/>
          </a:p>
        </p:txBody>
      </p:sp>
      <p:sp>
        <p:nvSpPr>
          <p:cNvPr id="5" name="Text 3"/>
          <p:cNvSpPr/>
          <p:nvPr/>
        </p:nvSpPr>
        <p:spPr>
          <a:xfrm>
            <a:off x="1032449" y="2070659"/>
            <a:ext cx="11109137" cy="2208916"/>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tl" altLang="en-US" sz="2300" dirty="0">
                <a:solidFill>
                  <a:srgbClr val="25252B"/>
                </a:solidFill>
                <a:latin typeface="IBM Plex Sans" pitchFamily="34" charset="0"/>
                <a:ea typeface="IBM Plex Sans" pitchFamily="34" charset="-122"/>
                <a:cs typeface="IBM Plex Sans" pitchFamily="34" charset="-120"/>
              </a:rPr>
              <a:t>Buksan po ninyo ang inihandang wallet; piliin ang Tumanggap.</a:t>
            </a:r>
            <a:endParaRPr lang="tl" sz="2300" dirty="0"/>
          </a:p>
          <a:p>
            <a:pPr algn="l" marL="219710" indent="-219710">
              <a:lnSpc>
                <a:spcPct val="113000"/>
              </a:lnSpc>
              <a:spcBef>
                <a:spcPts val="460"/>
              </a:spcBef>
              <a:buSzPct val="100000"/>
              <a:buFont typeface="+mj-lt"/>
              <a:buAutoNum type="arabicPeriod" startAt="1"/>
            </a:pPr>
            <a:r>
              <a:rPr lang="tl" altLang="en-US" sz="2300" dirty="0">
                <a:solidFill>
                  <a:srgbClr val="25252B"/>
                </a:solidFill>
                <a:latin typeface="IBM Plex Sans" pitchFamily="34" charset="0"/>
                <a:ea typeface="IBM Plex Sans" pitchFamily="34" charset="-122"/>
                <a:cs typeface="IBM Plex Sans" pitchFamily="34" charset="-120"/>
              </a:rPr>
              <a:t>Tukuyin po ninyo kung on-chain o Lightning.</a:t>
            </a:r>
            <a:endParaRPr lang="tl" sz="2300" dirty="0"/>
          </a:p>
          <a:p>
            <a:pPr algn="l" marL="219710" indent="-219710">
              <a:lnSpc>
                <a:spcPct val="113000"/>
              </a:lnSpc>
              <a:spcBef>
                <a:spcPts val="460"/>
              </a:spcBef>
              <a:buSzPct val="100000"/>
              <a:buFont typeface="+mj-lt"/>
              <a:buAutoNum type="arabicPeriod" startAt="1"/>
            </a:pPr>
            <a:r>
              <a:rPr lang="tl" altLang="en-US" sz="2300" dirty="0">
                <a:solidFill>
                  <a:srgbClr val="25252B"/>
                </a:solidFill>
                <a:latin typeface="IBM Plex Sans" pitchFamily="34" charset="0"/>
                <a:ea typeface="IBM Plex Sans" pitchFamily="34" charset="-122"/>
                <a:cs typeface="IBM Plex Sans" pitchFamily="34" charset="-120"/>
              </a:rPr>
              <a:t>Ibahagi lamang po ninyo ang pampublikong impormasyon para sa pagtanggap.</a:t>
            </a:r>
            <a:endParaRPr lang="tl" sz="2300" dirty="0"/>
          </a:p>
          <a:p>
            <a:pPr algn="l" marL="219710" indent="-219710">
              <a:lnSpc>
                <a:spcPct val="113000"/>
              </a:lnSpc>
              <a:spcBef>
                <a:spcPts val="460"/>
              </a:spcBef>
              <a:buSzPct val="100000"/>
              <a:buFont typeface="+mj-lt"/>
              <a:buAutoNum type="arabicPeriod" startAt="1"/>
            </a:pPr>
            <a:r>
              <a:rPr lang="tl" altLang="en-US" sz="2300" dirty="0">
                <a:solidFill>
                  <a:srgbClr val="25252B"/>
                </a:solidFill>
                <a:latin typeface="IBM Plex Sans" pitchFamily="34" charset="0"/>
                <a:ea typeface="IBM Plex Sans" pitchFamily="34" charset="-122"/>
                <a:cs typeface="IBM Plex Sans" pitchFamily="34" charset="-120"/>
              </a:rPr>
              <a:t>Tiyakin po ninyo sa nagpadala ang anumang halagang hinihingi.</a:t>
            </a:r>
            <a:endParaRPr lang="tl" sz="2300" dirty="0"/>
          </a:p>
          <a:p>
            <a:pPr algn="l" marL="219710" indent="-219710">
              <a:lnSpc>
                <a:spcPct val="113000"/>
              </a:lnSpc>
              <a:spcBef>
                <a:spcPts val="460"/>
              </a:spcBef>
              <a:buSzPct val="100000"/>
              <a:buFont typeface="+mj-lt"/>
              <a:buAutoNum type="arabicPeriod" startAt="1"/>
            </a:pPr>
            <a:r>
              <a:rPr lang="tl" altLang="en-US" sz="2300" dirty="0">
                <a:solidFill>
                  <a:srgbClr val="25252B"/>
                </a:solidFill>
                <a:latin typeface="IBM Plex Sans" pitchFamily="34" charset="0"/>
                <a:ea typeface="IBM Plex Sans" pitchFamily="34" charset="-122"/>
                <a:cs typeface="IBM Plex Sans" pitchFamily="34" charset="-120"/>
              </a:rPr>
              <a:t>Suriin po ninyo ang halaga at katayuan sa sarili ninyong wallet.</a:t>
            </a:r>
            <a:endParaRPr lang="tl" sz="2300" dirty="0"/>
          </a:p>
        </p:txBody>
      </p:sp>
      <p:sp>
        <p:nvSpPr>
          <p:cNvPr id="6" name="Text 4"/>
          <p:cNvSpPr/>
          <p:nvPr/>
        </p:nvSpPr>
        <p:spPr>
          <a:xfrm>
            <a:off x="666780" y="4601352"/>
            <a:ext cx="11510010" cy="1184971"/>
          </a:xfrm>
          <a:prstGeom prst="rect">
            <a:avLst/>
          </a:prstGeom>
          <a:noFill/>
          <a:ln/>
        </p:spPr>
        <p:txBody>
          <a:bodyPr wrap="square" lIns="0" tIns="0" rIns="0" bIns="0" rtlCol="0" anchor="t"/>
          <a:lstStyle/>
          <a:p>
            <a:pPr algn="l" indent="0" marL="0">
              <a:lnSpc>
                <a:spcPct val="113000"/>
              </a:lnSpc>
              <a:buNone/>
            </a:pPr>
            <a:r>
              <a:rPr lang="tl" altLang="en-US" sz="2300" dirty="0">
                <a:solidFill>
                  <a:srgbClr val="25252B"/>
                </a:solidFill>
                <a:latin typeface="IBM Plex Sans" pitchFamily="34" charset="0"/>
                <a:ea typeface="IBM Plex Sans" pitchFamily="34" charset="-122"/>
                <a:cs typeface="IBM Plex Sans" pitchFamily="34" charset="-120"/>
              </a:rPr>
              <a:t>Hindi patunay ang mensahe o screenshot ng nagpadala. Ang nakabinbin ay iba sa nakumpirma na; hindi maitatama ng mga kumpirmasyon ang maling address o panloloko.</a:t>
            </a:r>
            <a:endParaRPr lang="t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Pagpapadala ng Bitcoin</a:t>
            </a:r>
            <a:endParaRPr lang="tl"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tl" altLang="en-US" sz="2400" b="1" dirty="0">
                <a:solidFill>
                  <a:srgbClr val="25252B"/>
                </a:solidFill>
                <a:latin typeface="IBM Plex Sans" pitchFamily="34" charset="0"/>
                <a:ea typeface="IBM Plex Sans" pitchFamily="34" charset="-122"/>
                <a:cs typeface="IBM Plex Sans" pitchFamily="34" charset="-120"/>
              </a:rPr>
              <a:t>Pagsasanay 2: huminto muna at suriin bago magpadala</a:t>
            </a:r>
            <a:endParaRPr lang="tl"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Aprubahan lamang kapag tugma ang lahat ng sinusuri. Kung magbago ang mga detalye, magkaroon ng pagmamadali, o may humingi ng lihim na impormasyon, huminto at magberipika nang hiwalay. Mahirap o imposibleng bawiin ang isang wastong pagpapadala.</a:t>
            </a:r>
            <a:endParaRPr lang="t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Bago kayo magpadala✓ TatanggapKumpirmahin kung sino ang tatanggap at kung bakit kayo magpapadala gamit ang isang pinagkakatiwalaang paraan ng komunikasyon.✓ Paraan ng pagbabayadKumpirmahin kung on-cha">    </p:cNvPr>
          <p:cNvPicPr>
            <a:picLocks noChangeAspect="1"/>
          </p:cNvPicPr>
          <p:nvPr/>
        </p:nvPicPr>
        <p:blipFill>
          <a:blip r:embed="rId1"/>
          <a:stretch>
            <a:fillRect/>
          </a:stretch>
        </p:blipFill>
        <p:spPr>
          <a:xfrm>
            <a:off x="1220815" y="266730"/>
            <a:ext cx="975033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Beripikasyon at mga Hindi Na Maibabalik na Transaksiyon</a:t>
            </a:r>
            <a:endParaRPr lang="tl"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Txid:</a:t>
            </a:r>
            <a:r>
              <a:rPr lang="tl" altLang="en-US" sz="2110" dirty="0">
                <a:solidFill>
                  <a:srgbClr val="25252B"/>
                </a:solidFill>
                <a:latin typeface="IBM Plex Sans" pitchFamily="34" charset="0"/>
                <a:ea typeface="IBM Plex Sans" pitchFamily="34" charset="-122"/>
                <a:cs typeface="IBM Plex Sans" pitchFamily="34" charset="-120"/>
              </a:rPr>
              <a:t> pantukoy para sa isang transaksyon sa blockchain</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Explorer:</a:t>
            </a:r>
            <a:r>
              <a:rPr lang="tl" altLang="en-US" sz="2110" dirty="0">
                <a:solidFill>
                  <a:srgbClr val="25252B"/>
                </a:solidFill>
                <a:latin typeface="IBM Plex Sans" pitchFamily="34" charset="0"/>
                <a:ea typeface="IBM Plex Sans" pitchFamily="34" charset="-122"/>
                <a:cs typeface="IBM Plex Sans" pitchFamily="34" charset="-120"/>
              </a:rPr>
              <a:t> interface para sa pampublikong datos ng mga transaksyon</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Suriin po ang network, destinasyon, halaga, bayarin, katayuan, at mga kumpirmasyon</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Isinapubliko sa network → nakabinbin → naisama sa isang block → mga kasunod na kumpirmasyon</a:t>
            </a:r>
            <a:endParaRPr lang="tl" sz="2110" dirty="0"/>
          </a:p>
        </p:txBody>
      </p:sp>
      <p:sp>
        <p:nvSpPr>
          <p:cNvPr id="5" name="Text 3"/>
          <p:cNvSpPr/>
          <p:nvPr/>
        </p:nvSpPr>
        <p:spPr>
          <a:xfrm>
            <a:off x="666780" y="3641232"/>
            <a:ext cx="11510010" cy="108585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Hindi mapatutunayan ng isang explorer ang pagkakakilanlan, katapatan, o layunin ng pagbabayad. Walang iisang bilang ng kumpirmasyon na angkop para sa lahat ng pagbabayad.</a:t>
            </a:r>
            <a:endParaRPr lang="tl" sz="2110" dirty="0"/>
          </a:p>
        </p:txBody>
      </p:sp>
      <p:sp>
        <p:nvSpPr>
          <p:cNvPr id="6" name="Text 4"/>
          <p:cNvSpPr/>
          <p:nvPr/>
        </p:nvSpPr>
        <p:spPr>
          <a:xfrm>
            <a:off x="666780" y="4995276"/>
            <a:ext cx="11510010" cy="108585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Gumamit po ng mga inihandang halimbawa; huwag pong hanapin ang personal na address o transaksyon ng isang mag-aaral. Maaaring maihayag ng mga paghahanap ang inyong interes sa operator ng explorer.</a:t>
            </a:r>
            <a:endParaRPr lang="t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Kalipunan ng mga nakabinbing transaksiyonNaghihintay ng blokeBloke N1 kumpirmasyonBloke N+12 kumpirmasyonBloke N+23 kumpirmasyonBloke N+34 kumpirmasyon">    </p:cNvPr>
          <p:cNvPicPr>
            <a:picLocks noChangeAspect="1"/>
          </p:cNvPicPr>
          <p:nvPr/>
        </p:nvPicPr>
        <p:blipFill>
          <a:blip r:embed="rId1"/>
          <a:stretch>
            <a:fillRect/>
          </a:stretch>
        </p:blipFill>
        <p:spPr>
          <a:xfrm>
            <a:off x="342900" y="1606692"/>
            <a:ext cx="11506170" cy="34921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Listahan ng mga Dapat Suriin</a:t>
            </a:r>
            <a:br/>
            <a:r>
              <a:rPr lang="tl" altLang="en-US" sz="3000" dirty="0">
                <a:solidFill>
                  <a:srgbClr val="422C70"/>
                </a:solidFill>
                <a:latin typeface="IBM Plex Sans Medium" pitchFamily="34" charset="0"/>
                <a:ea typeface="IBM Plex Sans Medium" pitchFamily="34" charset="-122"/>
                <a:cs typeface="IBM Plex Sans Medium" pitchFamily="34" charset="-120"/>
              </a:rPr>
              <a:t>para sa Kaligtasan</a:t>
            </a:r>
            <a:endParaRPr lang="tl" sz="3000" dirty="0"/>
          </a:p>
        </p:txBody>
      </p:sp>
      <p:sp>
        <p:nvSpPr>
          <p:cNvPr id="5" name="Text 2"/>
          <p:cNvSpPr/>
          <p:nvPr/>
        </p:nvSpPr>
        <p:spPr>
          <a:xfrm>
            <a:off x="666780" y="1836390"/>
            <a:ext cx="5694426" cy="658094"/>
          </a:xfrm>
          <a:prstGeom prst="rect">
            <a:avLst/>
          </a:prstGeom>
          <a:noFill/>
          <a:ln/>
        </p:spPr>
        <p:txBody>
          <a:bodyPr wrap="square" lIns="0" tIns="0" rIns="0" bIns="0" rtlCol="0" anchor="t"/>
          <a:lstStyle/>
          <a:p>
            <a:pPr algn="l" indent="0" marL="0">
              <a:lnSpc>
                <a:spcPct val="113000"/>
              </a:lnSpc>
              <a:buNone/>
            </a:pPr>
            <a:r>
              <a:rPr lang="tl" altLang="en-US" sz="1920" b="1" dirty="0">
                <a:solidFill>
                  <a:srgbClr val="25252B"/>
                </a:solidFill>
                <a:latin typeface="IBM Plex Sans" pitchFamily="34" charset="0"/>
                <a:ea typeface="IBM Plex Sans" pitchFamily="34" charset="-122"/>
                <a:cs typeface="IBM Plex Sans" pitchFamily="34" charset="-120"/>
              </a:rPr>
              <a:t>Pagsasanay 3: tukuyin ang panganib at huminto nang ligtas</a:t>
            </a:r>
            <a:endParaRPr lang="tl" sz="1920" dirty="0"/>
          </a:p>
        </p:txBody>
      </p:sp>
      <p:sp>
        <p:nvSpPr>
          <p:cNvPr id="6" name="Text 3"/>
          <p:cNvSpPr/>
          <p:nvPr/>
        </p:nvSpPr>
        <p:spPr>
          <a:xfrm>
            <a:off x="666780" y="2738262"/>
            <a:ext cx="5694426" cy="1645280"/>
          </a:xfrm>
          <a:prstGeom prst="rect">
            <a:avLst/>
          </a:prstGeom>
          <a:noFill/>
          <a:ln/>
        </p:spPr>
        <p:txBody>
          <a:bodyPr wrap="square" lIns="0" tIns="0" rIns="0" bIns="0" rtlCol="0" anchor="t"/>
          <a:lstStyle/>
          <a:p>
            <a:pPr algn="l" indent="0" marL="0">
              <a:lnSpc>
                <a:spcPct val="113000"/>
              </a:lnSpc>
              <a:buNone/>
            </a:pPr>
            <a:r>
              <a:rPr lang="tl" altLang="en-US" sz="1920" b="1" dirty="0">
                <a:solidFill>
                  <a:srgbClr val="25252B"/>
                </a:solidFill>
                <a:latin typeface="IBM Plex Sans" pitchFamily="34" charset="0"/>
                <a:ea typeface="IBM Plex Sans" pitchFamily="34" charset="-122"/>
                <a:cs typeface="IBM Plex Sans" pitchFamily="34" charset="-120"/>
              </a:rPr>
              <a:t>Huminto muna. Huwag magbahagi ng anuman. Huwag magpadala ng anuman. Isara ang channel. Magsagawa ng sariling beripikasyon. Humingi ng tulong nang hindi nagbubunyag ng mga lihim.</a:t>
            </a:r>
            <a:endParaRPr lang="tl" sz="1920" dirty="0"/>
          </a:p>
        </p:txBody>
      </p:sp>
      <p:sp>
        <p:nvSpPr>
          <p:cNvPr id="7" name="Shape 4"/>
          <p:cNvSpPr/>
          <p:nvPr/>
        </p:nvSpPr>
        <p:spPr>
          <a:xfrm>
            <a:off x="666780" y="4627321"/>
            <a:ext cx="5372100" cy="1645006"/>
          </a:xfrm>
          <a:prstGeom prst="rect">
            <a:avLst/>
          </a:prstGeom>
          <a:solidFill>
            <a:srgbClr val="F3F3FA"/>
          </a:solidFill>
          <a:ln/>
        </p:spPr>
      </p:sp>
      <p:sp>
        <p:nvSpPr>
          <p:cNvPr id="8" name="Shape 5"/>
          <p:cNvSpPr/>
          <p:nvPr/>
        </p:nvSpPr>
        <p:spPr>
          <a:xfrm>
            <a:off x="666780" y="4627321"/>
            <a:ext cx="57150" cy="1645006"/>
          </a:xfrm>
          <a:prstGeom prst="rect">
            <a:avLst/>
          </a:prstGeom>
          <a:solidFill>
            <a:srgbClr val="422C70"/>
          </a:solidFill>
          <a:ln/>
        </p:spPr>
      </p:sp>
      <p:sp>
        <p:nvSpPr>
          <p:cNvPr id="9" name="Text 6"/>
          <p:cNvSpPr/>
          <p:nvPr/>
        </p:nvSpPr>
        <p:spPr>
          <a:xfrm>
            <a:off x="1114014" y="4846777"/>
            <a:ext cx="4806726" cy="1206094"/>
          </a:xfrm>
          <a:prstGeom prst="rect">
            <a:avLst/>
          </a:prstGeom>
          <a:noFill/>
          <a:ln/>
        </p:spPr>
        <p:txBody>
          <a:bodyPr wrap="square" lIns="0" tIns="0" rIns="0" bIns="0" rtlCol="0" anchor="t"/>
          <a:lstStyle/>
          <a:p>
            <a:pPr algn="l" indent="0" marL="0">
              <a:lnSpc>
                <a:spcPct val="113000"/>
              </a:lnSpc>
              <a:buNone/>
            </a:pPr>
            <a:r>
              <a:rPr lang="tl" altLang="en-US" sz="1920" b="1" dirty="0">
                <a:solidFill>
                  <a:srgbClr val="422C70"/>
                </a:solidFill>
                <a:latin typeface="IBM Plex Sans" pitchFamily="34" charset="0"/>
                <a:ea typeface="IBM Plex Sans" pitchFamily="34" charset="-122"/>
                <a:cs typeface="IBM Plex Sans" pitchFamily="34" charset="-120"/>
              </a:rPr>
              <a:t>Subukan ninyo</a:t>
            </a:r>
            <a:endParaRPr lang="tl" sz="1920" dirty="0"/>
          </a:p>
          <a:p>
            <a:pPr algn="l" indent="0" marL="0">
              <a:lnSpc>
                <a:spcPct val="113000"/>
              </a:lnSpc>
              <a:spcBef>
                <a:spcPts val="290"/>
              </a:spcBef>
              <a:buNone/>
            </a:pPr>
            <a:r>
              <a:rPr lang="tl" altLang="en-US" sz="1920" dirty="0">
                <a:solidFill>
                  <a:srgbClr val="25252B"/>
                </a:solidFill>
                <a:latin typeface="IBM Plex Sans" pitchFamily="34" charset="0"/>
                <a:ea typeface="IBM Plex Sans" pitchFamily="34" charset="-122"/>
                <a:cs typeface="IBM Plex Sans" pitchFamily="34" charset="-120"/>
              </a:rPr>
              <a:t>Tukuyin ninyo ang palatandaan ng panganib, posibleng mawala, at unang ligtas na hakbang sa isang inihandang mensahe.</a:t>
            </a:r>
            <a:endParaRPr lang="tl" sz="19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Pagmamadali Pagpapanggap na ibang tao Binagong patutunguhan Garantisadong kita Mga kahilingan para sa lihim na impormasyon">    </p:cNvPr>
          <p:cNvPicPr>
            <a:picLocks noChangeAspect="1"/>
          </p:cNvPicPr>
          <p:nvPr/>
        </p:nvPicPr>
        <p:blipFill>
          <a:blip r:embed="rId1"/>
          <a:stretch>
            <a:fillRect/>
          </a:stretch>
        </p:blipFill>
        <p:spPr>
          <a:xfrm>
            <a:off x="342900" y="612557"/>
            <a:ext cx="11506170" cy="548054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Pagkuha at Pagpapalitan ng</a:t>
            </a:r>
            <a:br/>
            <a:r>
              <a:rPr lang="tl" altLang="en-US" sz="3000" dirty="0">
                <a:solidFill>
                  <a:srgbClr val="422C70"/>
                </a:solidFill>
                <a:latin typeface="IBM Plex Sans Medium" pitchFamily="34" charset="0"/>
                <a:ea typeface="IBM Plex Sans Medium" pitchFamily="34" charset="-122"/>
                <a:cs typeface="IBM Plex Sans Medium" pitchFamily="34" charset="-120"/>
              </a:rPr>
              <a:t>Bitcoin</a:t>
            </a:r>
            <a:endParaRPr lang="tl" sz="3000" dirty="0"/>
          </a:p>
        </p:txBody>
      </p:sp>
      <p:sp>
        <p:nvSpPr>
          <p:cNvPr id="5" name="Text 2"/>
          <p:cNvSpPr/>
          <p:nvPr/>
        </p:nvSpPr>
        <p:spPr>
          <a:xfrm>
            <a:off x="666780" y="1830263"/>
            <a:ext cx="11144250" cy="312542"/>
          </a:xfrm>
          <a:prstGeom prst="rect">
            <a:avLst/>
          </a:prstGeom>
          <a:noFill/>
          <a:ln/>
        </p:spPr>
        <p:txBody>
          <a:bodyPr wrap="square" lIns="0" tIns="0" rIns="0" bIns="0" rtlCol="0" anchor="t"/>
          <a:lstStyle/>
          <a:p>
            <a:pPr algn="l" indent="0" marL="0">
              <a:lnSpc>
                <a:spcPct val="113000"/>
              </a:lnSpc>
              <a:buNone/>
            </a:pPr>
            <a:r>
              <a:rPr lang="tl" altLang="en-US" sz="1820" b="1" dirty="0">
                <a:solidFill>
                  <a:srgbClr val="25252B"/>
                </a:solidFill>
                <a:latin typeface="IBM Plex Sans" pitchFamily="34" charset="0"/>
                <a:ea typeface="IBM Plex Sans" pitchFamily="34" charset="-122"/>
                <a:cs typeface="IBM Plex Sans" pitchFamily="34" charset="-120"/>
              </a:rPr>
              <a:t>Kaalaman, hindi payong pinansiyal</a:t>
            </a:r>
            <a:endParaRPr lang="tl" sz="1820" dirty="0"/>
          </a:p>
        </p:txBody>
      </p:sp>
      <p:sp>
        <p:nvSpPr>
          <p:cNvPr id="6" name="Text 3"/>
          <p:cNvSpPr/>
          <p:nvPr/>
        </p:nvSpPr>
        <p:spPr>
          <a:xfrm>
            <a:off x="666780" y="2374422"/>
            <a:ext cx="5694426" cy="1875252"/>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Ihambing ninyo ang kabuuang presyo at agwat sa presyo ng pagbili at pagbebenta, mga bayarin sa serbisyo at pag-withdraw, kontrol sa mga susi, datos ng pagkakakilanlan, pagkumpleto ng transaksiyon, at kasalukuyang mga lokal na patakaran.</a:t>
            </a:r>
            <a:endParaRPr lang="tl" sz="1820" dirty="0"/>
          </a:p>
        </p:txBody>
      </p:sp>
      <p:sp>
        <p:nvSpPr>
          <p:cNvPr id="7" name="Text 4"/>
          <p:cNvSpPr/>
          <p:nvPr/>
        </p:nvSpPr>
        <p:spPr>
          <a:xfrm>
            <a:off x="666780" y="4481200"/>
            <a:ext cx="5694426" cy="2187793"/>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Walang paraan o tagapagbigay ng serbisyo na awtomatikong pinakamainam. </a:t>
            </a:r>
            <a:r>
              <a:rPr lang="tl" altLang="en-US" sz="1820" b="1" dirty="0">
                <a:solidFill>
                  <a:srgbClr val="25252B"/>
                </a:solidFill>
                <a:latin typeface="IBM Plex Sans" pitchFamily="34" charset="0"/>
                <a:ea typeface="IBM Plex Sans" pitchFamily="34" charset="-122"/>
                <a:cs typeface="IBM Plex Sans" pitchFamily="34" charset="-120"/>
              </a:rPr>
              <a:t>KYC</a:t>
            </a:r>
            <a:r>
              <a:rPr lang="tl" altLang="en-US" sz="1820" dirty="0">
                <a:solidFill>
                  <a:srgbClr val="25252B"/>
                </a:solidFill>
                <a:latin typeface="IBM Plex Sans" pitchFamily="34" charset="0"/>
                <a:ea typeface="IBM Plex Sans" pitchFamily="34" charset="-122"/>
                <a:cs typeface="IBM Plex Sans" pitchFamily="34" charset="-120"/>
              </a:rPr>
              <a:t> ay nangangahulugang pagsusuri ng pagkakakilanlan: may posibleng mga benepisyo sa pagsunod sa mga regulasyon o pagbawi, ngunit may mga panganib sa datos na nag-uugnay sa pagkakakilanlan at pagbabayad.</a:t>
            </a:r>
            <a:endParaRPr lang="tl"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Isang taong gustong magkaroon ng bitcoin Pagkita Tumanggap ng bayad para sa inyong trabaho.Tao sa taoMakipagpalitan ng cash nang personal.PalitanBumili mula sa isang serbisyo.ATM Bumili sa isang makin">    </p:cNvPr>
          <p:cNvPicPr>
            <a:picLocks noChangeAspect="1"/>
          </p:cNvPicPr>
          <p:nvPr/>
        </p:nvPicPr>
        <p:blipFill>
          <a:blip r:embed="rId1"/>
          <a:stretch>
            <a:fillRect/>
          </a:stretch>
        </p:blipFill>
        <p:spPr>
          <a:xfrm>
            <a:off x="342900" y="506669"/>
            <a:ext cx="11506170" cy="569223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Mga gastosAnong presyo, agwat ng presyo ng pagbili at pagbenta, at mga bayarin sa serbisyo o pag-withdraw ang naaangkop?Pag-iingat ng pondoSino ang may kontrol sa bitcoin bago at pagkatapos ng palitan">    </p:cNvPr>
          <p:cNvPicPr>
            <a:picLocks noChangeAspect="1"/>
          </p:cNvPicPr>
          <p:nvPr/>
        </p:nvPicPr>
        <p:blipFill>
          <a:blip r:embed="rId1"/>
          <a:stretch>
            <a:fillRect/>
          </a:stretch>
        </p:blipFill>
        <p:spPr>
          <a:xfrm>
            <a:off x="368778" y="266730"/>
            <a:ext cx="1145441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On-Chain at Lightning na Pagbabayad</a:t>
            </a:r>
            <a:endParaRPr lang="tl" sz="3000" dirty="0"/>
          </a:p>
        </p:txBody>
      </p:sp>
      <p:sp>
        <p:nvSpPr>
          <p:cNvPr id="4" name="Text 2"/>
          <p:cNvSpPr/>
          <p:nvPr/>
        </p:nvSpPr>
        <p:spPr>
          <a:xfrm>
            <a:off x="956188" y="1364742"/>
            <a:ext cx="11192805" cy="2685410"/>
          </a:xfrm>
          <a:prstGeom prst="rect">
            <a:avLst/>
          </a:prstGeom>
          <a:noFill/>
          <a:ln/>
        </p:spPr>
        <p:txBody>
          <a:bodyPr wrap="square" lIns="0" tIns="0" rIns="0" bIns="0" rtlCol="0" anchor="t"/>
          <a:lstStyle/>
          <a:p>
            <a:pPr algn="l" marL="173990" indent="-173990">
              <a:lnSpc>
                <a:spcPct val="113000"/>
              </a:lnSpc>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Sa blockchain:</a:t>
            </a:r>
            <a:r>
              <a:rPr lang="tl" altLang="en-US" sz="1820" dirty="0">
                <a:solidFill>
                  <a:srgbClr val="25252B"/>
                </a:solidFill>
                <a:latin typeface="IBM Plex Sans" pitchFamily="34" charset="0"/>
                <a:ea typeface="IBM Plex Sans" pitchFamily="34" charset="-122"/>
                <a:cs typeface="IBM Plex Sans" pitchFamily="34" charset="-120"/>
              </a:rPr>
              <a:t> tala sa blockchain; mga kumpirmasyon</a:t>
            </a:r>
            <a:endParaRPr lang="tl" sz="1820" dirty="0"/>
          </a:p>
          <a:p>
            <a:pPr algn="l" marL="173990" indent="-173990">
              <a:lnSpc>
                <a:spcPct val="113000"/>
              </a:lnSpc>
              <a:spcBef>
                <a:spcPts val="360"/>
              </a:spcBef>
              <a:buSzPct val="100000"/>
              <a:buChar char="•"/>
            </a:pPr>
            <a:r>
              <a:rPr lang="tl" altLang="en-US" sz="1820" b="1" dirty="0">
                <a:solidFill>
                  <a:srgbClr val="422C70"/>
                </a:solidFill>
                <a:latin typeface="IBM Plex Sans" pitchFamily="34" charset="0"/>
                <a:ea typeface="IBM Plex Sans" pitchFamily="34" charset="-122"/>
                <a:cs typeface="IBM Plex Sans" pitchFamily="34" charset="-120"/>
              </a:rPr>
              <a:t>Lightning:</a:t>
            </a:r>
            <a:r>
              <a:rPr lang="tl" altLang="en-US" sz="1820" dirty="0">
                <a:solidFill>
                  <a:srgbClr val="25252B"/>
                </a:solidFill>
                <a:latin typeface="IBM Plex Sans" pitchFamily="34" charset="0"/>
                <a:ea typeface="IBM Plex Sans" pitchFamily="34" charset="-122"/>
                <a:cs typeface="IBM Plex Sans" pitchFamily="34" charset="-120"/>
              </a:rPr>
              <a:t> network ng pagbabayad sa Bitcoin; karaniwang mabilis na nagtatagumpay o nabibigo ang pagbabayad</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Magkakaibang kahilingan sa pagtanggap ng bayad, bayarin, limitasyon, at posibleng sanhi ng pagkabigo</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Itugma ninyo ang kahilingan sa paraan ng pagbabayad na sinusuportahan ng wallet</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Alinman sa dalawang paraan ay maaaring may kasamang pagpapaubaya ng pangangalaga sa pondo o pagdepende sa isang serbisyo</a:t>
            </a:r>
            <a:endParaRPr lang="tl" sz="1820" dirty="0"/>
          </a:p>
        </p:txBody>
      </p:sp>
      <p:sp>
        <p:nvSpPr>
          <p:cNvPr id="5" name="Text 3"/>
          <p:cNvSpPr/>
          <p:nvPr/>
        </p:nvSpPr>
        <p:spPr>
          <a:xfrm>
            <a:off x="666780" y="4304812"/>
            <a:ext cx="11510010" cy="937626"/>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Ang Lightning ay hindi hiwalay na coin. Ang isang Lightning wallet ay maaaring pinangangalagaan ng isang tagapagbigay ng serbisyo o ng mismong gumagamit; ang mabilis na pagbabayad ay hindi patunay na angkop ito para sa mas malalaking balanse.</a:t>
            </a:r>
            <a:endParaRPr lang="tl" sz="1820" dirty="0"/>
          </a:p>
        </p:txBody>
      </p:sp>
      <p:sp>
        <p:nvSpPr>
          <p:cNvPr id="6" name="Text 4"/>
          <p:cNvSpPr/>
          <p:nvPr/>
        </p:nvSpPr>
        <p:spPr>
          <a:xfrm>
            <a:off x="666780" y="5474056"/>
            <a:ext cx="11510010" cy="937626"/>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Sinusuportahan ng ilang app ang parehong paraan, ngunit may karagdagang bayarin o mga serbisyong kailangang pagdependehan. Ang detalyadong pagtalakay sa mga channel, pagruruta, at liquidity ay bahagi ng Mas Mataas na Antas na Pag-aaral.</a:t>
            </a:r>
            <a:endParaRPr lang="tl"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Pagsasanay na May Suporta</a:t>
            </a:r>
            <a:endParaRPr lang="tl" sz="3000" dirty="0"/>
          </a:p>
        </p:txBody>
      </p:sp>
      <p:sp>
        <p:nvSpPr>
          <p:cNvPr id="4" name="Text 2"/>
          <p:cNvSpPr/>
          <p:nvPr/>
        </p:nvSpPr>
        <p:spPr>
          <a:xfrm>
            <a:off x="1002000" y="1375806"/>
            <a:ext cx="11142604" cy="3525469"/>
          </a:xfrm>
          <a:prstGeom prst="rect">
            <a:avLst/>
          </a:prstGeom>
          <a:noFill/>
          <a:ln/>
        </p:spPr>
        <p:txBody>
          <a:bodyPr wrap="square" lIns="0" tIns="0" rIns="0" bIns="0" rtlCol="0" anchor="t"/>
          <a:lstStyle/>
          <a:p>
            <a:pPr algn="l" marL="200660" indent="-200660">
              <a:lnSpc>
                <a:spcPct val="113000"/>
              </a:lnSpc>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Buksan at galugarin ninyo ang inihandang wallet</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Kumpletuhin ninyo ang aprubadong proseso para sa unang pag-access</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Hanapin at suriin ninyo ang pampublikong impormasyon para sa pagtanggap</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Tumanggap o ligtas na magsagawa ng simulasyon ng pagtanggap; suriin ninyo ang katayuan</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Kumpletuhin o isagawa ninyo bilang simulasyon ang proseso ng pagtanggap/pagpapadala</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Ipakita ninyo ang kahandaan sa pagbawi nang hindi inilalantad ang lihim na impormasyon</a:t>
            </a:r>
            <a:endParaRPr lang="tl" sz="2110" dirty="0"/>
          </a:p>
        </p:txBody>
      </p:sp>
      <p:sp>
        <p:nvSpPr>
          <p:cNvPr id="5" name="Text 3"/>
          <p:cNvSpPr/>
          <p:nvPr/>
        </p:nvSpPr>
        <p:spPr>
          <a:xfrm>
            <a:off x="666780" y="5196169"/>
            <a:ext cx="11510010" cy="72393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Gamitin ninyo ang napagkasunduang kapaligiran para sa pagsasanay. Huminto muna kung may hindi tugma; humingi ng suporta at karagdagang pagsasanay kapag kinakailangan.</a:t>
            </a:r>
            <a:endParaRPr lang="tl"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Pagbabalik-aral: Ano ang Kahulugan ng Pananagutan sa</a:t>
            </a:r>
            <a:br/>
            <a:r>
              <a:rPr lang="tl" altLang="en-US" sz="3000" dirty="0">
                <a:solidFill>
                  <a:srgbClr val="422C70"/>
                </a:solidFill>
                <a:latin typeface="IBM Plex Sans Medium" pitchFamily="34" charset="0"/>
                <a:ea typeface="IBM Plex Sans Medium" pitchFamily="34" charset="-122"/>
                <a:cs typeface="IBM Plex Sans Medium" pitchFamily="34" charset="-120"/>
              </a:rPr>
              <a:t>Sariling Pag-iingat?</a:t>
            </a:r>
            <a:endParaRPr lang="tl"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tl" altLang="en-US" sz="1820" b="1" dirty="0">
                <a:solidFill>
                  <a:srgbClr val="25252B"/>
                </a:solidFill>
                <a:latin typeface="IBM Plex Sans" pitchFamily="34" charset="0"/>
                <a:ea typeface="IBM Plex Sans" pitchFamily="34" charset="-122"/>
                <a:cs typeface="IBM Plex Sans" pitchFamily="34" charset="-120"/>
              </a:rPr>
              <a:t>Mahahalagang aral</a:t>
            </a:r>
            <a:endParaRPr lang="tl" sz="1820" dirty="0"/>
          </a:p>
        </p:txBody>
      </p:sp>
      <p:sp>
        <p:nvSpPr>
          <p:cNvPr id="5" name="Text 3"/>
          <p:cNvSpPr/>
          <p:nvPr/>
        </p:nvSpPr>
        <p:spPr>
          <a:xfrm>
            <a:off x="956188" y="2327971"/>
            <a:ext cx="11192805" cy="2060418"/>
          </a:xfrm>
          <a:prstGeom prst="rect">
            <a:avLst/>
          </a:prstGeom>
          <a:noFill/>
          <a:ln/>
        </p:spPr>
        <p:txBody>
          <a:bodyPr wrap="square" lIns="0" tIns="0" rIns="0" bIns="0" rtlCol="0" anchor="t"/>
          <a:lstStyle/>
          <a:p>
            <a:pPr algn="l" marL="173990" indent="-173990">
              <a:lnSpc>
                <a:spcPct val="113000"/>
              </a:lnSpc>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Pinamamahalaan ng wallet ang pag-access; pinapahintulutan ng mga susi ang paggastos</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Ibahagi ang impormasyon para sa pagtanggap; panatilihing offline at pribado ang lihim na impormasyon</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Tukuyin ang mga panganib sa pag-iingat ng pondo, pagbawi ng access, at mga device</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Tiyakin muna bago aprubahan; suriin ninyo mismo ang resulta</a:t>
            </a:r>
            <a:endParaRPr lang="tl" sz="1820" dirty="0"/>
          </a:p>
          <a:p>
            <a:pPr algn="l" marL="173990" indent="-173990">
              <a:lnSpc>
                <a:spcPct val="113000"/>
              </a:lnSpc>
              <a:spcBef>
                <a:spcPts val="360"/>
              </a:spcBef>
              <a:buSzPct val="100000"/>
              <a:buChar char="•"/>
            </a:pPr>
            <a:r>
              <a:rPr lang="tl" altLang="en-US" sz="1820" dirty="0">
                <a:solidFill>
                  <a:srgbClr val="25252B"/>
                </a:solidFill>
                <a:latin typeface="IBM Plex Sans" pitchFamily="34" charset="0"/>
                <a:ea typeface="IBM Plex Sans" pitchFamily="34" charset="-122"/>
                <a:cs typeface="IBM Plex Sans" pitchFamily="34" charset="-120"/>
              </a:rPr>
              <a:t>Huminto kapag may pamimilit; panatilihing maliit ang epekto ng mga pagkakamali habang natututo</a:t>
            </a:r>
            <a:endParaRPr lang="tl" sz="1820" dirty="0"/>
          </a:p>
        </p:txBody>
      </p:sp>
      <p:sp>
        <p:nvSpPr>
          <p:cNvPr id="6" name="Text 4"/>
          <p:cNvSpPr/>
          <p:nvPr/>
        </p:nvSpPr>
        <p:spPr>
          <a:xfrm>
            <a:off x="666780" y="4642957"/>
            <a:ext cx="11510010" cy="625084"/>
          </a:xfrm>
          <a:prstGeom prst="rect">
            <a:avLst/>
          </a:prstGeom>
          <a:noFill/>
          <a:ln/>
        </p:spPr>
        <p:txBody>
          <a:bodyPr wrap="square" lIns="0" tIns="0" rIns="0" bIns="0" rtlCol="0" anchor="t"/>
          <a:lstStyle/>
          <a:p>
            <a:pPr algn="l" indent="0" marL="0">
              <a:lnSpc>
                <a:spcPct val="113000"/>
              </a:lnSpc>
              <a:buNone/>
            </a:pPr>
            <a:r>
              <a:rPr lang="tl" altLang="en-US" sz="1820" dirty="0">
                <a:solidFill>
                  <a:srgbClr val="25252B"/>
                </a:solidFill>
                <a:latin typeface="IBM Plex Sans" pitchFamily="34" charset="0"/>
                <a:ea typeface="IBM Plex Sans" pitchFamily="34" charset="-122"/>
                <a:cs typeface="IBM Plex Sans" pitchFamily="34" charset="-120"/>
              </a:rPr>
              <a:t>Nagpadala ng kahilingan ang isang kaibigan habang may hindi ninyo kilalang kawani ng suporta na humihiling ng agarang pagkilos. Ano ang maaari ninyong suriin bago gumawa ng anuman?</a:t>
            </a:r>
            <a:endParaRPr lang="tl" sz="1820" dirty="0"/>
          </a:p>
        </p:txBody>
      </p:sp>
      <p:sp>
        <p:nvSpPr>
          <p:cNvPr id="7" name="Shape 5"/>
          <p:cNvSpPr/>
          <p:nvPr/>
        </p:nvSpPr>
        <p:spPr>
          <a:xfrm>
            <a:off x="666780" y="5499659"/>
            <a:ext cx="10858500" cy="937443"/>
          </a:xfrm>
          <a:prstGeom prst="rect">
            <a:avLst/>
          </a:prstGeom>
          <a:solidFill>
            <a:srgbClr val="F3F3FA"/>
          </a:solidFill>
          <a:ln/>
        </p:spPr>
      </p:sp>
      <p:sp>
        <p:nvSpPr>
          <p:cNvPr id="8" name="Shape 6"/>
          <p:cNvSpPr/>
          <p:nvPr/>
        </p:nvSpPr>
        <p:spPr>
          <a:xfrm>
            <a:off x="666780" y="5499659"/>
            <a:ext cx="57150" cy="937443"/>
          </a:xfrm>
          <a:prstGeom prst="rect">
            <a:avLst/>
          </a:prstGeom>
          <a:solidFill>
            <a:srgbClr val="422C70"/>
          </a:solidFill>
          <a:ln/>
        </p:spPr>
      </p:sp>
      <p:sp>
        <p:nvSpPr>
          <p:cNvPr id="9" name="Text 7"/>
          <p:cNvSpPr/>
          <p:nvPr/>
        </p:nvSpPr>
        <p:spPr>
          <a:xfrm>
            <a:off x="1094537" y="5708142"/>
            <a:ext cx="10663641" cy="520476"/>
          </a:xfrm>
          <a:prstGeom prst="rect">
            <a:avLst/>
          </a:prstGeom>
          <a:noFill/>
          <a:ln/>
        </p:spPr>
        <p:txBody>
          <a:bodyPr wrap="square" lIns="0" tIns="0" rIns="0" bIns="0" rtlCol="0" anchor="t"/>
          <a:lstStyle/>
          <a:p>
            <a:pPr algn="l" indent="0" marL="0">
              <a:lnSpc>
                <a:spcPct val="113000"/>
              </a:lnSpc>
              <a:buNone/>
            </a:pPr>
            <a:r>
              <a:rPr lang="tl" altLang="en-US" sz="1820" b="1" dirty="0">
                <a:solidFill>
                  <a:srgbClr val="422C70"/>
                </a:solidFill>
                <a:latin typeface="IBM Plex Sans" pitchFamily="34" charset="0"/>
                <a:ea typeface="IBM Plex Sans" pitchFamily="34" charset="-122"/>
                <a:cs typeface="IBM Plex Sans" pitchFamily="34" charset="-120"/>
              </a:rPr>
              <a:t>Sandali para magnilay</a:t>
            </a:r>
            <a:endParaRPr lang="tl" sz="1820" dirty="0"/>
          </a:p>
          <a:p>
            <a:pPr algn="l" indent="0" marL="0">
              <a:lnSpc>
                <a:spcPct val="113000"/>
              </a:lnSpc>
              <a:spcBef>
                <a:spcPts val="270"/>
              </a:spcBef>
              <a:buNone/>
            </a:pPr>
            <a:r>
              <a:rPr lang="tl" altLang="en-US" sz="1820" dirty="0">
                <a:solidFill>
                  <a:srgbClr val="25252B"/>
                </a:solidFill>
                <a:latin typeface="IBM Plex Sans" pitchFamily="34" charset="0"/>
                <a:ea typeface="IBM Plex Sans" pitchFamily="34" charset="-122"/>
                <a:cs typeface="IBM Plex Sans" pitchFamily="34" charset="-120"/>
              </a:rPr>
              <a:t>Anong pagsusuri sa kaligtasan ang paglalaanan ninyo ng sandali bago kumilos?</a:t>
            </a:r>
            <a:endParaRPr lang="tl"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3</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tl" altLang="en-US" sz="2400" dirty="0">
                <a:solidFill>
                  <a:srgbClr val="F7941F"/>
                </a:solidFill>
                <a:latin typeface="IBM Plex Sans Medium" pitchFamily="34" charset="0"/>
                <a:ea typeface="IBM Plex Sans Medium" pitchFamily="34" charset="-122"/>
                <a:cs typeface="IBM Plex Sans Medium" pitchFamily="34" charset="-120"/>
              </a:rPr>
              <a:t>Modyul 4</a:t>
            </a:r>
            <a:endParaRPr lang="tl"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tl" altLang="en-US" sz="4350" dirty="0">
                <a:solidFill>
                  <a:srgbClr val="FFFFFF"/>
                </a:solidFill>
                <a:latin typeface="IBM Plex Sans Medium" pitchFamily="34" charset="0"/>
                <a:ea typeface="IBM Plex Sans Medium" pitchFamily="34" charset="-122"/>
                <a:cs typeface="IBM Plex Sans Medium" pitchFamily="34" charset="-120"/>
              </a:rPr>
              <a:t>Bitcoin sa Inyong Komunidad</a:t>
            </a:r>
            <a:endParaRPr lang="tl"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tl" altLang="en-US" sz="2400" b="1" dirty="0">
                <a:solidFill>
                  <a:srgbClr val="FFFFFF"/>
                </a:solidFill>
                <a:latin typeface="IBM Plex Sans" pitchFamily="34" charset="0"/>
                <a:ea typeface="IBM Plex Sans" pitchFamily="34" charset="-122"/>
                <a:cs typeface="IBM Plex Sans" pitchFamily="34" charset="-120"/>
              </a:rPr>
              <a:t>Iugnay:</a:t>
            </a:r>
            <a:r>
              <a:rPr lang="tl" altLang="en-US" sz="2400" dirty="0">
                <a:solidFill>
                  <a:srgbClr val="FFFFFF"/>
                </a:solidFill>
                <a:latin typeface="IBM Plex Sans" pitchFamily="34" charset="0"/>
                <a:ea typeface="IBM Plex Sans" pitchFamily="34" charset="-122"/>
                <a:cs typeface="IBM Plex Sans" pitchFamily="34" charset="-120"/>
              </a:rPr>
              <a:t> Paano nauugnay ang problema, solusyon, at ligtas na pagkilos sa komunidad na ito?</a:t>
            </a:r>
            <a:endParaRPr lang="t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Ang Inyong Lokal na Modyul 4</a:t>
            </a:r>
            <a:endParaRPr lang="tl" sz="3000" dirty="0"/>
          </a:p>
        </p:txBody>
      </p:sp>
      <p:pic>
        <p:nvPicPr>
          <p:cNvPr id="4" name="Image 0" descr="IugnayIugnay ang naunang natutuhan sa isang lokal na pangangailangan. IhambingTimbangin ang Bitcoin laban sa isang makatotohanang lokal na opsyon.Magsanay nang ligtasSubukan ang isang tiyak na gawain ">    </p:cNvPr>
          <p:cNvPicPr>
            <a:picLocks noChangeAspect="1"/>
          </p:cNvPicPr>
          <p:nvPr/>
        </p:nvPicPr>
        <p:blipFill>
          <a:blip r:embed="rId1"/>
          <a:stretch>
            <a:fillRect/>
          </a:stretch>
        </p:blipFill>
        <p:spPr>
          <a:xfrm>
            <a:off x="1345448" y="1295430"/>
            <a:ext cx="9501165" cy="2033991"/>
          </a:xfrm>
          <a:prstGeom prst="rect">
            <a:avLst/>
          </a:prstGeom>
        </p:spPr>
      </p:pic>
      <p:sp>
        <p:nvSpPr>
          <p:cNvPr id="5" name="Text 2"/>
          <p:cNvSpPr/>
          <p:nvPr/>
        </p:nvSpPr>
        <p:spPr>
          <a:xfrm>
            <a:off x="666780" y="3481852"/>
            <a:ext cx="11510010" cy="1234074"/>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Itala ang inyong pokus sa lokal na konteksto: problema o oportunidad, alternatibo, ligtas na sitwasyon, pangunahing benepisyo at panganib, at ligtas na susunod na hakbang.</a:t>
            </a:r>
            <a:endParaRPr lang="tl" sz="2400" dirty="0"/>
          </a:p>
        </p:txBody>
      </p:sp>
      <p:sp>
        <p:nvSpPr>
          <p:cNvPr id="6" name="Text 3"/>
          <p:cNvSpPr/>
          <p:nvPr/>
        </p:nvSpPr>
        <p:spPr>
          <a:xfrm>
            <a:off x="666780" y="5020696"/>
            <a:ext cx="11510010" cy="1234074"/>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Hindi inaasahang gagamit kayo ng Bitcoin o magpapasyang ito ang pinakamainam. Hindi patunay ang mga lokal na halimbawa na epektibo ang isang pamamaraan sa lahat ng lugar.</a:t>
            </a:r>
            <a:endParaRPr lang="t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Workshop at Demonstrasyon</a:t>
            </a:r>
            <a:endParaRPr lang="tl" sz="3000" dirty="0"/>
          </a:p>
        </p:txBody>
      </p:sp>
      <p:sp>
        <p:nvSpPr>
          <p:cNvPr id="4" name="Text 2"/>
          <p:cNvSpPr/>
          <p:nvPr/>
        </p:nvSpPr>
        <p:spPr>
          <a:xfrm>
            <a:off x="1017179" y="1379464"/>
            <a:ext cx="11125871" cy="1625803"/>
          </a:xfrm>
          <a:prstGeom prst="rect">
            <a:avLst/>
          </a:prstGeom>
          <a:noFill/>
          <a:ln/>
        </p:spPr>
        <p:txBody>
          <a:bodyPr wrap="square" lIns="0" tIns="0" rIns="0" bIns="0" rtlCol="0" anchor="t"/>
          <a:lstStyle/>
          <a:p>
            <a:pPr algn="l" marL="210820" indent="-210820">
              <a:lnSpc>
                <a:spcPct val="113000"/>
              </a:lnSpc>
              <a:buSzPct val="100000"/>
              <a:buChar char="•"/>
            </a:pPr>
            <a:r>
              <a:rPr lang="tl" altLang="en-US" sz="2210" b="1" dirty="0">
                <a:solidFill>
                  <a:srgbClr val="422C70"/>
                </a:solidFill>
                <a:latin typeface="IBM Plex Sans" pitchFamily="34" charset="0"/>
                <a:ea typeface="IBM Plex Sans" pitchFamily="34" charset="-122"/>
                <a:cs typeface="IBM Plex Sans" pitchFamily="34" charset="-120"/>
              </a:rPr>
              <a:t>Paglalahad:</a:t>
            </a:r>
            <a:r>
              <a:rPr lang="tl" altLang="en-US" sz="2210" dirty="0">
                <a:solidFill>
                  <a:srgbClr val="25252B"/>
                </a:solidFill>
                <a:latin typeface="IBM Plex Sans" pitchFamily="34" charset="0"/>
                <a:ea typeface="IBM Plex Sans" pitchFamily="34" charset="-122"/>
                <a:cs typeface="IBM Plex Sans" pitchFamily="34" charset="-120"/>
              </a:rPr>
              <a:t> obserbahan ninyo ang proseso at mga panganib</a:t>
            </a:r>
            <a:endParaRPr lang="tl" sz="2210" dirty="0"/>
          </a:p>
          <a:p>
            <a:pPr algn="l" marL="210820" indent="-210820">
              <a:lnSpc>
                <a:spcPct val="113000"/>
              </a:lnSpc>
              <a:spcBef>
                <a:spcPts val="440"/>
              </a:spcBef>
              <a:buSzPct val="100000"/>
              <a:buChar char="•"/>
            </a:pPr>
            <a:r>
              <a:rPr lang="tl" altLang="en-US" sz="2210" b="1" dirty="0">
                <a:solidFill>
                  <a:srgbClr val="422C70"/>
                </a:solidFill>
                <a:latin typeface="IBM Plex Sans" pitchFamily="34" charset="0"/>
                <a:ea typeface="IBM Plex Sans" pitchFamily="34" charset="-122"/>
                <a:cs typeface="IBM Plex Sans" pitchFamily="34" charset="-120"/>
              </a:rPr>
              <a:t>Pagsasanay:</a:t>
            </a:r>
            <a:r>
              <a:rPr lang="tl" altLang="en-US" sz="2210" dirty="0">
                <a:solidFill>
                  <a:srgbClr val="25252B"/>
                </a:solidFill>
                <a:latin typeface="IBM Plex Sans" pitchFamily="34" charset="0"/>
                <a:ea typeface="IBM Plex Sans" pitchFamily="34" charset="-122"/>
                <a:cs typeface="IBM Plex Sans" pitchFamily="34" charset="-120"/>
              </a:rPr>
              <a:t> sumunod ninyo gamit ang ligtas na mga materyales sa pagsasanay</a:t>
            </a:r>
            <a:endParaRPr lang="tl" sz="2210" dirty="0"/>
          </a:p>
          <a:p>
            <a:pPr algn="l" marL="210820" indent="-210820">
              <a:lnSpc>
                <a:spcPct val="113000"/>
              </a:lnSpc>
              <a:spcBef>
                <a:spcPts val="440"/>
              </a:spcBef>
              <a:buSzPct val="100000"/>
              <a:buChar char="•"/>
            </a:pPr>
            <a:r>
              <a:rPr lang="tl" altLang="en-US" sz="2210" b="1" dirty="0">
                <a:solidFill>
                  <a:srgbClr val="422C70"/>
                </a:solidFill>
                <a:latin typeface="IBM Plex Sans" pitchFamily="34" charset="0"/>
                <a:ea typeface="IBM Plex Sans" pitchFamily="34" charset="-122"/>
                <a:cs typeface="IBM Plex Sans" pitchFamily="34" charset="-120"/>
              </a:rPr>
              <a:t>Pagsasagawa:</a:t>
            </a:r>
            <a:r>
              <a:rPr lang="tl" altLang="en-US" sz="2210" dirty="0">
                <a:solidFill>
                  <a:srgbClr val="25252B"/>
                </a:solidFill>
                <a:latin typeface="IBM Plex Sans" pitchFamily="34" charset="0"/>
                <a:ea typeface="IBM Plex Sans" pitchFamily="34" charset="-122"/>
                <a:cs typeface="IBM Plex Sans" pitchFamily="34" charset="-120"/>
              </a:rPr>
              <a:t> kumpletuhin ninyo ang isang gawain o ipaliwanag ang isang pasya nang mag-isa</a:t>
            </a:r>
            <a:endParaRPr lang="tl" sz="2210" dirty="0"/>
          </a:p>
        </p:txBody>
      </p:sp>
      <p:sp>
        <p:nvSpPr>
          <p:cNvPr id="5" name="Text 3"/>
          <p:cNvSpPr/>
          <p:nvPr/>
        </p:nvSpPr>
        <p:spPr>
          <a:xfrm>
            <a:off x="666780" y="3313694"/>
            <a:ext cx="11510010" cy="1135410"/>
          </a:xfrm>
          <a:prstGeom prst="rect">
            <a:avLst/>
          </a:prstGeom>
          <a:noFill/>
          <a:ln/>
        </p:spPr>
        <p:txBody>
          <a:bodyPr wrap="square" lIns="0" tIns="0" rIns="0" bIns="0" rtlCol="0" anchor="t"/>
          <a:lstStyle/>
          <a:p>
            <a:pPr algn="l" indent="0" marL="0">
              <a:lnSpc>
                <a:spcPct val="113000"/>
              </a:lnSpc>
              <a:buNone/>
            </a:pPr>
            <a:r>
              <a:rPr lang="tl" altLang="en-US" sz="2210" dirty="0">
                <a:solidFill>
                  <a:srgbClr val="25252B"/>
                </a:solidFill>
                <a:latin typeface="IBM Plex Sans" pitchFamily="34" charset="0"/>
                <a:ea typeface="IBM Plex Sans" pitchFamily="34" charset="-122"/>
                <a:cs typeface="IBM Plex Sans" pitchFamily="34" charset="-120"/>
              </a:rPr>
              <a:t>Bago ang pagsasanay: mga kagamitang nasuri na, malinaw na mga plano para sa pagbawi at pagharap sa pagkabigo, mga panganib na natukoy na, at isang malinaw na punto kung kailan hihinto.</a:t>
            </a:r>
            <a:endParaRPr lang="tl" sz="2210" dirty="0"/>
          </a:p>
        </p:txBody>
      </p:sp>
      <p:sp>
        <p:nvSpPr>
          <p:cNvPr id="6" name="Text 4"/>
          <p:cNvSpPr/>
          <p:nvPr/>
        </p:nvSpPr>
        <p:spPr>
          <a:xfrm>
            <a:off x="666780" y="4729460"/>
            <a:ext cx="11510010" cy="1513881"/>
          </a:xfrm>
          <a:prstGeom prst="rect">
            <a:avLst/>
          </a:prstGeom>
          <a:noFill/>
          <a:ln/>
        </p:spPr>
        <p:txBody>
          <a:bodyPr wrap="square" lIns="0" tIns="0" rIns="0" bIns="0" rtlCol="0" anchor="t"/>
          <a:lstStyle/>
          <a:p>
            <a:pPr algn="l" indent="0" marL="0">
              <a:lnSpc>
                <a:spcPct val="113000"/>
              </a:lnSpc>
              <a:buNone/>
            </a:pPr>
            <a:r>
              <a:rPr lang="tl" altLang="en-US" sz="2210" dirty="0">
                <a:solidFill>
                  <a:srgbClr val="25252B"/>
                </a:solidFill>
                <a:latin typeface="IBM Plex Sans" pitchFamily="34" charset="0"/>
                <a:ea typeface="IBM Plex Sans" pitchFamily="34" charset="-122"/>
                <a:cs typeface="IBM Plex Sans" pitchFamily="34" charset="-120"/>
              </a:rPr>
              <a:t>Walang pamimilit na mag-install ng software o magbahagi ng impormasyong pinansyal. May alternatibong hindi nangangailangan ng internet o pondo. Anumang halagang gagamitin sa aktuwal na transaksyon ay dapat sapat na maliit upang ang pagkawala ng buong halaga ay manatiling isang aral, hindi isang krisis.</a:t>
            </a:r>
            <a:endParaRPr lang="tl"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Lokal na Kasangkapan at Mapagkukunan para sa Bitcoin</a:t>
            </a:r>
            <a:endParaRPr lang="tl" sz="3000" dirty="0"/>
          </a:p>
        </p:txBody>
      </p:sp>
      <p:sp>
        <p:nvSpPr>
          <p:cNvPr id="4" name="Text 2"/>
          <p:cNvSpPr/>
          <p:nvPr/>
        </p:nvSpPr>
        <p:spPr>
          <a:xfrm>
            <a:off x="986729" y="1372240"/>
            <a:ext cx="11159338" cy="2329434"/>
          </a:xfrm>
          <a:prstGeom prst="rect">
            <a:avLst/>
          </a:prstGeom>
          <a:noFill/>
          <a:ln/>
        </p:spPr>
        <p:txBody>
          <a:bodyPr wrap="square" lIns="0" tIns="0" rIns="0" bIns="0" rtlCol="0" anchor="t"/>
          <a:lstStyle/>
          <a:p>
            <a:pPr algn="l" marL="191770" indent="-191770">
              <a:lnSpc>
                <a:spcPct val="113000"/>
              </a:lnSpc>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Layunin at makatotohanang alternatibo</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Pagkontrol at pagbawi ng susi</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Tunay na tagapaglathala, domain, o listahan ng app</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Katayuang open-source, pagsusuri, at pagpapanatili</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Pagkapribado, kabuuang gastos, pagiging tugma, at suporta</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Kasalukuyang lokal na mga patakaran at paghihigpit</a:t>
            </a:r>
            <a:endParaRPr lang="tl" sz="2020" dirty="0"/>
          </a:p>
        </p:txBody>
      </p:sp>
      <p:sp>
        <p:nvSpPr>
          <p:cNvPr id="5" name="Text 3"/>
          <p:cNvSpPr/>
          <p:nvPr/>
        </p:nvSpPr>
        <p:spPr>
          <a:xfrm>
            <a:off x="666780" y="3983218"/>
            <a:ext cx="11510010" cy="691195"/>
          </a:xfrm>
          <a:prstGeom prst="rect">
            <a:avLst/>
          </a:prstGeom>
          <a:noFill/>
          <a:ln/>
        </p:spPr>
        <p:txBody>
          <a:bodyPr wrap="square" lIns="0" tIns="0" rIns="0" bIns="0" rtlCol="0" anchor="t"/>
          <a:lstStyle/>
          <a:p>
            <a:pPr algn="l" indent="0" marL="0">
              <a:lnSpc>
                <a:spcPct val="113000"/>
              </a:lnSpc>
              <a:buNone/>
            </a:pPr>
            <a:r>
              <a:rPr lang="tl" altLang="en-US" sz="2020" dirty="0">
                <a:solidFill>
                  <a:srgbClr val="25252B"/>
                </a:solidFill>
                <a:latin typeface="IBM Plex Sans" pitchFamily="34" charset="0"/>
                <a:ea typeface="IBM Plex Sans" pitchFamily="34" charset="-122"/>
                <a:cs typeface="IBM Plex Sans" pitchFamily="34" charset="-120"/>
              </a:rPr>
              <a:t>Itala ninyo ang kasangkapan/bersiyon, petsa ng pagsusuri, pag-iingat ng pondo, pangunahing gamit, pakinabang, panganib, paraan ng pagbawi, at alternatibo.</a:t>
            </a:r>
            <a:endParaRPr lang="tl" sz="2020" dirty="0"/>
          </a:p>
        </p:txBody>
      </p:sp>
      <p:sp>
        <p:nvSpPr>
          <p:cNvPr id="6" name="Text 4"/>
          <p:cNvSpPr/>
          <p:nvPr/>
        </p:nvSpPr>
        <p:spPr>
          <a:xfrm>
            <a:off x="666780" y="4930353"/>
            <a:ext cx="11510010" cy="1036747"/>
          </a:xfrm>
          <a:prstGeom prst="rect">
            <a:avLst/>
          </a:prstGeom>
          <a:noFill/>
          <a:ln/>
        </p:spPr>
        <p:txBody>
          <a:bodyPr wrap="square" lIns="0" tIns="0" rIns="0" bIns="0" rtlCol="0" anchor="t"/>
          <a:lstStyle/>
          <a:p>
            <a:pPr algn="l" indent="0" marL="0">
              <a:lnSpc>
                <a:spcPct val="113000"/>
              </a:lnSpc>
              <a:buNone/>
            </a:pPr>
            <a:r>
              <a:rPr lang="tl" altLang="en-US" sz="2020" dirty="0">
                <a:solidFill>
                  <a:srgbClr val="25252B"/>
                </a:solidFill>
                <a:latin typeface="IBM Plex Sans" pitchFamily="34" charset="0"/>
                <a:ea typeface="IBM Plex Sans" pitchFamily="34" charset="-122"/>
                <a:cs typeface="IBM Plex Sans" pitchFamily="34" charset="-120"/>
              </a:rPr>
              <a:t>Ang mga pinangalanang kasangkapan ay mga halimbawa para sa pag-aaral na naaayon sa isang partikular na petsa, hindi mga pag-endorso o pangako ng kaligtasan, pagkakaroon, mababang gastos, o pagiging angkop. Suriin ninyo muli ang mga ito bago aktuwal na gamitin.</a:t>
            </a:r>
            <a:endParaRPr lang="tl"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Pagbabayad sa Lightning</a:t>
            </a:r>
            <a:endParaRPr lang="tl" sz="3000" dirty="0"/>
          </a:p>
        </p:txBody>
      </p:sp>
      <p:sp>
        <p:nvSpPr>
          <p:cNvPr id="4" name="Text 2"/>
          <p:cNvSpPr/>
          <p:nvPr/>
        </p:nvSpPr>
        <p:spPr>
          <a:xfrm>
            <a:off x="986729" y="1372240"/>
            <a:ext cx="11159338" cy="2572664"/>
          </a:xfrm>
          <a:prstGeom prst="rect">
            <a:avLst/>
          </a:prstGeom>
          <a:noFill/>
          <a:ln/>
        </p:spPr>
        <p:txBody>
          <a:bodyPr wrap="square" lIns="0" tIns="0" rIns="0" bIns="0" rtlCol="0" anchor="t"/>
          <a:lstStyle/>
          <a:p>
            <a:pPr algn="l" marL="191770" indent="-191770">
              <a:lnSpc>
                <a:spcPct val="113000"/>
              </a:lnSpc>
              <a:buSzPct val="100000"/>
              <a:buChar char="•"/>
            </a:pPr>
            <a:r>
              <a:rPr lang="tl" altLang="en-US" sz="2020" b="1" dirty="0">
                <a:solidFill>
                  <a:srgbClr val="422C70"/>
                </a:solidFill>
                <a:latin typeface="IBM Plex Sans" pitchFamily="34" charset="0"/>
                <a:ea typeface="IBM Plex Sans" pitchFamily="34" charset="-122"/>
                <a:cs typeface="IBM Plex Sans" pitchFamily="34" charset="-120"/>
              </a:rPr>
              <a:t>Singil:</a:t>
            </a:r>
            <a:r>
              <a:rPr lang="tl" altLang="en-US" sz="2020" dirty="0">
                <a:solidFill>
                  <a:srgbClr val="25252B"/>
                </a:solidFill>
                <a:latin typeface="IBM Plex Sans" pitchFamily="34" charset="0"/>
                <a:ea typeface="IBM Plex Sans" pitchFamily="34" charset="-122"/>
                <a:cs typeface="IBM Plex Sans" pitchFamily="34" charset="-120"/>
              </a:rPr>
              <a:t> kahilingan para sa isang partikular na pagbabayad; maaaring kasama ang halaga at takdang pag-expire</a:t>
            </a:r>
            <a:endParaRPr lang="tl" sz="2020" dirty="0"/>
          </a:p>
          <a:p>
            <a:pPr algn="l" marL="191770" indent="-191770">
              <a:lnSpc>
                <a:spcPct val="113000"/>
              </a:lnSpc>
              <a:spcBef>
                <a:spcPts val="400"/>
              </a:spcBef>
              <a:buSzPct val="100000"/>
              <a:buChar char="•"/>
            </a:pPr>
            <a:r>
              <a:rPr lang="tl" altLang="en-US" sz="2020" b="1" dirty="0">
                <a:solidFill>
                  <a:srgbClr val="422C70"/>
                </a:solidFill>
                <a:latin typeface="IBM Plex Sans" pitchFamily="34" charset="0"/>
                <a:ea typeface="IBM Plex Sans" pitchFamily="34" charset="-122"/>
                <a:cs typeface="IBM Plex Sans" pitchFamily="34" charset="-120"/>
              </a:rPr>
              <a:t>Address sa Lightning:</a:t>
            </a:r>
            <a:r>
              <a:rPr lang="tl" altLang="en-US" sz="2020" dirty="0">
                <a:solidFill>
                  <a:srgbClr val="25252B"/>
                </a:solidFill>
                <a:latin typeface="IBM Plex Sans" pitchFamily="34" charset="0"/>
                <a:ea typeface="IBM Plex Sans" pitchFamily="34" charset="-122"/>
                <a:cs typeface="IBM Plex Sans" pitchFamily="34" charset="-120"/>
              </a:rPr>
              <a:t> pantukoy sa pagruruta na sinusuportahan ng provider, kadalasang kahawig ng email address</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Suriin ninyo ang pag-iingat ng pondo, paraan ng paglalagay ng pondo, backup, mga bayarin, at mga limitasyon</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Tukuyin ninyo ang paraan ng pagharap sa mga pagkabigo at pagkumpirma ng tatanggap</a:t>
            </a:r>
            <a:endParaRPr lang="tl" sz="2020" dirty="0"/>
          </a:p>
        </p:txBody>
      </p:sp>
      <p:sp>
        <p:nvSpPr>
          <p:cNvPr id="5" name="Text 3"/>
          <p:cNvSpPr/>
          <p:nvPr/>
        </p:nvSpPr>
        <p:spPr>
          <a:xfrm>
            <a:off x="666780" y="4226448"/>
            <a:ext cx="11510010" cy="691195"/>
          </a:xfrm>
          <a:prstGeom prst="rect">
            <a:avLst/>
          </a:prstGeom>
          <a:noFill/>
          <a:ln/>
        </p:spPr>
        <p:txBody>
          <a:bodyPr wrap="square" lIns="0" tIns="0" rIns="0" bIns="0" rtlCol="0" anchor="t"/>
          <a:lstStyle/>
          <a:p>
            <a:pPr algn="l" indent="0" marL="0">
              <a:lnSpc>
                <a:spcPct val="113000"/>
              </a:lnSpc>
              <a:buNone/>
            </a:pPr>
            <a:r>
              <a:rPr lang="tl" altLang="en-US" sz="2020" dirty="0">
                <a:solidFill>
                  <a:srgbClr val="25252B"/>
                </a:solidFill>
                <a:latin typeface="IBM Plex Sans" pitchFamily="34" charset="0"/>
                <a:ea typeface="IBM Plex Sans" pitchFamily="34" charset="-122"/>
                <a:cs typeface="IBM Plex Sans" pitchFamily="34" charset="-120"/>
              </a:rPr>
              <a:t>Ang address sa Lightning ay hindi isang email account; nakadepende ito sa provider o domain na sumusuporta rito. Suriin ninyo ang huling kahilingan bago ito aprubahan.</a:t>
            </a:r>
            <a:endParaRPr lang="tl" sz="2020" dirty="0"/>
          </a:p>
        </p:txBody>
      </p:sp>
      <p:sp>
        <p:nvSpPr>
          <p:cNvPr id="6" name="Text 4"/>
          <p:cNvSpPr/>
          <p:nvPr/>
        </p:nvSpPr>
        <p:spPr>
          <a:xfrm>
            <a:off x="666780" y="5173584"/>
            <a:ext cx="11510010" cy="691195"/>
          </a:xfrm>
          <a:prstGeom prst="rect">
            <a:avLst/>
          </a:prstGeom>
          <a:noFill/>
          <a:ln/>
        </p:spPr>
        <p:txBody>
          <a:bodyPr wrap="square" lIns="0" tIns="0" rIns="0" bIns="0" rtlCol="0" anchor="t"/>
          <a:lstStyle/>
          <a:p>
            <a:pPr algn="l" indent="0" marL="0">
              <a:lnSpc>
                <a:spcPct val="113000"/>
              </a:lnSpc>
              <a:buNone/>
            </a:pPr>
            <a:r>
              <a:rPr lang="tl" altLang="en-US" sz="2020" dirty="0">
                <a:solidFill>
                  <a:srgbClr val="25252B"/>
                </a:solidFill>
                <a:latin typeface="IBM Plex Sans" pitchFamily="34" charset="0"/>
                <a:ea typeface="IBM Plex Sans" pitchFamily="34" charset="-122"/>
                <a:cs typeface="IBM Plex Sans" pitchFamily="34" charset="-120"/>
              </a:rPr>
              <a:t>Ang matagumpay na pagbabayad ng maliit na halaga ay hindi patunay na ligtas ang mas malalaking balanse.</a:t>
            </a:r>
            <a:endParaRPr lang="tl"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Gumagawa ng invoice ang tatanggapGumagawa ang tatanggap ng kahilingan sa pagbabayad na may nakasaad na halaga.Nagbabayad ang nagpapadalaIni-scan ng nagpapadala ang kahilingan, sinusuri ang halaga at n">    </p:cNvPr>
          <p:cNvPicPr>
            <a:picLocks noChangeAspect="1"/>
          </p:cNvPicPr>
          <p:nvPr/>
        </p:nvPicPr>
        <p:blipFill>
          <a:blip r:embed="rId1"/>
          <a:stretch>
            <a:fillRect/>
          </a:stretch>
        </p:blipFill>
        <p:spPr>
          <a:xfrm>
            <a:off x="342900" y="1239195"/>
            <a:ext cx="11506170" cy="422718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Alamin kung ang bawat wallet ay pinamamahalaan ng tagapag-ingat o ng mismong may-ari. 1Gumawa ng kahilinganGumagawa ang tatanggap ng kahilingan sa pagbabayad.2I-scan ang kahilinganIni-scan o kinokopya">    </p:cNvPr>
          <p:cNvPicPr>
            <a:picLocks noChangeAspect="1"/>
          </p:cNvPicPr>
          <p:nvPr/>
        </p:nvPicPr>
        <p:blipFill>
          <a:blip r:embed="rId1"/>
          <a:stretch>
            <a:fillRect/>
          </a:stretch>
        </p:blipFill>
        <p:spPr>
          <a:xfrm>
            <a:off x="342900" y="322235"/>
            <a:ext cx="11506170" cy="60611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Pagbabayad sa Lightning na may Gabay</a:t>
            </a:r>
            <a:endParaRPr lang="tl" sz="3000" dirty="0"/>
          </a:p>
        </p:txBody>
      </p:sp>
      <p:sp>
        <p:nvSpPr>
          <p:cNvPr id="4" name="Text 2"/>
          <p:cNvSpPr/>
          <p:nvPr/>
        </p:nvSpPr>
        <p:spPr>
          <a:xfrm>
            <a:off x="1017179" y="1379464"/>
            <a:ext cx="11125871" cy="2929098"/>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tl" altLang="en-US" sz="2210" dirty="0">
                <a:solidFill>
                  <a:srgbClr val="25252B"/>
                </a:solidFill>
                <a:latin typeface="IBM Plex Sans" pitchFamily="34" charset="0"/>
                <a:ea typeface="IBM Plex Sans" pitchFamily="34" charset="-122"/>
                <a:cs typeface="IBM Plex Sans" pitchFamily="34" charset="-120"/>
              </a:rPr>
              <a:t>Gumagawa ang tatanggap ng tamang kahilingan.</a:t>
            </a:r>
            <a:endParaRPr lang="tl" sz="2210" dirty="0"/>
          </a:p>
          <a:p>
            <a:pPr algn="l" marL="210820" indent="-210820">
              <a:lnSpc>
                <a:spcPct val="113000"/>
              </a:lnSpc>
              <a:spcBef>
                <a:spcPts val="440"/>
              </a:spcBef>
              <a:buSzPct val="100000"/>
              <a:buFont typeface="+mj-lt"/>
              <a:buAutoNum type="arabicPeriod" startAt="1"/>
            </a:pPr>
            <a:r>
              <a:rPr lang="tl" altLang="en-US" sz="2210" dirty="0">
                <a:solidFill>
                  <a:srgbClr val="25252B"/>
                </a:solidFill>
                <a:latin typeface="IBM Plex Sans" pitchFamily="34" charset="0"/>
                <a:ea typeface="IBM Plex Sans" pitchFamily="34" charset="-122"/>
                <a:cs typeface="IBM Plex Sans" pitchFamily="34" charset="-120"/>
              </a:rPr>
              <a:t>Ini-scan o kinokopya ito ng nagpapadala.</a:t>
            </a:r>
            <a:endParaRPr lang="tl" sz="2210" dirty="0"/>
          </a:p>
          <a:p>
            <a:pPr algn="l" marL="210820" indent="-210820">
              <a:lnSpc>
                <a:spcPct val="113000"/>
              </a:lnSpc>
              <a:spcBef>
                <a:spcPts val="440"/>
              </a:spcBef>
              <a:buSzPct val="100000"/>
              <a:buFont typeface="+mj-lt"/>
              <a:buAutoNum type="arabicPeriod" startAt="1"/>
            </a:pPr>
            <a:r>
              <a:rPr lang="tl" altLang="en-US" sz="2210" dirty="0">
                <a:solidFill>
                  <a:srgbClr val="25252B"/>
                </a:solidFill>
                <a:latin typeface="IBM Plex Sans" pitchFamily="34" charset="0"/>
                <a:ea typeface="IBM Plex Sans" pitchFamily="34" charset="-122"/>
                <a:cs typeface="IBM Plex Sans" pitchFamily="34" charset="-120"/>
              </a:rPr>
              <a:t>Suriin po ninyo ang tatanggap, halaga, yunit, bayarin, at anumang takdang pag-expire.</a:t>
            </a:r>
            <a:endParaRPr lang="tl" sz="2210" dirty="0"/>
          </a:p>
          <a:p>
            <a:pPr algn="l" marL="210820" indent="-210820">
              <a:lnSpc>
                <a:spcPct val="113000"/>
              </a:lnSpc>
              <a:spcBef>
                <a:spcPts val="440"/>
              </a:spcBef>
              <a:buSzPct val="100000"/>
              <a:buFont typeface="+mj-lt"/>
              <a:buAutoNum type="arabicPeriod" startAt="1"/>
            </a:pPr>
            <a:r>
              <a:rPr lang="tl" altLang="en-US" sz="2210" dirty="0">
                <a:solidFill>
                  <a:srgbClr val="25252B"/>
                </a:solidFill>
                <a:latin typeface="IBM Plex Sans" pitchFamily="34" charset="0"/>
                <a:ea typeface="IBM Plex Sans" pitchFamily="34" charset="-122"/>
                <a:cs typeface="IBM Plex Sans" pitchFamily="34" charset="-120"/>
              </a:rPr>
              <a:t>Aprubahan lamang po ninyo kapag tugma ang mga detalye.</a:t>
            </a:r>
            <a:endParaRPr lang="tl" sz="2210" dirty="0"/>
          </a:p>
          <a:p>
            <a:pPr algn="l" marL="210820" indent="-210820">
              <a:lnSpc>
                <a:spcPct val="113000"/>
              </a:lnSpc>
              <a:spcBef>
                <a:spcPts val="440"/>
              </a:spcBef>
              <a:buSzPct val="100000"/>
              <a:buFont typeface="+mj-lt"/>
              <a:buAutoNum type="arabicPeriod" startAt="1"/>
            </a:pPr>
            <a:r>
              <a:rPr lang="tl" altLang="en-US" sz="2210" dirty="0">
                <a:solidFill>
                  <a:srgbClr val="25252B"/>
                </a:solidFill>
                <a:latin typeface="IBM Plex Sans" pitchFamily="34" charset="0"/>
                <a:ea typeface="IBM Plex Sans" pitchFamily="34" charset="-122"/>
                <a:cs typeface="IBM Plex Sans" pitchFamily="34" charset="-120"/>
              </a:rPr>
              <a:t>Sinusuri ng magkabilang panig ang resulta sa kani-kanilang wallet.</a:t>
            </a:r>
            <a:endParaRPr lang="tl" sz="2210" dirty="0"/>
          </a:p>
          <a:p>
            <a:pPr algn="l" marL="210820" indent="-210820">
              <a:lnSpc>
                <a:spcPct val="113000"/>
              </a:lnSpc>
              <a:spcBef>
                <a:spcPts val="440"/>
              </a:spcBef>
              <a:buSzPct val="100000"/>
              <a:buFont typeface="+mj-lt"/>
              <a:buAutoNum type="arabicPeriod" startAt="1"/>
            </a:pPr>
            <a:r>
              <a:rPr lang="tl" altLang="en-US" sz="2210" dirty="0">
                <a:solidFill>
                  <a:srgbClr val="25252B"/>
                </a:solidFill>
                <a:latin typeface="IBM Plex Sans" pitchFamily="34" charset="0"/>
                <a:ea typeface="IBM Plex Sans" pitchFamily="34" charset="-122"/>
                <a:cs typeface="IBM Plex Sans" pitchFamily="34" charset="-120"/>
              </a:rPr>
              <a:t>Ipaliwanag po ninyo ang mga panganib ng pag-iingat ng pondo at ng pagkabigo.</a:t>
            </a:r>
            <a:endParaRPr lang="tl" sz="2210" dirty="0"/>
          </a:p>
        </p:txBody>
      </p:sp>
      <p:sp>
        <p:nvSpPr>
          <p:cNvPr id="5" name="Text 3"/>
          <p:cNvSpPr/>
          <p:nvPr/>
        </p:nvSpPr>
        <p:spPr>
          <a:xfrm>
            <a:off x="666780" y="4616988"/>
            <a:ext cx="11510010" cy="1135410"/>
          </a:xfrm>
          <a:prstGeom prst="rect">
            <a:avLst/>
          </a:prstGeom>
          <a:noFill/>
          <a:ln/>
        </p:spPr>
        <p:txBody>
          <a:bodyPr wrap="square" lIns="0" tIns="0" rIns="0" bIns="0" rtlCol="0" anchor="t"/>
          <a:lstStyle/>
          <a:p>
            <a:pPr algn="l" indent="0" marL="0">
              <a:lnSpc>
                <a:spcPct val="113000"/>
              </a:lnSpc>
              <a:buNone/>
            </a:pPr>
            <a:r>
              <a:rPr lang="tl" altLang="en-US" sz="2210" dirty="0">
                <a:solidFill>
                  <a:srgbClr val="25252B"/>
                </a:solidFill>
                <a:latin typeface="IBM Plex Sans" pitchFamily="34" charset="0"/>
                <a:ea typeface="IBM Plex Sans" pitchFamily="34" charset="-122"/>
                <a:cs typeface="IBM Plex Sans" pitchFamily="34" charset="-120"/>
              </a:rPr>
              <a:t>Gumamit po kayo ng inihanda o inaprubahang pagsasanay na maliit lamang ang nakatayang halaga. Huminto po kayo kung naiiba ang resulta sa plano; tiyakin muna ito bago gumawa ng karagdagang hakbang.</a:t>
            </a:r>
            <a:endParaRPr lang="tl"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Paggamit ng Bitcoin sa Pang-araw-araw na Buhay</a:t>
            </a:r>
            <a:endParaRPr lang="tl" sz="3000" dirty="0"/>
          </a:p>
        </p:txBody>
      </p:sp>
      <p:sp>
        <p:nvSpPr>
          <p:cNvPr id="4" name="Text 2"/>
          <p:cNvSpPr/>
          <p:nvPr/>
        </p:nvSpPr>
        <p:spPr>
          <a:xfrm>
            <a:off x="1002000" y="1375806"/>
            <a:ext cx="11142604" cy="3525469"/>
          </a:xfrm>
          <a:prstGeom prst="rect">
            <a:avLst/>
          </a:prstGeom>
          <a:noFill/>
          <a:ln/>
        </p:spPr>
        <p:txBody>
          <a:bodyPr wrap="square" lIns="0" tIns="0" rIns="0" bIns="0" rtlCol="0" anchor="t"/>
          <a:lstStyle/>
          <a:p>
            <a:pPr algn="l" marL="200660" indent="-200660">
              <a:lnSpc>
                <a:spcPct val="113000"/>
              </a:lnSpc>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Pagkita:</a:t>
            </a:r>
            <a:r>
              <a:rPr lang="tl" altLang="en-US" sz="2110" dirty="0">
                <a:solidFill>
                  <a:srgbClr val="25252B"/>
                </a:solidFill>
                <a:latin typeface="IBM Plex Sans" pitchFamily="34" charset="0"/>
                <a:ea typeface="IBM Plex Sans" pitchFamily="34" charset="-122"/>
                <a:cs typeface="IBM Plex Sans" pitchFamily="34" charset="-120"/>
              </a:rPr>
              <a:t> pagpepresyo, pagpili ng tamang oras, pabagu-bagong presyo, mga talaan, at pag-iingat ng pondo</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Pag-iipon:</a:t>
            </a:r>
            <a:r>
              <a:rPr lang="tl" altLang="en-US" sz="2110" dirty="0">
                <a:solidFill>
                  <a:srgbClr val="25252B"/>
                </a:solidFill>
                <a:latin typeface="IBM Plex Sans" pitchFamily="34" charset="0"/>
                <a:ea typeface="IBM Plex Sans" pitchFamily="34" charset="-122"/>
                <a:cs typeface="IBM Plex Sans" pitchFamily="34" charset="-120"/>
              </a:rPr>
              <a:t> paggamit sa hinaharap; maaaring bumagsak nang malaki ang presyo</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Pagtanggap at pagpapadala:</a:t>
            </a:r>
            <a:r>
              <a:rPr lang="tl" altLang="en-US" sz="2110" dirty="0">
                <a:solidFill>
                  <a:srgbClr val="25252B"/>
                </a:solidFill>
                <a:latin typeface="IBM Plex Sans" pitchFamily="34" charset="0"/>
                <a:ea typeface="IBM Plex Sans" pitchFamily="34" charset="-122"/>
                <a:cs typeface="IBM Plex Sans" pitchFamily="34" charset="-120"/>
              </a:rPr>
              <a:t> tamang kahilingan, pagsasapinal ng transaksyon, ruta, at mga bayarin</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Paggastos:</a:t>
            </a:r>
            <a:r>
              <a:rPr lang="tl" altLang="en-US" sz="2110" dirty="0">
                <a:solidFill>
                  <a:srgbClr val="25252B"/>
                </a:solidFill>
                <a:latin typeface="IBM Plex Sans" pitchFamily="34" charset="0"/>
                <a:ea typeface="IBM Plex Sans" pitchFamily="34" charset="-122"/>
                <a:cs typeface="IBM Plex Sans" pitchFamily="34" charset="-120"/>
              </a:rPr>
              <a:t> halaga ng palitan, patakaran ng mangangalakal, at mga epekto sa buwis</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Pagpepresyo at pagtutuos:</a:t>
            </a:r>
            <a:r>
              <a:rPr lang="tl" altLang="en-US" sz="2110" dirty="0">
                <a:solidFill>
                  <a:srgbClr val="25252B"/>
                </a:solidFill>
                <a:latin typeface="IBM Plex Sans" pitchFamily="34" charset="0"/>
                <a:ea typeface="IBM Plex Sans" pitchFamily="34" charset="-122"/>
                <a:cs typeface="IBM Plex Sans" pitchFamily="34" charset="-120"/>
              </a:rPr>
              <a:t> BTC/sats; maaaring kailanganin pa rin ang mga talaan sa salaping fiat</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Pagbibigay ng donasyon:</a:t>
            </a:r>
            <a:r>
              <a:rPr lang="tl" altLang="en-US" sz="2110" dirty="0">
                <a:solidFill>
                  <a:srgbClr val="25252B"/>
                </a:solidFill>
                <a:latin typeface="IBM Plex Sans" pitchFamily="34" charset="0"/>
                <a:ea typeface="IBM Plex Sans" pitchFamily="34" charset="-122"/>
                <a:cs typeface="IBM Plex Sans" pitchFamily="34" charset="-120"/>
              </a:rPr>
              <a:t> tiyakin po ang kahilingan ng tunay na tatanggap</a:t>
            </a:r>
            <a:endParaRPr lang="tl" sz="2110" dirty="0"/>
          </a:p>
        </p:txBody>
      </p:sp>
      <p:sp>
        <p:nvSpPr>
          <p:cNvPr id="5" name="Text 3"/>
          <p:cNvSpPr/>
          <p:nvPr/>
        </p:nvSpPr>
        <p:spPr>
          <a:xfrm>
            <a:off x="666780" y="5196169"/>
            <a:ext cx="11510010" cy="72393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Anong problema ang tinutugunan? Mas mahusay ba ang Bitcoin kaysa sa magagamit na alternatibo sa sitwasyong ito? Anong bagong panganib o responsibilidad ang lumilitaw?</a:t>
            </a:r>
            <a:endParaRPr lang="tl"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Lokal na Paggastos at Pagtanggap</a:t>
            </a:r>
            <a:endParaRPr lang="tl" sz="3000" dirty="0"/>
          </a:p>
        </p:txBody>
      </p:sp>
      <p:sp>
        <p:nvSpPr>
          <p:cNvPr id="5" name="Text 2"/>
          <p:cNvSpPr/>
          <p:nvPr/>
        </p:nvSpPr>
        <p:spPr>
          <a:xfrm>
            <a:off x="666780" y="1417320"/>
            <a:ext cx="11144250" cy="329093"/>
          </a:xfrm>
          <a:prstGeom prst="rect">
            <a:avLst/>
          </a:prstGeom>
          <a:noFill/>
          <a:ln/>
        </p:spPr>
        <p:txBody>
          <a:bodyPr wrap="square" lIns="0" tIns="0" rIns="0" bIns="0" rtlCol="0" anchor="t"/>
          <a:lstStyle/>
          <a:p>
            <a:pPr algn="l" indent="0" marL="0">
              <a:lnSpc>
                <a:spcPct val="113000"/>
              </a:lnSpc>
              <a:buNone/>
            </a:pPr>
            <a:r>
              <a:rPr lang="tl" altLang="en-US" sz="1920" b="1" dirty="0">
                <a:solidFill>
                  <a:srgbClr val="25252B"/>
                </a:solidFill>
                <a:latin typeface="IBM Plex Sans" pitchFamily="34" charset="0"/>
                <a:ea typeface="IBM Plex Sans" pitchFamily="34" charset="-122"/>
                <a:cs typeface="IBM Plex Sans" pitchFamily="34" charset="-120"/>
              </a:rPr>
              <a:t>Isang maliit na pagbili</a:t>
            </a:r>
            <a:endParaRPr lang="tl" sz="1920" dirty="0"/>
          </a:p>
        </p:txBody>
      </p:sp>
      <p:sp>
        <p:nvSpPr>
          <p:cNvPr id="6" name="Text 3"/>
          <p:cNvSpPr/>
          <p:nvPr/>
        </p:nvSpPr>
        <p:spPr>
          <a:xfrm>
            <a:off x="971459" y="1941271"/>
            <a:ext cx="6006694" cy="2071665"/>
          </a:xfrm>
          <a:prstGeom prst="rect">
            <a:avLst/>
          </a:prstGeom>
          <a:noFill/>
          <a:ln/>
        </p:spPr>
        <p:txBody>
          <a:bodyPr wrap="square" lIns="0" tIns="0" rIns="0" bIns="0" rtlCol="0" anchor="t"/>
          <a:lstStyle/>
          <a:p>
            <a:pPr algn="l" marL="182880" indent="-182880">
              <a:lnSpc>
                <a:spcPct val="113000"/>
              </a:lnSpc>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Aling paraan ang angkop para sa maliit at mabilis na pagbabayad?</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Sino ang humihiling; sino ang nagsusuri ng halaga at yunit?</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Paano kung hindi magtugma ang “ipinadala” at “natanggap”?</a:t>
            </a:r>
            <a:endParaRPr lang="tl" sz="1920" dirty="0"/>
          </a:p>
        </p:txBody>
      </p:sp>
      <p:sp>
        <p:nvSpPr>
          <p:cNvPr id="7" name="Text 4"/>
          <p:cNvSpPr/>
          <p:nvPr/>
        </p:nvSpPr>
        <p:spPr>
          <a:xfrm>
            <a:off x="666780" y="4281221"/>
            <a:ext cx="11144250" cy="329093"/>
          </a:xfrm>
          <a:prstGeom prst="rect">
            <a:avLst/>
          </a:prstGeom>
          <a:noFill/>
          <a:ln/>
        </p:spPr>
        <p:txBody>
          <a:bodyPr wrap="square" lIns="0" tIns="0" rIns="0" bIns="0" rtlCol="0" anchor="t"/>
          <a:lstStyle/>
          <a:p>
            <a:pPr algn="l" indent="0" marL="0">
              <a:lnSpc>
                <a:spcPct val="113000"/>
              </a:lnSpc>
              <a:buNone/>
            </a:pPr>
            <a:r>
              <a:rPr lang="tl" altLang="en-US" sz="1920" b="1" dirty="0">
                <a:solidFill>
                  <a:srgbClr val="25252B"/>
                </a:solidFill>
                <a:latin typeface="IBM Plex Sans" pitchFamily="34" charset="0"/>
                <a:ea typeface="IBM Plex Sans" pitchFamily="34" charset="-122"/>
                <a:cs typeface="IBM Plex Sans" pitchFamily="34" charset="-120"/>
              </a:rPr>
              <a:t>Bayad para sa trabaho</a:t>
            </a:r>
            <a:endParaRPr lang="tl" sz="1920" dirty="0"/>
          </a:p>
        </p:txBody>
      </p:sp>
      <p:sp>
        <p:nvSpPr>
          <p:cNvPr id="8" name="Text 5"/>
          <p:cNvSpPr/>
          <p:nvPr/>
        </p:nvSpPr>
        <p:spPr>
          <a:xfrm>
            <a:off x="971459" y="4805172"/>
            <a:ext cx="6006694" cy="1364925"/>
          </a:xfrm>
          <a:prstGeom prst="rect">
            <a:avLst/>
          </a:prstGeom>
          <a:noFill/>
          <a:ln/>
        </p:spPr>
        <p:txBody>
          <a:bodyPr wrap="square" lIns="0" tIns="0" rIns="0" bIns="0" rtlCol="0" anchor="t"/>
          <a:lstStyle/>
          <a:p>
            <a:pPr algn="l" marL="182880" indent="-182880">
              <a:lnSpc>
                <a:spcPct val="113000"/>
              </a:lnSpc>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Yunit ng presyo, oras ng pagtatakda ng palitan, sino ang magbabayad ng mga bayarin?</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Pag-iingat ng pondo, mga tala, ligtas na pamamahala?</a:t>
            </a:r>
            <a:endParaRPr lang="tl"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Umorder ang kostumerHumingi ng kape ang kostumer. Gumawa ng invoice ang tagapagsilbiGumawa ng kahilingan sa pagbabayad ang tagapagsilbi. Nagbayad ang kostumerNagbayad ang kostumer gamit ang bitcoin. I">    </p:cNvPr>
          <p:cNvPicPr>
            <a:picLocks noChangeAspect="1"/>
          </p:cNvPicPr>
          <p:nvPr/>
        </p:nvPicPr>
        <p:blipFill>
          <a:blip r:embed="rId1"/>
          <a:stretch>
            <a:fillRect/>
          </a:stretch>
        </p:blipFill>
        <p:spPr>
          <a:xfrm>
            <a:off x="342900" y="1239195"/>
            <a:ext cx="11506170" cy="422718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Lokal na Paglilipat, Pagsasauli ng Bayad, at Donasyon</a:t>
            </a:r>
            <a:endParaRPr lang="tl"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Pagpapadala sa pamilya:</a:t>
            </a:r>
            <a:r>
              <a:rPr lang="tl" altLang="en-US" sz="2400" dirty="0">
                <a:solidFill>
                  <a:srgbClr val="25252B"/>
                </a:solidFill>
                <a:latin typeface="IBM Plex Sans" pitchFamily="34" charset="0"/>
                <a:ea typeface="IBM Plex Sans" pitchFamily="34" charset="-122"/>
                <a:cs typeface="IBM Plex Sans" pitchFamily="34" charset="-120"/>
              </a:rPr>
              <a:t> paghambingin po ang buong ruta, kabuuang gastos, mga pagkaantala, pag-iingat ng pondo, at kung ano ang nais ng tatanggap</a:t>
            </a:r>
            <a:endParaRPr lang="tl" sz="2400" dirty="0"/>
          </a:p>
          <a:p>
            <a:pPr algn="l" marL="228600" indent="-228600">
              <a:lnSpc>
                <a:spcPct val="113000"/>
              </a:lnSpc>
              <a:spcBef>
                <a:spcPts val="480"/>
              </a:spcBef>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Pagsasauli ng bayad:</a:t>
            </a:r>
            <a:r>
              <a:rPr lang="tl" altLang="en-US" sz="2400" dirty="0">
                <a:solidFill>
                  <a:srgbClr val="25252B"/>
                </a:solidFill>
                <a:latin typeface="IBM Plex Sans" pitchFamily="34" charset="0"/>
                <a:ea typeface="IBM Plex Sans" pitchFamily="34" charset="-122"/>
                <a:cs typeface="IBM Plex Sans" pitchFamily="34" charset="-120"/>
              </a:rPr>
              <a:t> tiyakin po ang kahilingan ng kostumer; gumamit po ng bagong address para sa pagsasauli ng bayad; pagkasunduan po ang mga bayarin at mga rekord</a:t>
            </a:r>
            <a:endParaRPr lang="tl" sz="2400" dirty="0"/>
          </a:p>
          <a:p>
            <a:pPr algn="l" marL="228600" indent="-228600">
              <a:lnSpc>
                <a:spcPct val="113000"/>
              </a:lnSpc>
              <a:spcBef>
                <a:spcPts val="480"/>
              </a:spcBef>
              <a:buSzPct val="100000"/>
              <a:buChar char="•"/>
            </a:pPr>
            <a:r>
              <a:rPr lang="tl" altLang="en-US" sz="2400" b="1" dirty="0">
                <a:solidFill>
                  <a:srgbClr val="422C70"/>
                </a:solidFill>
                <a:latin typeface="IBM Plex Sans" pitchFamily="34" charset="0"/>
                <a:ea typeface="IBM Plex Sans" pitchFamily="34" charset="-122"/>
                <a:cs typeface="IBM Plex Sans" pitchFamily="34" charset="-120"/>
              </a:rPr>
              <a:t>Donasyon sa komunidad:</a:t>
            </a:r>
            <a:r>
              <a:rPr lang="tl" altLang="en-US" sz="2400" dirty="0">
                <a:solidFill>
                  <a:srgbClr val="25252B"/>
                </a:solidFill>
                <a:latin typeface="IBM Plex Sans" pitchFamily="34" charset="0"/>
                <a:ea typeface="IBM Plex Sans" pitchFamily="34" charset="-122"/>
                <a:cs typeface="IBM Plex Sans" pitchFamily="34" charset="-120"/>
              </a:rPr>
              <a:t> tiyakin po ang kahilingan; tukuyin po kung sino ang may kontrol sa key/backup at ang ruta ng pagbabayad</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Balansehin po ang pagiging bukas ng impormasyon at ang pagkapribado ng nagbigay ng donasyon; suriin po ang mga kinakailangang rekord</a:t>
            </a:r>
            <a:endParaRPr lang="t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Lokal na Paraan ng Pagpasok at Paglabas</a:t>
            </a:r>
            <a:endParaRPr lang="tl" sz="3000" dirty="0"/>
          </a:p>
        </p:txBody>
      </p:sp>
      <p:sp>
        <p:nvSpPr>
          <p:cNvPr id="4" name="Text 2"/>
          <p:cNvSpPr/>
          <p:nvPr/>
        </p:nvSpPr>
        <p:spPr>
          <a:xfrm>
            <a:off x="986729" y="1372240"/>
            <a:ext cx="11159338" cy="2969423"/>
          </a:xfrm>
          <a:prstGeom prst="rect">
            <a:avLst/>
          </a:prstGeom>
          <a:noFill/>
          <a:ln/>
        </p:spPr>
        <p:txBody>
          <a:bodyPr wrap="square" lIns="0" tIns="0" rIns="0" bIns="0" rtlCol="0" anchor="t"/>
          <a:lstStyle/>
          <a:p>
            <a:pPr algn="l" marL="191770" indent="-191770">
              <a:lnSpc>
                <a:spcPct val="113000"/>
              </a:lnSpc>
              <a:buSzPct val="100000"/>
              <a:buChar char="•"/>
            </a:pPr>
            <a:r>
              <a:rPr lang="tl" altLang="en-US" sz="2020" b="1" dirty="0">
                <a:solidFill>
                  <a:srgbClr val="422C70"/>
                </a:solidFill>
                <a:latin typeface="IBM Plex Sans" pitchFamily="34" charset="0"/>
                <a:ea typeface="IBM Plex Sans" pitchFamily="34" charset="-122"/>
                <a:cs typeface="IBM Plex Sans" pitchFamily="34" charset="-120"/>
              </a:rPr>
              <a:t>Pagpasok:</a:t>
            </a:r>
            <a:r>
              <a:rPr lang="tl" altLang="en-US" sz="2020" dirty="0">
                <a:solidFill>
                  <a:srgbClr val="25252B"/>
                </a:solidFill>
                <a:latin typeface="IBM Plex Sans" pitchFamily="34" charset="0"/>
                <a:ea typeface="IBM Plex Sans" pitchFamily="34" charset="-122"/>
                <a:cs typeface="IBM Plex Sans" pitchFamily="34" charset="-120"/>
              </a:rPr>
              <a:t> lokal na pera, trabaho, o mga ari-arian → bitcoin</a:t>
            </a:r>
            <a:endParaRPr lang="tl" sz="2020" dirty="0"/>
          </a:p>
          <a:p>
            <a:pPr algn="l" marL="191770" indent="-191770">
              <a:lnSpc>
                <a:spcPct val="113000"/>
              </a:lnSpc>
              <a:spcBef>
                <a:spcPts val="400"/>
              </a:spcBef>
              <a:buSzPct val="100000"/>
              <a:buChar char="•"/>
            </a:pPr>
            <a:r>
              <a:rPr lang="tl" altLang="en-US" sz="2020" b="1" dirty="0">
                <a:solidFill>
                  <a:srgbClr val="422C70"/>
                </a:solidFill>
                <a:latin typeface="IBM Plex Sans" pitchFamily="34" charset="0"/>
                <a:ea typeface="IBM Plex Sans" pitchFamily="34" charset="-122"/>
                <a:cs typeface="IBM Plex Sans" pitchFamily="34" charset="-120"/>
              </a:rPr>
              <a:t>Paglabas:</a:t>
            </a:r>
            <a:r>
              <a:rPr lang="tl" altLang="en-US" sz="2020" dirty="0">
                <a:solidFill>
                  <a:srgbClr val="25252B"/>
                </a:solidFill>
                <a:latin typeface="IBM Plex Sans" pitchFamily="34" charset="0"/>
                <a:ea typeface="IBM Plex Sans" pitchFamily="34" charset="-122"/>
                <a:cs typeface="IBM Plex Sans" pitchFamily="34" charset="-120"/>
              </a:rPr>
              <a:t> bitcoin → lokal na pera, mga produkto, o mga serbisyo</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Ihambing ninyo ang dalawang lokal na paraan sa isang umiiral na opsyong hindi gumagamit ng Bitcoin</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Kabuuang natanggap, oras, pag-iingat ng pondo, pagkapribado, panganib na mabaligtad ang transaksyon, at mga posibleng punto ng pagkabigo</a:t>
            </a:r>
            <a:endParaRPr lang="tl" sz="2020" dirty="0"/>
          </a:p>
          <a:p>
            <a:pPr algn="l" marL="191770" indent="-191770">
              <a:lnSpc>
                <a:spcPct val="113000"/>
              </a:lnSpc>
              <a:spcBef>
                <a:spcPts val="400"/>
              </a:spcBef>
              <a:buSzPct val="100000"/>
              <a:buChar char="•"/>
            </a:pPr>
            <a:r>
              <a:rPr lang="tl" altLang="en-US" sz="2020" dirty="0">
                <a:solidFill>
                  <a:srgbClr val="25252B"/>
                </a:solidFill>
                <a:latin typeface="IBM Plex Sans" pitchFamily="34" charset="0"/>
                <a:ea typeface="IBM Plex Sans" pitchFamily="34" charset="-122"/>
                <a:cs typeface="IBM Plex Sans" pitchFamily="34" charset="-120"/>
              </a:rPr>
              <a:t>Suriin ninyo ang pag-withdraw papunta sa mga key na kontrolado ninyo; ang panloob na balanse ay maaaring manatiling karapatan lamang na maningil ng pondo</a:t>
            </a:r>
            <a:endParaRPr lang="tl" sz="2020" dirty="0"/>
          </a:p>
        </p:txBody>
      </p:sp>
      <p:sp>
        <p:nvSpPr>
          <p:cNvPr id="5" name="Text 3"/>
          <p:cNvSpPr/>
          <p:nvPr/>
        </p:nvSpPr>
        <p:spPr>
          <a:xfrm>
            <a:off x="666780" y="4623206"/>
            <a:ext cx="11510010" cy="1382298"/>
          </a:xfrm>
          <a:prstGeom prst="rect">
            <a:avLst/>
          </a:prstGeom>
          <a:noFill/>
          <a:ln/>
        </p:spPr>
        <p:txBody>
          <a:bodyPr wrap="square" lIns="0" tIns="0" rIns="0" bIns="0" rtlCol="0" anchor="t"/>
          <a:lstStyle/>
          <a:p>
            <a:pPr algn="l" indent="0" marL="0">
              <a:lnSpc>
                <a:spcPct val="113000"/>
              </a:lnSpc>
              <a:buNone/>
            </a:pPr>
            <a:r>
              <a:rPr lang="tl" altLang="en-US" sz="2020" dirty="0">
                <a:solidFill>
                  <a:srgbClr val="25252B"/>
                </a:solidFill>
                <a:latin typeface="IBM Plex Sans" pitchFamily="34" charset="0"/>
                <a:ea typeface="IBM Plex Sans" pitchFamily="34" charset="-122"/>
                <a:cs typeface="IBM Plex Sans" pitchFamily="34" charset="-120"/>
              </a:rPr>
              <a:t>Para sa harapang palitan, gumamit kayo ng angkop na pampublikong lugar, iwasang magdala ng hindi kailangang salaping papel o barya, magsama ng taong pinagkakatiwalaan kung naaangkop, tiyakin ang pagbabayad bago umalis, at sundin ang lokal na batas. Huwag ninyong ibunyag ang mga detalye ng inyong hawak na pondo o kung paano ito iniimbak.</a:t>
            </a:r>
            <a:endParaRPr lang="tl" sz="20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Pakinabang at Kapalit ng KYC at Walang KYC</a:t>
            </a:r>
            <a:endParaRPr lang="tl" sz="3000" dirty="0"/>
          </a:p>
        </p:txBody>
      </p:sp>
      <p:sp>
        <p:nvSpPr>
          <p:cNvPr id="4" name="Text 2"/>
          <p:cNvSpPr/>
          <p:nvPr/>
        </p:nvSpPr>
        <p:spPr>
          <a:xfrm>
            <a:off x="1002000" y="1375806"/>
            <a:ext cx="11142604" cy="3056291"/>
          </a:xfrm>
          <a:prstGeom prst="rect">
            <a:avLst/>
          </a:prstGeom>
          <a:noFill/>
          <a:ln/>
        </p:spPr>
        <p:txBody>
          <a:bodyPr wrap="square" lIns="0" tIns="0" rIns="0" bIns="0" rtlCol="0" anchor="t"/>
          <a:lstStyle/>
          <a:p>
            <a:pPr algn="l" marL="200660" indent="-200660">
              <a:lnSpc>
                <a:spcPct val="113000"/>
              </a:lnSpc>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KYC:</a:t>
            </a:r>
            <a:r>
              <a:rPr lang="tl" altLang="en-US" sz="2110" dirty="0">
                <a:solidFill>
                  <a:srgbClr val="25252B"/>
                </a:solidFill>
                <a:latin typeface="IBM Plex Sans" pitchFamily="34" charset="0"/>
                <a:ea typeface="IBM Plex Sans" pitchFamily="34" charset="-122"/>
                <a:cs typeface="IBM Plex Sans" pitchFamily="34" charset="-120"/>
              </a:rPr>
              <a:t> mga pagsusuri ng pagkakakilanlan; posibleng mga benepisyo sa pag-access sa mga serbisyo ng bangko, mga limitasyon, pagsunod sa mga regulasyon, o pagbawi</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Panganib sa datos:</a:t>
            </a:r>
            <a:r>
              <a:rPr lang="tl" altLang="en-US" sz="2110" dirty="0">
                <a:solidFill>
                  <a:srgbClr val="25252B"/>
                </a:solidFill>
                <a:latin typeface="IBM Plex Sans" pitchFamily="34" charset="0"/>
                <a:ea typeface="IBM Plex Sans" pitchFamily="34" charset="-122"/>
                <a:cs typeface="IBM Plex Sans" pitchFamily="34" charset="-120"/>
              </a:rPr>
              <a:t> pangmatagalang mga ugnayan ng pagkakakilanlan at pagbabayad, pagtagas ng datos, maling paggamit, o mga paghihigpit</a:t>
            </a:r>
            <a:endParaRPr lang="tl" sz="2110" dirty="0"/>
          </a:p>
          <a:p>
            <a:pPr algn="l" marL="200660" indent="-200660">
              <a:lnSpc>
                <a:spcPct val="113000"/>
              </a:lnSpc>
              <a:spcBef>
                <a:spcPts val="420"/>
              </a:spcBef>
              <a:buSzPct val="100000"/>
              <a:buChar char="•"/>
            </a:pPr>
            <a:r>
              <a:rPr lang="tl" altLang="en-US" sz="2110" b="1" dirty="0">
                <a:solidFill>
                  <a:srgbClr val="422C70"/>
                </a:solidFill>
                <a:latin typeface="IBM Plex Sans" pitchFamily="34" charset="0"/>
                <a:ea typeface="IBM Plex Sans" pitchFamily="34" charset="-122"/>
                <a:cs typeface="IBM Plex Sans" pitchFamily="34" charset="-120"/>
              </a:rPr>
              <a:t>Walang KYC:</a:t>
            </a:r>
            <a:r>
              <a:rPr lang="tl" altLang="en-US" sz="2110" dirty="0">
                <a:solidFill>
                  <a:srgbClr val="25252B"/>
                </a:solidFill>
                <a:latin typeface="IBM Plex Sans" pitchFamily="34" charset="0"/>
                <a:ea typeface="IBM Plex Sans" pitchFamily="34" charset="-122"/>
                <a:cs typeface="IBM Plex Sans" pitchFamily="34" charset="-120"/>
              </a:rPr>
              <a:t> posibleng mas kaunting pangongolekta ng impormasyon ng pagkakakilanlan</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Posibleng mas mataas na mga presyo, mas mababang likididad, mas kaunting suporta, pandaraya, o mga legal na paghihigpit</a:t>
            </a:r>
            <a:endParaRPr lang="tl" sz="2110" dirty="0"/>
          </a:p>
        </p:txBody>
      </p:sp>
      <p:sp>
        <p:nvSpPr>
          <p:cNvPr id="5" name="Text 3"/>
          <p:cNvSpPr/>
          <p:nvPr/>
        </p:nvSpPr>
        <p:spPr>
          <a:xfrm>
            <a:off x="666780" y="4727082"/>
            <a:ext cx="11510010" cy="144777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Wala sa dalawang katawagan ang awtomatikong pinakamainam. Huwag ninyong labagin ang lokal na batas o ilagay ang inyong sarili sa pisikal na panganib sa paghahangad ng pagkapribado; kung may hindi malinaw, humingi kayo ng napapanahong payo mula sa isang kwalipikadong lokal na tagapayo.</a:t>
            </a:r>
            <a:endParaRPr lang="tl"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Sirkular na Ekonomiya</a:t>
            </a:r>
            <a:endParaRPr lang="tl"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Ang isang sirkular na ekonomiya ng Bitcoin ay nag-uugnay sa mga taong kusang kumikita, gumagastos, nag-iipon, at nakikipagpalitan ng bitcoin sa loob ng isang komunidad.</a:t>
            </a:r>
            <a:endParaRPr lang="tl"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Mga manggagawa → mga mamimili → mga mangangalakal → mga tagapagtustos</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Saan umiikot ang halaga o napapalitan ng perang fiat?</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Sino ang nagbibigay ng edukasyon at teknikal na suporta?</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Ano ang mangyayari kung mawalan ng koneksyon?</a:t>
            </a:r>
            <a:endParaRPr lang="tl" sz="2110" dirty="0"/>
          </a:p>
          <a:p>
            <a:pPr algn="l" marL="200660" indent="-200660">
              <a:lnSpc>
                <a:spcPct val="113000"/>
              </a:lnSpc>
              <a:spcBef>
                <a:spcPts val="420"/>
              </a:spcBef>
              <a:buSzPct val="100000"/>
              <a:buChar char="•"/>
            </a:pPr>
            <a:r>
              <a:rPr lang="tl" altLang="en-US" sz="2110" dirty="0">
                <a:solidFill>
                  <a:srgbClr val="25252B"/>
                </a:solidFill>
                <a:latin typeface="IBM Plex Sans" pitchFamily="34" charset="0"/>
                <a:ea typeface="IBM Plex Sans" pitchFamily="34" charset="-122"/>
                <a:cs typeface="IBM Plex Sans" pitchFamily="34" charset="-120"/>
              </a:rPr>
              <a:t>Sino ang sumasalo sa mga panganib sa pag-iingat ng pondo at pagbabago ng presyo?</a:t>
            </a:r>
            <a:endParaRPr lang="tl"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tl" altLang="en-US" sz="2110" dirty="0">
                <a:solidFill>
                  <a:srgbClr val="25252B"/>
                </a:solidFill>
                <a:latin typeface="IBM Plex Sans" pitchFamily="34" charset="0"/>
                <a:ea typeface="IBM Plex Sans" pitchFamily="34" charset="-122"/>
                <a:cs typeface="IBM Plex Sans" pitchFamily="34" charset="-120"/>
              </a:rPr>
              <a:t>Ang bilang lamang ng mga gumagamit ay hindi patunay ng pakinabang. Maaaring maputol ang siklo dahil sa mahinang demand, kulang na mga kasangkapan, edukasyon, o seguridad; iwasan po ang pag-asa sa mga pamigay o sa iisang tagapag-organisa na nagpoproseso ng bawat pagbabayad.</a:t>
            </a:r>
            <a:endParaRPr lang="t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MamimiliNagbabayad ang mamimili sa isang mangangalakal gamit ang bitcoin para sa mga produkto. MangangalakalNagbabayad ang mangangalakal sa isang tagapagbigay ng serbisyo gamit ang bitcoin para sa isa">    </p:cNvPr>
          <p:cNvPicPr>
            <a:picLocks noChangeAspect="1"/>
          </p:cNvPicPr>
          <p:nvPr/>
        </p:nvPicPr>
        <p:blipFill>
          <a:blip r:embed="rId1"/>
          <a:stretch>
            <a:fillRect/>
          </a:stretch>
        </p:blipFill>
        <p:spPr>
          <a:xfrm>
            <a:off x="2416942" y="266730"/>
            <a:ext cx="735808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Halimbawa ng Paggamit para sa mga Mangangalakal o</a:t>
            </a:r>
            <a:br/>
            <a:r>
              <a:rPr lang="tl" altLang="en-US" sz="3000" dirty="0">
                <a:solidFill>
                  <a:srgbClr val="422C70"/>
                </a:solidFill>
                <a:latin typeface="IBM Plex Sans Medium" pitchFamily="34" charset="0"/>
                <a:ea typeface="IBM Plex Sans Medium" pitchFamily="34" charset="-122"/>
                <a:cs typeface="IBM Plex Sans Medium" pitchFamily="34" charset="-120"/>
              </a:rPr>
              <a:t>Komunidad</a:t>
            </a:r>
            <a:endParaRPr lang="tl" sz="3000" dirty="0"/>
          </a:p>
        </p:txBody>
      </p:sp>
      <p:sp>
        <p:nvSpPr>
          <p:cNvPr id="4" name="Text 2"/>
          <p:cNvSpPr/>
          <p:nvPr/>
        </p:nvSpPr>
        <p:spPr>
          <a:xfrm>
            <a:off x="1017179" y="1798625"/>
            <a:ext cx="11125871" cy="2494666"/>
          </a:xfrm>
          <a:prstGeom prst="rect">
            <a:avLst/>
          </a:prstGeom>
          <a:noFill/>
          <a:ln/>
        </p:spPr>
        <p:txBody>
          <a:bodyPr wrap="square" lIns="0" tIns="0" rIns="0" bIns="0" rtlCol="0" anchor="t"/>
          <a:lstStyle/>
          <a:p>
            <a:pPr algn="l" marL="210820" indent="-210820">
              <a:lnSpc>
                <a:spcPct val="113000"/>
              </a:lnSpc>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Yunit ng pagpepresyo at paraan ng pagbabayad</a:t>
            </a:r>
            <a:endParaRPr lang="tl" sz="2210" dirty="0"/>
          </a:p>
          <a:p>
            <a:pPr algn="l" marL="210820" indent="-210820">
              <a:lnSpc>
                <a:spcPct val="113000"/>
              </a:lnSpc>
              <a:spcBef>
                <a:spcPts val="440"/>
              </a:spcBef>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Pagkontrol sa mga susi, akses ng mga kawani, seguridad ng mga device, at mga backup</a:t>
            </a:r>
            <a:endParaRPr lang="tl" sz="2210" dirty="0"/>
          </a:p>
          <a:p>
            <a:pPr algn="l" marL="210820" indent="-210820">
              <a:lnSpc>
                <a:spcPct val="113000"/>
              </a:lnSpc>
              <a:spcBef>
                <a:spcPts val="440"/>
              </a:spcBef>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Kumpirmasyon, mga resibo, pagsasauli ng bayad, at mga pagkakamali</a:t>
            </a:r>
            <a:endParaRPr lang="tl" sz="2210" dirty="0"/>
          </a:p>
          <a:p>
            <a:pPr algn="l" marL="210820" indent="-210820">
              <a:lnSpc>
                <a:spcPct val="113000"/>
              </a:lnSpc>
              <a:spcBef>
                <a:spcPts val="440"/>
              </a:spcBef>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Pagpapalit ng pera, mga tala, mga buwis, at suporta</a:t>
            </a:r>
            <a:endParaRPr lang="tl" sz="2210" dirty="0"/>
          </a:p>
          <a:p>
            <a:pPr algn="l" marL="210820" indent="-210820">
              <a:lnSpc>
                <a:spcPct val="113000"/>
              </a:lnSpc>
              <a:spcBef>
                <a:spcPts val="440"/>
              </a:spcBef>
              <a:buSzPct val="100000"/>
              <a:buChar char="•"/>
            </a:pPr>
            <a:r>
              <a:rPr lang="tl" altLang="en-US" sz="2210" dirty="0">
                <a:solidFill>
                  <a:srgbClr val="25252B"/>
                </a:solidFill>
                <a:latin typeface="IBM Plex Sans" pitchFamily="34" charset="0"/>
                <a:ea typeface="IBM Plex Sans" pitchFamily="34" charset="-122"/>
                <a:cs typeface="IBM Plex Sans" pitchFamily="34" charset="-120"/>
              </a:rPr>
              <a:t>Plano para sa hindi paggana ng wallet o network</a:t>
            </a:r>
            <a:endParaRPr lang="tl" sz="2210" dirty="0"/>
          </a:p>
        </p:txBody>
      </p:sp>
      <p:sp>
        <p:nvSpPr>
          <p:cNvPr id="5" name="Text 3"/>
          <p:cNvSpPr/>
          <p:nvPr/>
        </p:nvSpPr>
        <p:spPr>
          <a:xfrm>
            <a:off x="666780" y="4601627"/>
            <a:ext cx="11510010" cy="1513881"/>
          </a:xfrm>
          <a:prstGeom prst="rect">
            <a:avLst/>
          </a:prstGeom>
          <a:noFill/>
          <a:ln/>
        </p:spPr>
        <p:txBody>
          <a:bodyPr wrap="square" lIns="0" tIns="0" rIns="0" bIns="0" rtlCol="0" anchor="t"/>
          <a:lstStyle/>
          <a:p>
            <a:pPr algn="l" indent="0" marL="0">
              <a:lnSpc>
                <a:spcPct val="113000"/>
              </a:lnSpc>
              <a:buNone/>
            </a:pPr>
            <a:r>
              <a:rPr lang="tl" altLang="en-US" sz="2210" dirty="0">
                <a:solidFill>
                  <a:srgbClr val="25252B"/>
                </a:solidFill>
                <a:latin typeface="IBM Plex Sans" pitchFamily="34" charset="0"/>
                <a:ea typeface="IBM Plex Sans" pitchFamily="34" charset="-122"/>
                <a:cs typeface="IBM Plex Sans" pitchFamily="34" charset="-120"/>
              </a:rPr>
              <a:t>Ang isang tagapag-organisa na may hawak ng pinagsasaluhang pondo ay isang tagapangalaga na kailangang pagkatiwalaan. Ang pinagsasaluhang pondo ay nangangailangan ng malinaw at bukas na mga tuntunin, mga tala, mga kontrol sa akses, at legal na pagsusuri kung naaangkop.</a:t>
            </a:r>
            <a:endParaRPr lang="tl"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Mga Mapa ng Lokal na Mapagkukunan at</a:t>
            </a:r>
            <a:br/>
            <a:r>
              <a:rPr lang="tl" altLang="en-US" sz="3000" dirty="0">
                <a:solidFill>
                  <a:srgbClr val="422C70"/>
                </a:solidFill>
                <a:latin typeface="IBM Plex Sans Medium" pitchFamily="34" charset="0"/>
                <a:ea typeface="IBM Plex Sans Medium" pitchFamily="34" charset="-122"/>
                <a:cs typeface="IBM Plex Sans Medium" pitchFamily="34" charset="-120"/>
              </a:rPr>
              <a:t>Pagtuklas sa Komunidad</a:t>
            </a:r>
            <a:endParaRPr lang="tl" sz="3000" dirty="0"/>
          </a:p>
        </p:txBody>
      </p:sp>
      <p:pic>
        <p:nvPicPr>
          <p:cNvPr id="4" name="Image 0" descr="QR code">    </p:cNvPr>
          <p:cNvPicPr>
            <a:picLocks noChangeAspect="1"/>
          </p:cNvPicPr>
          <p:nvPr/>
        </p:nvPicPr>
        <p:blipFill>
          <a:blip r:embed="rId1"/>
          <a:stretch>
            <a:fillRect/>
          </a:stretch>
        </p:blipFill>
        <p:spPr>
          <a:xfrm>
            <a:off x="9429750" y="1714500"/>
            <a:ext cx="2095530" cy="3777844"/>
          </a:xfrm>
          <a:prstGeom prst="rect">
            <a:avLst/>
          </a:prstGeom>
        </p:spPr>
      </p:pic>
      <p:sp>
        <p:nvSpPr>
          <p:cNvPr id="5" name="Text 2"/>
          <p:cNvSpPr/>
          <p:nvPr/>
        </p:nvSpPr>
        <p:spPr>
          <a:xfrm>
            <a:off x="971459" y="1787561"/>
            <a:ext cx="8644646" cy="2120311"/>
          </a:xfrm>
          <a:prstGeom prst="rect">
            <a:avLst/>
          </a:prstGeom>
          <a:noFill/>
          <a:ln/>
        </p:spPr>
        <p:txBody>
          <a:bodyPr wrap="square" lIns="0" tIns="0" rIns="0" bIns="0" rtlCol="0" anchor="t"/>
          <a:lstStyle/>
          <a:p>
            <a:pPr algn="l" marL="182880" indent="-182880">
              <a:lnSpc>
                <a:spcPct val="113000"/>
              </a:lnSpc>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Maghanap ng mga mangangalakal, tagapagturo, pagtitipon, at mapagkukunan para sa komunidad</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Suriin po ninyo ang petsa; tiyakin ito nang hiwalay</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Maghanda po kayo ng alternatibong paraan ng pagbabayad o pakikilahok</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Ang pagiging miyembro ng komunidad ay hindi patunay ng pagiging mapagkakatiwalaan</a:t>
            </a:r>
            <a:endParaRPr lang="tl" sz="1920" dirty="0"/>
          </a:p>
        </p:txBody>
      </p:sp>
      <p:sp>
        <p:nvSpPr>
          <p:cNvPr id="6" name="Text 3"/>
          <p:cNvSpPr/>
          <p:nvPr/>
        </p:nvSpPr>
        <p:spPr>
          <a:xfrm>
            <a:off x="666780" y="4176156"/>
            <a:ext cx="8978585" cy="1316279"/>
          </a:xfrm>
          <a:prstGeom prst="rect">
            <a:avLst/>
          </a:prstGeom>
          <a:noFill/>
          <a:ln/>
        </p:spPr>
        <p:txBody>
          <a:bodyPr wrap="square" lIns="0" tIns="0" rIns="0" bIns="0" rtlCol="0" anchor="t"/>
          <a:lstStyle/>
          <a:p>
            <a:pPr algn="l" indent="0" marL="0">
              <a:lnSpc>
                <a:spcPct val="113000"/>
              </a:lnSpc>
              <a:buNone/>
            </a:pPr>
            <a:r>
              <a:rPr lang="tl" altLang="en-US" sz="1920" dirty="0">
                <a:solidFill>
                  <a:srgbClr val="25252B"/>
                </a:solidFill>
                <a:latin typeface="IBM Plex Sans" pitchFamily="34" charset="0"/>
                <a:ea typeface="IBM Plex Sans" pitchFamily="34" charset="-122"/>
                <a:cs typeface="IBM Plex Sans" pitchFamily="34" charset="-120"/>
              </a:rPr>
              <a:t>Huwag po ninyong ibunyag kailanman sa isang pagtitipon ang mga salita para sa pagbawi ng wallet, mga balanse, mga adres ng tirahan, o mga kaayusan sa seguridad. Mag-ingat po kayo sa pamamahala ng pamumuhunan, mga alok ng pribadong palitan, agarang tulong, at mga garantisadong kita.</a:t>
            </a:r>
            <a:endParaRPr lang="t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Pagbabalik-aral: Iugnay Ito sa Inyong Komunidad</a:t>
            </a:r>
            <a:endParaRPr lang="t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l" altLang="en-US" sz="2400" dirty="0">
                <a:solidFill>
                  <a:srgbClr val="25252B"/>
                </a:solidFill>
                <a:latin typeface="IBM Plex Sans" pitchFamily="34" charset="0"/>
                <a:ea typeface="IBM Plex Sans" pitchFamily="34" charset="-122"/>
                <a:cs typeface="IBM Plex Sans" pitchFamily="34" charset="-120"/>
              </a:rPr>
              <a:t>Sagutan nang mag-isa, pagkatapos ay ihambing ang inyong pangangatwiran sa pangangatwiran ng inyong grupo.</a:t>
            </a:r>
            <a:endParaRPr lang="tl" sz="2400" dirty="0"/>
          </a:p>
        </p:txBody>
      </p:sp>
      <p:sp>
        <p:nvSpPr>
          <p:cNvPr id="5" name="Text 3"/>
          <p:cNvSpPr/>
          <p:nvPr/>
        </p:nvSpPr>
        <p:spPr>
          <a:xfrm>
            <a:off x="1047720" y="2514326"/>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Anong lokal na pangangailangan at tungkulin ng pera ang sangkot?</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Anong makatotohanang alternatibo ang inyong pinaghambing?</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On-chain, Lightning, o pareho? Sino ang may kontrol sa mga susi?</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Pinakamalaking pakinabang, pinakamabigat na panganib, at posibleng pagkabigo?</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Paano nakaapekto sa resulta ang batas, imprastraktura, wika, o kultura?</a:t>
            </a:r>
            <a:endParaRPr lang="tl" sz="2400" dirty="0"/>
          </a:p>
          <a:p>
            <a:pPr algn="l" marL="228600" indent="-228600">
              <a:lnSpc>
                <a:spcPct val="113000"/>
              </a:lnSpc>
              <a:spcBef>
                <a:spcPts val="480"/>
              </a:spcBef>
              <a:buSzPct val="100000"/>
              <a:buChar char="•"/>
            </a:pPr>
            <a:r>
              <a:rPr lang="tl" altLang="en-US" sz="2400" dirty="0">
                <a:solidFill>
                  <a:srgbClr val="25252B"/>
                </a:solidFill>
                <a:latin typeface="IBM Plex Sans" pitchFamily="34" charset="0"/>
                <a:ea typeface="IBM Plex Sans" pitchFamily="34" charset="-122"/>
                <a:cs typeface="IBM Plex Sans" pitchFamily="34" charset="-120"/>
              </a:rPr>
              <a:t>Anong ebidensiya ang sumusuporta sa isang responsableng susunod na hakbang, kung mayroon?</a:t>
            </a:r>
            <a:endParaRPr lang="t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l" altLang="en-US" sz="3000" dirty="0">
                <a:solidFill>
                  <a:srgbClr val="422C70"/>
                </a:solidFill>
                <a:latin typeface="IBM Plex Sans Medium" pitchFamily="34" charset="0"/>
                <a:ea typeface="IBM Plex Sans Medium" pitchFamily="34" charset="-122"/>
                <a:cs typeface="IBM Plex Sans Medium" pitchFamily="34" charset="-120"/>
              </a:rPr>
              <a:t>Mahahalagang Aral at Sandali para sa Pagninilay</a:t>
            </a:r>
            <a:endParaRPr lang="tl" sz="3000" dirty="0"/>
          </a:p>
        </p:txBody>
      </p:sp>
      <p:sp>
        <p:nvSpPr>
          <p:cNvPr id="4" name="Text 2"/>
          <p:cNvSpPr/>
          <p:nvPr/>
        </p:nvSpPr>
        <p:spPr>
          <a:xfrm>
            <a:off x="971459" y="1368491"/>
            <a:ext cx="11176071" cy="3156234"/>
          </a:xfrm>
          <a:prstGeom prst="rect">
            <a:avLst/>
          </a:prstGeom>
          <a:noFill/>
          <a:ln/>
        </p:spPr>
        <p:txBody>
          <a:bodyPr wrap="square" lIns="0" tIns="0" rIns="0" bIns="0" rtlCol="0" anchor="t"/>
          <a:lstStyle/>
          <a:p>
            <a:pPr algn="l" marL="182880" indent="-182880">
              <a:lnSpc>
                <a:spcPct val="113000"/>
              </a:lnSpc>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Magsimula po kayo sa isang lokal na pangangailangan at isang makatotohanang alternatibo</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Magmasid po kayo, magsanay nang ligtas, saka magpaliwanag o magpakita kung paano ito ginagawa</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Tiyakin po ninyo ang mga kasangkapan, pag-iingat ng pondo, mga gastos, pagkapribado, at kasalukuyang mga lokal na tuntunin</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Kumpirmahin po ninyo ang paraan ng pagbabayad at ang resulta; maghanda ng plano sakaling pumalya ito</a:t>
            </a:r>
            <a:endParaRPr lang="tl" sz="1920" dirty="0"/>
          </a:p>
          <a:p>
            <a:pPr algn="l" marL="182880" indent="-182880">
              <a:lnSpc>
                <a:spcPct val="113000"/>
              </a:lnSpc>
              <a:spcBef>
                <a:spcPts val="380"/>
              </a:spcBef>
              <a:buSzPct val="100000"/>
              <a:buChar char="•"/>
            </a:pPr>
            <a:r>
              <a:rPr lang="tl" altLang="en-US" sz="1920" dirty="0">
                <a:solidFill>
                  <a:srgbClr val="25252B"/>
                </a:solidFill>
                <a:latin typeface="IBM Plex Sans" pitchFamily="34" charset="0"/>
                <a:ea typeface="IBM Plex Sans" pitchFamily="34" charset="-122"/>
                <a:cs typeface="IBM Plex Sans" pitchFamily="34" charset="-120"/>
              </a:rPr>
              <a:t>Ang kapaki-pakinabang na pakikilahok sa komunidad ay kusang-loob at nangangalaga sa mga tao</a:t>
            </a:r>
            <a:endParaRPr lang="tl" sz="1920" dirty="0"/>
          </a:p>
        </p:txBody>
      </p:sp>
      <p:sp>
        <p:nvSpPr>
          <p:cNvPr id="5" name="Shape 3"/>
          <p:cNvSpPr/>
          <p:nvPr/>
        </p:nvSpPr>
        <p:spPr>
          <a:xfrm>
            <a:off x="666780" y="4792828"/>
            <a:ext cx="10858500" cy="1315913"/>
          </a:xfrm>
          <a:prstGeom prst="rect">
            <a:avLst/>
          </a:prstGeom>
          <a:solidFill>
            <a:srgbClr val="F3F3FA"/>
          </a:solidFill>
          <a:ln/>
        </p:spPr>
      </p:sp>
      <p:sp>
        <p:nvSpPr>
          <p:cNvPr id="6" name="Shape 4"/>
          <p:cNvSpPr/>
          <p:nvPr/>
        </p:nvSpPr>
        <p:spPr>
          <a:xfrm>
            <a:off x="666780" y="4792828"/>
            <a:ext cx="57150" cy="1315913"/>
          </a:xfrm>
          <a:prstGeom prst="rect">
            <a:avLst/>
          </a:prstGeom>
          <a:solidFill>
            <a:srgbClr val="422C70"/>
          </a:solidFill>
          <a:ln/>
        </p:spPr>
      </p:sp>
      <p:sp>
        <p:nvSpPr>
          <p:cNvPr id="7" name="Text 5"/>
          <p:cNvSpPr/>
          <p:nvPr/>
        </p:nvSpPr>
        <p:spPr>
          <a:xfrm>
            <a:off x="1114014" y="5012284"/>
            <a:ext cx="10622310" cy="877001"/>
          </a:xfrm>
          <a:prstGeom prst="rect">
            <a:avLst/>
          </a:prstGeom>
          <a:noFill/>
          <a:ln/>
        </p:spPr>
        <p:txBody>
          <a:bodyPr wrap="square" lIns="0" tIns="0" rIns="0" bIns="0" rtlCol="0" anchor="t"/>
          <a:lstStyle/>
          <a:p>
            <a:pPr algn="l" indent="0" marL="0">
              <a:lnSpc>
                <a:spcPct val="113000"/>
              </a:lnSpc>
              <a:buNone/>
            </a:pPr>
            <a:r>
              <a:rPr lang="tl" altLang="en-US" sz="1920" b="1" dirty="0">
                <a:solidFill>
                  <a:srgbClr val="422C70"/>
                </a:solidFill>
                <a:latin typeface="IBM Plex Sans" pitchFamily="34" charset="0"/>
                <a:ea typeface="IBM Plex Sans" pitchFamily="34" charset="-122"/>
                <a:cs typeface="IBM Plex Sans" pitchFamily="34" charset="-120"/>
              </a:rPr>
              <a:t>Sandali para magnilay</a:t>
            </a:r>
            <a:endParaRPr lang="tl" sz="1920" dirty="0"/>
          </a:p>
          <a:p>
            <a:pPr algn="l" indent="0" marL="0">
              <a:lnSpc>
                <a:spcPct val="113000"/>
              </a:lnSpc>
              <a:spcBef>
                <a:spcPts val="290"/>
              </a:spcBef>
              <a:buNone/>
            </a:pPr>
            <a:r>
              <a:rPr lang="tl" altLang="en-US" sz="1920" dirty="0">
                <a:solidFill>
                  <a:srgbClr val="25252B"/>
                </a:solidFill>
                <a:latin typeface="IBM Plex Sans" pitchFamily="34" charset="0"/>
                <a:ea typeface="IBM Plex Sans" pitchFamily="34" charset="-122"/>
                <a:cs typeface="IBM Plex Sans" pitchFamily="34" charset="-120"/>
              </a:rPr>
              <a:t>Ano po ang itatanong ninyo bago magpasya kung ang isang pamamaraang gumagamit ng Bitcoin ay angkop sa isang lokal na pangangailangan?</a:t>
            </a:r>
            <a:endParaRPr lang="tl" sz="19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l" altLang="en-US" sz="1200" dirty="0">
                <a:solidFill>
                  <a:srgbClr val="6C6C7D"/>
                </a:solidFill>
                <a:latin typeface="IBM Plex Sans" pitchFamily="34" charset="0"/>
                <a:ea typeface="IBM Plex Sans" pitchFamily="34" charset="-122"/>
                <a:cs typeface="IBM Plex Sans" pitchFamily="34" charset="-120"/>
              </a:rPr>
              <a:t>Diploma sa Bitcoin · Modyul 4</a:t>
            </a:r>
            <a:endParaRPr lang="t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Diploma sa Bitcoin</dc:title>
  <dc:subject>Open educational slides (Creative Commons). Adapt them freely.</dc:subject>
  <dc:creator>My First Bitcoin</dc:creator>
  <cp:lastModifiedBy>My First Bitcoin</cp:lastModifiedBy>
  <cp:revision>1</cp:revision>
  <dcterms:created xsi:type="dcterms:W3CDTF">2026-10-22T20:38:56Z</dcterms:created>
  <dcterms:modified xsi:type="dcterms:W3CDTF">2026-10-22T20:38:56Z</dcterms:modified>
</cp:coreProperties>
</file>