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My First Bitcoin, Introdução à Bitcoin, Um Guia para Principiantes, edição 26.10. Adaptado ao abrigo da licença Creative Commons Atribuição-CompartilhaIgual 4.0 Internacional; esta apresentação utiliza a mesma licença. Esta apresentação é um material de apoio conduzido pelo educador, baseado nas seis perguntas do guia. Adapte os exemplos, o ritmo e a forma de apresentação à sua comunidade, mantendo o significado e as mensagens de segurança. Não está implícita nenhuma duração fixa para a sessão.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Comece com a imagem: todas as pessoas à nossa volta usam dinheiro sem o questionar. Pergunte ao grupo quando foi a última vez que pensaram na origem do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Dê aos alunos alguns minutos para escreverem. Não peça a ninguém que partilhe dados financeiros pessoais. Estas respostas serão retomadas no diapositivo de ideias-chave «O que se segue?».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esta distinção ao longo de toda a sessão. Quando surgir uma afirmação, pergunte: podemos verificá-la ou precisa de critérios e de provas?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o exemplo do guia: cultiva arroz e precisa de sapatos, mas o sapateiro quer óleo de cozinha, não arroz. Os economistas chamam a isto a dupla coincidência de desejos.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o exemplo do guia: cultiva arroz e precisa de sapatos, mas o sapateiro quer óleo de cozinha, não arroz. Os economistas chamam a isto a dupla coincidência de desejos.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nota é apenas um pedaço de papel. O dinheiro resolve o problema da troca direta ao separar a venda da compra: vende o seu arroz a uma pessoa e compra sapatos a outra. É isto que distingue o dinheiro da troca direta.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inflação de preços é uma subida sustentada do nível geral de preços. A sua outra face é o poder de compra: o quanto uma unidade de moeda consegue comprar. Se um cabaz de bens essenciais passar de 100 unidades monetárias para 110, as mesmas 100 unidades já não chegam para comprar o cabaz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inflação de preços é uma subida sustentada do nível geral de preços. A sua outra face é o poder de compra: o quanto uma unidade de moeda consegue comprar. Se um cabaz de bens essenciais passar de 100 unidades monetárias para 110, as mesmas 100 unidades já não chegam para comprar o cabaz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economistas debatem o peso de cada causa. Mantenha o foco na única causa que resulta de uma decisão, e não de um acidente.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Isto funciona sem qualquer dispositivo ou ligação à internet. Compare as respostas entre os elementos do grupo e recorde aos formandos que um único preço não constitui, por si só, a medida da inflação.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do Bitcoin, enviar dinheiro pela internet dependia sempre de uma organização de confiança: um banco ou uma empresa de pagamentos que mantinha o registo, aprovava contas e podia atrasar, bloquear ou reverter um pagamento. A informação digital é fácil de copiar: se uma moeda digital pudesse ser gasta duas vezes, não poderia funcionar como dinheiro. Este é o problema do duplo gasto. Satoshi Nakamoto é uma pessoa ou um grupo que utiliza esse 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Descentralizado não significa que todos tenham a mesma influência. Significa que nenhum participante, por si só, pode alterar o registo ou as regras monetárias para todos.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novos bitcoin são emitidos segundo um calendário público, e computadores independentes chamados nós rejeitam qualquer bloco que viole essa regra. O limite é credível porque qualquer pessoa o pode verificar. Não é uma lei da natureza: mantém-se porque os participantes continuam a fazê-lo cumprir. Uma oferta limitada não garante que o preço suba; o preço depende tanto da procura como da oferta.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Possuir 100 000 sats e possuir 0,001 bitcoin descrevem o mesmo montante. Desfaça a ideia errada de que o Bitcoin está fora do alcance por uma bitcoin ser cara.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utilizadores enviam, recebem e guardam bitcoin; os nós verificam cada transação e cada bloco segundo as regras; os mineradores competem para acrescentar um novo bloco ao registo aproximadamente a cada dez minutos. Esse registo, a blockchain, é público e muito dispendioso de reescrever. Uma nota sobre a grafia: Bitcoin com B maiúsculo designa normalmente a rede ou o sistema; bitcoin com b minúsculo designa o próprio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utilizadores enviam, recebem e guardam bitcoin; os nós verificam cada transação e cada bloco segundo as regras; os mineradores competem para acrescentar um novo bloco ao registo aproximadamente a cada dez minutos. Esse registo, a blockchain, é público e muito dispendioso de reescrever. Uma nota sobre a grafia: Bitcoin com B maiúsculo designa normalmente a rede ou o sistema; bitcoin com b minúsculo designa o próprio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carteira Bitcoin é uma ferramenta, normalmente uma aplicação, que lhe permite receber, consultar e enviar bitcoin. Os seus bitcoins não estão guardados dentro do seu telemóvel: estão registados na blockchain. A carteira gere as chaves que lhe permitem provar que são seus e autorizar um pagamento.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frase-semente não é apenas uma cópia de segurança: dá acesso total. Anote-a com exatidão em papel quando criar a carteira; guarde-a offline, em privado e num local onde não se perca nem se danifique. Nunca a fotografe, nem a envie por e-mail, nem a guarde em notas na nuvem, nem a envie numa mensagem, nem a introduza num site. As palavras apresentadas são apenas um exemplo; nunca mostre nem recolha uma frase-semente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My First Bitcoin não recomenda carteiras específicas. As ferramentas, as taxas e os proprietários mudam, e o que serve a uma comunidade pode não servir a outra. Encaminhe os alunos para um educador local de confiança.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12842" y="571500"/>
            <a:ext cx="1312347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pt-PT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Edição 26.10</a:t>
            </a:r>
            <a:endParaRPr lang="pt-PT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192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pt-PT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Introdução</a:t>
            </a:r>
            <a:br/>
            <a:r>
              <a:rPr lang="pt-PT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à Bitcoin</a:t>
            </a:r>
            <a:endParaRPr lang="pt-PT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pt-P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Guia para Principiantes</a:t>
            </a:r>
            <a:endParaRPr lang="pt-PT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Porque É Que o Dinheiro Importa?</a:t>
            </a:r>
            <a:endParaRPr lang="pt-PT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Usamos dinheiro todos os dias, mas raramente nos perguntamos como funciona.</a:t>
            </a:r>
            <a:endParaRPr lang="pt-P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maioria das pessoas nunca</a:t>
            </a:r>
            <a:br/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se detém a pensar no dinheiro</a:t>
            </a:r>
            <a:endParaRPr lang="pt-PT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Não a ganhar, nem a gastar, mas a pensar no que é e como funciona.</a:t>
            </a:r>
            <a:endParaRPr lang="pt-PT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Porque É Que o Dinheiro Importa?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Cinco Perguntas para Começar</a:t>
            </a:r>
            <a:endParaRPr lang="pt-PT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372240"/>
            <a:ext cx="5989960" cy="26238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Porque é que as pessoas precisam de dinheiro?</a:t>
            </a:r>
            <a:endParaRPr lang="pt-PT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que faz com que algo seja dinheiro?</a:t>
            </a:r>
            <a:endParaRPr lang="pt-PT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Quem pode criar ou controlar o dinheiro que utiliza?</a:t>
            </a:r>
            <a:endParaRPr lang="pt-PT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Porque é que o dinheiro que utiliza tem valor?</a:t>
            </a:r>
            <a:endParaRPr lang="pt-PT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seu dinheiro compra a mesma quantidade que antes?</a:t>
            </a:r>
            <a:endParaRPr lang="pt-PT" sz="2020" dirty="0"/>
          </a:p>
        </p:txBody>
      </p:sp>
      <p:sp>
        <p:nvSpPr>
          <p:cNvPr id="6" name="Shape 3"/>
          <p:cNvSpPr/>
          <p:nvPr/>
        </p:nvSpPr>
        <p:spPr>
          <a:xfrm>
            <a:off x="666780" y="4277655"/>
            <a:ext cx="5981730" cy="1382298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277655"/>
            <a:ext cx="57150" cy="1382298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33582" y="4508083"/>
            <a:ext cx="5411602" cy="921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Guarde as suas respostas</a:t>
            </a:r>
            <a:endParaRPr lang="pt-PT" sz="2020" dirty="0"/>
          </a:p>
          <a:p>
            <a:pPr algn="l" indent="0" marL="0">
              <a:lnSpc>
                <a:spcPct val="113000"/>
              </a:lnSpc>
              <a:spcBef>
                <a:spcPts val="300"/>
              </a:spcBef>
              <a:buNone/>
            </a:pP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Escreva uma resposta curta a cada pergunta. Voltará a elas no final.</a:t>
            </a:r>
            <a:endParaRPr lang="pt-PT" sz="202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Porque É Que o Dinheiro Importa?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Facto ou opinião?</a:t>
            </a:r>
            <a:endParaRPr lang="pt-PT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1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Facto: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«Esta nota é aceite para o pagamento de impostos.» Pode ser verificado.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Opinião: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«Esta é a melhor forma de dinheiro.» Requer critérios e provas.</a:t>
            </a:r>
            <a:endParaRPr lang="pt-PT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3839657"/>
            <a:ext cx="6340632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Este guia destina-se exclusivamente a fins educativos. Não presta aconselhamento financeiro, de investimento, jurídico ou fiscal, nem lhe diz para comprar, vender ou manter o que quer que seja.</a:t>
            </a:r>
            <a:endParaRPr lang="pt-PT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Porque É Que o Dinheiro Importa?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que é o dinheiro?</a:t>
            </a:r>
            <a:endParaRPr lang="pt-PT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dinheiro é uma ferramenta de troca.</a:t>
            </a:r>
            <a:endParaRPr lang="pt-P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troca direta e a dupla coincidência de desejos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Ambas as pessoas têm de querer o que a outra tem, ao mesmo tempo e em quantidades adequadas.</a:t>
            </a:r>
            <a:endParaRPr lang="pt-PT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3511" y="2575316"/>
            <a:ext cx="5564947" cy="37110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troca direta e a dupla coincidência de desejos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Ambas as pessoas têm de querer o que a outra tem, ao mesmo tempo e em quantidades adequadas.</a:t>
            </a:r>
            <a:endParaRPr lang="pt-PT" sz="2400" dirty="0"/>
          </a:p>
        </p:txBody>
      </p:sp>
      <p:pic>
        <p:nvPicPr>
          <p:cNvPr id="5" name="Image 0" descr="Amina Tem: arroz Quer: sapatosCom LuisLuis não quer arroz.Luis Tem: sapatosQuer: óleoCom MeiMei não quer sapatos.MeiTem: óleoQuer: reparaçõesCom AminaAmina não sabe fazer reparaçõe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4000" y="2422886"/>
            <a:ext cx="8903970" cy="377949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Dinheiro É uma Ferramenta de Troca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Ninguém quer dinheiro por si só. Este é útil porque os outros o aceitam, contando que outros o aceitem mais tarde.</a:t>
            </a:r>
            <a:endParaRPr lang="pt-PT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4847" y="2575316"/>
            <a:ext cx="7422368" cy="3711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Três coisas que o dinheiro faz</a:t>
            </a:r>
            <a:endParaRPr lang="pt-PT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Meio de troca: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as pessoas aceitam-no como pagamento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Unidade de conta: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os preços são expressos nele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Reserva de valor: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transfere valor do presente para o futuro</a:t>
            </a:r>
            <a:endParaRPr lang="pt-PT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4311853"/>
            <a:ext cx="6340632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Nenhum dinheiro preserva o valor na perfeição, mas algumas formas perdem poder de compra mais lentamente do que outras.</a:t>
            </a:r>
            <a:endParaRPr lang="pt-PT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Das conchas ao papel</a:t>
            </a:r>
            <a:endParaRPr lang="pt-PT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293553" cy="3730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Conchas, sal, contas, gado, cobre, prata, ouro</a:t>
            </a:r>
            <a:endParaRPr lang="pt-PT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Metais preciosos: escassos, duradouros, amplamente aceites</a:t>
            </a:r>
            <a:endParaRPr lang="pt-PT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Títulos em papel convertíveis numa quantidade determinada de metal</a:t>
            </a:r>
            <a:endParaRPr lang="pt-PT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Padrões-ouro: uma unidade monetária legalmente indexada ao ouro</a:t>
            </a:r>
            <a:endParaRPr lang="pt-PT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5435194"/>
            <a:ext cx="5694426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As regras variavam consoante o local e a época.</a:t>
            </a:r>
            <a:endParaRPr lang="pt-PT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Moeda Fiduciária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884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os Estados Unidos puseram fim à troca oficial de dólares por ouro por parte de governos estrangeiros e bancos centrais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Hoje, a maioria das moedas nacionais é moeda fiduciária: emitida sob a autoridade do Estado, não convertível em ouro nem em qualquer outra mercadoria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Fiat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é latim para "faça-se", frequentemente entendido como "por decreto"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Aceite porque as pessoas, as empresas, os bancos e os governos a utilizam; as leis conferem-lhe curso legal e exigem-na para o pagamento de impostos</a:t>
            </a:r>
            <a:endParaRPr lang="pt-P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434681"/>
            <a:ext cx="10226010" cy="1988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Passámos de dinheiro garantido</a:t>
            </a:r>
            <a:br/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por algo para dinheiro garantido</a:t>
            </a:r>
            <a:br/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pela confiança em alguém.</a:t>
            </a:r>
            <a:endParaRPr lang="pt-PT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que há de errado com o nosso dinheiro?</a:t>
            </a:r>
            <a:endParaRPr lang="pt-PT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Quando as pessoas ouvem a palavra inflação, normalmente pensam na subida dos preços.</a:t>
            </a:r>
            <a:endParaRPr lang="pt-P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Inflação e Poder de Compra</a:t>
            </a:r>
            <a:endParaRPr lang="pt-PT" sz="3000" dirty="0"/>
          </a:p>
        </p:txBody>
      </p:sp>
      <p:pic>
        <p:nvPicPr>
          <p:cNvPr id="4" name="Image 0" descr="Antes Tem 100 unidades. O cabaz custa 100. Pode comprar o cabaz completo.Nível de preçosMais baixoPoder de compraMais altoDepois de os preços subirem Continua a ter 100 unidades. O mesmo cabaz custa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9544" y="1295430"/>
            <a:ext cx="10532699" cy="495120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há de errado com o nosso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Inflação e Poder de Compra</a:t>
            </a:r>
            <a:endParaRPr lang="pt-PT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há de errado com o nosso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Muitas causas, uma escolha</a:t>
            </a:r>
            <a:endParaRPr lang="pt-PT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293553" cy="2091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Expansão da moeda e do crédito</a:t>
            </a:r>
            <a:endParaRPr lang="pt-PT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Perturbações da oferta e alterações na procura</a:t>
            </a:r>
            <a:endParaRPr lang="pt-PT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Desvalorização da moeda, impostos, custos de produção</a:t>
            </a:r>
            <a:endParaRPr lang="pt-PT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3796772"/>
            <a:ext cx="5694426" cy="2369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Uma das causas é uma escolha, não um acidente: num sistema de moeda fiduciária, um pequeno número de instituições pode aumentar a oferta de moeda e de crédito e alterar as suas regras.</a:t>
            </a:r>
            <a:endParaRPr lang="pt-PT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há de errado com o nosso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Escassez e Valor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Mona Lisa original vale mais do que qualquer cópia: é a única que existe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escassez, por si só, não cria valor, mas, quando as pessoas desejam algo, a quantidade disponível conta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Quando a quantidade de dinheiro cresce mais depressa do que aquilo que ele pode comprar, cada unidade tende a comprar menos</a:t>
            </a:r>
            <a:endParaRPr lang="pt-P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há de errado com o nosso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Inflação Não Afeta Todos da Mesma Forma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dinheiro físico e as poupanças podem perder poder de compra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Os proprietários de ativos cujo preço sobe podem estar parcialmente protegidos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Os salários e os preços ajustam-se a velocidades diferentes</a:t>
            </a:r>
            <a:endParaRPr lang="pt-P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489168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saldo bancário é diferente do dinheiro que tem na mão: é a promessa do banco de lhe pagar. Essa promessa normalmente cumpre-se, mas depende do banco e das regras que o rodeiam.</a:t>
            </a:r>
            <a:endParaRPr lang="pt-PT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há de errado com o nosso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Experimente: verificação do poder de compra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65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Escolha um artigo comum: pão, transportes ou saldo de telemóvel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Anote o seu preço atual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Pergunte a alguém quanto custava há vários anos e, se puder, confirme num registo fiável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Os rendimentos subiram ao mesmo ritmo? Que outros fatores poderiam explicar a mudança?</a:t>
            </a:r>
            <a:endParaRPr lang="pt-P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há de errado com o nosso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dinheiro fiduciário funciona, mas com riscos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0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Pagamentos convenientes, crédito flexível, ferramentas para responder a crises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Mas a sua oferta e as suas regras podem mudar, e as pessoas que o utilizam têm pouca voz</a:t>
            </a:r>
            <a:endParaRPr lang="pt-PT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428268"/>
            <a:ext cx="10858500" cy="118826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28268"/>
            <a:ext cx="57150" cy="118826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702588"/>
            <a:ext cx="10415565" cy="639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É por isso que as pessoas procuram alternativas, e foi por isso que a Bitcoin foi criada.</a:t>
            </a:r>
            <a:endParaRPr lang="pt-PT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há de errado com o nosso dinheiro?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295235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que é a Bitcoin?</a:t>
            </a:r>
            <a:endParaRPr lang="pt-PT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32869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Dinheiro digital que é descentralizado, tem uma oferta limitada e pode ser enviado diretamente entre pessoas, sem necessidade de autorização de um banco.</a:t>
            </a:r>
            <a:endParaRPr lang="pt-P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Problema do Gasto Duplo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de outubro de 2008: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Satoshi Nakamoto publica </a:t>
            </a:r>
            <a:r>
              <a:rPr lang="pt-PT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Bitcoin: A Peer-to-Peer Electronic Cash System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pt-PT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Janeiro de 2009: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rede entra em funcionamento.</a:t>
            </a:r>
            <a:endParaRPr lang="pt-PT" sz="2400" dirty="0"/>
          </a:p>
        </p:txBody>
      </p:sp>
      <p:pic>
        <p:nvPicPr>
          <p:cNvPr id="5" name="Image 0" descr="Empresa de pagamentos O remetente faz o pedido à empresaA empresa mantém o registo e aprova O destinatário recebe se a empresa o permitirDepende deUma única organização de confiança que mantém o regi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2729" y="2422886"/>
            <a:ext cx="5646420" cy="383965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a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Descentralizado · Oferta Limitada · Ponto a Ponto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Descentralizado: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nenhum gabinete central cria contas, altera saldos ou aprova quem entra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Oferta limitada: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nunca existirão mais de 21 milhões de bitcoin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Ponto a ponto: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envie para qualquer pessoa, em qualquer lugar, sem pedir autorização a uma autoridade central</a:t>
            </a:r>
            <a:endParaRPr lang="pt-P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900465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Nenhuma empresa pode congelar bitcoin que o próprio controle. O reverso dessa liberdade é a responsabilidade: uma transação válida é normalmente impossível de reverter, e não existe um serviço de apoio para a rede.</a:t>
            </a:r>
            <a:endParaRPr lang="pt-PT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a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Um Limite que Qualquer Pessoa Pode Verificar</a:t>
            </a:r>
            <a:endParaRPr lang="pt-PT" sz="3000" dirty="0"/>
          </a:p>
        </p:txBody>
      </p:sp>
      <p:pic>
        <p:nvPicPr>
          <p:cNvPr id="4" name="Image 0" descr="Uma alegação sobre a oferta Um emissor anuncia um limite no seu site. Só a base de dados do próprio emissor o regista. Ninguém fora do emissor o pode verificar. O emissor pode alterar discretamente a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96" y="1295430"/>
            <a:ext cx="9283903" cy="49659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a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Não precisa de um bitcoin inteiro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bitcoin divide-se em 100 000 000 de unidades mais pequenas, chamadas satoshis, ou sats.</a:t>
            </a:r>
            <a:endParaRPr lang="pt-PT" sz="2400" dirty="0"/>
          </a:p>
        </p:txBody>
      </p:sp>
      <p:pic>
        <p:nvPicPr>
          <p:cNvPr id="5" name="Image 0" descr="Bitcoin (BTC)10,10,010,0010,00000001Satoshis (sats)⁠100 000 000⁠ 10 000 000⁠ 1 000 000⁠ 100 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a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Quem mantém a Bitcoin a funcionar?</a:t>
            </a:r>
            <a:endParaRPr lang="pt-PT" sz="3000" dirty="0"/>
          </a:p>
        </p:txBody>
      </p:sp>
      <p:pic>
        <p:nvPicPr>
          <p:cNvPr id="4" name="Image 0" descr="UtilizadorUm utilizador recebe, guarda e envia bitcoin. NóUm nó verifica as regras por si próprio e retransmite dados válidos. MineradorUm minerador constrói blocos candidatos e realiza a prova de tr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7736" y="1295430"/>
            <a:ext cx="9276131" cy="49750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a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Quem mantém a Bitcoin a funcionar?</a:t>
            </a:r>
            <a:endParaRPr lang="pt-PT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a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Bitcoin tem contrapartidas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seu preço pode mudar rapidamente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Os erros são geralmente permanentes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aceitação ainda é limitada em muitos lugares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Utilizá-lo com segurança exige alguma aprendizagem</a:t>
            </a:r>
            <a:endParaRPr lang="pt-P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Bitcoin substitui parte da confiança nas instituições pela verificação e pela responsabilidade pessoal. Não elimina o risco.</a:t>
            </a:r>
            <a:endParaRPr lang="pt-PT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é a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Como se utiliza o Bitcoin?</a:t>
            </a:r>
            <a:endParaRPr lang="pt-PT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primeira pergunta a fazer sobre qualquer carteira: quem controla as chaves?</a:t>
            </a:r>
            <a:endParaRPr lang="pt-P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Uma carteira gere chaves</a:t>
            </a:r>
            <a:endParaRPr lang="pt-PT" sz="3000" dirty="0"/>
          </a:p>
        </p:txBody>
      </p:sp>
      <p:pic>
        <p:nvPicPr>
          <p:cNvPr id="4" name="Image 0" descr="A sua carteira guarda as chaves Receber Partilhe um endereço de receçãoEnviar Assine com a sua chave Os bitcoins permanecem no registo partilhad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266" y="1295430"/>
            <a:ext cx="10221255" cy="497845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Como se utiliza o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Quem detém realmente a sua Bitcoin?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Autocustódia: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controla as chaves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Ninguém pode recuperar os seus bitcoin por si se perder a frase-semente e o dispositivo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Custódia por terceiros: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uma empresa detém as chaves, um pouco como um banco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seu saldo é a promessa de pagamento da empresa; esta pode limitar levantamentos, congelar uma conta, ser alvo de ataques informáticos ou encerrar</a:t>
            </a:r>
            <a:endParaRPr lang="pt-PT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5195438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Optar pela custódia por terceiros não é uma prova de valor pessoal. O que importa é saber que tipo está a utilizar e em quê está a confiar.</a:t>
            </a:r>
            <a:endParaRPr lang="pt-PT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Como se utiliza o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sua frase-semente dá</a:t>
            </a:r>
            <a:br/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acesso total</a:t>
            </a:r>
            <a:endParaRPr lang="pt-PT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Uma lista ordenada de palavras, normalmente 12 ou 24, que permite recriar as suas chaves. Qualquer pessoa que a tenha pode ficar com os seus bitcoins.</a:t>
            </a:r>
            <a:endParaRPr lang="pt-PT" sz="2400" dirty="0"/>
          </a:p>
        </p:txBody>
      </p:sp>
      <p:pic>
        <p:nvPicPr>
          <p:cNvPr id="6" name="Image 1" descr="Apenas exemplo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50" y="4076121"/>
            <a:ext cx="3760470" cy="21443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Como se utiliza o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Sem as suas chaves, as moedas</a:t>
            </a:r>
            <a:br/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não são suas.</a:t>
            </a:r>
            <a:endParaRPr lang="pt-PT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Como se utiliza o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Antes de utilizar qualquer carteira</a:t>
            </a:r>
            <a:endParaRPr lang="pt-PT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372240"/>
            <a:ext cx="5989960" cy="47484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pt-PT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Chaves:</a:t>
            </a: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quem as controla, o próprio utilizador ou uma empresa?</a:t>
            </a:r>
            <a:endParaRPr lang="pt-PT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PT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Recuperação:</a:t>
            </a: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 se perder o telemóvel ou a empresa desaparecer?</a:t>
            </a:r>
            <a:endParaRPr lang="pt-PT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PT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Origem:</a:t>
            </a: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site oficial ou página na loja de aplicações, e não uma ligação que alguém lhe enviou?</a:t>
            </a:r>
            <a:endParaRPr lang="pt-PT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PT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Código:</a:t>
            </a: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é de código aberto e mantido ativamente? (Isto, por si só, não prova que seja seguro.)</a:t>
            </a:r>
            <a:endParaRPr lang="pt-PT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PT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Custos:</a:t>
            </a: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há comissões para enviar, receber ou levantar?</a:t>
            </a:r>
            <a:endParaRPr lang="pt-PT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PT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Pagamentos:</a:t>
            </a:r>
            <a:r>
              <a:rPr lang="pt-PT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on-chain, Lightning ou ambos?</a:t>
            </a:r>
            <a:endParaRPr lang="pt-PT" sz="202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Como se utiliza o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On-Chain e Lightning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On-chain: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registado diretamente na blockchain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Lightning: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uma rede de pagamentos construída sobre o Bitcoin para pagamentos rápidos, pequenos e frequentes, como comprar um café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Uma carteira Lightning também pode ser custodial ou de autocustódia</a:t>
            </a:r>
            <a:endParaRPr lang="pt-PT" sz="2400" dirty="0"/>
          </a:p>
        </p:txBody>
      </p:sp>
      <p:pic>
        <p:nvPicPr>
          <p:cNvPr id="5" name="Image 0" descr="On-chainRegistado diretamente na blockchain do BitcoinLightningUma rede de pagamentos construída sobre o Bitcoi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9144" y="3336737"/>
            <a:ext cx="9793498" cy="294098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Como se utiliza o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Três regras enquanto aprende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091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pt-PT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Aprenda primeiro.</a:t>
            </a: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Não aja por entusiasmo, medo ou pressão.</a:t>
            </a:r>
            <a:endParaRPr lang="pt-PT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PT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Comece com pouco.</a:t>
            </a: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Experimente ferramentas desconhecidas com um montante que possa dar-se ao luxo de perder.</a:t>
            </a:r>
            <a:endParaRPr lang="pt-PT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PT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Não confie, verifique.</a:t>
            </a: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Verifique a pessoa, o método de pagamento, o endereço e o montante.</a:t>
            </a:r>
            <a:endParaRPr lang="pt-PT" sz="2300" dirty="0"/>
          </a:p>
        </p:txBody>
      </p:sp>
      <p:sp>
        <p:nvSpPr>
          <p:cNvPr id="5" name="Shape 3"/>
          <p:cNvSpPr/>
          <p:nvPr/>
        </p:nvSpPr>
        <p:spPr>
          <a:xfrm>
            <a:off x="666780" y="3796772"/>
            <a:ext cx="10858500" cy="2369302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796772"/>
            <a:ext cx="57150" cy="2369302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92103" y="4060119"/>
            <a:ext cx="10456896" cy="184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Partilhe informações de receção, nunca segredos</a:t>
            </a:r>
            <a:endParaRPr lang="pt-PT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pt-PT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endereço ou um pedido de pagamento podem ser partilhados. Uma frase-semente ou uma chave privada nunca devem ser partilhadas. Nenhum educador, empresa de carteiras ou técnico de apoio legítimo lha pedirá alguma vez.</a:t>
            </a:r>
            <a:endParaRPr lang="pt-PT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Como se utiliza o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Pare, não partilhe nada, não</a:t>
            </a:r>
            <a:br/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envie nada</a:t>
            </a:r>
            <a:endParaRPr lang="pt-PT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54678"/>
            <a:ext cx="5694426" cy="2649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Pare se alguém criar urgência ou secretismo, prometer rendimentos garantidos, lhe pedir que envie bitcoin primeiro ou lhe pedir a sua frase-semente. Faça uma pausa. Não partilhe nada. Não envie nada. Depois, verifique através de uma fonte que já conheça.</a:t>
            </a:r>
            <a:endParaRPr lang="pt-PT" sz="2210" dirty="0"/>
          </a:p>
        </p:txBody>
      </p:sp>
      <p:pic>
        <p:nvPicPr>
          <p:cNvPr id="6" name="Image 1" descr="Urgência Usurpação de identidade Destino alterado Retornos garantidos Pedidos de segredo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644146"/>
            <a:ext cx="4029121" cy="158547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Como se utiliza o Bitcoin?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PT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que se segue?</a:t>
            </a:r>
            <a:endParaRPr lang="pt-PT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PT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Isto é apenas o começo.</a:t>
            </a:r>
            <a:endParaRPr lang="pt-PT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Quatro Conclusões Principais</a:t>
            </a:r>
            <a:endParaRPr lang="pt-PT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PT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dinheiro depende de regras e de confiança.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oferta e as regras do dinheiro fiduciário são definidas por um pequeno número de instituições.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Bitcoin oferece regras diferentes.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Uma oferta pública e limitada, aberta a todos, que pode ser verificada em vez de exigir confiança.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segurança está em primeiro lugar.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Aprenda primeiro, comece com pouco, verifique tudo e nunca partilhe a sua frase-semente.</a:t>
            </a:r>
            <a:endParaRPr lang="pt-PT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PT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Isto é apenas o começo.</a:t>
            </a: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Um próximo passo seguro é suficiente.</a:t>
            </a:r>
            <a:endParaRPr lang="pt-PT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4784049"/>
            <a:ext cx="10858500" cy="123389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4784049"/>
            <a:ext cx="57150" cy="123389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5058369"/>
            <a:ext cx="10415565" cy="685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momento de reflexão</a:t>
            </a:r>
            <a:endParaRPr lang="pt-PT" sz="2400" dirty="0"/>
          </a:p>
          <a:p>
            <a:pPr algn="l" indent="0" marL="0">
              <a:lnSpc>
                <a:spcPct val="113000"/>
              </a:lnSpc>
              <a:spcBef>
                <a:spcPts val="360"/>
              </a:spcBef>
              <a:buNone/>
            </a:pPr>
            <a:r>
              <a:rPr lang="pt-PT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Volte às cinco perguntas do início. O que responderia agora?</a:t>
            </a:r>
            <a:endParaRPr lang="pt-PT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se segue?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PT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Diploma Bitcoin</a:t>
            </a:r>
            <a:endParaRPr lang="pt-PT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35608"/>
            <a:ext cx="6340632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próximo passo. Os seus quatro módulos levam-no mais longe:</a:t>
            </a:r>
            <a:endParaRPr lang="pt-PT" sz="2210" dirty="0"/>
          </a:p>
        </p:txBody>
      </p:sp>
      <p:sp>
        <p:nvSpPr>
          <p:cNvPr id="6" name="Text 3"/>
          <p:cNvSpPr/>
          <p:nvPr/>
        </p:nvSpPr>
        <p:spPr>
          <a:xfrm>
            <a:off x="1017179" y="2416851"/>
            <a:ext cx="5956493" cy="1681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pt-P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Compreender o dinheiro</a:t>
            </a:r>
            <a:endParaRPr lang="pt-P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pt-P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Como funciona o Bitcoin</a:t>
            </a:r>
            <a:endParaRPr lang="pt-P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pt-P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Utilizar o Bitcoin em segurança</a:t>
            </a:r>
            <a:endParaRPr lang="pt-PT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pt-P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Bitcoin na sua comunidade</a:t>
            </a:r>
            <a:endParaRPr lang="pt-PT" sz="2210" dirty="0"/>
          </a:p>
        </p:txBody>
      </p:sp>
      <p:sp>
        <p:nvSpPr>
          <p:cNvPr id="7" name="Text 4"/>
          <p:cNvSpPr/>
          <p:nvPr/>
        </p:nvSpPr>
        <p:spPr>
          <a:xfrm>
            <a:off x="666780" y="4406951"/>
            <a:ext cx="6340632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Mantenha a curiosidade, continue a fazer perguntas e saiba mais em </a:t>
            </a:r>
            <a:r>
              <a:rPr lang="pt-PT" altLang="en-US" sz="221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pt-P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pt-PT" sz="2210" dirty="0"/>
          </a:p>
        </p:txBody>
      </p:sp>
      <p:sp>
        <p:nvSpPr>
          <p:cNvPr id="8" name="Text 5"/>
          <p:cNvSpPr/>
          <p:nvPr/>
        </p:nvSpPr>
        <p:spPr>
          <a:xfrm>
            <a:off x="666780" y="5444246"/>
            <a:ext cx="11144250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Esperamos vê-lo na nossa próxima turma.</a:t>
            </a:r>
            <a:endParaRPr lang="pt-PT" sz="22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PT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à Bitcoin · O que se segue?</a:t>
            </a:r>
            <a:endParaRPr lang="pt-PT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Introdução à Bitcoin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2026-10-22T19:46:39Z</dcterms:created>
  <dcterms:modified xsi:type="dcterms:W3CDTF">2026-10-22T19:46:39Z</dcterms:modified>
</cp:coreProperties>
</file>