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แหล่งที่มา: My First Bitcoin, บทนำสู่บิตคอยน์, คู่มือสำหรับผู้เริ่มต้น, ฉบับ 26.10 ดัดแปลงภายใต้สัญญาอนุญาต Creative Commons แสดงที่มา-อนุญาตแบบเดียวกัน 4.0 สากล สไลด์ชุดนี้ใช้สัญญาอนุญาตเดียวกัน สไลด์ชุดนี้เป็นสื่อช่วยนำเสนอสำหรับผู้สอน โดยอิงคำถามทั้งหกข้อในคู่มือ ท่านสามารถปรับตัวอย่าง จังหวะการสอน และวิธีการนำเสนอให้เหมาะกับชุมชนของท่าน โดยคงความหมายและข้อควรระวังด้านความปลอดภัยไว้ ทั้งนี้ ไม่ได้กำหนดระยะเวลาตายตัวสำหรับการสอนแต่ละครั้ง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เริ่มต้นด้วยภาพนี้: ทุกคนรอบตัวเราใช้เงินโดยไม่ตั้งคำถามเกี่ยวกับเงิน ถามผู้เข้าร่วมว่า ครั้งล่าสุดที่ท่านคิดว่าเงินมาจากไหนคือเมื่อใด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ให้เวลาผู้เรียนเขียนสักสองสามนาที อย่าขอให้ผู้ใดเปิดเผยรายละเอียดทางการเงินส่วนบุคคล คำตอบเหล่านี้จะถูกนำกลับมาทบทวนในสไลด์สรุปประเด็นสำคัญ “ก้าวต่อไปคืออะไร?”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ใช้ความแตกต่างนี้ตลอดการเรียนครั้งนี้ เมื่อมีข้อกล่าวอ้างเกิดขึ้น ให้ถามว่า เราสามารถตรวจสอบข้อกล่าวอ้างนี้ได้หรือไม่ หรือจำเป็นต้องมีเกณฑ์และหลักฐานประกอบ?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ลองใช้ตัวอย่างในคู่มือ: คุณปลูกข้าวและต้องการรองเท้า แต่ช่างทำรองเท้าต้องการน้ำมันปรุงอาหาร ไม่ใช่ข้าว นักเศรษฐศาสตร์เรียกสิ่งนี้ว่า ความต้องการที่ตรงกันของทั้งสองฝ่าย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ลองใช้ตัวอย่างในคู่มือ: คุณปลูกข้าวและต้องการรองเท้า แต่ช่างทำรองเท้าต้องการน้ำมันปรุงอาหาร ไม่ใช่ข้าว นักเศรษฐศาสตร์เรียกสิ่งนี้ว่า ความต้องการที่ตรงกันของทั้งสองฝ่าย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ธนบัตรเป็นเพียงกระดาษแผ่นหนึ่ง เงินแก้ปัญหาของการแลกเปลี่ยนสิ่งของโดยแยกการขายออกจากการซื้อ กล่าวคือ ท่านขายข้าวให้คนหนึ่ง แล้วซื้อรองเท้าจากอีกคนหนึ่ง นี่คือสิ่งที่ทำให้เงินแตกต่างจากการแลกเปลี่ยนสิ่งของ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เงินเฟ้อด้านราคาคือการเพิ่มขึ้นอย่างต่อเนื่องของระดับราคาสินค้าและบริการโดยทั่วไป อีกด้านหนึ่งของเงินเฟ้อคืออำนาจซื้อ ซึ่งหมายถึงเงินหนึ่งหน่วยสามารถซื้อสิ่งของได้มากเพียงใด หากราคาสินค้าจำเป็นหนึ่งตะกร้าเพิ่มขึ้นจาก 100 หน่วยเงินเป็น 110 หน่วยเงิน เงินจำนวนเดิม 100 หน่วยจะไม่สามารถซื้อสินค้าทั้งตะกร้านั้นได้อีกต่อไป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เงินเฟ้อด้านราคาคือการเพิ่มขึ้นอย่างต่อเนื่องของระดับราคาสินค้าและบริการโดยทั่วไป อีกด้านหนึ่งของเงินเฟ้อคืออำนาจซื้อ ซึ่งหมายถึงเงินหนึ่งหน่วยสามารถซื้อสิ่งของได้มากเพียงใด หากราคาสินค้าจำเป็นหนึ่งตะกร้าเพิ่มขึ้นจาก 100 หน่วยเงินเป็น 110 หน่วยเงิน เงินจำนวนเดิม 100 หน่วยจะไม่สามารถซื้อสินค้าทั้งตะกร้านั้นได้อีกต่อไป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นักเศรษฐศาสตร์ถกเถียงกันว่าสาเหตุแต่ละประการมีความสำคัญมากน้อยเพียงใด ขอให้มุ่งเน้นไปที่สาเหตุเดียวที่เกิดจากการตัดสินใจ ไม่ใช่เหตุบังเอิญ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กิจกรรมนี้ทำได้โดยไม่ต้องใช้อุปกรณ์หรืออินเทอร์เน็ตใด ๆ เปรียบเทียบคำตอบของผู้เรียนในกลุ่ม และย้ำเตือนผู้เรียนว่าราคาสินค้าเพียงรายการเดียวไม่ได้สะท้อนภาพรวมของอัตราเงินเฟ้อ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ก่อนที่จะมีบิตคอยน์ การส่งเงินออนไลน์ต้องพึ่งพาองค์กรที่เชื่อถือได้เสมอ ไม่ว่าจะเป็นธนาคารหรือบริษัทผู้ให้บริการชำระเงิน ซึ่งทำหน้าที่ดูแลบัญชีแยกประเภท อนุมัติบัญชีผู้ใช้ และสามารถชะลอ ระงับ หรือย้อนกลับรายการชำระเงินได้ ข้อมูลดิจิทัลสามารถคัดลอกได้ง่าย หากเหรียญดิจิทัลหนึ่งเหรียญสามารถนำไปใช้จ่ายได้สองครั้ง เหรียญนั้นก็ไม่อาจทำหน้าที่เป็นเงินได้ นี่คือปัญหาการใช้จ่ายซ้ำซ้อน Satoshi Nakamoto คือบุคคลหรือกลุ่มบุคคลที่ใช้ชื่อนี้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การกระจายศูนย์ไม่ได้หมายความว่าทุกคนมีอิทธิพลเท่าเทียมกัน แต่หมายความว่าไม่มีผู้เข้าร่วมรายใดเพียงรายเดียวที่สามารถเปลี่ยนแปลงบัญชีแยกประเภทหรือกฎเกณฑ์ทางการเงินที่ใช้กับทุกคนได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บิตคอยน์ใหม่ถูกปล่อยออกมาตามกำหนดการที่เปิดเผยต่อสาธารณะ และคอมพิวเตอร์อิสระที่เรียกว่าโหนดจะปฏิเสธบล็อกใดก็ตามที่ละเมิดกฎดังกล่าว ขีดจำกัดนี้น่าเชื่อถือเพราะใครก็สามารถตรวจสอบได้ ขีดจำกัดนี้ไม่ใช่กฎธรรมชาติ แต่ยังคงอยู่ได้เพราะผู้เข้าร่วมยังคงบังคับใช้กฎนี้อย่างต่อเนื่อง อุปทานที่จำกัดไม่ได้รับประกันว่าราคาจะสูงขึ้น เพราะราคาขึ้นอยู่กับทั้งอุปสงค์และอุปทาน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การถือครอง 100,000 แซต และการถือครอง 0.001 บิตคอยน์ หมายถึงจำนวนเดียวกัน ชี้แจงความเข้าใจผิดที่ว่าบิตคอยน์เป็นสิ่งที่เอื้อมไม่ถึงเพราะบิตคอยน์หนึ่งเหรียญมีราคาแพง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ผู้ใช้ส่ง รับ และถือครองบิตคอยน์ โหนดตรวจสอบทุกธุรกรรมและทุกบล็อกว่าตรงตามกฎหรือไม่ ส่วนนักขุดแข่งขันกันเพื่อเพิ่มบล็อกใหม่ลงในบันทึกประมาณทุกสิบนาที บันทึกดังกล่าวเรียกว่าบล็อกเชน ซึ่งเปิดเผยต่อสาธารณะและมีต้นทุนสูงมากในการเขียนแก้ไขย้อนหลัง ข้อสังเกตเรื่องการสะกด: Bitcoin ที่ขึ้นต้นด้วย B ตัวใหญ่มักหมายถึงเครือข่ายหรือระบบ ส่วน bitcoin ที่ขึ้นต้นด้วย b ตัวเล็กหมายถึงตัวเงินเอง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ผู้ใช้ส่ง รับ และถือครองบิตคอยน์ โหนดตรวจสอบทุกธุรกรรมและทุกบล็อกว่าตรงตามกฎหรือไม่ ส่วนนักขุดแข่งขันกันเพื่อเพิ่มบล็อกใหม่ลงในบันทึกประมาณทุกสิบนาที บันทึกดังกล่าวเรียกว่าบล็อกเชน ซึ่งเปิดเผยต่อสาธารณะและมีต้นทุนสูงมากในการเขียนแก้ไขย้อนหลัง ข้อสังเกตเรื่องการสะกด: Bitcoin ที่ขึ้นต้นด้วย B ตัวใหญ่มักหมายถึงเครือข่ายหรือระบบ ส่วน bitcoin ที่ขึ้นต้นด้วย b ตัวเล็กหมายถึงตัวเงินเอง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กระเป๋าเงินบิตคอยน์เป็นเครื่องมือ ซึ่งโดยทั่วไปเป็นแอป ที่ช่วยให้ท่านรับ ตรวจสอบ และส่งบิตคอยน์ได้ บิตคอยน์ของท่านไม่ได้ถูกเก็บไว้ในโทรศัพท์ แต่ถูกบันทึกไว้บนบล็อกเชน กระเป๋าเงินจัดการกุญแจที่ช่วยให้ท่านพิสูจน์ความเป็นเจ้าของและอนุมัติการชำระเงินได้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วลีสำรองกระเป๋าเงินไม่ได้เป็นเพียงข้อมูลสำรองเท่านั้น แต่ยังให้สิทธิ์เข้าถึงกระเป๋าเงินได้อย่างเต็มรูปแบบ เมื่อท่านสร้างกระเป๋าเงิน ให้จดวลีนี้ลงบนกระดาษอย่างถูกต้อง เก็บไว้แบบออฟไลน์ เป็นความลับ และในที่ที่จะไม่สูญหายหรือเสียหาย ห้ามถ่ายภาพ ส่งทางอีเมล เก็บไว้ในบันทึกบนคลาวด์ ส่งทางข้อความ หรือพิมพ์ลงในเว็บไซต์โดยเด็ดขาด คำที่แสดงเป็นเพียงตัวอย่างเท่านั้น ห้ามแสดงหรือเก็บรวบรวมวลีสำรองกระเป๋าเงินจริงโดยเด็ดขาด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First Bitcoin ไม่แนะนำกระเป๋าเงินใดเป็นการเฉพาะ เครื่องมือ ค่าธรรมเนียม และเจ้าของอาจเปลี่ยนแปลงได้ และสิ่งที่เหมาะกับชุมชนหนึ่งอาจไม่เหมาะกับอีกชุมชนหนึ่ง โปรดแนะนำให้ผู้เรียนปรึกษาผู้สอนในท้องถิ่นที่เชื่อถือได้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4086" y="571500"/>
            <a:ext cx="1051103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th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ฉบับ 26.10</a:t>
            </a:r>
            <a:endParaRPr lang="th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960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th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บทนำสู่บิตคอยน์</a:t>
            </a:r>
            <a:endParaRPr lang="th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คู่มือสำหรับผู้เริ่มต้น</a:t>
            </a:r>
            <a:endParaRPr lang="th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เหตุใดเงินจึงมีความสำคัญ?</a:t>
            </a:r>
            <a:endParaRPr lang="th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เราใช้เงินทุกวัน แต่กลับแทบไม่เคยตั้งคำถามว่าเงินทำงานอย่างไร</a:t>
            </a:r>
            <a:endParaRPr lang="t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คนส่วนใหญ่ไม่เคยหยุดคิดเรื่องเงิน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47770"/>
            <a:ext cx="5694426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ไม่ใช่การหาเงิน ไม่ใช่การใช้เงิน แต่เป็นการคิดว่าเงินคืออะไรและทำงานอย่างไร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เหตุใดเงินจึงมีความสำคัญ?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ห้าคำถามเพื่อเริ่มต้น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939760" cy="26039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ทำไมผู้คนจึงต้องใช้เงิน?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อะไรทำให้สิ่งหนึ่งเป็นเงิน?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ใครสามารถสร้างหรือควบคุมเงินที่คุณใช้ได้?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ทำไมเงินที่คุณใช้จึงมีมูลค่า?</a:t>
            </a:r>
            <a:endParaRPr lang="t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เงินของคุณซื้อของได้ในปริมาณเท่าเดิมหรือไม่?</a:t>
            </a:r>
            <a:endParaRPr lang="th" sz="2300" dirty="0"/>
          </a:p>
        </p:txBody>
      </p:sp>
      <p:sp>
        <p:nvSpPr>
          <p:cNvPr id="6" name="Shape 3"/>
          <p:cNvSpPr/>
          <p:nvPr/>
        </p:nvSpPr>
        <p:spPr>
          <a:xfrm>
            <a:off x="666780" y="4308744"/>
            <a:ext cx="5981730" cy="1974372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308744"/>
            <a:ext cx="57150" cy="1974372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92103" y="4572091"/>
            <a:ext cx="5287518" cy="1447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เก็บคำตอบของคุณไว้</a:t>
            </a:r>
            <a:endParaRPr lang="th" sz="2300" dirty="0"/>
          </a:p>
          <a:p>
            <a:pPr algn="l" indent="0" marL="0">
              <a:lnSpc>
                <a:spcPct val="113000"/>
              </a:lnSpc>
              <a:spcBef>
                <a:spcPts val="340"/>
              </a:spcBef>
              <a:buNone/>
            </a:pPr>
            <a:r>
              <a:rPr lang="t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เขียนคำตอบสั้น ๆ สำหรับแต่ละคำถาม คุณจะกลับมาทบทวนคำตอบเหล่านี้อีกครั้งในตอนท้าย</a:t>
            </a:r>
            <a:endParaRPr lang="th" sz="230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เหตุใดเงินจึงมีความสำคัญ?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ข้อเท็จจริงหรือความคิดเห็น?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1706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ข้อเท็จจริง: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"ธนบัตรนี้ใช้ชำระภาษีได้" ข้อความนี้สามารถตรวจสอบได้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ความคิดเห็น: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"นี่คือรูปแบบของเงินที่ดีที่สุด" ข้อความนี้ต้องอาศัยเกณฑ์และหลักฐาน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3428268"/>
            <a:ext cx="6340632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คู่มือนี้มีวัตถุประสงค์เพื่อการศึกษาเท่านั้น ไม่ได้ให้คำแนะนำด้านการเงิน การลงทุน กฎหมาย หรือภาษี และไม่ได้ชี้แนะให้ท่านซื้อ ขาย หรือถือครองสิ่งใด</a:t>
            </a:r>
            <a:endParaRPr lang="th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เหตุใดเงินจึงมีความสำคัญ?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เงินคืออะไร?</a:t>
            </a:r>
            <a:endParaRPr lang="th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เงินเป็นเครื่องมือสำหรับการแลกเปลี่ยน</a:t>
            </a:r>
            <a:endParaRPr lang="t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การแลกเปลี่ยนสิ่งของและความต้องการที่ตรงกันของทั้งสองฝ่าย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ทั้งสองฝ่ายต้องต้องการสิ่งที่อีกฝ่ายมีในเวลาเดียวกันและในปริมาณที่เหมาะสม</a:t>
            </a:r>
            <a:endParaRPr lang="th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4993" y="2163928"/>
            <a:ext cx="6181893" cy="412239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การแลกเปลี่ยนสิ่งของและความต้องการที่ตรงกันของทั้งสองฝ่าย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ทั้งสองฝ่ายต้องต้องการสิ่งที่อีกฝ่ายมีในเวลาเดียวกันและในปริมาณที่เหมาะสม</a:t>
            </a:r>
            <a:endParaRPr lang="th" sz="2400" dirty="0"/>
          </a:p>
        </p:txBody>
      </p:sp>
      <p:pic>
        <p:nvPicPr>
          <p:cNvPr id="5" name="Image 0" descr="Amina มี: ข้าว ต้องการ: รองเท้ากับ LuisLuis ไม่ต้องการข้าวLuis มี: รองเท้าต้องการ: น้ำมันกับ MeiMei ไม่ต้องการรองเท้าMeiมี: น้ำมันต้องการ: งานซ่อมแซมกับ AminaAmina ทำงานซ่อมแซมไม่ได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029" y="2011589"/>
            <a:ext cx="9989820" cy="42344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เงินคือเครื่องมือในการแลกเปลี่ยน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ไม่มีใครต้องการเงินเพียงเพื่อมีเงิน เงินมีประโยชน์เพราะผู้อื่นยอมรับมัน โดยคาดหวังว่าคนอื่น ๆ จะยอมรับมันต่อไปในภายหลัง</a:t>
            </a:r>
            <a:endParaRPr lang="th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4847" y="2575316"/>
            <a:ext cx="7422368" cy="3711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หน้าที่สามประการของเงิน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สื่อกลางในการแลกเปลี่ยน: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ผู้คนยอมรับใช้ในการชำระเงิน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หน่วยวัดมูลค่า: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ราคาสินค้าและบริการแสดงในหน่วยนี้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เครื่องเก็บรักษามูลค่า: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ใช้ส่งต่อมูลค่าจากวันนี้ไปสู่อนาคต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4311853"/>
            <a:ext cx="6340632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ไม่มีเงินรูปแบบใดเก็บรักษามูลค่าได้อย่างสมบูรณ์แบบ แต่บางรูปแบบสูญเสียอำนาจซื้อช้ากว่ารูปแบบอื่น</a:t>
            </a:r>
            <a:endParaRPr lang="th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จากเปลือกหอยสู่ธนบัตร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276820" cy="347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เปลือกหอย, เกลือ, ลูกปัด, ปศุสัตว์, ทองแดง, เงิน, ทองคำ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โลหะมีค่า: หายาก ทนทาน เป็นที่ยอมรับอย่างแพร่หลาย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เอกสารสิทธิที่นำไปแลกเป็นโลหะได้ตามปริมาณที่ระบุ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ระบบมาตรฐานทองคำ: หน่วยเงินตราที่ผูกกับทองคำตามกฎหมาย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5195438"/>
            <a:ext cx="5694426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กฎเกณฑ์แตกต่างกันไปตามสถานที่และช่วงเวลา</a:t>
            </a:r>
            <a:endParaRPr lang="th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เงินเฟียต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47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 สหรัฐอเมริกายุติการให้รัฐบาลและธนาคารกลางต่างประเทศนำเงินดอลลาร์มาแลกเป็นทองคำอย่างเป็นทางการ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ปัจจุบันสกุลเงินของประเทศส่วนใหญ่เป็นเงินเฟียต ซึ่งออกโดยอาศัยอำนาจของรัฐบาล และไม่สามารถแลกคืนเป็นทองคำหรือสินค้าโภคภัณฑ์อื่นใดได้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เฟียต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เป็นคำภาษาละตินที่แปลว่า "จงให้เป็นไปตามนั้น" ซึ่งมักเข้าใจกันว่าหมายถึง "โดยคำสั่ง"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ได้รับการยอมรับเพราะประชาชน ธุรกิจ ธนาคาร และรัฐบาลใช้เงินนี้ โดยกฎหมายกำหนดให้เป็นเงินที่ใช้ชำระหนี้ได้ตามกฎหมายและต้องใช้ในการชำระภาษี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434681"/>
            <a:ext cx="10226010" cy="1988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เราเปลี่ยนจากเงินที่มีบางสิ่งหนุนหลัง</a:t>
            </a:r>
            <a:br/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มาเป็นเงินที่มีความไว้วางใจในใครบาง</a:t>
            </a:r>
            <a:br/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คนหนุนหลัง</a:t>
            </a:r>
            <a:endParaRPr lang="th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เงินของเรามีปัญหาอะไร?</a:t>
            </a:r>
            <a:endParaRPr lang="th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เมื่อผู้คนได้ยินคำว่าเงินเฟ้อ พวกเขามักจะนึกถึงราคาสินค้าที่สูงขึ้น</a:t>
            </a:r>
            <a:endParaRPr lang="t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เงินเฟ้อและอำนาจซื้อ</a:t>
            </a:r>
            <a:endParaRPr lang="th" sz="3000" dirty="0"/>
          </a:p>
        </p:txBody>
      </p:sp>
      <p:pic>
        <p:nvPicPr>
          <p:cNvPr id="4" name="Image 0" descr="ก่อน ท่านมีเงิน 100 หน่วย สินค้าทั้งตะกร้าราคา 100 ท่านสามารถซื้อสินค้าได้ครบทั้งตะกร้าระดับราคาต่ำกว่าอำนาจซื้อสูงกว่าหลังราคาสูงขึ้น ท่านยังคงมีเงิน 100 หน่วย สินค้าตะกร้าเดิมราคา 110 ท่านไม่สามารถ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5344" y="1295430"/>
            <a:ext cx="9881189" cy="494736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เงินของเรามีปัญหาอะไร?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เงินเฟ้อและอำนาจซื้อ</a:t>
            </a:r>
            <a:endParaRPr lang="th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เงินของเรามีปัญหาอะไร?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หลากหลายเหตุผล หนึ่งทางเลือก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276820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การขยายตัวของปริมาณเงินและสินเชื่อ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การหยุดชะงักของอุปทานและการเปลี่ยนแปลงของอุปสงค์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ค่าเงินที่อ่อนลง ภาษี ต้นทุนการผลิต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3489168"/>
            <a:ext cx="5694426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สาเหตุหนึ่งเกิดจากการเลือก ไม่ใช่เหตุบังเอิญ: ในระบบเงินเฟียต สถาบันเพียงไม่กี่แห่งสามารถเพิ่มปริมาณเงินและสินเชื่อ รวมทั้งเปลี่ยนแปลงกฎเกณฑ์ของระบบได้</a:t>
            </a:r>
            <a:endParaRPr lang="th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เงินของเรามีปัญหาอะไร?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ความขาดแคลนและมูลค่า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ภาพ Mona Lisa ต้นฉบับมีมูลค่าสูงกว่าสำเนาใด ๆ เพราะมีเพียงภาพเดียวเท่านั้น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ความขาดแคลนเพียงอย่างเดียวไม่ได้สร้างมูลค่า แต่เมื่อผู้คนต้องการสิ่งใด ปริมาณของสิ่งนั้นที่มีอยู่ย่อมมีความสำคัญ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เมื่อปริมาณเงินเพิ่มขึ้นเร็วกว่าปริมาณสินค้าและบริการที่เงินซื้อได้ เงินแต่ละหน่วยก็มักจะซื้อได้น้อยลง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เงินของเรามีปัญหาอะไร?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เงินเฟ้อไม่ได้ส่งผลกระทบต่อทุกคนเท่ากัน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35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เงินสดและเงินออมอาจสูญเสียอำนาจซื้อ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เจ้าของสินทรัพย์ที่มีราคาสูงขึ้นอาจได้รับการปกป้องบางส่วน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ค่าจ้างและราคาปรับตัวด้วยความเร็วที่แตกต่างกัน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077779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ยอดเงินในบัญชีธนาคารแตกต่างจากเงินสดในมือของท่าน เพราะเป็นคำสัญญาของธนาคารที่จะจ่ายเงินให้ท่าน โดยปกติธนาคารจะทำตามคำสัญญานั้น แต่ทั้งนี้ขึ้นอยู่กับธนาคารและกฎเกณฑ์ที่กำกับดูแลธนาคารนั้น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เงินของเรามีปัญหาอะไร?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ลองทำ: ตรวจสอบอำนาจซื้อ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เลือกสินค้าหรือบริการในชีวิตประจำวันหนึ่งอย่าง เช่น ขนมปัง การเดินทาง หรือค่าโทรศัพท์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จดราคาปัจจุบันของสิ่งที่ท่านเลือก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สอบถามใครสักคนว่าเมื่อหลายปีก่อนสิ่งนั้นมีราคาเท่าไร และตรวจสอบจากบันทึกที่น่าเชื่อถือหากท่านทำได้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รายได้เพิ่มขึ้นในอัตราเดียวกันหรือไม่ มีปัจจัยอื่นใดอีกบ้างที่อาจอธิบายการเปลี่ยนแปลงนี้ได้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เงินของเรามีปัญหาอะไร?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เงินเฟียตใช้งานได้ แต่มีความเสี่ยง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883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การชำระเงินที่สะดวก สินเชื่อที่ยืดหยุ่น เครื่องมือสำหรับรับมือกับวิกฤต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แต่ปริมาณเงินและกฎเกณฑ์อาจเปลี่ยนแปลงได้ และผู้ใช้แทบไม่มีสิทธิ์มีเสียง</a:t>
            </a:r>
            <a:endParaRPr lang="th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2605491"/>
            <a:ext cx="10858500" cy="776874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2605491"/>
            <a:ext cx="57150" cy="776874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2879811"/>
            <a:ext cx="10599450" cy="228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นี่คือเหตุผลที่ผู้คนมองหาทางเลือกอื่น และเป็นเหตุผลที่บิตคอยน์ถูกสร้างขึ้น</a:t>
            </a:r>
            <a:endParaRPr lang="th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เงินของเรามีปัญหาอะไร?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บิตคอยน์คืออะไร?</a:t>
            </a:r>
            <a:endParaRPr lang="th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เงินดิจิทัลที่กระจายศูนย์ มีอุปทานจำกัด และสามารถส่งถึงกันได้โดยตรงโดยไม่ต้องได้รับอนุญาตจากธนาคาร</a:t>
            </a:r>
            <a:endParaRPr lang="t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ปัญหาการใช้จ่ายซ้ำซ้อน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 ตุลาคม 2008: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Satoshi Nakamoto เผยแพร่ </a:t>
            </a:r>
            <a:r>
              <a:rPr lang="th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บิตคอยน์: ระบบเงินสดอิเล็กทรอนิกส์แบบเพียร์ทูเพียร์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th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มกราคม 2009: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เครือข่ายเริ่มทำงาน.</a:t>
            </a:r>
            <a:endParaRPr lang="th" sz="2400" dirty="0"/>
          </a:p>
        </p:txBody>
      </p:sp>
      <p:pic>
        <p:nvPicPr>
          <p:cNvPr id="5" name="Image 0" descr="บริษัทชำระเงิน ผู้ส่งส่งคำขอไปยังบริษัทบริษัทดูแลบัญชีแยกประเภทและอนุมัติ ผู้รับได้รับเงินหากบริษัทอนุญาตพึ่งพาองค์กรที่เชื่อถือได้เพียงแห่งเดียวซึ่งดูแลบัญชีแยกประเภทบิตคอยน์ ผู้ส่งลงนามในธุรกรรมโหนด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6928" y="2422886"/>
            <a:ext cx="6297839" cy="38022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บิตคอยน์คืออะไร?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กระจายศูนย์ · อุปทานจำกัด · เพียร์ทูเพียร์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กระจายศูนย์: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ไม่มีหน่วยงานกลางคอยสร้างบัญชี เปลี่ยนแปลงยอดคงเหลือ หรืออนุมัติว่าใครจะเข้าร่วมได้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อุปทานจำกัด: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จะไม่มีบิตคอยน์เกิน 21 ล้านหน่วยอย่างแน่นอน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แบบเพียร์ทูเพียร์: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ส่งให้ใครก็ได้ ที่ไหนก็ได้ โดยไม่ต้องขออนุญาตจากหน่วยงานกลาง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489168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ไม่มีบริษัทใดสามารถอายัดบิตคอยน์ที่ท่านควบคุมด้วยตนเองได้ อีกด้านหนึ่งของอิสรภาพนั้นคือความรับผิดชอบ: โดยปกติแล้ว ธุรกรรมที่ถูกต้องตามกฎจะไม่สามารถย้อนกลับได้ และไม่มีศูนย์ช่วยเหลือสำหรับเครือข่ายนี้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บิตคอยน์คืออะไร?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ขีดจำกัดที่ทุกคนตรวจสอบได้</a:t>
            </a:r>
            <a:endParaRPr lang="th" sz="3000" dirty="0"/>
          </a:p>
        </p:txBody>
      </p:sp>
      <p:pic>
        <p:nvPicPr>
          <p:cNvPr id="4" name="Image 0" descr="คำกล่าวอ้างเรื่องอุปทาน ผู้ออกระบุขีดจำกัดอุปทานไว้บนเว็บไซต์ของตน มีเพียงฐานข้อมูลของผู้ออกเองที่บันทึกข้อมูลนี้ไว้ บุคคลภายนอกไม่สามารถตรวจสอบได้ ผู้ออกสามารถเปลี่ยนแปลงอุปทานได้โดยไม่มีใครรู้ตรวจสอ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96" y="1295430"/>
            <a:ext cx="9283903" cy="496592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บิตคอยน์คืออะไร?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คุณไม่จำเป็นต้องมีบิตคอยน์เต็มเหรียญ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หนึ่งบิตคอยน์แบ่งออกเป็นหน่วยย่อยได้ 100,000,000 หน่วย เรียกว่า ซาโตชิ หรือเรียกสั้น ๆ ว่า แซต</a:t>
            </a:r>
            <a:endParaRPr lang="th" sz="2400" dirty="0"/>
          </a:p>
        </p:txBody>
      </p:sp>
      <p:pic>
        <p:nvPicPr>
          <p:cNvPr id="5" name="Image 0" descr="บิตคอยน์ (BTC)10.10.010.0010.00000001ซาโตชิ (sats)⁠100,000,000⁠ 10,000,000⁠ 1,000,000⁠ 100,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455" y="2422886"/>
            <a:ext cx="6837060" cy="385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บิตคอยน์คืออะไร?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ใครทำให้บิตคอยน์ทำงานต่อไปได้?</a:t>
            </a:r>
            <a:endParaRPr lang="th" sz="3000" dirty="0"/>
          </a:p>
        </p:txBody>
      </p:sp>
      <p:pic>
        <p:nvPicPr>
          <p:cNvPr id="4" name="Image 0" descr="ผู้ใช้ผู้ใช้รับ ถือครอง และส่งบิตคอยน์ โหนดโหนดตรวจสอบตามกฎด้วยตนเองและส่งต่อข้อมูลที่ถูกต้อง นักขุดนักขุดสร้างบล็อกที่เสนอและดำเนินการพิสูจน์การทำงานนักพัฒนานักพัฒนาตรวจทาน เขียน และเสนอซอฟต์แวร์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777" y="1295430"/>
            <a:ext cx="10828325" cy="48887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บิตคอยน์คืออะไร?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ใครทำให้บิตคอยน์ทำงานต่อไปได้?</a:t>
            </a:r>
            <a:endParaRPr lang="th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บิตคอยน์คืออะไร?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บิตคอยน์มีข้อแลกเปลี่ยน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ราคาของบิตคอยน์อาจเปลี่ยนแปลงอย่างรวดเร็ว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ข้อผิดพลาดมักไม่สามารถแก้ไขย้อนกลับได้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การยอมรับบิตคอยน์ยังมีจำกัดในหลายพื้นที่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การใช้งานอย่างปลอดภัยต้องอาศัยการเรียนรู้พอสมควร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บิตคอยน์ใช้การตรวจสอบและความรับผิดชอบส่วนบุคคลมาทดแทนความไว้วางใจในสถาบันบางส่วน แต่ไม่ได้ขจัดความเสี่ยงให้หมดไป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บิตคอยน์คืออะไร?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คุณใช้บิตคอยน์อย่างไร?</a:t>
            </a:r>
            <a:endParaRPr lang="th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คำถามแรกเกี่ยวกับกระเป๋าเงินทุกประเภทคือ ใครเป็นผู้ควบคุมกุญแจ?</a:t>
            </a:r>
            <a:endParaRPr lang="t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กระเป๋าเงินจัดการกุญแจ</a:t>
            </a:r>
            <a:endParaRPr lang="th" sz="3000" dirty="0"/>
          </a:p>
        </p:txBody>
      </p:sp>
      <p:pic>
        <p:nvPicPr>
          <p:cNvPr id="4" name="Image 0" descr="กระเป๋าเงินของคุณเก็บกุญแจไว้ รับ แชร์ที่อยู่สำหรับรับส่ง ลงนามด้วยกุญแจของคุณ บิตคอยน์ยังคงอยู่บนบัญชีแยกประเภทที่ใช้ร่วมกั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1024" y="1295430"/>
            <a:ext cx="10429921" cy="46556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คุณใช้บิตคอยน์อย่างไร?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ใครถือครองบิตคอยน์ของคุณอยู่จริง ๆ?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239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แบบดูแลสินทรัพย์ด้วยตนเอง: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คุณเป็นผู้ควบคุมกุญแจ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ไม่มีใครสามารถกู้คืนบิตคอยน์ให้คุณได้ หากคุณทำทั้งชุดคำกู้คืนและอุปกรณ์สูญหาย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แบบมีผู้รับฝากดูแลสินทรัพย์: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บริษัทเป็นผู้ถือกุญแจ คล้ายกับธนาคาร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ยอดคงเหลือของคุณคือคำสัญญาของบริษัทว่าจะจ่ายเงินให้ บริษัทอาจจำกัดการถอนเงิน อายัดบัญชี ถูกแฮ็ก หรือปิดกิจการได้</a:t>
            </a:r>
            <a:endParaRPr lang="t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961364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การเลือกรูปแบบการดูแลสินทรัพย์ไม่ใช่เครื่องตัดสินคุณค่าของคุณ สิ่งสำคัญคือการรู้ว่าคุณกำลังใช้รูปแบบใด และกำลังไว้วางใจสิ่งใดอยู่</a:t>
            </a:r>
            <a:endParaRPr lang="t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คุณใช้บิตคอยน์อย่างไร?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วลีช่วยจำของคุณให้สิทธิ์เข้าถึง</a:t>
            </a:r>
            <a:br/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อย่างเต็มรูปแบบ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รายการคำที่เรียงตามลำดับ ซึ่งมักมี 12 หรือ 24 คำ ที่สามารถใช้กู้คืนคีย์ของคุณได้ ใครก็ตามที่มีรายการคำนี้สามารถนำบิตคอยน์ของคุณไปได้</a:t>
            </a:r>
            <a:endParaRPr lang="th" sz="2400" dirty="0"/>
          </a:p>
        </p:txBody>
      </p:sp>
      <p:pic>
        <p:nvPicPr>
          <p:cNvPr id="6" name="Image 1" descr="ตัวอย่างเท่านั้น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60" y="3664732"/>
            <a:ext cx="4514850" cy="257129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คุณใช้บิตคอยน์อย่างไร?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766151"/>
            <a:ext cx="10226010" cy="1325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กุญแจไม่ใช่ของคุณ เหรียญก็ไม่ใช่</a:t>
            </a:r>
            <a:br/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ของคุณ</a:t>
            </a:r>
            <a:endParaRPr lang="th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คุณใช้บิตคอยน์อย่างไร?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ก่อนที่คุณจะใช้กระเป๋าเงินใด ๆ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986729" y="1372240"/>
            <a:ext cx="5989960" cy="440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กุญแจ: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ใครเป็นผู้ควบคุมกุญแจเหล่านี้ คุณหรือบริษัท?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การกู้คืน: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จะทำอย่างไรหากโทรศัพท์ของคุณสูญหายหรือบริษัทหายไป?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แหล่งที่มา: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มาจากเว็บไซต์ทางการหรือหน้ารายการแอปในแอปสโตร์ ไม่ใช่ลิงก์ที่มีคนส่งให้คุณใช่หรือไม่?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โค้ด: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เป็นโอเพนซอร์สและได้รับการดูแลอย่างต่อเนื่องหรือไม่? (เพียงเท่านี้ยังไม่ใช่หลักฐานยืนยันความปลอดภัย)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ค่าใช้จ่าย: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มีค่าธรรมเนียมในการส่ง รับ หรือถอนหรือไม่?</a:t>
            </a:r>
            <a:endParaRPr lang="t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h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การชำระเงิน:</a:t>
            </a:r>
            <a:r>
              <a:rPr lang="t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ผ่านออนเชน ไลท์นิง หรือทั้งสองอย่าง?</a:t>
            </a:r>
            <a:endParaRPr lang="th" sz="202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คุณใช้บิตคอยน์อย่างไร?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ออนเชนและไลท์นิง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ออนเชน: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บันทึกลงในบล็อกเชนโดยตรง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ไลท์นิง: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เครือข่ายการชำระเงินที่สร้างขึ้นบนบิตคอยน์ เพื่อการชำระเงินจำนวนเล็กน้อยที่รวดเร็วและบ่อยครั้ง เช่น การซื้อกาแฟ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กระเป๋าเงินไลท์นิงอาจเป็นแบบที่มีผู้ดูแลสินทรัพย์ให้ หรือแบบที่ผู้ใช้ดูแลสินทรัพย์ด้วยตนเองก็ได้</a:t>
            </a:r>
            <a:endParaRPr lang="th" sz="2400" dirty="0"/>
          </a:p>
        </p:txBody>
      </p:sp>
      <p:pic>
        <p:nvPicPr>
          <p:cNvPr id="5" name="Image 0" descr="ออนเชนบันทึกโดยตรงบนบล็อกเชนของบิตคอยน์ไลต์นิงเครือข่ายการชำระเงินที่สร้างขึ้นบนบิตคอยน์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189" y="3748126"/>
            <a:ext cx="10717408" cy="22570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คุณใช้บิตคอยน์อย่างไร?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กฎสามข้อระหว่างการเรียนรู้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เรียนรู้ก่อน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อย่าลงมือทำเพราะความตื่นเต้น ความกลัว หรือแรงกดดัน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เริ่มต้นด้วยจำนวนเงินเล็กน้อย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ทดลองใช้เครื่องมือที่ไม่คุ้นเคยด้วยจำนวนเงินที่คุณยอมสูญเสียได้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อย่าเชื่อ จงตรวจสอบ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ตรวจสอบตัวบุคคล วิธีการชำระเงิน ที่อยู่ และจำนวนเงิน</a:t>
            </a:r>
            <a:endParaRPr lang="th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489168"/>
            <a:ext cx="10858500" cy="2056668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489168"/>
            <a:ext cx="57150" cy="2056668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763488"/>
            <a:ext cx="10415565" cy="1508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แบ่งปันข้อมูลสำหรับรับเงิน แต่ห้ามเปิดเผยข้อมูลลับ</a:t>
            </a:r>
            <a:endParaRPr lang="th" sz="2400" dirty="0"/>
          </a:p>
          <a:p>
            <a:pPr algn="l" indent="0" marL="0">
              <a:lnSpc>
                <a:spcPct val="113000"/>
              </a:lnSpc>
              <a:spcBef>
                <a:spcPts val="360"/>
              </a:spcBef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คุณสามารถแบ่งปันที่อยู่หรือคำขอชำระเงินได้ แต่ห้ามเปิดเผยชุดคำกู้คืนหรือกุญแจส่วนตัวโดยเด็ดขาด ผู้สอน บริษัทผู้ให้บริการกระเป๋าเงิน หรือเจ้าหน้าที่ฝ่ายสนับสนุนที่น่าเชื่อถือจะไม่มีวันขอข้อมูลเหล่านี้จากคุณ</a:t>
            </a:r>
            <a:endParaRPr lang="th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คุณใช้บิตคอยน์อย่างไร?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หยุด อย่าแชร์สิ่งใด อย่าส่งสิ่งใด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47770"/>
            <a:ext cx="5694426" cy="28795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หยุดหากมีใครเร่งรัดให้ท่านรีบตัดสินใจหรือขอให้เก็บเป็นความลับ สัญญาว่าจะได้รับผลตอบแทนแน่นอน ขอให้ท่านส่งบิตคอยน์ไปก่อน หรือขอชุดคำกู้คืนกระเป๋าเงินของท่าน หยุดคิดสักครู่ อย่าเปิดเผยข้อมูลใด ๆ อย่าส่งสิ่งใด แล้วตรวจสอบผ่านแหล่งข้อมูลที่ท่านรู้จักอยู่แล้ว</a:t>
            </a:r>
            <a:endParaRPr lang="th" sz="2400" dirty="0"/>
          </a:p>
        </p:txBody>
      </p:sp>
      <p:pic>
        <p:nvPicPr>
          <p:cNvPr id="6" name="Image 1" descr="การเร่งให้ตัดสินใจ การแอบอ้างตัวตน การเปลี่ยนปลายทางการโอน การรับประกันผลตอบแทน การขอข้อมูลลับ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782" y="4479737"/>
            <a:ext cx="4431914" cy="173891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คุณใช้บิตคอยน์อย่างไร?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ขั้นต่อไปคืออะไร?</a:t>
            </a:r>
            <a:endParaRPr lang="th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นี่เป็นเพียงจุดเริ่มต้นเท่านั้น</a:t>
            </a:r>
            <a:endParaRPr lang="t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ประเด็นสำคัญ 4 ข้อ</a:t>
            </a:r>
            <a:endParaRPr lang="t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เงินขึ้นอยู่กับกฎเกณฑ์และความไว้วางใจ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ปริมาณเงินเฟียตและกฎเกณฑ์ต่าง ๆ ถูกกำหนดโดยสถาบันเพียงไม่กี่แห่ง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บิตคอยน์เสนอกฎเกณฑ์ที่แตกต่างออกไป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ปริมาณเงินมีจำกัดและเปิดเผยต่อสาธารณะ เปิดให้ทุกคนเข้าถึง และตรวจสอบได้แทนที่จะต้องอาศัยความไว้วางใจ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ความปลอดภัยต้องมาก่อน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เรียนรู้ก่อน เริ่มจากจำนวนน้อย ตรวจสอบทุกอย่าง และอย่าเปิดเผยวลีกู้คืนกระเป๋าเงินของท่านให้ใครทราบเด็ดขาด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นี่เป็นเพียงจุดเริ่มต้น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เพียงก้าวต่อไปอย่างปลอดภัยหนึ่งก้าวก็เพียงพอแล้ว</a:t>
            </a:r>
            <a:endParaRPr lang="th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4784049"/>
            <a:ext cx="10858500" cy="123389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4784049"/>
            <a:ext cx="57150" cy="123389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5058369"/>
            <a:ext cx="10415565" cy="685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ช่วงเวลาสำหรับการทบทวน</a:t>
            </a:r>
            <a:endParaRPr lang="th" sz="2400" dirty="0"/>
          </a:p>
          <a:p>
            <a:pPr algn="l" indent="0" marL="0">
              <a:lnSpc>
                <a:spcPct val="113000"/>
              </a:lnSpc>
              <a:spcBef>
                <a:spcPts val="360"/>
              </a:spcBef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กลับไปดูคำถามทั้งห้าข้อในตอนต้น ตอนนี้ท่านจะตอบว่าอย่างไร?</a:t>
            </a:r>
            <a:endParaRPr lang="th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ขั้นต่อไปคืออะไร?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หลักสูตรประกาศนียบัตรบิตคอยน์</a:t>
            </a:r>
            <a:endParaRPr lang="t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47770"/>
            <a:ext cx="6340632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ก้าวต่อไป บทเรียนทั้งสี่ส่วนจะพาท่านเรียนรู้ต่อยอดในหัวข้อต่อไปนี้:</a:t>
            </a:r>
            <a:endParaRPr lang="th" sz="2400" dirty="0"/>
          </a:p>
        </p:txBody>
      </p:sp>
      <p:sp>
        <p:nvSpPr>
          <p:cNvPr id="6" name="Text 3"/>
          <p:cNvSpPr/>
          <p:nvPr/>
        </p:nvSpPr>
        <p:spPr>
          <a:xfrm>
            <a:off x="1047720" y="2514326"/>
            <a:ext cx="5923026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ทำความเข้าใจเรื่องเงิน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บิตคอยน์ทำงานอย่างไร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การใช้บิตคอยน์อย่างปลอดภัย</a:t>
            </a:r>
            <a:endParaRPr lang="t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บิตคอยน์ในชุมชนของท่าน</a:t>
            </a:r>
            <a:endParaRPr lang="th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4677522"/>
            <a:ext cx="6340632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ใฝ่รู้อยู่เสมอ ตั้งคำถามต่อไป และเรียนรู้เพิ่มเติมได้ที่ </a:t>
            </a:r>
            <a:r>
              <a:rPr lang="th" altLang="en-US" sz="240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th" sz="2400" dirty="0"/>
          </a:p>
        </p:txBody>
      </p:sp>
      <p:sp>
        <p:nvSpPr>
          <p:cNvPr id="8" name="Text 5"/>
          <p:cNvSpPr/>
          <p:nvPr/>
        </p:nvSpPr>
        <p:spPr>
          <a:xfrm>
            <a:off x="666780" y="5805068"/>
            <a:ext cx="1114425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เราหวังว่าจะได้พบท่านในกลุ่มผู้เรียนรุ่นถัดไป</a:t>
            </a:r>
            <a:endParaRPr lang="th" sz="240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บทนำสู่บิตคอยน์ · ขั้นต่อไปคืออะไร?</a:t>
            </a:r>
            <a:endParaRPr lang="t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บทนำสู่บิตคอยน์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2026-10-22T19:52:19Z</dcterms:created>
  <dcterms:modified xsi:type="dcterms:W3CDTF">2026-10-22T19:52:19Z</dcterms:modified>
</cp:coreProperties>
</file>