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Πηγή: My First Bitcoin, Εισαγωγή στο Bitcoin, Οδηγός για αρχάριους, έκδοση 26.10. Προσαρμογή υπό την άδεια Creative Commons Αναφορά Δημιουργού-Παρόμοια Διανομή 4.0 Διεθνές· αυτή η παρουσίαση χρησιμοποιεί την ίδια άδεια. Η παρουσίαση αποτελεί βοήθημα διδασκαλίας με την καθοδήγηση εκπαιδευτικού και βασίζεται στις έξι ερωτήσεις του οδηγού. Προσαρμόστε τα παραδείγματα, τον ρυθμό και τον τρόπο παρουσίασης στην κοινότητά σας, διατηρώντας το νόημα και τα μηνύματα ασφάλειας. Δεν προϋποτίθεται συγκεκριμένη διάρκεια διδασκαλίας.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Ξεκινήστε με την εικόνα: όλοι γύρω μας χρησιμοποιούν χρήματα χωρίς να αναρωτιούνται γι’ αυτά. Ρωτήστε την ομάδα πότε σκέφτηκαν τελευταία φορά από πού προέρχονται τα χρήματα.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Δώστε στους εκπαιδευόμενους λίγα λεπτά για να γράψουν. Μη ζητήσετε από κανέναν να μοιραστεί προσωπικά οικονομικά στοιχεία. Οι απαντήσεις αυτές θα επανεξεταστούν στη διαφάνεια με τα βασικά συμπεράσματα «Τι ακολουθεί;».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Διατηρήστε αυτή τη διάκριση σε όλη τη διάρκεια του μαθήματος. Όταν προκύπτει ένας ισχυρισμός, αναρωτηθείτε: μπορούμε να τον ελέγξουμε ή χρειάζεται κριτήρια και αποδεικτικά στοιχεία;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Χρησιμοποιήστε το παράδειγμα του οδηγού: καλλιεργείτε ρύζι και χρειάζεστε παπούτσια, αλλά ο υποδηματοποιός θέλει μαγειρικό λάδι, όχι ρύζι. Οι οικονομολόγοι αποκαλούν αυτό το φαινόμενο διπλή σύμπτωση αναγκών.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Χρησιμοποιήστε το παράδειγμα του οδηγού: καλλιεργείτε ρύζι και χρειάζεστε παπούτσια, αλλά ο υποδηματοποιός θέλει μαγειρικό λάδι, όχι ρύζι. Οι οικονομολόγοι αποκαλούν αυτό το φαινόμενο διπλή σύμπτωση αναγκών.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Ένα χαρτονόμισμα είναι απλώς ένα κομμάτι χαρτί. Το χρήμα λύνει το πρόβλημα του αντιπραγματισμού διαχωρίζοντας την πώληση από την αγορά: πουλάτε το ρύζι σας σε ένα άτομο και αγοράζετε παπούτσια από κάποιο άλλο. Αυτό είναι που διακρίνει το χρήμα από τον αντιπραγματισμό.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πληθωρισμός των τιμών είναι μια διαρκής άνοδος του γενικού επιπέδου των τιμών. Η άλλη του όψη είναι η αγοραστική δύναμη: πόσα αγαθά μπορεί να αγοράσει μια νομισματική μονάδα. Αν το κόστος ενός καλαθιού βασικών αγαθών αυξηθεί από 100 νομισματικές μονάδες σε 110, οι ίδιες 100 μονάδες δεν αρκούν πλέον για την αγορά ολόκληρου του καλαθιού.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πληθωρισμός των τιμών είναι μια διαρκής άνοδος του γενικού επιπέδου των τιμών. Η άλλη του όψη είναι η αγοραστική δύναμη: πόσα αγαθά μπορεί να αγοράσει μια νομισματική μονάδα. Αν το κόστος ενός καλαθιού βασικών αγαθών αυξηθεί από 100 νομισματικές μονάδες σε 110, οι ίδιες 100 μονάδες δεν αρκούν πλέον για την αγορά ολόκληρου του καλαθιού.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οικονομολόγοι συζητούν για το πόσο σημαντική είναι κάθε αιτία. Εστιάστε στη μοναδική αιτία που αποτελεί απόφαση και όχι τυχαίο γεγονός.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Αυτό λειτουργεί χωρίς καμία συσκευή ή σύνδεση στο διαδίκτυο. Συγκρίνετε τις απαντήσεις μεταξύ των μελών της ομάδας και υπενθυμίστε στους εκπαιδευόμενους ότι μία μόνο τιμή δεν αρκεί για τη συνολική μέτρηση του πληθωρισμού.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Πριν από το Bitcoin, η αποστολή χρημάτων μέσω διαδικτύου εξαρτιόταν πάντα από έναν έμπιστο οργανισμό: μια τράπεζα ή μια εταιρεία πληρωμών που τηρούσε το λογιστικό βιβλίο, ενέκρινε λογαριασμούς και μπορούσε να καθυστερήσει, να εμποδίσει ή να αντιστρέψει μια πληρωμή. Οι ψηφιακές πληροφορίες αντιγράφονται εύκολα: αν ένα ψηφιακό νόμισμα μπορούσε να δαπανηθεί δύο φορές, δεν θα μπορούσε να λειτουργήσει ως χρήμα. Αυτό είναι το πρόβλημα της διπλής δαπάνης. Ο Satoshi Nakamoto είναι ένα άτομο ή μια ομάδα που χρησιμοποιεί αυτό το όνομα.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αποκέντρωση δεν σημαίνει ότι όλοι έχουν ίση επιρροή. Σημαίνει ότι κανένας μεμονωμένος συμμετέχων δεν μπορεί να αλλάξει το καθολικό ή τους νομισματικούς κανόνες για όλους.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Νέα bitcoin εκδίδονται βάσει ενός δημόσια γνωστού χρονοδιαγράμματος και ανεξάρτητοι υπολογιστές, που ονομάζονται κόμβοι, απορρίπτουν κάθε μπλοκ που παραβιάζει αυτόν τον κανόνα. Το όριο είναι αξιόπιστο επειδή ο καθένας μπορεί να το επαληθεύσει. Δεν είναι νόμος της φύσης: ισχύει επειδή οι συμμετέχοντες συνεχίζουν να το επιβάλλουν. Η περιορισμένη προσφορά δεν εγγυάται ότι η τιμή θα αυξηθεί· η τιμή εξαρτάται τόσο από τη ζήτηση όσο και από την προσφορά.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κατοχή 100.000 sats και η κατοχή 0,001 bitcoin περιγράφουν το ίδιο ποσό. Αντιμετωπίστε την εσφαλμένη αντίληψη ότι το Bitcoin είναι απρόσιτο επειδή ένα bitcoin είναι ακριβό.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χρήστες στέλνουν, λαμβάνουν και διακρατούν bitcoin· οι κόμβοι ελέγχουν κάθε συναλλαγή και κάθε μπλοκ ως προς τη συμμόρφωσή τους με τους κανόνες· οι εξορύκτες ανταγωνίζονται για να προσθέσουν ένα νέο μπλοκ στο αρχείο καταγραφής περίπου κάθε δέκα λεπτά. Αυτό το αρχείο, η αλυσίδα μπλοκ, είναι δημόσιο και η επανεγγραφή του έχει πολύ υψηλό κόστος. Μια σημείωση για την ορθογραφία: το Bitcoin με κεφαλαίο B συνήθως αναφέρεται στο δίκτυο ή στο σύστημα· το bitcoin με πεζό b αναφέρεται στο ίδιο το χρήμα.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χρήστες στέλνουν, λαμβάνουν και διακρατούν bitcoin· οι κόμβοι ελέγχουν κάθε συναλλαγή και κάθε μπλοκ ως προς τη συμμόρφωσή τους με τους κανόνες· οι εξορύκτες ανταγωνίζονται για να προσθέσουν ένα νέο μπλοκ στο αρχείο καταγραφής περίπου κάθε δέκα λεπτά. Αυτό το αρχείο, η αλυσίδα μπλοκ, είναι δημόσιο και η επανεγγραφή του έχει πολύ υψηλό κόστος. Μια σημείωση για την ορθογραφία: το Bitcoin με κεφαλαίο B συνήθως αναφέρεται στο δίκτυο ή στο σύστημα· το bitcoin με πεζό b αναφέρεται στο ίδιο το χρήμα.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Ένα πορτοφόλι Bitcoin είναι ένα εργαλείο, συνήθως μια εφαρμογή, που σας επιτρέπει να λαμβάνετε, να ελέγχετε και να στέλνετε bitcoin. Τα bitcoin σας δεν αποθηκεύονται μέσα στο τηλέφωνό σας: καταγράφονται στην αλυσίδα μπλοκ. Το πορτοφόλι διαχειρίζεται τα κλειδιά που σας επιτρέπουν να αποδεικνύετε ότι σας ανήκουν και να εγκρίνετε μια πληρωμή.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φράση ανάκτησης δεν είναι απλώς ένα αντίγραφο ασφαλείας: παρέχει πλήρη πρόσβαση. Καταγράψτε την με ακρίβεια σε χαρτί όταν δημιουργείτε το πορτοφόλι σας· φυλάξτε την εκτός σύνδεσης, μυστική και σε μέρος όπου δεν θα χαθεί ούτε θα υποστεί ζημιά. Ποτέ μην τη φωτογραφίζετε, μην τη στέλνετε μέσω email, μην την αποθηκεύετε σε σημειώσεις στο υπολογιστικό νέφος, μην τη στέλνετε σε μήνυμα και μην την πληκτρολογείτε σε ιστότοπο. Οι λέξεις που εμφανίζονται είναι μόνο ενδεικτικές· ποτέ μην παρουσιάζετε ούτε να συλλέγετε πραγματικές φράσεις ανάκτησης.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My First Bitcoin δεν συνιστά συγκεκριμένα πορτοφόλια. Τα εργαλεία, οι χρεώσεις και οι ιδιοκτήτες αλλάζουν, και ό,τι ταιριάζει σε μία κοινότητα μπορεί να μην ταιριάζει σε κάποια άλλη. Παραπέμψτε τους εκπαιδευόμενους σε έναν έμπιστο εκπαιδευτή της περιοχής τους.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22499" y="571500"/>
            <a:ext cx="1402781" cy="272400"/>
          </a:xfrm>
          <a:prstGeom prst="rect">
            <a:avLst/>
          </a:prstGeom>
          <a:noFill/>
          <a:ln/>
        </p:spPr>
        <p:txBody>
          <a:bodyPr wrap="square" lIns="0" tIns="0" rIns="0" bIns="0" rtlCol="0" anchor="t"/>
          <a:lstStyle/>
          <a:p>
            <a:pPr algn="r" indent="0" marL="0">
              <a:lnSpc>
                <a:spcPct val="108000"/>
              </a:lnSpc>
              <a:buNone/>
            </a:pPr>
            <a:r>
              <a:rPr lang="el" altLang="en-US" sz="1650" dirty="0">
                <a:solidFill>
                  <a:srgbClr val="FFFFFF"/>
                </a:solidFill>
                <a:latin typeface="IBM Plex Sans" pitchFamily="34" charset="0"/>
                <a:ea typeface="IBM Plex Sans" pitchFamily="34" charset="-122"/>
                <a:cs typeface="IBM Plex Sans" pitchFamily="34" charset="-120"/>
              </a:rPr>
              <a:t>Έκδοση 26.10</a:t>
            </a:r>
            <a:endParaRPr lang="el"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el" altLang="en-US" sz="7200" dirty="0">
                <a:solidFill>
                  <a:srgbClr val="FFFFFF"/>
                </a:solidFill>
                <a:latin typeface="IBM Plex Sans Medium" pitchFamily="34" charset="0"/>
                <a:ea typeface="IBM Plex Sans Medium" pitchFamily="34" charset="-122"/>
                <a:cs typeface="IBM Plex Sans Medium" pitchFamily="34" charset="-120"/>
              </a:rPr>
              <a:t>Εισαγωγή</a:t>
            </a:r>
            <a:br/>
            <a:r>
              <a:rPr lang="el" altLang="en-US" sz="7200" dirty="0">
                <a:solidFill>
                  <a:srgbClr val="FFFFFF"/>
                </a:solidFill>
                <a:latin typeface="IBM Plex Sans Medium" pitchFamily="34" charset="0"/>
                <a:ea typeface="IBM Plex Sans Medium" pitchFamily="34" charset="-122"/>
                <a:cs typeface="IBM Plex Sans Medium" pitchFamily="34" charset="-120"/>
              </a:rPr>
              <a:t>στο Bitcoin</a:t>
            </a:r>
            <a:endParaRPr lang="el"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el" altLang="en-US" sz="2400" dirty="0">
                <a:solidFill>
                  <a:srgbClr val="FFFFFF"/>
                </a:solidFill>
                <a:latin typeface="IBM Plex Sans" pitchFamily="34" charset="0"/>
                <a:ea typeface="IBM Plex Sans" pitchFamily="34" charset="-122"/>
                <a:cs typeface="IBM Plex Sans" pitchFamily="34" charset="-120"/>
              </a:rPr>
              <a:t>Οδηγός για αρχάριους</a:t>
            </a:r>
            <a:endParaRPr lang="el"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el" altLang="en-US" sz="4350" dirty="0">
                <a:solidFill>
                  <a:srgbClr val="FFFFFF"/>
                </a:solidFill>
                <a:latin typeface="IBM Plex Sans Medium" pitchFamily="34" charset="0"/>
                <a:ea typeface="IBM Plex Sans Medium" pitchFamily="34" charset="-122"/>
                <a:cs typeface="IBM Plex Sans Medium" pitchFamily="34" charset="-120"/>
              </a:rPr>
              <a:t>Γιατί έχει σημασία το χρήμα;</a:t>
            </a:r>
            <a:endParaRPr lang="el"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el" altLang="en-US" sz="2400" dirty="0">
                <a:solidFill>
                  <a:srgbClr val="FFFFFF"/>
                </a:solidFill>
                <a:latin typeface="IBM Plex Sans" pitchFamily="34" charset="0"/>
                <a:ea typeface="IBM Plex Sans" pitchFamily="34" charset="-122"/>
                <a:cs typeface="IBM Plex Sans" pitchFamily="34" charset="-120"/>
              </a:rPr>
              <a:t>Χρησιμοποιούμε χρήματα καθημερινά, αλλά σπάνια αναρωτιόμαστε πώς λειτουργούν.</a:t>
            </a:r>
            <a:endParaRPr lang="e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Οι περισσότεροι άνθρωποι δεν</a:t>
            </a:r>
            <a:br/>
            <a:r>
              <a:rPr lang="el" altLang="en-US" sz="3000" dirty="0">
                <a:solidFill>
                  <a:srgbClr val="422C70"/>
                </a:solidFill>
                <a:latin typeface="IBM Plex Sans Medium" pitchFamily="34" charset="0"/>
                <a:ea typeface="IBM Plex Sans Medium" pitchFamily="34" charset="-122"/>
                <a:cs typeface="IBM Plex Sans Medium" pitchFamily="34" charset="-120"/>
              </a:rPr>
              <a:t>σταματούν ποτέ για να</a:t>
            </a:r>
            <a:br/>
            <a:r>
              <a:rPr lang="el" altLang="en-US" sz="3000" dirty="0">
                <a:solidFill>
                  <a:srgbClr val="422C70"/>
                </a:solidFill>
                <a:latin typeface="IBM Plex Sans Medium" pitchFamily="34" charset="0"/>
                <a:ea typeface="IBM Plex Sans Medium" pitchFamily="34" charset="-122"/>
                <a:cs typeface="IBM Plex Sans Medium" pitchFamily="34" charset="-120"/>
              </a:rPr>
              <a:t>σκεφτούν το χρήμα</a:t>
            </a:r>
            <a:endParaRPr lang="el" sz="3000" dirty="0"/>
          </a:p>
        </p:txBody>
      </p:sp>
      <p:sp>
        <p:nvSpPr>
          <p:cNvPr id="5" name="Text 2"/>
          <p:cNvSpPr/>
          <p:nvPr/>
        </p:nvSpPr>
        <p:spPr>
          <a:xfrm>
            <a:off x="666780" y="2286000"/>
            <a:ext cx="5694426" cy="1234074"/>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Όχι να το κερδίζετε, ούτε να το ξοδεύετε, αλλά να σκέφτεστε τι είναι και πώς λειτουργεί.</a:t>
            </a:r>
            <a:endParaRPr lang="el"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Γιατί έχει σημασία το χρήμα;</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Πέντε ερωτήσεις για αρχή</a:t>
            </a:r>
            <a:endParaRPr lang="el" sz="3000" dirty="0"/>
          </a:p>
        </p:txBody>
      </p:sp>
      <p:sp>
        <p:nvSpPr>
          <p:cNvPr id="5" name="Text 2"/>
          <p:cNvSpPr/>
          <p:nvPr/>
        </p:nvSpPr>
        <p:spPr>
          <a:xfrm>
            <a:off x="986729" y="1372240"/>
            <a:ext cx="5989960" cy="2969423"/>
          </a:xfrm>
          <a:prstGeom prst="rect">
            <a:avLst/>
          </a:prstGeom>
          <a:noFill/>
          <a:ln/>
        </p:spPr>
        <p:txBody>
          <a:bodyPr wrap="square" lIns="0" tIns="0" rIns="0" bIns="0" rtlCol="0" anchor="t"/>
          <a:lstStyle/>
          <a:p>
            <a:pPr algn="l" marL="191770" indent="-191770">
              <a:lnSpc>
                <a:spcPct val="113000"/>
              </a:lnSpc>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Γιατί χρειάζονται οι άνθρωποι χρήματα;</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Τι κάνει κάτι να θεωρείται χρήμα;</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Ποιος μπορεί να δημιουργήσει ή να ελέγξει τα χρήματα που χρησιμοποιείτε;</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Γιατί έχουν αξία τα χρήματα που χρησιμοποιείτε;</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Μπορείτε να αγοράσετε με τα χρήματά σας την ίδια ποσότητα αγαθών όπως πριν;</a:t>
            </a:r>
            <a:endParaRPr lang="el" sz="2020" dirty="0"/>
          </a:p>
        </p:txBody>
      </p:sp>
      <p:sp>
        <p:nvSpPr>
          <p:cNvPr id="6" name="Shape 3"/>
          <p:cNvSpPr/>
          <p:nvPr/>
        </p:nvSpPr>
        <p:spPr>
          <a:xfrm>
            <a:off x="666780" y="4623206"/>
            <a:ext cx="5981730" cy="1382298"/>
          </a:xfrm>
          <a:prstGeom prst="rect">
            <a:avLst/>
          </a:prstGeom>
          <a:solidFill>
            <a:srgbClr val="F3F3FA"/>
          </a:solidFill>
          <a:ln/>
        </p:spPr>
      </p:sp>
      <p:sp>
        <p:nvSpPr>
          <p:cNvPr id="7" name="Shape 4"/>
          <p:cNvSpPr/>
          <p:nvPr/>
        </p:nvSpPr>
        <p:spPr>
          <a:xfrm>
            <a:off x="666780" y="4623206"/>
            <a:ext cx="57150" cy="1382298"/>
          </a:xfrm>
          <a:prstGeom prst="rect">
            <a:avLst/>
          </a:prstGeom>
          <a:solidFill>
            <a:srgbClr val="422C70"/>
          </a:solidFill>
          <a:ln/>
        </p:spPr>
      </p:sp>
      <p:sp>
        <p:nvSpPr>
          <p:cNvPr id="8" name="Text 5"/>
          <p:cNvSpPr/>
          <p:nvPr/>
        </p:nvSpPr>
        <p:spPr>
          <a:xfrm>
            <a:off x="1133582" y="4853635"/>
            <a:ext cx="5411602" cy="921441"/>
          </a:xfrm>
          <a:prstGeom prst="rect">
            <a:avLst/>
          </a:prstGeom>
          <a:noFill/>
          <a:ln/>
        </p:spPr>
        <p:txBody>
          <a:bodyPr wrap="square" lIns="0" tIns="0" rIns="0" bIns="0" rtlCol="0" anchor="t"/>
          <a:lstStyle/>
          <a:p>
            <a:pPr algn="l" indent="0" marL="0">
              <a:lnSpc>
                <a:spcPct val="113000"/>
              </a:lnSpc>
              <a:buNone/>
            </a:pPr>
            <a:r>
              <a:rPr lang="el" altLang="en-US" sz="2020" b="1" dirty="0">
                <a:solidFill>
                  <a:srgbClr val="422C70"/>
                </a:solidFill>
                <a:latin typeface="IBM Plex Sans" pitchFamily="34" charset="0"/>
                <a:ea typeface="IBM Plex Sans" pitchFamily="34" charset="-122"/>
                <a:cs typeface="IBM Plex Sans" pitchFamily="34" charset="-120"/>
              </a:rPr>
              <a:t>Κρατήστε τις απαντήσεις σας</a:t>
            </a:r>
            <a:endParaRPr lang="el" sz="2020" dirty="0"/>
          </a:p>
          <a:p>
            <a:pPr algn="l" indent="0" marL="0">
              <a:lnSpc>
                <a:spcPct val="113000"/>
              </a:lnSpc>
              <a:spcBef>
                <a:spcPts val="300"/>
              </a:spcBef>
              <a:buNone/>
            </a:pPr>
            <a:r>
              <a:rPr lang="el" altLang="en-US" sz="2020" dirty="0">
                <a:solidFill>
                  <a:srgbClr val="25252B"/>
                </a:solidFill>
                <a:latin typeface="IBM Plex Sans" pitchFamily="34" charset="0"/>
                <a:ea typeface="IBM Plex Sans" pitchFamily="34" charset="-122"/>
                <a:cs typeface="IBM Plex Sans" pitchFamily="34" charset="-120"/>
              </a:rPr>
              <a:t>Γράψτε μια σύντομη απάντηση σε κάθε ερώτηση. Θα επανέλθετε σε αυτές στο τέλος.</a:t>
            </a:r>
            <a:endParaRPr lang="el"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Γιατί έχει σημασία το χρήμα;</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Γεγονός ή άποψη;</a:t>
            </a:r>
            <a:endParaRPr lang="el" sz="3000" dirty="0"/>
          </a:p>
        </p:txBody>
      </p:sp>
      <p:sp>
        <p:nvSpPr>
          <p:cNvPr id="5" name="Text 2"/>
          <p:cNvSpPr/>
          <p:nvPr/>
        </p:nvSpPr>
        <p:spPr>
          <a:xfrm>
            <a:off x="1017179" y="1379464"/>
            <a:ext cx="5956493" cy="2326782"/>
          </a:xfrm>
          <a:prstGeom prst="rect">
            <a:avLst/>
          </a:prstGeom>
          <a:noFill/>
          <a:ln/>
        </p:spPr>
        <p:txBody>
          <a:bodyPr wrap="square" lIns="0" tIns="0" rIns="0" bIns="0" rtlCol="0" anchor="t"/>
          <a:lstStyle/>
          <a:p>
            <a:pPr algn="l" marL="210820" indent="-210820">
              <a:lnSpc>
                <a:spcPct val="113000"/>
              </a:lnSpc>
              <a:buSzPct val="100000"/>
              <a:buChar char="•"/>
            </a:pPr>
            <a:r>
              <a:rPr lang="el" altLang="en-US" sz="2210" b="1" dirty="0">
                <a:solidFill>
                  <a:srgbClr val="422C70"/>
                </a:solidFill>
                <a:latin typeface="IBM Plex Sans" pitchFamily="34" charset="0"/>
                <a:ea typeface="IBM Plex Sans" pitchFamily="34" charset="-122"/>
                <a:cs typeface="IBM Plex Sans" pitchFamily="34" charset="-120"/>
              </a:rPr>
              <a:t>Γεγονός:</a:t>
            </a:r>
            <a:r>
              <a:rPr lang="el" altLang="en-US" sz="2210" dirty="0">
                <a:solidFill>
                  <a:srgbClr val="25252B"/>
                </a:solidFill>
                <a:latin typeface="IBM Plex Sans" pitchFamily="34" charset="0"/>
                <a:ea typeface="IBM Plex Sans" pitchFamily="34" charset="-122"/>
                <a:cs typeface="IBM Plex Sans" pitchFamily="34" charset="-120"/>
              </a:rPr>
              <a:t> "Αυτό το χαρτονόμισμα γίνεται δεκτό για την πληρωμή φόρων." Αυτό μπορεί να επαληθευτεί.</a:t>
            </a:r>
            <a:endParaRPr lang="el" sz="2210" dirty="0"/>
          </a:p>
          <a:p>
            <a:pPr algn="l" marL="210820" indent="-210820">
              <a:lnSpc>
                <a:spcPct val="113000"/>
              </a:lnSpc>
              <a:spcBef>
                <a:spcPts val="440"/>
              </a:spcBef>
              <a:buSzPct val="100000"/>
              <a:buChar char="•"/>
            </a:pPr>
            <a:r>
              <a:rPr lang="el" altLang="en-US" sz="2210" b="1" dirty="0">
                <a:solidFill>
                  <a:srgbClr val="422C70"/>
                </a:solidFill>
                <a:latin typeface="IBM Plex Sans" pitchFamily="34" charset="0"/>
                <a:ea typeface="IBM Plex Sans" pitchFamily="34" charset="-122"/>
                <a:cs typeface="IBM Plex Sans" pitchFamily="34" charset="-120"/>
              </a:rPr>
              <a:t>Άποψη:</a:t>
            </a:r>
            <a:r>
              <a:rPr lang="el" altLang="en-US" sz="2210" dirty="0">
                <a:solidFill>
                  <a:srgbClr val="25252B"/>
                </a:solidFill>
                <a:latin typeface="IBM Plex Sans" pitchFamily="34" charset="0"/>
                <a:ea typeface="IBM Plex Sans" pitchFamily="34" charset="-122"/>
                <a:cs typeface="IBM Plex Sans" pitchFamily="34" charset="-120"/>
              </a:rPr>
              <a:t> "Αυτή είναι η καλύτερη μορφή χρήματος." Χρειάζονται κριτήρια και αποδεικτικά στοιχεία.</a:t>
            </a:r>
            <a:endParaRPr lang="el" sz="2210" dirty="0"/>
          </a:p>
        </p:txBody>
      </p:sp>
      <p:sp>
        <p:nvSpPr>
          <p:cNvPr id="6" name="Text 3"/>
          <p:cNvSpPr/>
          <p:nvPr/>
        </p:nvSpPr>
        <p:spPr>
          <a:xfrm>
            <a:off x="666780" y="4014673"/>
            <a:ext cx="6340632" cy="2270821"/>
          </a:xfrm>
          <a:prstGeom prst="rect">
            <a:avLst/>
          </a:prstGeom>
          <a:noFill/>
          <a:ln/>
        </p:spPr>
        <p:txBody>
          <a:bodyPr wrap="square" lIns="0" tIns="0" rIns="0" bIns="0" rtlCol="0" anchor="t"/>
          <a:lstStyle/>
          <a:p>
            <a:pPr algn="l" indent="0" marL="0">
              <a:lnSpc>
                <a:spcPct val="113000"/>
              </a:lnSpc>
              <a:buNone/>
            </a:pPr>
            <a:r>
              <a:rPr lang="el" altLang="en-US" sz="2210" dirty="0">
                <a:solidFill>
                  <a:srgbClr val="25252B"/>
                </a:solidFill>
                <a:latin typeface="IBM Plex Sans" pitchFamily="34" charset="0"/>
                <a:ea typeface="IBM Plex Sans" pitchFamily="34" charset="-122"/>
                <a:cs typeface="IBM Plex Sans" pitchFamily="34" charset="-120"/>
              </a:rPr>
              <a:t>Αυτός ο οδηγός προορίζεται αποκλειστικά για εκπαιδευτικούς σκοπούς. Δεν παρέχει χρηματοοικονομικές, επενδυτικές, νομικές ή φορολογικές συμβουλές και δεν σας προτρέπει να αγοράσετε, να πουλήσετε ή να διακρατήσετε οτιδήποτε.</a:t>
            </a:r>
            <a:endParaRPr lang="el"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Γιατί έχει σημασία το χρήμα;</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el" altLang="en-US" sz="4350" dirty="0">
                <a:solidFill>
                  <a:srgbClr val="FFFFFF"/>
                </a:solidFill>
                <a:latin typeface="IBM Plex Sans Medium" pitchFamily="34" charset="0"/>
                <a:ea typeface="IBM Plex Sans Medium" pitchFamily="34" charset="-122"/>
                <a:cs typeface="IBM Plex Sans Medium" pitchFamily="34" charset="-120"/>
              </a:rPr>
              <a:t>Τι είναι το χρήμα;</a:t>
            </a:r>
            <a:endParaRPr lang="el"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el" altLang="en-US" sz="2400" dirty="0">
                <a:solidFill>
                  <a:srgbClr val="FFFFFF"/>
                </a:solidFill>
                <a:latin typeface="IBM Plex Sans" pitchFamily="34" charset="0"/>
                <a:ea typeface="IBM Plex Sans" pitchFamily="34" charset="-122"/>
                <a:cs typeface="IBM Plex Sans" pitchFamily="34" charset="-120"/>
              </a:rPr>
              <a:t>Το χρήμα είναι ένα εργαλείο ανταλλαγής.</a:t>
            </a:r>
            <a:endParaRPr lang="e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Αντιπραγματισμός και διπλή σύμπτωση επιθυμιών</a:t>
            </a:r>
            <a:endParaRPr lang="e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Και οι δύο πρέπει να θέλουν αυτό που έχει ο άλλος, την ίδια στιγμή και σε κατάλληλες ποσότητες.</a:t>
            </a:r>
            <a:endParaRPr lang="el"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είναι το χρήμα;</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Αντιπραγματισμός και διπλή σύμπτωση επιθυμιών</a:t>
            </a:r>
            <a:endParaRPr lang="e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Και οι δύο πρέπει να θέλουν αυτό που διαθέτει ο άλλος, την ίδια στιγμή και σε κατάλληλες ποσότητες.</a:t>
            </a:r>
            <a:endParaRPr lang="el" sz="2400" dirty="0"/>
          </a:p>
        </p:txBody>
      </p:sp>
      <p:pic>
        <p:nvPicPr>
          <p:cNvPr id="5" name="Image 0" descr="Amina Έχει: ρύζι Θέλει: παπούτσιαΜε τον LuisΟ Luis δεν θέλει ρύζι.Luis Έχει: παπούτσιαΘέλει: λάδιΜε τη MeiΗ Mei δεν θέλει παπούτσια.MeiΈχει: λάδιΘέλει: επισκευέςΜε την AminaΗ Amina δεν μπορεί να κάνει">    </p:cNvPr>
          <p:cNvPicPr>
            <a:picLocks noChangeAspect="1"/>
          </p:cNvPicPr>
          <p:nvPr/>
        </p:nvPicPr>
        <p:blipFill>
          <a:blip r:embed="rId1"/>
          <a:stretch>
            <a:fillRect/>
          </a:stretch>
        </p:blipFill>
        <p:spPr>
          <a:xfrm>
            <a:off x="1644000" y="2422886"/>
            <a:ext cx="8903970" cy="37794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είναι το χρήμα;</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Το χρήμα είναι ένα εργαλείο ανταλλαγής</a:t>
            </a:r>
            <a:endParaRPr lang="el"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Κανείς δεν θέλει χρήματα μόνο και μόνο για να τα έχει. Είναι χρήσιμα επειδή οι άλλοι τα αποδέχονται, προσδοκώντας ότι και άλλοι θα τα αποδεχτούν αργότερα.</a:t>
            </a:r>
            <a:endParaRPr lang="el" sz="2400" dirty="0"/>
          </a:p>
        </p:txBody>
      </p:sp>
      <p:pic>
        <p:nvPicPr>
          <p:cNvPr id="5" name="Image 0" descr="preencoded.png">    </p:cNvPr>
          <p:cNvPicPr>
            <a:picLocks noChangeAspect="1"/>
          </p:cNvPicPr>
          <p:nvPr/>
        </p:nvPicPr>
        <p:blipFill>
          <a:blip r:embed="rId1"/>
          <a:stretch>
            <a:fillRect/>
          </a:stretch>
        </p:blipFill>
        <p:spPr>
          <a:xfrm>
            <a:off x="2796144" y="2986705"/>
            <a:ext cx="6599591" cy="32997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είναι το χρήμα;</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Οι τρεις λειτουργίες του</a:t>
            </a:r>
            <a:br/>
            <a:r>
              <a:rPr lang="el" altLang="en-US" sz="3000" dirty="0">
                <a:solidFill>
                  <a:srgbClr val="422C70"/>
                </a:solidFill>
                <a:latin typeface="IBM Plex Sans Medium" pitchFamily="34" charset="0"/>
                <a:ea typeface="IBM Plex Sans Medium" pitchFamily="34" charset="-122"/>
                <a:cs typeface="IBM Plex Sans Medium" pitchFamily="34" charset="-120"/>
              </a:rPr>
              <a:t>χρήματος</a:t>
            </a:r>
            <a:endParaRPr lang="el" sz="3000" dirty="0"/>
          </a:p>
        </p:txBody>
      </p:sp>
      <p:sp>
        <p:nvSpPr>
          <p:cNvPr id="5" name="Text 2"/>
          <p:cNvSpPr/>
          <p:nvPr/>
        </p:nvSpPr>
        <p:spPr>
          <a:xfrm>
            <a:off x="1032449" y="1802191"/>
            <a:ext cx="5939760" cy="2486894"/>
          </a:xfrm>
          <a:prstGeom prst="rect">
            <a:avLst/>
          </a:prstGeom>
          <a:noFill/>
          <a:ln/>
        </p:spPr>
        <p:txBody>
          <a:bodyPr wrap="square" lIns="0" tIns="0" rIns="0" bIns="0" rtlCol="0" anchor="t"/>
          <a:lstStyle/>
          <a:p>
            <a:pPr algn="l" marL="219710" indent="-219710">
              <a:lnSpc>
                <a:spcPct val="113000"/>
              </a:lnSpc>
              <a:buSzPct val="100000"/>
              <a:buChar char="•"/>
            </a:pPr>
            <a:r>
              <a:rPr lang="el" altLang="en-US" sz="2300" b="1" dirty="0">
                <a:solidFill>
                  <a:srgbClr val="422C70"/>
                </a:solidFill>
                <a:latin typeface="IBM Plex Sans" pitchFamily="34" charset="0"/>
                <a:ea typeface="IBM Plex Sans" pitchFamily="34" charset="-122"/>
                <a:cs typeface="IBM Plex Sans" pitchFamily="34" charset="-120"/>
              </a:rPr>
              <a:t>Μέσο ανταλλαγής:</a:t>
            </a:r>
            <a:r>
              <a:rPr lang="el" altLang="en-US" sz="2300" dirty="0">
                <a:solidFill>
                  <a:srgbClr val="25252B"/>
                </a:solidFill>
                <a:latin typeface="IBM Plex Sans" pitchFamily="34" charset="0"/>
                <a:ea typeface="IBM Plex Sans" pitchFamily="34" charset="-122"/>
                <a:cs typeface="IBM Plex Sans" pitchFamily="34" charset="-120"/>
              </a:rPr>
              <a:t> οι άνθρωποι το δέχονται ως πληρωμή</a:t>
            </a:r>
            <a:endParaRPr lang="el" sz="2300" dirty="0"/>
          </a:p>
          <a:p>
            <a:pPr algn="l" marL="219710" indent="-219710">
              <a:lnSpc>
                <a:spcPct val="113000"/>
              </a:lnSpc>
              <a:spcBef>
                <a:spcPts val="460"/>
              </a:spcBef>
              <a:buSzPct val="100000"/>
              <a:buChar char="•"/>
            </a:pPr>
            <a:r>
              <a:rPr lang="el" altLang="en-US" sz="2300" b="1" dirty="0">
                <a:solidFill>
                  <a:srgbClr val="422C70"/>
                </a:solidFill>
                <a:latin typeface="IBM Plex Sans" pitchFamily="34" charset="0"/>
                <a:ea typeface="IBM Plex Sans" pitchFamily="34" charset="-122"/>
                <a:cs typeface="IBM Plex Sans" pitchFamily="34" charset="-120"/>
              </a:rPr>
              <a:t>Λογιστική μονάδα:</a:t>
            </a:r>
            <a:r>
              <a:rPr lang="el" altLang="en-US" sz="2300" dirty="0">
                <a:solidFill>
                  <a:srgbClr val="25252B"/>
                </a:solidFill>
                <a:latin typeface="IBM Plex Sans" pitchFamily="34" charset="0"/>
                <a:ea typeface="IBM Plex Sans" pitchFamily="34" charset="-122"/>
                <a:cs typeface="IBM Plex Sans" pitchFamily="34" charset="-120"/>
              </a:rPr>
              <a:t> οι τιμές εκφράζονται σε αυτό</a:t>
            </a:r>
            <a:endParaRPr lang="el" sz="2300" dirty="0"/>
          </a:p>
          <a:p>
            <a:pPr algn="l" marL="219710" indent="-219710">
              <a:lnSpc>
                <a:spcPct val="113000"/>
              </a:lnSpc>
              <a:spcBef>
                <a:spcPts val="460"/>
              </a:spcBef>
              <a:buSzPct val="100000"/>
              <a:buChar char="•"/>
            </a:pPr>
            <a:r>
              <a:rPr lang="el" altLang="en-US" sz="2300" b="1" dirty="0">
                <a:solidFill>
                  <a:srgbClr val="422C70"/>
                </a:solidFill>
                <a:latin typeface="IBM Plex Sans" pitchFamily="34" charset="0"/>
                <a:ea typeface="IBM Plex Sans" pitchFamily="34" charset="-122"/>
                <a:cs typeface="IBM Plex Sans" pitchFamily="34" charset="-120"/>
              </a:rPr>
              <a:t>Μέσο αποθήκευσης αξίας:</a:t>
            </a:r>
            <a:r>
              <a:rPr lang="el" altLang="en-US" sz="2300" dirty="0">
                <a:solidFill>
                  <a:srgbClr val="25252B"/>
                </a:solidFill>
                <a:latin typeface="IBM Plex Sans" pitchFamily="34" charset="0"/>
                <a:ea typeface="IBM Plex Sans" pitchFamily="34" charset="-122"/>
                <a:cs typeface="IBM Plex Sans" pitchFamily="34" charset="-120"/>
              </a:rPr>
              <a:t> μεταφέρει αξία από το σήμερα στο μέλλον</a:t>
            </a:r>
            <a:endParaRPr lang="el" sz="2300" dirty="0"/>
          </a:p>
        </p:txBody>
      </p:sp>
      <p:sp>
        <p:nvSpPr>
          <p:cNvPr id="6" name="Text 3"/>
          <p:cNvSpPr/>
          <p:nvPr/>
        </p:nvSpPr>
        <p:spPr>
          <a:xfrm>
            <a:off x="666780" y="4610862"/>
            <a:ext cx="6340632" cy="1579992"/>
          </a:xfrm>
          <a:prstGeom prst="rect">
            <a:avLst/>
          </a:prstGeom>
          <a:noFill/>
          <a:ln/>
        </p:spPr>
        <p:txBody>
          <a:bodyPr wrap="square" lIns="0" tIns="0" rIns="0" bIns="0" rtlCol="0" anchor="t"/>
          <a:lstStyle/>
          <a:p>
            <a:pPr algn="l" indent="0" marL="0">
              <a:lnSpc>
                <a:spcPct val="113000"/>
              </a:lnSpc>
              <a:buNone/>
            </a:pPr>
            <a:r>
              <a:rPr lang="el" altLang="en-US" sz="2300" dirty="0">
                <a:solidFill>
                  <a:srgbClr val="25252B"/>
                </a:solidFill>
                <a:latin typeface="IBM Plex Sans" pitchFamily="34" charset="0"/>
                <a:ea typeface="IBM Plex Sans" pitchFamily="34" charset="-122"/>
                <a:cs typeface="IBM Plex Sans" pitchFamily="34" charset="-120"/>
              </a:rPr>
              <a:t>Κανένα χρήμα δεν διατηρεί τέλεια την αξία του, αλλά ορισμένες μορφές χρήματος χάνουν αγοραστική δύναμη πιο αργά από άλλες.</a:t>
            </a:r>
            <a:endParaRPr lang="el"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είναι το χρήμα;</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Από τα κοχύλια στο χαρτί</a:t>
            </a:r>
            <a:endParaRPr lang="el" sz="3000" dirty="0"/>
          </a:p>
        </p:txBody>
      </p:sp>
      <p:sp>
        <p:nvSpPr>
          <p:cNvPr id="5" name="Text 2"/>
          <p:cNvSpPr/>
          <p:nvPr/>
        </p:nvSpPr>
        <p:spPr>
          <a:xfrm>
            <a:off x="1017179" y="1379464"/>
            <a:ext cx="5310287" cy="3574115"/>
          </a:xfrm>
          <a:prstGeom prst="rect">
            <a:avLst/>
          </a:prstGeom>
          <a:noFill/>
          <a:ln/>
        </p:spPr>
        <p:txBody>
          <a:bodyPr wrap="square" lIns="0" tIns="0" rIns="0" bIns="0" rtlCol="0" anchor="t"/>
          <a:lstStyle/>
          <a:p>
            <a:pPr algn="l" marL="210820" indent="-210820">
              <a:lnSpc>
                <a:spcPct val="113000"/>
              </a:lnSpc>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Κοχύλια, αλάτι, χάντρες, ζώα, χαλκός, ασήμι, χρυσός</a:t>
            </a:r>
            <a:endParaRPr lang="el" sz="2210" dirty="0"/>
          </a:p>
          <a:p>
            <a:pPr algn="l" marL="210820" indent="-210820">
              <a:lnSpc>
                <a:spcPct val="113000"/>
              </a:lnSpc>
              <a:spcBef>
                <a:spcPts val="440"/>
              </a:spcBef>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Πολύτιμα μέταλλα: σπάνια, ανθεκτικά, ευρέως αποδεκτά</a:t>
            </a:r>
            <a:endParaRPr lang="el" sz="2210" dirty="0"/>
          </a:p>
          <a:p>
            <a:pPr algn="l" marL="210820" indent="-210820">
              <a:lnSpc>
                <a:spcPct val="113000"/>
              </a:lnSpc>
              <a:spcBef>
                <a:spcPts val="440"/>
              </a:spcBef>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Έγγραφες απαιτήσεις εξαργυρώσιμες σε καθορισμένη ποσότητα μετάλλου</a:t>
            </a:r>
            <a:endParaRPr lang="el" sz="2210" dirty="0"/>
          </a:p>
          <a:p>
            <a:pPr algn="l" marL="210820" indent="-210820">
              <a:lnSpc>
                <a:spcPct val="113000"/>
              </a:lnSpc>
              <a:spcBef>
                <a:spcPts val="440"/>
              </a:spcBef>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Κανόνες χρυσού: μια νομισματική μονάδα νομικά συνδεδεμένη με τον χρυσό</a:t>
            </a:r>
            <a:endParaRPr lang="el" sz="2210" dirty="0"/>
          </a:p>
        </p:txBody>
      </p:sp>
      <p:sp>
        <p:nvSpPr>
          <p:cNvPr id="6" name="Text 3"/>
          <p:cNvSpPr/>
          <p:nvPr/>
        </p:nvSpPr>
        <p:spPr>
          <a:xfrm>
            <a:off x="666780" y="5262006"/>
            <a:ext cx="5694426" cy="756940"/>
          </a:xfrm>
          <a:prstGeom prst="rect">
            <a:avLst/>
          </a:prstGeom>
          <a:noFill/>
          <a:ln/>
        </p:spPr>
        <p:txBody>
          <a:bodyPr wrap="square" lIns="0" tIns="0" rIns="0" bIns="0" rtlCol="0" anchor="t"/>
          <a:lstStyle/>
          <a:p>
            <a:pPr algn="l" indent="0" marL="0">
              <a:lnSpc>
                <a:spcPct val="113000"/>
              </a:lnSpc>
              <a:buNone/>
            </a:pPr>
            <a:r>
              <a:rPr lang="el" altLang="en-US" sz="2210" dirty="0">
                <a:solidFill>
                  <a:srgbClr val="25252B"/>
                </a:solidFill>
                <a:latin typeface="IBM Plex Sans" pitchFamily="34" charset="0"/>
                <a:ea typeface="IBM Plex Sans" pitchFamily="34" charset="-122"/>
                <a:cs typeface="IBM Plex Sans" pitchFamily="34" charset="-120"/>
              </a:rPr>
              <a:t>Οι κανόνες διέφεραν ανάλογα με τον τόπο και την περίοδο.</a:t>
            </a:r>
            <a:endParaRPr lang="el"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είναι το χρήμα;</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Παραστατικό χρήμα</a:t>
            </a:r>
            <a:endParaRPr lang="el" sz="3000" dirty="0"/>
          </a:p>
        </p:txBody>
      </p:sp>
      <p:sp>
        <p:nvSpPr>
          <p:cNvPr id="4" name="Text 2"/>
          <p:cNvSpPr/>
          <p:nvPr/>
        </p:nvSpPr>
        <p:spPr>
          <a:xfrm>
            <a:off x="1047720" y="1386779"/>
            <a:ext cx="11092404" cy="4296217"/>
          </a:xfrm>
          <a:prstGeom prst="rect">
            <a:avLst/>
          </a:prstGeom>
          <a:noFill/>
          <a:ln/>
        </p:spPr>
        <p:txBody>
          <a:bodyPr wrap="square" lIns="0" tIns="0" rIns="0" bIns="0" rtlCol="0" anchor="t"/>
          <a:lstStyle/>
          <a:p>
            <a:pPr algn="l" marL="228600" indent="-228600">
              <a:lnSpc>
                <a:spcPct val="113000"/>
              </a:lnSpc>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1971: οι Ηνωμένες Πολιτείες σταμάτησαν την επίσημη ανταλλαγή δολαρίων με χρυσό από ξένες κυβερνήσεις και κεντρικές τράπεζες</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Σήμερα τα περισσότερα εθνικά νομίσματα είναι παραστατικό χρήμα: εκδίδονται υπό κρατική εξουσία και δεν είναι εξαργυρώσιμα σε χρυσό ή οποιοδήποτε άλλο εμπόρευμα</a:t>
            </a:r>
            <a:endParaRPr lang="el" sz="2400" dirty="0"/>
          </a:p>
          <a:p>
            <a:pPr algn="l" marL="228600" indent="-228600">
              <a:lnSpc>
                <a:spcPct val="113000"/>
              </a:lnSpc>
              <a:spcBef>
                <a:spcPts val="480"/>
              </a:spcBef>
              <a:buSzPct val="100000"/>
              <a:buChar char="•"/>
            </a:pPr>
            <a:r>
              <a:rPr lang="el" altLang="en-US" sz="2400" i="1" dirty="0">
                <a:solidFill>
                  <a:srgbClr val="25252B"/>
                </a:solidFill>
                <a:latin typeface="IBM Plex Sans" pitchFamily="34" charset="0"/>
                <a:ea typeface="IBM Plex Sans" pitchFamily="34" charset="-122"/>
                <a:cs typeface="IBM Plex Sans" pitchFamily="34" charset="-120"/>
              </a:rPr>
              <a:t>Fiat</a:t>
            </a:r>
            <a:r>
              <a:rPr lang="el" altLang="en-US" sz="2400" dirty="0">
                <a:solidFill>
                  <a:srgbClr val="25252B"/>
                </a:solidFill>
                <a:latin typeface="IBM Plex Sans" pitchFamily="34" charset="0"/>
                <a:ea typeface="IBM Plex Sans" pitchFamily="34" charset="-122"/>
                <a:cs typeface="IBM Plex Sans" pitchFamily="34" charset="-120"/>
              </a:rPr>
              <a:t> στα λατινικά σημαίνει "ας γίνει", και συχνά ερμηνεύεται ως "διά διατάγματος"</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Γίνεται αποδεκτό επειδή το χρησιμοποιούν άνθρωποι, επιχειρήσεις, τράπεζες και κυβερνήσεις· οι νόμοι το καθιστούν νόμιμο χρήμα και απαιτούν τη χρήση του για την πληρωμή φόρων</a:t>
            </a:r>
            <a:endParaRPr lang="e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είναι το χρήμα;</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el" altLang="en-US" sz="4350" dirty="0">
                <a:solidFill>
                  <a:srgbClr val="FFFFFF"/>
                </a:solidFill>
                <a:latin typeface="IBM Plex Sans Medium" pitchFamily="34" charset="0"/>
                <a:ea typeface="IBM Plex Sans Medium" pitchFamily="34" charset="-122"/>
                <a:cs typeface="IBM Plex Sans Medium" pitchFamily="34" charset="-120"/>
              </a:rPr>
              <a:t>Περάσαμε από χρήματα που</a:t>
            </a:r>
            <a:br/>
            <a:r>
              <a:rPr lang="el" altLang="en-US" sz="4350" dirty="0">
                <a:solidFill>
                  <a:srgbClr val="FFFFFF"/>
                </a:solidFill>
                <a:latin typeface="IBM Plex Sans Medium" pitchFamily="34" charset="0"/>
                <a:ea typeface="IBM Plex Sans Medium" pitchFamily="34" charset="-122"/>
                <a:cs typeface="IBM Plex Sans Medium" pitchFamily="34" charset="-120"/>
              </a:rPr>
              <a:t>στηρίζονταν σε κάτι, σε χρήματα</a:t>
            </a:r>
            <a:br/>
            <a:r>
              <a:rPr lang="el" altLang="en-US" sz="4350" dirty="0">
                <a:solidFill>
                  <a:srgbClr val="FFFFFF"/>
                </a:solidFill>
                <a:latin typeface="IBM Plex Sans Medium" pitchFamily="34" charset="0"/>
                <a:ea typeface="IBM Plex Sans Medium" pitchFamily="34" charset="-122"/>
                <a:cs typeface="IBM Plex Sans Medium" pitchFamily="34" charset="-120"/>
              </a:rPr>
              <a:t>που στηρίζονται στην</a:t>
            </a:r>
            <a:br/>
            <a:r>
              <a:rPr lang="el" altLang="en-US" sz="4350" dirty="0">
                <a:solidFill>
                  <a:srgbClr val="FFFFFF"/>
                </a:solidFill>
                <a:latin typeface="IBM Plex Sans Medium" pitchFamily="34" charset="0"/>
                <a:ea typeface="IBM Plex Sans Medium" pitchFamily="34" charset="-122"/>
                <a:cs typeface="IBM Plex Sans Medium" pitchFamily="34" charset="-120"/>
              </a:rPr>
              <a:t>εμπιστοσύνη σε κάποιον.</a:t>
            </a:r>
            <a:endParaRPr lang="el"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C0C0D0"/>
                </a:solidFill>
                <a:latin typeface="IBM Plex Sans" pitchFamily="34" charset="0"/>
                <a:ea typeface="IBM Plex Sans" pitchFamily="34" charset="-122"/>
                <a:cs typeface="IBM Plex Sans" pitchFamily="34" charset="-120"/>
              </a:rPr>
              <a:t>Εισαγωγή στο Bitcoin · Τι είναι το χρήμα;</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el" altLang="en-US" sz="4350" dirty="0">
                <a:solidFill>
                  <a:srgbClr val="FFFFFF"/>
                </a:solidFill>
                <a:latin typeface="IBM Plex Sans Medium" pitchFamily="34" charset="0"/>
                <a:ea typeface="IBM Plex Sans Medium" pitchFamily="34" charset="-122"/>
                <a:cs typeface="IBM Plex Sans Medium" pitchFamily="34" charset="-120"/>
              </a:rPr>
              <a:t>Τι δεν πάει καλά με τα χρήματά μας;</a:t>
            </a:r>
            <a:endParaRPr lang="el"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el" altLang="en-US" sz="2400" dirty="0">
                <a:solidFill>
                  <a:srgbClr val="FFFFFF"/>
                </a:solidFill>
                <a:latin typeface="IBM Plex Sans" pitchFamily="34" charset="0"/>
                <a:ea typeface="IBM Plex Sans" pitchFamily="34" charset="-122"/>
                <a:cs typeface="IBM Plex Sans" pitchFamily="34" charset="-120"/>
              </a:rPr>
              <a:t>Όταν οι άνθρωποι ακούν τη λέξη πληθωρισμός, συνήθως σκέφτονται την αύξηση των τιμών.</a:t>
            </a:r>
            <a:endParaRPr lang="e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Πληθωρισμός και αγοραστική δύναμη</a:t>
            </a:r>
            <a:endParaRPr lang="el" sz="3000" dirty="0"/>
          </a:p>
        </p:txBody>
      </p:sp>
      <p:pic>
        <p:nvPicPr>
          <p:cNvPr id="4" name="Image 0" descr="Πριν Διαθέτετε 100 μονάδες. Το καλάθι κοστίζει 100. Μπορείτε να αγοράσετε ολόκληρο το καλάθι.Επίπεδο τιμώνΧαμηλότεροΑγοραστική δύναμηΥψηλότερηΜετά την άνοδο των τιμών Εξακολουθείτε να διαθέτετε 100 μο">    </p:cNvPr>
          <p:cNvPicPr>
            <a:picLocks noChangeAspect="1"/>
          </p:cNvPicPr>
          <p:nvPr/>
        </p:nvPicPr>
        <p:blipFill>
          <a:blip r:embed="rId1"/>
          <a:stretch>
            <a:fillRect/>
          </a:stretch>
        </p:blipFill>
        <p:spPr>
          <a:xfrm>
            <a:off x="1426830" y="1295430"/>
            <a:ext cx="9338219" cy="4963089"/>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δεν πάει καλά με τα χρήματά μας;</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Πληθωρισμός και αγοραστική δύναμη</a:t>
            </a:r>
            <a:endParaRPr lang="el"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δεν πάει καλά με τα χρήματά μας;</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Πολλές αιτίες, μία επιλογή</a:t>
            </a:r>
            <a:endParaRPr lang="el" sz="3000" dirty="0"/>
          </a:p>
        </p:txBody>
      </p:sp>
      <p:sp>
        <p:nvSpPr>
          <p:cNvPr id="5" name="Text 2"/>
          <p:cNvSpPr/>
          <p:nvPr/>
        </p:nvSpPr>
        <p:spPr>
          <a:xfrm>
            <a:off x="1002000" y="1375806"/>
            <a:ext cx="5327020" cy="2278868"/>
          </a:xfrm>
          <a:prstGeom prst="rect">
            <a:avLst/>
          </a:prstGeom>
          <a:noFill/>
          <a:ln/>
        </p:spPr>
        <p:txBody>
          <a:bodyPr wrap="square" lIns="0" tIns="0" rIns="0" bIns="0" rtlCol="0" anchor="t"/>
          <a:lstStyle/>
          <a:p>
            <a:pPr algn="l" marL="200660" indent="-200660">
              <a:lnSpc>
                <a:spcPct val="113000"/>
              </a:lnSpc>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Αύξηση της προσφοράς χρήματος και πιστώσεων</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Διαταραχές στην προσφορά και μεταβολές στη ζήτηση</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Αποδυνάμωση του νομίσματος, φόροι, κόστος παραγωγής</a:t>
            </a:r>
            <a:endParaRPr lang="el" sz="2110" dirty="0"/>
          </a:p>
        </p:txBody>
      </p:sp>
      <p:sp>
        <p:nvSpPr>
          <p:cNvPr id="6" name="Text 3"/>
          <p:cNvSpPr/>
          <p:nvPr/>
        </p:nvSpPr>
        <p:spPr>
          <a:xfrm>
            <a:off x="666780" y="3949568"/>
            <a:ext cx="5694426" cy="2171700"/>
          </a:xfrm>
          <a:prstGeom prst="rect">
            <a:avLst/>
          </a:prstGeom>
          <a:noFill/>
          <a:ln/>
        </p:spPr>
        <p:txBody>
          <a:bodyPr wrap="square" lIns="0" tIns="0" rIns="0" bIns="0" rtlCol="0" anchor="t"/>
          <a:lstStyle/>
          <a:p>
            <a:pPr algn="l" indent="0" marL="0">
              <a:lnSpc>
                <a:spcPct val="113000"/>
              </a:lnSpc>
              <a:buNone/>
            </a:pPr>
            <a:r>
              <a:rPr lang="el" altLang="en-US" sz="2110" dirty="0">
                <a:solidFill>
                  <a:srgbClr val="25252B"/>
                </a:solidFill>
                <a:latin typeface="IBM Plex Sans" pitchFamily="34" charset="0"/>
                <a:ea typeface="IBM Plex Sans" pitchFamily="34" charset="-122"/>
                <a:cs typeface="IBM Plex Sans" pitchFamily="34" charset="-120"/>
              </a:rPr>
              <a:t>Μία από τις αιτίες είναι αποτέλεσμα επιλογής, όχι σύμπτωσης: σε ένα σύστημα παραστατικού χρήματος, ένας μικρός αριθμός θεσμών μπορεί να αυξήσει την προσφορά χρήματος και πιστώσεων και να αλλάξει τους κανόνες του συστήματος.</a:t>
            </a:r>
            <a:endParaRPr lang="el"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δεν πάει καλά με τα χρήματά μας;</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Σπανιότητα και αξία</a:t>
            </a:r>
            <a:endParaRPr lang="el" sz="3000" dirty="0"/>
          </a:p>
        </p:txBody>
      </p:sp>
      <p:sp>
        <p:nvSpPr>
          <p:cNvPr id="4" name="Text 2"/>
          <p:cNvSpPr/>
          <p:nvPr/>
        </p:nvSpPr>
        <p:spPr>
          <a:xfrm>
            <a:off x="1047720" y="1386779"/>
            <a:ext cx="11092404" cy="3001244"/>
          </a:xfrm>
          <a:prstGeom prst="rect">
            <a:avLst/>
          </a:prstGeom>
          <a:noFill/>
          <a:ln/>
        </p:spPr>
        <p:txBody>
          <a:bodyPr wrap="square" lIns="0" tIns="0" rIns="0" bIns="0" rtlCol="0" anchor="t"/>
          <a:lstStyle/>
          <a:p>
            <a:pPr algn="l" marL="228600" indent="-228600">
              <a:lnSpc>
                <a:spcPct val="113000"/>
              </a:lnSpc>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Η αυθεντική Μόνα Λίζα αξίζει περισσότερο από οποιοδήποτε αντίγραφο: είναι μοναδική</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Η σπανιότητα από μόνη της δεν δημιουργεί αξία, αλλά όταν οι άνθρωποι θέλουν κάτι, η προσφορά του έχει σημασία</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Όταν η προσφορά χρήματος αυξάνεται ταχύτερα από τα αγαθά και τις υπηρεσίες που μπορεί να αγοράσει, κάθε μονάδα του τείνει να αγοράζει λιγότερα</a:t>
            </a:r>
            <a:endParaRPr lang="e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δεν πάει καλά με τα χρήματά μας;</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Ο πληθωρισμός δεν επηρεάζει όλους εξίσου</a:t>
            </a:r>
            <a:endParaRPr lang="el"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Τα μετρητά και οι αποταμιεύσεις μπορεί να χάσουν αγοραστική δύναμη</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Οι ιδιοκτήτες περιουσιακών στοιχείων των οποίων η τιμή αυξάνεται μπορεί να προστατεύονται εν μέρει</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Οι μισθοί και οι τιμές προσαρμόζονται με διαφορετικούς ρυθμούς</a:t>
            </a:r>
            <a:endParaRPr lang="el" sz="2400" dirty="0"/>
          </a:p>
        </p:txBody>
      </p:sp>
      <p:sp>
        <p:nvSpPr>
          <p:cNvPr id="5" name="Text 3"/>
          <p:cNvSpPr/>
          <p:nvPr/>
        </p:nvSpPr>
        <p:spPr>
          <a:xfrm>
            <a:off x="666780" y="3489168"/>
            <a:ext cx="11510010" cy="1645463"/>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Το υπόλοιπο ενός τραπεζικού λογαριασμού διαφέρει από τα μετρητά που έχετε στα χέρια σας: είναι η υπόσχεση της τράπεζας να σας καταβάλει το αντίστοιχο ποσό. Η υπόσχεση αυτή συνήθως τηρείται, αλλά αυτό εξαρτάται από την τράπεζα και από τους κανόνες που τη διέπουν.</a:t>
            </a:r>
            <a:endParaRPr lang="e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δεν πάει καλά με τα χρήματά μας;</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Δοκιμάστε το: Έλεγχος αγοραστικής δύναμης</a:t>
            </a:r>
            <a:endParaRPr lang="el"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el" altLang="en-US" sz="2400" dirty="0">
                <a:solidFill>
                  <a:srgbClr val="25252B"/>
                </a:solidFill>
                <a:latin typeface="IBM Plex Sans" pitchFamily="34" charset="0"/>
                <a:ea typeface="IBM Plex Sans" pitchFamily="34" charset="-122"/>
                <a:cs typeface="IBM Plex Sans" pitchFamily="34" charset="-120"/>
              </a:rPr>
              <a:t>Επιλέξτε ένα καθημερινό αγαθό ή υπηρεσία: ψωμί, μεταφορές ή χρόνο ομιλίας στο τηλέφωνο</a:t>
            </a:r>
            <a:endParaRPr lang="el" sz="2400" dirty="0"/>
          </a:p>
          <a:p>
            <a:pPr algn="l" marL="228600" indent="-228600">
              <a:lnSpc>
                <a:spcPct val="113000"/>
              </a:lnSpc>
              <a:spcBef>
                <a:spcPts val="480"/>
              </a:spcBef>
              <a:buSzPct val="100000"/>
              <a:buFont typeface="+mj-lt"/>
              <a:buAutoNum type="arabicPeriod" startAt="1"/>
            </a:pPr>
            <a:r>
              <a:rPr lang="el" altLang="en-US" sz="2400" dirty="0">
                <a:solidFill>
                  <a:srgbClr val="25252B"/>
                </a:solidFill>
                <a:latin typeface="IBM Plex Sans" pitchFamily="34" charset="0"/>
                <a:ea typeface="IBM Plex Sans" pitchFamily="34" charset="-122"/>
                <a:cs typeface="IBM Plex Sans" pitchFamily="34" charset="-120"/>
              </a:rPr>
              <a:t>Σημειώστε τη σημερινή τιμή του</a:t>
            </a:r>
            <a:endParaRPr lang="el" sz="2400" dirty="0"/>
          </a:p>
          <a:p>
            <a:pPr algn="l" marL="228600" indent="-228600">
              <a:lnSpc>
                <a:spcPct val="113000"/>
              </a:lnSpc>
              <a:spcBef>
                <a:spcPts val="480"/>
              </a:spcBef>
              <a:buSzPct val="100000"/>
              <a:buFont typeface="+mj-lt"/>
              <a:buAutoNum type="arabicPeriod" startAt="1"/>
            </a:pPr>
            <a:r>
              <a:rPr lang="el" altLang="en-US" sz="2400" dirty="0">
                <a:solidFill>
                  <a:srgbClr val="25252B"/>
                </a:solidFill>
                <a:latin typeface="IBM Plex Sans" pitchFamily="34" charset="0"/>
                <a:ea typeface="IBM Plex Sans" pitchFamily="34" charset="-122"/>
                <a:cs typeface="IBM Plex Sans" pitchFamily="34" charset="-120"/>
              </a:rPr>
              <a:t>Ρωτήστε κάποιον πόσο κόστιζε πριν από αρκετά χρόνια και, αν μπορείτε, ελέγξτε μια αξιόπιστη καταγραφή της τιμής</a:t>
            </a:r>
            <a:endParaRPr lang="el" sz="2400" dirty="0"/>
          </a:p>
          <a:p>
            <a:pPr algn="l" marL="228600" indent="-228600">
              <a:lnSpc>
                <a:spcPct val="113000"/>
              </a:lnSpc>
              <a:spcBef>
                <a:spcPts val="480"/>
              </a:spcBef>
              <a:buSzPct val="100000"/>
              <a:buFont typeface="+mj-lt"/>
              <a:buAutoNum type="arabicPeriod" startAt="1"/>
            </a:pPr>
            <a:r>
              <a:rPr lang="el" altLang="en-US" sz="2400" dirty="0">
                <a:solidFill>
                  <a:srgbClr val="25252B"/>
                </a:solidFill>
                <a:latin typeface="IBM Plex Sans" pitchFamily="34" charset="0"/>
                <a:ea typeface="IBM Plex Sans" pitchFamily="34" charset="-122"/>
                <a:cs typeface="IBM Plex Sans" pitchFamily="34" charset="-120"/>
              </a:rPr>
              <a:t>Αυξήθηκαν τα εισοδήματα με τον ίδιο ρυθμό; Τι άλλο θα μπορούσε να εξηγήσει την αλλαγή;</a:t>
            </a:r>
            <a:endParaRPr lang="e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δεν πάει καλά με τα χρήματά μας;</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Το παραστατικό χρήμα λειτουργεί, αλλά ενέχει κινδύνους</a:t>
            </a:r>
            <a:endParaRPr lang="el"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Εύκολες πληρωμές, ευέλικτη πίστωση, εργαλεία για την αντιμετώπιση κρίσεων</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Όμως η προσφορά και οι κανόνες του μπορούν να αλλάξουν, και οι άνθρωποι που το χρησιμοποιούν έχουν ελάχιστο λόγο</a:t>
            </a:r>
            <a:endParaRPr lang="el"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Γι’ αυτό οι άνθρωποι αναζητούν εναλλακτικές λύσεις και γι’ αυτό δημιουργήθηκε το Bitcoin.</a:t>
            </a:r>
            <a:endParaRPr lang="e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δεν πάει καλά με τα χρήματά μας;</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29817" cy="590520"/>
          </a:xfrm>
          <a:prstGeom prst="rect">
            <a:avLst/>
          </a:prstGeom>
          <a:noFill/>
          <a:ln/>
        </p:spPr>
        <p:txBody>
          <a:bodyPr wrap="square" lIns="0" tIns="0" rIns="0" bIns="0" rtlCol="0" anchor="t"/>
          <a:lstStyle/>
          <a:p>
            <a:pPr algn="ctr" indent="0" marL="0">
              <a:lnSpc>
                <a:spcPct val="83000"/>
              </a:lnSpc>
              <a:buNone/>
            </a:pPr>
            <a:r>
              <a:rPr lang="el" altLang="en-US" sz="4350" dirty="0">
                <a:solidFill>
                  <a:srgbClr val="FFFFFF"/>
                </a:solidFill>
                <a:latin typeface="IBM Plex Sans Medium" pitchFamily="34" charset="0"/>
                <a:ea typeface="IBM Plex Sans Medium" pitchFamily="34" charset="-122"/>
                <a:cs typeface="IBM Plex Sans Medium" pitchFamily="34" charset="-120"/>
              </a:rPr>
              <a:t>Τι είναι το Bitcoin;</a:t>
            </a:r>
            <a:endParaRPr lang="el"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el" altLang="en-US" sz="2400" dirty="0">
                <a:solidFill>
                  <a:srgbClr val="FFFFFF"/>
                </a:solidFill>
                <a:latin typeface="IBM Plex Sans" pitchFamily="34" charset="0"/>
                <a:ea typeface="IBM Plex Sans" pitchFamily="34" charset="-122"/>
                <a:cs typeface="IBM Plex Sans" pitchFamily="34" charset="-120"/>
              </a:rPr>
              <a:t>Ψηφιακό χρήμα που είναι αποκεντρωμένο, έχει περιορισμένη προσφορά και μπορεί να σταλεί απευθείας από χρήστη σε χρήστη χωρίς την άδεια κάποιας τράπεζας.</a:t>
            </a:r>
            <a:endParaRPr lang="e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Το πρόβλημα της διπλής δαπάνης</a:t>
            </a:r>
            <a:endParaRPr lang="el"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el" altLang="en-US" sz="2400" b="1" dirty="0">
                <a:solidFill>
                  <a:srgbClr val="422C70"/>
                </a:solidFill>
                <a:latin typeface="IBM Plex Sans" pitchFamily="34" charset="0"/>
                <a:ea typeface="IBM Plex Sans" pitchFamily="34" charset="-122"/>
                <a:cs typeface="IBM Plex Sans" pitchFamily="34" charset="-120"/>
              </a:rPr>
              <a:t>31 Οκτωβρίου 2008:</a:t>
            </a:r>
            <a:r>
              <a:rPr lang="el" altLang="en-US" sz="2400" dirty="0">
                <a:solidFill>
                  <a:srgbClr val="25252B"/>
                </a:solidFill>
                <a:latin typeface="IBM Plex Sans" pitchFamily="34" charset="0"/>
                <a:ea typeface="IBM Plex Sans" pitchFamily="34" charset="-122"/>
                <a:cs typeface="IBM Plex Sans" pitchFamily="34" charset="-120"/>
              </a:rPr>
              <a:t> ο Satoshi Nakamoto δημοσιεύει το </a:t>
            </a:r>
            <a:r>
              <a:rPr lang="el" altLang="en-US" sz="2400" i="1" dirty="0">
                <a:solidFill>
                  <a:srgbClr val="25252B"/>
                </a:solidFill>
                <a:latin typeface="IBM Plex Sans" pitchFamily="34" charset="0"/>
                <a:ea typeface="IBM Plex Sans" pitchFamily="34" charset="-122"/>
                <a:cs typeface="IBM Plex Sans" pitchFamily="34" charset="-120"/>
              </a:rPr>
              <a:t>Bitcoin: Ένα σύστημα ηλεκτρονικών μετρητών από ομότιμο σε ομότιμο</a:t>
            </a:r>
            <a:r>
              <a:rPr lang="el" altLang="en-US" sz="2400" dirty="0">
                <a:solidFill>
                  <a:srgbClr val="25252B"/>
                </a:solidFill>
                <a:latin typeface="IBM Plex Sans" pitchFamily="34" charset="0"/>
                <a:ea typeface="IBM Plex Sans" pitchFamily="34" charset="-122"/>
                <a:cs typeface="IBM Plex Sans" pitchFamily="34" charset="-120"/>
              </a:rPr>
              <a:t>. </a:t>
            </a:r>
            <a:r>
              <a:rPr lang="el" altLang="en-US" sz="2400" b="1" dirty="0">
                <a:solidFill>
                  <a:srgbClr val="25252B"/>
                </a:solidFill>
                <a:latin typeface="IBM Plex Sans" pitchFamily="34" charset="0"/>
                <a:ea typeface="IBM Plex Sans" pitchFamily="34" charset="-122"/>
                <a:cs typeface="IBM Plex Sans" pitchFamily="34" charset="-120"/>
              </a:rPr>
              <a:t>Ιανουάριος 2009:</a:t>
            </a:r>
            <a:r>
              <a:rPr lang="el" altLang="en-US" sz="2400" dirty="0">
                <a:solidFill>
                  <a:srgbClr val="25252B"/>
                </a:solidFill>
                <a:latin typeface="IBM Plex Sans" pitchFamily="34" charset="0"/>
                <a:ea typeface="IBM Plex Sans" pitchFamily="34" charset="-122"/>
                <a:cs typeface="IBM Plex Sans" pitchFamily="34" charset="-120"/>
              </a:rPr>
              <a:t> το δίκτυο ξεκινά.</a:t>
            </a:r>
            <a:endParaRPr lang="el" sz="2400" dirty="0"/>
          </a:p>
        </p:txBody>
      </p:sp>
      <p:pic>
        <p:nvPicPr>
          <p:cNvPr id="5" name="Image 0" descr="Εταιρεία πληρωμών Ο αποστολέας υποβάλλει αίτημα στην εταιρείαΗ εταιρεία τηρεί το καθολικό και δίνει έγκριση Ο παραλήπτης πληρώνεται αν το επιτρέψει η εταιρείαΕξαρτάται απόΈναν έμπιστο οργανισμό που τη">    </p:cNvPr>
          <p:cNvPicPr>
            <a:picLocks noChangeAspect="1"/>
          </p:cNvPicPr>
          <p:nvPr/>
        </p:nvPicPr>
        <p:blipFill>
          <a:blip r:embed="rId1"/>
          <a:stretch>
            <a:fillRect/>
          </a:stretch>
        </p:blipFill>
        <p:spPr>
          <a:xfrm>
            <a:off x="3598530" y="2834274"/>
            <a:ext cx="4994819" cy="340056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είναι το Bitcoin;</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Αποκεντρωμένο · Περιορισμένη προσφορά · Από ομότιμο σε</a:t>
            </a:r>
            <a:br/>
            <a:r>
              <a:rPr lang="el" altLang="en-US" sz="3000" dirty="0">
                <a:solidFill>
                  <a:srgbClr val="422C70"/>
                </a:solidFill>
                <a:latin typeface="IBM Plex Sans Medium" pitchFamily="34" charset="0"/>
                <a:ea typeface="IBM Plex Sans Medium" pitchFamily="34" charset="-122"/>
                <a:cs typeface="IBM Plex Sans Medium" pitchFamily="34" charset="-120"/>
              </a:rPr>
              <a:t>ομότιμο</a:t>
            </a:r>
            <a:endParaRPr lang="el" sz="3000" dirty="0"/>
          </a:p>
        </p:txBody>
      </p:sp>
      <p:sp>
        <p:nvSpPr>
          <p:cNvPr id="4" name="Text 2"/>
          <p:cNvSpPr/>
          <p:nvPr/>
        </p:nvSpPr>
        <p:spPr>
          <a:xfrm>
            <a:off x="1032449" y="1802191"/>
            <a:ext cx="11109137" cy="2486894"/>
          </a:xfrm>
          <a:prstGeom prst="rect">
            <a:avLst/>
          </a:prstGeom>
          <a:noFill/>
          <a:ln/>
        </p:spPr>
        <p:txBody>
          <a:bodyPr wrap="square" lIns="0" tIns="0" rIns="0" bIns="0" rtlCol="0" anchor="t"/>
          <a:lstStyle/>
          <a:p>
            <a:pPr algn="l" marL="219710" indent="-219710">
              <a:lnSpc>
                <a:spcPct val="113000"/>
              </a:lnSpc>
              <a:buSzPct val="100000"/>
              <a:buChar char="•"/>
            </a:pPr>
            <a:r>
              <a:rPr lang="el" altLang="en-US" sz="2300" b="1" dirty="0">
                <a:solidFill>
                  <a:srgbClr val="422C70"/>
                </a:solidFill>
                <a:latin typeface="IBM Plex Sans" pitchFamily="34" charset="0"/>
                <a:ea typeface="IBM Plex Sans" pitchFamily="34" charset="-122"/>
                <a:cs typeface="IBM Plex Sans" pitchFamily="34" charset="-120"/>
              </a:rPr>
              <a:t>Αποκεντρωμένο:</a:t>
            </a:r>
            <a:r>
              <a:rPr lang="el" altLang="en-US" sz="2300" dirty="0">
                <a:solidFill>
                  <a:srgbClr val="25252B"/>
                </a:solidFill>
                <a:latin typeface="IBM Plex Sans" pitchFamily="34" charset="0"/>
                <a:ea typeface="IBM Plex Sans" pitchFamily="34" charset="-122"/>
                <a:cs typeface="IBM Plex Sans" pitchFamily="34" charset="-120"/>
              </a:rPr>
              <a:t> καμία κεντρική υπηρεσία δεν δημιουργεί λογαριασμούς, δεν αλλάζει υπόλοιπα ούτε εγκρίνει ποιος συμμετέχει</a:t>
            </a:r>
            <a:endParaRPr lang="el" sz="2300" dirty="0"/>
          </a:p>
          <a:p>
            <a:pPr algn="l" marL="219710" indent="-219710">
              <a:lnSpc>
                <a:spcPct val="113000"/>
              </a:lnSpc>
              <a:spcBef>
                <a:spcPts val="460"/>
              </a:spcBef>
              <a:buSzPct val="100000"/>
              <a:buChar char="•"/>
            </a:pPr>
            <a:r>
              <a:rPr lang="el" altLang="en-US" sz="2300" b="1" dirty="0">
                <a:solidFill>
                  <a:srgbClr val="422C70"/>
                </a:solidFill>
                <a:latin typeface="IBM Plex Sans" pitchFamily="34" charset="0"/>
                <a:ea typeface="IBM Plex Sans" pitchFamily="34" charset="-122"/>
                <a:cs typeface="IBM Plex Sans" pitchFamily="34" charset="-120"/>
              </a:rPr>
              <a:t>Περιορισμένη προσφορά:</a:t>
            </a:r>
            <a:r>
              <a:rPr lang="el" altLang="en-US" sz="2300" dirty="0">
                <a:solidFill>
                  <a:srgbClr val="25252B"/>
                </a:solidFill>
                <a:latin typeface="IBM Plex Sans" pitchFamily="34" charset="0"/>
                <a:ea typeface="IBM Plex Sans" pitchFamily="34" charset="-122"/>
                <a:cs typeface="IBM Plex Sans" pitchFamily="34" charset="-120"/>
              </a:rPr>
              <a:t> δεν θα υπάρξουν ποτέ περισσότερα από 21 εκατομμύρια bitcoin</a:t>
            </a:r>
            <a:endParaRPr lang="el" sz="2300" dirty="0"/>
          </a:p>
          <a:p>
            <a:pPr algn="l" marL="219710" indent="-219710">
              <a:lnSpc>
                <a:spcPct val="113000"/>
              </a:lnSpc>
              <a:spcBef>
                <a:spcPts val="460"/>
              </a:spcBef>
              <a:buSzPct val="100000"/>
              <a:buChar char="•"/>
            </a:pPr>
            <a:r>
              <a:rPr lang="el" altLang="en-US" sz="2300" b="1" dirty="0">
                <a:solidFill>
                  <a:srgbClr val="422C70"/>
                </a:solidFill>
                <a:latin typeface="IBM Plex Sans" pitchFamily="34" charset="0"/>
                <a:ea typeface="IBM Plex Sans" pitchFamily="34" charset="-122"/>
                <a:cs typeface="IBM Plex Sans" pitchFamily="34" charset="-120"/>
              </a:rPr>
              <a:t>Από ομότιμο σε ομότιμο:</a:t>
            </a:r>
            <a:r>
              <a:rPr lang="el" altLang="en-US" sz="2300" dirty="0">
                <a:solidFill>
                  <a:srgbClr val="25252B"/>
                </a:solidFill>
                <a:latin typeface="IBM Plex Sans" pitchFamily="34" charset="0"/>
                <a:ea typeface="IBM Plex Sans" pitchFamily="34" charset="-122"/>
                <a:cs typeface="IBM Plex Sans" pitchFamily="34" charset="-120"/>
              </a:rPr>
              <a:t> στείλτε σε οποιονδήποτε, οπουδήποτε, χωρίς να ζητήσετε άδεια από κάποια κεντρική αρχή</a:t>
            </a:r>
            <a:endParaRPr lang="el" sz="2300" dirty="0"/>
          </a:p>
        </p:txBody>
      </p:sp>
      <p:sp>
        <p:nvSpPr>
          <p:cNvPr id="5" name="Text 3"/>
          <p:cNvSpPr/>
          <p:nvPr/>
        </p:nvSpPr>
        <p:spPr>
          <a:xfrm>
            <a:off x="666780" y="4610862"/>
            <a:ext cx="11510010" cy="1579992"/>
          </a:xfrm>
          <a:prstGeom prst="rect">
            <a:avLst/>
          </a:prstGeom>
          <a:noFill/>
          <a:ln/>
        </p:spPr>
        <p:txBody>
          <a:bodyPr wrap="square" lIns="0" tIns="0" rIns="0" bIns="0" rtlCol="0" anchor="t"/>
          <a:lstStyle/>
          <a:p>
            <a:pPr algn="l" indent="0" marL="0">
              <a:lnSpc>
                <a:spcPct val="113000"/>
              </a:lnSpc>
              <a:buNone/>
            </a:pPr>
            <a:r>
              <a:rPr lang="el" altLang="en-US" sz="2300" dirty="0">
                <a:solidFill>
                  <a:srgbClr val="25252B"/>
                </a:solidFill>
                <a:latin typeface="IBM Plex Sans" pitchFamily="34" charset="0"/>
                <a:ea typeface="IBM Plex Sans" pitchFamily="34" charset="-122"/>
                <a:cs typeface="IBM Plex Sans" pitchFamily="34" charset="-120"/>
              </a:rPr>
              <a:t>Καμία εταιρεία δεν μπορεί να δεσμεύσει τα bitcoin που ελέγχετε εσείς οι ίδιοι. Η άλλη όψη αυτής της ελευθερίας είναι η ευθύνη: μια έγκυρη συναλλαγή συνήθως είναι αδύνατο να αντιστραφεί και δεν υπάρχει γραφείο υποστήριξης για το δίκτυο.</a:t>
            </a:r>
            <a:endParaRPr lang="el"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είναι το Bitcoin;</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Ένα όριο που μπορεί να ελέγξει ο καθένας</a:t>
            </a:r>
            <a:endParaRPr lang="el" sz="3000" dirty="0"/>
          </a:p>
        </p:txBody>
      </p:sp>
      <p:pic>
        <p:nvPicPr>
          <p:cNvPr id="4" name="Image 0" descr="Ένας ισχυρισμός για την προσφορά Ένας εκδότης δηλώνει ένα όριο στον ιστότοπό του. Μόνο η βάση δεδομένων του ίδιου του εκδότη το καταγράφει. Κανείς εκτός του εκδότη δεν μπορεί να το ελέγξει. Ο εκδότης ">    </p:cNvPr>
          <p:cNvPicPr>
            <a:picLocks noChangeAspect="1"/>
          </p:cNvPicPr>
          <p:nvPr/>
        </p:nvPicPr>
        <p:blipFill>
          <a:blip r:embed="rId1"/>
          <a:stretch>
            <a:fillRect/>
          </a:stretch>
        </p:blipFill>
        <p:spPr>
          <a:xfrm>
            <a:off x="1698315" y="1295430"/>
            <a:ext cx="8795339" cy="497342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είναι το Bitcoin;</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Δεν χρειάζεστε ένα ολόκληρο Bitcoin</a:t>
            </a:r>
            <a:endParaRPr lang="e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Ένα bitcoin διαιρείται σε 100.000.000 μικρότερες μονάδες που ονομάζονται satoshis ή sats.</a:t>
            </a:r>
            <a:endParaRPr lang="el" sz="2400" dirty="0"/>
          </a:p>
        </p:txBody>
      </p:sp>
      <p:pic>
        <p:nvPicPr>
          <p:cNvPr id="5" name="Image 0" descr="Bitcoin (BTC)10,10,010,0010,00000001Σατόσι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είναι το Bitcoin;</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Ποιος διατηρεί το Bitcoin σε λειτουργία;</a:t>
            </a:r>
            <a:endParaRPr lang="el" sz="3000" dirty="0"/>
          </a:p>
        </p:txBody>
      </p:sp>
      <p:pic>
        <p:nvPicPr>
          <p:cNvPr id="4" name="Image 0" descr="ΧρήστηςΈνας χρήστης λαμβάνει, διακρατεί και στέλνει bitcoin. ΚόμβοςΈνας κόμβος ελέγχει ανεξάρτητα την τήρηση των κανόνων και αναμεταδίδει έγκυρα δεδομένα. ΕξορύκτηςΈνας εξορύκτης δημιουργεί υποψήφια μ">    </p:cNvPr>
          <p:cNvPicPr>
            <a:picLocks noChangeAspect="1"/>
          </p:cNvPicPr>
          <p:nvPr/>
        </p:nvPicPr>
        <p:blipFill>
          <a:blip r:embed="rId1"/>
          <a:stretch>
            <a:fillRect/>
          </a:stretch>
        </p:blipFill>
        <p:spPr>
          <a:xfrm>
            <a:off x="1808866" y="1295430"/>
            <a:ext cx="8573963" cy="496208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είναι το Bitcoin;</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Ποιος διατηρεί το Bitcoin σε λειτουργία;</a:t>
            </a:r>
            <a:endParaRPr lang="el"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είναι το Bitcoin;</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Το Bitcoin συνεπάγεται συμβιβασμούς</a:t>
            </a:r>
            <a:endParaRPr lang="el"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Η τιμή του μπορεί να αλλάξει γρήγορα</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Τα λάθη είναι συνήθως μη αναστρέψιμα</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Η αποδοχή του παραμένει περιορισμένη σε πολλά μέρη</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Η ασφαλής χρήση του απαιτεί κάποια εξοικείωση</a:t>
            </a:r>
            <a:endParaRPr lang="el"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Το Bitcoin αντικαθιστά μέρος της εμπιστοσύνης στους θεσμούς με την επαλήθευση και την προσωπική ευθύνη. Δεν εξαλείφει τον κίνδυνο.</a:t>
            </a:r>
            <a:endParaRPr lang="e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είναι το Bitcoin;</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el" altLang="en-US" sz="4350" dirty="0">
                <a:solidFill>
                  <a:srgbClr val="FFFFFF"/>
                </a:solidFill>
                <a:latin typeface="IBM Plex Sans Medium" pitchFamily="34" charset="0"/>
                <a:ea typeface="IBM Plex Sans Medium" pitchFamily="34" charset="-122"/>
                <a:cs typeface="IBM Plex Sans Medium" pitchFamily="34" charset="-120"/>
              </a:rPr>
              <a:t>Πώς χρησιμοποιείτε το Bitcoin;</a:t>
            </a:r>
            <a:endParaRPr lang="el"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el" altLang="en-US" sz="2400" dirty="0">
                <a:solidFill>
                  <a:srgbClr val="FFFFFF"/>
                </a:solidFill>
                <a:latin typeface="IBM Plex Sans" pitchFamily="34" charset="0"/>
                <a:ea typeface="IBM Plex Sans" pitchFamily="34" charset="-122"/>
                <a:cs typeface="IBM Plex Sans" pitchFamily="34" charset="-120"/>
              </a:rPr>
              <a:t>Η πρώτη ερώτηση για κάθε πορτοφόλι: ποιος ελέγχει τα κλειδιά;</a:t>
            </a:r>
            <a:endParaRPr lang="e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Ένα πορτοφόλι διαχειρίζεται κλειδιά</a:t>
            </a:r>
            <a:endParaRPr lang="el" sz="3000" dirty="0"/>
          </a:p>
        </p:txBody>
      </p:sp>
      <p:pic>
        <p:nvPicPr>
          <p:cNvPr id="4" name="Image 0" descr="Το πορτοφόλι σας φυλάσσει τα κλειδιά Λήψη Κοινοποιήστε μια διεύθυνση λήψηςΑποστολή Υπογράψτε με το κλειδί σας Το bitcoin παραμένει στο κοινόχρηστο καθολικό">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Πώς χρησιμοποιείτε το Bitcoin;</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Ποιος κρατά πραγματικά τα Bitcoin σας;</a:t>
            </a:r>
            <a:endParaRPr lang="el"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el" altLang="en-US" sz="2300" b="1" dirty="0">
                <a:solidFill>
                  <a:srgbClr val="422C70"/>
                </a:solidFill>
                <a:latin typeface="IBM Plex Sans" pitchFamily="34" charset="0"/>
                <a:ea typeface="IBM Plex Sans" pitchFamily="34" charset="-122"/>
                <a:cs typeface="IBM Plex Sans" pitchFamily="34" charset="-120"/>
              </a:rPr>
              <a:t>Με αυτοθεματοφυλακή:</a:t>
            </a:r>
            <a:r>
              <a:rPr lang="el" altLang="en-US" sz="2300" dirty="0">
                <a:solidFill>
                  <a:srgbClr val="25252B"/>
                </a:solidFill>
                <a:latin typeface="IBM Plex Sans" pitchFamily="34" charset="0"/>
                <a:ea typeface="IBM Plex Sans" pitchFamily="34" charset="-122"/>
                <a:cs typeface="IBM Plex Sans" pitchFamily="34" charset="-120"/>
              </a:rPr>
              <a:t> εσείς ελέγχετε τα κλειδιά</a:t>
            </a:r>
            <a:endParaRPr lang="el" sz="2300" dirty="0"/>
          </a:p>
          <a:p>
            <a:pPr algn="l" marL="219710" indent="-219710">
              <a:lnSpc>
                <a:spcPct val="113000"/>
              </a:lnSpc>
              <a:spcBef>
                <a:spcPts val="460"/>
              </a:spcBef>
              <a:buSzPct val="100000"/>
              <a:buChar char="•"/>
            </a:pPr>
            <a:r>
              <a:rPr lang="el" altLang="en-US" sz="2300" dirty="0">
                <a:solidFill>
                  <a:srgbClr val="25252B"/>
                </a:solidFill>
                <a:latin typeface="IBM Plex Sans" pitchFamily="34" charset="0"/>
                <a:ea typeface="IBM Plex Sans" pitchFamily="34" charset="-122"/>
                <a:cs typeface="IBM Plex Sans" pitchFamily="34" charset="-120"/>
              </a:rPr>
              <a:t>Κανείς δεν μπορεί να ανακτήσει τα bitcoin σας για λογαριασμό σας αν χάσετε τη φράση ανάκτησης και τη συσκευή</a:t>
            </a:r>
            <a:endParaRPr lang="el" sz="2300" dirty="0"/>
          </a:p>
          <a:p>
            <a:pPr algn="l" marL="219710" indent="-219710">
              <a:lnSpc>
                <a:spcPct val="113000"/>
              </a:lnSpc>
              <a:spcBef>
                <a:spcPts val="460"/>
              </a:spcBef>
              <a:buSzPct val="100000"/>
              <a:buChar char="•"/>
            </a:pPr>
            <a:r>
              <a:rPr lang="el" altLang="en-US" sz="2300" b="1" dirty="0">
                <a:solidFill>
                  <a:srgbClr val="422C70"/>
                </a:solidFill>
                <a:latin typeface="IBM Plex Sans" pitchFamily="34" charset="0"/>
                <a:ea typeface="IBM Plex Sans" pitchFamily="34" charset="-122"/>
                <a:cs typeface="IBM Plex Sans" pitchFamily="34" charset="-120"/>
              </a:rPr>
              <a:t>Με θεματοφυλακή από τρίτο:</a:t>
            </a:r>
            <a:r>
              <a:rPr lang="el" altLang="en-US" sz="2300" dirty="0">
                <a:solidFill>
                  <a:srgbClr val="25252B"/>
                </a:solidFill>
                <a:latin typeface="IBM Plex Sans" pitchFamily="34" charset="0"/>
                <a:ea typeface="IBM Plex Sans" pitchFamily="34" charset="-122"/>
                <a:cs typeface="IBM Plex Sans" pitchFamily="34" charset="-120"/>
              </a:rPr>
              <a:t> μια εταιρεία κατέχει τα κλειδιά, περίπου όπως μια τράπεζα</a:t>
            </a:r>
            <a:endParaRPr lang="el" sz="2300" dirty="0"/>
          </a:p>
          <a:p>
            <a:pPr algn="l" marL="219710" indent="-219710">
              <a:lnSpc>
                <a:spcPct val="113000"/>
              </a:lnSpc>
              <a:spcBef>
                <a:spcPts val="460"/>
              </a:spcBef>
              <a:buSzPct val="100000"/>
              <a:buChar char="•"/>
            </a:pPr>
            <a:r>
              <a:rPr lang="el" altLang="en-US" sz="2300" dirty="0">
                <a:solidFill>
                  <a:srgbClr val="25252B"/>
                </a:solidFill>
                <a:latin typeface="IBM Plex Sans" pitchFamily="34" charset="0"/>
                <a:ea typeface="IBM Plex Sans" pitchFamily="34" charset="-122"/>
                <a:cs typeface="IBM Plex Sans" pitchFamily="34" charset="-120"/>
              </a:rPr>
              <a:t>Το υπόλοιπό σας είναι η υπόσχεσή της να σας πληρώσει· μπορεί να περιορίσει τις αναλήψεις, να δεσμεύσει έναν λογαριασμό, να δεχτεί κυβερνοεπίθεση ή να διακόψει τη λειτουργία της</a:t>
            </a:r>
            <a:endParaRPr lang="el" sz="2300" dirty="0"/>
          </a:p>
        </p:txBody>
      </p:sp>
      <p:sp>
        <p:nvSpPr>
          <p:cNvPr id="5" name="Text 3"/>
          <p:cNvSpPr/>
          <p:nvPr/>
        </p:nvSpPr>
        <p:spPr>
          <a:xfrm>
            <a:off x="666780" y="5040173"/>
            <a:ext cx="11510010" cy="789950"/>
          </a:xfrm>
          <a:prstGeom prst="rect">
            <a:avLst/>
          </a:prstGeom>
          <a:noFill/>
          <a:ln/>
        </p:spPr>
        <p:txBody>
          <a:bodyPr wrap="square" lIns="0" tIns="0" rIns="0" bIns="0" rtlCol="0" anchor="t"/>
          <a:lstStyle/>
          <a:p>
            <a:pPr algn="l" indent="0" marL="0">
              <a:lnSpc>
                <a:spcPct val="113000"/>
              </a:lnSpc>
              <a:buNone/>
            </a:pPr>
            <a:r>
              <a:rPr lang="el" altLang="en-US" sz="2300" dirty="0">
                <a:solidFill>
                  <a:srgbClr val="25252B"/>
                </a:solidFill>
                <a:latin typeface="IBM Plex Sans" pitchFamily="34" charset="0"/>
                <a:ea typeface="IBM Plex Sans" pitchFamily="34" charset="-122"/>
                <a:cs typeface="IBM Plex Sans" pitchFamily="34" charset="-120"/>
              </a:rPr>
              <a:t>Η επιλογή τρόπου φύλαξης δεν αποτελεί κριτήριο της αξίας σας. Αυτό που έχει σημασία είναι να γνωρίζετε ποιον τρόπο χρησιμοποιείτε και τι εμπιστεύεστε.</a:t>
            </a:r>
            <a:endParaRPr lang="el"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Πώς χρησιμοποιείτε το Bitcoin;</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Η φράση ανάκτησής σας</a:t>
            </a:r>
            <a:br/>
            <a:r>
              <a:rPr lang="el" altLang="en-US" sz="3000" dirty="0">
                <a:solidFill>
                  <a:srgbClr val="422C70"/>
                </a:solidFill>
                <a:latin typeface="IBM Plex Sans Medium" pitchFamily="34" charset="0"/>
                <a:ea typeface="IBM Plex Sans Medium" pitchFamily="34" charset="-122"/>
                <a:cs typeface="IBM Plex Sans Medium" pitchFamily="34" charset="-120"/>
              </a:rPr>
              <a:t>παρέχει πλήρη πρόσβαση</a:t>
            </a:r>
            <a:endParaRPr lang="el"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Μια διατεταγμένη λίστα λέξεων, συνήθως 12 ή 24, που μπορεί να αναδημιουργήσει τα κλειδιά σας. Όποιος την έχει μπορεί να πάρει τα bitcoin σας.</a:t>
            </a:r>
            <a:endParaRPr lang="el" sz="2400" dirty="0"/>
          </a:p>
        </p:txBody>
      </p:sp>
      <p:pic>
        <p:nvPicPr>
          <p:cNvPr id="6" name="Image 1" descr="Μόνο ως δείγμα1. civil2. switch3. plunge4. stadium5. live6. wedding7. foster8. dice9. giraffe10. you11. foil12. cinnamon">    </p:cNvPr>
          <p:cNvPicPr>
            <a:picLocks noChangeAspect="1"/>
          </p:cNvPicPr>
          <p:nvPr/>
        </p:nvPicPr>
        <p:blipFill>
          <a:blip r:embed="rId2"/>
          <a:stretch>
            <a:fillRect/>
          </a:stretch>
        </p:blipFill>
        <p:spPr>
          <a:xfrm>
            <a:off x="1472550" y="4076121"/>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Πώς χρησιμοποιείτε το Bitcoin;</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el" altLang="en-US" sz="4350" dirty="0">
                <a:solidFill>
                  <a:srgbClr val="FFFFFF"/>
                </a:solidFill>
                <a:latin typeface="IBM Plex Sans Medium" pitchFamily="34" charset="0"/>
                <a:ea typeface="IBM Plex Sans Medium" pitchFamily="34" charset="-122"/>
                <a:cs typeface="IBM Plex Sans Medium" pitchFamily="34" charset="-120"/>
              </a:rPr>
              <a:t>Αν τα κλειδιά δεν είναι δικά σας,</a:t>
            </a:r>
            <a:br/>
            <a:r>
              <a:rPr lang="el" altLang="en-US" sz="4350" dirty="0">
                <a:solidFill>
                  <a:srgbClr val="FFFFFF"/>
                </a:solidFill>
                <a:latin typeface="IBM Plex Sans Medium" pitchFamily="34" charset="0"/>
                <a:ea typeface="IBM Plex Sans Medium" pitchFamily="34" charset="-122"/>
                <a:cs typeface="IBM Plex Sans Medium" pitchFamily="34" charset="-120"/>
              </a:rPr>
              <a:t>ούτε τα νομίσματα είναι δικά</a:t>
            </a:r>
            <a:br/>
            <a:r>
              <a:rPr lang="el" altLang="en-US" sz="4350" dirty="0">
                <a:solidFill>
                  <a:srgbClr val="FFFFFF"/>
                </a:solidFill>
                <a:latin typeface="IBM Plex Sans Medium" pitchFamily="34" charset="0"/>
                <a:ea typeface="IBM Plex Sans Medium" pitchFamily="34" charset="-122"/>
                <a:cs typeface="IBM Plex Sans Medium" pitchFamily="34" charset="-120"/>
              </a:rPr>
              <a:t>σας.</a:t>
            </a:r>
            <a:endParaRPr lang="el"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C0C0D0"/>
                </a:solidFill>
                <a:latin typeface="IBM Plex Sans" pitchFamily="34" charset="0"/>
                <a:ea typeface="IBM Plex Sans" pitchFamily="34" charset="-122"/>
                <a:cs typeface="IBM Plex Sans" pitchFamily="34" charset="-120"/>
              </a:rPr>
              <a:t>Εισαγωγή στο Bitcoin · Πώς χρησιμοποιείτε το Bitcoin;</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Πριν χρησιμοποιήσετε</a:t>
            </a:r>
            <a:br/>
            <a:r>
              <a:rPr lang="el" altLang="en-US" sz="3000" dirty="0">
                <a:solidFill>
                  <a:srgbClr val="422C70"/>
                </a:solidFill>
                <a:latin typeface="IBM Plex Sans Medium" pitchFamily="34" charset="0"/>
                <a:ea typeface="IBM Plex Sans Medium" pitchFamily="34" charset="-122"/>
                <a:cs typeface="IBM Plex Sans Medium" pitchFamily="34" charset="-120"/>
              </a:rPr>
              <a:t>οποιοδήποτε πορτοφόλι</a:t>
            </a:r>
            <a:endParaRPr lang="el" sz="3000" dirty="0"/>
          </a:p>
        </p:txBody>
      </p:sp>
      <p:sp>
        <p:nvSpPr>
          <p:cNvPr id="5" name="Text 2"/>
          <p:cNvSpPr/>
          <p:nvPr/>
        </p:nvSpPr>
        <p:spPr>
          <a:xfrm>
            <a:off x="956188" y="1783812"/>
            <a:ext cx="6023427" cy="4294480"/>
          </a:xfrm>
          <a:prstGeom prst="rect">
            <a:avLst/>
          </a:prstGeom>
          <a:noFill/>
          <a:ln/>
        </p:spPr>
        <p:txBody>
          <a:bodyPr wrap="square" lIns="0" tIns="0" rIns="0" bIns="0" rtlCol="0" anchor="t"/>
          <a:lstStyle/>
          <a:p>
            <a:pPr algn="l" marL="173990" indent="-173990">
              <a:lnSpc>
                <a:spcPct val="113000"/>
              </a:lnSpc>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Κλειδιά:</a:t>
            </a:r>
            <a:r>
              <a:rPr lang="el" altLang="en-US" sz="1820" dirty="0">
                <a:solidFill>
                  <a:srgbClr val="25252B"/>
                </a:solidFill>
                <a:latin typeface="IBM Plex Sans" pitchFamily="34" charset="0"/>
                <a:ea typeface="IBM Plex Sans" pitchFamily="34" charset="-122"/>
                <a:cs typeface="IBM Plex Sans" pitchFamily="34" charset="-120"/>
              </a:rPr>
              <a:t> ποιος τα ελέγχει, εσείς ή μια εταιρεία;</a:t>
            </a:r>
            <a:endParaRPr lang="el" sz="1820" dirty="0"/>
          </a:p>
          <a:p>
            <a:pPr algn="l" marL="173990" indent="-173990">
              <a:lnSpc>
                <a:spcPct val="113000"/>
              </a:lnSpc>
              <a:spcBef>
                <a:spcPts val="360"/>
              </a:spcBef>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Ανάκτηση:</a:t>
            </a:r>
            <a:r>
              <a:rPr lang="el" altLang="en-US" sz="1820" dirty="0">
                <a:solidFill>
                  <a:srgbClr val="25252B"/>
                </a:solidFill>
                <a:latin typeface="IBM Plex Sans" pitchFamily="34" charset="0"/>
                <a:ea typeface="IBM Plex Sans" pitchFamily="34" charset="-122"/>
                <a:cs typeface="IBM Plex Sans" pitchFamily="34" charset="-120"/>
              </a:rPr>
              <a:t> τι γίνεται αν χάσετε το τηλέφωνό σας ή η εταιρεία εξαφανιστεί;</a:t>
            </a:r>
            <a:endParaRPr lang="el" sz="1820" dirty="0"/>
          </a:p>
          <a:p>
            <a:pPr algn="l" marL="173990" indent="-173990">
              <a:lnSpc>
                <a:spcPct val="113000"/>
              </a:lnSpc>
              <a:spcBef>
                <a:spcPts val="360"/>
              </a:spcBef>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Πηγή:</a:t>
            </a:r>
            <a:r>
              <a:rPr lang="el" altLang="en-US" sz="1820" dirty="0">
                <a:solidFill>
                  <a:srgbClr val="25252B"/>
                </a:solidFill>
                <a:latin typeface="IBM Plex Sans" pitchFamily="34" charset="0"/>
                <a:ea typeface="IBM Plex Sans" pitchFamily="34" charset="-122"/>
                <a:cs typeface="IBM Plex Sans" pitchFamily="34" charset="-120"/>
              </a:rPr>
              <a:t> επίσημος ιστότοπος ή καταχώριση σε κατάστημα εφαρμογών, και όχι σύνδεσμος που σας έστειλε κάποιος;</a:t>
            </a:r>
            <a:endParaRPr lang="el" sz="1820" dirty="0"/>
          </a:p>
          <a:p>
            <a:pPr algn="l" marL="173990" indent="-173990">
              <a:lnSpc>
                <a:spcPct val="113000"/>
              </a:lnSpc>
              <a:spcBef>
                <a:spcPts val="360"/>
              </a:spcBef>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Κώδικας:</a:t>
            </a:r>
            <a:r>
              <a:rPr lang="el" altLang="en-US" sz="1820" dirty="0">
                <a:solidFill>
                  <a:srgbClr val="25252B"/>
                </a:solidFill>
                <a:latin typeface="IBM Plex Sans" pitchFamily="34" charset="0"/>
                <a:ea typeface="IBM Plex Sans" pitchFamily="34" charset="-122"/>
                <a:cs typeface="IBM Plex Sans" pitchFamily="34" charset="-120"/>
              </a:rPr>
              <a:t> είναι ανοικτού κώδικα και συντηρείται ενεργά; (Αυτό από μόνο του δεν αποτελεί απόδειξη ασφάλειας.)</a:t>
            </a:r>
            <a:endParaRPr lang="el" sz="1820" dirty="0"/>
          </a:p>
          <a:p>
            <a:pPr algn="l" marL="173990" indent="-173990">
              <a:lnSpc>
                <a:spcPct val="113000"/>
              </a:lnSpc>
              <a:spcBef>
                <a:spcPts val="360"/>
              </a:spcBef>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Κόστη:</a:t>
            </a:r>
            <a:r>
              <a:rPr lang="el" altLang="en-US" sz="1820" dirty="0">
                <a:solidFill>
                  <a:srgbClr val="25252B"/>
                </a:solidFill>
                <a:latin typeface="IBM Plex Sans" pitchFamily="34" charset="0"/>
                <a:ea typeface="IBM Plex Sans" pitchFamily="34" charset="-122"/>
                <a:cs typeface="IBM Plex Sans" pitchFamily="34" charset="-120"/>
              </a:rPr>
              <a:t> υπάρχουν χρεώσεις για αποστολή, λήψη ή ανάληψη;</a:t>
            </a:r>
            <a:endParaRPr lang="el" sz="1820" dirty="0"/>
          </a:p>
          <a:p>
            <a:pPr algn="l" marL="173990" indent="-173990">
              <a:lnSpc>
                <a:spcPct val="113000"/>
              </a:lnSpc>
              <a:spcBef>
                <a:spcPts val="360"/>
              </a:spcBef>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Πληρωμές:</a:t>
            </a:r>
            <a:r>
              <a:rPr lang="el" altLang="en-US" sz="1820" dirty="0">
                <a:solidFill>
                  <a:srgbClr val="25252B"/>
                </a:solidFill>
                <a:latin typeface="IBM Plex Sans" pitchFamily="34" charset="0"/>
                <a:ea typeface="IBM Plex Sans" pitchFamily="34" charset="-122"/>
                <a:cs typeface="IBM Plex Sans" pitchFamily="34" charset="-120"/>
              </a:rPr>
              <a:t> στην αλυσίδα, μέσω Lightning ή και τα δύο;</a:t>
            </a:r>
            <a:endParaRPr lang="el"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Πώς χρησιμοποιείτε το Bitcoin;</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Εντός αλυσίδας και Lightning</a:t>
            </a:r>
            <a:endParaRPr lang="el"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el" altLang="en-US" sz="2400" b="1" dirty="0">
                <a:solidFill>
                  <a:srgbClr val="422C70"/>
                </a:solidFill>
                <a:latin typeface="IBM Plex Sans" pitchFamily="34" charset="0"/>
                <a:ea typeface="IBM Plex Sans" pitchFamily="34" charset="-122"/>
                <a:cs typeface="IBM Plex Sans" pitchFamily="34" charset="-120"/>
              </a:rPr>
              <a:t>Εντός αλυσίδας:</a:t>
            </a:r>
            <a:r>
              <a:rPr lang="el" altLang="en-US" sz="2400" dirty="0">
                <a:solidFill>
                  <a:srgbClr val="25252B"/>
                </a:solidFill>
                <a:latin typeface="IBM Plex Sans" pitchFamily="34" charset="0"/>
                <a:ea typeface="IBM Plex Sans" pitchFamily="34" charset="-122"/>
                <a:cs typeface="IBM Plex Sans" pitchFamily="34" charset="-120"/>
              </a:rPr>
              <a:t> καταγεγραμμένο απευθείας στην αλυσίδα μπλοκ</a:t>
            </a:r>
            <a:endParaRPr lang="el" sz="2400" dirty="0"/>
          </a:p>
          <a:p>
            <a:pPr algn="l" marL="228600" indent="-228600">
              <a:lnSpc>
                <a:spcPct val="113000"/>
              </a:lnSpc>
              <a:spcBef>
                <a:spcPts val="480"/>
              </a:spcBef>
              <a:buSzPct val="100000"/>
              <a:buChar char="•"/>
            </a:pPr>
            <a:r>
              <a:rPr lang="el" altLang="en-US" sz="2400" b="1" dirty="0">
                <a:solidFill>
                  <a:srgbClr val="422C70"/>
                </a:solidFill>
                <a:latin typeface="IBM Plex Sans" pitchFamily="34" charset="0"/>
                <a:ea typeface="IBM Plex Sans" pitchFamily="34" charset="-122"/>
                <a:cs typeface="IBM Plex Sans" pitchFamily="34" charset="-120"/>
              </a:rPr>
              <a:t>Lightning:</a:t>
            </a:r>
            <a:r>
              <a:rPr lang="el" altLang="en-US" sz="2400" dirty="0">
                <a:solidFill>
                  <a:srgbClr val="25252B"/>
                </a:solidFill>
                <a:latin typeface="IBM Plex Sans" pitchFamily="34" charset="0"/>
                <a:ea typeface="IBM Plex Sans" pitchFamily="34" charset="-122"/>
                <a:cs typeface="IBM Plex Sans" pitchFamily="34" charset="-120"/>
              </a:rPr>
              <a:t> ένα δίκτυο πληρωμών που βασίζεται στο Bitcoin για γρήγορες, μικρές και συχνές πληρωμές, όπως η αγορά ενός καφέ</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Ένα πορτοφόλι Lightning μπορεί επίσης να είναι θεματοφυλακής ή αυτοθεματοφυλακής</a:t>
            </a:r>
            <a:endParaRPr lang="el" sz="2400" dirty="0"/>
          </a:p>
        </p:txBody>
      </p:sp>
      <p:pic>
        <p:nvPicPr>
          <p:cNvPr id="5" name="Image 0" descr="Εντός αλυσίδαςΚαταγράφονται απευθείας στην αλυσίδα μπλοκ του BitcoinLightningΈνα δίκτυο πληρωμών που βασίζεται στο Bitcoin">    </p:cNvPr>
          <p:cNvPicPr>
            <a:picLocks noChangeAspect="1"/>
          </p:cNvPicPr>
          <p:nvPr/>
        </p:nvPicPr>
        <p:blipFill>
          <a:blip r:embed="rId1"/>
          <a:stretch>
            <a:fillRect/>
          </a:stretch>
        </p:blipFill>
        <p:spPr>
          <a:xfrm>
            <a:off x="1938345" y="3748126"/>
            <a:ext cx="8315371" cy="249558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Πώς χρησιμοποιείτε το Bitcoin;</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Τρεις κανόνες όσο μαθαίνετε</a:t>
            </a:r>
            <a:endParaRPr lang="el" sz="3000" dirty="0"/>
          </a:p>
        </p:txBody>
      </p:sp>
      <p:sp>
        <p:nvSpPr>
          <p:cNvPr id="4" name="Text 2"/>
          <p:cNvSpPr/>
          <p:nvPr/>
        </p:nvSpPr>
        <p:spPr>
          <a:xfrm>
            <a:off x="1032449" y="1383030"/>
            <a:ext cx="11109137" cy="2091964"/>
          </a:xfrm>
          <a:prstGeom prst="rect">
            <a:avLst/>
          </a:prstGeom>
          <a:noFill/>
          <a:ln/>
        </p:spPr>
        <p:txBody>
          <a:bodyPr wrap="square" lIns="0" tIns="0" rIns="0" bIns="0" rtlCol="0" anchor="t"/>
          <a:lstStyle/>
          <a:p>
            <a:pPr algn="l" marL="219710" indent="-219710">
              <a:lnSpc>
                <a:spcPct val="113000"/>
              </a:lnSpc>
              <a:buSzPct val="100000"/>
              <a:buChar char="•"/>
            </a:pPr>
            <a:r>
              <a:rPr lang="el" altLang="en-US" sz="2300" b="1" dirty="0">
                <a:solidFill>
                  <a:srgbClr val="25252B"/>
                </a:solidFill>
                <a:latin typeface="IBM Plex Sans" pitchFamily="34" charset="0"/>
                <a:ea typeface="IBM Plex Sans" pitchFamily="34" charset="-122"/>
                <a:cs typeface="IBM Plex Sans" pitchFamily="34" charset="-120"/>
              </a:rPr>
              <a:t>Μάθετε πρώτα.</a:t>
            </a:r>
            <a:r>
              <a:rPr lang="el" altLang="en-US" sz="2300" dirty="0">
                <a:solidFill>
                  <a:srgbClr val="25252B"/>
                </a:solidFill>
                <a:latin typeface="IBM Plex Sans" pitchFamily="34" charset="0"/>
                <a:ea typeface="IBM Plex Sans" pitchFamily="34" charset="-122"/>
                <a:cs typeface="IBM Plex Sans" pitchFamily="34" charset="-120"/>
              </a:rPr>
              <a:t> Μην ενεργείτε από ενθουσιασμό, φόβο ή πίεση.</a:t>
            </a:r>
            <a:endParaRPr lang="el" sz="2300" dirty="0"/>
          </a:p>
          <a:p>
            <a:pPr algn="l" marL="219710" indent="-219710">
              <a:lnSpc>
                <a:spcPct val="113000"/>
              </a:lnSpc>
              <a:spcBef>
                <a:spcPts val="460"/>
              </a:spcBef>
              <a:buSzPct val="100000"/>
              <a:buChar char="•"/>
            </a:pPr>
            <a:r>
              <a:rPr lang="el" altLang="en-US" sz="2300" b="1" dirty="0">
                <a:solidFill>
                  <a:srgbClr val="25252B"/>
                </a:solidFill>
                <a:latin typeface="IBM Plex Sans" pitchFamily="34" charset="0"/>
                <a:ea typeface="IBM Plex Sans" pitchFamily="34" charset="-122"/>
                <a:cs typeface="IBM Plex Sans" pitchFamily="34" charset="-120"/>
              </a:rPr>
              <a:t>Ξεκινήστε με μικρά ποσά.</a:t>
            </a:r>
            <a:r>
              <a:rPr lang="el" altLang="en-US" sz="2300" dirty="0">
                <a:solidFill>
                  <a:srgbClr val="25252B"/>
                </a:solidFill>
                <a:latin typeface="IBM Plex Sans" pitchFamily="34" charset="0"/>
                <a:ea typeface="IBM Plex Sans" pitchFamily="34" charset="-122"/>
                <a:cs typeface="IBM Plex Sans" pitchFamily="34" charset="-120"/>
              </a:rPr>
              <a:t> Δοκιμάστε εργαλεία που δεν γνωρίζετε με ένα ποσό που αντέχετε να χάσετε.</a:t>
            </a:r>
            <a:endParaRPr lang="el" sz="2300" dirty="0"/>
          </a:p>
          <a:p>
            <a:pPr algn="l" marL="219710" indent="-219710">
              <a:lnSpc>
                <a:spcPct val="113000"/>
              </a:lnSpc>
              <a:spcBef>
                <a:spcPts val="460"/>
              </a:spcBef>
              <a:buSzPct val="100000"/>
              <a:buChar char="•"/>
            </a:pPr>
            <a:r>
              <a:rPr lang="el" altLang="en-US" sz="2300" b="1" dirty="0">
                <a:solidFill>
                  <a:srgbClr val="25252B"/>
                </a:solidFill>
                <a:latin typeface="IBM Plex Sans" pitchFamily="34" charset="0"/>
                <a:ea typeface="IBM Plex Sans" pitchFamily="34" charset="-122"/>
                <a:cs typeface="IBM Plex Sans" pitchFamily="34" charset="-120"/>
              </a:rPr>
              <a:t>Μην εμπιστεύεστε, επαληθεύστε.</a:t>
            </a:r>
            <a:r>
              <a:rPr lang="el" altLang="en-US" sz="2300" dirty="0">
                <a:solidFill>
                  <a:srgbClr val="25252B"/>
                </a:solidFill>
                <a:latin typeface="IBM Plex Sans" pitchFamily="34" charset="0"/>
                <a:ea typeface="IBM Plex Sans" pitchFamily="34" charset="-122"/>
                <a:cs typeface="IBM Plex Sans" pitchFamily="34" charset="-120"/>
              </a:rPr>
              <a:t> Ελέγξτε το πρόσωπο, τη μέθοδο πληρωμής, τη διεύθυνση και το ποσό.</a:t>
            </a:r>
            <a:endParaRPr lang="el" sz="2300" dirty="0"/>
          </a:p>
        </p:txBody>
      </p:sp>
      <p:sp>
        <p:nvSpPr>
          <p:cNvPr id="5" name="Shape 3"/>
          <p:cNvSpPr/>
          <p:nvPr/>
        </p:nvSpPr>
        <p:spPr>
          <a:xfrm>
            <a:off x="666780" y="3796772"/>
            <a:ext cx="10858500" cy="2369302"/>
          </a:xfrm>
          <a:prstGeom prst="rect">
            <a:avLst/>
          </a:prstGeom>
          <a:solidFill>
            <a:srgbClr val="F3F3FA"/>
          </a:solidFill>
          <a:ln/>
        </p:spPr>
      </p:sp>
      <p:sp>
        <p:nvSpPr>
          <p:cNvPr id="6" name="Shape 4"/>
          <p:cNvSpPr/>
          <p:nvPr/>
        </p:nvSpPr>
        <p:spPr>
          <a:xfrm>
            <a:off x="666780" y="3796772"/>
            <a:ext cx="57150" cy="2369302"/>
          </a:xfrm>
          <a:prstGeom prst="rect">
            <a:avLst/>
          </a:prstGeom>
          <a:solidFill>
            <a:srgbClr val="422C70"/>
          </a:solidFill>
          <a:ln/>
        </p:spPr>
      </p:sp>
      <p:sp>
        <p:nvSpPr>
          <p:cNvPr id="7" name="Text 5"/>
          <p:cNvSpPr/>
          <p:nvPr/>
        </p:nvSpPr>
        <p:spPr>
          <a:xfrm>
            <a:off x="1192103" y="4060119"/>
            <a:ext cx="10456896" cy="1842607"/>
          </a:xfrm>
          <a:prstGeom prst="rect">
            <a:avLst/>
          </a:prstGeom>
          <a:noFill/>
          <a:ln/>
        </p:spPr>
        <p:txBody>
          <a:bodyPr wrap="square" lIns="0" tIns="0" rIns="0" bIns="0" rtlCol="0" anchor="t"/>
          <a:lstStyle/>
          <a:p>
            <a:pPr algn="l" indent="0" marL="0">
              <a:lnSpc>
                <a:spcPct val="113000"/>
              </a:lnSpc>
              <a:buNone/>
            </a:pPr>
            <a:r>
              <a:rPr lang="el" altLang="en-US" sz="2300" b="1" dirty="0">
                <a:solidFill>
                  <a:srgbClr val="422C70"/>
                </a:solidFill>
                <a:latin typeface="IBM Plex Sans" pitchFamily="34" charset="0"/>
                <a:ea typeface="IBM Plex Sans" pitchFamily="34" charset="-122"/>
                <a:cs typeface="IBM Plex Sans" pitchFamily="34" charset="-120"/>
              </a:rPr>
              <a:t>Κοινοποιήστε στοιχεία λήψης πληρωμών, ποτέ μυστικά</a:t>
            </a:r>
            <a:endParaRPr lang="el" sz="2300" dirty="0"/>
          </a:p>
          <a:p>
            <a:pPr algn="l" indent="0" marL="0">
              <a:lnSpc>
                <a:spcPct val="113000"/>
              </a:lnSpc>
              <a:spcBef>
                <a:spcPts val="340"/>
              </a:spcBef>
              <a:buNone/>
            </a:pPr>
            <a:r>
              <a:rPr lang="el" altLang="en-US" sz="2300" dirty="0">
                <a:solidFill>
                  <a:srgbClr val="25252B"/>
                </a:solidFill>
                <a:latin typeface="IBM Plex Sans" pitchFamily="34" charset="0"/>
                <a:ea typeface="IBM Plex Sans" pitchFamily="34" charset="-122"/>
                <a:cs typeface="IBM Plex Sans" pitchFamily="34" charset="-120"/>
              </a:rPr>
              <a:t>Μια διεύθυνση ή ένα αίτημα πληρωμής μπορούν να κοινοποιηθούν. Μια φράση ανάκτησης ή ένα ιδιωτικό κλειδί δεν πρέπει ποτέ να κοινοποιούνται. Κανένας νόμιμος εκπαιδευτής, εταιρεία πορτοφολιών ή υπάλληλος υποστήριξης δεν θα σας ζητήσει ποτέ να τα αποκαλύψετε.</a:t>
            </a:r>
            <a:endParaRPr lang="el"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Πώς χρησιμοποιείτε το Bitcoin;</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Σταματήστε, μην</a:t>
            </a:r>
            <a:br/>
            <a:r>
              <a:rPr lang="el" altLang="en-US" sz="3000" dirty="0">
                <a:solidFill>
                  <a:srgbClr val="422C70"/>
                </a:solidFill>
                <a:latin typeface="IBM Plex Sans Medium" pitchFamily="34" charset="0"/>
                <a:ea typeface="IBM Plex Sans Medium" pitchFamily="34" charset="-122"/>
                <a:cs typeface="IBM Plex Sans Medium" pitchFamily="34" charset="-120"/>
              </a:rPr>
              <a:t>κοινοποιήσετε τίποτα, μη</a:t>
            </a:r>
            <a:br/>
            <a:r>
              <a:rPr lang="el" altLang="en-US" sz="3000" dirty="0">
                <a:solidFill>
                  <a:srgbClr val="422C70"/>
                </a:solidFill>
                <a:latin typeface="IBM Plex Sans Medium" pitchFamily="34" charset="0"/>
                <a:ea typeface="IBM Plex Sans Medium" pitchFamily="34" charset="-122"/>
                <a:cs typeface="IBM Plex Sans Medium" pitchFamily="34" charset="-120"/>
              </a:rPr>
              <a:t>στείλετε τίποτα</a:t>
            </a:r>
            <a:endParaRPr lang="el" sz="3000" dirty="0"/>
          </a:p>
        </p:txBody>
      </p:sp>
      <p:sp>
        <p:nvSpPr>
          <p:cNvPr id="5" name="Text 2"/>
          <p:cNvSpPr/>
          <p:nvPr/>
        </p:nvSpPr>
        <p:spPr>
          <a:xfrm>
            <a:off x="666780" y="2249424"/>
            <a:ext cx="5694426" cy="2187793"/>
          </a:xfrm>
          <a:prstGeom prst="rect">
            <a:avLst/>
          </a:prstGeom>
          <a:noFill/>
          <a:ln/>
        </p:spPr>
        <p:txBody>
          <a:bodyPr wrap="square" lIns="0" tIns="0" rIns="0" bIns="0" rtlCol="0" anchor="t"/>
          <a:lstStyle/>
          <a:p>
            <a:pPr algn="l" indent="0" marL="0">
              <a:lnSpc>
                <a:spcPct val="113000"/>
              </a:lnSpc>
              <a:buNone/>
            </a:pPr>
            <a:r>
              <a:rPr lang="el" altLang="en-US" sz="1820" dirty="0">
                <a:solidFill>
                  <a:srgbClr val="25252B"/>
                </a:solidFill>
                <a:latin typeface="IBM Plex Sans" pitchFamily="34" charset="0"/>
                <a:ea typeface="IBM Plex Sans" pitchFamily="34" charset="-122"/>
                <a:cs typeface="IBM Plex Sans" pitchFamily="34" charset="-120"/>
              </a:rPr>
              <a:t>Σταματήστε αν κάποιος σας πιέζει να ενεργήσετε άμεσα ή να κρατήσετε κάτι μυστικό, υπόσχεται εγγυημένες αποδόσεις, σας ζητά να στείλετε πρώτα bitcoin ή ζητά τη φράση ανάκτησής σας. Κάντε μια παύση. Μην κοινοποιήσετε τίποτα. Μη στείλετε τίποτα. Έπειτα επαληθεύστε τις πληροφορίες μέσω μιας πηγής που ήδη γνωρίζετε.</a:t>
            </a:r>
            <a:endParaRPr lang="el" sz="1820" dirty="0"/>
          </a:p>
        </p:txBody>
      </p:sp>
      <p:pic>
        <p:nvPicPr>
          <p:cNvPr id="6" name="Image 1" descr="Επείγουσα ανάγκη Πλαστοπροσωπία Αλλαγή προορισμού Εγγυημένες αποδόσεις Αιτήματα για απόρρητα στοιχεία">    </p:cNvPr>
          <p:cNvPicPr>
            <a:picLocks noChangeAspect="1"/>
          </p:cNvPicPr>
          <p:nvPr/>
        </p:nvPicPr>
        <p:blipFill>
          <a:blip r:embed="rId2"/>
          <a:stretch>
            <a:fillRect/>
          </a:stretch>
        </p:blipFill>
        <p:spPr>
          <a:xfrm>
            <a:off x="1338224" y="4552980"/>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Πώς χρησιμοποιείτε το Bitcoin;</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el" altLang="en-US" sz="4350" dirty="0">
                <a:solidFill>
                  <a:srgbClr val="FFFFFF"/>
                </a:solidFill>
                <a:latin typeface="IBM Plex Sans Medium" pitchFamily="34" charset="0"/>
                <a:ea typeface="IBM Plex Sans Medium" pitchFamily="34" charset="-122"/>
                <a:cs typeface="IBM Plex Sans Medium" pitchFamily="34" charset="-120"/>
              </a:rPr>
              <a:t>Τι ακολουθεί;</a:t>
            </a:r>
            <a:endParaRPr lang="el"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el" altLang="en-US" sz="2400" dirty="0">
                <a:solidFill>
                  <a:srgbClr val="FFFFFF"/>
                </a:solidFill>
                <a:latin typeface="IBM Plex Sans" pitchFamily="34" charset="0"/>
                <a:ea typeface="IBM Plex Sans" pitchFamily="34" charset="-122"/>
                <a:cs typeface="IBM Plex Sans" pitchFamily="34" charset="-120"/>
              </a:rPr>
              <a:t>Αυτή είναι μόνο η αρχή.</a:t>
            </a:r>
            <a:endParaRPr lang="e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Τέσσερα βασικά συμπεράσματα</a:t>
            </a:r>
            <a:endParaRPr lang="el" sz="3000" dirty="0"/>
          </a:p>
        </p:txBody>
      </p:sp>
      <p:sp>
        <p:nvSpPr>
          <p:cNvPr id="4" name="Text 2"/>
          <p:cNvSpPr/>
          <p:nvPr/>
        </p:nvSpPr>
        <p:spPr>
          <a:xfrm>
            <a:off x="1002000" y="1375806"/>
            <a:ext cx="11142604" cy="3056291"/>
          </a:xfrm>
          <a:prstGeom prst="rect">
            <a:avLst/>
          </a:prstGeom>
          <a:noFill/>
          <a:ln/>
        </p:spPr>
        <p:txBody>
          <a:bodyPr wrap="square" lIns="0" tIns="0" rIns="0" bIns="0" rtlCol="0" anchor="t"/>
          <a:lstStyle/>
          <a:p>
            <a:pPr algn="l" marL="200660" indent="-200660">
              <a:lnSpc>
                <a:spcPct val="113000"/>
              </a:lnSpc>
              <a:buSzPct val="100000"/>
              <a:buChar char="•"/>
            </a:pPr>
            <a:r>
              <a:rPr lang="el" altLang="en-US" sz="2110" b="1" dirty="0">
                <a:solidFill>
                  <a:srgbClr val="25252B"/>
                </a:solidFill>
                <a:latin typeface="IBM Plex Sans" pitchFamily="34" charset="0"/>
                <a:ea typeface="IBM Plex Sans" pitchFamily="34" charset="-122"/>
                <a:cs typeface="IBM Plex Sans" pitchFamily="34" charset="-120"/>
              </a:rPr>
              <a:t>Το χρήμα βασίζεται σε κανόνες και στην εμπιστοσύνη.</a:t>
            </a:r>
            <a:r>
              <a:rPr lang="el" altLang="en-US" sz="2110" dirty="0">
                <a:solidFill>
                  <a:srgbClr val="25252B"/>
                </a:solidFill>
                <a:latin typeface="IBM Plex Sans" pitchFamily="34" charset="0"/>
                <a:ea typeface="IBM Plex Sans" pitchFamily="34" charset="-122"/>
                <a:cs typeface="IBM Plex Sans" pitchFamily="34" charset="-120"/>
              </a:rPr>
              <a:t> Η προσφορά και οι κανόνες του παραστατικού χρήματος καθορίζονται από έναν μικρό αριθμό θεσμών.</a:t>
            </a:r>
            <a:endParaRPr lang="el" sz="2110" dirty="0"/>
          </a:p>
          <a:p>
            <a:pPr algn="l" marL="200660" indent="-200660">
              <a:lnSpc>
                <a:spcPct val="113000"/>
              </a:lnSpc>
              <a:spcBef>
                <a:spcPts val="420"/>
              </a:spcBef>
              <a:buSzPct val="100000"/>
              <a:buChar char="•"/>
            </a:pPr>
            <a:r>
              <a:rPr lang="el" altLang="en-US" sz="2110" b="1" dirty="0">
                <a:solidFill>
                  <a:srgbClr val="25252B"/>
                </a:solidFill>
                <a:latin typeface="IBM Plex Sans" pitchFamily="34" charset="0"/>
                <a:ea typeface="IBM Plex Sans" pitchFamily="34" charset="-122"/>
                <a:cs typeface="IBM Plex Sans" pitchFamily="34" charset="-120"/>
              </a:rPr>
              <a:t>Το Bitcoin προσφέρει διαφορετικούς κανόνες.</a:t>
            </a:r>
            <a:r>
              <a:rPr lang="el" altLang="en-US" sz="2110" dirty="0">
                <a:solidFill>
                  <a:srgbClr val="25252B"/>
                </a:solidFill>
                <a:latin typeface="IBM Plex Sans" pitchFamily="34" charset="0"/>
                <a:ea typeface="IBM Plex Sans" pitchFamily="34" charset="-122"/>
                <a:cs typeface="IBM Plex Sans" pitchFamily="34" charset="-120"/>
              </a:rPr>
              <a:t> Μια δημόσια, περιορισμένη προσφορά, προσβάσιμη σε όλους, που μπορεί να επαληθευτεί αντί να απαιτεί εμπιστοσύνη.</a:t>
            </a:r>
            <a:endParaRPr lang="el" sz="2110" dirty="0"/>
          </a:p>
          <a:p>
            <a:pPr algn="l" marL="200660" indent="-200660">
              <a:lnSpc>
                <a:spcPct val="113000"/>
              </a:lnSpc>
              <a:spcBef>
                <a:spcPts val="420"/>
              </a:spcBef>
              <a:buSzPct val="100000"/>
              <a:buChar char="•"/>
            </a:pPr>
            <a:r>
              <a:rPr lang="el" altLang="en-US" sz="2110" b="1" dirty="0">
                <a:solidFill>
                  <a:srgbClr val="25252B"/>
                </a:solidFill>
                <a:latin typeface="IBM Plex Sans" pitchFamily="34" charset="0"/>
                <a:ea typeface="IBM Plex Sans" pitchFamily="34" charset="-122"/>
                <a:cs typeface="IBM Plex Sans" pitchFamily="34" charset="-120"/>
              </a:rPr>
              <a:t>Η ασφάλεια προέχει.</a:t>
            </a:r>
            <a:r>
              <a:rPr lang="el" altLang="en-US" sz="2110" dirty="0">
                <a:solidFill>
                  <a:srgbClr val="25252B"/>
                </a:solidFill>
                <a:latin typeface="IBM Plex Sans" pitchFamily="34" charset="0"/>
                <a:ea typeface="IBM Plex Sans" pitchFamily="34" charset="-122"/>
                <a:cs typeface="IBM Plex Sans" pitchFamily="34" charset="-120"/>
              </a:rPr>
              <a:t> Μάθετε πρώτα, ξεκινήστε με μικρά ποσά, επαληθεύετε τα πάντα, μην κοινοποιείτε ποτέ τη φράση ανάκτησής σας.</a:t>
            </a:r>
            <a:endParaRPr lang="el" sz="2110" dirty="0"/>
          </a:p>
          <a:p>
            <a:pPr algn="l" marL="200660" indent="-200660">
              <a:lnSpc>
                <a:spcPct val="113000"/>
              </a:lnSpc>
              <a:spcBef>
                <a:spcPts val="420"/>
              </a:spcBef>
              <a:buSzPct val="100000"/>
              <a:buChar char="•"/>
            </a:pPr>
            <a:r>
              <a:rPr lang="el" altLang="en-US" sz="2110" b="1" dirty="0">
                <a:solidFill>
                  <a:srgbClr val="25252B"/>
                </a:solidFill>
                <a:latin typeface="IBM Plex Sans" pitchFamily="34" charset="0"/>
                <a:ea typeface="IBM Plex Sans" pitchFamily="34" charset="-122"/>
                <a:cs typeface="IBM Plex Sans" pitchFamily="34" charset="-120"/>
              </a:rPr>
              <a:t>Αυτή είναι μόνο η αρχή.</a:t>
            </a:r>
            <a:r>
              <a:rPr lang="el" altLang="en-US" sz="2110" dirty="0">
                <a:solidFill>
                  <a:srgbClr val="25252B"/>
                </a:solidFill>
                <a:latin typeface="IBM Plex Sans" pitchFamily="34" charset="0"/>
                <a:ea typeface="IBM Plex Sans" pitchFamily="34" charset="-122"/>
                <a:cs typeface="IBM Plex Sans" pitchFamily="34" charset="-120"/>
              </a:rPr>
              <a:t> Αρκεί ένα ασφαλές επόμενο βήμα.</a:t>
            </a:r>
            <a:endParaRPr lang="el" sz="2110" dirty="0"/>
          </a:p>
        </p:txBody>
      </p:sp>
      <p:sp>
        <p:nvSpPr>
          <p:cNvPr id="5" name="Shape 3"/>
          <p:cNvSpPr/>
          <p:nvPr/>
        </p:nvSpPr>
        <p:spPr>
          <a:xfrm>
            <a:off x="666780" y="4727082"/>
            <a:ext cx="10858500" cy="1085850"/>
          </a:xfrm>
          <a:prstGeom prst="rect">
            <a:avLst/>
          </a:prstGeom>
          <a:solidFill>
            <a:srgbClr val="F3F3FA"/>
          </a:solidFill>
          <a:ln/>
        </p:spPr>
      </p:sp>
      <p:sp>
        <p:nvSpPr>
          <p:cNvPr id="6" name="Shape 4"/>
          <p:cNvSpPr/>
          <p:nvPr/>
        </p:nvSpPr>
        <p:spPr>
          <a:xfrm>
            <a:off x="666780" y="4727082"/>
            <a:ext cx="57150" cy="1085850"/>
          </a:xfrm>
          <a:prstGeom prst="rect">
            <a:avLst/>
          </a:prstGeom>
          <a:solidFill>
            <a:srgbClr val="422C70"/>
          </a:solidFill>
          <a:ln/>
        </p:spPr>
      </p:sp>
      <p:sp>
        <p:nvSpPr>
          <p:cNvPr id="7" name="Text 5"/>
          <p:cNvSpPr/>
          <p:nvPr/>
        </p:nvSpPr>
        <p:spPr>
          <a:xfrm>
            <a:off x="1153058" y="4968484"/>
            <a:ext cx="10539649" cy="603047"/>
          </a:xfrm>
          <a:prstGeom prst="rect">
            <a:avLst/>
          </a:prstGeom>
          <a:noFill/>
          <a:ln/>
        </p:spPr>
        <p:txBody>
          <a:bodyPr wrap="square" lIns="0" tIns="0" rIns="0" bIns="0" rtlCol="0" anchor="t"/>
          <a:lstStyle/>
          <a:p>
            <a:pPr algn="l" indent="0" marL="0">
              <a:lnSpc>
                <a:spcPct val="113000"/>
              </a:lnSpc>
              <a:buNone/>
            </a:pPr>
            <a:r>
              <a:rPr lang="el" altLang="en-US" sz="2110" b="1" dirty="0">
                <a:solidFill>
                  <a:srgbClr val="422C70"/>
                </a:solidFill>
                <a:latin typeface="IBM Plex Sans" pitchFamily="34" charset="0"/>
                <a:ea typeface="IBM Plex Sans" pitchFamily="34" charset="-122"/>
                <a:cs typeface="IBM Plex Sans" pitchFamily="34" charset="-120"/>
              </a:rPr>
              <a:t>Μια στιγμή για σκέψη</a:t>
            </a:r>
            <a:endParaRPr lang="el" sz="2110" dirty="0"/>
          </a:p>
          <a:p>
            <a:pPr algn="l" indent="0" marL="0">
              <a:lnSpc>
                <a:spcPct val="113000"/>
              </a:lnSpc>
              <a:spcBef>
                <a:spcPts val="320"/>
              </a:spcBef>
              <a:buNone/>
            </a:pPr>
            <a:r>
              <a:rPr lang="el" altLang="en-US" sz="2110" dirty="0">
                <a:solidFill>
                  <a:srgbClr val="25252B"/>
                </a:solidFill>
                <a:latin typeface="IBM Plex Sans" pitchFamily="34" charset="0"/>
                <a:ea typeface="IBM Plex Sans" pitchFamily="34" charset="-122"/>
                <a:cs typeface="IBM Plex Sans" pitchFamily="34" charset="-120"/>
              </a:rPr>
              <a:t>Επιστρέψτε στις πέντε ερωτήσεις της αρχής. Τι θα απαντούσατε τώρα;</a:t>
            </a:r>
            <a:endParaRPr lang="el"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ακολουθεί;</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Το Δίπλωμα Bitcoin</a:t>
            </a:r>
            <a:endParaRPr lang="el"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el" altLang="en-US" sz="2020" dirty="0">
                <a:solidFill>
                  <a:srgbClr val="25252B"/>
                </a:solidFill>
                <a:latin typeface="IBM Plex Sans" pitchFamily="34" charset="0"/>
                <a:ea typeface="IBM Plex Sans" pitchFamily="34" charset="-122"/>
                <a:cs typeface="IBM Plex Sans" pitchFamily="34" charset="-120"/>
              </a:rPr>
              <a:t>Το επόμενο βήμα. Οι τέσσερις ενότητές του σας πηγαίνουν παραπέρα:</a:t>
            </a:r>
            <a:endParaRPr lang="el"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Κατανοώντας το χρήμα</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Πώς λειτουργεί το Bitcoin</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Χρησιμοποιώντας το Bitcoin με ασφάλεια</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Το Bitcoin στην κοινότητά σας</a:t>
            </a:r>
            <a:endParaRPr lang="el" sz="2020" dirty="0"/>
          </a:p>
        </p:txBody>
      </p:sp>
      <p:sp>
        <p:nvSpPr>
          <p:cNvPr id="7" name="Text 4"/>
          <p:cNvSpPr/>
          <p:nvPr/>
        </p:nvSpPr>
        <p:spPr>
          <a:xfrm>
            <a:off x="666780" y="4136837"/>
            <a:ext cx="6340632" cy="1036747"/>
          </a:xfrm>
          <a:prstGeom prst="rect">
            <a:avLst/>
          </a:prstGeom>
          <a:noFill/>
          <a:ln/>
        </p:spPr>
        <p:txBody>
          <a:bodyPr wrap="square" lIns="0" tIns="0" rIns="0" bIns="0" rtlCol="0" anchor="t"/>
          <a:lstStyle/>
          <a:p>
            <a:pPr algn="l" indent="0" marL="0">
              <a:lnSpc>
                <a:spcPct val="113000"/>
              </a:lnSpc>
              <a:buNone/>
            </a:pPr>
            <a:r>
              <a:rPr lang="el" altLang="en-US" sz="2020" dirty="0">
                <a:solidFill>
                  <a:srgbClr val="25252B"/>
                </a:solidFill>
                <a:latin typeface="IBM Plex Sans" pitchFamily="34" charset="0"/>
                <a:ea typeface="IBM Plex Sans" pitchFamily="34" charset="-122"/>
                <a:cs typeface="IBM Plex Sans" pitchFamily="34" charset="-120"/>
              </a:rPr>
              <a:t>Διατηρήστε την περιέργειά σας, συνεχίστε να κάνετε ερωτήσεις και μάθετε περισσότερα στο </a:t>
            </a:r>
            <a:r>
              <a:rPr lang="el"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el" altLang="en-US" sz="2020" dirty="0">
                <a:solidFill>
                  <a:srgbClr val="25252B"/>
                </a:solidFill>
                <a:latin typeface="IBM Plex Sans" pitchFamily="34" charset="0"/>
                <a:ea typeface="IBM Plex Sans" pitchFamily="34" charset="-122"/>
                <a:cs typeface="IBM Plex Sans" pitchFamily="34" charset="-120"/>
              </a:rPr>
              <a:t>.</a:t>
            </a:r>
            <a:endParaRPr lang="el" sz="2020" dirty="0"/>
          </a:p>
        </p:txBody>
      </p:sp>
      <p:sp>
        <p:nvSpPr>
          <p:cNvPr id="8" name="Text 5"/>
          <p:cNvSpPr/>
          <p:nvPr/>
        </p:nvSpPr>
        <p:spPr>
          <a:xfrm>
            <a:off x="666780" y="5429524"/>
            <a:ext cx="6340632" cy="691195"/>
          </a:xfrm>
          <a:prstGeom prst="rect">
            <a:avLst/>
          </a:prstGeom>
          <a:noFill/>
          <a:ln/>
        </p:spPr>
        <p:txBody>
          <a:bodyPr wrap="square" lIns="0" tIns="0" rIns="0" bIns="0" rtlCol="0" anchor="t"/>
          <a:lstStyle/>
          <a:p>
            <a:pPr algn="l" indent="0" marL="0">
              <a:lnSpc>
                <a:spcPct val="113000"/>
              </a:lnSpc>
              <a:buNone/>
            </a:pPr>
            <a:r>
              <a:rPr lang="el" altLang="en-US" sz="2020" dirty="0">
                <a:solidFill>
                  <a:srgbClr val="25252B"/>
                </a:solidFill>
                <a:latin typeface="IBM Plex Sans" pitchFamily="34" charset="0"/>
                <a:ea typeface="IBM Plex Sans" pitchFamily="34" charset="-122"/>
                <a:cs typeface="IBM Plex Sans" pitchFamily="34" charset="-120"/>
              </a:rPr>
              <a:t>Ανυπομονούμε να σας δούμε στην επόμενη ομάδα εκπαιδευομένων μας.</a:t>
            </a:r>
            <a:endParaRPr lang="el"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Εισαγωγή στο Bitcoin · Τι ακολουθεί;</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Εισαγωγή στο Bitcoin</dc:title>
  <dc:subject>Open educational slides (Creative Commons). Adapt them freely.</dc:subject>
  <dc:creator>My First Bitcoin</dc:creator>
  <cp:lastModifiedBy>My First Bitcoin</cp:lastModifiedBy>
  <cp:revision>1</cp:revision>
  <dcterms:created xsi:type="dcterms:W3CDTF">2026-10-22T19:31:09Z</dcterms:created>
  <dcterms:modified xsi:type="dcterms:W3CDTF">2026-10-22T19:31:09Z</dcterms:modified>
</cp:coreProperties>
</file>