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Джерело: My First Bitcoin, «Біткоїн-диплом: посібник для студентів», видання 26.10, модулі 1–4 та вступні очікування щодо навчання. Адаптовано за ліцензією Creative Commons «Із зазначенням авторства — Поширення на тих самих умовах 4.0 Міжнародна»; ця презентація поширюється за тією самою ліцензією. Ця презентація є допоміжним засобом для занять під керівництвом викладача. Адаптуйте приклади, вправи, темп і спосіб викладання, зберігаючи зміст навчальної програми, обов’язкові компетентності та вимоги безпеки. Фіксованої тривалості заняття не передбачено.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Дотримуйтеся цих обмежень у всіх чотирьох модулях. Поясніть ризики для конфіденційності й безпеки та ризики втрати коштів перед будь-якою необов’язковою практикою з реальними операціями на невеликі суми.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Використовуйте обговорення джерела, щоб відрізнити факт, який можна перевірити, від думки, що потребує критеріїв і доказів. Не просіть розкривати особисту фінансову інформацію.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Використайте приклад із джерела: Аміна має рис і хоче взуття; Луїс має взуття і хоче олію для приготування їжі; Мей має олію для приготування їжі й потребує ремонтних робіт. Чітко відокремте невдалі спроби прямого обміну від подальшого розв’язання за допомогою грошей.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Використовуйте наведений у посібнику приклад із доступністю води та повсякденні рішення. Нагальні потреби можуть обґрунтовано посилювати перевагу, яку надають теперішньому.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Поясніть золотий стандарт і різні правила обміну паперових грошей, забезпечених золотом, на золото. Картка або телефон передає інструкції, а не містить гроші. Звичайний банківський депозит — це зобов’язання банку перед його клієнтом.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Банки отримують процентні та комісійні доходи, покриваючи при цьому витрати й збитки. Не створюйте враження, що всі банки ось-ось збанкрутують або що кредитування нічим не обмежене. Розрізняйте зобов’язання банку та безпосереднє володіння розрахунковим активом.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Збережіть зв’язність відповіді з п’яти частин. Попередні пропозиції містили окремі складові; уникайте враження, що кожна з них була повноцінною децентралізованою валютою.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Певна кількість біткоїнів може бути недоступною або не виставленою на продаж.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Дозвольте учням самостійно виконати конвертацію; не показуйте готових відповідей.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Ключова думка: Чи має Біткоїн цінність для вас? Чи відображає його поточна ціна його цінність?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Підготуйте перевірку екрана отримання, перевірку надсилання з підтвердженням і практичну вправу з перевірки готовності до відновлення або реагування на шахрайство. Перед використанням кожного середовища поясніть його обмеження.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Ніколи не фотографуйте справжню сід-фразу, не зберігайте її у хмарі, не надсилайте електронною поштою чи в повідомленнях і не вводьте на вебсайтах або у звичайних формах. Вона може надати повний доступ до коштів.
Додаткові парольні фрази, кілька ключів і складні схеми резервного копіювання належать до поглибленого навчання. Не додавайте складнощів, які учні не можуть пояснити або з наслідками яких не зможуть упоратися.
Якщо сід-фразу могли побачити, скопіювати, ввести онлайн або зберегти на ненадійному пристрої, вважайте її скомпрометованою. Зверніться по допомогу, не розкриваючи її; скористайтеся новою надійною процедурою відновлення.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Використовуйте наведене в джерелі вигадане порівняння дрібних і менш частих платежів. Залишайте варіанти вибору гіпотетичними; не обирайте інструменти чи суми для особистих коштів учнів.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Спостерігайте за процесом, не переглядаючи слова відновлення. Для подальшого особистого налаштування знадобляться нові дані для відновлення, згенеровані конфіденційно.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Комісії за транзакції в блокчейні залежать переважно від обсягу даних транзакції та попиту на місце в блоках, а не лише від суми переказу. Ознайомтеся з остаточною оцінкою: час підтвердження та комісії можуть змінюватися.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Самостійно знаходьте офіційні сайти, сторінки застосунків і контактні дані. Перевіряйте видавця та домен; будьте обережні з рекламою, повідомленнями й сайтами-двійниками. Ніколи не позичайте гроші для експериментів.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Джерело підтвердження: перевірка практичних навичок під безпосереднім спостереженням викладача. C6 вимагає безпосереднього спостереження як за виконанням завдань із гаманцем та отриманням коштів, так і за виконанням завдань із перевірки готовності до відновлення доступу. Допускаються симуляції, заздалегідь підготовлені матеріали, фізичні моделі та альтернативні варіанти без використання коштів. За потреби надавайте зворотний зв’язок і ще одну можливість виконати завдання. Не виводьте на екран критерії оцінювання та інструкції з проведення оцінювання.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Модуль 4 є обов’язковим, а його зміст добирає викладач. Виберіть завдання з використання Біткоїна як грошей, актуальне для місцевих умов, і використовуйте наведені далі підказки як варіанти, які можна адаптувати, а не як вимогу продемонструвати кожен інструмент чи сценарій. Перевірте актуальність інструментів, місцевих правил, інфраструктури та доступної підтримки. Збережіть обов’язкові компетентності й стандарти безпеки Модуля 3; не вигадуйте місцевих постачальників послуг чи подробиць.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Виберіть відповідне завдання з вихідного матеріалу: порівняння способів зберігання, перевірка екрана отримання платежу, порівняння шляхів платежу, перевірка підготовленої транзакції, порівняння вартості маршрутів, реагування на шахрайство, процес оплати продавцю або здійснення пожертви чи перевірка ресурсів. За потреби звертайтеся до місцевих фахівців.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Використовуйте недорогий товар або симуляцію. Поясніть увесь процес, перш ніж підтверджувати платіж.
Виберіть або адаптуйте сценарії з посібника до місцевого завдання. Формулюйте завдання безпосередньо для учнів і не подавайте гіпотетичне приймання платежів як підтвердження того, що конкретний місцевий продавець справді їх приймає.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Використовуйте той сценарій із джерела, який відповідає вибраному локальному завданню. Повернення коштів — це новий платіж, а не скасування початкової транзакції в блокчейні.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Способи отримання включають роботу, прямий обмін, брокерів, банкомати, продавців, сервіси конвертації та циркулярні економіки. Використовуйте актуальні перевірені місцеві факти або явно вигаданий сценарій.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Порівняйте умови зберігання даних, зв’язки в блокчейні, контрагентів, захист від шахрайства, ліміти, комісії та порядок розв’язання спорів.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Оцінюйте успіх за розв’язаною проблемою, а не за кількістю транзакцій.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Спостерігайте за виконанням обраного викладачем практичного завдання з використання Біткоїна як грошей у місцевому контексті та за тим, як учень пояснює мету, альтернативу, компроміси, можливу невдачу й наступний крок. Не виводьте на екран бали, критерії оцінювання та організаційні аспекти оцінювання.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2264" y="571500"/>
            <a:ext cx="1552926" cy="272400"/>
          </a:xfrm>
          <a:prstGeom prst="rect">
            <a:avLst/>
          </a:prstGeom>
          <a:noFill/>
          <a:ln/>
        </p:spPr>
        <p:txBody>
          <a:bodyPr wrap="square" lIns="0" tIns="0" rIns="0" bIns="0" rtlCol="0" anchor="t"/>
          <a:lstStyle/>
          <a:p>
            <a:pPr algn="r" indent="0" marL="0">
              <a:lnSpc>
                <a:spcPct val="108000"/>
              </a:lnSpc>
              <a:buNone/>
            </a:pPr>
            <a:r>
              <a:rPr lang="uk" altLang="en-US" sz="1650" dirty="0">
                <a:solidFill>
                  <a:srgbClr val="FFFFFF"/>
                </a:solidFill>
                <a:latin typeface="IBM Plex Sans" pitchFamily="34" charset="0"/>
                <a:ea typeface="IBM Plex Sans" pitchFamily="34" charset="-122"/>
                <a:cs typeface="IBM Plex Sans" pitchFamily="34" charset="-120"/>
              </a:rPr>
              <a:t>Видання 26.10</a:t>
            </a:r>
            <a:endParaRPr lang="uk"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uk" altLang="en-US" sz="7200" dirty="0">
                <a:solidFill>
                  <a:srgbClr val="FFFFFF"/>
                </a:solidFill>
                <a:latin typeface="IBM Plex Sans Medium" pitchFamily="34" charset="0"/>
                <a:ea typeface="IBM Plex Sans Medium" pitchFamily="34" charset="-122"/>
                <a:cs typeface="IBM Plex Sans Medium" pitchFamily="34" charset="-120"/>
              </a:rPr>
              <a:t>Диплом</a:t>
            </a:r>
            <a:br/>
            <a:r>
              <a:rPr lang="uk" altLang="en-US" sz="7200" dirty="0">
                <a:solidFill>
                  <a:srgbClr val="FFFFFF"/>
                </a:solidFill>
                <a:latin typeface="IBM Plex Sans Medium" pitchFamily="34" charset="0"/>
                <a:ea typeface="IBM Plex Sans Medium" pitchFamily="34" charset="-122"/>
                <a:cs typeface="IBM Plex Sans Medium" pitchFamily="34" charset="-120"/>
              </a:rPr>
              <a:t>з Біткоїна</a:t>
            </a:r>
            <a:endParaRPr lang="uk"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uk" altLang="en-US" sz="2400" dirty="0">
                <a:solidFill>
                  <a:srgbClr val="FFFFFF"/>
                </a:solidFill>
                <a:latin typeface="IBM Plex Sans" pitchFamily="34" charset="0"/>
                <a:ea typeface="IBM Plex Sans" pitchFamily="34" charset="-122"/>
                <a:cs typeface="IBM Plex Sans" pitchFamily="34" charset="-120"/>
              </a:rPr>
              <a:t>Фінансова освіта для епохи Біткоїна</a:t>
            </a:r>
            <a:endParaRPr lang="uk"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uk" altLang="en-US" sz="2400" dirty="0">
                <a:solidFill>
                  <a:srgbClr val="F7941F"/>
                </a:solidFill>
                <a:latin typeface="IBM Plex Sans Medium" pitchFamily="34" charset="0"/>
                <a:ea typeface="IBM Plex Sans Medium" pitchFamily="34" charset="-122"/>
                <a:cs typeface="IBM Plex Sans Medium" pitchFamily="34" charset="-120"/>
              </a:rPr>
              <a:t>Модуль 1</a:t>
            </a:r>
            <a:endParaRPr lang="uk"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uk" altLang="en-US" sz="4350" dirty="0">
                <a:solidFill>
                  <a:srgbClr val="FFFFFF"/>
                </a:solidFill>
                <a:latin typeface="IBM Plex Sans Medium" pitchFamily="34" charset="0"/>
                <a:ea typeface="IBM Plex Sans Medium" pitchFamily="34" charset="-122"/>
                <a:cs typeface="IBM Plex Sans Medium" pitchFamily="34" charset="-120"/>
              </a:rPr>
              <a:t>Розуміння грошей</a:t>
            </a:r>
            <a:endParaRPr lang="uk"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uk" altLang="en-US" sz="2400" b="1" dirty="0">
                <a:solidFill>
                  <a:srgbClr val="FFFFFF"/>
                </a:solidFill>
                <a:latin typeface="IBM Plex Sans" pitchFamily="34" charset="0"/>
                <a:ea typeface="IBM Plex Sans" pitchFamily="34" charset="-122"/>
                <a:cs typeface="IBM Plex Sans" pitchFamily="34" charset="-120"/>
              </a:rPr>
              <a:t>Проблема:</a:t>
            </a:r>
            <a:r>
              <a:rPr lang="uk" altLang="en-US" sz="2400" dirty="0">
                <a:solidFill>
                  <a:srgbClr val="FFFFFF"/>
                </a:solidFill>
                <a:latin typeface="IBM Plex Sans" pitchFamily="34" charset="0"/>
                <a:ea typeface="IBM Plex Sans" pitchFamily="34" charset="-122"/>
                <a:cs typeface="IBM Plex Sans" pitchFamily="34" charset="-120"/>
              </a:rPr>
              <a:t> Як працюють і змінюються грошові системи?</a:t>
            </a:r>
            <a:endParaRPr lang="u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Знання передують діям</a:t>
            </a:r>
            <a:endParaRPr lang="uk"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Спершу навчайтеся · починайте з малого · рухайтеся повільно</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Купівля, власні кошти чи особистий гаманець не потрібні</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Для проходження курсу не потрібні особистий пристрій чи інтернет</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Доступні підготовлені матеріали, симуляції та практичні вправи без доступу до інтернету</a:t>
            </a:r>
            <a:endParaRPr lang="uk"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Цей курс має освітню мету й не надає фінансових, інвестиційних, юридичних чи податкових порад. Він не рекомендує купувати, продавати чи зберігати біткоїн або брати позики під його заставу й не обіцяє зростання ціни.</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uk" altLang="en-US" sz="4350" dirty="0">
                <a:solidFill>
                  <a:srgbClr val="FFFFFF"/>
                </a:solidFill>
                <a:latin typeface="IBM Plex Sans Medium" pitchFamily="34" charset="0"/>
                <a:ea typeface="IBM Plex Sans Medium" pitchFamily="34" charset="-122"/>
                <a:cs typeface="IBM Plex Sans Medium" pitchFamily="34" charset="-120"/>
              </a:rPr>
              <a:t>Не довіряйте, перевіряйте</a:t>
            </a:r>
            <a:endParaRPr lang="u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C0C0D0"/>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Обговорення та очікування щодо конфіденційності</a:t>
            </a:r>
            <a:endParaRPr lang="uk"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Перевіряйте докази; розрізняйте факти, думки та гарантії</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Ставте ідеї під сумнів із повагою; зазначайте, у чому ви не впевнені</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Зберігайте особисті історії та фінансову інформацію в таємниці</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Жодного тиску щодо купівлі, продажу чи розкриття інформації про свої активи</a:t>
            </a:r>
            <a:endParaRPr lang="uk"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Отримуйте дозвіл, перш ніж записувати чи поширювати вміст чийогось екрана, роботу або інформацію, що дає змогу ідентифікувати особу. Ніколи не поширюйте справжні приватні ключі чи слова для відновлення.</a:t>
            </a:r>
            <a:endParaRPr lang="uk" sz="2110" dirty="0"/>
          </a:p>
        </p:txBody>
      </p:sp>
      <p:sp>
        <p:nvSpPr>
          <p:cNvPr id="6" name="Text 4"/>
          <p:cNvSpPr/>
          <p:nvPr/>
        </p:nvSpPr>
        <p:spPr>
          <a:xfrm>
            <a:off x="666780" y="4633356"/>
            <a:ext cx="11510010" cy="144777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Ціна Біткоїна може різко змінюватися. Помилки, шахрайство, втрата секретних даних або неспроможність зберігача активів виконати свої зобов’язання можуть призвести до безповоротної втрати коштів; дійсні платежі зазвичай важко або неможливо скасувати.</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Вступні запитання про гроші</a:t>
            </a:r>
            <a:endParaRPr lang="uk"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Навіщо людям потрібні гроші?</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Що робить щось грошима?</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Хто може створювати або контролювати гроші, якими ви користуєтеся?</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Чому ваші гроші мають цінність?</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Чи можна за них купити стільки ж, як і раніше?</a:t>
            </a:r>
            <a:endParaRPr lang="uk"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Чому існують гроші</a:t>
            </a:r>
            <a:endParaRPr lang="u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Гроші — це актив, який люди приймають, бо очікують, що інші прийматимуть його в майбутньому.</a:t>
            </a:r>
            <a:endParaRPr lang="uk"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Спеціалізація та обмін</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Співпраця між незнайомцями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Ціни, борги, доходи та заощадження</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Цінність у часі та просторі</a:t>
            </a:r>
            <a:endParaRPr lang="uk"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uk" altLang="en-US" sz="2400" b="1" dirty="0">
                <a:solidFill>
                  <a:srgbClr val="422C70"/>
                </a:solidFill>
                <a:latin typeface="IBM Plex Sans" pitchFamily="34" charset="0"/>
                <a:ea typeface="IBM Plex Sans" pitchFamily="34" charset="-122"/>
                <a:cs typeface="IBM Plex Sans" pitchFamily="34" charset="-120"/>
              </a:rPr>
              <a:t>Коротке запитання</a:t>
            </a:r>
            <a:endParaRPr lang="uk" sz="2400" dirty="0"/>
          </a:p>
          <a:p>
            <a:pPr algn="l" indent="0" marL="0">
              <a:lnSpc>
                <a:spcPct val="113000"/>
              </a:lnSpc>
              <a:spcBef>
                <a:spcPts val="360"/>
              </a:spcBef>
              <a:buNone/>
            </a:pPr>
            <a:r>
              <a:rPr lang="uk" altLang="en-US" sz="2400" dirty="0">
                <a:solidFill>
                  <a:srgbClr val="25252B"/>
                </a:solidFill>
                <a:latin typeface="IBM Plex Sans" pitchFamily="34" charset="0"/>
                <a:ea typeface="IBM Plex Sans" pitchFamily="34" charset="-122"/>
                <a:cs typeface="IBM Plex Sans" pitchFamily="34" charset="-120"/>
              </a:rPr>
              <a:t>Яку проблему обміну чи координації допомагають розв’язати гроші?</a:t>
            </a:r>
            <a:endParaRPr lang="uk"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Функції грошей</a:t>
            </a:r>
            <a:endParaRPr lang="uk"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Засіб обміну:</a:t>
            </a:r>
            <a:r>
              <a:rPr lang="uk" altLang="en-US" sz="2400" dirty="0">
                <a:solidFill>
                  <a:srgbClr val="25252B"/>
                </a:solidFill>
                <a:latin typeface="IBM Plex Sans" pitchFamily="34" charset="0"/>
                <a:ea typeface="IBM Plex Sans" pitchFamily="34" charset="-122"/>
                <a:cs typeface="IBM Plex Sans" pitchFamily="34" charset="-120"/>
              </a:rPr>
              <a:t> оплата товарів і послуг</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Одиниця обліку:</a:t>
            </a:r>
            <a:r>
              <a:rPr lang="uk" altLang="en-US" sz="2400" dirty="0">
                <a:solidFill>
                  <a:srgbClr val="25252B"/>
                </a:solidFill>
                <a:latin typeface="IBM Plex Sans" pitchFamily="34" charset="0"/>
                <a:ea typeface="IBM Plex Sans" pitchFamily="34" charset="-122"/>
                <a:cs typeface="IBM Plex Sans" pitchFamily="34" charset="-120"/>
              </a:rPr>
              <a:t> спільні ціни та облікові записи</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Засіб збереження вартості:</a:t>
            </a:r>
            <a:r>
              <a:rPr lang="uk" altLang="en-US" sz="2400" dirty="0">
                <a:solidFill>
                  <a:srgbClr val="25252B"/>
                </a:solidFill>
                <a:latin typeface="IBM Plex Sans" pitchFamily="34" charset="0"/>
                <a:ea typeface="IBM Plex Sans" pitchFamily="34" charset="-122"/>
                <a:cs typeface="IBM Plex Sans" pitchFamily="34" charset="-120"/>
              </a:rPr>
              <a:t> збереження вартості з плином часу</a:t>
            </a:r>
            <a:endParaRPr lang="uk" sz="2400" dirty="0"/>
          </a:p>
        </p:txBody>
      </p:sp>
      <p:sp>
        <p:nvSpPr>
          <p:cNvPr id="6" name="Text 3"/>
          <p:cNvSpPr/>
          <p:nvPr/>
        </p:nvSpPr>
        <p:spPr>
          <a:xfrm>
            <a:off x="666780" y="3900465"/>
            <a:ext cx="6340632"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Одна форма грошей може виконувати певну функцію краще за іншу. Кожна форма несе ризики для купівельної спроможності.</a:t>
            </a:r>
            <a:endParaRPr lang="u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Властивості корисних грошей</a:t>
            </a:r>
            <a:endParaRPr lang="uk"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Довговічність:</a:t>
            </a:r>
            <a:r>
              <a:rPr lang="uk" altLang="en-US" sz="1820" dirty="0">
                <a:solidFill>
                  <a:srgbClr val="25252B"/>
                </a:solidFill>
                <a:latin typeface="IBM Plex Sans" pitchFamily="34" charset="0"/>
                <a:ea typeface="IBM Plex Sans" pitchFamily="34" charset="-122"/>
                <a:cs typeface="IBM Plex Sans" pitchFamily="34" charset="-120"/>
              </a:rPr>
              <a:t> придатність до використання протягом тривалого часу</a:t>
            </a:r>
            <a:endParaRPr lang="uk" sz="1820" dirty="0"/>
          </a:p>
          <a:p>
            <a:pPr algn="l" marL="463550" indent="-46355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Портативність:</a:t>
            </a:r>
            <a:r>
              <a:rPr lang="uk" altLang="en-US" sz="1820" dirty="0">
                <a:solidFill>
                  <a:srgbClr val="25252B"/>
                </a:solidFill>
                <a:latin typeface="IBM Plex Sans" pitchFamily="34" charset="0"/>
                <a:ea typeface="IBM Plex Sans" pitchFamily="34" charset="-122"/>
                <a:cs typeface="IBM Plex Sans" pitchFamily="34" charset="-120"/>
              </a:rPr>
              <a:t> легкість переміщення або переказу</a:t>
            </a:r>
            <a:endParaRPr lang="uk" sz="1820" dirty="0"/>
          </a:p>
          <a:p>
            <a:pPr algn="l" marL="463550" indent="-46355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Подільність:</a:t>
            </a:r>
            <a:r>
              <a:rPr lang="uk" altLang="en-US" sz="1820" dirty="0">
                <a:solidFill>
                  <a:srgbClr val="25252B"/>
                </a:solidFill>
                <a:latin typeface="IBM Plex Sans" pitchFamily="34" charset="0"/>
                <a:ea typeface="IBM Plex Sans" pitchFamily="34" charset="-122"/>
                <a:cs typeface="IBM Plex Sans" pitchFamily="34" charset="-120"/>
              </a:rPr>
              <a:t> малі та великі суми</a:t>
            </a:r>
            <a:endParaRPr lang="uk" sz="1820" dirty="0"/>
          </a:p>
          <a:p>
            <a:pPr algn="l" marL="463550" indent="-46355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Взаємозамінність:</a:t>
            </a:r>
            <a:r>
              <a:rPr lang="uk" altLang="en-US" sz="1820" dirty="0">
                <a:solidFill>
                  <a:srgbClr val="25252B"/>
                </a:solidFill>
                <a:latin typeface="IBM Plex Sans" pitchFamily="34" charset="0"/>
                <a:ea typeface="IBM Plex Sans" pitchFamily="34" charset="-122"/>
                <a:cs typeface="IBM Plex Sans" pitchFamily="34" charset="-120"/>
              </a:rPr>
              <a:t> взаємозамінні рівноцінні одиниці</a:t>
            </a:r>
            <a:endParaRPr lang="uk" sz="1820" dirty="0"/>
          </a:p>
        </p:txBody>
      </p:sp>
      <p:sp>
        <p:nvSpPr>
          <p:cNvPr id="5" name="Text 3"/>
          <p:cNvSpPr/>
          <p:nvPr/>
        </p:nvSpPr>
        <p:spPr>
          <a:xfrm>
            <a:off x="6119073" y="1364742"/>
            <a:ext cx="5730545" cy="1655247"/>
          </a:xfrm>
          <a:prstGeom prst="rect">
            <a:avLst/>
          </a:prstGeom>
          <a:noFill/>
          <a:ln/>
        </p:spPr>
        <p:txBody>
          <a:bodyPr wrap="square" lIns="0" tIns="0" rIns="0" bIns="0" rtlCol="0" anchor="t"/>
          <a:lstStyle/>
          <a:p>
            <a:pPr algn="l" marL="463550" indent="-463550">
              <a:lnSpc>
                <a:spcPct val="113000"/>
              </a:lnSpc>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Обмеженість:</a:t>
            </a:r>
            <a:r>
              <a:rPr lang="uk" altLang="en-US" sz="1820" dirty="0">
                <a:solidFill>
                  <a:srgbClr val="25252B"/>
                </a:solidFill>
                <a:latin typeface="IBM Plex Sans" pitchFamily="34" charset="0"/>
                <a:ea typeface="IBM Plex Sans" pitchFamily="34" charset="-122"/>
                <a:cs typeface="IBM Plex Sans" pitchFamily="34" charset="-120"/>
              </a:rPr>
              <a:t> обмеження на збільшення пропозиції</a:t>
            </a:r>
            <a:endParaRPr lang="uk" sz="1820" dirty="0"/>
          </a:p>
          <a:p>
            <a:pPr algn="l" marL="463550" indent="-46355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Прийнятність:</a:t>
            </a:r>
            <a:r>
              <a:rPr lang="uk" altLang="en-US" sz="1820" dirty="0">
                <a:solidFill>
                  <a:srgbClr val="25252B"/>
                </a:solidFill>
                <a:latin typeface="IBM Plex Sans" pitchFamily="34" charset="0"/>
                <a:ea typeface="IBM Plex Sans" pitchFamily="34" charset="-122"/>
                <a:cs typeface="IBM Plex Sans" pitchFamily="34" charset="-120"/>
              </a:rPr>
              <a:t> готовність приймати їх</a:t>
            </a:r>
            <a:endParaRPr lang="uk" sz="1820" dirty="0"/>
          </a:p>
          <a:p>
            <a:pPr algn="l" marL="463550" indent="-46355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Можливість перевірки та розпізнавання:</a:t>
            </a:r>
            <a:r>
              <a:rPr lang="uk" altLang="en-US" sz="1820" dirty="0">
                <a:solidFill>
                  <a:srgbClr val="25252B"/>
                </a:solidFill>
                <a:latin typeface="IBM Plex Sans" pitchFamily="34" charset="0"/>
                <a:ea typeface="IBM Plex Sans" pitchFamily="34" charset="-122"/>
                <a:cs typeface="IBM Plex Sans" pitchFamily="34" charset="-120"/>
              </a:rPr>
              <a:t> справжні одиниці, які можна розпізнати</a:t>
            </a:r>
            <a:endParaRPr lang="uk"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Жодна форма грошей не є досконалою за всіма критеріями. «</a:t>
            </a:r>
            <a:r>
              <a:rPr lang="uk" altLang="en-US" sz="1820" b="1" dirty="0">
                <a:solidFill>
                  <a:srgbClr val="25252B"/>
                </a:solidFill>
                <a:latin typeface="IBM Plex Sans" pitchFamily="34" charset="0"/>
                <a:ea typeface="IBM Plex Sans" pitchFamily="34" charset="-122"/>
                <a:cs typeface="IBM Plex Sans" pitchFamily="34" charset="-120"/>
              </a:rPr>
              <a:t>Надійні гроші</a:t>
            </a:r>
            <a:r>
              <a:rPr lang="uk" altLang="en-US" sz="1820" dirty="0">
                <a:solidFill>
                  <a:srgbClr val="25252B"/>
                </a:solidFill>
                <a:latin typeface="IBM Plex Sans" pitchFamily="34" charset="0"/>
                <a:ea typeface="IBM Plex Sans" pitchFamily="34" charset="-122"/>
                <a:cs typeface="IBM Plex Sans" pitchFamily="34" charset="-120"/>
              </a:rPr>
              <a:t>» — це оцінне судження: визначте критерії та послідовно порівнюйте за ними.</a:t>
            </a:r>
            <a:endParaRPr lang="uk" sz="1820" dirty="0"/>
          </a:p>
        </p:txBody>
      </p:sp>
      <p:sp>
        <p:nvSpPr>
          <p:cNvPr id="7" name="Shape 5"/>
          <p:cNvSpPr/>
          <p:nvPr/>
        </p:nvSpPr>
        <p:spPr>
          <a:xfrm>
            <a:off x="666780" y="4802703"/>
            <a:ext cx="10858500" cy="937443"/>
          </a:xfrm>
          <a:prstGeom prst="rect">
            <a:avLst/>
          </a:prstGeom>
          <a:solidFill>
            <a:srgbClr val="F3F3FA"/>
          </a:solidFill>
          <a:ln/>
        </p:spPr>
      </p:sp>
      <p:sp>
        <p:nvSpPr>
          <p:cNvPr id="8" name="Shape 6"/>
          <p:cNvSpPr/>
          <p:nvPr/>
        </p:nvSpPr>
        <p:spPr>
          <a:xfrm>
            <a:off x="666780" y="4802703"/>
            <a:ext cx="57150" cy="937443"/>
          </a:xfrm>
          <a:prstGeom prst="rect">
            <a:avLst/>
          </a:prstGeom>
          <a:solidFill>
            <a:srgbClr val="422C70"/>
          </a:solidFill>
          <a:ln/>
        </p:spPr>
      </p:sp>
      <p:sp>
        <p:nvSpPr>
          <p:cNvPr id="9" name="Text 7"/>
          <p:cNvSpPr/>
          <p:nvPr/>
        </p:nvSpPr>
        <p:spPr>
          <a:xfrm>
            <a:off x="1094537" y="5011186"/>
            <a:ext cx="10663641" cy="520476"/>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Мисліть критично</a:t>
            </a:r>
            <a:endParaRPr lang="uk" sz="1820" dirty="0"/>
          </a:p>
          <a:p>
            <a:pPr algn="l" indent="0" marL="0">
              <a:lnSpc>
                <a:spcPct val="113000"/>
              </a:lnSpc>
              <a:spcBef>
                <a:spcPts val="270"/>
              </a:spcBef>
              <a:buNone/>
            </a:pPr>
            <a:r>
              <a:rPr lang="uk" altLang="en-US" sz="1820" dirty="0">
                <a:solidFill>
                  <a:srgbClr val="25252B"/>
                </a:solidFill>
                <a:latin typeface="IBM Plex Sans" pitchFamily="34" charset="0"/>
                <a:ea typeface="IBM Plex Sans" pitchFamily="34" charset="-122"/>
                <a:cs typeface="IBM Plex Sans" pitchFamily="34" charset="-120"/>
              </a:rPr>
              <a:t>Які властивості мали значення, коли ви обирали один вид грошей або активу замість іншого?</a:t>
            </a:r>
            <a:endParaRPr lang="u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Бартер і подвійний збіг потреб</a:t>
            </a:r>
            <a:endParaRPr lang="uk"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Прямий обмін товарами чи послугами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Обидві сторони мають бажати того, що пропонує інша</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Водночас і в потрібних кількостях</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Труднощі з подільністю, псуванням, ціноутворенням і заощадженням</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Гроші відокремлюють продаж від купівлі</a:t>
            </a:r>
            <a:endParaRPr lang="u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Дефіцитність, цінність та</a:t>
            </a:r>
            <a:br/>
            <a:r>
              <a:rPr lang="uk" altLang="en-US" sz="3000" dirty="0">
                <a:solidFill>
                  <a:srgbClr val="422C70"/>
                </a:solidFill>
                <a:latin typeface="IBM Plex Sans Medium" pitchFamily="34" charset="0"/>
                <a:ea typeface="IBM Plex Sans Medium" pitchFamily="34" charset="-122"/>
                <a:cs typeface="IBM Plex Sans Medium" pitchFamily="34" charset="-120"/>
              </a:rPr>
              <a:t>обмін</a:t>
            </a:r>
            <a:endParaRPr lang="uk" sz="3000" dirty="0"/>
          </a:p>
        </p:txBody>
      </p:sp>
      <p:sp>
        <p:nvSpPr>
          <p:cNvPr id="5" name="Text 2"/>
          <p:cNvSpPr/>
          <p:nvPr/>
        </p:nvSpPr>
        <p:spPr>
          <a:xfrm>
            <a:off x="956188" y="1783812"/>
            <a:ext cx="5377221" cy="3669396"/>
          </a:xfrm>
          <a:prstGeom prst="rect">
            <a:avLst/>
          </a:prstGeom>
          <a:noFill/>
          <a:ln/>
        </p:spPr>
        <p:txBody>
          <a:bodyPr wrap="square" lIns="0" tIns="0" rIns="0" bIns="0" rtlCol="0" anchor="t"/>
          <a:lstStyle/>
          <a:p>
            <a:pPr algn="l" marL="173990" indent="-173990">
              <a:lnSpc>
                <a:spcPct val="113000"/>
              </a:lnSpc>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Обмеженість:</a:t>
            </a:r>
            <a:r>
              <a:rPr lang="uk" altLang="en-US" sz="1820" dirty="0">
                <a:solidFill>
                  <a:srgbClr val="25252B"/>
                </a:solidFill>
                <a:latin typeface="IBM Plex Sans" pitchFamily="34" charset="0"/>
                <a:ea typeface="IBM Plex Sans" pitchFamily="34" charset="-122"/>
                <a:cs typeface="IBM Plex Sans" pitchFamily="34" charset="-120"/>
              </a:rPr>
              <a:t> одне використання унеможливлює інше</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Суб’єктивна цінність:</a:t>
            </a:r>
            <a:r>
              <a:rPr lang="uk" altLang="en-US" sz="1820" dirty="0">
                <a:solidFill>
                  <a:srgbClr val="25252B"/>
                </a:solidFill>
                <a:latin typeface="IBM Plex Sans" pitchFamily="34" charset="0"/>
                <a:ea typeface="IBM Plex Sans" pitchFamily="34" charset="-122"/>
                <a:cs typeface="IBM Plex Sans" pitchFamily="34" charset="-120"/>
              </a:rPr>
              <a:t> потреби, уподобання та обставини</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Обмін:</a:t>
            </a:r>
            <a:r>
              <a:rPr lang="uk" altLang="en-US" sz="1820" dirty="0">
                <a:solidFill>
                  <a:srgbClr val="25252B"/>
                </a:solidFill>
                <a:latin typeface="IBM Plex Sans" pitchFamily="34" charset="0"/>
                <a:ea typeface="IBM Plex Sans" pitchFamily="34" charset="-122"/>
                <a:cs typeface="IBM Plex Sans" pitchFamily="34" charset="-120"/>
              </a:rPr>
              <a:t> обидві сторони віддають перевагу тому, що отримують</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Альтернативна вартість:</a:t>
            </a:r>
            <a:r>
              <a:rPr lang="uk" altLang="en-US" sz="1820" dirty="0">
                <a:solidFill>
                  <a:srgbClr val="25252B"/>
                </a:solidFill>
                <a:latin typeface="IBM Plex Sans" pitchFamily="34" charset="0"/>
                <a:ea typeface="IBM Plex Sans" pitchFamily="34" charset="-122"/>
                <a:cs typeface="IBM Plex Sans" pitchFamily="34" charset="-120"/>
              </a:rPr>
              <a:t> найкраща альтернатива, від якої відмовилися</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Часова перевага:</a:t>
            </a:r>
            <a:r>
              <a:rPr lang="uk" altLang="en-US" sz="1820" dirty="0">
                <a:solidFill>
                  <a:srgbClr val="25252B"/>
                </a:solidFill>
                <a:latin typeface="IBM Plex Sans" pitchFamily="34" charset="0"/>
                <a:ea typeface="IBM Plex Sans" pitchFamily="34" charset="-122"/>
                <a:cs typeface="IBM Plex Sans" pitchFamily="34" charset="-120"/>
              </a:rPr>
              <a:t> зараз у порівнянні з пізніше</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Компроміс:</a:t>
            </a:r>
            <a:r>
              <a:rPr lang="uk" altLang="en-US" sz="1820" dirty="0">
                <a:solidFill>
                  <a:srgbClr val="25252B"/>
                </a:solidFill>
                <a:latin typeface="IBM Plex Sans" pitchFamily="34" charset="0"/>
                <a:ea typeface="IBM Plex Sans" pitchFamily="34" charset="-122"/>
                <a:cs typeface="IBM Plex Sans" pitchFamily="34" charset="-120"/>
              </a:rPr>
              <a:t> вигода, що має свою ціну</a:t>
            </a:r>
            <a:endParaRPr lang="uk" sz="1820" dirty="0"/>
          </a:p>
        </p:txBody>
      </p:sp>
      <p:sp>
        <p:nvSpPr>
          <p:cNvPr id="6" name="Text 3"/>
          <p:cNvSpPr/>
          <p:nvPr/>
        </p:nvSpPr>
        <p:spPr>
          <a:xfrm>
            <a:off x="666780" y="5707868"/>
            <a:ext cx="5694426" cy="625084"/>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Сама лише обмеженість не гарантує цінності; попит теж має значення.</a:t>
            </a:r>
            <a:endParaRPr lang="u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Поблизу безпечного джерела Пляшка води стоїть у холодильнику магазину. Чисту воду легко знайти поблизу.ПотребаНизькаЦінаНижчаПід час дефіциту Та сама пляшка стоїть у спекотній пустелі. Воду важко знай">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Альтернативна вартість</a:t>
            </a:r>
            <a:endParaRPr lang="u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Покупець з обмеженими коштами зважує варіанти Їжа Добре поїсти сьогодні.Транспорт Дістатися на роботу.ЗаощадженняЗберегти гроші на потім. Кожен вибір означає відмову від інших варіантів: це альтернати">    </p:cNvPr>
          <p:cNvPicPr>
            <a:picLocks noChangeAspect="1"/>
          </p:cNvPicPr>
          <p:nvPr/>
        </p:nvPicPr>
        <p:blipFill>
          <a:blip r:embed="rId1"/>
          <a:stretch>
            <a:fillRect/>
          </a:stretch>
        </p:blipFill>
        <p:spPr>
          <a:xfrm>
            <a:off x="342900" y="388437"/>
            <a:ext cx="11506170" cy="592869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Від бартеру до цифрових грошей</a:t>
            </a:r>
            <a:endParaRPr lang="uk"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Прямий обмін, дарунки, зобов’язання та боргові записи</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Товарні гроші: товари, що мають й інше застосування</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Стандартизовані монети: розпізнаваність; можливе зниження вмісту дорогоцінного металу</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Забезпечені паперові гроші: вимоги, що підлягають погашенню; довіра до емітента</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Банки та державні гроші: обіцянки установ</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Цифрові платежі: інструкції, що змінюють записи</a:t>
            </a:r>
            <a:endParaRPr lang="uk" sz="2210" dirty="0"/>
          </a:p>
        </p:txBody>
      </p:sp>
      <p:sp>
        <p:nvSpPr>
          <p:cNvPr id="5" name="Text 3"/>
          <p:cNvSpPr/>
          <p:nvPr/>
        </p:nvSpPr>
        <p:spPr>
          <a:xfrm>
            <a:off x="666780" y="4995459"/>
            <a:ext cx="11510010" cy="75694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Різні форми співіснували; суспільства не проходили одну й ту саму послідовність етапів. Зручність часто призводила до залежності від емітентів і посередників.</a:t>
            </a:r>
            <a:endParaRPr lang="u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Фіатні гроші</a:t>
            </a:r>
            <a:endParaRPr lang="uk"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Фіатні гроші — це валюта, затверджена державою, яку не можна обміняти на фіксовану кількість певного товару, наприклад золота.</a:t>
            </a:r>
            <a:endParaRPr lang="uk"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Центральний банк:</a:t>
            </a:r>
            <a:r>
              <a:rPr lang="uk" altLang="en-US" sz="2300" dirty="0">
                <a:solidFill>
                  <a:srgbClr val="25252B"/>
                </a:solidFill>
                <a:latin typeface="IBM Plex Sans" pitchFamily="34" charset="0"/>
                <a:ea typeface="IBM Plex Sans" pitchFamily="34" charset="-122"/>
                <a:cs typeface="IBM Plex Sans" pitchFamily="34" charset="-120"/>
              </a:rPr>
              <a:t> грошова база, монетарна політика, розрахунки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Комерційні банки:</a:t>
            </a:r>
            <a:r>
              <a:rPr lang="uk" altLang="en-US" sz="2300" dirty="0">
                <a:solidFill>
                  <a:srgbClr val="25252B"/>
                </a:solidFill>
                <a:latin typeface="IBM Plex Sans" pitchFamily="34" charset="0"/>
                <a:ea typeface="IBM Plex Sans" pitchFamily="34" charset="-122"/>
                <a:cs typeface="IBM Plex Sans" pitchFamily="34" charset="-120"/>
              </a:rPr>
              <a:t> депозити, платежі, кредити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Держава:</a:t>
            </a:r>
            <a:r>
              <a:rPr lang="uk" altLang="en-US" sz="2300" dirty="0">
                <a:solidFill>
                  <a:srgbClr val="25252B"/>
                </a:solidFill>
                <a:latin typeface="IBM Plex Sans" pitchFamily="34" charset="0"/>
                <a:ea typeface="IBM Plex Sans" pitchFamily="34" charset="-122"/>
                <a:cs typeface="IBM Plex Sans" pitchFamily="34" charset="-120"/>
              </a:rPr>
              <a:t> податки, видатки, закони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Люди та підприємства:</a:t>
            </a:r>
            <a:r>
              <a:rPr lang="uk" altLang="en-US" sz="2300" dirty="0">
                <a:solidFill>
                  <a:srgbClr val="25252B"/>
                </a:solidFill>
                <a:latin typeface="IBM Plex Sans" pitchFamily="34" charset="0"/>
                <a:ea typeface="IBM Plex Sans" pitchFamily="34" charset="-122"/>
                <a:cs typeface="IBM Plex Sans" pitchFamily="34" charset="-120"/>
              </a:rPr>
              <a:t> праця, ціни, обмін</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Загальне визнання та мережеві ефекти</a:t>
            </a:r>
            <a:endParaRPr lang="uk"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Зручні платежі та гнучке кредитування зумовлюють залежність від установ. Пропозиція грошей, доступ до них і правила можуть змінюватися; норми щодо законного платіжного засобу різняться залежно від юрисдикції.</a:t>
            </a:r>
            <a:endParaRPr lang="u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Центральний банкКерує монетарною політикою та забезпечує розрахунки за платежами. Комерційний банкМає зобов’язання перед клієнтами за їхніми депозитами; депозит — це зобов’язання банку. Платіжні серві">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Розгляньте місцевий платіж</a:t>
            </a:r>
            <a:endParaRPr lang="uk"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Оберіть звичайний платіж або скористайтеся вигаданим сценарієм.</a:t>
            </a:r>
            <a:endParaRPr lang="uk" sz="2300" dirty="0"/>
          </a:p>
        </p:txBody>
      </p:sp>
      <p:sp>
        <p:nvSpPr>
          <p:cNvPr id="6" name="Text 3"/>
          <p:cNvSpPr/>
          <p:nvPr/>
        </p:nvSpPr>
        <p:spPr>
          <a:xfrm>
            <a:off x="1032449" y="2465680"/>
            <a:ext cx="5293553" cy="373038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uk" altLang="en-US" sz="2300" dirty="0">
                <a:solidFill>
                  <a:srgbClr val="25252B"/>
                </a:solidFill>
                <a:latin typeface="IBM Plex Sans" pitchFamily="34" charset="0"/>
                <a:ea typeface="IBM Plex Sans" pitchFamily="34" charset="-122"/>
                <a:cs typeface="IBM Plex Sans" pitchFamily="34" charset="-120"/>
              </a:rPr>
              <a:t>За що здійснюється оплата? Яка валюта є одиницею обліку?</a:t>
            </a:r>
            <a:endParaRPr lang="uk" sz="2300" dirty="0"/>
          </a:p>
          <a:p>
            <a:pPr algn="l" marL="219710" indent="-219710">
              <a:lnSpc>
                <a:spcPct val="113000"/>
              </a:lnSpc>
              <a:spcBef>
                <a:spcPts val="460"/>
              </a:spcBef>
              <a:buSzPct val="100000"/>
              <a:buFont typeface="+mj-lt"/>
              <a:buAutoNum type="arabicPeriod" startAt="1"/>
            </a:pPr>
            <a:r>
              <a:rPr lang="uk" altLang="en-US" sz="2300" dirty="0">
                <a:solidFill>
                  <a:srgbClr val="25252B"/>
                </a:solidFill>
                <a:latin typeface="IBM Plex Sans" pitchFamily="34" charset="0"/>
                <a:ea typeface="IBM Plex Sans" pitchFamily="34" charset="-122"/>
                <a:cs typeface="IBM Plex Sans" pitchFamily="34" charset="-120"/>
              </a:rPr>
              <a:t>Чому одержувач приймає цю валюту?</a:t>
            </a:r>
            <a:endParaRPr lang="uk" sz="2300" dirty="0"/>
          </a:p>
          <a:p>
            <a:pPr algn="l" marL="219710" indent="-219710">
              <a:lnSpc>
                <a:spcPct val="113000"/>
              </a:lnSpc>
              <a:spcBef>
                <a:spcPts val="460"/>
              </a:spcBef>
              <a:buSzPct val="100000"/>
              <a:buFont typeface="+mj-lt"/>
              <a:buAutoNum type="arabicPeriod" startAt="1"/>
            </a:pPr>
            <a:r>
              <a:rPr lang="uk" altLang="en-US" sz="2300" dirty="0">
                <a:solidFill>
                  <a:srgbClr val="25252B"/>
                </a:solidFill>
                <a:latin typeface="IBM Plex Sans" pitchFamily="34" charset="0"/>
                <a:ea typeface="IBM Plex Sans" pitchFamily="34" charset="-122"/>
                <a:cs typeface="IBM Plex Sans" pitchFamily="34" charset="-120"/>
              </a:rPr>
              <a:t>Які установи, записи чи правила забезпечують її використання?</a:t>
            </a:r>
            <a:endParaRPr lang="uk" sz="2300" dirty="0"/>
          </a:p>
          <a:p>
            <a:pPr algn="l" marL="219710" indent="-219710">
              <a:lnSpc>
                <a:spcPct val="113000"/>
              </a:lnSpc>
              <a:spcBef>
                <a:spcPts val="460"/>
              </a:spcBef>
              <a:buSzPct val="100000"/>
              <a:buFont typeface="+mj-lt"/>
              <a:buAutoNum type="arabicPeriod" startAt="1"/>
            </a:pPr>
            <a:r>
              <a:rPr lang="uk" altLang="en-US" sz="2300" dirty="0">
                <a:solidFill>
                  <a:srgbClr val="25252B"/>
                </a:solidFill>
                <a:latin typeface="IBM Plex Sans" pitchFamily="34" charset="0"/>
                <a:ea typeface="IBM Plex Sans" pitchFamily="34" charset="-122"/>
                <a:cs typeface="IBM Plex Sans" pitchFamily="34" charset="-120"/>
              </a:rPr>
              <a:t>Що стає складнішим, якщо цю валюту перестають приймати або довіра до неї зникає?</a:t>
            </a:r>
            <a:endParaRPr lang="u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Банківська діяльність із частковим резервуванням</a:t>
            </a:r>
            <a:endParaRPr lang="uk"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Банківські депозити: обіцянки виплатити кошти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Лише частина зберігається як негайно доступні резерви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Кредит зазвичай створює нові депозитні гроші</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Погашення основної суми кредиту зменшує обсяг депозитних грошей</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Капітал, ліквідність, кредитний ризик, фінансування, регулювання та попит обмежують кредитування</a:t>
            </a:r>
            <a:endParaRPr lang="uk"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uk" altLang="en-US" sz="2020" b="1" dirty="0">
                <a:solidFill>
                  <a:srgbClr val="422C70"/>
                </a:solidFill>
                <a:latin typeface="IBM Plex Sans" pitchFamily="34" charset="0"/>
                <a:ea typeface="IBM Plex Sans" pitchFamily="34" charset="-122"/>
                <a:cs typeface="IBM Plex Sans" pitchFamily="34" charset="-120"/>
              </a:rPr>
              <a:t>Ризик ліквідності:</a:t>
            </a:r>
            <a:r>
              <a:rPr lang="uk" altLang="en-US" sz="2020" dirty="0">
                <a:solidFill>
                  <a:srgbClr val="25252B"/>
                </a:solidFill>
                <a:latin typeface="IBM Plex Sans" pitchFamily="34" charset="0"/>
                <a:ea typeface="IBM Plex Sans" pitchFamily="34" charset="-122"/>
                <a:cs typeface="IBM Plex Sans" pitchFamily="34" charset="-120"/>
              </a:rPr>
              <a:t> замало доступних коштів для зняття сьогодні.</a:t>
            </a:r>
            <a:endParaRPr lang="uk"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uk" altLang="en-US" sz="2020" b="1" dirty="0">
                <a:solidFill>
                  <a:srgbClr val="422C70"/>
                </a:solidFill>
                <a:latin typeface="IBM Plex Sans" pitchFamily="34" charset="0"/>
                <a:ea typeface="IBM Plex Sans" pitchFamily="34" charset="-122"/>
                <a:cs typeface="IBM Plex Sans" pitchFamily="34" charset="-120"/>
              </a:rPr>
              <a:t>Ризик неплатоспроможності:</a:t>
            </a:r>
            <a:r>
              <a:rPr lang="uk" altLang="en-US" sz="2020" dirty="0">
                <a:solidFill>
                  <a:srgbClr val="25252B"/>
                </a:solidFill>
                <a:latin typeface="IBM Plex Sans" pitchFamily="34" charset="0"/>
                <a:ea typeface="IBM Plex Sans" pitchFamily="34" charset="-122"/>
                <a:cs typeface="IBM Plex Sans" pitchFamily="34" charset="-120"/>
              </a:rPr>
              <a:t> вартість активів менша за зобов’язання.</a:t>
            </a:r>
            <a:endParaRPr lang="uk"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Масове зняття вкладів може ускладнити доступ до коштів. Страхування та кредитування з боку центрального банку можуть зменшити паніку, але обсяг покриття та правила різняться; захист не може усунути всі ризики.</a:t>
            </a:r>
            <a:endParaRPr lang="uk"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Подайте заявку на кредитПозичальник звертається до банку по кредит.2Схваліть кредитБанк погоджується надати кредит.3 Створіть депозитБанк зараховує новий депозит на рахунок позичальника.4 Витратьте ">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Ризик ліквідностіБагато вкладників стають у чергу, щоб зняти гроші сьогодні Кредити, видані банком, ще можуть бути погашені пізніше Зараз бракує готівки або активів, які можна швидко перетворити на гр">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Інфляція та купівельна</a:t>
            </a:r>
            <a:br/>
            <a:r>
              <a:rPr lang="uk" altLang="en-US" sz="3000" dirty="0">
                <a:solidFill>
                  <a:srgbClr val="422C70"/>
                </a:solidFill>
                <a:latin typeface="IBM Plex Sans Medium" pitchFamily="34" charset="0"/>
                <a:ea typeface="IBM Plex Sans Medium" pitchFamily="34" charset="-122"/>
                <a:cs typeface="IBM Plex Sans Medium" pitchFamily="34" charset="-120"/>
              </a:rPr>
              <a:t>спроможність</a:t>
            </a:r>
            <a:endParaRPr lang="uk" sz="3000" dirty="0"/>
          </a:p>
        </p:txBody>
      </p:sp>
      <p:sp>
        <p:nvSpPr>
          <p:cNvPr id="5" name="Text 2"/>
          <p:cNvSpPr/>
          <p:nvPr/>
        </p:nvSpPr>
        <p:spPr>
          <a:xfrm>
            <a:off x="956188" y="178381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Цінова інфляція:</a:t>
            </a:r>
            <a:r>
              <a:rPr lang="uk" altLang="en-US" sz="1820" dirty="0">
                <a:solidFill>
                  <a:srgbClr val="25252B"/>
                </a:solidFill>
                <a:latin typeface="IBM Plex Sans" pitchFamily="34" charset="0"/>
                <a:ea typeface="IBM Plex Sans" pitchFamily="34" charset="-122"/>
                <a:cs typeface="IBM Plex Sans" pitchFamily="34" charset="-120"/>
              </a:rPr>
              <a:t> стійке зростання загального рівня цін</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Купівельна спроможність:</a:t>
            </a:r>
            <a:r>
              <a:rPr lang="uk" altLang="en-US" sz="1820" dirty="0">
                <a:solidFill>
                  <a:srgbClr val="25252B"/>
                </a:solidFill>
                <a:latin typeface="IBM Plex Sans" pitchFamily="34" charset="0"/>
                <a:ea typeface="IBM Plex Sans" pitchFamily="34" charset="-122"/>
                <a:cs typeface="IBM Plex Sans" pitchFamily="34" charset="-120"/>
              </a:rPr>
              <a:t> те, що можна купити за одну грошову одиницю</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Той самий кошик: 100 → 110 грошових одиниць</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Незмінний дохід або заощадження: менша купівельна спроможність</a:t>
            </a:r>
            <a:endParaRPr lang="uk" sz="1820" dirty="0"/>
          </a:p>
        </p:txBody>
      </p:sp>
      <p:sp>
        <p:nvSpPr>
          <p:cNvPr id="6" name="Text 3"/>
          <p:cNvSpPr/>
          <p:nvPr/>
        </p:nvSpPr>
        <p:spPr>
          <a:xfrm>
            <a:off x="666780" y="4677705"/>
            <a:ext cx="5694426" cy="1562710"/>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Збільшення обсягу грошей і кредитування може сприяти інфляції поряд із пропозицією, попитом, валютним курсом, податками, регулюванням і витратами. Зростання однієї ціни не відображає інфляцію загалом.</a:t>
            </a:r>
            <a:endParaRPr lang="u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До У вас є 100 грошових одиниць. Кошик коштує 100. Ви можете купити весь кошик.Рівень цінНижчийКупівельна спроможністьВищаПісля зростання цін У вас досі є 100 грошових одиниць. Той самий кошик коштує ">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Порівняйте купівельну спроможність на місцевому рівні</a:t>
            </a:r>
            <a:endParaRPr lang="uk"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Font typeface="+mj-lt"/>
              <a:buAutoNum type="arabicPeriod" startAt="1"/>
            </a:pPr>
            <a:r>
              <a:rPr lang="uk" altLang="en-US" sz="2020" dirty="0">
                <a:solidFill>
                  <a:srgbClr val="25252B"/>
                </a:solidFill>
                <a:latin typeface="IBM Plex Sans" pitchFamily="34" charset="0"/>
                <a:ea typeface="IBM Plex Sans" pitchFamily="34" charset="-122"/>
                <a:cs typeface="IBM Plex Sans" pitchFamily="34" charset="-120"/>
              </a:rPr>
              <a:t>Оберіть звичайний товар; запишіть його сьогоднішню ціну.</a:t>
            </a:r>
            <a:endParaRPr lang="uk" sz="2020" dirty="0"/>
          </a:p>
          <a:p>
            <a:pPr algn="l" marL="191770" indent="-191770">
              <a:lnSpc>
                <a:spcPct val="113000"/>
              </a:lnSpc>
              <a:spcBef>
                <a:spcPts val="400"/>
              </a:spcBef>
              <a:buSzPct val="100000"/>
              <a:buFont typeface="+mj-lt"/>
              <a:buAutoNum type="arabicPeriod" startAt="1"/>
            </a:pPr>
            <a:r>
              <a:rPr lang="uk" altLang="en-US" sz="2020" dirty="0">
                <a:solidFill>
                  <a:srgbClr val="25252B"/>
                </a:solidFill>
                <a:latin typeface="IBM Plex Sans" pitchFamily="34" charset="0"/>
                <a:ea typeface="IBM Plex Sans" pitchFamily="34" charset="-122"/>
                <a:cs typeface="IBM Plex Sans" pitchFamily="34" charset="-120"/>
              </a:rPr>
              <a:t>Порівняйте її з минулою ціною; за можливості перевірте дані в надійному джерелі.</a:t>
            </a:r>
            <a:endParaRPr lang="uk" sz="2020" dirty="0"/>
          </a:p>
          <a:p>
            <a:pPr algn="l" marL="191770" indent="-191770">
              <a:lnSpc>
                <a:spcPct val="113000"/>
              </a:lnSpc>
              <a:spcBef>
                <a:spcPts val="400"/>
              </a:spcBef>
              <a:buSzPct val="100000"/>
              <a:buFont typeface="+mj-lt"/>
              <a:buAutoNum type="arabicPeriod" startAt="1"/>
            </a:pPr>
            <a:r>
              <a:rPr lang="uk" altLang="en-US" sz="2020" dirty="0">
                <a:solidFill>
                  <a:srgbClr val="25252B"/>
                </a:solidFill>
                <a:latin typeface="IBM Plex Sans" pitchFamily="34" charset="0"/>
                <a:ea typeface="IBM Plex Sans" pitchFamily="34" charset="-122"/>
                <a:cs typeface="IBM Plex Sans" pitchFamily="34" charset="-120"/>
              </a:rPr>
              <a:t>Чи змінився дохід такими самими темпами? Що ще змінилося?</a:t>
            </a:r>
            <a:endParaRPr lang="uk" sz="2020" dirty="0"/>
          </a:p>
          <a:p>
            <a:pPr algn="l" marL="191770" indent="-191770">
              <a:lnSpc>
                <a:spcPct val="113000"/>
              </a:lnSpc>
              <a:spcBef>
                <a:spcPts val="400"/>
              </a:spcBef>
              <a:buSzPct val="100000"/>
              <a:buFont typeface="+mj-lt"/>
              <a:buAutoNum type="arabicPeriod" startAt="1"/>
            </a:pPr>
            <a:r>
              <a:rPr lang="uk" altLang="en-US" sz="2020" dirty="0">
                <a:solidFill>
                  <a:srgbClr val="25252B"/>
                </a:solidFill>
                <a:latin typeface="IBM Plex Sans" pitchFamily="34" charset="0"/>
                <a:ea typeface="IBM Plex Sans" pitchFamily="34" charset="-122"/>
                <a:cs typeface="IBM Plex Sans" pitchFamily="34" charset="-120"/>
              </a:rPr>
              <a:t>Порівняйте з офіційним показником інфляції та кошиком, на основі якого його розраховано.</a:t>
            </a:r>
            <a:endParaRPr lang="uk"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Наслідки різняться для власників готівки, власників активів, позичальників і кредиторів; заробітна плата й ціни коригуються з різною швидкістю. Структура ваших витрат може відрізнятися від кошика, який використовують для вимірювання інфляції.</a:t>
            </a:r>
            <a:endParaRPr lang="uk" sz="2020" dirty="0"/>
          </a:p>
        </p:txBody>
      </p:sp>
      <p:sp>
        <p:nvSpPr>
          <p:cNvPr id="6" name="Text 4"/>
          <p:cNvSpPr/>
          <p:nvPr/>
        </p:nvSpPr>
        <p:spPr>
          <a:xfrm>
            <a:off x="666780" y="4827941"/>
            <a:ext cx="11510010" cy="691195"/>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Зміна кошика чи методики не означає автоматично маніпуляцію; перевірте пояснення та задокументуйте зміну.</a:t>
            </a:r>
            <a:endParaRPr lang="uk"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Долар США як резервна валюта</a:t>
            </a:r>
            <a:endParaRPr lang="uk"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Резервна валюта: зберігається для міжнародних платежів</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Світові війни: зміни в економічній та фінансовій могутності</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1944:</a:t>
            </a:r>
            <a:r>
              <a:rPr lang="uk" altLang="en-US" sz="2400" dirty="0">
                <a:solidFill>
                  <a:srgbClr val="25252B"/>
                </a:solidFill>
                <a:latin typeface="IBM Plex Sans" pitchFamily="34" charset="0"/>
                <a:ea typeface="IBM Plex Sans" pitchFamily="34" charset="-122"/>
                <a:cs typeface="IBM Plex Sans" pitchFamily="34" charset="-120"/>
              </a:rPr>
              <a:t> Бреттон-Вудська система; валюти прив’язані до долара, долар — до золота</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1971:</a:t>
            </a:r>
            <a:r>
              <a:rPr lang="uk" altLang="en-US" sz="2400" dirty="0">
                <a:solidFill>
                  <a:srgbClr val="25252B"/>
                </a:solidFill>
                <a:latin typeface="IBM Plex Sans" pitchFamily="34" charset="0"/>
                <a:ea typeface="IBM Plex Sans" pitchFamily="34" charset="-122"/>
                <a:cs typeface="IBM Plex Sans" pitchFamily="34" charset="-120"/>
              </a:rPr>
              <a:t> офіційну конвертованість долара в золото припинено</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Налагоджена торгівля, масштаб економіки та глибокі фінансові ринки</a:t>
            </a:r>
            <a:endParaRPr lang="uk"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Частки резервних валют можуть змінюватися; центральні банки також зберігають інші валюти.</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Альтернативи для заощадження та збереження вартості</a:t>
            </a:r>
            <a:endParaRPr lang="uk"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uk" altLang="en-US" sz="2210" b="1" dirty="0">
                <a:solidFill>
                  <a:srgbClr val="422C70"/>
                </a:solidFill>
                <a:latin typeface="IBM Plex Sans" pitchFamily="34" charset="0"/>
                <a:ea typeface="IBM Plex Sans" pitchFamily="34" charset="-122"/>
                <a:cs typeface="IBM Plex Sans" pitchFamily="34" charset="-120"/>
              </a:rPr>
              <a:t>Дорогоцінні метали:</a:t>
            </a:r>
            <a:r>
              <a:rPr lang="uk" altLang="en-US" sz="2210" dirty="0">
                <a:solidFill>
                  <a:srgbClr val="25252B"/>
                </a:solidFill>
                <a:latin typeface="IBM Plex Sans" pitchFamily="34" charset="0"/>
                <a:ea typeface="IBM Plex Sans" pitchFamily="34" charset="-122"/>
                <a:cs typeface="IBM Plex Sans" pitchFamily="34" charset="-120"/>
              </a:rPr>
              <a:t> фізичне володіння; витрати на зберігання та перевірку</a:t>
            </a:r>
            <a:endParaRPr lang="uk" sz="2210" dirty="0"/>
          </a:p>
          <a:p>
            <a:pPr algn="l" marL="210820" indent="-210820">
              <a:lnSpc>
                <a:spcPct val="113000"/>
              </a:lnSpc>
              <a:spcBef>
                <a:spcPts val="440"/>
              </a:spcBef>
              <a:buSzPct val="100000"/>
              <a:buChar char="•"/>
            </a:pPr>
            <a:r>
              <a:rPr lang="uk" altLang="en-US" sz="2210" b="1" dirty="0">
                <a:solidFill>
                  <a:srgbClr val="422C70"/>
                </a:solidFill>
                <a:latin typeface="IBM Plex Sans" pitchFamily="34" charset="0"/>
                <a:ea typeface="IBM Plex Sans" pitchFamily="34" charset="-122"/>
                <a:cs typeface="IBM Plex Sans" pitchFamily="34" charset="-120"/>
              </a:rPr>
              <a:t>Нерухомість:</a:t>
            </a:r>
            <a:r>
              <a:rPr lang="uk" altLang="en-US" sz="2210" dirty="0">
                <a:solidFill>
                  <a:srgbClr val="25252B"/>
                </a:solidFill>
                <a:latin typeface="IBM Plex Sans" pitchFamily="34" charset="0"/>
                <a:ea typeface="IBM Plex Sans" pitchFamily="34" charset="-122"/>
                <a:cs typeface="IBM Plex Sans" pitchFamily="34" charset="-120"/>
              </a:rPr>
              <a:t> корисний актив; висока вартість входу, витрати на утримання, низька портативність</a:t>
            </a:r>
            <a:endParaRPr lang="uk" sz="2210" dirty="0"/>
          </a:p>
          <a:p>
            <a:pPr algn="l" marL="210820" indent="-210820">
              <a:lnSpc>
                <a:spcPct val="113000"/>
              </a:lnSpc>
              <a:spcBef>
                <a:spcPts val="440"/>
              </a:spcBef>
              <a:buSzPct val="100000"/>
              <a:buChar char="•"/>
            </a:pPr>
            <a:r>
              <a:rPr lang="uk" altLang="en-US" sz="2210" b="1" dirty="0">
                <a:solidFill>
                  <a:srgbClr val="422C70"/>
                </a:solidFill>
                <a:latin typeface="IBM Plex Sans" pitchFamily="34" charset="0"/>
                <a:ea typeface="IBM Plex Sans" pitchFamily="34" charset="-122"/>
                <a:cs typeface="IBM Plex Sans" pitchFamily="34" charset="-120"/>
              </a:rPr>
              <a:t>Акції:</a:t>
            </a:r>
            <a:r>
              <a:rPr lang="uk" altLang="en-US" sz="2210" dirty="0">
                <a:solidFill>
                  <a:srgbClr val="25252B"/>
                </a:solidFill>
                <a:latin typeface="IBM Plex Sans" pitchFamily="34" charset="0"/>
                <a:ea typeface="IBM Plex Sans" pitchFamily="34" charset="-122"/>
                <a:cs typeface="IBM Plex Sans" pitchFamily="34" charset="-120"/>
              </a:rPr>
              <a:t> частка у власності продуктивного підприємства; ризики, пов’язані з бізнесом, ринком і зберіганням активів</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Інші варіанти: іноземна валюта, облігації, підприємства, інструменти, освіта</a:t>
            </a:r>
            <a:endParaRPr lang="uk"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Актив не виконує автоматично всіх функцій грошей. Жоден актив не гарантує збереження купівельної спроможності в кожній ситуації.</a:t>
            </a:r>
            <a:endParaRPr lang="uk"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Податки можуть змінювати витрати й вигоди; правила різняться та змінюються. Цей курс не надає податкових консультацій.</a:t>
            </a:r>
            <a:endParaRPr lang="uk"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Цифрові валюти центральних банків (CBDC)</a:t>
            </a:r>
            <a:endParaRPr lang="uk"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Цифрова валюта центрального банку (CBDC) — це цифрові фіатні гроші, випущені як зобов’язання центрального банку: право вимоги їхнього власника до нього.</a:t>
            </a:r>
            <a:endParaRPr lang="uk"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Відрізняється від готівки та депозитів у комерційних банках</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Можливі переваги для розрахунків або доступу</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Можливі моніторинг, обмеження та прив’язка до особи</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Централізована емісія та монетарна політика зберігаються</a:t>
            </a:r>
            <a:endParaRPr lang="uk"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Варіанти реалізації різняться. Цифровий формат не означає автоматично децентралізованість, обмеженість пропозиції, конфіденційність або можливість незалежної перевірки.</a:t>
            </a:r>
            <a:endParaRPr lang="uk"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Перевірте</a:t>
            </a:r>
            <a:endParaRPr lang="uk" sz="1820" dirty="0"/>
          </a:p>
          <a:p>
            <a:pPr algn="l" indent="0" marL="0">
              <a:lnSpc>
                <a:spcPct val="113000"/>
              </a:lnSpc>
              <a:spcBef>
                <a:spcPts val="270"/>
              </a:spcBef>
              <a:buNone/>
            </a:pPr>
            <a:r>
              <a:rPr lang="uk" altLang="en-US" sz="1820" dirty="0">
                <a:solidFill>
                  <a:srgbClr val="25252B"/>
                </a:solidFill>
                <a:latin typeface="IBM Plex Sans" pitchFamily="34" charset="0"/>
                <a:ea typeface="IBM Plex Sans" pitchFamily="34" charset="-122"/>
                <a:cs typeface="IBM Plex Sans" pitchFamily="34" charset="-120"/>
              </a:rPr>
              <a:t>Хто її випускає, хто може нею користуватися, які дані збирають і хто може блокувати платежі або змінювати правила? Що відбувається без підключення до мережі та які існують правові гарантії?</a:t>
            </a:r>
            <a:endParaRPr lang="u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Повторення: як гроші можуть зламатися?</a:t>
            </a:r>
            <a:endParaRPr lang="uk"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uk" altLang="en-US" sz="1920" b="1" dirty="0">
                <a:solidFill>
                  <a:srgbClr val="25252B"/>
                </a:solidFill>
                <a:latin typeface="IBM Plex Sans" pitchFamily="34" charset="0"/>
                <a:ea typeface="IBM Plex Sans" pitchFamily="34" charset="-122"/>
                <a:cs typeface="IBM Plex Sans" pitchFamily="34" charset="-120"/>
              </a:rPr>
              <a:t>Ключові висновки</a:t>
            </a:r>
            <a:endParaRPr lang="uk"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Гроші узгоджують обмін, ціни та вартість у часі</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Функції та властивості дають змогу порівнювати</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Зручність передбачає компроміси щодо довіри, контролю та доступу</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Пропозиція грошей, банківські ризики та інфляція по-різному впливають на людей</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Альтернативи та цифрові валюти центральних банків також потребують ретельного оцінювання</a:t>
            </a:r>
            <a:endParaRPr lang="uk" sz="1920" dirty="0"/>
          </a:p>
        </p:txBody>
      </p:sp>
      <p:sp>
        <p:nvSpPr>
          <p:cNvPr id="6" name="Text 4"/>
          <p:cNvSpPr/>
          <p:nvPr/>
        </p:nvSpPr>
        <p:spPr>
          <a:xfrm>
            <a:off x="666780" y="4378513"/>
            <a:ext cx="11510010" cy="329093"/>
          </a:xfrm>
          <a:prstGeom prst="rect">
            <a:avLst/>
          </a:prstGeom>
          <a:noFill/>
          <a:ln/>
        </p:spPr>
        <p:txBody>
          <a:bodyPr wrap="square" lIns="0" tIns="0" rIns="0" bIns="0" rtlCol="0" anchor="t"/>
          <a:lstStyle/>
          <a:p>
            <a:pPr algn="l" indent="0" marL="0">
              <a:lnSpc>
                <a:spcPct val="113000"/>
              </a:lnSpc>
              <a:buNone/>
            </a:pPr>
            <a:r>
              <a:rPr lang="uk" altLang="en-US" sz="1920" dirty="0">
                <a:solidFill>
                  <a:srgbClr val="25252B"/>
                </a:solidFill>
                <a:latin typeface="IBM Plex Sans" pitchFamily="34" charset="0"/>
                <a:ea typeface="IBM Plex Sans" pitchFamily="34" charset="-122"/>
                <a:cs typeface="IBM Plex Sans" pitchFamily="34" charset="-120"/>
              </a:rPr>
              <a:t>Що робить ваші гроші корисними та які правила залежать від установ, яким ви довіряєте?</a:t>
            </a:r>
            <a:endParaRPr lang="uk" sz="1920" dirty="0"/>
          </a:p>
        </p:txBody>
      </p:sp>
      <p:sp>
        <p:nvSpPr>
          <p:cNvPr id="7" name="Shape 5"/>
          <p:cNvSpPr/>
          <p:nvPr/>
        </p:nvSpPr>
        <p:spPr>
          <a:xfrm>
            <a:off x="666780" y="4951385"/>
            <a:ext cx="10858500" cy="986912"/>
          </a:xfrm>
          <a:prstGeom prst="rect">
            <a:avLst/>
          </a:prstGeom>
          <a:solidFill>
            <a:srgbClr val="F3F3FA"/>
          </a:solidFill>
          <a:ln/>
        </p:spPr>
      </p:sp>
      <p:sp>
        <p:nvSpPr>
          <p:cNvPr id="8" name="Shape 6"/>
          <p:cNvSpPr/>
          <p:nvPr/>
        </p:nvSpPr>
        <p:spPr>
          <a:xfrm>
            <a:off x="666780" y="4951385"/>
            <a:ext cx="57150" cy="986912"/>
          </a:xfrm>
          <a:prstGeom prst="rect">
            <a:avLst/>
          </a:prstGeom>
          <a:solidFill>
            <a:srgbClr val="422C70"/>
          </a:solidFill>
          <a:ln/>
        </p:spPr>
      </p:sp>
      <p:sp>
        <p:nvSpPr>
          <p:cNvPr id="9" name="Text 7"/>
          <p:cNvSpPr/>
          <p:nvPr/>
        </p:nvSpPr>
        <p:spPr>
          <a:xfrm>
            <a:off x="1114014" y="5170841"/>
            <a:ext cx="10622310" cy="548000"/>
          </a:xfrm>
          <a:prstGeom prst="rect">
            <a:avLst/>
          </a:prstGeom>
          <a:noFill/>
          <a:ln/>
        </p:spPr>
        <p:txBody>
          <a:bodyPr wrap="square" lIns="0" tIns="0" rIns="0" bIns="0" rtlCol="0" anchor="t"/>
          <a:lstStyle/>
          <a:p>
            <a:pPr algn="l" indent="0" marL="0">
              <a:lnSpc>
                <a:spcPct val="113000"/>
              </a:lnSpc>
              <a:buNone/>
            </a:pPr>
            <a:r>
              <a:rPr lang="uk" altLang="en-US" sz="1920" b="1" dirty="0">
                <a:solidFill>
                  <a:srgbClr val="422C70"/>
                </a:solidFill>
                <a:latin typeface="IBM Plex Sans" pitchFamily="34" charset="0"/>
                <a:ea typeface="IBM Plex Sans" pitchFamily="34" charset="-122"/>
                <a:cs typeface="IBM Plex Sans" pitchFamily="34" charset="-120"/>
              </a:rPr>
              <a:t>Час для роздумів</a:t>
            </a:r>
            <a:endParaRPr lang="uk" sz="1920" dirty="0"/>
          </a:p>
          <a:p>
            <a:pPr algn="l" indent="0" marL="0">
              <a:lnSpc>
                <a:spcPct val="113000"/>
              </a:lnSpc>
              <a:spcBef>
                <a:spcPts val="290"/>
              </a:spcBef>
              <a:buNone/>
            </a:pPr>
            <a:r>
              <a:rPr lang="uk" altLang="en-US" sz="1920" dirty="0">
                <a:solidFill>
                  <a:srgbClr val="25252B"/>
                </a:solidFill>
                <a:latin typeface="IBM Plex Sans" pitchFamily="34" charset="0"/>
                <a:ea typeface="IBM Plex Sans" pitchFamily="34" charset="-122"/>
                <a:cs typeface="IBM Plex Sans" pitchFamily="34" charset="-120"/>
              </a:rPr>
              <a:t>Яке одне запитання про гроші ви ставите тепер, хоча раніше його не ставили?</a:t>
            </a:r>
            <a:endParaRPr lang="uk"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1</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uk" altLang="en-US" sz="2400" dirty="0">
                <a:solidFill>
                  <a:srgbClr val="F7941F"/>
                </a:solidFill>
                <a:latin typeface="IBM Plex Sans Medium" pitchFamily="34" charset="0"/>
                <a:ea typeface="IBM Plex Sans Medium" pitchFamily="34" charset="-122"/>
                <a:cs typeface="IBM Plex Sans Medium" pitchFamily="34" charset="-120"/>
              </a:rPr>
              <a:t>Модуль 2</a:t>
            </a:r>
            <a:endParaRPr lang="uk"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uk" altLang="en-US" sz="4350" dirty="0">
                <a:solidFill>
                  <a:srgbClr val="FFFFFF"/>
                </a:solidFill>
                <a:latin typeface="IBM Plex Sans Medium" pitchFamily="34" charset="0"/>
                <a:ea typeface="IBM Plex Sans Medium" pitchFamily="34" charset="-122"/>
                <a:cs typeface="IBM Plex Sans Medium" pitchFamily="34" charset="-120"/>
              </a:rPr>
              <a:t>Як працює Біткоїн</a:t>
            </a:r>
            <a:endParaRPr lang="uk"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uk" altLang="en-US" sz="2400" b="1" dirty="0">
                <a:solidFill>
                  <a:srgbClr val="FFFFFF"/>
                </a:solidFill>
                <a:latin typeface="IBM Plex Sans" pitchFamily="34" charset="0"/>
                <a:ea typeface="IBM Plex Sans" pitchFamily="34" charset="-122"/>
                <a:cs typeface="IBM Plex Sans" pitchFamily="34" charset="-120"/>
              </a:rPr>
              <a:t>Рішення:</a:t>
            </a:r>
            <a:r>
              <a:rPr lang="uk" altLang="en-US" sz="2400" dirty="0">
                <a:solidFill>
                  <a:srgbClr val="FFFFFF"/>
                </a:solidFill>
                <a:latin typeface="IBM Plex Sans" pitchFamily="34" charset="0"/>
                <a:ea typeface="IBM Plex Sans" pitchFamily="34" charset="-122"/>
                <a:cs typeface="IBM Plex Sans" pitchFamily="34" charset="-120"/>
              </a:rPr>
              <a:t> Чому було створено Біткоїн і як він реагує?</a:t>
            </a:r>
            <a:endParaRPr lang="u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Чому було створено Біткоїн</a:t>
            </a:r>
            <a:endParaRPr lang="uk"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Цифрові платежі вже існували</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Централізовані розпорядники реєстрів: дозволи, дані, комісії та ризики збоїв</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Дані, які можна копіювати: проблема подвійного витрачання</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Біткоїн: спільна історія платежів без централізованого розпорядника реєстру</a:t>
            </a:r>
            <a:endParaRPr lang="uk" sz="1820" dirty="0"/>
          </a:p>
        </p:txBody>
      </p:sp>
      <p:sp>
        <p:nvSpPr>
          <p:cNvPr id="6" name="Text 3"/>
          <p:cNvSpPr/>
          <p:nvPr/>
        </p:nvSpPr>
        <p:spPr>
          <a:xfrm>
            <a:off x="666780" y="3946002"/>
            <a:ext cx="5694426" cy="1250168"/>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Біткоїн зменшує потребу в довірі до централізованих установ щодо емісії та остаточних розрахунків; він не усуває всіх потреб у довірі чи ризиків.</a:t>
            </a:r>
            <a:endParaRPr lang="uk" sz="1820" dirty="0"/>
          </a:p>
        </p:txBody>
      </p:sp>
      <p:sp>
        <p:nvSpPr>
          <p:cNvPr id="7" name="Text 4"/>
          <p:cNvSpPr/>
          <p:nvPr/>
        </p:nvSpPr>
        <p:spPr>
          <a:xfrm>
            <a:off x="666780" y="5427787"/>
            <a:ext cx="5694426" cy="625084"/>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Біткоїн:</a:t>
            </a:r>
            <a:r>
              <a:rPr lang="uk" altLang="en-US" sz="1820" dirty="0">
                <a:solidFill>
                  <a:srgbClr val="25252B"/>
                </a:solidFill>
                <a:latin typeface="IBM Plex Sans" pitchFamily="34" charset="0"/>
                <a:ea typeface="IBM Plex Sans" pitchFamily="34" charset="-122"/>
                <a:cs typeface="IBM Plex Sans" pitchFamily="34" charset="-120"/>
              </a:rPr>
              <a:t> мережа та протокол · </a:t>
            </a:r>
            <a:r>
              <a:rPr lang="uk" altLang="en-US" sz="1820" b="1" dirty="0">
                <a:solidFill>
                  <a:srgbClr val="25252B"/>
                </a:solidFill>
                <a:latin typeface="IBM Plex Sans" pitchFamily="34" charset="0"/>
                <a:ea typeface="IBM Plex Sans" pitchFamily="34" charset="-122"/>
                <a:cs typeface="IBM Plex Sans" pitchFamily="34" charset="-120"/>
              </a:rPr>
              <a:t>біткоїн:</a:t>
            </a:r>
            <a:r>
              <a:rPr lang="uk" altLang="en-US" sz="1820" dirty="0">
                <a:solidFill>
                  <a:srgbClr val="25252B"/>
                </a:solidFill>
                <a:latin typeface="IBM Plex Sans" pitchFamily="34" charset="0"/>
                <a:ea typeface="IBM Plex Sans" pitchFamily="34" charset="-122"/>
                <a:cs typeface="IBM Plex Sans" pitchFamily="34" charset="-120"/>
              </a:rPr>
              <a:t> актив · </a:t>
            </a:r>
            <a:r>
              <a:rPr lang="uk" altLang="en-US" sz="1820" b="1" dirty="0">
                <a:solidFill>
                  <a:srgbClr val="25252B"/>
                </a:solidFill>
                <a:latin typeface="IBM Plex Sans" pitchFamily="34" charset="0"/>
                <a:ea typeface="IBM Plex Sans" pitchFamily="34" charset="-122"/>
                <a:cs typeface="IBM Plex Sans" pitchFamily="34" charset="-120"/>
              </a:rPr>
              <a:t>BTC:</a:t>
            </a:r>
            <a:r>
              <a:rPr lang="uk" altLang="en-US" sz="1820" dirty="0">
                <a:solidFill>
                  <a:srgbClr val="25252B"/>
                </a:solidFill>
                <a:latin typeface="IBM Plex Sans" pitchFamily="34" charset="0"/>
                <a:ea typeface="IBM Plex Sans" pitchFamily="34" charset="-122"/>
                <a:cs typeface="IBM Plex Sans" pitchFamily="34" charset="-120"/>
              </a:rPr>
              <a:t> скорочене позначення суми</a:t>
            </a:r>
            <a:endParaRPr lang="uk"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Платіжна компанія Відправник звертається до компаніїКомпанія веде реєстр і схвалює переказ Отримувач одержує кошти, якщо компанія дозволяєЗалежить відОднієї довіреної організації, що веде реєстрБіткої">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Пошук цифрових і децентралізованих грошей</a:t>
            </a:r>
            <a:endParaRPr lang="uk"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Шифропанки: конфіденційність і свобода завдяки криптографії</a:t>
            </a:r>
            <a:endParaRPr lang="uk" sz="2110" dirty="0"/>
          </a:p>
          <a:p>
            <a:pPr algn="l" marL="200660" indent="-200660">
              <a:lnSpc>
                <a:spcPct val="113000"/>
              </a:lnSpc>
              <a:spcBef>
                <a:spcPts val="420"/>
              </a:spcBef>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Шифрування:</a:t>
            </a:r>
            <a:r>
              <a:rPr lang="uk" altLang="en-US" sz="2110" dirty="0">
                <a:solidFill>
                  <a:srgbClr val="25252B"/>
                </a:solidFill>
                <a:latin typeface="IBM Plex Sans" pitchFamily="34" charset="0"/>
                <a:ea typeface="IBM Plex Sans" pitchFamily="34" charset="-122"/>
                <a:cs typeface="IBM Plex Sans" pitchFamily="34" charset="-120"/>
              </a:rPr>
              <a:t> захищає конфіденційність повідомлень</a:t>
            </a:r>
            <a:endParaRPr lang="uk" sz="2110" dirty="0"/>
          </a:p>
          <a:p>
            <a:pPr algn="l" marL="200660" indent="-200660">
              <a:lnSpc>
                <a:spcPct val="113000"/>
              </a:lnSpc>
              <a:spcBef>
                <a:spcPts val="420"/>
              </a:spcBef>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Цифрові підписи:</a:t>
            </a:r>
            <a:r>
              <a:rPr lang="uk" altLang="en-US" sz="2110" dirty="0">
                <a:solidFill>
                  <a:srgbClr val="25252B"/>
                </a:solidFill>
                <a:latin typeface="IBM Plex Sans" pitchFamily="34" charset="0"/>
                <a:ea typeface="IBM Plex Sans" pitchFamily="34" charset="-122"/>
                <a:cs typeface="IBM Plex Sans" pitchFamily="34" charset="-120"/>
              </a:rPr>
              <a:t> підтверджують авторизацію без розкриття секретного ключа</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Мета: жодного єдиного емітента, сервера чи адміністратора</a:t>
            </a:r>
            <a:endParaRPr lang="uk" sz="2110" dirty="0"/>
          </a:p>
        </p:txBody>
      </p:sp>
      <p:sp>
        <p:nvSpPr>
          <p:cNvPr id="5" name="Text 3"/>
          <p:cNvSpPr/>
          <p:nvPr/>
        </p:nvSpPr>
        <p:spPr>
          <a:xfrm>
            <a:off x="666780" y="3279313"/>
            <a:ext cx="11510010" cy="361920"/>
          </a:xfrm>
          <a:prstGeom prst="rect">
            <a:avLst/>
          </a:prstGeom>
          <a:noFill/>
          <a:ln/>
        </p:spPr>
        <p:txBody>
          <a:bodyPr wrap="square" lIns="0" tIns="0" rIns="0" bIns="0" rtlCol="0" anchor="t"/>
          <a:lstStyle/>
          <a:p>
            <a:pPr algn="l" indent="0" marL="0">
              <a:lnSpc>
                <a:spcPct val="113000"/>
              </a:lnSpc>
              <a:buNone/>
            </a:pPr>
            <a:r>
              <a:rPr lang="uk" altLang="en-US" sz="2110" b="1" dirty="0">
                <a:solidFill>
                  <a:srgbClr val="25252B"/>
                </a:solidFill>
                <a:latin typeface="IBM Plex Sans" pitchFamily="34" charset="0"/>
                <a:ea typeface="IBM Plex Sans" pitchFamily="34" charset="-122"/>
                <a:cs typeface="IBM Plex Sans" pitchFamily="34" charset="-120"/>
              </a:rPr>
              <a:t>Попередні частини головоломки</a:t>
            </a:r>
            <a:endParaRPr lang="uk" sz="2110" dirty="0"/>
          </a:p>
        </p:txBody>
      </p:sp>
      <p:sp>
        <p:nvSpPr>
          <p:cNvPr id="6" name="Text 4"/>
          <p:cNvSpPr/>
          <p:nvPr/>
        </p:nvSpPr>
        <p:spPr>
          <a:xfrm>
            <a:off x="1002000" y="3855659"/>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DigiCash: конфіденційні платежі; залежність від центральної компанії</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Hashcash: обчислювальні витрати для протидії зловживанням</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Bit Gold, b-money, RPoW: концепції та експерименти зі створення дефіцитних активів</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BitTorrent: одноранговий обмін інформацією, а не грошима</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Ранні форми цифрових</a:t>
            </a:r>
            <a:br/>
            <a:r>
              <a:rPr lang="uk" altLang="en-US" sz="3000" dirty="0">
                <a:solidFill>
                  <a:srgbClr val="422C70"/>
                </a:solidFill>
                <a:latin typeface="IBM Plex Sans Medium" pitchFamily="34" charset="0"/>
                <a:ea typeface="IBM Plex Sans Medium" pitchFamily="34" charset="-122"/>
                <a:cs typeface="IBM Plex Sans Medium" pitchFamily="34" charset="-120"/>
              </a:rPr>
              <a:t>грошей і подвійне</a:t>
            </a:r>
            <a:br/>
            <a:r>
              <a:rPr lang="uk" altLang="en-US" sz="3000" dirty="0">
                <a:solidFill>
                  <a:srgbClr val="422C70"/>
                </a:solidFill>
                <a:latin typeface="IBM Plex Sans Medium" pitchFamily="34" charset="0"/>
                <a:ea typeface="IBM Plex Sans Medium" pitchFamily="34" charset="-122"/>
                <a:cs typeface="IBM Plex Sans Medium" pitchFamily="34" charset="-120"/>
              </a:rPr>
              <a:t>витрачання</a:t>
            </a:r>
            <a:endParaRPr lang="uk" sz="3000" dirty="0"/>
          </a:p>
        </p:txBody>
      </p:sp>
      <p:sp>
        <p:nvSpPr>
          <p:cNvPr id="5" name="Text 2"/>
          <p:cNvSpPr/>
          <p:nvPr/>
        </p:nvSpPr>
        <p:spPr>
          <a:xfrm>
            <a:off x="666780" y="2255459"/>
            <a:ext cx="5694426" cy="658094"/>
          </a:xfrm>
          <a:prstGeom prst="rect">
            <a:avLst/>
          </a:prstGeom>
          <a:noFill/>
          <a:ln/>
        </p:spPr>
        <p:txBody>
          <a:bodyPr wrap="square" lIns="0" tIns="0" rIns="0" bIns="0" rtlCol="0" anchor="t"/>
          <a:lstStyle/>
          <a:p>
            <a:pPr algn="l" indent="0" marL="0">
              <a:lnSpc>
                <a:spcPct val="113000"/>
              </a:lnSpc>
              <a:buNone/>
            </a:pPr>
            <a:r>
              <a:rPr lang="uk" altLang="en-US" sz="1920" dirty="0">
                <a:solidFill>
                  <a:srgbClr val="25252B"/>
                </a:solidFill>
                <a:latin typeface="IBM Plex Sans" pitchFamily="34" charset="0"/>
                <a:ea typeface="IBM Plex Sans" pitchFamily="34" charset="-122"/>
                <a:cs typeface="IBM Plex Sans" pitchFamily="34" charset="-120"/>
              </a:rPr>
              <a:t>Подвійне витрачання — це спроба надіслати ту саму цифрову одиницю двом одержувачам.</a:t>
            </a:r>
            <a:endParaRPr lang="uk" sz="1920" dirty="0"/>
          </a:p>
        </p:txBody>
      </p:sp>
      <p:sp>
        <p:nvSpPr>
          <p:cNvPr id="6" name="Text 3"/>
          <p:cNvSpPr/>
          <p:nvPr/>
        </p:nvSpPr>
        <p:spPr>
          <a:xfrm>
            <a:off x="971459" y="3108594"/>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Центральна база даних: одна довірена сторона, що ухвалює рішення</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Біткоїн: однорангове широкомовне поширення та підписи</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Майнери: блоки та доказ роботи</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Вузли: незалежна перевірка</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Спільний запис: дійсна історія з найбільшим обсягом накопиченої роботи</a:t>
            </a:r>
            <a:endParaRPr lang="u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Однорангова мережаТранзакції оголошуються безпосередньо учасникам Цифрові підписиЛише власник приватного ключа може дозволити витрачання коштівБлоки та майнінгМайнери використовують доказ роботи, щоб ">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Цифрова дефіцитність і</a:t>
            </a:r>
            <a:br/>
            <a:r>
              <a:rPr lang="uk" altLang="en-US" sz="3000" dirty="0">
                <a:solidFill>
                  <a:srgbClr val="422C70"/>
                </a:solidFill>
                <a:latin typeface="IBM Plex Sans Medium" pitchFamily="34" charset="0"/>
                <a:ea typeface="IBM Plex Sans Medium" pitchFamily="34" charset="-122"/>
                <a:cs typeface="IBM Plex Sans Medium" pitchFamily="34" charset="-120"/>
              </a:rPr>
              <a:t>перевірювана пропозиція</a:t>
            </a:r>
            <a:endParaRPr lang="uk"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Дійсні одиниці відрізняються від недійсних копій</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Подвійні витрати відхиляються</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Публічна історія транзакцій і підписи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Доказ роботи та незалежні перевірки дотримання правил</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Обмеження пропозиції пов’язане з децентралізацією та перевіркою</a:t>
            </a:r>
            <a:endParaRPr lang="uk" sz="2110" dirty="0"/>
          </a:p>
        </p:txBody>
      </p:sp>
      <p:sp>
        <p:nvSpPr>
          <p:cNvPr id="6" name="Text 3"/>
          <p:cNvSpPr/>
          <p:nvPr/>
        </p:nvSpPr>
        <p:spPr>
          <a:xfrm>
            <a:off x="666780" y="5199736"/>
            <a:ext cx="5694426" cy="108585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Письмової заяви про обсяг пропозиції недостатньо: хто може її перевірити й хто міг би змінити цей обсяг?</a:t>
            </a:r>
            <a:endParaRPr lang="uk"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Заява про обсяг емісії Емітент зазначає ліміт на своєму вебсайті. Його зафіксовано лише у власній базі даних емітента. Ніхто за межами емітента не може його перевірити. Емітент може непомітно змінити ">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Блокчейн: публічний реєстр Біткоїна</a:t>
            </a:r>
            <a:endParaRPr lang="u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Публічний реєстр транзакцій, що зберігається в багатьох копіях</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Пов’язані блоки; незалежно перевірені копії</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Валідний ланцюг із найбільшим накопиченим доказом роботи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У середньому приблизно один новий блок кожні десять хвилин</a:t>
            </a:r>
            <a:endParaRPr lang="uk"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Переписування історії вимагає повторного виконання роботи та наздоганяння поточного ланцюга. Це дорого, але не неможливо в буквальному сенсі; можуть тимчасово виникати конкуруючі версії історії та відбуватися реорганізації.</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Децентралізація</a:t>
            </a:r>
            <a:endParaRPr lang="uk" sz="3000" dirty="0"/>
          </a:p>
        </p:txBody>
      </p:sp>
      <p:sp>
        <p:nvSpPr>
          <p:cNvPr id="5" name="Text 2"/>
          <p:cNvSpPr/>
          <p:nvPr/>
        </p:nvSpPr>
        <p:spPr>
          <a:xfrm>
            <a:off x="986729" y="1372240"/>
            <a:ext cx="5989960" cy="2918216"/>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Програмне забезпечення з відкритим кодом і відкрита участь у протоколі</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Незалежні вузли перевіряють; майнери пропонують блоки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Зміни правил залежать від їх добровільного прийняття</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Жоден окремий учасник не може змінити правила для всіх</a:t>
            </a:r>
            <a:endParaRPr lang="uk" sz="2020" dirty="0"/>
          </a:p>
        </p:txBody>
      </p:sp>
      <p:sp>
        <p:nvSpPr>
          <p:cNvPr id="6" name="Text 3"/>
          <p:cNvSpPr/>
          <p:nvPr/>
        </p:nvSpPr>
        <p:spPr>
          <a:xfrm>
            <a:off x="666780" y="4572000"/>
            <a:ext cx="6340632" cy="1382298"/>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Вплив і ресурси розподілені нерівномірно; великі сервіси можуть створювати залежність. Координація може бути повільнішою, а мережа не має централізованої служби підтримки.</a:t>
            </a:r>
            <a:endParaRPr lang="uk"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Цифрові підписи та однорангові перекази</a:t>
            </a:r>
            <a:endParaRPr lang="uk"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Гаманець використовує приватний ключ для підписання</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Мережа перевіряє підпис, не дізнаючись ключа</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Підписана транзакція поширюється через учасників</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Жоден центральний оператор Біткоїна не схвалює участь у мережі чи платежі</a:t>
            </a:r>
            <a:endParaRPr lang="uk"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Будь-хто, хто отримав приватний ключ, зазвичай може витратити кошти. Втрата доступу може означати безповоротну втрату коштів.</a:t>
            </a:r>
            <a:endParaRPr lang="uk"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Послуги посередників залишаються необов’язковими; обираючи їх, ви приймаєте додаткові правила зберігання коштів і ризики. Дійсний платіж на неправильну адресу зазвичай неможливо скасувати.</a:t>
            </a:r>
            <a:endParaRPr lang="u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Відправник підписує та розсилає транзакцію Інші вузли Вузол перевіряє та передає її далі Інший вузол передає її даліМаршрут транзакції Вузол перевіряє та передає її далі Інший вузол передає її даліІнш">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КористувачКористувач отримує, зберігає та надсилає біткоїни. ВузолВузол самостійно перевіряє дотримання правил і передає далі коректні дані. МайнерМайнер формує блоки-кандидати та виконує доказ роботи">    </p:cNvPr>
          <p:cNvPicPr>
            <a:picLocks noChangeAspect="1"/>
          </p:cNvPicPr>
          <p:nvPr/>
        </p:nvPicPr>
        <p:blipFill>
          <a:blip r:embed="rId2"/>
          <a:stretch>
            <a:fillRect/>
          </a:stretch>
        </p:blipFill>
        <p:spPr>
          <a:xfrm>
            <a:off x="1546799" y="571500"/>
            <a:ext cx="3611789" cy="568016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Користувачі, вузли, майнери та розробники</a:t>
            </a:r>
            <a:endParaRPr lang="uk"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Майнери не можуть змусити чесні вузли приймати недійсні блоки. Розробники не можуть нав’язати використання програмного забезпечення. Одна людина може виконувати кілька ролей.</a:t>
            </a:r>
            <a:endParaRPr lang="uk"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uk" altLang="en-US" sz="2400" b="1" dirty="0">
                <a:solidFill>
                  <a:srgbClr val="422C70"/>
                </a:solidFill>
                <a:latin typeface="IBM Plex Sans" pitchFamily="34" charset="0"/>
                <a:ea typeface="IBM Plex Sans" pitchFamily="34" charset="-122"/>
                <a:cs typeface="IBM Plex Sans" pitchFamily="34" charset="-120"/>
              </a:rPr>
              <a:t>Контрольне запитання</a:t>
            </a:r>
            <a:endParaRPr lang="uk" sz="2400" dirty="0"/>
          </a:p>
          <a:p>
            <a:pPr algn="l" indent="0" marL="0">
              <a:lnSpc>
                <a:spcPct val="113000"/>
              </a:lnSpc>
              <a:spcBef>
                <a:spcPts val="360"/>
              </a:spcBef>
              <a:buNone/>
            </a:pPr>
            <a:r>
              <a:rPr lang="uk" altLang="en-US" sz="2400" dirty="0">
                <a:solidFill>
                  <a:srgbClr val="25252B"/>
                </a:solidFill>
                <a:latin typeface="IBM Plex Sans" pitchFamily="34" charset="0"/>
                <a:ea typeface="IBM Plex Sans" pitchFamily="34" charset="-122"/>
                <a:cs typeface="IBM Plex Sans" pitchFamily="34" charset="-120"/>
              </a:rPr>
              <a:t>Навіщо вузол перевіряє транзакції? Назвіть одне правило, дотримання якого він перевіряє.</a:t>
            </a:r>
            <a:endParaRPr lang="u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Доказ виконаної роботи</a:t>
            </a:r>
            <a:endParaRPr lang="uk"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Блок-кандидат → багаторазове хешування → дійсний результат</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Значні витрати обчислювальних ресурсів та енергії; швидка перевірка</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Дійсний блок поширюється мережею та перевіряється вузлами</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Цільове значення коригується, щоб середній інтервал між блоками становив десять хвилин</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Накопичена робота робить переписування витратним</a:t>
            </a:r>
            <a:endParaRPr lang="uk" sz="1820" dirty="0"/>
          </a:p>
        </p:txBody>
      </p:sp>
      <p:sp>
        <p:nvSpPr>
          <p:cNvPr id="6" name="Text 3"/>
          <p:cNvSpPr/>
          <p:nvPr/>
        </p:nvSpPr>
        <p:spPr>
          <a:xfrm>
            <a:off x="666780" y="4929896"/>
            <a:ext cx="6340632" cy="937626"/>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Майнінг захищає порядок транзакцій; він не розв’язує сторонніх рівнянь. Оцінюйте джерело енергії, її використання, переваги для безпеки та альтернативи.</a:t>
            </a:r>
            <a:endParaRPr lang="u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Майнер знаходить блок Майнінговий пристрій знову й знову обчислює хеш, доки один із результатів не відповідатиме цільовому значенню2Майнер поширює йогоБлок надсилається в мережу3Вузли перевіряють йог">    </p:cNvPr>
          <p:cNvPicPr>
            <a:picLocks noChangeAspect="1"/>
          </p:cNvPicPr>
          <p:nvPr/>
        </p:nvPicPr>
        <p:blipFill>
          <a:blip r:embed="rId2"/>
          <a:stretch>
            <a:fillRect/>
          </a:stretch>
        </p:blipFill>
        <p:spPr>
          <a:xfrm>
            <a:off x="1832549" y="571500"/>
            <a:ext cx="3040289" cy="559119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Обмежена пропозиція</a:t>
            </a:r>
            <a:endParaRPr lang="uk" sz="3000" dirty="0"/>
          </a:p>
        </p:txBody>
      </p:sp>
      <p:sp>
        <p:nvSpPr>
          <p:cNvPr id="5" name="Text 2"/>
          <p:cNvSpPr/>
          <p:nvPr/>
        </p:nvSpPr>
        <p:spPr>
          <a:xfrm>
            <a:off x="986729" y="137224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Максимум: </a:t>
            </a:r>
            <a:r>
              <a:rPr lang="uk" altLang="en-US" sz="2020" b="1" dirty="0">
                <a:solidFill>
                  <a:srgbClr val="25252B"/>
                </a:solidFill>
                <a:latin typeface="IBM Plex Sans" pitchFamily="34" charset="0"/>
                <a:ea typeface="IBM Plex Sans" pitchFamily="34" charset="-122"/>
                <a:cs typeface="IBM Plex Sans" pitchFamily="34" charset="-120"/>
              </a:rPr>
              <a:t>21 мільйон BTC</a:t>
            </a:r>
            <a:r>
              <a:rPr lang="uk" altLang="en-US" sz="2020" dirty="0">
                <a:solidFill>
                  <a:srgbClr val="25252B"/>
                </a:solidFill>
                <a:latin typeface="IBM Plex Sans" pitchFamily="34" charset="0"/>
                <a:ea typeface="IBM Plex Sans" pitchFamily="34" charset="-122"/>
                <a:cs typeface="IBM Plex Sans" pitchFamily="34" charset="-120"/>
              </a:rPr>
              <a:t> згідно з публічними правилами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Нова емісія: субсидія за блок</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Халвінг: кожні </a:t>
            </a:r>
            <a:r>
              <a:rPr lang="uk" altLang="en-US" sz="2020" b="1" dirty="0">
                <a:solidFill>
                  <a:srgbClr val="25252B"/>
                </a:solidFill>
                <a:latin typeface="IBM Plex Sans" pitchFamily="34" charset="0"/>
                <a:ea typeface="IBM Plex Sans" pitchFamily="34" charset="-122"/>
                <a:cs typeface="IBM Plex Sans" pitchFamily="34" charset="-120"/>
              </a:rPr>
              <a:t>210 000 блоків</a:t>
            </a:r>
            <a:r>
              <a:rPr lang="uk" altLang="en-US" sz="2020" dirty="0">
                <a:solidFill>
                  <a:srgbClr val="25252B"/>
                </a:solidFill>
                <a:latin typeface="IBM Plex Sans" pitchFamily="34" charset="0"/>
                <a:ea typeface="IBM Plex Sans" pitchFamily="34" charset="-122"/>
                <a:cs typeface="IBM Plex Sans" pitchFamily="34" charset="-120"/>
              </a:rPr>
              <a:t>, приблизно раз на чотири роки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Субсидія: 50 → 25 → 12,5 → 6,25 → 3,125 BTC</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Комісії не є частиною нової емісії</a:t>
            </a:r>
            <a:endParaRPr lang="uk" sz="2020" dirty="0"/>
          </a:p>
        </p:txBody>
      </p:sp>
      <p:sp>
        <p:nvSpPr>
          <p:cNvPr id="6" name="Text 3"/>
          <p:cNvSpPr/>
          <p:nvPr/>
        </p:nvSpPr>
        <p:spPr>
          <a:xfrm>
            <a:off x="666780" y="4623206"/>
            <a:ext cx="5694426" cy="1382298"/>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Вузли відхиляють надлишкову емісію; обмеження діє, доки учасники забезпечують його дотримання. Обмежена пропозиція не гарантує зростання ціни.</a:t>
            </a:r>
            <a:endParaRPr lang="uk"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Загальна кількість випущених біткоїнівЛіміт у 21 мільйон21M10.5M0">    </p:cNvPr>
          <p:cNvPicPr>
            <a:picLocks noChangeAspect="1"/>
          </p:cNvPicPr>
          <p:nvPr/>
        </p:nvPicPr>
        <p:blipFill>
          <a:blip r:embed="rId1"/>
          <a:stretch>
            <a:fillRect/>
          </a:stretch>
        </p:blipFill>
        <p:spPr>
          <a:xfrm>
            <a:off x="342900" y="1198961"/>
            <a:ext cx="11506170" cy="430773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Нові біткоїни за блок502512.56.253.1250k210k420k630k840k1,050k1,260k1,470kХалвінг кожні 210 000 блоків (приблизно чотири роки)Комісії за транзакції сплачуються додатково й не є новими біткоїнами.">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Сатоші та упередження</a:t>
            </a:r>
            <a:br/>
            <a:r>
              <a:rPr lang="uk" altLang="en-US" sz="3000" dirty="0">
                <a:solidFill>
                  <a:srgbClr val="422C70"/>
                </a:solidFill>
                <a:latin typeface="IBM Plex Sans Medium" pitchFamily="34" charset="0"/>
                <a:ea typeface="IBM Plex Sans Medium" pitchFamily="34" charset="-122"/>
                <a:cs typeface="IBM Plex Sans Medium" pitchFamily="34" charset="-120"/>
              </a:rPr>
              <a:t>щодо одиниці виміру</a:t>
            </a:r>
            <a:endParaRPr lang="uk"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uk" altLang="en-US" sz="1820" b="1" dirty="0">
                <a:solidFill>
                  <a:srgbClr val="25252B"/>
                </a:solidFill>
                <a:latin typeface="IBM Plex Sans" pitchFamily="34" charset="0"/>
                <a:ea typeface="IBM Plex Sans" pitchFamily="34" charset="-122"/>
                <a:cs typeface="IBM Plex Sans" pitchFamily="34" charset="-120"/>
              </a:rPr>
              <a:t>1 BTC = 100 000 000 сатоші</a:t>
            </a:r>
            <a:endParaRPr lang="uk" sz="1820" dirty="0"/>
          </a:p>
          <a:p>
            <a:pPr algn="l" marL="173990" indent="-173990">
              <a:lnSpc>
                <a:spcPct val="113000"/>
              </a:lnSpc>
              <a:spcBef>
                <a:spcPts val="360"/>
              </a:spcBef>
              <a:buSzPct val="100000"/>
              <a:buChar char="•"/>
            </a:pPr>
            <a:r>
              <a:rPr lang="uk" altLang="en-US" sz="1820" b="1" dirty="0">
                <a:solidFill>
                  <a:srgbClr val="25252B"/>
                </a:solidFill>
                <a:latin typeface="IBM Plex Sans" pitchFamily="34" charset="0"/>
                <a:ea typeface="IBM Plex Sans" pitchFamily="34" charset="-122"/>
                <a:cs typeface="IBM Plex Sans" pitchFamily="34" charset="-120"/>
              </a:rPr>
              <a:t>0,001 BTC = 100 000 сатоші</a:t>
            </a:r>
            <a:endParaRPr lang="uk" sz="1820" dirty="0"/>
          </a:p>
          <a:p>
            <a:pPr algn="l" marL="173990" indent="-173990">
              <a:lnSpc>
                <a:spcPct val="113000"/>
              </a:lnSpc>
              <a:spcBef>
                <a:spcPts val="360"/>
              </a:spcBef>
              <a:buSzPct val="100000"/>
              <a:buChar char="•"/>
            </a:pPr>
            <a:r>
              <a:rPr lang="uk" altLang="en-US" sz="1820" b="1" dirty="0">
                <a:solidFill>
                  <a:srgbClr val="25252B"/>
                </a:solidFill>
                <a:latin typeface="IBM Plex Sans" pitchFamily="34" charset="0"/>
                <a:ea typeface="IBM Plex Sans" pitchFamily="34" charset="-122"/>
                <a:cs typeface="IBM Plex Sans" pitchFamily="34" charset="-120"/>
              </a:rPr>
              <a:t>1 сатоші = 0,00000001 BTC</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Цілий біткоїн не потрібен</a:t>
            </a:r>
            <a:endParaRPr lang="uk"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Упередження щодо цілої одиниці:</a:t>
            </a:r>
            <a:r>
              <a:rPr lang="uk" altLang="en-US" sz="1820" dirty="0">
                <a:solidFill>
                  <a:srgbClr val="25252B"/>
                </a:solidFill>
                <a:latin typeface="IBM Plex Sans" pitchFamily="34" charset="0"/>
                <a:ea typeface="IBM Plex Sans" pitchFamily="34" charset="-122"/>
                <a:cs typeface="IBM Plex Sans" pitchFamily="34" charset="-120"/>
              </a:rPr>
              <a:t> низька ціна за цілу одиницю не свідчить про кращу цінність. Порівнюйте частку від загальної пропозиції, вартість і ризики.</a:t>
            </a:r>
            <a:endParaRPr lang="uk"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Продемонструйте своє розуміння</a:t>
            </a:r>
            <a:endParaRPr lang="uk" sz="1820" dirty="0"/>
          </a:p>
          <a:p>
            <a:pPr algn="l" indent="0" marL="0">
              <a:lnSpc>
                <a:spcPct val="113000"/>
              </a:lnSpc>
              <a:spcBef>
                <a:spcPts val="270"/>
              </a:spcBef>
              <a:buNone/>
            </a:pPr>
            <a:r>
              <a:rPr lang="uk" altLang="en-US" sz="1820" dirty="0">
                <a:solidFill>
                  <a:srgbClr val="25252B"/>
                </a:solidFill>
                <a:latin typeface="IBM Plex Sans" pitchFamily="34" charset="0"/>
                <a:ea typeface="IBM Plex Sans" pitchFamily="34" charset="-122"/>
                <a:cs typeface="IBM Plex Sans" pitchFamily="34" charset="-120"/>
              </a:rPr>
              <a:t>Скільки сатоші в 0,01 BTC? Чому можна використовувати менше ніж цілий біткоїн?</a:t>
            </a:r>
            <a:endParaRPr lang="uk"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Біткоїн як надійні цифрові гроші</a:t>
            </a:r>
            <a:endParaRPr lang="uk"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Довговічний реєстр; доступ залежить від ключів</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Портативність і подільність; для переказу потрібен зв’язок</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Загальновідома обмеженість пропозиції та правила, які можна перевірити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Взаємозамінність може залежати від того, як сервіси ставляться до публічної історії транзакцій</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Прийняття до оплати різниться залежно від місця</a:t>
            </a:r>
            <a:endParaRPr lang="uk"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uk" altLang="en-US" sz="2020" b="1" dirty="0">
                <a:solidFill>
                  <a:srgbClr val="25252B"/>
                </a:solidFill>
                <a:latin typeface="IBM Plex Sans" pitchFamily="34" charset="0"/>
                <a:ea typeface="IBM Plex Sans" pitchFamily="34" charset="-122"/>
                <a:cs typeface="IBM Plex Sans" pitchFamily="34" charset="-120"/>
              </a:rPr>
              <a:t>Три функції</a:t>
            </a:r>
            <a:endParaRPr lang="uk"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Засіб збереження вартості: передбачувана пропозиція; мінлива ціна</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Засіб обміну: прямий переказ; різні комісії та рівень прийняття до оплати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Одиниця обліку: BTC або сатоші; ціни багатьох товарів виражені у фіатних валютах</a:t>
            </a:r>
            <a:endParaRPr lang="uk"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uk" altLang="en-US" sz="1610" dirty="0">
                <a:solidFill>
                  <a:srgbClr val="25252B"/>
                </a:solidFill>
                <a:latin typeface="IBM Plex Sans" pitchFamily="34" charset="0"/>
                <a:ea typeface="IBM Plex Sans" pitchFamily="34" charset="-122"/>
                <a:cs typeface="IBM Plex Sans" pitchFamily="34" charset="-120"/>
              </a:rPr>
              <a:t>«Надійні гроші» залежать від визначених критеріїв. Порівнюйте альтернативи за однаковими стандартами.</a:t>
            </a:r>
            <a:endParaRPr lang="uk"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Біткоїн, стейблкоїни та інші криптоактиви</a:t>
            </a:r>
            <a:endParaRPr lang="uk"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Біткоїн:</a:t>
            </a:r>
            <a:r>
              <a:rPr lang="uk" altLang="en-US" sz="2300" dirty="0">
                <a:solidFill>
                  <a:srgbClr val="25252B"/>
                </a:solidFill>
                <a:latin typeface="IBM Plex Sans" pitchFamily="34" charset="0"/>
                <a:ea typeface="IBM Plex Sans" pitchFamily="34" charset="-122"/>
                <a:cs typeface="IBM Plex Sans" pitchFamily="34" charset="-120"/>
              </a:rPr>
              <a:t> загальнодоступні правила емісії; немає центрального емітента</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Стейблкоїни:</a:t>
            </a:r>
            <a:r>
              <a:rPr lang="uk" altLang="en-US" sz="2300" dirty="0">
                <a:solidFill>
                  <a:srgbClr val="25252B"/>
                </a:solidFill>
                <a:latin typeface="IBM Plex Sans" pitchFamily="34" charset="0"/>
                <a:ea typeface="IBM Plex Sans" pitchFamily="34" charset="-122"/>
                <a:cs typeface="IBM Plex Sans" pitchFamily="34" charset="-120"/>
              </a:rPr>
              <a:t> орієнтуються на еталонну вартість; резерви, механізми або права вимоги на погашення</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Інші криптоактиви:</a:t>
            </a:r>
            <a:r>
              <a:rPr lang="uk" altLang="en-US" sz="2300" dirty="0">
                <a:solidFill>
                  <a:srgbClr val="25252B"/>
                </a:solidFill>
                <a:latin typeface="IBM Plex Sans" pitchFamily="34" charset="0"/>
                <a:ea typeface="IBM Plex Sans" pitchFamily="34" charset="-122"/>
                <a:cs typeface="IBM Plex Sans" pitchFamily="34" charset="-120"/>
              </a:rPr>
              <a:t> відмінні мережі, емісія, контроль і призначення</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Спільна історія коду форка з Біткоїном не надає йому мережі чи безпеки Біткоїна</a:t>
            </a:r>
            <a:endParaRPr lang="uk"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uk" altLang="en-US" sz="2300" b="1" dirty="0">
                <a:solidFill>
                  <a:srgbClr val="422C70"/>
                </a:solidFill>
                <a:latin typeface="IBM Plex Sans" pitchFamily="34" charset="0"/>
                <a:ea typeface="IBM Plex Sans" pitchFamily="34" charset="-122"/>
                <a:cs typeface="IBM Plex Sans" pitchFamily="34" charset="-120"/>
              </a:rPr>
              <a:t>Порівняйте:</a:t>
            </a:r>
            <a:r>
              <a:rPr lang="uk" altLang="en-US" sz="2300" dirty="0">
                <a:solidFill>
                  <a:srgbClr val="25252B"/>
                </a:solidFill>
                <a:latin typeface="IBM Plex Sans" pitchFamily="34" charset="0"/>
                <a:ea typeface="IBM Plex Sans" pitchFamily="34" charset="-122"/>
                <a:cs typeface="IBM Plex Sans" pitchFamily="34" charset="-120"/>
              </a:rPr>
              <a:t> контроль емісії, незалежну перевірку, контроль над ключами та контрагентів.</a:t>
            </a:r>
            <a:endParaRPr lang="uk"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Це порівняння пояснює Біткоїн; воно не є рекомендацією купувати, торгувати чи просувати будь-який актив.</a:t>
            </a:r>
            <a:endParaRPr lang="u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Різні конструкції, різні ризики</a:t>
            </a:r>
            <a:endParaRPr lang="uk"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Біткоїн:</a:t>
            </a:r>
            <a:r>
              <a:rPr lang="uk" altLang="en-US" sz="2300" dirty="0">
                <a:solidFill>
                  <a:srgbClr val="25252B"/>
                </a:solidFill>
                <a:latin typeface="IBM Plex Sans" pitchFamily="34" charset="0"/>
                <a:ea typeface="IBM Plex Sans" pitchFamily="34" charset="-122"/>
                <a:cs typeface="IBM Plex Sans" pitchFamily="34" charset="-120"/>
              </a:rPr>
              <a:t> волатильність, втрата ключів, остаточність платежів, комісії, публічні записи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Стейблкоїни:</a:t>
            </a:r>
            <a:r>
              <a:rPr lang="uk" altLang="en-US" sz="2300" dirty="0">
                <a:solidFill>
                  <a:srgbClr val="25252B"/>
                </a:solidFill>
                <a:latin typeface="IBM Plex Sans" pitchFamily="34" charset="0"/>
                <a:ea typeface="IBM Plex Sans" pitchFamily="34" charset="-122"/>
                <a:cs typeface="IBM Plex Sans" pitchFamily="34" charset="-120"/>
              </a:rPr>
              <a:t> втрата прив’язки до базового активу, резерви, погашення, заморожування та контрагенти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Інші криптоактиви:</a:t>
            </a:r>
            <a:r>
              <a:rPr lang="uk" altLang="en-US" sz="2300" dirty="0">
                <a:solidFill>
                  <a:srgbClr val="25252B"/>
                </a:solidFill>
                <a:latin typeface="IBM Plex Sans" pitchFamily="34" charset="0"/>
                <a:ea typeface="IBM Plex Sans" pitchFamily="34" charset="-122"/>
                <a:cs typeface="IBM Plex Sans" pitchFamily="34" charset="-120"/>
              </a:rPr>
              <a:t> зміни правил, концентрація впливу, програмні помилки, злами та міжмережеві мости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Сервіси:</a:t>
            </a:r>
            <a:r>
              <a:rPr lang="uk" altLang="en-US" sz="2300" dirty="0">
                <a:solidFill>
                  <a:srgbClr val="25252B"/>
                </a:solidFill>
                <a:latin typeface="IBM Plex Sans" pitchFamily="34" charset="0"/>
                <a:ea typeface="IBM Plex Sans" pitchFamily="34" charset="-122"/>
                <a:cs typeface="IBM Plex Sans" pitchFamily="34" charset="-120"/>
              </a:rPr>
              <a:t> зберігання активів, збої, доступ і юридичні ризики в усіх категоріях</a:t>
            </a:r>
            <a:endParaRPr lang="uk"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Знайомий тикер, на перший погляд стабільна ціна чи ретельно продуманий застосунок не є доказом безпеки. Токени не надають автоматично частки у власності компанії, доходу чи права на погашення.</a:t>
            </a:r>
            <a:endParaRPr lang="u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Навчання — це не трейдинг і не просування</a:t>
            </a:r>
            <a:endParaRPr lang="u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Пояснюйте, ставте запитання, порівнюйте та перевіряйте</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Спекуляція: ціновий ризик, ризик платформи та тиск</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Просування: можливі конфлікти інтересів</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Жодних вказівок купувати, продавати чи зберігати</a:t>
            </a:r>
            <a:endParaRPr lang="uk"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uk" altLang="en-US" sz="2400" b="1" dirty="0">
                <a:solidFill>
                  <a:srgbClr val="422C70"/>
                </a:solidFill>
                <a:latin typeface="IBM Plex Sans" pitchFamily="34" charset="0"/>
                <a:ea typeface="IBM Plex Sans" pitchFamily="34" charset="-122"/>
                <a:cs typeface="IBM Plex Sans" pitchFamily="34" charset="-120"/>
              </a:rPr>
              <a:t>Перевірка цінності на місцевому рівні</a:t>
            </a:r>
            <a:endParaRPr lang="uk" sz="2400" dirty="0"/>
          </a:p>
          <a:p>
            <a:pPr algn="l" indent="0" marL="0">
              <a:lnSpc>
                <a:spcPct val="113000"/>
              </a:lnSpc>
              <a:spcBef>
                <a:spcPts val="360"/>
              </a:spcBef>
              <a:buNone/>
            </a:pPr>
            <a:r>
              <a:rPr lang="uk" altLang="en-US" sz="2400" dirty="0">
                <a:solidFill>
                  <a:srgbClr val="25252B"/>
                </a:solidFill>
                <a:latin typeface="IBM Plex Sans" pitchFamily="34" charset="0"/>
                <a:ea typeface="IBM Plex Sans" pitchFamily="34" charset="-122"/>
                <a:cs typeface="IBM Plex Sans" pitchFamily="34" charset="-120"/>
              </a:rPr>
              <a:t>Розрізняйте ринкову ціну, прийняття на місцевому рівні та особисті вподобання чи упередження.</a:t>
            </a:r>
            <a:endParaRPr lang="u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Хронологія виникнення Біткоїна</a:t>
            </a:r>
            <a:endParaRPr lang="uk"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Сатоші Накамото — це псевдонім; особа творця чи творців залишається невідомою. Інші продовжили розвивати мережу з відкритим вихідним кодом без постійного центрального керівника.</a:t>
            </a:r>
            <a:endParaRPr lang="uk"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Оцініть архітектуру та функціонування мережі, а також історію її виникнення.</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жовтня 2008 рокуОпубліковано білу книгу: онлайн-платежі без посередника3 січня 2009 рокуГенезис-блок: початок роботи мережі Біткоїн 12 січня 2009 рокуПерша транзакція між людьми: від Satoshi до Hal">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Розширення можливостей, ризик і відповідальність</a:t>
            </a:r>
            <a:endParaRPr lang="uk" sz="3000" dirty="0"/>
          </a:p>
        </p:txBody>
      </p:sp>
      <p:sp>
        <p:nvSpPr>
          <p:cNvPr id="4" name="Text 2"/>
          <p:cNvSpPr/>
          <p:nvPr/>
        </p:nvSpPr>
        <p:spPr>
          <a:xfrm>
            <a:off x="1017179" y="1379464"/>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Безпосередній контроль за допомогою ключів</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Відкриті правила та незалежна перевірка</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Глобальні перекази між рівноправними учасниками</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Резервні копії, перевірка платежів і планування відновлення</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Волатильність, загальнодоступні записи, комісії та обмежене прийняття до оплати</a:t>
            </a:r>
            <a:endParaRPr lang="uk" sz="2210" dirty="0"/>
          </a:p>
        </p:txBody>
      </p:sp>
      <p:sp>
        <p:nvSpPr>
          <p:cNvPr id="5" name="Text 3"/>
          <p:cNvSpPr/>
          <p:nvPr/>
        </p:nvSpPr>
        <p:spPr>
          <a:xfrm>
            <a:off x="666780" y="4182557"/>
            <a:ext cx="11510010" cy="75694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Жодна компанія не може відновити втрачену сід-фразу. Зверніться по допомогу, перш ніж переказувати значні суми, не розкриваючи секретної інформації.</a:t>
            </a:r>
            <a:endParaRPr lang="uk" sz="2210" dirty="0"/>
          </a:p>
        </p:txBody>
      </p:sp>
      <p:sp>
        <p:nvSpPr>
          <p:cNvPr id="6" name="Text 4"/>
          <p:cNvSpPr/>
          <p:nvPr/>
        </p:nvSpPr>
        <p:spPr>
          <a:xfrm>
            <a:off x="666780" y="5219852"/>
            <a:ext cx="11510010" cy="75694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Особиста відповідальність може включати навчання, взаємну перевірку, процедури та невеликі тестові операції.</a:t>
            </a:r>
            <a:endParaRPr lang="uk"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Повторення: як Біткоїн усуває недоліки грошової системи?</a:t>
            </a:r>
            <a:endParaRPr lang="uk"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uk" altLang="en-US" sz="1920" b="1" dirty="0">
                <a:solidFill>
                  <a:srgbClr val="25252B"/>
                </a:solidFill>
                <a:latin typeface="IBM Plex Sans" pitchFamily="34" charset="0"/>
                <a:ea typeface="IBM Plex Sans" pitchFamily="34" charset="-122"/>
                <a:cs typeface="IBM Plex Sans" pitchFamily="34" charset="-120"/>
              </a:rPr>
              <a:t>Ключові висновки</a:t>
            </a:r>
            <a:endParaRPr lang="uk" sz="1920" dirty="0"/>
          </a:p>
        </p:txBody>
      </p:sp>
      <p:sp>
        <p:nvSpPr>
          <p:cNvPr id="5" name="Text 3"/>
          <p:cNvSpPr/>
          <p:nvPr/>
        </p:nvSpPr>
        <p:spPr>
          <a:xfrm>
            <a:off x="971459" y="1941271"/>
            <a:ext cx="11176071" cy="2827142"/>
          </a:xfrm>
          <a:prstGeom prst="rect">
            <a:avLst/>
          </a:prstGeom>
          <a:noFill/>
          <a:ln/>
        </p:spPr>
        <p:txBody>
          <a:bodyPr wrap="square" lIns="0" tIns="0" rIns="0" bIns="0" rtlCol="0" anchor="t"/>
          <a:lstStyle/>
          <a:p>
            <a:pPr algn="l" marL="182880" indent="-182880">
              <a:lnSpc>
                <a:spcPct val="113000"/>
              </a:lnSpc>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Змінна пропозиція → публічні правила емісії; користувачі забезпечують їх дотримання</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Дозвіл центрального органу на платежі → перекази між рівноправними учасниками; помилки важко виправити</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Централізований реєстр → спільна перевірка; ризики для приватності через публічність записів</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Доступ через установи → контроль над ключами; відповідальність за резервне копіювання</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Упорядкування транзакцій → доказ виконаної роботи; витрати на обладнання та енергію</a:t>
            </a:r>
            <a:endParaRPr lang="uk" sz="1920" dirty="0"/>
          </a:p>
        </p:txBody>
      </p:sp>
      <p:sp>
        <p:nvSpPr>
          <p:cNvPr id="6" name="Shape 4"/>
          <p:cNvSpPr/>
          <p:nvPr/>
        </p:nvSpPr>
        <p:spPr>
          <a:xfrm>
            <a:off x="666780" y="5036607"/>
            <a:ext cx="10858500" cy="986912"/>
          </a:xfrm>
          <a:prstGeom prst="rect">
            <a:avLst/>
          </a:prstGeom>
          <a:solidFill>
            <a:srgbClr val="F3F3FA"/>
          </a:solidFill>
          <a:ln/>
        </p:spPr>
      </p:sp>
      <p:sp>
        <p:nvSpPr>
          <p:cNvPr id="7" name="Shape 5"/>
          <p:cNvSpPr/>
          <p:nvPr/>
        </p:nvSpPr>
        <p:spPr>
          <a:xfrm>
            <a:off x="666780" y="5036607"/>
            <a:ext cx="57150" cy="986912"/>
          </a:xfrm>
          <a:prstGeom prst="rect">
            <a:avLst/>
          </a:prstGeom>
          <a:solidFill>
            <a:srgbClr val="422C70"/>
          </a:solidFill>
          <a:ln/>
        </p:spPr>
      </p:sp>
      <p:sp>
        <p:nvSpPr>
          <p:cNvPr id="8" name="Text 6"/>
          <p:cNvSpPr/>
          <p:nvPr/>
        </p:nvSpPr>
        <p:spPr>
          <a:xfrm>
            <a:off x="1114014" y="5256063"/>
            <a:ext cx="10622310" cy="548000"/>
          </a:xfrm>
          <a:prstGeom prst="rect">
            <a:avLst/>
          </a:prstGeom>
          <a:noFill/>
          <a:ln/>
        </p:spPr>
        <p:txBody>
          <a:bodyPr wrap="square" lIns="0" tIns="0" rIns="0" bIns="0" rtlCol="0" anchor="t"/>
          <a:lstStyle/>
          <a:p>
            <a:pPr algn="l" indent="0" marL="0">
              <a:lnSpc>
                <a:spcPct val="113000"/>
              </a:lnSpc>
              <a:buNone/>
            </a:pPr>
            <a:r>
              <a:rPr lang="uk" altLang="en-US" sz="1920" b="1" dirty="0">
                <a:solidFill>
                  <a:srgbClr val="422C70"/>
                </a:solidFill>
                <a:latin typeface="IBM Plex Sans" pitchFamily="34" charset="0"/>
                <a:ea typeface="IBM Plex Sans" pitchFamily="34" charset="-122"/>
                <a:cs typeface="IBM Plex Sans" pitchFamily="34" charset="-120"/>
              </a:rPr>
              <a:t>Час для роздумів</a:t>
            </a:r>
            <a:endParaRPr lang="uk" sz="1920" dirty="0"/>
          </a:p>
          <a:p>
            <a:pPr algn="l" indent="0" marL="0">
              <a:lnSpc>
                <a:spcPct val="113000"/>
              </a:lnSpc>
              <a:spcBef>
                <a:spcPts val="290"/>
              </a:spcBef>
              <a:buNone/>
            </a:pPr>
            <a:r>
              <a:rPr lang="uk" altLang="en-US" sz="1920" dirty="0">
                <a:solidFill>
                  <a:srgbClr val="25252B"/>
                </a:solidFill>
                <a:latin typeface="IBM Plex Sans" pitchFamily="34" charset="0"/>
                <a:ea typeface="IBM Plex Sans" pitchFamily="34" charset="-122"/>
                <a:cs typeface="IBM Plex Sans" pitchFamily="34" charset="-120"/>
              </a:rPr>
              <a:t>Яку особливість будови Біткоїна ви тепер пояснили б інакше й чому?</a:t>
            </a:r>
            <a:endParaRPr lang="uk"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2</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uk" altLang="en-US" sz="2400" dirty="0">
                <a:solidFill>
                  <a:srgbClr val="F7941F"/>
                </a:solidFill>
                <a:latin typeface="IBM Plex Sans Medium" pitchFamily="34" charset="0"/>
                <a:ea typeface="IBM Plex Sans Medium" pitchFamily="34" charset="-122"/>
                <a:cs typeface="IBM Plex Sans Medium" pitchFamily="34" charset="-120"/>
              </a:rPr>
              <a:t>Модуль 3</a:t>
            </a:r>
            <a:endParaRPr lang="uk"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uk" altLang="en-US" sz="4350" dirty="0">
                <a:solidFill>
                  <a:srgbClr val="FFFFFF"/>
                </a:solidFill>
                <a:latin typeface="IBM Plex Sans Medium" pitchFamily="34" charset="0"/>
                <a:ea typeface="IBM Plex Sans Medium" pitchFamily="34" charset="-122"/>
                <a:cs typeface="IBM Plex Sans Medium" pitchFamily="34" charset="-120"/>
              </a:rPr>
              <a:t>Безпечне використання Біткоїна</a:t>
            </a:r>
            <a:endParaRPr lang="uk"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uk" altLang="en-US" sz="2400" b="1" dirty="0">
                <a:solidFill>
                  <a:srgbClr val="FFFFFF"/>
                </a:solidFill>
                <a:latin typeface="IBM Plex Sans" pitchFamily="34" charset="0"/>
                <a:ea typeface="IBM Plex Sans" pitchFamily="34" charset="-122"/>
                <a:cs typeface="IBM Plex Sans" pitchFamily="34" charset="-120"/>
              </a:rPr>
              <a:t>Дія:</a:t>
            </a:r>
            <a:r>
              <a:rPr lang="uk" altLang="en-US" sz="2400" dirty="0">
                <a:solidFill>
                  <a:srgbClr val="FFFFFF"/>
                </a:solidFill>
                <a:latin typeface="IBM Plex Sans" pitchFamily="34" charset="0"/>
                <a:ea typeface="IBM Plex Sans" pitchFamily="34" charset="-122"/>
                <a:cs typeface="IBM Plex Sans" pitchFamily="34" charset="-120"/>
              </a:rPr>
              <a:t> Як мені взяти на себе відповідальність за використання й захист Біткоїна?</a:t>
            </a:r>
            <a:endParaRPr lang="u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Безпечні перші кроки</a:t>
            </a:r>
            <a:endParaRPr lang="uk"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Діліться даними для отримання коштів, але ніколи — секретами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Зробіть паузу, перш ніж підтвердити надсилання</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Не допускайте значних помилок; звертайтеся по допомогу</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Використовуйте підготовлені, порожні, імітаційні або схвалені матеріали з низьким рівнем ризику</a:t>
            </a:r>
            <a:endParaRPr lang="uk"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Жодних покупок, особистих коштів чи особистого гаманця не потрібно. Практика з реальними коштами створює додаткові ризики для конфіденційності та безпеки, а також ризик втрати коштів; доступний альтернативний варіант без використання коштів.</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Гаманці</a:t>
            </a:r>
            <a:endParaRPr lang="uk"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Біткоїн-гаманець керує ключами та інформацією, потрібними для отримання й авторизації транзакцій; біткоїн залишається записаним у спільному реєстрі.</a:t>
            </a:r>
            <a:endParaRPr lang="uk"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Хто контролює ключі?</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Як відновлюється доступ?</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Які способи оплати підтримуються?</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Вихідний код, обслуговування, сумісність, конфіденційність, вартість і підтримка</a:t>
            </a:r>
            <a:endParaRPr lang="uk"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Відкритий вихідний код дає змогу проводити перевірку; він не доводить, що гаманець безпечний або придатний для ваших потреб.</a:t>
            </a:r>
            <a:endParaRPr lang="uk"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Навчальні гаманці не можна використовувати для зберігання значних коштів. Для подальшого використання особистого гаманця потрібні нове конфіденційне налаштування та нові дані для відновлення доступу.</a:t>
            </a:r>
            <a:endParaRPr lang="uk"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Ваш гаманець зберігає ключі Отримання Поділіться адресою для отриманняНадсилання Підпишіть своїм ключем біткоїн залишається у спільному реєстрі">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Адреси</a:t>
            </a:r>
            <a:endParaRPr lang="uk"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Публічні реквізити для отримання платежу в блокчейні</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Отримайте їх з екрана отримання коштів у потрібному гаманці</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Відскануйте або скопіюйте; після цього звірте з надійним екраном</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Перевірте одержувача, мережу та спосіб оплати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Адреса в блокчейні та рахунок Lightning: різні запити</a:t>
            </a:r>
            <a:endParaRPr lang="uk"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Шкідливе програмне забезпечення може підміняти скопійовані реквізити одержувача. Звичного вигляду недостатньо. Нові адреси ускладнюють виявлення очевидних зв’язків між платежами; вони не роблять платежі анонімними.</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Ключі</a:t>
            </a:r>
            <a:endParaRPr lang="uk"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uk" altLang="en-US" sz="1920" b="1" dirty="0">
                <a:solidFill>
                  <a:srgbClr val="422C70"/>
                </a:solidFill>
                <a:latin typeface="IBM Plex Sans" pitchFamily="34" charset="0"/>
                <a:ea typeface="IBM Plex Sans" pitchFamily="34" charset="-122"/>
                <a:cs typeface="IBM Plex Sans" pitchFamily="34" charset="-120"/>
              </a:rPr>
              <a:t>Приватний ключ:</a:t>
            </a:r>
            <a:r>
              <a:rPr lang="uk" altLang="en-US" sz="1920" dirty="0">
                <a:solidFill>
                  <a:srgbClr val="25252B"/>
                </a:solidFill>
                <a:latin typeface="IBM Plex Sans" pitchFamily="34" charset="0"/>
                <a:ea typeface="IBM Plex Sans" pitchFamily="34" charset="-122"/>
                <a:cs typeface="IBM Plex Sans" pitchFamily="34" charset="-120"/>
              </a:rPr>
              <a:t> секретна інформація, що використовується для авторизації витрачання коштів</a:t>
            </a:r>
            <a:endParaRPr lang="uk" sz="1920" dirty="0"/>
          </a:p>
          <a:p>
            <a:pPr algn="l" marL="182880" indent="-182880">
              <a:lnSpc>
                <a:spcPct val="113000"/>
              </a:lnSpc>
              <a:spcBef>
                <a:spcPts val="380"/>
              </a:spcBef>
              <a:buSzPct val="100000"/>
              <a:buChar char="•"/>
            </a:pPr>
            <a:r>
              <a:rPr lang="uk" altLang="en-US" sz="1920" b="1" dirty="0">
                <a:solidFill>
                  <a:srgbClr val="422C70"/>
                </a:solidFill>
                <a:latin typeface="IBM Plex Sans" pitchFamily="34" charset="0"/>
                <a:ea typeface="IBM Plex Sans" pitchFamily="34" charset="-122"/>
                <a:cs typeface="IBM Plex Sans" pitchFamily="34" charset="-120"/>
              </a:rPr>
              <a:t>Публічний ключ:</a:t>
            </a:r>
            <a:r>
              <a:rPr lang="uk" altLang="en-US" sz="1920" dirty="0">
                <a:solidFill>
                  <a:srgbClr val="25252B"/>
                </a:solidFill>
                <a:latin typeface="IBM Plex Sans" pitchFamily="34" charset="0"/>
                <a:ea typeface="IBM Plex Sans" pitchFamily="34" charset="-122"/>
                <a:cs typeface="IBM Plex Sans" pitchFamily="34" charset="-120"/>
              </a:rPr>
              <a:t> перевіряє підписи, не розкриваючи приватного ключа</a:t>
            </a:r>
            <a:endParaRPr lang="uk" sz="1920" dirty="0"/>
          </a:p>
          <a:p>
            <a:pPr algn="l" marL="182880" indent="-182880">
              <a:lnSpc>
                <a:spcPct val="113000"/>
              </a:lnSpc>
              <a:spcBef>
                <a:spcPts val="380"/>
              </a:spcBef>
              <a:buSzPct val="100000"/>
              <a:buChar char="•"/>
            </a:pPr>
            <a:r>
              <a:rPr lang="uk" altLang="en-US" sz="1920" b="1" dirty="0">
                <a:solidFill>
                  <a:srgbClr val="422C70"/>
                </a:solidFill>
                <a:latin typeface="IBM Plex Sans" pitchFamily="34" charset="0"/>
                <a:ea typeface="IBM Plex Sans" pitchFamily="34" charset="-122"/>
                <a:cs typeface="IBM Plex Sans" pitchFamily="34" charset="-120"/>
              </a:rPr>
              <a:t>Адреса:</a:t>
            </a:r>
            <a:r>
              <a:rPr lang="uk" altLang="en-US" sz="1920" dirty="0">
                <a:solidFill>
                  <a:srgbClr val="25252B"/>
                </a:solidFill>
                <a:latin typeface="IBM Plex Sans" pitchFamily="34" charset="0"/>
                <a:ea typeface="IBM Plex Sans" pitchFamily="34" charset="-122"/>
                <a:cs typeface="IBM Plex Sans" pitchFamily="34" charset="-120"/>
              </a:rPr>
              <a:t> інформація для отримання коштів, отримана на основі даних публічного ключа</a:t>
            </a:r>
            <a:endParaRPr lang="uk" sz="1920" dirty="0"/>
          </a:p>
          <a:p>
            <a:pPr algn="l" marL="182880" indent="-182880">
              <a:lnSpc>
                <a:spcPct val="113000"/>
              </a:lnSpc>
              <a:spcBef>
                <a:spcPts val="380"/>
              </a:spcBef>
              <a:buSzPct val="100000"/>
              <a:buChar char="•"/>
            </a:pPr>
            <a:r>
              <a:rPr lang="uk" altLang="en-US" sz="1920" dirty="0">
                <a:solidFill>
                  <a:srgbClr val="25252B"/>
                </a:solidFill>
                <a:latin typeface="IBM Plex Sans" pitchFamily="34" charset="0"/>
                <a:ea typeface="IBM Plex Sans" pitchFamily="34" charset="-122"/>
                <a:cs typeface="IBM Plex Sans" pitchFamily="34" charset="-120"/>
              </a:rPr>
              <a:t>Гаманці зазвичай автоматично керують багатьма ключами</a:t>
            </a:r>
            <a:endParaRPr lang="uk" sz="1920" dirty="0"/>
          </a:p>
        </p:txBody>
      </p:sp>
      <p:sp>
        <p:nvSpPr>
          <p:cNvPr id="5" name="Text 3"/>
          <p:cNvSpPr/>
          <p:nvPr/>
        </p:nvSpPr>
        <p:spPr>
          <a:xfrm>
            <a:off x="666780" y="3427994"/>
            <a:ext cx="11510010" cy="987186"/>
          </a:xfrm>
          <a:prstGeom prst="rect">
            <a:avLst/>
          </a:prstGeom>
          <a:noFill/>
          <a:ln/>
        </p:spPr>
        <p:txBody>
          <a:bodyPr wrap="square" lIns="0" tIns="0" rIns="0" bIns="0" rtlCol="0" anchor="t"/>
          <a:lstStyle/>
          <a:p>
            <a:pPr algn="l" indent="0" marL="0">
              <a:lnSpc>
                <a:spcPct val="113000"/>
              </a:lnSpc>
              <a:buNone/>
            </a:pPr>
            <a:r>
              <a:rPr lang="uk" altLang="en-US" sz="1920" dirty="0">
                <a:solidFill>
                  <a:srgbClr val="25252B"/>
                </a:solidFill>
                <a:latin typeface="IBM Plex Sans" pitchFamily="34" charset="0"/>
                <a:ea typeface="IBM Plex Sans" pitchFamily="34" charset="-122"/>
                <a:cs typeface="IBM Plex Sans" pitchFamily="34" charset="-120"/>
              </a:rPr>
              <a:t>Ніколи не діліться приватними ключами, сід-фразами, паролями чи кодами відновлення. Жодному доброчесному викладачу, працівнику служби підтримки, компанії — розробнику гаманця, працівнику біржі чи розробнику вони не потрібні.</a:t>
            </a:r>
            <a:endParaRPr lang="uk" sz="1920" dirty="0"/>
          </a:p>
        </p:txBody>
      </p:sp>
      <p:sp>
        <p:nvSpPr>
          <p:cNvPr id="6" name="Shape 4"/>
          <p:cNvSpPr/>
          <p:nvPr/>
        </p:nvSpPr>
        <p:spPr>
          <a:xfrm>
            <a:off x="666780" y="4658959"/>
            <a:ext cx="10858500" cy="1315913"/>
          </a:xfrm>
          <a:prstGeom prst="rect">
            <a:avLst/>
          </a:prstGeom>
          <a:solidFill>
            <a:srgbClr val="F3F3FA"/>
          </a:solidFill>
          <a:ln/>
        </p:spPr>
      </p:sp>
      <p:sp>
        <p:nvSpPr>
          <p:cNvPr id="7" name="Shape 5"/>
          <p:cNvSpPr/>
          <p:nvPr/>
        </p:nvSpPr>
        <p:spPr>
          <a:xfrm>
            <a:off x="666780" y="4658959"/>
            <a:ext cx="57150" cy="1315913"/>
          </a:xfrm>
          <a:prstGeom prst="rect">
            <a:avLst/>
          </a:prstGeom>
          <a:solidFill>
            <a:srgbClr val="422C70"/>
          </a:solidFill>
          <a:ln/>
        </p:spPr>
      </p:sp>
      <p:sp>
        <p:nvSpPr>
          <p:cNvPr id="8" name="Text 6"/>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uk" altLang="en-US" sz="1920" b="1" dirty="0">
                <a:solidFill>
                  <a:srgbClr val="422C70"/>
                </a:solidFill>
                <a:latin typeface="IBM Plex Sans" pitchFamily="34" charset="0"/>
                <a:ea typeface="IBM Plex Sans" pitchFamily="34" charset="-122"/>
                <a:cs typeface="IBM Plex Sans" pitchFamily="34" charset="-120"/>
              </a:rPr>
              <a:t>Спробуйте</a:t>
            </a:r>
            <a:endParaRPr lang="uk" sz="1920" dirty="0"/>
          </a:p>
          <a:p>
            <a:pPr algn="l" indent="0" marL="0">
              <a:lnSpc>
                <a:spcPct val="113000"/>
              </a:lnSpc>
              <a:spcBef>
                <a:spcPts val="290"/>
              </a:spcBef>
              <a:buNone/>
            </a:pPr>
            <a:r>
              <a:rPr lang="uk" altLang="en-US" sz="1920" dirty="0">
                <a:solidFill>
                  <a:srgbClr val="25252B"/>
                </a:solidFill>
                <a:latin typeface="IBM Plex Sans" pitchFamily="34" charset="0"/>
                <a:ea typeface="IBM Plex Sans" pitchFamily="34" charset="-122"/>
                <a:cs typeface="IBM Plex Sans" pitchFamily="34" charset="-120"/>
              </a:rPr>
              <a:t>Розподіліть підготовлені приклади на інформацію для отримання коштів, секретні дані та публічну інформацію, яка стає конфіденційною, коли її пов’язують із конкретною особою.</a:t>
            </a:r>
            <a:endParaRPr lang="uk"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Приватний ключ: ніколи не розголошуйте його. Кожен, хто має його, може витратити ваші біткоїни. Отримання: можна безпечно ділитися Публічний ключ, отриманий із приватного ключа Адреса для отримання, с">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Сід-фрази</a:t>
            </a:r>
            <a:endParaRPr lang="uk"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Сід-фраза — це впорядкований список слів, який багато гаманців використовують для відновлення своїх приватних ключів.</a:t>
            </a:r>
            <a:endParaRPr lang="uk"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Зазвичай 12 або 24 слова; реалізації різняться</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Точне написання та порядок</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Офіційні інструкції з резервного копіювання; конфіденційне зберігання без доступу до мережі</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Захищайте від втрати, пошкодження, камер та сторонніх спостерігачів</a:t>
            </a:r>
            <a:endParaRPr lang="uk"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Кастодіальне та некастодіальне використання</a:t>
            </a:r>
            <a:endParaRPr lang="uk"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uk" altLang="en-US" sz="2020" b="1" dirty="0">
                <a:solidFill>
                  <a:srgbClr val="422C70"/>
                </a:solidFill>
                <a:latin typeface="IBM Plex Sans" pitchFamily="34" charset="0"/>
                <a:ea typeface="IBM Plex Sans" pitchFamily="34" charset="-122"/>
                <a:cs typeface="IBM Plex Sans" pitchFamily="34" charset="-120"/>
              </a:rPr>
              <a:t>Кастодіальне зберігання:</a:t>
            </a:r>
            <a:r>
              <a:rPr lang="uk" altLang="en-US" sz="2020" dirty="0">
                <a:solidFill>
                  <a:srgbClr val="25252B"/>
                </a:solidFill>
                <a:latin typeface="IBM Plex Sans" pitchFamily="34" charset="0"/>
                <a:ea typeface="IBM Plex Sans" pitchFamily="34" charset="-122"/>
                <a:cs typeface="IBM Plex Sans" pitchFamily="34" charset="-120"/>
              </a:rPr>
              <a:t> сервіс контролює ключі та відновлення облікового запису</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Відображений баланс: обіцянка сервісу надати біткоїни</a:t>
            </a:r>
            <a:endParaRPr lang="uk" sz="2020" dirty="0"/>
          </a:p>
          <a:p>
            <a:pPr algn="l" marL="191770" indent="-191770">
              <a:lnSpc>
                <a:spcPct val="113000"/>
              </a:lnSpc>
              <a:spcBef>
                <a:spcPts val="400"/>
              </a:spcBef>
              <a:buSzPct val="100000"/>
              <a:buChar char="•"/>
            </a:pPr>
            <a:r>
              <a:rPr lang="uk" altLang="en-US" sz="2020" b="1" dirty="0">
                <a:solidFill>
                  <a:srgbClr val="422C70"/>
                </a:solidFill>
                <a:latin typeface="IBM Plex Sans" pitchFamily="34" charset="0"/>
                <a:ea typeface="IBM Plex Sans" pitchFamily="34" charset="-122"/>
                <a:cs typeface="IBM Plex Sans" pitchFamily="34" charset="-120"/>
              </a:rPr>
              <a:t>Самостійне зберігання:</a:t>
            </a:r>
            <a:r>
              <a:rPr lang="uk" altLang="en-US" sz="2020" dirty="0">
                <a:solidFill>
                  <a:srgbClr val="25252B"/>
                </a:solidFill>
                <a:latin typeface="IBM Plex Sans" pitchFamily="34" charset="0"/>
                <a:ea typeface="IBM Plex Sans" pitchFamily="34" charset="-122"/>
                <a:cs typeface="IBM Plex Sans" pitchFamily="34" charset="-120"/>
              </a:rPr>
              <a:t> користувач контролює ключі та резервну копію</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Безпосередній контроль передбачає відповідальність за помилки та відновлення доступу</a:t>
            </a:r>
            <a:endParaRPr lang="uk"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Публічний блокчейн не може довести, що саме сервіс заборгував конкретному клієнту. Самостійне зберігання все одно може передбачати залежність від програмного забезпечення, обладнання, серверів і мережі.</a:t>
            </a:r>
            <a:endParaRPr lang="uk" sz="2020" dirty="0"/>
          </a:p>
        </p:txBody>
      </p:sp>
      <p:sp>
        <p:nvSpPr>
          <p:cNvPr id="6" name="Shape 4"/>
          <p:cNvSpPr/>
          <p:nvPr/>
        </p:nvSpPr>
        <p:spPr>
          <a:xfrm>
            <a:off x="666780" y="4827941"/>
            <a:ext cx="10858500" cy="1382298"/>
          </a:xfrm>
          <a:prstGeom prst="rect">
            <a:avLst/>
          </a:prstGeom>
          <a:solidFill>
            <a:srgbClr val="F3F3FA"/>
          </a:solidFill>
          <a:ln/>
        </p:spPr>
      </p:sp>
      <p:sp>
        <p:nvSpPr>
          <p:cNvPr id="7" name="Shape 5"/>
          <p:cNvSpPr/>
          <p:nvPr/>
        </p:nvSpPr>
        <p:spPr>
          <a:xfrm>
            <a:off x="666780" y="4827941"/>
            <a:ext cx="57150" cy="1382298"/>
          </a:xfrm>
          <a:prstGeom prst="rect">
            <a:avLst/>
          </a:prstGeom>
          <a:solidFill>
            <a:srgbClr val="422C70"/>
          </a:solidFill>
          <a:ln/>
        </p:spPr>
      </p:sp>
      <p:sp>
        <p:nvSpPr>
          <p:cNvPr id="8" name="Text 6"/>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uk" altLang="en-US" sz="2020" b="1" dirty="0">
                <a:solidFill>
                  <a:srgbClr val="422C70"/>
                </a:solidFill>
                <a:latin typeface="IBM Plex Sans" pitchFamily="34" charset="0"/>
                <a:ea typeface="IBM Plex Sans" pitchFamily="34" charset="-122"/>
                <a:cs typeface="IBM Plex Sans" pitchFamily="34" charset="-120"/>
              </a:rPr>
              <a:t>Спробуйте</a:t>
            </a:r>
            <a:endParaRPr lang="uk" sz="2020" dirty="0"/>
          </a:p>
          <a:p>
            <a:pPr algn="l" indent="0" marL="0">
              <a:lnSpc>
                <a:spcPct val="113000"/>
              </a:lnSpc>
              <a:spcBef>
                <a:spcPts val="300"/>
              </a:spcBef>
              <a:buNone/>
            </a:pPr>
            <a:r>
              <a:rPr lang="uk" altLang="en-US" sz="2020" dirty="0">
                <a:solidFill>
                  <a:srgbClr val="25252B"/>
                </a:solidFill>
                <a:latin typeface="IBM Plex Sans" pitchFamily="34" charset="0"/>
                <a:ea typeface="IBM Plex Sans" pitchFamily="34" charset="-122"/>
                <a:cs typeface="IBM Plex Sans" pitchFamily="34" charset="-120"/>
              </a:rPr>
              <a:t>Порівняйте два підготовлені описи: хто контролює ключі, хто відновлює доступ і який ризик потрібно перевірити?</a:t>
            </a:r>
            <a:endParaRPr lang="uk"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Кастодіальне зберігання Ви входите в обліковий запис на своєму телефоніСервіс зберігає ключі на своїх серверах Сервіс схвалює та підписує ваш платіжБалансОбіцянка сервісуВідновленняЧерез процедуру від">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Гарячі та холодні гаманці</a:t>
            </a:r>
            <a:endParaRPr lang="uk" sz="3000" dirty="0"/>
          </a:p>
        </p:txBody>
      </p:sp>
      <p:sp>
        <p:nvSpPr>
          <p:cNvPr id="5" name="Text 2"/>
          <p:cNvSpPr/>
          <p:nvPr/>
        </p:nvSpPr>
        <p:spPr>
          <a:xfrm>
            <a:off x="956188" y="1364742"/>
            <a:ext cx="6023427" cy="3264225"/>
          </a:xfrm>
          <a:prstGeom prst="rect">
            <a:avLst/>
          </a:prstGeom>
          <a:noFill/>
          <a:ln/>
        </p:spPr>
        <p:txBody>
          <a:bodyPr wrap="square" lIns="0" tIns="0" rIns="0" bIns="0" rtlCol="0" anchor="t"/>
          <a:lstStyle/>
          <a:p>
            <a:pPr algn="l" marL="173990" indent="-173990">
              <a:lnSpc>
                <a:spcPct val="113000"/>
              </a:lnSpc>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Гаряче зберігання:</a:t>
            </a:r>
            <a:r>
              <a:rPr lang="uk" altLang="en-US" sz="1820" dirty="0">
                <a:solidFill>
                  <a:srgbClr val="25252B"/>
                </a:solidFill>
                <a:latin typeface="IBM Plex Sans" pitchFamily="34" charset="0"/>
                <a:ea typeface="IBM Plex Sans" pitchFamily="34" charset="-122"/>
                <a:cs typeface="IBM Plex Sans" pitchFamily="34" charset="-120"/>
              </a:rPr>
              <a:t> ключі на пристрої, підключеному до інтернету; зручно, але вищий ризик загроз</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Холодне зберігання:</a:t>
            </a:r>
            <a:r>
              <a:rPr lang="uk" altLang="en-US" sz="1820" dirty="0">
                <a:solidFill>
                  <a:srgbClr val="25252B"/>
                </a:solidFill>
                <a:latin typeface="IBM Plex Sans" pitchFamily="34" charset="0"/>
                <a:ea typeface="IBM Plex Sans" pitchFamily="34" charset="-122"/>
                <a:cs typeface="IBM Plex Sans" pitchFamily="34" charset="-120"/>
              </a:rPr>
              <a:t> ключі підпису ізольовані від підключеного до інтернету пристрою загального призначення</a:t>
            </a:r>
            <a:endParaRPr lang="uk" sz="1820" dirty="0"/>
          </a:p>
          <a:p>
            <a:pPr algn="l" marL="173990" indent="-173990">
              <a:lnSpc>
                <a:spcPct val="113000"/>
              </a:lnSpc>
              <a:spcBef>
                <a:spcPts val="360"/>
              </a:spcBef>
              <a:buSzPct val="100000"/>
              <a:buChar char="•"/>
            </a:pPr>
            <a:r>
              <a:rPr lang="uk" altLang="en-US" sz="1820" b="1" dirty="0">
                <a:solidFill>
                  <a:srgbClr val="422C70"/>
                </a:solidFill>
                <a:latin typeface="IBM Plex Sans" pitchFamily="34" charset="0"/>
                <a:ea typeface="IBM Plex Sans" pitchFamily="34" charset="-122"/>
                <a:cs typeface="IBM Plex Sans" pitchFamily="34" charset="-120"/>
              </a:rPr>
              <a:t>Апаратний гаманець:</a:t>
            </a:r>
            <a:r>
              <a:rPr lang="uk" altLang="en-US" sz="1820" dirty="0">
                <a:solidFill>
                  <a:srgbClr val="25252B"/>
                </a:solidFill>
                <a:latin typeface="IBM Plex Sans" pitchFamily="34" charset="0"/>
                <a:ea typeface="IBM Plex Sans" pitchFamily="34" charset="-122"/>
                <a:cs typeface="IBM Plex Sans" pitchFamily="34" charset="-120"/>
              </a:rPr>
              <a:t> спеціалізований пристрій для захисту ключів і підписування</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Зберігання та відновлення доступу: окремі питання</a:t>
            </a:r>
            <a:endParaRPr lang="uk" sz="1820" dirty="0"/>
          </a:p>
        </p:txBody>
      </p:sp>
      <p:sp>
        <p:nvSpPr>
          <p:cNvPr id="6" name="Text 3"/>
          <p:cNvSpPr/>
          <p:nvPr/>
        </p:nvSpPr>
        <p:spPr>
          <a:xfrm>
            <a:off x="666780" y="4883628"/>
            <a:ext cx="6340632" cy="1250168"/>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Апаратний гаманець може забезпечувати холодне зберігання; ці терміни не є взаємозамінними. Пристрої та резервні копії все одно потребують захисту.</a:t>
            </a:r>
            <a:endParaRPr lang="u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Відновлення гаманця та перевірка сід-фрази</a:t>
            </a:r>
            <a:endParaRPr lang="uk"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Використовуйте лише заздалегідь підготовлені, порожні або імітаційні матеріали. Ніколи не розкривайте справжні слова для відновлення; ніколи не використовуйте навчальний гаманець для зберігання значних сум у майбутньому.</a:t>
            </a:r>
            <a:endParaRPr lang="u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Лише заздалегідь підготовлені, порожні або імітаційні матеріали. Ваш викладач ніколи не бачить слів відновлення. 1 Дотримуйтеся інструкційКористуйтеся офіційним посібником саме для цього навчального г">    </p:cNvPr>
          <p:cNvPicPr>
            <a:picLocks noChangeAspect="1"/>
          </p:cNvPicPr>
          <p:nvPr/>
        </p:nvPicPr>
        <p:blipFill>
          <a:blip r:embed="rId1"/>
          <a:stretch>
            <a:fillRect/>
          </a:stretch>
        </p:blipFill>
        <p:spPr>
          <a:xfrm>
            <a:off x="1450604" y="266730"/>
            <a:ext cx="929067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Отримання Біткоїна</a:t>
            </a:r>
            <a:endParaRPr lang="uk"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uk" altLang="en-US" sz="2400" b="1" dirty="0">
                <a:solidFill>
                  <a:srgbClr val="25252B"/>
                </a:solidFill>
                <a:latin typeface="IBM Plex Sans" pitchFamily="34" charset="0"/>
                <a:ea typeface="IBM Plex Sans" pitchFamily="34" charset="-122"/>
                <a:cs typeface="IBM Plex Sans" pitchFamily="34" charset="-120"/>
              </a:rPr>
              <a:t>Практична вправа 1: безпечне отримання</a:t>
            </a:r>
            <a:endParaRPr lang="uk"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Відкрийте підготовлений гаманець; виберіть «Отримати».</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Визначте, чи це переказ у блокчейні, чи через Lightning.</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Діліться лише публічними даними для отримання коштів.</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Узгодьте будь-яку запитану суму з відправником.</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Перевірте суму та статус у власному гаманці.</a:t>
            </a:r>
            <a:endParaRPr lang="uk"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Повідомлення або знімок екрана від відправника не є доказом. Статус «В очікуванні» відрізняється від статусу «Підтверджено»; підтвердження не можуть виправити помилкову адресу чи наслідки шахрайства.</a:t>
            </a:r>
            <a:endParaRPr lang="uk"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Надсилання Біткоїна</a:t>
            </a:r>
            <a:endParaRPr lang="uk"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uk" altLang="en-US" sz="2400" b="1" dirty="0">
                <a:solidFill>
                  <a:srgbClr val="25252B"/>
                </a:solidFill>
                <a:latin typeface="IBM Plex Sans" pitchFamily="34" charset="0"/>
                <a:ea typeface="IBM Plex Sans" pitchFamily="34" charset="-122"/>
                <a:cs typeface="IBM Plex Sans" pitchFamily="34" charset="-120"/>
              </a:rPr>
              <a:t>Практика 2: зупиніться та перевірте перед надсиланням</a:t>
            </a:r>
            <a:endParaRPr lang="uk"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Підтверджуйте лише тоді, коли всі перевірки пройдено. Якщо деталі змінюються, вас кваплять або хтось просить надати конфіденційні дані, зупиніться та перевірте все незалежно. Скасувати коректно виконане надсилання складно або неможливо.</a:t>
            </a:r>
            <a:endParaRPr lang="u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Перш ніж надіслати✓ ОдержувачПідтвердьте, кому й навіщо надсилаєте кошти, через надійний канал зв’язку.✓ Спосіб оплатиУточніть, чи це платіж у блокчейні, чи через Lightning.✓ Призначення платежуЗвірте">    </p:cNvPr>
          <p:cNvPicPr>
            <a:picLocks noChangeAspect="1"/>
          </p:cNvPicPr>
          <p:nvPr/>
        </p:nvPicPr>
        <p:blipFill>
          <a:blip r:embed="rId1"/>
          <a:stretch>
            <a:fillRect/>
          </a:stretch>
        </p:blipFill>
        <p:spPr>
          <a:xfrm>
            <a:off x="1220815" y="266730"/>
            <a:ext cx="975033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Перевірка та незворотні транзакції</a:t>
            </a:r>
            <a:endParaRPr lang="uk"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Txid:</a:t>
            </a:r>
            <a:r>
              <a:rPr lang="uk" altLang="en-US" sz="2110" dirty="0">
                <a:solidFill>
                  <a:srgbClr val="25252B"/>
                </a:solidFill>
                <a:latin typeface="IBM Plex Sans" pitchFamily="34" charset="0"/>
                <a:ea typeface="IBM Plex Sans" pitchFamily="34" charset="-122"/>
                <a:cs typeface="IBM Plex Sans" pitchFamily="34" charset="-120"/>
              </a:rPr>
              <a:t> ідентифікатор транзакції в блокчейні</a:t>
            </a:r>
            <a:endParaRPr lang="uk" sz="2110" dirty="0"/>
          </a:p>
          <a:p>
            <a:pPr algn="l" marL="200660" indent="-200660">
              <a:lnSpc>
                <a:spcPct val="113000"/>
              </a:lnSpc>
              <a:spcBef>
                <a:spcPts val="420"/>
              </a:spcBef>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Оглядач блокчейну:</a:t>
            </a:r>
            <a:r>
              <a:rPr lang="uk" altLang="en-US" sz="2110" dirty="0">
                <a:solidFill>
                  <a:srgbClr val="25252B"/>
                </a:solidFill>
                <a:latin typeface="IBM Plex Sans" pitchFamily="34" charset="0"/>
                <a:ea typeface="IBM Plex Sans" pitchFamily="34" charset="-122"/>
                <a:cs typeface="IBM Plex Sans" pitchFamily="34" charset="-120"/>
              </a:rPr>
              <a:t> інтерфейс для доступу до публічних даних про транзакції</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Перевірте мережу, адресу призначення, суму, комісію, статус і підтвердження</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Трансляція в мережу → очікування → включення до блоку → подальші підтвердження</a:t>
            </a:r>
            <a:endParaRPr lang="uk" sz="2110" dirty="0"/>
          </a:p>
        </p:txBody>
      </p:sp>
      <p:sp>
        <p:nvSpPr>
          <p:cNvPr id="5" name="Text 3"/>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Оглядач блокчейну не може підтвердити особу, чесність чи призначення платежу. Не існує універсальної кількості підтверджень для всіх платежів.</a:t>
            </a:r>
            <a:endParaRPr lang="uk" sz="2110" dirty="0"/>
          </a:p>
        </p:txBody>
      </p:sp>
      <p:sp>
        <p:nvSpPr>
          <p:cNvPr id="6" name="Text 4"/>
          <p:cNvSpPr/>
          <p:nvPr/>
        </p:nvSpPr>
        <p:spPr>
          <a:xfrm>
            <a:off x="666780" y="4633356"/>
            <a:ext cx="11510010" cy="108585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Використовуйте заздалегідь підготовлені приклади; не шукайте особисту адресу чи транзакцію учня. Пошукові запити можуть розкрити оператору оглядача блокчейну, що саме вас цікавить.</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Пул очікуванняОчікування блокуБлок N1 підтвердженняБлок N+12 підтвердженняБлок N+23 підтвердженняБлок N+34 підтвердження">    </p:cNvPr>
          <p:cNvPicPr>
            <a:picLocks noChangeAspect="1"/>
          </p:cNvPicPr>
          <p:nvPr/>
        </p:nvPicPr>
        <p:blipFill>
          <a:blip r:embed="rId1"/>
          <a:stretch>
            <a:fillRect/>
          </a:stretch>
        </p:blipFill>
        <p:spPr>
          <a:xfrm>
            <a:off x="342900" y="2010857"/>
            <a:ext cx="11506170" cy="268394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Контрольний список безпеки</a:t>
            </a:r>
            <a:endParaRPr lang="uk"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uk" altLang="en-US" sz="2020" b="1" dirty="0">
                <a:solidFill>
                  <a:srgbClr val="25252B"/>
                </a:solidFill>
                <a:latin typeface="IBM Plex Sans" pitchFamily="34" charset="0"/>
                <a:ea typeface="IBM Plex Sans" pitchFamily="34" charset="-122"/>
                <a:cs typeface="IBM Plex Sans" pitchFamily="34" charset="-120"/>
              </a:rPr>
              <a:t>Вправа 3: розпізнайте ризик і безпечно зупиніться</a:t>
            </a:r>
            <a:endParaRPr lang="uk" sz="2020" dirty="0"/>
          </a:p>
        </p:txBody>
      </p:sp>
      <p:sp>
        <p:nvSpPr>
          <p:cNvPr id="6" name="Text 3"/>
          <p:cNvSpPr/>
          <p:nvPr/>
        </p:nvSpPr>
        <p:spPr>
          <a:xfrm>
            <a:off x="666780" y="2370491"/>
            <a:ext cx="5694426" cy="1727850"/>
          </a:xfrm>
          <a:prstGeom prst="rect">
            <a:avLst/>
          </a:prstGeom>
          <a:noFill/>
          <a:ln/>
        </p:spPr>
        <p:txBody>
          <a:bodyPr wrap="square" lIns="0" tIns="0" rIns="0" bIns="0" rtlCol="0" anchor="t"/>
          <a:lstStyle/>
          <a:p>
            <a:pPr algn="l" indent="0" marL="0">
              <a:lnSpc>
                <a:spcPct val="113000"/>
              </a:lnSpc>
              <a:buNone/>
            </a:pPr>
            <a:r>
              <a:rPr lang="uk" altLang="en-US" sz="2020" b="1" dirty="0">
                <a:solidFill>
                  <a:srgbClr val="25252B"/>
                </a:solidFill>
                <a:latin typeface="IBM Plex Sans" pitchFamily="34" charset="0"/>
                <a:ea typeface="IBM Plex Sans" pitchFamily="34" charset="-122"/>
                <a:cs typeface="IBM Plex Sans" pitchFamily="34" charset="-120"/>
              </a:rPr>
              <a:t>Зупиніться. Нічим не діліться. Нічого не надсилайте. Закрийте канал зв’язку. Перевірте інформацію незалежно. Зверніться по допомогу, не розкриваючи секретів.</a:t>
            </a:r>
            <a:endParaRPr lang="uk" sz="2020" dirty="0"/>
          </a:p>
        </p:txBody>
      </p:sp>
      <p:sp>
        <p:nvSpPr>
          <p:cNvPr id="7" name="Shape 4"/>
          <p:cNvSpPr/>
          <p:nvPr/>
        </p:nvSpPr>
        <p:spPr>
          <a:xfrm>
            <a:off x="666780" y="4354373"/>
            <a:ext cx="5372100" cy="1727850"/>
          </a:xfrm>
          <a:prstGeom prst="rect">
            <a:avLst/>
          </a:prstGeom>
          <a:solidFill>
            <a:srgbClr val="F3F3FA"/>
          </a:solidFill>
          <a:ln/>
        </p:spPr>
      </p:sp>
      <p:sp>
        <p:nvSpPr>
          <p:cNvPr id="8" name="Shape 5"/>
          <p:cNvSpPr/>
          <p:nvPr/>
        </p:nvSpPr>
        <p:spPr>
          <a:xfrm>
            <a:off x="666780" y="4354373"/>
            <a:ext cx="57150" cy="1727850"/>
          </a:xfrm>
          <a:prstGeom prst="rect">
            <a:avLst/>
          </a:prstGeom>
          <a:solidFill>
            <a:srgbClr val="422C70"/>
          </a:solidFill>
          <a:ln/>
        </p:spPr>
      </p:sp>
      <p:sp>
        <p:nvSpPr>
          <p:cNvPr id="9" name="Text 6"/>
          <p:cNvSpPr/>
          <p:nvPr/>
        </p:nvSpPr>
        <p:spPr>
          <a:xfrm>
            <a:off x="1133582" y="4584802"/>
            <a:ext cx="4765396" cy="1266993"/>
          </a:xfrm>
          <a:prstGeom prst="rect">
            <a:avLst/>
          </a:prstGeom>
          <a:noFill/>
          <a:ln/>
        </p:spPr>
        <p:txBody>
          <a:bodyPr wrap="square" lIns="0" tIns="0" rIns="0" bIns="0" rtlCol="0" anchor="t"/>
          <a:lstStyle/>
          <a:p>
            <a:pPr algn="l" indent="0" marL="0">
              <a:lnSpc>
                <a:spcPct val="113000"/>
              </a:lnSpc>
              <a:buNone/>
            </a:pPr>
            <a:r>
              <a:rPr lang="uk" altLang="en-US" sz="2020" b="1" dirty="0">
                <a:solidFill>
                  <a:srgbClr val="422C70"/>
                </a:solidFill>
                <a:latin typeface="IBM Plex Sans" pitchFamily="34" charset="0"/>
                <a:ea typeface="IBM Plex Sans" pitchFamily="34" charset="-122"/>
                <a:cs typeface="IBM Plex Sans" pitchFamily="34" charset="-120"/>
              </a:rPr>
              <a:t>Спробуйте</a:t>
            </a:r>
            <a:endParaRPr lang="uk" sz="2020" dirty="0"/>
          </a:p>
          <a:p>
            <a:pPr algn="l" indent="0" marL="0">
              <a:lnSpc>
                <a:spcPct val="113000"/>
              </a:lnSpc>
              <a:spcBef>
                <a:spcPts val="300"/>
              </a:spcBef>
              <a:buNone/>
            </a:pPr>
            <a:r>
              <a:rPr lang="uk" altLang="en-US" sz="2020" dirty="0">
                <a:solidFill>
                  <a:srgbClr val="25252B"/>
                </a:solidFill>
                <a:latin typeface="IBM Plex Sans" pitchFamily="34" charset="0"/>
                <a:ea typeface="IBM Plex Sans" pitchFamily="34" charset="-122"/>
                <a:cs typeface="IBM Plex Sans" pitchFamily="34" charset="-120"/>
              </a:rPr>
              <a:t>Визначте тривожну ознаку в підготовленому повідомленні, можливу втрату та першу безпечну дію.</a:t>
            </a:r>
            <a:endParaRPr lang="uk"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Терміновість Видавання себе за іншу особу Зміна адреси призначення Гарантовані прибутки Запити на розголошення секретних даних">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Придбання та обмін Біткоїна</a:t>
            </a:r>
            <a:endParaRPr lang="uk" sz="3000" dirty="0"/>
          </a:p>
        </p:txBody>
      </p:sp>
      <p:sp>
        <p:nvSpPr>
          <p:cNvPr id="5" name="Text 2"/>
          <p:cNvSpPr/>
          <p:nvPr/>
        </p:nvSpPr>
        <p:spPr>
          <a:xfrm>
            <a:off x="666780" y="1423355"/>
            <a:ext cx="11144250" cy="345552"/>
          </a:xfrm>
          <a:prstGeom prst="rect">
            <a:avLst/>
          </a:prstGeom>
          <a:noFill/>
          <a:ln/>
        </p:spPr>
        <p:txBody>
          <a:bodyPr wrap="square" lIns="0" tIns="0" rIns="0" bIns="0" rtlCol="0" anchor="t"/>
          <a:lstStyle/>
          <a:p>
            <a:pPr algn="l" indent="0" marL="0">
              <a:lnSpc>
                <a:spcPct val="113000"/>
              </a:lnSpc>
              <a:buNone/>
            </a:pPr>
            <a:r>
              <a:rPr lang="uk" altLang="en-US" sz="2020" b="1" dirty="0">
                <a:solidFill>
                  <a:srgbClr val="25252B"/>
                </a:solidFill>
                <a:latin typeface="IBM Plex Sans" pitchFamily="34" charset="0"/>
                <a:ea typeface="IBM Plex Sans" pitchFamily="34" charset="-122"/>
                <a:cs typeface="IBM Plex Sans" pitchFamily="34" charset="-120"/>
              </a:rPr>
              <a:t>Інформування, а не фінансова порада</a:t>
            </a:r>
            <a:endParaRPr lang="uk" sz="2020" dirty="0"/>
          </a:p>
        </p:txBody>
      </p:sp>
      <p:sp>
        <p:nvSpPr>
          <p:cNvPr id="6" name="Text 3"/>
          <p:cNvSpPr/>
          <p:nvPr/>
        </p:nvSpPr>
        <p:spPr>
          <a:xfrm>
            <a:off x="666780" y="2024939"/>
            <a:ext cx="5694426" cy="1727850"/>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Порівнюйте загальну ціну та спред, комісії за обслуговування й виведення коштів, контроль над ключами, ідентифікаційні дані, порядок розрахунків і чинні місцеві правила.</a:t>
            </a:r>
            <a:endParaRPr lang="uk" sz="2020" dirty="0"/>
          </a:p>
        </p:txBody>
      </p:sp>
      <p:sp>
        <p:nvSpPr>
          <p:cNvPr id="7" name="Text 4"/>
          <p:cNvSpPr/>
          <p:nvPr/>
        </p:nvSpPr>
        <p:spPr>
          <a:xfrm>
            <a:off x="666780" y="4008821"/>
            <a:ext cx="5694426" cy="2073493"/>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Жоден спосіб чи постачальник послуг не є автоматично найкращим. </a:t>
            </a:r>
            <a:r>
              <a:rPr lang="uk" altLang="en-US" sz="2020" b="1" dirty="0">
                <a:solidFill>
                  <a:srgbClr val="25252B"/>
                </a:solidFill>
                <a:latin typeface="IBM Plex Sans" pitchFamily="34" charset="0"/>
                <a:ea typeface="IBM Plex Sans" pitchFamily="34" charset="-122"/>
                <a:cs typeface="IBM Plex Sans" pitchFamily="34" charset="-120"/>
              </a:rPr>
              <a:t>KYC</a:t>
            </a:r>
            <a:r>
              <a:rPr lang="uk" altLang="en-US" sz="2020" dirty="0">
                <a:solidFill>
                  <a:srgbClr val="25252B"/>
                </a:solidFill>
                <a:latin typeface="IBM Plex Sans" pitchFamily="34" charset="0"/>
                <a:ea typeface="IBM Plex Sans" pitchFamily="34" charset="-122"/>
                <a:cs typeface="IBM Plex Sans" pitchFamily="34" charset="-120"/>
              </a:rPr>
              <a:t> означає перевірку особи: можливі переваги щодо дотримання вимог або відновлення доступу, але й ризики через зв’язок ідентифікаційних даних із платіжними.</a:t>
            </a:r>
            <a:endParaRPr lang="uk"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Людина, яка хоче отримати біткоїн Заробіток Отримуйте оплату за роботу.Від людини до людиниОбмінюйте готівку під час особистої зустрічі.БіржаКупуйте через сервіс.Банкомат Купуйте в банкоматі. Самостій">    </p:cNvPr>
          <p:cNvPicPr>
            <a:picLocks noChangeAspect="1"/>
          </p:cNvPicPr>
          <p:nvPr/>
        </p:nvPicPr>
        <p:blipFill>
          <a:blip r:embed="rId1"/>
          <a:stretch>
            <a:fillRect/>
          </a:stretch>
        </p:blipFill>
        <p:spPr>
          <a:xfrm>
            <a:off x="342900" y="296540"/>
            <a:ext cx="11506170" cy="61124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ВитратиЯкі ціна, спред і комісії за обслуговування чи виведення коштів?ЗберіганняХто контролює біткоїни до та після обміну? Особисті дані та конфіденційністьЯкі персональні дані збирають, зберігають а">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Ончейн-платежі та платежі в мережі Lightning</a:t>
            </a:r>
            <a:endParaRPr lang="uk"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uk" altLang="en-US" sz="2020" b="1" dirty="0">
                <a:solidFill>
                  <a:srgbClr val="422C70"/>
                </a:solidFill>
                <a:latin typeface="IBM Plex Sans" pitchFamily="34" charset="0"/>
                <a:ea typeface="IBM Plex Sans" pitchFamily="34" charset="-122"/>
                <a:cs typeface="IBM Plex Sans" pitchFamily="34" charset="-120"/>
              </a:rPr>
              <a:t>Ончейн:</a:t>
            </a:r>
            <a:r>
              <a:rPr lang="uk" altLang="en-US" sz="2020" dirty="0">
                <a:solidFill>
                  <a:srgbClr val="25252B"/>
                </a:solidFill>
                <a:latin typeface="IBM Plex Sans" pitchFamily="34" charset="0"/>
                <a:ea typeface="IBM Plex Sans" pitchFamily="34" charset="-122"/>
                <a:cs typeface="IBM Plex Sans" pitchFamily="34" charset="-120"/>
              </a:rPr>
              <a:t> запис у блокчейні; підтвердження</a:t>
            </a:r>
            <a:endParaRPr lang="uk" sz="2020" dirty="0"/>
          </a:p>
          <a:p>
            <a:pPr algn="l" marL="191770" indent="-191770">
              <a:lnSpc>
                <a:spcPct val="113000"/>
              </a:lnSpc>
              <a:spcBef>
                <a:spcPts val="400"/>
              </a:spcBef>
              <a:buSzPct val="100000"/>
              <a:buChar char="•"/>
            </a:pPr>
            <a:r>
              <a:rPr lang="uk" altLang="en-US" sz="2020" b="1" dirty="0">
                <a:solidFill>
                  <a:srgbClr val="422C70"/>
                </a:solidFill>
                <a:latin typeface="IBM Plex Sans" pitchFamily="34" charset="0"/>
                <a:ea typeface="IBM Plex Sans" pitchFamily="34" charset="-122"/>
                <a:cs typeface="IBM Plex Sans" pitchFamily="34" charset="-120"/>
              </a:rPr>
              <a:t>Lightning:</a:t>
            </a:r>
            <a:r>
              <a:rPr lang="uk" altLang="en-US" sz="2020" dirty="0">
                <a:solidFill>
                  <a:srgbClr val="25252B"/>
                </a:solidFill>
                <a:latin typeface="IBM Plex Sans" pitchFamily="34" charset="0"/>
                <a:ea typeface="IBM Plex Sans" pitchFamily="34" charset="-122"/>
                <a:cs typeface="IBM Plex Sans" pitchFamily="34" charset="-120"/>
              </a:rPr>
              <a:t> платіжна мережа Біткоїна; зазвичай швидке виконання або відмова</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Різні запити на отримання платежів, комісії, ліміти та можливі точки відмови</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Узгоджуйте запит зі способом оплати, який підтримує гаманець</a:t>
            </a:r>
            <a:endParaRPr lang="uk" sz="2020" dirty="0"/>
          </a:p>
          <a:p>
            <a:pPr algn="l" marL="191770" indent="-191770">
              <a:lnSpc>
                <a:spcPct val="113000"/>
              </a:lnSpc>
              <a:spcBef>
                <a:spcPts val="400"/>
              </a:spcBef>
              <a:buSzPct val="100000"/>
              <a:buChar char="•"/>
            </a:pPr>
            <a:r>
              <a:rPr lang="uk" altLang="en-US" sz="2020" dirty="0">
                <a:solidFill>
                  <a:srgbClr val="25252B"/>
                </a:solidFill>
                <a:latin typeface="IBM Plex Sans" pitchFamily="34" charset="0"/>
                <a:ea typeface="IBM Plex Sans" pitchFamily="34" charset="-122"/>
                <a:cs typeface="IBM Plex Sans" pitchFamily="34" charset="-120"/>
              </a:rPr>
              <a:t>Обидва способи можуть передбачати зберігання коштів третьою стороною або залежність від сервісу</a:t>
            </a:r>
            <a:endParaRPr lang="uk"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Lightning — це не окрема монета. Гаманець Lightning може бути кастодіальним або некастодіальним; швидкий платіж не доводить придатності гаманця для зберігання більших сум.</a:t>
            </a:r>
            <a:endParaRPr lang="uk" sz="2020" dirty="0"/>
          </a:p>
        </p:txBody>
      </p:sp>
      <p:sp>
        <p:nvSpPr>
          <p:cNvPr id="6" name="Text 4"/>
          <p:cNvSpPr/>
          <p:nvPr/>
        </p:nvSpPr>
        <p:spPr>
          <a:xfrm>
            <a:off x="666780" y="5224790"/>
            <a:ext cx="11510010" cy="1036747"/>
          </a:xfrm>
          <a:prstGeom prst="rect">
            <a:avLst/>
          </a:prstGeom>
          <a:noFill/>
          <a:ln/>
        </p:spPr>
        <p:txBody>
          <a:bodyPr wrap="square" lIns="0" tIns="0" rIns="0" bIns="0" rtlCol="0" anchor="t"/>
          <a:lstStyle/>
          <a:p>
            <a:pPr algn="l" indent="0" marL="0">
              <a:lnSpc>
                <a:spcPct val="113000"/>
              </a:lnSpc>
              <a:buNone/>
            </a:pPr>
            <a:r>
              <a:rPr lang="uk" altLang="en-US" sz="2020" dirty="0">
                <a:solidFill>
                  <a:srgbClr val="25252B"/>
                </a:solidFill>
                <a:latin typeface="IBM Plex Sans" pitchFamily="34" charset="0"/>
                <a:ea typeface="IBM Plex Sans" pitchFamily="34" charset="-122"/>
                <a:cs typeface="IBM Plex Sans" pitchFamily="34" charset="-120"/>
              </a:rPr>
              <a:t>Деякі застосунки підтримують обидва способи з додатковими комісіями або залежностями. Детальний розгляд каналів, маршрутизації та ліквідності належить до розділу «Поглиблене навчання».</a:t>
            </a:r>
            <a:endParaRPr lang="uk"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Практика з підтримкою</a:t>
            </a:r>
            <a:endParaRPr lang="uk"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Відкрийте підготовлений гаманець і ознайомтеся з його інтерфейсом</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Виконайте затверджену процедуру першого доступу</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Знайдіть і перевірте публічні дані для отримання коштів</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Отримайте кошти або безпечно змоделюйте їх отримання; перевірте статус</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Виконайте або змоделюйте процес отримання та надсилання коштів</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Продемонструйте готовність до відновлення доступу, не розкриваючи секретних даних</a:t>
            </a:r>
            <a:endParaRPr lang="uk" sz="2210" dirty="0"/>
          </a:p>
        </p:txBody>
      </p:sp>
      <p:sp>
        <p:nvSpPr>
          <p:cNvPr id="5" name="Text 3"/>
          <p:cNvSpPr/>
          <p:nvPr/>
        </p:nvSpPr>
        <p:spPr>
          <a:xfrm>
            <a:off x="666780" y="4616988"/>
            <a:ext cx="11510010" cy="1135410"/>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Використовуйте узгоджене навчальне середовище. У разі невідповідності призупиніть роботу; за потреби зверніться по допомогу та попросіть додаткової практики.</a:t>
            </a:r>
            <a:endParaRPr lang="u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Повторення: що означає відповідальність за самостійне</a:t>
            </a:r>
            <a:br/>
            <a:r>
              <a:rPr lang="uk" altLang="en-US" sz="3000" dirty="0">
                <a:solidFill>
                  <a:srgbClr val="422C70"/>
                </a:solidFill>
                <a:latin typeface="IBM Plex Sans Medium" pitchFamily="34" charset="0"/>
                <a:ea typeface="IBM Plex Sans Medium" pitchFamily="34" charset="-122"/>
                <a:cs typeface="IBM Plex Sans Medium" pitchFamily="34" charset="-120"/>
              </a:rPr>
              <a:t>зберігання?</a:t>
            </a:r>
            <a:endParaRPr lang="uk"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uk" altLang="en-US" sz="1820" b="1" dirty="0">
                <a:solidFill>
                  <a:srgbClr val="25252B"/>
                </a:solidFill>
                <a:latin typeface="IBM Plex Sans" pitchFamily="34" charset="0"/>
                <a:ea typeface="IBM Plex Sans" pitchFamily="34" charset="-122"/>
                <a:cs typeface="IBM Plex Sans" pitchFamily="34" charset="-120"/>
              </a:rPr>
              <a:t>Ключові висновки</a:t>
            </a:r>
            <a:endParaRPr lang="uk"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Гаманець керує доступом; ключі дозволяють витрачати кошти</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Діліться даними для отримання коштів; зберігайте секретні дані офлайн і не розголошуйте їх</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Визначайте ризики, пов’язані зі зберіганням коштів, відновленням доступу та пристроями</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Перевіряйте перед підтвердженням; самостійно перевіряйте результат</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Зупиняйтеся, коли на вас тиснуть; навчайтеся на помилках із малими втратами</a:t>
            </a:r>
            <a:endParaRPr lang="uk"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uk" altLang="en-US" sz="1820" dirty="0">
                <a:solidFill>
                  <a:srgbClr val="25252B"/>
                </a:solidFill>
                <a:latin typeface="IBM Plex Sans" pitchFamily="34" charset="0"/>
                <a:ea typeface="IBM Plex Sans" pitchFamily="34" charset="-122"/>
                <a:cs typeface="IBM Plex Sans" pitchFamily="34" charset="-120"/>
              </a:rPr>
              <a:t>Друг надсилає запит, а незнайома служба підтримки вимагає негайних дій. Що ви могли б перевірити, перш ніж щось робити?</a:t>
            </a:r>
            <a:endParaRPr lang="uk"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uk" altLang="en-US" sz="1820" b="1" dirty="0">
                <a:solidFill>
                  <a:srgbClr val="422C70"/>
                </a:solidFill>
                <a:latin typeface="IBM Plex Sans" pitchFamily="34" charset="0"/>
                <a:ea typeface="IBM Plex Sans" pitchFamily="34" charset="-122"/>
                <a:cs typeface="IBM Plex Sans" pitchFamily="34" charset="-120"/>
              </a:rPr>
              <a:t>Час для роздумів</a:t>
            </a:r>
            <a:endParaRPr lang="uk" sz="1820" dirty="0"/>
          </a:p>
          <a:p>
            <a:pPr algn="l" indent="0" marL="0">
              <a:lnSpc>
                <a:spcPct val="113000"/>
              </a:lnSpc>
              <a:spcBef>
                <a:spcPts val="270"/>
              </a:spcBef>
              <a:buNone/>
            </a:pPr>
            <a:r>
              <a:rPr lang="uk" altLang="en-US" sz="1820" dirty="0">
                <a:solidFill>
                  <a:srgbClr val="25252B"/>
                </a:solidFill>
                <a:latin typeface="IBM Plex Sans" pitchFamily="34" charset="0"/>
                <a:ea typeface="IBM Plex Sans" pitchFamily="34" charset="-122"/>
                <a:cs typeface="IBM Plex Sans" pitchFamily="34" charset="-120"/>
              </a:rPr>
              <a:t>Яку перевірку безпеки ви зробите, зупинившись перед дією?</a:t>
            </a:r>
            <a:endParaRPr lang="u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3</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uk" altLang="en-US" sz="2400" dirty="0">
                <a:solidFill>
                  <a:srgbClr val="F7941F"/>
                </a:solidFill>
                <a:latin typeface="IBM Plex Sans Medium" pitchFamily="34" charset="0"/>
                <a:ea typeface="IBM Plex Sans Medium" pitchFamily="34" charset="-122"/>
                <a:cs typeface="IBM Plex Sans Medium" pitchFamily="34" charset="-120"/>
              </a:rPr>
              <a:t>Модуль 4</a:t>
            </a:r>
            <a:endParaRPr lang="uk"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uk" altLang="en-US" sz="4350" dirty="0">
                <a:solidFill>
                  <a:srgbClr val="FFFFFF"/>
                </a:solidFill>
                <a:latin typeface="IBM Plex Sans Medium" pitchFamily="34" charset="0"/>
                <a:ea typeface="IBM Plex Sans Medium" pitchFamily="34" charset="-122"/>
                <a:cs typeface="IBM Plex Sans Medium" pitchFamily="34" charset="-120"/>
              </a:rPr>
              <a:t>Біткоїн у Вашій громаді</a:t>
            </a:r>
            <a:endParaRPr lang="uk"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uk" altLang="en-US" sz="2400" b="1" dirty="0">
                <a:solidFill>
                  <a:srgbClr val="FFFFFF"/>
                </a:solidFill>
                <a:latin typeface="IBM Plex Sans" pitchFamily="34" charset="0"/>
                <a:ea typeface="IBM Plex Sans" pitchFamily="34" charset="-122"/>
                <a:cs typeface="IBM Plex Sans" pitchFamily="34" charset="-120"/>
              </a:rPr>
              <a:t>Установіть зв’язок:</a:t>
            </a:r>
            <a:r>
              <a:rPr lang="uk" altLang="en-US" sz="2400" dirty="0">
                <a:solidFill>
                  <a:srgbClr val="FFFFFF"/>
                </a:solidFill>
                <a:latin typeface="IBM Plex Sans" pitchFamily="34" charset="0"/>
                <a:ea typeface="IBM Plex Sans" pitchFamily="34" charset="-122"/>
                <a:cs typeface="IBM Plex Sans" pitchFamily="34" charset="-120"/>
              </a:rPr>
              <a:t> Як проблема, рішення та безпечна дія пов’язані з цією спільнотою?</a:t>
            </a:r>
            <a:endParaRPr lang="u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Ваш локальний модуль 4</a:t>
            </a:r>
            <a:endParaRPr lang="uk" sz="3000" dirty="0"/>
          </a:p>
        </p:txBody>
      </p:sp>
      <p:pic>
        <p:nvPicPr>
          <p:cNvPr id="4" name="Image 0" descr="Пов’яжітьПов’яжіть раніше засвоєне з місцевою потребою. ПорівняйтеПорівняйте Біткоїн із реалістичною місцевою альтернативою.Практикуйтеся безпечноСпробуйте виконати визначене завдання під керівництвом">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Запишіть, на чому ви зосереджуєтеся в місцевому контексті: проблема чи можливість, альтернатива, безпечний сценарій, основна перевага й ризик, а також безпечний наступний крок.</a:t>
            </a:r>
            <a:endParaRPr lang="uk"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Від вас не очікують, що ви почнете користуватися Біткоїном або дійдете висновку, що він найкращий. Місцеві приклади не доводять, що певний метод працює всюди.</a:t>
            </a:r>
            <a:endParaRPr lang="u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Практичні заняття та демонстрації</a:t>
            </a:r>
            <a:endParaRPr lang="uk" sz="3000" dirty="0"/>
          </a:p>
        </p:txBody>
      </p:sp>
      <p:sp>
        <p:nvSpPr>
          <p:cNvPr id="4" name="Text 2"/>
          <p:cNvSpPr/>
          <p:nvPr/>
        </p:nvSpPr>
        <p:spPr>
          <a:xfrm>
            <a:off x="1032449" y="1383030"/>
            <a:ext cx="11109137" cy="1301923"/>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Демонстрація:</a:t>
            </a:r>
            <a:r>
              <a:rPr lang="uk" altLang="en-US" sz="2300" dirty="0">
                <a:solidFill>
                  <a:srgbClr val="25252B"/>
                </a:solidFill>
                <a:latin typeface="IBM Plex Sans" pitchFamily="34" charset="0"/>
                <a:ea typeface="IBM Plex Sans" pitchFamily="34" charset="-122"/>
                <a:cs typeface="IBM Plex Sans" pitchFamily="34" charset="-120"/>
              </a:rPr>
              <a:t> спостерігайте за процесом і ризиками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Практика:</a:t>
            </a:r>
            <a:r>
              <a:rPr lang="uk" altLang="en-US" sz="2300" dirty="0">
                <a:solidFill>
                  <a:srgbClr val="25252B"/>
                </a:solidFill>
                <a:latin typeface="IBM Plex Sans" pitchFamily="34" charset="0"/>
                <a:ea typeface="IBM Plex Sans" pitchFamily="34" charset="-122"/>
                <a:cs typeface="IBM Plex Sans" pitchFamily="34" charset="-120"/>
              </a:rPr>
              <a:t> повторюйте дії, використовуючи безпечні навчальні матеріали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Самостійна робота:</a:t>
            </a:r>
            <a:r>
              <a:rPr lang="uk" altLang="en-US" sz="2300" dirty="0">
                <a:solidFill>
                  <a:srgbClr val="25252B"/>
                </a:solidFill>
                <a:latin typeface="IBM Plex Sans" pitchFamily="34" charset="0"/>
                <a:ea typeface="IBM Plex Sans" pitchFamily="34" charset="-122"/>
                <a:cs typeface="IBM Plex Sans" pitchFamily="34" charset="-120"/>
              </a:rPr>
              <a:t> виконайте завдання або поясніть рішення самостійно</a:t>
            </a:r>
            <a:endParaRPr lang="uk" sz="2300" dirty="0"/>
          </a:p>
        </p:txBody>
      </p:sp>
      <p:sp>
        <p:nvSpPr>
          <p:cNvPr id="5" name="Text 3"/>
          <p:cNvSpPr/>
          <p:nvPr/>
        </p:nvSpPr>
        <p:spPr>
          <a:xfrm>
            <a:off x="666780" y="3006730"/>
            <a:ext cx="11510010"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Перед практикою: перевірені інструменти, чіткі плани відновлення та дій у разі збою, відомі ризики й чітко визначений момент зупинки.</a:t>
            </a:r>
            <a:endParaRPr lang="uk" sz="2300" dirty="0"/>
          </a:p>
        </p:txBody>
      </p:sp>
      <p:sp>
        <p:nvSpPr>
          <p:cNvPr id="6" name="Text 4"/>
          <p:cNvSpPr/>
          <p:nvPr/>
        </p:nvSpPr>
        <p:spPr>
          <a:xfrm>
            <a:off x="666780" y="4089380"/>
            <a:ext cx="11510010" cy="1579992"/>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Жодного примусу до встановлення програмного забезпечення чи розкриття фінансових даних. Доступний альтернативний варіант без підключення до мережі або без використання коштів. Будь-яка сума реальних коштів має бути достатньо малою, щоб її повна втрата залишалася уроком, а не кризою.</a:t>
            </a:r>
            <a:endParaRPr lang="u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Місцеві інструменти та ресурси Біткоїна</a:t>
            </a:r>
            <a:endParaRPr lang="uk"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Призначення та реалістична альтернатива</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Контроль над ключами та їх відновлення</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Справжній видавець, домен або сторінка застосунку в магазині</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Статус відкритого вихідного коду, перевірка та супровід</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Конфіденційність, загальна вартість, сумісність і підтримка</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Чинні місцеві правила та обмеження</a:t>
            </a:r>
            <a:endParaRPr lang="uk"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Запишіть інструмент і його версію, дату перевірки, спосіб зберігання коштів, основне застосування, перевагу, ризик, спосіб відновлення та альтернативу.</a:t>
            </a:r>
            <a:endParaRPr lang="uk"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Згадані інструменти — це навчальні приклади, актуальні на певну дату, а не рекомендації чи обіцянки безпеки, доступності, низької вартості або придатності. Перевірте їх ще раз перед реальним використанням.</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Платежі в мережі Lightning</a:t>
            </a:r>
            <a:endParaRPr lang="uk"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Рахунок на оплату:</a:t>
            </a:r>
            <a:r>
              <a:rPr lang="uk" altLang="en-US" sz="2110" dirty="0">
                <a:solidFill>
                  <a:srgbClr val="25252B"/>
                </a:solidFill>
                <a:latin typeface="IBM Plex Sans" pitchFamily="34" charset="0"/>
                <a:ea typeface="IBM Plex Sans" pitchFamily="34" charset="-122"/>
                <a:cs typeface="IBM Plex Sans" pitchFamily="34" charset="-120"/>
              </a:rPr>
              <a:t> запит на конкретний платіж; може містити суму та строк дії</a:t>
            </a:r>
            <a:endParaRPr lang="uk" sz="2110" dirty="0"/>
          </a:p>
          <a:p>
            <a:pPr algn="l" marL="200660" indent="-200660">
              <a:lnSpc>
                <a:spcPct val="113000"/>
              </a:lnSpc>
              <a:spcBef>
                <a:spcPts val="420"/>
              </a:spcBef>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Адреса Lightning:</a:t>
            </a:r>
            <a:r>
              <a:rPr lang="uk" altLang="en-US" sz="2110" dirty="0">
                <a:solidFill>
                  <a:srgbClr val="25252B"/>
                </a:solidFill>
                <a:latin typeface="IBM Plex Sans" pitchFamily="34" charset="0"/>
                <a:ea typeface="IBM Plex Sans" pitchFamily="34" charset="-122"/>
                <a:cs typeface="IBM Plex Sans" pitchFamily="34" charset="-120"/>
              </a:rPr>
              <a:t> ідентифікатор маршрутизації, який підтримує провайдер і який часто нагадує адресу електронної пошти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Перевірте умови зберігання коштів, спосіб поповнення, резервне копіювання, комісії та ліміти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З’ясуйте порядок дій у разі збоїв і спосіб підтвердження отримувача</a:t>
            </a:r>
            <a:endParaRPr lang="uk"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Адреса Lightning — це не обліковий запис електронної пошти; вона залежить від провайдера або домену, що забезпечує її роботу. Перевірте остаточний запит перед схваленням.</a:t>
            </a:r>
            <a:endParaRPr lang="uk"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Успішний невеликий платіж не доводить, що зберігати більші суми безпечно.</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Одержувач виставляє рахунокОдержувач створює запит на оплату із зазначеною сумою.Відправник платитьВідправник сканує запит, перевіряє суму та платить. Одержувач отримує оплатуЗа мить платіж надходить,">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Знайте, чи кожен гаманець є кастодіальним або некастодіальним. 1Створіть запитОдержувач створює платіжний запит.2Відскануйте запитВідправник сканує або копіює його.3Перевірте деталіПеревірте одержувач">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Платіж у мережі Lightning із супроводом</a:t>
            </a:r>
            <a:endParaRPr lang="uk"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Одержувач створює правильний запит.</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Відправник сканує або копіює його.</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Перевірте одержувача, суму, одиницю виміру, комісію та строк дії, якщо його вказано.</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Підтверджуйте лише тоді, коли всі дані збігаються.</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Обидві сторони перевіряють результат у власних гаманцях.</a:t>
            </a:r>
            <a:endParaRPr lang="uk" sz="2400" dirty="0"/>
          </a:p>
          <a:p>
            <a:pPr algn="l" marL="228600" indent="-228600">
              <a:lnSpc>
                <a:spcPct val="113000"/>
              </a:lnSpc>
              <a:spcBef>
                <a:spcPts val="480"/>
              </a:spcBef>
              <a:buSzPct val="100000"/>
              <a:buFont typeface="+mj-lt"/>
              <a:buAutoNum type="arabicPeriod" startAt="1"/>
            </a:pPr>
            <a:r>
              <a:rPr lang="uk" altLang="en-US" sz="2400" dirty="0">
                <a:solidFill>
                  <a:srgbClr val="25252B"/>
                </a:solidFill>
                <a:latin typeface="IBM Plex Sans" pitchFamily="34" charset="0"/>
                <a:ea typeface="IBM Plex Sans" pitchFamily="34" charset="-122"/>
                <a:cs typeface="IBM Plex Sans" pitchFamily="34" charset="-120"/>
              </a:rPr>
              <a:t>Поясніть ризики зберігання коштів і збоїв.</a:t>
            </a:r>
            <a:endParaRPr lang="uk"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Використовуйте заздалегідь підготовлені або схвалені практичні вправи з невеликими сумами. Зупиніться, якщо результат відрізняється від запланованого; перевірте все, перш ніж діяти далі.</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Використання Біткоїна в повсякденному житті</a:t>
            </a:r>
            <a:endParaRPr lang="uk"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Заробіток:</a:t>
            </a:r>
            <a:r>
              <a:rPr lang="uk" altLang="en-US" sz="2300" dirty="0">
                <a:solidFill>
                  <a:srgbClr val="25252B"/>
                </a:solidFill>
                <a:latin typeface="IBM Plex Sans" pitchFamily="34" charset="0"/>
                <a:ea typeface="IBM Plex Sans" pitchFamily="34" charset="-122"/>
                <a:cs typeface="IBM Plex Sans" pitchFamily="34" charset="-120"/>
              </a:rPr>
              <a:t> ціноутворення, вибір часу, волатильність, облік і зберігання</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Заощадження:</a:t>
            </a:r>
            <a:r>
              <a:rPr lang="uk" altLang="en-US" sz="2300" dirty="0">
                <a:solidFill>
                  <a:srgbClr val="25252B"/>
                </a:solidFill>
                <a:latin typeface="IBM Plex Sans" pitchFamily="34" charset="0"/>
                <a:ea typeface="IBM Plex Sans" pitchFamily="34" charset="-122"/>
                <a:cs typeface="IBM Plex Sans" pitchFamily="34" charset="-120"/>
              </a:rPr>
              <a:t> використання в майбутньому; ціна може різко впасти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Отримання та надсилання:</a:t>
            </a:r>
            <a:r>
              <a:rPr lang="uk" altLang="en-US" sz="2300" dirty="0">
                <a:solidFill>
                  <a:srgbClr val="25252B"/>
                </a:solidFill>
                <a:latin typeface="IBM Plex Sans" pitchFamily="34" charset="0"/>
                <a:ea typeface="IBM Plex Sans" pitchFamily="34" charset="-122"/>
                <a:cs typeface="IBM Plex Sans" pitchFamily="34" charset="-120"/>
              </a:rPr>
              <a:t> правильний запит на оплату, остаточний розрахунок, маршрут і комісії</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Витрачання:</a:t>
            </a:r>
            <a:r>
              <a:rPr lang="uk" altLang="en-US" sz="2300" dirty="0">
                <a:solidFill>
                  <a:srgbClr val="25252B"/>
                </a:solidFill>
                <a:latin typeface="IBM Plex Sans" pitchFamily="34" charset="0"/>
                <a:ea typeface="IBM Plex Sans" pitchFamily="34" charset="-122"/>
                <a:cs typeface="IBM Plex Sans" pitchFamily="34" charset="-120"/>
              </a:rPr>
              <a:t> обмінний курс, правила продавця та податкові наслідки</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Ціноутворення та облік:</a:t>
            </a:r>
            <a:r>
              <a:rPr lang="uk" altLang="en-US" sz="2300" dirty="0">
                <a:solidFill>
                  <a:srgbClr val="25252B"/>
                </a:solidFill>
                <a:latin typeface="IBM Plex Sans" pitchFamily="34" charset="0"/>
                <a:ea typeface="IBM Plex Sans" pitchFamily="34" charset="-122"/>
                <a:cs typeface="IBM Plex Sans" pitchFamily="34" charset="-120"/>
              </a:rPr>
              <a:t> BTC/сатоші; облік у фіатній валюті все ще може бути потрібним</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Пожертви:</a:t>
            </a:r>
            <a:r>
              <a:rPr lang="uk" altLang="en-US" sz="2300" dirty="0">
                <a:solidFill>
                  <a:srgbClr val="25252B"/>
                </a:solidFill>
                <a:latin typeface="IBM Plex Sans" pitchFamily="34" charset="0"/>
                <a:ea typeface="IBM Plex Sans" pitchFamily="34" charset="-122"/>
                <a:cs typeface="IBM Plex Sans" pitchFamily="34" charset="-120"/>
              </a:rPr>
              <a:t> перевірте, чи запит на оплату справді належить одержувачу</a:t>
            </a:r>
            <a:endParaRPr lang="uk"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Яку проблему це вирішує? Чи є Біткоїн кращим за доступну альтернативу в цьому випадку? Який новий ризик або відповідальність виникає?</a:t>
            </a:r>
            <a:endParaRPr lang="u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Витрачання та отримання на</a:t>
            </a:r>
            <a:br/>
            <a:r>
              <a:rPr lang="uk" altLang="en-US" sz="3000" dirty="0">
                <a:solidFill>
                  <a:srgbClr val="422C70"/>
                </a:solidFill>
                <a:latin typeface="IBM Plex Sans Medium" pitchFamily="34" charset="0"/>
                <a:ea typeface="IBM Plex Sans Medium" pitchFamily="34" charset="-122"/>
                <a:cs typeface="IBM Plex Sans Medium" pitchFamily="34" charset="-120"/>
              </a:rPr>
              <a:t>місцевому рівні</a:t>
            </a:r>
            <a:endParaRPr lang="uk"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uk" altLang="en-US" sz="1820" b="1" dirty="0">
                <a:solidFill>
                  <a:srgbClr val="25252B"/>
                </a:solidFill>
                <a:latin typeface="IBM Plex Sans" pitchFamily="34" charset="0"/>
                <a:ea typeface="IBM Plex Sans" pitchFamily="34" charset="-122"/>
                <a:cs typeface="IBM Plex Sans" pitchFamily="34" charset="-120"/>
              </a:rPr>
              <a:t>Невелика покупка</a:t>
            </a:r>
            <a:endParaRPr lang="uk" sz="1820" dirty="0"/>
          </a:p>
        </p:txBody>
      </p:sp>
      <p:sp>
        <p:nvSpPr>
          <p:cNvPr id="6" name="Text 3"/>
          <p:cNvSpPr/>
          <p:nvPr/>
        </p:nvSpPr>
        <p:spPr>
          <a:xfrm>
            <a:off x="956188" y="2327971"/>
            <a:ext cx="6023427" cy="1967789"/>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Який спосіб підходить для невеликого швидкого платежу?</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Хто надсилає запит; хто перевіряє суму та одиницю виміру?</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Що робити, якщо «надіслано» й «отримано» не збігаються?</a:t>
            </a:r>
            <a:endParaRPr lang="uk" sz="1820" dirty="0"/>
          </a:p>
        </p:txBody>
      </p:sp>
      <p:sp>
        <p:nvSpPr>
          <p:cNvPr id="7" name="Text 4"/>
          <p:cNvSpPr/>
          <p:nvPr/>
        </p:nvSpPr>
        <p:spPr>
          <a:xfrm>
            <a:off x="666780" y="4550420"/>
            <a:ext cx="11144250" cy="312542"/>
          </a:xfrm>
          <a:prstGeom prst="rect">
            <a:avLst/>
          </a:prstGeom>
          <a:noFill/>
          <a:ln/>
        </p:spPr>
        <p:txBody>
          <a:bodyPr wrap="square" lIns="0" tIns="0" rIns="0" bIns="0" rtlCol="0" anchor="t"/>
          <a:lstStyle/>
          <a:p>
            <a:pPr algn="l" indent="0" marL="0">
              <a:lnSpc>
                <a:spcPct val="113000"/>
              </a:lnSpc>
              <a:buNone/>
            </a:pPr>
            <a:r>
              <a:rPr lang="uk" altLang="en-US" sz="1820" b="1" dirty="0">
                <a:solidFill>
                  <a:srgbClr val="25252B"/>
                </a:solidFill>
                <a:latin typeface="IBM Plex Sans" pitchFamily="34" charset="0"/>
                <a:ea typeface="IBM Plex Sans" pitchFamily="34" charset="-122"/>
                <a:cs typeface="IBM Plex Sans" pitchFamily="34" charset="-120"/>
              </a:rPr>
              <a:t>Оплата за роботу</a:t>
            </a:r>
            <a:endParaRPr lang="uk" sz="1820" dirty="0"/>
          </a:p>
        </p:txBody>
      </p:sp>
      <p:sp>
        <p:nvSpPr>
          <p:cNvPr id="8" name="Text 5"/>
          <p:cNvSpPr/>
          <p:nvPr/>
        </p:nvSpPr>
        <p:spPr>
          <a:xfrm>
            <a:off x="956188" y="5048128"/>
            <a:ext cx="6023427" cy="1296436"/>
          </a:xfrm>
          <a:prstGeom prst="rect">
            <a:avLst/>
          </a:prstGeom>
          <a:noFill/>
          <a:ln/>
        </p:spPr>
        <p:txBody>
          <a:bodyPr wrap="square" lIns="0" tIns="0" rIns="0" bIns="0" rtlCol="0" anchor="t"/>
          <a:lstStyle/>
          <a:p>
            <a:pPr algn="l" marL="173990" indent="-173990">
              <a:lnSpc>
                <a:spcPct val="113000"/>
              </a:lnSpc>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У якій одиниці вказано ціну, коли фіксується курс, хто сплачує комісії?</a:t>
            </a:r>
            <a:endParaRPr lang="uk" sz="1820" dirty="0"/>
          </a:p>
          <a:p>
            <a:pPr algn="l" marL="173990" indent="-173990">
              <a:lnSpc>
                <a:spcPct val="113000"/>
              </a:lnSpc>
              <a:spcBef>
                <a:spcPts val="360"/>
              </a:spcBef>
              <a:buSzPct val="100000"/>
              <a:buChar char="•"/>
            </a:pPr>
            <a:r>
              <a:rPr lang="uk" altLang="en-US" sz="1820" dirty="0">
                <a:solidFill>
                  <a:srgbClr val="25252B"/>
                </a:solidFill>
                <a:latin typeface="IBM Plex Sans" pitchFamily="34" charset="0"/>
                <a:ea typeface="IBM Plex Sans" pitchFamily="34" charset="-122"/>
                <a:cs typeface="IBM Plex Sans" pitchFamily="34" charset="-120"/>
              </a:rPr>
              <a:t>Зберігання коштів, ведення обліку, безпечне управління?</a:t>
            </a:r>
            <a:endParaRPr lang="uk"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Клієнт замовляєКлієнт замовляє каву. Офіціант виставляє рахунокОфіціант створює запит на оплату. Клієнт платитьКлієнт платить у біткоїнах. Офіціант подає кавуКлієнт отримує каву.">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Місцеві перекази, повернення коштів і пожертви</a:t>
            </a:r>
            <a:endParaRPr lang="uk"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Переказ родині:</a:t>
            </a:r>
            <a:r>
              <a:rPr lang="uk" altLang="en-US" sz="2400" dirty="0">
                <a:solidFill>
                  <a:srgbClr val="25252B"/>
                </a:solidFill>
                <a:latin typeface="IBM Plex Sans" pitchFamily="34" charset="0"/>
                <a:ea typeface="IBM Plex Sans" pitchFamily="34" charset="-122"/>
                <a:cs typeface="IBM Plex Sans" pitchFamily="34" charset="-120"/>
              </a:rPr>
              <a:t> порівняйте повний маршрут, загальну вартість, затримки, умови зберігання коштів і побажання одержувача</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Повернення коштів:</a:t>
            </a:r>
            <a:r>
              <a:rPr lang="uk" altLang="en-US" sz="2400" dirty="0">
                <a:solidFill>
                  <a:srgbClr val="25252B"/>
                </a:solidFill>
                <a:latin typeface="IBM Plex Sans" pitchFamily="34" charset="0"/>
                <a:ea typeface="IBM Plex Sans" pitchFamily="34" charset="-122"/>
                <a:cs typeface="IBM Plex Sans" pitchFamily="34" charset="-120"/>
              </a:rPr>
              <a:t> перевірте запит клієнта; використайте нову адресу для повернення коштів; узгодьте комісії та ведення записів</a:t>
            </a:r>
            <a:endParaRPr lang="uk" sz="2400" dirty="0"/>
          </a:p>
          <a:p>
            <a:pPr algn="l" marL="228600" indent="-228600">
              <a:lnSpc>
                <a:spcPct val="113000"/>
              </a:lnSpc>
              <a:spcBef>
                <a:spcPts val="480"/>
              </a:spcBef>
              <a:buSzPct val="100000"/>
              <a:buChar char="•"/>
            </a:pPr>
            <a:r>
              <a:rPr lang="uk" altLang="en-US" sz="2400" b="1" dirty="0">
                <a:solidFill>
                  <a:srgbClr val="422C70"/>
                </a:solidFill>
                <a:latin typeface="IBM Plex Sans" pitchFamily="34" charset="0"/>
                <a:ea typeface="IBM Plex Sans" pitchFamily="34" charset="-122"/>
                <a:cs typeface="IBM Plex Sans" pitchFamily="34" charset="-120"/>
              </a:rPr>
              <a:t>Пожертва громаді:</a:t>
            </a:r>
            <a:r>
              <a:rPr lang="uk" altLang="en-US" sz="2400" dirty="0">
                <a:solidFill>
                  <a:srgbClr val="25252B"/>
                </a:solidFill>
                <a:latin typeface="IBM Plex Sans" pitchFamily="34" charset="0"/>
                <a:ea typeface="IBM Plex Sans" pitchFamily="34" charset="-122"/>
                <a:cs typeface="IBM Plex Sans" pitchFamily="34" charset="-120"/>
              </a:rPr>
              <a:t> перевірте запит; визначте, хто контролює ключі та резервні копії, а також шлях платежу</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Дотримуйтеся балансу між прозорістю та приватністю жертводавця; перевірте, які записи потрібно вести</a:t>
            </a:r>
            <a:endParaRPr lang="u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Місцеві способи введення та виведення коштів</a:t>
            </a:r>
            <a:endParaRPr lang="uk"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Вхід:</a:t>
            </a:r>
            <a:r>
              <a:rPr lang="uk" altLang="en-US" sz="2110" dirty="0">
                <a:solidFill>
                  <a:srgbClr val="25252B"/>
                </a:solidFill>
                <a:latin typeface="IBM Plex Sans" pitchFamily="34" charset="0"/>
                <a:ea typeface="IBM Plex Sans" pitchFamily="34" charset="-122"/>
                <a:cs typeface="IBM Plex Sans" pitchFamily="34" charset="-120"/>
              </a:rPr>
              <a:t> місцеві гроші, праця або активи → біткоїн</a:t>
            </a:r>
            <a:endParaRPr lang="uk" sz="2110" dirty="0"/>
          </a:p>
          <a:p>
            <a:pPr algn="l" marL="200660" indent="-200660">
              <a:lnSpc>
                <a:spcPct val="113000"/>
              </a:lnSpc>
              <a:spcBef>
                <a:spcPts val="420"/>
              </a:spcBef>
              <a:buSzPct val="100000"/>
              <a:buChar char="•"/>
            </a:pPr>
            <a:r>
              <a:rPr lang="uk" altLang="en-US" sz="2110" b="1" dirty="0">
                <a:solidFill>
                  <a:srgbClr val="422C70"/>
                </a:solidFill>
                <a:latin typeface="IBM Plex Sans" pitchFamily="34" charset="0"/>
                <a:ea typeface="IBM Plex Sans" pitchFamily="34" charset="-122"/>
                <a:cs typeface="IBM Plex Sans" pitchFamily="34" charset="-120"/>
              </a:rPr>
              <a:t>Вихід:</a:t>
            </a:r>
            <a:r>
              <a:rPr lang="uk" altLang="en-US" sz="2110" dirty="0">
                <a:solidFill>
                  <a:srgbClr val="25252B"/>
                </a:solidFill>
                <a:latin typeface="IBM Plex Sans" pitchFamily="34" charset="0"/>
                <a:ea typeface="IBM Plex Sans" pitchFamily="34" charset="-122"/>
                <a:cs typeface="IBM Plex Sans" pitchFamily="34" charset="-120"/>
              </a:rPr>
              <a:t> біткоїн → місцеві гроші, товари або послуги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Порівняйте два місцеві способи обміну з наявним варіантом без використання Біткоїна</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Загальна отримана сума, час, зберігання коштів, конфіденційність, ризик скасування платежу та можливі точки відмови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Перевірте можливість виведення коштів на ключі, які ви контролюєте; внутрішній баланс може залишатися лише правом вимоги</a:t>
            </a:r>
            <a:endParaRPr lang="uk"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Для особистого обміну оберіть відповідне громадське місце, уникайте зайвої готівки, за потреби візьміть із собою довірену особу, перевірте оплату, перш ніж піти, і дотримуйтеся місцевого законодавства. Не розголошуйте відомості про свої кошти чи спосіб їх зберігання.</a:t>
            </a:r>
            <a:endParaRPr lang="uk"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Компроміси між KYC та відмовою від KYC</a:t>
            </a:r>
            <a:endParaRPr lang="uk"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KYC:</a:t>
            </a:r>
            <a:r>
              <a:rPr lang="uk" altLang="en-US" sz="2300" dirty="0">
                <a:solidFill>
                  <a:srgbClr val="25252B"/>
                </a:solidFill>
                <a:latin typeface="IBM Plex Sans" pitchFamily="34" charset="0"/>
                <a:ea typeface="IBM Plex Sans" pitchFamily="34" charset="-122"/>
                <a:cs typeface="IBM Plex Sans" pitchFamily="34" charset="-120"/>
              </a:rPr>
              <a:t> перевірка особи; можливі переваги щодо доступу до банківських послуг, лімітів, дотримання нормативних вимог або відновлення доступу</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Ризики для даних:</a:t>
            </a:r>
            <a:r>
              <a:rPr lang="uk" altLang="en-US" sz="2300" dirty="0">
                <a:solidFill>
                  <a:srgbClr val="25252B"/>
                </a:solidFill>
                <a:latin typeface="IBM Plex Sans" pitchFamily="34" charset="0"/>
                <a:ea typeface="IBM Plex Sans" pitchFamily="34" charset="-122"/>
                <a:cs typeface="IBM Plex Sans" pitchFamily="34" charset="-120"/>
              </a:rPr>
              <a:t> тривале збереження зв’язків між особою та платежами, витоки даних, зловживання або обмеження</a:t>
            </a:r>
            <a:endParaRPr lang="uk" sz="2300" dirty="0"/>
          </a:p>
          <a:p>
            <a:pPr algn="l" marL="219710" indent="-219710">
              <a:lnSpc>
                <a:spcPct val="113000"/>
              </a:lnSpc>
              <a:spcBef>
                <a:spcPts val="460"/>
              </a:spcBef>
              <a:buSzPct val="100000"/>
              <a:buChar char="•"/>
            </a:pPr>
            <a:r>
              <a:rPr lang="uk" altLang="en-US" sz="2300" b="1" dirty="0">
                <a:solidFill>
                  <a:srgbClr val="422C70"/>
                </a:solidFill>
                <a:latin typeface="IBM Plex Sans" pitchFamily="34" charset="0"/>
                <a:ea typeface="IBM Plex Sans" pitchFamily="34" charset="-122"/>
                <a:cs typeface="IBM Plex Sans" pitchFamily="34" charset="-120"/>
              </a:rPr>
              <a:t>Без KYC:</a:t>
            </a:r>
            <a:r>
              <a:rPr lang="uk" altLang="en-US" sz="2300" dirty="0">
                <a:solidFill>
                  <a:srgbClr val="25252B"/>
                </a:solidFill>
                <a:latin typeface="IBM Plex Sans" pitchFamily="34" charset="0"/>
                <a:ea typeface="IBM Plex Sans" pitchFamily="34" charset="-122"/>
                <a:cs typeface="IBM Plex Sans" pitchFamily="34" charset="-120"/>
              </a:rPr>
              <a:t> потенційно менший обсяг збирання ідентифікаційних даних</a:t>
            </a:r>
            <a:endParaRPr lang="uk" sz="2300" dirty="0"/>
          </a:p>
          <a:p>
            <a:pPr algn="l" marL="219710" indent="-219710">
              <a:lnSpc>
                <a:spcPct val="113000"/>
              </a:lnSpc>
              <a:spcBef>
                <a:spcPts val="460"/>
              </a:spcBef>
              <a:buSzPct val="100000"/>
              <a:buChar char="•"/>
            </a:pPr>
            <a:r>
              <a:rPr lang="uk" altLang="en-US" sz="2300" dirty="0">
                <a:solidFill>
                  <a:srgbClr val="25252B"/>
                </a:solidFill>
                <a:latin typeface="IBM Plex Sans" pitchFamily="34" charset="0"/>
                <a:ea typeface="IBM Plex Sans" pitchFamily="34" charset="-122"/>
                <a:cs typeface="IBM Plex Sans" pitchFamily="34" charset="-120"/>
              </a:rPr>
              <a:t>Можливі вищі ціни, нижча ліквідність, менша підтримка, шахрайство або правові обмеження</a:t>
            </a:r>
            <a:endParaRPr lang="uk"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uk" altLang="en-US" sz="2300" dirty="0">
                <a:solidFill>
                  <a:srgbClr val="25252B"/>
                </a:solidFill>
                <a:latin typeface="IBM Plex Sans" pitchFamily="34" charset="0"/>
                <a:ea typeface="IBM Plex Sans" pitchFamily="34" charset="-122"/>
                <a:cs typeface="IBM Plex Sans" pitchFamily="34" charset="-120"/>
              </a:rPr>
              <a:t>Жодна з цих позначок сама по собі не означає, що варіант найкращий. Не порушуйте місцеве законодавство й не наражайте себе на фізичну небезпеку заради приватності; якщо щось незрозуміло, зверніться по кваліфіковану консультацію з урахуванням актуальних місцевих вимог.</a:t>
            </a:r>
            <a:endParaRPr lang="u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Циркулярні економіки</a:t>
            </a:r>
            <a:endParaRPr lang="uk"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Циркулярна економіка Біткоїна об’єднує людей, які добровільно заробляють, витрачають, заощаджують та обмінюють біткоїни в межах громади.</a:t>
            </a:r>
            <a:endParaRPr lang="uk"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Працівники → покупці → продавці → постачальники</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Де циркулює вартість або відбувається її конвертація у фіатні гроші?</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Хто забезпечує навчання та технічну підтримку?</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Що станеться, якщо зникне зв’язок?</a:t>
            </a:r>
            <a:endParaRPr lang="uk" sz="2110" dirty="0"/>
          </a:p>
          <a:p>
            <a:pPr algn="l" marL="200660" indent="-200660">
              <a:lnSpc>
                <a:spcPct val="113000"/>
              </a:lnSpc>
              <a:spcBef>
                <a:spcPts val="420"/>
              </a:spcBef>
              <a:buSzPct val="100000"/>
              <a:buChar char="•"/>
            </a:pPr>
            <a:r>
              <a:rPr lang="uk" altLang="en-US" sz="2110" dirty="0">
                <a:solidFill>
                  <a:srgbClr val="25252B"/>
                </a:solidFill>
                <a:latin typeface="IBM Plex Sans" pitchFamily="34" charset="0"/>
                <a:ea typeface="IBM Plex Sans" pitchFamily="34" charset="-122"/>
                <a:cs typeface="IBM Plex Sans" pitchFamily="34" charset="-120"/>
              </a:rPr>
              <a:t>Хто несе ризики зберігання коштів і коливання ціни?</a:t>
            </a:r>
            <a:endParaRPr lang="uk"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uk" altLang="en-US" sz="2110" dirty="0">
                <a:solidFill>
                  <a:srgbClr val="25252B"/>
                </a:solidFill>
                <a:latin typeface="IBM Plex Sans" pitchFamily="34" charset="0"/>
                <a:ea typeface="IBM Plex Sans" pitchFamily="34" charset="-122"/>
                <a:cs typeface="IBM Plex Sans" pitchFamily="34" charset="-120"/>
              </a:rPr>
              <a:t>Самі лише показники поширення не доводять корисності. Низький попит, недосконалі інструменти, недостатня освіта або слабка безпека можуть розірвати цей цикл; уникайте залежності від безоплатних роздач або від одного організатора, який обробляє кожен платіж.</a:t>
            </a:r>
            <a:endParaRPr lang="u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ПокупецьПокупець платить продавцю біткоїнами за товари. ПродавецьПродавець платить надавачу послуг біткоїнами за послугу.Надавач послугНадавач послуг платить працівникові біткоїнами за його час.Праців">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Приклади використання для продавців або громад</a:t>
            </a:r>
            <a:endParaRPr lang="uk"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Одиниця ціноутворення та спосіб оплати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Контроль ключів, доступ персоналу, безпека пристроїв і резервні копії</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Підтвердження, квитанції, повернення коштів і помилки</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Конвертація, облік, податки та підтримка</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План дій на випадок збою гаманця або мережі</a:t>
            </a:r>
            <a:endParaRPr lang="uk"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Один організатор, який зберігає спільні кошти, є їхнім зберігачем і стороною, якій доводиться довіряти. Для спільних коштів потрібні прозорі правила, облік, контроль доступу та, за потреби, юридична перевірка.</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Карти місцевих ресурсів і знайомство з</a:t>
            </a:r>
            <a:br/>
            <a:r>
              <a:rPr lang="uk" altLang="en-US" sz="3000" dirty="0">
                <a:solidFill>
                  <a:srgbClr val="422C70"/>
                </a:solidFill>
                <a:latin typeface="IBM Plex Sans Medium" pitchFamily="34" charset="0"/>
                <a:ea typeface="IBM Plex Sans Medium" pitchFamily="34" charset="-122"/>
                <a:cs typeface="IBM Plex Sans Medium" pitchFamily="34" charset="-120"/>
              </a:rPr>
              <a:t>громадою</a:t>
            </a:r>
            <a:endParaRPr lang="uk" sz="3000" dirty="0"/>
          </a:p>
        </p:txBody>
      </p:sp>
      <p:pic>
        <p:nvPicPr>
          <p:cNvPr id="4" name="Image 0" descr="QR code">    </p:cNvPr>
          <p:cNvPicPr>
            <a:picLocks noChangeAspect="1"/>
          </p:cNvPicPr>
          <p:nvPr/>
        </p:nvPicPr>
        <p:blipFill>
          <a:blip r:embed="rId1"/>
          <a:stretch>
            <a:fillRect/>
          </a:stretch>
        </p:blipFill>
        <p:spPr>
          <a:xfrm>
            <a:off x="9429750" y="1714500"/>
            <a:ext cx="2095530" cy="3966576"/>
          </a:xfrm>
          <a:prstGeom prst="rect">
            <a:avLst/>
          </a:prstGeom>
        </p:spPr>
      </p:pic>
      <p:sp>
        <p:nvSpPr>
          <p:cNvPr id="5" name="Text 2"/>
          <p:cNvSpPr/>
          <p:nvPr/>
        </p:nvSpPr>
        <p:spPr>
          <a:xfrm>
            <a:off x="1017179" y="1798625"/>
            <a:ext cx="8548086" cy="1681764"/>
          </a:xfrm>
          <a:prstGeom prst="rect">
            <a:avLst/>
          </a:prstGeom>
          <a:noFill/>
          <a:ln/>
        </p:spPr>
        <p:txBody>
          <a:bodyPr wrap="square" lIns="0" tIns="0" rIns="0" bIns="0" rtlCol="0" anchor="t"/>
          <a:lstStyle/>
          <a:p>
            <a:pPr algn="l" marL="210820" indent="-210820">
              <a:lnSpc>
                <a:spcPct val="113000"/>
              </a:lnSpc>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Знаходьте продавців, освітян, зустрічі та ресурси спільноти</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Перевіряйте дату; підтверджуйте інформацію незалежно</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Майте запасний спосіб оплати або участі</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Належність до спільноти не є доказом надійності</a:t>
            </a:r>
            <a:endParaRPr lang="uk" sz="2210" dirty="0"/>
          </a:p>
        </p:txBody>
      </p:sp>
      <p:sp>
        <p:nvSpPr>
          <p:cNvPr id="6" name="Text 3"/>
          <p:cNvSpPr/>
          <p:nvPr/>
        </p:nvSpPr>
        <p:spPr>
          <a:xfrm>
            <a:off x="666780" y="3788725"/>
            <a:ext cx="8932225" cy="1892351"/>
          </a:xfrm>
          <a:prstGeom prst="rect">
            <a:avLst/>
          </a:prstGeom>
          <a:noFill/>
          <a:ln/>
        </p:spPr>
        <p:txBody>
          <a:bodyPr wrap="square" lIns="0" tIns="0" rIns="0" bIns="0" rtlCol="0" anchor="t"/>
          <a:lstStyle/>
          <a:p>
            <a:pPr algn="l" indent="0" marL="0">
              <a:lnSpc>
                <a:spcPct val="113000"/>
              </a:lnSpc>
              <a:buNone/>
            </a:pPr>
            <a:r>
              <a:rPr lang="uk" altLang="en-US" sz="2210" dirty="0">
                <a:solidFill>
                  <a:srgbClr val="25252B"/>
                </a:solidFill>
                <a:latin typeface="IBM Plex Sans" pitchFamily="34" charset="0"/>
                <a:ea typeface="IBM Plex Sans" pitchFamily="34" charset="-122"/>
                <a:cs typeface="IBM Plex Sans" pitchFamily="34" charset="-120"/>
              </a:rPr>
              <a:t>Ніколи не розголошуйте на зустрічах слова для відновлення гаманця, залишки коштів, домашні адреси чи заходи безпеки. Будьте обережні з пропозиціями управління інвестиціями, приватного обміну, термінової допомоги та гарантованих прибутків.</a:t>
            </a:r>
            <a:endParaRPr lang="uk"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Повторення: пов’яжіть це з вашою громадою</a:t>
            </a:r>
            <a:endParaRPr lang="uk"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uk" altLang="en-US" sz="2400" dirty="0">
                <a:solidFill>
                  <a:srgbClr val="25252B"/>
                </a:solidFill>
                <a:latin typeface="IBM Plex Sans" pitchFamily="34" charset="0"/>
                <a:ea typeface="IBM Plex Sans" pitchFamily="34" charset="-122"/>
                <a:cs typeface="IBM Plex Sans" pitchFamily="34" charset="-120"/>
              </a:rPr>
              <a:t>Виконайте індивідуально, а потім порівняйте свої міркування з міркуваннями учасників вашої групи.</a:t>
            </a:r>
            <a:endParaRPr lang="uk" sz="2400" dirty="0"/>
          </a:p>
        </p:txBody>
      </p:sp>
      <p:sp>
        <p:nvSpPr>
          <p:cNvPr id="5" name="Text 3"/>
          <p:cNvSpPr/>
          <p:nvPr/>
        </p:nvSpPr>
        <p:spPr>
          <a:xfrm>
            <a:off x="1047720" y="2514326"/>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Про яку місцеву потребу та функцію грошей ішлося?</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Яку реалістичну альтернативу ви розглядали для порівняння?</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У блокчейні, у мережі Lightning чи в обох? Хто контролював ключі?</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Які найбільша перевага, найсерйозніший ризик і можливий збій?</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Як законодавство, інфраструктура, мова чи культура вплинули на результат?</a:t>
            </a:r>
            <a:endParaRPr lang="uk" sz="2400" dirty="0"/>
          </a:p>
          <a:p>
            <a:pPr algn="l" marL="228600" indent="-228600">
              <a:lnSpc>
                <a:spcPct val="113000"/>
              </a:lnSpc>
              <a:spcBef>
                <a:spcPts val="480"/>
              </a:spcBef>
              <a:buSzPct val="100000"/>
              <a:buChar char="•"/>
            </a:pPr>
            <a:r>
              <a:rPr lang="uk" altLang="en-US" sz="2400" dirty="0">
                <a:solidFill>
                  <a:srgbClr val="25252B"/>
                </a:solidFill>
                <a:latin typeface="IBM Plex Sans" pitchFamily="34" charset="0"/>
                <a:ea typeface="IBM Plex Sans" pitchFamily="34" charset="-122"/>
                <a:cs typeface="IBM Plex Sans" pitchFamily="34" charset="-120"/>
              </a:rPr>
              <a:t>Які докази обґрунтовують відповідальний наступний крок, якщо такий узагалі можливий?</a:t>
            </a:r>
            <a:endParaRPr lang="u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uk" altLang="en-US" sz="3000" dirty="0">
                <a:solidFill>
                  <a:srgbClr val="422C70"/>
                </a:solidFill>
                <a:latin typeface="IBM Plex Sans Medium" pitchFamily="34" charset="0"/>
                <a:ea typeface="IBM Plex Sans Medium" pitchFamily="34" charset="-122"/>
                <a:cs typeface="IBM Plex Sans Medium" pitchFamily="34" charset="-120"/>
              </a:rPr>
              <a:t>Ключові висновки та час для роздумів</a:t>
            </a:r>
            <a:endParaRPr lang="uk"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Почніть із місцевої потреби та реалістичної альтернативи</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Спостерігайте, безпечно практикуйтеся, а потім пояснюйте або демонструйте</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Перевірте інструменти, умови зберігання коштів, витрати, конфіденційність і чинні місцеві правила</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Підтвердьте спосіб оплати та результат; підготуйте план на випадок невдачі</a:t>
            </a:r>
            <a:endParaRPr lang="uk" sz="2210" dirty="0"/>
          </a:p>
          <a:p>
            <a:pPr algn="l" marL="210820" indent="-210820">
              <a:lnSpc>
                <a:spcPct val="113000"/>
              </a:lnSpc>
              <a:spcBef>
                <a:spcPts val="440"/>
              </a:spcBef>
              <a:buSzPct val="100000"/>
              <a:buChar char="•"/>
            </a:pPr>
            <a:r>
              <a:rPr lang="uk" altLang="en-US" sz="2210" dirty="0">
                <a:solidFill>
                  <a:srgbClr val="25252B"/>
                </a:solidFill>
                <a:latin typeface="IBM Plex Sans" pitchFamily="34" charset="0"/>
                <a:ea typeface="IBM Plex Sans" pitchFamily="34" charset="-122"/>
                <a:cs typeface="IBM Plex Sans" pitchFamily="34" charset="-120"/>
              </a:rPr>
              <a:t>Корисна участь у житті спільноти є добровільною та захищає людей</a:t>
            </a:r>
            <a:endParaRPr lang="uk" sz="2210" dirty="0"/>
          </a:p>
        </p:txBody>
      </p:sp>
      <p:sp>
        <p:nvSpPr>
          <p:cNvPr id="5" name="Shape 3"/>
          <p:cNvSpPr/>
          <p:nvPr/>
        </p:nvSpPr>
        <p:spPr>
          <a:xfrm>
            <a:off x="666780" y="4561027"/>
            <a:ext cx="10858500" cy="1513423"/>
          </a:xfrm>
          <a:prstGeom prst="rect">
            <a:avLst/>
          </a:prstGeom>
          <a:solidFill>
            <a:srgbClr val="F3F3FA"/>
          </a:solidFill>
          <a:ln/>
        </p:spPr>
      </p:sp>
      <p:sp>
        <p:nvSpPr>
          <p:cNvPr id="6" name="Shape 4"/>
          <p:cNvSpPr/>
          <p:nvPr/>
        </p:nvSpPr>
        <p:spPr>
          <a:xfrm>
            <a:off x="666780" y="4561027"/>
            <a:ext cx="57150" cy="1513423"/>
          </a:xfrm>
          <a:prstGeom prst="rect">
            <a:avLst/>
          </a:prstGeom>
          <a:solidFill>
            <a:srgbClr val="422C70"/>
          </a:solidFill>
          <a:ln/>
        </p:spPr>
      </p:sp>
      <p:sp>
        <p:nvSpPr>
          <p:cNvPr id="7" name="Text 5"/>
          <p:cNvSpPr/>
          <p:nvPr/>
        </p:nvSpPr>
        <p:spPr>
          <a:xfrm>
            <a:off x="1172535" y="4813402"/>
            <a:ext cx="10498226" cy="1008675"/>
          </a:xfrm>
          <a:prstGeom prst="rect">
            <a:avLst/>
          </a:prstGeom>
          <a:noFill/>
          <a:ln/>
        </p:spPr>
        <p:txBody>
          <a:bodyPr wrap="square" lIns="0" tIns="0" rIns="0" bIns="0" rtlCol="0" anchor="t"/>
          <a:lstStyle/>
          <a:p>
            <a:pPr algn="l" indent="0" marL="0">
              <a:lnSpc>
                <a:spcPct val="113000"/>
              </a:lnSpc>
              <a:buNone/>
            </a:pPr>
            <a:r>
              <a:rPr lang="uk" altLang="en-US" sz="2210" b="1" dirty="0">
                <a:solidFill>
                  <a:srgbClr val="422C70"/>
                </a:solidFill>
                <a:latin typeface="IBM Plex Sans" pitchFamily="34" charset="0"/>
                <a:ea typeface="IBM Plex Sans" pitchFamily="34" charset="-122"/>
                <a:cs typeface="IBM Plex Sans" pitchFamily="34" charset="-120"/>
              </a:rPr>
              <a:t>Час для роздумів</a:t>
            </a:r>
            <a:endParaRPr lang="uk" sz="2210" dirty="0"/>
          </a:p>
          <a:p>
            <a:pPr algn="l" indent="0" marL="0">
              <a:lnSpc>
                <a:spcPct val="113000"/>
              </a:lnSpc>
              <a:spcBef>
                <a:spcPts val="330"/>
              </a:spcBef>
              <a:buNone/>
            </a:pPr>
            <a:r>
              <a:rPr lang="uk" altLang="en-US" sz="2210" dirty="0">
                <a:solidFill>
                  <a:srgbClr val="25252B"/>
                </a:solidFill>
                <a:latin typeface="IBM Plex Sans" pitchFamily="34" charset="0"/>
                <a:ea typeface="IBM Plex Sans" pitchFamily="34" charset="-122"/>
                <a:cs typeface="IBM Plex Sans" pitchFamily="34" charset="-120"/>
              </a:rPr>
              <a:t>Яке запитання ви поставили б, перш ніж вирішити, чи підходить рішення на основі Біткоїна для задоволення місцевої потреби?</a:t>
            </a:r>
            <a:endParaRPr lang="uk"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uk" altLang="en-US" sz="1200" dirty="0">
                <a:solidFill>
                  <a:srgbClr val="6C6C7D"/>
                </a:solidFill>
                <a:latin typeface="IBM Plex Sans" pitchFamily="34" charset="0"/>
                <a:ea typeface="IBM Plex Sans" pitchFamily="34" charset="-122"/>
                <a:cs typeface="IBM Plex Sans" pitchFamily="34" charset="-120"/>
              </a:rPr>
              <a:t>Диплом з Біткоїна · Модуль 4</a:t>
            </a:r>
            <a:endParaRPr lang="u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 з Біткоїна</dc:title>
  <dc:subject>Open educational slides (Creative Commons). Adapt them freely.</dc:subject>
  <dc:creator>My First Bitcoin</dc:creator>
  <cp:lastModifiedBy>My First Bitcoin</cp:lastModifiedBy>
  <cp:revision>1</cp:revision>
  <dcterms:created xsi:type="dcterms:W3CDTF">2026-10-22T20:26:55Z</dcterms:created>
  <dcterms:modified xsi:type="dcterms:W3CDTF">2026-10-22T20:26:55Z</dcterms:modified>
</cp:coreProperties>
</file>