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 My First Bitcoin, Inleiding na Bitcoin, Wan gids gi biginman, editie 26.10. Kenki ondro Creative Commons Attribution-ShareAlike 4.0 International; den dia disi e gebroiki a srefi lisensi. Den dia disi na wan yepi gi wan presentatie di wan leriman e tiri, nanga den siksi aksi fu a gids leki gron. Poti den eksempre, a spidi nanga a fasi fu gi a les so dati den e fiti nanga yu komunitei, ma hori a beti nanga den boskopu fu kibri den sma seifi. A no e taki dati wan les mus teki wan vasti langa 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Bigin nanga a prenki: ala sma na wi lontu e gebroiki moni sondro fu aksi sani abra en. Aksi a grup sortu ten den ben prakseri fu a lasti leisi pe moni e komopo.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 den leriwan wan tu miniti fu skrifi. No aksi no wan sma fu taki sani fu en eigi moni. Den piki disi o kon baka na a dia “San o kon baka disi?” nanga den prenspari sani fu memre.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Hori a difrensi disi na prakseri dorodoro a heri sesi. Te wan taki kon na fesi, aksi: un kan kuntroli en, noso a abi kriteria nanga bewèis fanowdu?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Gebroiki a eksempre fu a leri-buku: yu e prani alesi èn yu abi susu fanowdu, ma a susumekiman wani oli fu bori nyanyan, no alesi. Ekonomiman e kari disi a dobri miti fu san sma wani.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Gebroiki a eksempre fu a leri-buku: yu e prani alesi èn yu abi susu fanowdu, ma a susumekiman wani oli fu bori nyanyan, no alesi. Ekonomiman e kari disi a dobri miti fu san sma wani.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 bankbiljet na nomo wan pisi papira. Moni e lusu a problema fu sani-ruili, fu di a e prati seri nanga bai: yu e seri yu aleisi gi wan sma, èn yu e bai susu na wan tra sma. Disi na san e meki moni anders leki sani-ruili.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Prèis-inflasi na wan opo fu a algemeen prèispeiri di e tan go doro. A tra sei fu en na bai-krakti: o meni sani wan moni-eenheid kan bai. Efu a prèis fu wan baskita nanga den sani di sma abi fanowdu e opo fu 100 moni-eenheid go na 110, a srefi 100 moni-eenheid no kan bai a heri baskita moro.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Prèis-inflasi na wan opo fu a algemeen prèispeiri di e tan go doro. A tra sei fu en na bai-krakti: o meni sani wan moni-eenheid kan bai. Efu a prèis fu wan baskita nanga den sani di sma abi fanowdu e opo fu 100 moni-eenheid go na 110, a srefi 100 moni-eenheid no kan bai a heri baskita moro.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Ekonomiman e diskuteri fa bigi a rol fu ibri ede de. Tan poti a fokis na a wan ede di na wan besroiti, no wan sani di e psa so nomo.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Disi e wroko sondro wan aparati noso internet. Fergeri den ondro piki ini a grupu, nanga memre den leiman taki wan prijs no e sori a heri inflasi.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Bifo Bitcoin, fu seni moni na internet, a ben de ala ten fanowdu fu fertrow wan organisâsi: wan bangi noso wan betaringsbedreifi di ben hori a monibuku, di ben keuru rekeningi, èn di ben kan meki wan betari drai, tapu en, noso drai en baka. A no tranga fu meki kopi fu digitali informâsi: efu sma ben kan pai tu leisi nanga a srefi digitali moni, dan a no ben sa man wroko leki moni. Disi na a problema fu pai tu leisi nanga a srefi moni. Satoshi Nakamoto na wan sma noso wan grupu di e gebroiki a nen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Desentralisati no wani taki taki ibriwan abi even furu krakti fu sturu sani. A wani taki taki no wan enkri sma di e teki prati kan kenki a rekibuku noso den moni-regel gi alasema.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Nyun bitcoin e kon fri na wan tenplan di ala sma kan si, èn kompyutu di e wroko los fu makandra, di den e kari nodes, e poti iniwan blok na wan sei efu a broko a regre dati. A limiti de fu fertrow, bikasi iniwan kan kontroleri en. A no wan wet fu a naturu: a e tan de bikasi den sma di e teki prati e sorgu taki den e hori den srefi na en. Wan limiti na a furu bitcoin di de no e gi garanti taki a preis o go na tapu; a preis e hang af fu a furu di sma wani bai sosrefi leki fu a furu di de fu seri.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 yu abi 100.000 sats noso 0,001 bitcoin, na a srefi furu moni yu abi. Gi wan klari taki a na wan fowtu denki taki yu no man bai Bitcoin bikasi wan bitcoin 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Brukuman e seni, kisi nanga hori bitcoin; node e tjek ala transakti nanga blok fu si efu den e hori den weti; miner e feti nanga makandra fu poti wan nyun blok na a rejistri, so wan leisi ini ala tin miniti. A rejistri dati, a blockchain, de opo gi ibriwan, èn a diri tumsi fu skrifi en baka. Wan sani abra a skrifi fasi: Bitcoin nanga wan bigi B wani taki a netwerki noso a sistemi soni moro; bitcoin nanga wan pikin b wani taki a moni srefi.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Brukuman e seni, kisi nanga hori bitcoin; node e tjek ala transakti nanga blok fu si efu den e hori den weti; miner e feti nanga makandra fu poti wan nyun blok na a rejistri, so wan leisi ini ala tin miniti. A rejistri dati, a blockchain, de opo gi ibriwan, èn a diri tumsi fu skrifi en baka. Wan sani abra a skrifi fasi: Bitcoin nanga wan bigi B wani taki a netwerki noso a sistemi soni moro; bitcoin nanga wan pikin b wani taki a moni srefi.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 Bitcoin-portmoni na wan wrokomisi, furu leisi wan app, di e meki tak’ yu kan ontfanga, kontroleri nanga seni bitcoin. Yu bitcoin no de kibri ini yu telefoon: a de skrifi na a blockchain. A portmoni e sorgu gi den sroto di e meki tak’ yu kan sori taki a bitcoin na fu yu, nanga gi primisi fu wan betaling.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seed phrase no de wan reservekopi nomo: a e gi yu pasi fu gebroiki ala sani na ini a wallet. Skrifi en presi na papira te yu e meki a wallet; kibri en offline, kibri en fu tra sma, èn poti en na wan presi pe a no sa lasi noso kisi pori. No meki foto fu en noiti, no seni en nanga e-mail, no kibri en ini noti na ini a cloud, no seni en ini wan boskopu, èn no taip en na wan website. Den wortu di yu e si dya na wan eksempre nomo; no sori noso gaderi wan trutru seed phrase noiti.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no e gi rai fu gebroiki spesifiki wallet. Den gerei, den kostu nanga den eiginari e kenki, èn san e fiti wan grupu no musu fiti wan tra grupu. Seni den leriwan na wan leriman fu a presi di den kan fertrow.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3952" y="571500"/>
            <a:ext cx="1121329" cy="272400"/>
          </a:xfrm>
          <a:prstGeom prst="rect">
            <a:avLst/>
          </a:prstGeom>
          <a:noFill/>
          <a:ln/>
        </p:spPr>
        <p:txBody>
          <a:bodyPr wrap="square" lIns="0" tIns="0" rIns="0" bIns="0" rtlCol="0" anchor="t"/>
          <a:lstStyle/>
          <a:p>
            <a:pPr algn="r" indent="0" marL="0">
              <a:lnSpc>
                <a:spcPct val="108000"/>
              </a:lnSpc>
              <a:buNone/>
            </a:pPr>
            <a:r>
              <a:rPr lang="srn" altLang="en-US" sz="1650" dirty="0">
                <a:solidFill>
                  <a:srgbClr val="FFFFFF"/>
                </a:solidFill>
                <a:latin typeface="IBM Plex Sans" pitchFamily="34" charset="0"/>
                <a:ea typeface="IBM Plex Sans" pitchFamily="34" charset="-122"/>
                <a:cs typeface="IBM Plex Sans" pitchFamily="34" charset="-120"/>
              </a:rPr>
              <a:t>Edisi 26.10</a:t>
            </a:r>
            <a:endParaRPr lang="sr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srn" altLang="en-US" sz="7200" dirty="0">
                <a:solidFill>
                  <a:srgbClr val="FFFFFF"/>
                </a:solidFill>
                <a:latin typeface="IBM Plex Sans Medium" pitchFamily="34" charset="0"/>
                <a:ea typeface="IBM Plex Sans Medium" pitchFamily="34" charset="-122"/>
                <a:cs typeface="IBM Plex Sans Medium" pitchFamily="34" charset="-120"/>
              </a:rPr>
              <a:t>Inleiding</a:t>
            </a:r>
            <a:br/>
            <a:r>
              <a:rPr lang="srn" altLang="en-US" sz="7200" dirty="0">
                <a:solidFill>
                  <a:srgbClr val="FFFFFF"/>
                </a:solidFill>
                <a:latin typeface="IBM Plex Sans Medium" pitchFamily="34" charset="0"/>
                <a:ea typeface="IBM Plex Sans Medium" pitchFamily="34" charset="-122"/>
                <a:cs typeface="IBM Plex Sans Medium" pitchFamily="34" charset="-120"/>
              </a:rPr>
              <a:t>na Bitcoin</a:t>
            </a:r>
            <a:endParaRPr lang="sr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rn" altLang="en-US" sz="2400" dirty="0">
                <a:solidFill>
                  <a:srgbClr val="FFFFFF"/>
                </a:solidFill>
                <a:latin typeface="IBM Plex Sans" pitchFamily="34" charset="0"/>
                <a:ea typeface="IBM Plex Sans" pitchFamily="34" charset="-122"/>
                <a:cs typeface="IBM Plex Sans" pitchFamily="34" charset="-120"/>
              </a:rPr>
              <a:t>Wan gids gi biginman</a:t>
            </a:r>
            <a:endParaRPr lang="sr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rn" altLang="en-US" sz="4350" dirty="0">
                <a:solidFill>
                  <a:srgbClr val="FFFFFF"/>
                </a:solidFill>
                <a:latin typeface="IBM Plex Sans Medium" pitchFamily="34" charset="0"/>
                <a:ea typeface="IBM Plex Sans Medium" pitchFamily="34" charset="-122"/>
                <a:cs typeface="IBM Plex Sans Medium" pitchFamily="34" charset="-120"/>
              </a:rPr>
              <a:t>Fu san ede moni de prenspari?</a:t>
            </a:r>
            <a:endParaRPr lang="sr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rn" altLang="en-US" sz="2400" dirty="0">
                <a:solidFill>
                  <a:srgbClr val="FFFFFF"/>
                </a:solidFill>
                <a:latin typeface="IBM Plex Sans" pitchFamily="34" charset="0"/>
                <a:ea typeface="IBM Plex Sans" pitchFamily="34" charset="-122"/>
                <a:cs typeface="IBM Plex Sans" pitchFamily="34" charset="-120"/>
              </a:rPr>
              <a:t>Wi e gebroiki moni ala dei, ma wi no e aksi furu leisi fa a e wroko.</a:t>
            </a:r>
            <a:endParaRPr lang="s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Moro furu sma noiti e teki ten</a:t>
            </a:r>
            <a:br/>
            <a:r>
              <a:rPr lang="srn" altLang="en-US" sz="3000" dirty="0">
                <a:solidFill>
                  <a:srgbClr val="422C70"/>
                </a:solidFill>
                <a:latin typeface="IBM Plex Sans Medium" pitchFamily="34" charset="0"/>
                <a:ea typeface="IBM Plex Sans Medium" pitchFamily="34" charset="-122"/>
                <a:cs typeface="IBM Plex Sans Medium" pitchFamily="34" charset="-120"/>
              </a:rPr>
              <a:t>fu prakseri abra moni</a:t>
            </a:r>
            <a:endParaRPr lang="srn"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No fu wini en, no fu speni en, ma fu prakseri abra san a de nanga fa a e wroko.</a:t>
            </a:r>
            <a:endParaRPr lang="sr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Fu san ede moni de prenspari?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Feifi aksi fu bigin</a:t>
            </a:r>
            <a:endParaRPr lang="srn" sz="3000" dirty="0"/>
          </a:p>
        </p:txBody>
      </p:sp>
      <p:sp>
        <p:nvSpPr>
          <p:cNvPr id="5" name="Text 2"/>
          <p:cNvSpPr/>
          <p:nvPr/>
        </p:nvSpPr>
        <p:spPr>
          <a:xfrm>
            <a:off x="1032449" y="1383030"/>
            <a:ext cx="5939760" cy="2603937"/>
          </a:xfrm>
          <a:prstGeom prst="rect">
            <a:avLst/>
          </a:prstGeom>
          <a:noFill/>
          <a:ln/>
        </p:spPr>
        <p:txBody>
          <a:bodyPr wrap="square" lIns="0" tIns="0" rIns="0" bIns="0" rtlCol="0" anchor="t"/>
          <a:lstStyle/>
          <a:p>
            <a:pPr algn="l" marL="219710" indent="-219710">
              <a:lnSpc>
                <a:spcPct val="113000"/>
              </a:lnSpc>
              <a:buSzPct val="100000"/>
              <a:buChar char="•"/>
            </a:pPr>
            <a:r>
              <a:rPr lang="srn" altLang="en-US" sz="2300" dirty="0">
                <a:solidFill>
                  <a:srgbClr val="25252B"/>
                </a:solidFill>
                <a:latin typeface="IBM Plex Sans" pitchFamily="34" charset="0"/>
                <a:ea typeface="IBM Plex Sans" pitchFamily="34" charset="-122"/>
                <a:cs typeface="IBM Plex Sans" pitchFamily="34" charset="-120"/>
              </a:rPr>
              <a:t>Sanede sma abi moni fanowdu?</a:t>
            </a:r>
            <a:endParaRPr lang="srn" sz="2300" dirty="0"/>
          </a:p>
          <a:p>
            <a:pPr algn="l" marL="219710" indent="-219710">
              <a:lnSpc>
                <a:spcPct val="113000"/>
              </a:lnSpc>
              <a:spcBef>
                <a:spcPts val="460"/>
              </a:spcBef>
              <a:buSzPct val="100000"/>
              <a:buChar char="•"/>
            </a:pPr>
            <a:r>
              <a:rPr lang="srn" altLang="en-US" sz="2300" dirty="0">
                <a:solidFill>
                  <a:srgbClr val="25252B"/>
                </a:solidFill>
                <a:latin typeface="IBM Plex Sans" pitchFamily="34" charset="0"/>
                <a:ea typeface="IBM Plex Sans" pitchFamily="34" charset="-122"/>
                <a:cs typeface="IBM Plex Sans" pitchFamily="34" charset="-120"/>
              </a:rPr>
              <a:t>San e meki wan sani tron moni?</a:t>
            </a:r>
            <a:endParaRPr lang="srn" sz="2300" dirty="0"/>
          </a:p>
          <a:p>
            <a:pPr algn="l" marL="219710" indent="-219710">
              <a:lnSpc>
                <a:spcPct val="113000"/>
              </a:lnSpc>
              <a:spcBef>
                <a:spcPts val="460"/>
              </a:spcBef>
              <a:buSzPct val="100000"/>
              <a:buChar char="•"/>
            </a:pPr>
            <a:r>
              <a:rPr lang="srn" altLang="en-US" sz="2300" dirty="0">
                <a:solidFill>
                  <a:srgbClr val="25252B"/>
                </a:solidFill>
                <a:latin typeface="IBM Plex Sans" pitchFamily="34" charset="0"/>
                <a:ea typeface="IBM Plex Sans" pitchFamily="34" charset="-122"/>
                <a:cs typeface="IBM Plex Sans" pitchFamily="34" charset="-120"/>
              </a:rPr>
              <a:t>Suma kan meki noso kontroleri a moni di yu e yusum?</a:t>
            </a:r>
            <a:endParaRPr lang="srn" sz="2300" dirty="0"/>
          </a:p>
          <a:p>
            <a:pPr algn="l" marL="219710" indent="-219710">
              <a:lnSpc>
                <a:spcPct val="113000"/>
              </a:lnSpc>
              <a:spcBef>
                <a:spcPts val="460"/>
              </a:spcBef>
              <a:buSzPct val="100000"/>
              <a:buChar char="•"/>
            </a:pPr>
            <a:r>
              <a:rPr lang="srn" altLang="en-US" sz="2300" dirty="0">
                <a:solidFill>
                  <a:srgbClr val="25252B"/>
                </a:solidFill>
                <a:latin typeface="IBM Plex Sans" pitchFamily="34" charset="0"/>
                <a:ea typeface="IBM Plex Sans" pitchFamily="34" charset="-122"/>
                <a:cs typeface="IBM Plex Sans" pitchFamily="34" charset="-120"/>
              </a:rPr>
              <a:t>Sanede a moni di yu e yusum abi werti?</a:t>
            </a:r>
            <a:endParaRPr lang="srn" sz="2300" dirty="0"/>
          </a:p>
          <a:p>
            <a:pPr algn="l" marL="219710" indent="-219710">
              <a:lnSpc>
                <a:spcPct val="113000"/>
              </a:lnSpc>
              <a:spcBef>
                <a:spcPts val="460"/>
              </a:spcBef>
              <a:buSzPct val="100000"/>
              <a:buChar char="•"/>
            </a:pPr>
            <a:r>
              <a:rPr lang="srn" altLang="en-US" sz="2300" dirty="0">
                <a:solidFill>
                  <a:srgbClr val="25252B"/>
                </a:solidFill>
                <a:latin typeface="IBM Plex Sans" pitchFamily="34" charset="0"/>
                <a:ea typeface="IBM Plex Sans" pitchFamily="34" charset="-122"/>
                <a:cs typeface="IBM Plex Sans" pitchFamily="34" charset="-120"/>
              </a:rPr>
              <a:t>Yu moni kan bai a srefi furu sani leki fosi?</a:t>
            </a:r>
            <a:endParaRPr lang="srn" sz="2300" dirty="0"/>
          </a:p>
        </p:txBody>
      </p:sp>
      <p:sp>
        <p:nvSpPr>
          <p:cNvPr id="6" name="Shape 3"/>
          <p:cNvSpPr/>
          <p:nvPr/>
        </p:nvSpPr>
        <p:spPr>
          <a:xfrm>
            <a:off x="666780" y="4308744"/>
            <a:ext cx="5981730" cy="1579352"/>
          </a:xfrm>
          <a:prstGeom prst="rect">
            <a:avLst/>
          </a:prstGeom>
          <a:solidFill>
            <a:srgbClr val="F3F3FA"/>
          </a:solidFill>
          <a:ln/>
        </p:spPr>
      </p:sp>
      <p:sp>
        <p:nvSpPr>
          <p:cNvPr id="7" name="Shape 4"/>
          <p:cNvSpPr/>
          <p:nvPr/>
        </p:nvSpPr>
        <p:spPr>
          <a:xfrm>
            <a:off x="666780" y="4308744"/>
            <a:ext cx="57150" cy="1579352"/>
          </a:xfrm>
          <a:prstGeom prst="rect">
            <a:avLst/>
          </a:prstGeom>
          <a:solidFill>
            <a:srgbClr val="422C70"/>
          </a:solidFill>
          <a:ln/>
        </p:spPr>
      </p:sp>
      <p:sp>
        <p:nvSpPr>
          <p:cNvPr id="8" name="Text 5"/>
          <p:cNvSpPr/>
          <p:nvPr/>
        </p:nvSpPr>
        <p:spPr>
          <a:xfrm>
            <a:off x="1192103" y="4572091"/>
            <a:ext cx="5287518" cy="1052657"/>
          </a:xfrm>
          <a:prstGeom prst="rect">
            <a:avLst/>
          </a:prstGeom>
          <a:noFill/>
          <a:ln/>
        </p:spPr>
        <p:txBody>
          <a:bodyPr wrap="square" lIns="0" tIns="0" rIns="0" bIns="0" rtlCol="0" anchor="t"/>
          <a:lstStyle/>
          <a:p>
            <a:pPr algn="l" indent="0" marL="0">
              <a:lnSpc>
                <a:spcPct val="113000"/>
              </a:lnSpc>
              <a:buNone/>
            </a:pPr>
            <a:r>
              <a:rPr lang="srn" altLang="en-US" sz="2300" b="1" dirty="0">
                <a:solidFill>
                  <a:srgbClr val="422C70"/>
                </a:solidFill>
                <a:latin typeface="IBM Plex Sans" pitchFamily="34" charset="0"/>
                <a:ea typeface="IBM Plex Sans" pitchFamily="34" charset="-122"/>
                <a:cs typeface="IBM Plex Sans" pitchFamily="34" charset="-120"/>
              </a:rPr>
              <a:t>Kibri den piki fu yu</a:t>
            </a:r>
            <a:endParaRPr lang="srn" sz="2300" dirty="0"/>
          </a:p>
          <a:p>
            <a:pPr algn="l" indent="0" marL="0">
              <a:lnSpc>
                <a:spcPct val="113000"/>
              </a:lnSpc>
              <a:spcBef>
                <a:spcPts val="340"/>
              </a:spcBef>
              <a:buNone/>
            </a:pPr>
            <a:r>
              <a:rPr lang="srn" altLang="en-US" sz="2300" dirty="0">
                <a:solidFill>
                  <a:srgbClr val="25252B"/>
                </a:solidFill>
                <a:latin typeface="IBM Plex Sans" pitchFamily="34" charset="0"/>
                <a:ea typeface="IBM Plex Sans" pitchFamily="34" charset="-122"/>
                <a:cs typeface="IBM Plex Sans" pitchFamily="34" charset="-120"/>
              </a:rPr>
              <a:t>Skrifi wan syatu piki gi ibri aksing. Na a kba yu o kon baka na den.</a:t>
            </a:r>
            <a:endParaRPr lang="srn"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Fu san ede moni de prenspari?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Fakti noso denki?</a:t>
            </a:r>
            <a:endParaRPr lang="srn"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Fakti:</a:t>
            </a:r>
            <a:r>
              <a:rPr lang="srn" altLang="en-US" sz="2400" dirty="0">
                <a:solidFill>
                  <a:srgbClr val="25252B"/>
                </a:solidFill>
                <a:latin typeface="IBM Plex Sans" pitchFamily="34" charset="0"/>
                <a:ea typeface="IBM Plex Sans" pitchFamily="34" charset="-122"/>
                <a:cs typeface="IBM Plex Sans" pitchFamily="34" charset="-120"/>
              </a:rPr>
              <a:t> "Den e teki a moni papira disi fu pai belasting." Den kan tjek dati.</a:t>
            </a:r>
            <a:endParaRPr lang="srn" sz="2400" dirty="0"/>
          </a:p>
          <a:p>
            <a:pPr algn="l" marL="228600" indent="-228600">
              <a:lnSpc>
                <a:spcPct val="113000"/>
              </a:lnSpc>
              <a:spcBef>
                <a:spcPts val="480"/>
              </a:spcBef>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Meni:</a:t>
            </a:r>
            <a:r>
              <a:rPr lang="srn" altLang="en-US" sz="2400" dirty="0">
                <a:solidFill>
                  <a:srgbClr val="25252B"/>
                </a:solidFill>
                <a:latin typeface="IBM Plex Sans" pitchFamily="34" charset="0"/>
                <a:ea typeface="IBM Plex Sans" pitchFamily="34" charset="-122"/>
                <a:cs typeface="IBM Plex Sans" pitchFamily="34" charset="-120"/>
              </a:rPr>
              <a:t> "Disi na a moro bun fasi fu moni." Kriteria nanga bewijsi de fanowdu fu dati.</a:t>
            </a:r>
            <a:endParaRPr lang="srn" sz="2400" dirty="0"/>
          </a:p>
        </p:txBody>
      </p:sp>
      <p:sp>
        <p:nvSpPr>
          <p:cNvPr id="6" name="Text 3"/>
          <p:cNvSpPr/>
          <p:nvPr/>
        </p:nvSpPr>
        <p:spPr>
          <a:xfrm>
            <a:off x="666780" y="3839657"/>
            <a:ext cx="6340632" cy="1645463"/>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A buku disi de fu leri nomo. A no e gi rai fu moni sani, beleggin, wet sani noso belasting, èn a no e taki taki yu mus bai, seri noso ori noti.</a:t>
            </a:r>
            <a:endParaRPr lang="sr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Fu san ede moni de prenspari?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rn" altLang="en-US" sz="4350" dirty="0">
                <a:solidFill>
                  <a:srgbClr val="FFFFFF"/>
                </a:solidFill>
                <a:latin typeface="IBM Plex Sans Medium" pitchFamily="34" charset="0"/>
                <a:ea typeface="IBM Plex Sans Medium" pitchFamily="34" charset="-122"/>
                <a:cs typeface="IBM Plex Sans Medium" pitchFamily="34" charset="-120"/>
              </a:rPr>
              <a:t>San na moni?</a:t>
            </a:r>
            <a:endParaRPr lang="sr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rn" altLang="en-US" sz="2400" dirty="0">
                <a:solidFill>
                  <a:srgbClr val="FFFFFF"/>
                </a:solidFill>
                <a:latin typeface="IBM Plex Sans" pitchFamily="34" charset="0"/>
                <a:ea typeface="IBM Plex Sans" pitchFamily="34" charset="-122"/>
                <a:cs typeface="IBM Plex Sans" pitchFamily="34" charset="-120"/>
              </a:rPr>
              <a:t>Moni na wan midri fu kenki sani.</a:t>
            </a:r>
            <a:endParaRPr lang="s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Kenki sani nanga a miti fu den wani fu ala tu sei</a:t>
            </a:r>
            <a:endParaRPr lang="sr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A tu sma musu wani san a trawan abi, na a srefi ten èn ini fiti kwantitei.</a:t>
            </a:r>
            <a:endParaRPr lang="srn"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Kenki sani nanga a miti fu den wani fu ala tu sei</a:t>
            </a:r>
            <a:endParaRPr lang="sr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A tu sma musu wani san a tra wan abi, na a srefi ten èn na furu di fiti.</a:t>
            </a:r>
            <a:endParaRPr lang="srn" sz="2400" dirty="0"/>
          </a:p>
        </p:txBody>
      </p:sp>
      <p:pic>
        <p:nvPicPr>
          <p:cNvPr id="5" name="Image 0" descr="Amina Abi: aleisi Wani: susuNanga LuisLuis no wani aleisi.Luis Abi: susuWani: oliNanga MeiMei no wani susu.MeiAbi: oliWani: wroko fu meki sani bakaNanga AminaAmina no man meki sani baka.">    </p:cNvPr>
          <p:cNvPicPr>
            <a:picLocks noChangeAspect="1"/>
          </p:cNvPicPr>
          <p:nvPr/>
        </p:nvPicPr>
        <p:blipFill>
          <a:blip r:embed="rId1"/>
          <a:stretch>
            <a:fillRect/>
          </a:stretch>
        </p:blipFill>
        <p:spPr>
          <a:xfrm>
            <a:off x="1101029" y="2011589"/>
            <a:ext cx="9989820" cy="42344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Moni na wan wrokotori fu kenki</a:t>
            </a:r>
            <a:endParaRPr lang="sr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No wan sma wani moni fu a moni srefi. A de bun fu yus bikasi tra sma e teki en, nanga a bribi taki tra sma o teki en baka.</a:t>
            </a:r>
            <a:endParaRPr lang="srn"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Dri sani san moni e du</a:t>
            </a:r>
            <a:endParaRPr lang="srn"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Middel fu kenki sani:</a:t>
            </a:r>
            <a:r>
              <a:rPr lang="srn" altLang="en-US" sz="2400" dirty="0">
                <a:solidFill>
                  <a:srgbClr val="25252B"/>
                </a:solidFill>
                <a:latin typeface="IBM Plex Sans" pitchFamily="34" charset="0"/>
                <a:ea typeface="IBM Plex Sans" pitchFamily="34" charset="-122"/>
                <a:cs typeface="IBM Plex Sans" pitchFamily="34" charset="-120"/>
              </a:rPr>
              <a:t> sma e teki en leki pai</a:t>
            </a:r>
            <a:endParaRPr lang="srn" sz="2400" dirty="0"/>
          </a:p>
          <a:p>
            <a:pPr algn="l" marL="228600" indent="-228600">
              <a:lnSpc>
                <a:spcPct val="113000"/>
              </a:lnSpc>
              <a:spcBef>
                <a:spcPts val="480"/>
              </a:spcBef>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Maat fu reken:</a:t>
            </a:r>
            <a:r>
              <a:rPr lang="srn" altLang="en-US" sz="2400" dirty="0">
                <a:solidFill>
                  <a:srgbClr val="25252B"/>
                </a:solidFill>
                <a:latin typeface="IBM Plex Sans" pitchFamily="34" charset="0"/>
                <a:ea typeface="IBM Plex Sans" pitchFamily="34" charset="-122"/>
                <a:cs typeface="IBM Plex Sans" pitchFamily="34" charset="-120"/>
              </a:rPr>
              <a:t> den preis e taki ini en</a:t>
            </a:r>
            <a:endParaRPr lang="srn" sz="2400" dirty="0"/>
          </a:p>
          <a:p>
            <a:pPr algn="l" marL="228600" indent="-228600">
              <a:lnSpc>
                <a:spcPct val="113000"/>
              </a:lnSpc>
              <a:spcBef>
                <a:spcPts val="480"/>
              </a:spcBef>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Middel fu kibri warti:</a:t>
            </a:r>
            <a:r>
              <a:rPr lang="srn" altLang="en-US" sz="2400" dirty="0">
                <a:solidFill>
                  <a:srgbClr val="25252B"/>
                </a:solidFill>
                <a:latin typeface="IBM Plex Sans" pitchFamily="34" charset="0"/>
                <a:ea typeface="IBM Plex Sans" pitchFamily="34" charset="-122"/>
                <a:cs typeface="IBM Plex Sans" pitchFamily="34" charset="-120"/>
              </a:rPr>
              <a:t> a e tyari warti fu tide go na ten di e kon</a:t>
            </a:r>
            <a:endParaRPr lang="srn"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No wan moni e kibri warti sondro fowtu, ma son sortu moni e lasi krakti fu bai moro nesi leki tra sortu.</a:t>
            </a:r>
            <a:endParaRPr lang="sr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Fu skropu go na papira</a:t>
            </a:r>
            <a:endParaRPr lang="srn"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Skropu, sowtu, krara, kweki meti, kopro, srebri, gowtu</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Diri metali: no de furu, kan tan langa, furu sma e teki den</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Papira di e gi reti fu teki a kwantiteit metali di skrifi drape</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Gowtustandardi: wan moni-enheid di de fasi na gowtu volgens a wet</a:t>
            </a:r>
            <a:endParaRPr lang="srn"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Den regre ben difrenti na difrenti presi nanga ten.</a:t>
            </a:r>
            <a:endParaRPr lang="sr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Fiat moni</a:t>
            </a:r>
            <a:endParaRPr lang="srn"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1971: a Verenigde Staten ben tapu a ofisreri kenki fu dolars gi gowtu doro fremdu regeringi nanga sentrale banki</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Tide a moro bigi pisi fu den kondremoni na fiat moni: moni san den e gi uit ondro makti fu a regeringi, san yu no man kenki gi gowtu noso tra bun</a:t>
            </a:r>
            <a:endParaRPr lang="srn" sz="2400" dirty="0"/>
          </a:p>
          <a:p>
            <a:pPr algn="l" marL="228600" indent="-228600">
              <a:lnSpc>
                <a:spcPct val="113000"/>
              </a:lnSpc>
              <a:spcBef>
                <a:spcPts val="480"/>
              </a:spcBef>
              <a:buSzPct val="100000"/>
              <a:buChar char="•"/>
            </a:pPr>
            <a:r>
              <a:rPr lang="srn" altLang="en-US" sz="2400" i="1" dirty="0">
                <a:solidFill>
                  <a:srgbClr val="25252B"/>
                </a:solidFill>
                <a:latin typeface="IBM Plex Sans" pitchFamily="34" charset="0"/>
                <a:ea typeface="IBM Plex Sans" pitchFamily="34" charset="-122"/>
                <a:cs typeface="IBM Plex Sans" pitchFamily="34" charset="-120"/>
              </a:rPr>
              <a:t>Fiat</a:t>
            </a:r>
            <a:r>
              <a:rPr lang="srn" altLang="en-US" sz="2400" dirty="0">
                <a:solidFill>
                  <a:srgbClr val="25252B"/>
                </a:solidFill>
                <a:latin typeface="IBM Plex Sans" pitchFamily="34" charset="0"/>
                <a:ea typeface="IBM Plex Sans" pitchFamily="34" charset="-122"/>
                <a:cs typeface="IBM Plex Sans" pitchFamily="34" charset="-120"/>
              </a:rPr>
              <a:t> na Latijn fu "meki den du en", san den furu leisi e ferstan leki "na komando"</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Den e teki a moni bika sma, bedrefi, banki nanga regeringi e gebroiki en; weti meki a de wettig moni fu pai nanga, nanga den e taki taki den musu pai belasting nanga en</a:t>
            </a:r>
            <a:endParaRPr lang="sr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srn" altLang="en-US" sz="4350" dirty="0">
                <a:solidFill>
                  <a:srgbClr val="FFFFFF"/>
                </a:solidFill>
                <a:latin typeface="IBM Plex Sans Medium" pitchFamily="34" charset="0"/>
                <a:ea typeface="IBM Plex Sans Medium" pitchFamily="34" charset="-122"/>
                <a:cs typeface="IBM Plex Sans Medium" pitchFamily="34" charset="-120"/>
              </a:rPr>
              <a:t>Wi ben go fu moni di ben abi wan</a:t>
            </a:r>
            <a:br/>
            <a:r>
              <a:rPr lang="srn" altLang="en-US" sz="4350" dirty="0">
                <a:solidFill>
                  <a:srgbClr val="FFFFFF"/>
                </a:solidFill>
                <a:latin typeface="IBM Plex Sans Medium" pitchFamily="34" charset="0"/>
                <a:ea typeface="IBM Plex Sans Medium" pitchFamily="34" charset="-122"/>
                <a:cs typeface="IBM Plex Sans Medium" pitchFamily="34" charset="-120"/>
              </a:rPr>
              <a:t>sani baka en, na moni di abi</a:t>
            </a:r>
            <a:br/>
            <a:r>
              <a:rPr lang="srn" altLang="en-US" sz="4350" dirty="0">
                <a:solidFill>
                  <a:srgbClr val="FFFFFF"/>
                </a:solidFill>
                <a:latin typeface="IBM Plex Sans Medium" pitchFamily="34" charset="0"/>
                <a:ea typeface="IBM Plex Sans Medium" pitchFamily="34" charset="-122"/>
                <a:cs typeface="IBM Plex Sans Medium" pitchFamily="34" charset="-120"/>
              </a:rPr>
              <a:t>fertrow ini wan sma baka en.</a:t>
            </a:r>
            <a:endParaRPr lang="sr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C0C0D0"/>
                </a:solidFill>
                <a:latin typeface="IBM Plex Sans" pitchFamily="34" charset="0"/>
                <a:ea typeface="IBM Plex Sans" pitchFamily="34" charset="-122"/>
                <a:cs typeface="IBM Plex Sans" pitchFamily="34" charset="-120"/>
              </a:rPr>
              <a:t>Inleiding na Bitcoin · San na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rn" altLang="en-US" sz="4350" dirty="0">
                <a:solidFill>
                  <a:srgbClr val="FFFFFF"/>
                </a:solidFill>
                <a:latin typeface="IBM Plex Sans Medium" pitchFamily="34" charset="0"/>
                <a:ea typeface="IBM Plex Sans Medium" pitchFamily="34" charset="-122"/>
                <a:cs typeface="IBM Plex Sans Medium" pitchFamily="34" charset="-120"/>
              </a:rPr>
              <a:t>San no bun nanga wi moni?</a:t>
            </a:r>
            <a:endParaRPr lang="sr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rn" altLang="en-US" sz="2400" dirty="0">
                <a:solidFill>
                  <a:srgbClr val="FFFFFF"/>
                </a:solidFill>
                <a:latin typeface="IBM Plex Sans" pitchFamily="34" charset="0"/>
                <a:ea typeface="IBM Plex Sans" pitchFamily="34" charset="-122"/>
                <a:cs typeface="IBM Plex Sans" pitchFamily="34" charset="-120"/>
              </a:rPr>
              <a:t>Te sma e yere a wortu inflasi, den e prakseri furu leisi taki sani e kon moro diri.</a:t>
            </a:r>
            <a:endParaRPr lang="s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Inflasi nanga baikrakti</a:t>
            </a:r>
            <a:endParaRPr lang="srn" sz="3000" dirty="0"/>
          </a:p>
        </p:txBody>
      </p:sp>
      <p:pic>
        <p:nvPicPr>
          <p:cNvPr id="4" name="Image 0" descr="Fosi Yu abi 100 moni-yuniti. A basketi e kosti 100. Yu kan bai a heri basketi.A hei fu den prisiMoro lagiKrakti fu baiMoro heiBaka den prisi go hei Yu abi ete 100 moni-yuniti. A srefi basketi e kosti ">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no bun nanga wi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Inflasi nanga baikrakti</a:t>
            </a:r>
            <a:endParaRPr lang="sr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no bun nanga wi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Furu ede, wan keus</a:t>
            </a:r>
            <a:endParaRPr lang="srn"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A kon moro fu moni nanga krediti</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Tapu ini a levering fu sani nanga kenki ini san sma wani bai</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Moni di e lasi en warti, belasting, kostu fu meki sani</a:t>
            </a:r>
            <a:endParaRPr lang="srn"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Wan fu den ede na wan keus, no wan sani di psa so nomo: ini wan fiat-sistema, wan pikin grupu fu instansi kan meki moro moni nanga krediti de, nanga kenki den regla fu a sistema.</a:t>
            </a:r>
            <a:endParaRPr lang="sr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no bun nanga wi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Skarste nanga warti</a:t>
            </a:r>
            <a:endParaRPr lang="sr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A echte Mona Lisa abi moro warti leki ibri kopi: a na a wanwan</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Te wan sani no de furu, dati wawan no e meki a abi warti, ma te sma wani wan sani, a furu san de fu en abi importansi</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Te a furu moni san de e gro moro esi leki a furu sani san a moni kan bai, ibri pisi moni e man bai minder sani furu leisi</a:t>
            </a:r>
            <a:endParaRPr lang="sr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no bun nanga wi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Inflasi no e trefi ibriwan na a srefi fasi</a:t>
            </a:r>
            <a:endParaRPr lang="srn"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Kontant moni nanga moni di yu poti na sei kan lasi krakti fu bai sani</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Den sma di abi gudu di e kon moro diri kan de wan pisi kibri</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Wrokopaiman nanga preis e kenki nanga difrenti spiti</a:t>
            </a:r>
            <a:endParaRPr lang="srn"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A moni na yu bankrekening na wan tra sani leki kontant moni na yu anu: na a pramisi fu a bank fu pai yu. Furu leisi a bank e hori a pramisi dati, ma a e dipen fu a bank nanga den regel di e rigeri en.</a:t>
            </a:r>
            <a:endParaRPr lang="sr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no bun nanga wi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Proberi en: Wan tesi fu baipowru</a:t>
            </a:r>
            <a:endParaRPr lang="srn"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rn" altLang="en-US" sz="2400" dirty="0">
                <a:solidFill>
                  <a:srgbClr val="25252B"/>
                </a:solidFill>
                <a:latin typeface="IBM Plex Sans" pitchFamily="34" charset="0"/>
                <a:ea typeface="IBM Plex Sans" pitchFamily="34" charset="-122"/>
                <a:cs typeface="IBM Plex Sans" pitchFamily="34" charset="-120"/>
              </a:rPr>
              <a:t>Kisi wan aladei sani: brede, transport, noso beltegoed</a:t>
            </a:r>
            <a:endParaRPr lang="srn" sz="2400" dirty="0"/>
          </a:p>
          <a:p>
            <a:pPr algn="l" marL="228600" indent="-228600">
              <a:lnSpc>
                <a:spcPct val="113000"/>
              </a:lnSpc>
              <a:spcBef>
                <a:spcPts val="480"/>
              </a:spcBef>
              <a:buSzPct val="100000"/>
              <a:buFont typeface="+mj-lt"/>
              <a:buAutoNum type="arabicPeriod" startAt="1"/>
            </a:pPr>
            <a:r>
              <a:rPr lang="srn" altLang="en-US" sz="2400" dirty="0">
                <a:solidFill>
                  <a:srgbClr val="25252B"/>
                </a:solidFill>
                <a:latin typeface="IBM Plex Sans" pitchFamily="34" charset="0"/>
                <a:ea typeface="IBM Plex Sans" pitchFamily="34" charset="-122"/>
                <a:cs typeface="IBM Plex Sans" pitchFamily="34" charset="-120"/>
              </a:rPr>
              <a:t>Skrifi a pris fu en fu tide</a:t>
            </a:r>
            <a:endParaRPr lang="srn" sz="2400" dirty="0"/>
          </a:p>
          <a:p>
            <a:pPr algn="l" marL="228600" indent="-228600">
              <a:lnSpc>
                <a:spcPct val="113000"/>
              </a:lnSpc>
              <a:spcBef>
                <a:spcPts val="480"/>
              </a:spcBef>
              <a:buSzPct val="100000"/>
              <a:buFont typeface="+mj-lt"/>
              <a:buAutoNum type="arabicPeriod" startAt="1"/>
            </a:pPr>
            <a:r>
              <a:rPr lang="srn" altLang="en-US" sz="2400" dirty="0">
                <a:solidFill>
                  <a:srgbClr val="25252B"/>
                </a:solidFill>
                <a:latin typeface="IBM Plex Sans" pitchFamily="34" charset="0"/>
                <a:ea typeface="IBM Plex Sans" pitchFamily="34" charset="-122"/>
                <a:cs typeface="IBM Plex Sans" pitchFamily="34" charset="-120"/>
              </a:rPr>
              <a:t>Aksi wan sma omeni a ben kosti wan pisi yari pasa, èn luku na wan skrifi di yu kan fertrow efu yu kan</a:t>
            </a:r>
            <a:endParaRPr lang="srn" sz="2400" dirty="0"/>
          </a:p>
          <a:p>
            <a:pPr algn="l" marL="228600" indent="-228600">
              <a:lnSpc>
                <a:spcPct val="113000"/>
              </a:lnSpc>
              <a:spcBef>
                <a:spcPts val="480"/>
              </a:spcBef>
              <a:buSzPct val="100000"/>
              <a:buFont typeface="+mj-lt"/>
              <a:buAutoNum type="arabicPeriod" startAt="1"/>
            </a:pPr>
            <a:r>
              <a:rPr lang="srn" altLang="en-US" sz="2400" dirty="0">
                <a:solidFill>
                  <a:srgbClr val="25252B"/>
                </a:solidFill>
                <a:latin typeface="IBM Plex Sans" pitchFamily="34" charset="0"/>
                <a:ea typeface="IBM Plex Sans" pitchFamily="34" charset="-122"/>
                <a:cs typeface="IBM Plex Sans" pitchFamily="34" charset="-120"/>
              </a:rPr>
              <a:t>A moni di sma e wini go hei na a srefi tempo? San moro kan meki a pris kenki?</a:t>
            </a:r>
            <a:endParaRPr lang="sr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no bun nanga wi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Fiatmoni e wroko, ma a abi risiko</a:t>
            </a:r>
            <a:endParaRPr lang="srn"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Makriki betaling, kredi san kan kenki, wrokosani fu piki tapu krisis</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Ma a furu moni san de nanga den regel kan kenki, nanga den sma san e gebroiki en no abi furu fu taki</a:t>
            </a:r>
            <a:endParaRPr lang="srn"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Na dati meki sma e suku tra pasi, nanga na dati meki den ben meki Bitcoin.</a:t>
            </a:r>
            <a:endParaRPr lang="sr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no bun nanga wi moni?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srn" altLang="en-US" sz="4350" dirty="0">
                <a:solidFill>
                  <a:srgbClr val="FFFFFF"/>
                </a:solidFill>
                <a:latin typeface="IBM Plex Sans Medium" pitchFamily="34" charset="0"/>
                <a:ea typeface="IBM Plex Sans Medium" pitchFamily="34" charset="-122"/>
                <a:cs typeface="IBM Plex Sans Medium" pitchFamily="34" charset="-120"/>
              </a:rPr>
              <a:t>San na Bitcoin?</a:t>
            </a:r>
            <a:endParaRPr lang="sr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srn" altLang="en-US" sz="2400" dirty="0">
                <a:solidFill>
                  <a:srgbClr val="FFFFFF"/>
                </a:solidFill>
                <a:latin typeface="IBM Plex Sans" pitchFamily="34" charset="0"/>
                <a:ea typeface="IBM Plex Sans" pitchFamily="34" charset="-122"/>
                <a:cs typeface="IBM Plex Sans" pitchFamily="34" charset="-120"/>
              </a:rPr>
              <a:t>Digitaal moni di no de ondro wan sentrale basi, di abi wan limiti na a howmeni di kan de, èn di sma kan seni direkti gi makandra sondro permissie fu wan bank.</a:t>
            </a:r>
            <a:endParaRPr lang="s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A problema fu gebroiki a srefi moni tu leisi</a:t>
            </a:r>
            <a:endParaRPr lang="sr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n" altLang="en-US" sz="2400" b="1" dirty="0">
                <a:solidFill>
                  <a:srgbClr val="422C70"/>
                </a:solidFill>
                <a:latin typeface="IBM Plex Sans" pitchFamily="34" charset="0"/>
                <a:ea typeface="IBM Plex Sans" pitchFamily="34" charset="-122"/>
                <a:cs typeface="IBM Plex Sans" pitchFamily="34" charset="-120"/>
              </a:rPr>
              <a:t>31 oktober 2008:</a:t>
            </a:r>
            <a:r>
              <a:rPr lang="srn" altLang="en-US" sz="2400" dirty="0">
                <a:solidFill>
                  <a:srgbClr val="25252B"/>
                </a:solidFill>
                <a:latin typeface="IBM Plex Sans" pitchFamily="34" charset="0"/>
                <a:ea typeface="IBM Plex Sans" pitchFamily="34" charset="-122"/>
                <a:cs typeface="IBM Plex Sans" pitchFamily="34" charset="-120"/>
              </a:rPr>
              <a:t> Satoshi Nakamoto e publiseeri </a:t>
            </a:r>
            <a:r>
              <a:rPr lang="srn" altLang="en-US" sz="2400" i="1" dirty="0">
                <a:solidFill>
                  <a:srgbClr val="25252B"/>
                </a:solidFill>
                <a:latin typeface="IBM Plex Sans" pitchFamily="34" charset="0"/>
                <a:ea typeface="IBM Plex Sans" pitchFamily="34" charset="-122"/>
                <a:cs typeface="IBM Plex Sans" pitchFamily="34" charset="-120"/>
              </a:rPr>
              <a:t>Bitcoin: Wan elektroniki monisistema fu sma na sma</a:t>
            </a:r>
            <a:r>
              <a:rPr lang="srn" altLang="en-US" sz="2400" dirty="0">
                <a:solidFill>
                  <a:srgbClr val="25252B"/>
                </a:solidFill>
                <a:latin typeface="IBM Plex Sans" pitchFamily="34" charset="0"/>
                <a:ea typeface="IBM Plex Sans" pitchFamily="34" charset="-122"/>
                <a:cs typeface="IBM Plex Sans" pitchFamily="34" charset="-120"/>
              </a:rPr>
              <a:t>. </a:t>
            </a:r>
            <a:r>
              <a:rPr lang="srn" altLang="en-US" sz="2400" b="1" dirty="0">
                <a:solidFill>
                  <a:srgbClr val="25252B"/>
                </a:solidFill>
                <a:latin typeface="IBM Plex Sans" pitchFamily="34" charset="0"/>
                <a:ea typeface="IBM Plex Sans" pitchFamily="34" charset="-122"/>
                <a:cs typeface="IBM Plex Sans" pitchFamily="34" charset="-120"/>
              </a:rPr>
              <a:t>Yanuari 2009:</a:t>
            </a:r>
            <a:r>
              <a:rPr lang="srn" altLang="en-US" sz="2400" dirty="0">
                <a:solidFill>
                  <a:srgbClr val="25252B"/>
                </a:solidFill>
                <a:latin typeface="IBM Plex Sans" pitchFamily="34" charset="0"/>
                <a:ea typeface="IBM Plex Sans" pitchFamily="34" charset="-122"/>
                <a:cs typeface="IBM Plex Sans" pitchFamily="34" charset="-120"/>
              </a:rPr>
              <a:t> a netwarki e bigin.</a:t>
            </a:r>
            <a:endParaRPr lang="srn" sz="2400" dirty="0"/>
          </a:p>
        </p:txBody>
      </p:sp>
      <p:pic>
        <p:nvPicPr>
          <p:cNvPr id="5" name="Image 0" descr="Bedreifi fu pay A sma di e seni a moni e aksi a bedreifiA bedreifi e hori a monibuku nanga gi a pay pasi A sma di mus kisi a moni e kisi en efu a bedreifi e gi pasiE hang naWan organisâsi di den e fer">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Sondro wan mindribasi · Wan limiti na a furu di de · Fu wan na</a:t>
            </a:r>
            <a:br/>
            <a:r>
              <a:rPr lang="srn" altLang="en-US" sz="3000" dirty="0">
                <a:solidFill>
                  <a:srgbClr val="422C70"/>
                </a:solidFill>
                <a:latin typeface="IBM Plex Sans Medium" pitchFamily="34" charset="0"/>
                <a:ea typeface="IBM Plex Sans Medium" pitchFamily="34" charset="-122"/>
                <a:cs typeface="IBM Plex Sans Medium" pitchFamily="34" charset="-120"/>
              </a:rPr>
              <a:t>a tra</a:t>
            </a:r>
            <a:endParaRPr lang="srn"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Sondro wan sentrale bosro:</a:t>
            </a:r>
            <a:r>
              <a:rPr lang="srn" altLang="en-US" sz="2400" dirty="0">
                <a:solidFill>
                  <a:srgbClr val="25252B"/>
                </a:solidFill>
                <a:latin typeface="IBM Plex Sans" pitchFamily="34" charset="0"/>
                <a:ea typeface="IBM Plex Sans" pitchFamily="34" charset="-122"/>
                <a:cs typeface="IBM Plex Sans" pitchFamily="34" charset="-120"/>
              </a:rPr>
              <a:t> no wan sentrale kantor e meki rekening, e kenki a moni di de na den rekening, noso e beslis suma mag kon dape</a:t>
            </a:r>
            <a:endParaRPr lang="srn" sz="2400" dirty="0"/>
          </a:p>
          <a:p>
            <a:pPr algn="l" marL="228600" indent="-228600">
              <a:lnSpc>
                <a:spcPct val="113000"/>
              </a:lnSpc>
              <a:spcBef>
                <a:spcPts val="480"/>
              </a:spcBef>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A howmeni abi wan grens:</a:t>
            </a:r>
            <a:r>
              <a:rPr lang="srn" altLang="en-US" sz="2400" dirty="0">
                <a:solidFill>
                  <a:srgbClr val="25252B"/>
                </a:solidFill>
                <a:latin typeface="IBM Plex Sans" pitchFamily="34" charset="0"/>
                <a:ea typeface="IBM Plex Sans" pitchFamily="34" charset="-122"/>
                <a:cs typeface="IBM Plex Sans" pitchFamily="34" charset="-120"/>
              </a:rPr>
              <a:t> noiti moro leki 21 milyun bitcoin sa de</a:t>
            </a:r>
            <a:endParaRPr lang="srn" sz="2400" dirty="0"/>
          </a:p>
          <a:p>
            <a:pPr algn="l" marL="228600" indent="-228600">
              <a:lnSpc>
                <a:spcPct val="113000"/>
              </a:lnSpc>
              <a:spcBef>
                <a:spcPts val="480"/>
              </a:spcBef>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Fu wan sma go na trawan:</a:t>
            </a:r>
            <a:r>
              <a:rPr lang="srn" altLang="en-US" sz="2400" dirty="0">
                <a:solidFill>
                  <a:srgbClr val="25252B"/>
                </a:solidFill>
                <a:latin typeface="IBM Plex Sans" pitchFamily="34" charset="0"/>
                <a:ea typeface="IBM Plex Sans" pitchFamily="34" charset="-122"/>
                <a:cs typeface="IBM Plex Sans" pitchFamily="34" charset="-120"/>
              </a:rPr>
              <a:t> seni gi ibri sma, na ibri presi, sondro aksi wan sentrale bosro</a:t>
            </a:r>
            <a:endParaRPr lang="srn"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No wan bedrefi kan tapu bitcoin di yu srefi e kontroleri. A tra sei fu a fri dati na taki yu mus teki ferantwortu: wan transaksi di e hori nanga den regel no kan drai baka moro furu leisi, en no wan yepipleki de gi a netwerki.</a:t>
            </a:r>
            <a:endParaRPr lang="sr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Wan grensi di ibriwan kan kontroli</a:t>
            </a:r>
            <a:endParaRPr lang="srn" sz="3000" dirty="0"/>
          </a:p>
        </p:txBody>
      </p:sp>
      <p:pic>
        <p:nvPicPr>
          <p:cNvPr id="4" name="Image 0" descr="Wan taki abra a moni-omeni A orga di meki a moni poti wan limiti na en website. Na a orga en eigi databank nomo skrifi a sani op. No wan sma na dorosei fu a orga kan tjeki en. A orga kan kenki a moni-">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Yu no abi wan heri Bitcoin fanowdu</a:t>
            </a:r>
            <a:endParaRPr lang="sr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Wan bitcoin kan prati ini 100.000.000 moro pikin pisi di den e kari satoshis, noso sats.</a:t>
            </a:r>
            <a:endParaRPr lang="srn"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Suma e meki Bitcoin tan wroko?</a:t>
            </a:r>
            <a:endParaRPr lang="srn" sz="3000" dirty="0"/>
          </a:p>
        </p:txBody>
      </p:sp>
      <p:pic>
        <p:nvPicPr>
          <p:cNvPr id="4" name="Image 0" descr="GebroikimanWan gebroikiman e kisi, hori nanga seni bitcoin. NodeWan node e tesi den regla fu ensrefi nanga seni data di klopu go moro fara. DigrimanWan digriman e meki kandidati-blok nanga du wroko-be">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Suma e meki Bitcoin tan wroko?</a:t>
            </a:r>
            <a:endParaRPr lang="sr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Bitcoin abi bun sei nanga ogri sei</a:t>
            </a:r>
            <a:endParaRPr lang="sr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En pris kan kenki esi</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Na a moro pisi, fowtu e tan fu têgo</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Na furu presi, no furu sma e teki en ete</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Fu gebroiki en na wan sefifasi, wan sma musu leri wan tu sani</a:t>
            </a:r>
            <a:endParaRPr lang="sr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Bitcoin e seti kontroli nanga eigi frantwortu na a presi fu wan pisi fu a fertrow ini instansi. A no e puru risko.</a:t>
            </a:r>
            <a:endParaRPr lang="sr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na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rn" altLang="en-US" sz="4350" dirty="0">
                <a:solidFill>
                  <a:srgbClr val="FFFFFF"/>
                </a:solidFill>
                <a:latin typeface="IBM Plex Sans Medium" pitchFamily="34" charset="0"/>
                <a:ea typeface="IBM Plex Sans Medium" pitchFamily="34" charset="-122"/>
                <a:cs typeface="IBM Plex Sans Medium" pitchFamily="34" charset="-120"/>
              </a:rPr>
              <a:t>Fa yu e gebroiki Bitcoin?</a:t>
            </a:r>
            <a:endParaRPr lang="sr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rn" altLang="en-US" sz="2400" dirty="0">
                <a:solidFill>
                  <a:srgbClr val="FFFFFF"/>
                </a:solidFill>
                <a:latin typeface="IBM Plex Sans" pitchFamily="34" charset="0"/>
                <a:ea typeface="IBM Plex Sans" pitchFamily="34" charset="-122"/>
                <a:cs typeface="IBM Plex Sans" pitchFamily="34" charset="-120"/>
              </a:rPr>
              <a:t>A fosi aksi fu ibri portmoni: suma abi den sroto na en anu?</a:t>
            </a:r>
            <a:endParaRPr lang="s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Wan Portmoni e Sorgu fu Sroto</a:t>
            </a:r>
            <a:endParaRPr lang="srn" sz="3000" dirty="0"/>
          </a:p>
        </p:txBody>
      </p:sp>
      <p:pic>
        <p:nvPicPr>
          <p:cNvPr id="4" name="Image 0" descr="Yu pòtmòni e hori den sroto Kisi Prati wan adres fu kisi bitcoinSeni Seti yu handtekening nanga yu sroto A bitcoin e tan na ini a kasbuku di ala sma e prati">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Fa yu e gebroiki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Suma e hori yu Bitcoin fu tru?</a:t>
            </a:r>
            <a:endParaRPr lang="srn"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Bewari na yu eigi anu:</a:t>
            </a:r>
            <a:r>
              <a:rPr lang="srn" altLang="en-US" sz="2400" dirty="0">
                <a:solidFill>
                  <a:srgbClr val="25252B"/>
                </a:solidFill>
                <a:latin typeface="IBM Plex Sans" pitchFamily="34" charset="0"/>
                <a:ea typeface="IBM Plex Sans" pitchFamily="34" charset="-122"/>
                <a:cs typeface="IBM Plex Sans" pitchFamily="34" charset="-120"/>
              </a:rPr>
              <a:t> yu e kontroli den sroto</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No wan sma kan yepi yu feni yu bitcoin baka efu yu lasi a siriwortugrupu nanga a aparati</a:t>
            </a:r>
            <a:endParaRPr lang="srn" sz="2400" dirty="0"/>
          </a:p>
          <a:p>
            <a:pPr algn="l" marL="228600" indent="-228600">
              <a:lnSpc>
                <a:spcPct val="113000"/>
              </a:lnSpc>
              <a:spcBef>
                <a:spcPts val="480"/>
              </a:spcBef>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Bewari na wan tra sma anu:</a:t>
            </a:r>
            <a:r>
              <a:rPr lang="srn" altLang="en-US" sz="2400" dirty="0">
                <a:solidFill>
                  <a:srgbClr val="25252B"/>
                </a:solidFill>
                <a:latin typeface="IBM Plex Sans" pitchFamily="34" charset="0"/>
                <a:ea typeface="IBM Plex Sans" pitchFamily="34" charset="-122"/>
                <a:cs typeface="IBM Plex Sans" pitchFamily="34" charset="-120"/>
              </a:rPr>
              <a:t> wan bedrifi e hori den sroto, pikinso leki wan bank</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Yu saldo na a bedrifi en pramisi fu pai; a kan poti wan limiti na omeni moni yu kan puru, tapu wan rekening, meki hacker broko go na ini en sistema, noso tapu en wroko</a:t>
            </a:r>
            <a:endParaRPr lang="srn"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Fu teki wan keus fu bewari no de wan tesi fu omeni yu weri. San de prenspari, na taki yu sabi sortu bewari yu e gebroiki nanga san yu e poti yu fertrow na ini.</a:t>
            </a:r>
            <a:endParaRPr lang="sr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Fa yu e gebroiki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Yu seed phrase e gi yu furu</a:t>
            </a:r>
            <a:br/>
            <a:r>
              <a:rPr lang="srn" altLang="en-US" sz="3000" dirty="0">
                <a:solidFill>
                  <a:srgbClr val="422C70"/>
                </a:solidFill>
                <a:latin typeface="IBM Plex Sans Medium" pitchFamily="34" charset="0"/>
                <a:ea typeface="IBM Plex Sans Medium" pitchFamily="34" charset="-122"/>
                <a:cs typeface="IBM Plex Sans Medium" pitchFamily="34" charset="-120"/>
              </a:rPr>
              <a:t>toegang</a:t>
            </a:r>
            <a:endParaRPr lang="srn"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srn" altLang="en-US" sz="2400" dirty="0">
                <a:solidFill>
                  <a:srgbClr val="25252B"/>
                </a:solidFill>
                <a:latin typeface="IBM Plex Sans" pitchFamily="34" charset="0"/>
                <a:ea typeface="IBM Plex Sans" pitchFamily="34" charset="-122"/>
                <a:cs typeface="IBM Plex Sans" pitchFamily="34" charset="-120"/>
              </a:rPr>
              <a:t>Wan leis fu wortu na wan fiksi order, furu leisi 12 noso 24, di kan meki yu sroto baka. Ibriwan di abi en kan teki yu bitcoin.</a:t>
            </a:r>
            <a:endParaRPr lang="srn" sz="2400" dirty="0"/>
          </a:p>
        </p:txBody>
      </p:sp>
      <p:pic>
        <p:nvPicPr>
          <p:cNvPr id="6" name="Image 1" descr="Soso wan eksempre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Fa yu e gebroiki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srn" altLang="en-US" sz="4350" dirty="0">
                <a:solidFill>
                  <a:srgbClr val="FFFFFF"/>
                </a:solidFill>
                <a:latin typeface="IBM Plex Sans Medium" pitchFamily="34" charset="0"/>
                <a:ea typeface="IBM Plex Sans Medium" pitchFamily="34" charset="-122"/>
                <a:cs typeface="IBM Plex Sans Medium" pitchFamily="34" charset="-120"/>
              </a:rPr>
              <a:t>Efu den sroto no na fu yu, a moni</a:t>
            </a:r>
            <a:br/>
            <a:r>
              <a:rPr lang="srn" altLang="en-US" sz="4350" dirty="0">
                <a:solidFill>
                  <a:srgbClr val="FFFFFF"/>
                </a:solidFill>
                <a:latin typeface="IBM Plex Sans Medium" pitchFamily="34" charset="0"/>
                <a:ea typeface="IBM Plex Sans Medium" pitchFamily="34" charset="-122"/>
                <a:cs typeface="IBM Plex Sans Medium" pitchFamily="34" charset="-120"/>
              </a:rPr>
              <a:t>no na fu yu.</a:t>
            </a:r>
            <a:endParaRPr lang="sr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C0C0D0"/>
                </a:solidFill>
                <a:latin typeface="IBM Plex Sans" pitchFamily="34" charset="0"/>
                <a:ea typeface="IBM Plex Sans" pitchFamily="34" charset="-122"/>
                <a:cs typeface="IBM Plex Sans" pitchFamily="34" charset="-120"/>
              </a:rPr>
              <a:t>Inleiding na Bitcoin · Fa yu e gebroiki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Fosi yu gebroiki wan wallet</a:t>
            </a:r>
            <a:endParaRPr lang="srn" sz="3000" dirty="0"/>
          </a:p>
        </p:txBody>
      </p:sp>
      <p:sp>
        <p:nvSpPr>
          <p:cNvPr id="5" name="Text 2"/>
          <p:cNvSpPr/>
          <p:nvPr/>
        </p:nvSpPr>
        <p:spPr>
          <a:xfrm>
            <a:off x="986729" y="137224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srn" altLang="en-US" sz="2020" b="1" dirty="0">
                <a:solidFill>
                  <a:srgbClr val="422C70"/>
                </a:solidFill>
                <a:latin typeface="IBM Plex Sans" pitchFamily="34" charset="0"/>
                <a:ea typeface="IBM Plex Sans" pitchFamily="34" charset="-122"/>
                <a:cs typeface="IBM Plex Sans" pitchFamily="34" charset="-120"/>
              </a:rPr>
              <a:t>Sroto:</a:t>
            </a:r>
            <a:r>
              <a:rPr lang="srn" altLang="en-US" sz="2020" dirty="0">
                <a:solidFill>
                  <a:srgbClr val="25252B"/>
                </a:solidFill>
                <a:latin typeface="IBM Plex Sans" pitchFamily="34" charset="0"/>
                <a:ea typeface="IBM Plex Sans" pitchFamily="34" charset="-122"/>
                <a:cs typeface="IBM Plex Sans" pitchFamily="34" charset="-120"/>
              </a:rPr>
              <a:t> suma abi kontroli abra den, yu noso wan bedrifi?</a:t>
            </a:r>
            <a:endParaRPr lang="srn" sz="2020" dirty="0"/>
          </a:p>
          <a:p>
            <a:pPr algn="l" marL="191770" indent="-191770">
              <a:lnSpc>
                <a:spcPct val="113000"/>
              </a:lnSpc>
              <a:spcBef>
                <a:spcPts val="400"/>
              </a:spcBef>
              <a:buSzPct val="100000"/>
              <a:buChar char="•"/>
            </a:pPr>
            <a:r>
              <a:rPr lang="srn" altLang="en-US" sz="2020" b="1" dirty="0">
                <a:solidFill>
                  <a:srgbClr val="422C70"/>
                </a:solidFill>
                <a:latin typeface="IBM Plex Sans" pitchFamily="34" charset="0"/>
                <a:ea typeface="IBM Plex Sans" pitchFamily="34" charset="-122"/>
                <a:cs typeface="IBM Plex Sans" pitchFamily="34" charset="-120"/>
              </a:rPr>
              <a:t>Kisi baka:</a:t>
            </a:r>
            <a:r>
              <a:rPr lang="srn" altLang="en-US" sz="2020" dirty="0">
                <a:solidFill>
                  <a:srgbClr val="25252B"/>
                </a:solidFill>
                <a:latin typeface="IBM Plex Sans" pitchFamily="34" charset="0"/>
                <a:ea typeface="IBM Plex Sans" pitchFamily="34" charset="-122"/>
                <a:cs typeface="IBM Plex Sans" pitchFamily="34" charset="-120"/>
              </a:rPr>
              <a:t> san e pasa efu yu lasi yu telefon noso a bedrifi no de moro?</a:t>
            </a:r>
            <a:endParaRPr lang="srn" sz="2020" dirty="0"/>
          </a:p>
          <a:p>
            <a:pPr algn="l" marL="191770" indent="-191770">
              <a:lnSpc>
                <a:spcPct val="113000"/>
              </a:lnSpc>
              <a:spcBef>
                <a:spcPts val="400"/>
              </a:spcBef>
              <a:buSzPct val="100000"/>
              <a:buChar char="•"/>
            </a:pPr>
            <a:r>
              <a:rPr lang="srn" altLang="en-US" sz="2020" b="1" dirty="0">
                <a:solidFill>
                  <a:srgbClr val="422C70"/>
                </a:solidFill>
                <a:latin typeface="IBM Plex Sans" pitchFamily="34" charset="0"/>
                <a:ea typeface="IBM Plex Sans" pitchFamily="34" charset="-122"/>
                <a:cs typeface="IBM Plex Sans" pitchFamily="34" charset="-120"/>
              </a:rPr>
              <a:t>Bron:</a:t>
            </a:r>
            <a:r>
              <a:rPr lang="srn" altLang="en-US" sz="2020" dirty="0">
                <a:solidFill>
                  <a:srgbClr val="25252B"/>
                </a:solidFill>
                <a:latin typeface="IBM Plex Sans" pitchFamily="34" charset="0"/>
                <a:ea typeface="IBM Plex Sans" pitchFamily="34" charset="-122"/>
                <a:cs typeface="IBM Plex Sans" pitchFamily="34" charset="-120"/>
              </a:rPr>
              <a:t> a ofisyeli website noso a app na ini a app-winkel, no wan link di wan sma seni gi yu?</a:t>
            </a:r>
            <a:endParaRPr lang="srn" sz="2020" dirty="0"/>
          </a:p>
          <a:p>
            <a:pPr algn="l" marL="191770" indent="-191770">
              <a:lnSpc>
                <a:spcPct val="113000"/>
              </a:lnSpc>
              <a:spcBef>
                <a:spcPts val="400"/>
              </a:spcBef>
              <a:buSzPct val="100000"/>
              <a:buChar char="•"/>
            </a:pPr>
            <a:r>
              <a:rPr lang="srn" altLang="en-US" sz="2020" b="1" dirty="0">
                <a:solidFill>
                  <a:srgbClr val="422C70"/>
                </a:solidFill>
                <a:latin typeface="IBM Plex Sans" pitchFamily="34" charset="0"/>
                <a:ea typeface="IBM Plex Sans" pitchFamily="34" charset="-122"/>
                <a:cs typeface="IBM Plex Sans" pitchFamily="34" charset="-120"/>
              </a:rPr>
              <a:t>Kode:</a:t>
            </a:r>
            <a:r>
              <a:rPr lang="srn" altLang="en-US" sz="2020" dirty="0">
                <a:solidFill>
                  <a:srgbClr val="25252B"/>
                </a:solidFill>
                <a:latin typeface="IBM Plex Sans" pitchFamily="34" charset="0"/>
                <a:ea typeface="IBM Plex Sans" pitchFamily="34" charset="-122"/>
                <a:cs typeface="IBM Plex Sans" pitchFamily="34" charset="-120"/>
              </a:rPr>
              <a:t> a bronkode de opo èn den e wroko aktiv fu hori en bun? (Disi wawan no e bewijsi taki a seifu.)</a:t>
            </a:r>
            <a:endParaRPr lang="srn" sz="2020" dirty="0"/>
          </a:p>
          <a:p>
            <a:pPr algn="l" marL="191770" indent="-191770">
              <a:lnSpc>
                <a:spcPct val="113000"/>
              </a:lnSpc>
              <a:spcBef>
                <a:spcPts val="400"/>
              </a:spcBef>
              <a:buSzPct val="100000"/>
              <a:buChar char="•"/>
            </a:pPr>
            <a:r>
              <a:rPr lang="srn" altLang="en-US" sz="2020" b="1" dirty="0">
                <a:solidFill>
                  <a:srgbClr val="422C70"/>
                </a:solidFill>
                <a:latin typeface="IBM Plex Sans" pitchFamily="34" charset="0"/>
                <a:ea typeface="IBM Plex Sans" pitchFamily="34" charset="-122"/>
                <a:cs typeface="IBM Plex Sans" pitchFamily="34" charset="-120"/>
              </a:rPr>
              <a:t>Kostu:</a:t>
            </a:r>
            <a:r>
              <a:rPr lang="srn" altLang="en-US" sz="2020" dirty="0">
                <a:solidFill>
                  <a:srgbClr val="25252B"/>
                </a:solidFill>
                <a:latin typeface="IBM Plex Sans" pitchFamily="34" charset="0"/>
                <a:ea typeface="IBM Plex Sans" pitchFamily="34" charset="-122"/>
                <a:cs typeface="IBM Plex Sans" pitchFamily="34" charset="-120"/>
              </a:rPr>
              <a:t> kostu fu seni, kisi noso puru moni?</a:t>
            </a:r>
            <a:endParaRPr lang="srn" sz="2020" dirty="0"/>
          </a:p>
          <a:p>
            <a:pPr algn="l" marL="191770" indent="-191770">
              <a:lnSpc>
                <a:spcPct val="113000"/>
              </a:lnSpc>
              <a:spcBef>
                <a:spcPts val="400"/>
              </a:spcBef>
              <a:buSzPct val="100000"/>
              <a:buChar char="•"/>
            </a:pPr>
            <a:r>
              <a:rPr lang="srn" altLang="en-US" sz="2020" b="1" dirty="0">
                <a:solidFill>
                  <a:srgbClr val="422C70"/>
                </a:solidFill>
                <a:latin typeface="IBM Plex Sans" pitchFamily="34" charset="0"/>
                <a:ea typeface="IBM Plex Sans" pitchFamily="34" charset="-122"/>
                <a:cs typeface="IBM Plex Sans" pitchFamily="34" charset="-120"/>
              </a:rPr>
              <a:t>Payman:</a:t>
            </a:r>
            <a:r>
              <a:rPr lang="srn" altLang="en-US" sz="2020" dirty="0">
                <a:solidFill>
                  <a:srgbClr val="25252B"/>
                </a:solidFill>
                <a:latin typeface="IBM Plex Sans" pitchFamily="34" charset="0"/>
                <a:ea typeface="IBM Plex Sans" pitchFamily="34" charset="-122"/>
                <a:cs typeface="IBM Plex Sans" pitchFamily="34" charset="-120"/>
              </a:rPr>
              <a:t> na a blockchain, nanga Lightning, noso ala tu?</a:t>
            </a:r>
            <a:endParaRPr lang="srn"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Fa yu e gebroiki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Na a keti nanga Lightning</a:t>
            </a:r>
            <a:endParaRPr lang="sr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Na a blokketting:</a:t>
            </a:r>
            <a:r>
              <a:rPr lang="srn" altLang="en-US" sz="2400" dirty="0">
                <a:solidFill>
                  <a:srgbClr val="25252B"/>
                </a:solidFill>
                <a:latin typeface="IBM Plex Sans" pitchFamily="34" charset="0"/>
                <a:ea typeface="IBM Plex Sans" pitchFamily="34" charset="-122"/>
                <a:cs typeface="IBM Plex Sans" pitchFamily="34" charset="-120"/>
              </a:rPr>
              <a:t> skrifi direkti ini a blokketting</a:t>
            </a:r>
            <a:endParaRPr lang="srn" sz="2400" dirty="0"/>
          </a:p>
          <a:p>
            <a:pPr algn="l" marL="228600" indent="-228600">
              <a:lnSpc>
                <a:spcPct val="113000"/>
              </a:lnSpc>
              <a:spcBef>
                <a:spcPts val="480"/>
              </a:spcBef>
              <a:buSzPct val="100000"/>
              <a:buChar char="•"/>
            </a:pPr>
            <a:r>
              <a:rPr lang="srn" altLang="en-US" sz="2400" b="1" dirty="0">
                <a:solidFill>
                  <a:srgbClr val="422C70"/>
                </a:solidFill>
                <a:latin typeface="IBM Plex Sans" pitchFamily="34" charset="0"/>
                <a:ea typeface="IBM Plex Sans" pitchFamily="34" charset="-122"/>
                <a:cs typeface="IBM Plex Sans" pitchFamily="34" charset="-120"/>
              </a:rPr>
              <a:t>Lightning:</a:t>
            </a:r>
            <a:r>
              <a:rPr lang="srn" altLang="en-US" sz="2400" dirty="0">
                <a:solidFill>
                  <a:srgbClr val="25252B"/>
                </a:solidFill>
                <a:latin typeface="IBM Plex Sans" pitchFamily="34" charset="0"/>
                <a:ea typeface="IBM Plex Sans" pitchFamily="34" charset="-122"/>
                <a:cs typeface="IBM Plex Sans" pitchFamily="34" charset="-120"/>
              </a:rPr>
              <a:t> wan netwarki fu pai di meki tapu Bitcoin fu esesi, pikin pai di e psa furu leisi, leki te wan sma e bai wan kofi</a:t>
            </a:r>
            <a:endParaRPr lang="srn" sz="2400" dirty="0"/>
          </a:p>
          <a:p>
            <a:pPr algn="l" marL="228600" indent="-228600">
              <a:lnSpc>
                <a:spcPct val="113000"/>
              </a:lnSpc>
              <a:spcBef>
                <a:spcPts val="480"/>
              </a:spcBef>
              <a:buSzPct val="100000"/>
              <a:buChar char="•"/>
            </a:pPr>
            <a:r>
              <a:rPr lang="srn" altLang="en-US" sz="2400" dirty="0">
                <a:solidFill>
                  <a:srgbClr val="25252B"/>
                </a:solidFill>
                <a:latin typeface="IBM Plex Sans" pitchFamily="34" charset="0"/>
                <a:ea typeface="IBM Plex Sans" pitchFamily="34" charset="-122"/>
                <a:cs typeface="IBM Plex Sans" pitchFamily="34" charset="-120"/>
              </a:rPr>
              <a:t>Wan Lightning-pursu kan tu de ondro beheer fu wan tra sma noso fu a gebroikiman srefi</a:t>
            </a:r>
            <a:endParaRPr lang="srn" sz="2400" dirty="0"/>
          </a:p>
        </p:txBody>
      </p:sp>
      <p:pic>
        <p:nvPicPr>
          <p:cNvPr id="5" name="Image 0" descr="Na a blockchainSkrifi direkti na ini a blockchain fu BitcoinLightningWan netwerki fu payman di meki na tapu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Fa yu e gebroiki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Dri regre te yu e leri</a:t>
            </a:r>
            <a:endParaRPr lang="sr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b="1" dirty="0">
                <a:solidFill>
                  <a:srgbClr val="25252B"/>
                </a:solidFill>
                <a:latin typeface="IBM Plex Sans" pitchFamily="34" charset="0"/>
                <a:ea typeface="IBM Plex Sans" pitchFamily="34" charset="-122"/>
                <a:cs typeface="IBM Plex Sans" pitchFamily="34" charset="-120"/>
              </a:rPr>
              <a:t>Leri fosi.</a:t>
            </a:r>
            <a:r>
              <a:rPr lang="srn" altLang="en-US" sz="2400" dirty="0">
                <a:solidFill>
                  <a:srgbClr val="25252B"/>
                </a:solidFill>
                <a:latin typeface="IBM Plex Sans" pitchFamily="34" charset="0"/>
                <a:ea typeface="IBM Plex Sans" pitchFamily="34" charset="-122"/>
                <a:cs typeface="IBM Plex Sans" pitchFamily="34" charset="-120"/>
              </a:rPr>
              <a:t> No du sani fu bretyi, frede, noso presi.</a:t>
            </a:r>
            <a:endParaRPr lang="srn" sz="2400" dirty="0"/>
          </a:p>
          <a:p>
            <a:pPr algn="l" marL="228600" indent="-228600">
              <a:lnSpc>
                <a:spcPct val="113000"/>
              </a:lnSpc>
              <a:spcBef>
                <a:spcPts val="480"/>
              </a:spcBef>
              <a:buSzPct val="100000"/>
              <a:buChar char="•"/>
            </a:pPr>
            <a:r>
              <a:rPr lang="srn" altLang="en-US" sz="2400" b="1" dirty="0">
                <a:solidFill>
                  <a:srgbClr val="25252B"/>
                </a:solidFill>
                <a:latin typeface="IBM Plex Sans" pitchFamily="34" charset="0"/>
                <a:ea typeface="IBM Plex Sans" pitchFamily="34" charset="-122"/>
                <a:cs typeface="IBM Plex Sans" pitchFamily="34" charset="-120"/>
              </a:rPr>
              <a:t>Bigin pikin.</a:t>
            </a:r>
            <a:r>
              <a:rPr lang="srn" altLang="en-US" sz="2400" dirty="0">
                <a:solidFill>
                  <a:srgbClr val="25252B"/>
                </a:solidFill>
                <a:latin typeface="IBM Plex Sans" pitchFamily="34" charset="0"/>
                <a:ea typeface="IBM Plex Sans" pitchFamily="34" charset="-122"/>
                <a:cs typeface="IBM Plex Sans" pitchFamily="34" charset="-120"/>
              </a:rPr>
              <a:t> Pru lomsani di yu no sabi nanga wan pisi moni di yu kan lasi sondro kisi problema.</a:t>
            </a:r>
            <a:endParaRPr lang="srn" sz="2400" dirty="0"/>
          </a:p>
          <a:p>
            <a:pPr algn="l" marL="228600" indent="-228600">
              <a:lnSpc>
                <a:spcPct val="113000"/>
              </a:lnSpc>
              <a:spcBef>
                <a:spcPts val="480"/>
              </a:spcBef>
              <a:buSzPct val="100000"/>
              <a:buChar char="•"/>
            </a:pPr>
            <a:r>
              <a:rPr lang="srn" altLang="en-US" sz="2400" b="1" dirty="0">
                <a:solidFill>
                  <a:srgbClr val="25252B"/>
                </a:solidFill>
                <a:latin typeface="IBM Plex Sans" pitchFamily="34" charset="0"/>
                <a:ea typeface="IBM Plex Sans" pitchFamily="34" charset="-122"/>
                <a:cs typeface="IBM Plex Sans" pitchFamily="34" charset="-120"/>
              </a:rPr>
              <a:t>No fertrow, tjek.</a:t>
            </a:r>
            <a:r>
              <a:rPr lang="srn" altLang="en-US" sz="2400" dirty="0">
                <a:solidFill>
                  <a:srgbClr val="25252B"/>
                </a:solidFill>
                <a:latin typeface="IBM Plex Sans" pitchFamily="34" charset="0"/>
                <a:ea typeface="IBM Plex Sans" pitchFamily="34" charset="-122"/>
                <a:cs typeface="IBM Plex Sans" pitchFamily="34" charset="-120"/>
              </a:rPr>
              <a:t> Tjek a sma, a fasi fu pay, a adres, nanga a furu moni.</a:t>
            </a:r>
            <a:endParaRPr lang="srn"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algn="l" indent="0" marL="0">
              <a:lnSpc>
                <a:spcPct val="113000"/>
              </a:lnSpc>
              <a:buNone/>
            </a:pPr>
            <a:r>
              <a:rPr lang="srn" altLang="en-US" sz="2400" b="1" dirty="0">
                <a:solidFill>
                  <a:srgbClr val="422C70"/>
                </a:solidFill>
                <a:latin typeface="IBM Plex Sans" pitchFamily="34" charset="0"/>
                <a:ea typeface="IBM Plex Sans" pitchFamily="34" charset="-122"/>
                <a:cs typeface="IBM Plex Sans" pitchFamily="34" charset="-120"/>
              </a:rPr>
              <a:t>Deri tori fu kisi moni, noiti kibri tori</a:t>
            </a:r>
            <a:endParaRPr lang="srn" sz="2400" dirty="0"/>
          </a:p>
          <a:p>
            <a:pPr algn="l" indent="0" marL="0">
              <a:lnSpc>
                <a:spcPct val="113000"/>
              </a:lnSpc>
              <a:spcBef>
                <a:spcPts val="360"/>
              </a:spcBef>
              <a:buNone/>
            </a:pPr>
            <a:r>
              <a:rPr lang="srn" altLang="en-US" sz="2400" dirty="0">
                <a:solidFill>
                  <a:srgbClr val="25252B"/>
                </a:solidFill>
                <a:latin typeface="IBM Plex Sans" pitchFamily="34" charset="0"/>
                <a:ea typeface="IBM Plex Sans" pitchFamily="34" charset="-122"/>
                <a:cs typeface="IBM Plex Sans" pitchFamily="34" charset="-120"/>
              </a:rPr>
              <a:t>Yu kan deri wan adres noso wan aksi fu pay. Yu no mus deri wan worturei fu kisi yu portmoni baka noso wan priveti sroto noiti. No wan oprekti leriman, bedref fu dijitali portmoni, noso yepiman sa aksi yu fu en.</a:t>
            </a:r>
            <a:endParaRPr lang="sr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Fa yu e gebroiki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Tapu, No Prati Noti, No Seni</a:t>
            </a:r>
            <a:br/>
            <a:r>
              <a:rPr lang="srn" altLang="en-US" sz="3000" dirty="0">
                <a:solidFill>
                  <a:srgbClr val="422C70"/>
                </a:solidFill>
                <a:latin typeface="IBM Plex Sans Medium" pitchFamily="34" charset="0"/>
                <a:ea typeface="IBM Plex Sans Medium" pitchFamily="34" charset="-122"/>
                <a:cs typeface="IBM Plex Sans Medium" pitchFamily="34" charset="-120"/>
              </a:rPr>
              <a:t>Noti</a:t>
            </a:r>
            <a:endParaRPr lang="srn" sz="3000" dirty="0"/>
          </a:p>
        </p:txBody>
      </p:sp>
      <p:sp>
        <p:nvSpPr>
          <p:cNvPr id="5" name="Text 2"/>
          <p:cNvSpPr/>
          <p:nvPr/>
        </p:nvSpPr>
        <p:spPr>
          <a:xfrm>
            <a:off x="666780" y="1854678"/>
            <a:ext cx="5694426" cy="2649291"/>
          </a:xfrm>
          <a:prstGeom prst="rect">
            <a:avLst/>
          </a:prstGeom>
          <a:noFill/>
          <a:ln/>
        </p:spPr>
        <p:txBody>
          <a:bodyPr wrap="square" lIns="0" tIns="0" rIns="0" bIns="0" rtlCol="0" anchor="t"/>
          <a:lstStyle/>
          <a:p>
            <a:pPr algn="l" indent="0" marL="0">
              <a:lnSpc>
                <a:spcPct val="113000"/>
              </a:lnSpc>
              <a:buNone/>
            </a:pPr>
            <a:r>
              <a:rPr lang="srn" altLang="en-US" sz="2210" dirty="0">
                <a:solidFill>
                  <a:srgbClr val="25252B"/>
                </a:solidFill>
                <a:latin typeface="IBM Plex Sans" pitchFamily="34" charset="0"/>
                <a:ea typeface="IBM Plex Sans" pitchFamily="34" charset="-122"/>
                <a:cs typeface="IBM Plex Sans" pitchFamily="34" charset="-120"/>
              </a:rPr>
              <a:t>Tapu efu wan sma e meki yu firi tak' yu mus du wan sani esesi noso kibri en, e pramisi tak' yu sa kisi wini fu tru, e aksi yu fu seni bitcoin fosi, noso e aksi fu yu sidi-fresi. Wakti. No prati noti. No seni noti. Dan tesi a tori nanga wan bron san yu sabi kba.</a:t>
            </a:r>
            <a:endParaRPr lang="srn" sz="2210" dirty="0"/>
          </a:p>
        </p:txBody>
      </p:sp>
      <p:pic>
        <p:nvPicPr>
          <p:cNvPr id="6" name="Image 1" descr="Dwengi fu du en hesi Du leki wan tra sma A presi pe a moni mus go kenki Winst nanga garanti Aksi fu kibri tori">    </p:cNvPr>
          <p:cNvPicPr>
            <a:picLocks noChangeAspect="1"/>
          </p:cNvPicPr>
          <p:nvPr/>
        </p:nvPicPr>
        <p:blipFill>
          <a:blip r:embed="rId2"/>
          <a:stretch>
            <a:fillRect/>
          </a:stretch>
        </p:blipFill>
        <p:spPr>
          <a:xfrm>
            <a:off x="1338224" y="4644146"/>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Fa yu e gebroiki Bitcoin?</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rn" altLang="en-US" sz="4350" dirty="0">
                <a:solidFill>
                  <a:srgbClr val="FFFFFF"/>
                </a:solidFill>
                <a:latin typeface="IBM Plex Sans Medium" pitchFamily="34" charset="0"/>
                <a:ea typeface="IBM Plex Sans Medium" pitchFamily="34" charset="-122"/>
                <a:cs typeface="IBM Plex Sans Medium" pitchFamily="34" charset="-120"/>
              </a:rPr>
              <a:t>San e kon baka disi?</a:t>
            </a:r>
            <a:endParaRPr lang="sr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rn" altLang="en-US" sz="2400" dirty="0">
                <a:solidFill>
                  <a:srgbClr val="FFFFFF"/>
                </a:solidFill>
                <a:latin typeface="IBM Plex Sans" pitchFamily="34" charset="0"/>
                <a:ea typeface="IBM Plex Sans" pitchFamily="34" charset="-122"/>
                <a:cs typeface="IBM Plex Sans" pitchFamily="34" charset="-120"/>
              </a:rPr>
              <a:t>Disi na a bigin nomo.</a:t>
            </a:r>
            <a:endParaRPr lang="sr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Fo Sani fu Memre</a:t>
            </a:r>
            <a:endParaRPr lang="sr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rn" altLang="en-US" sz="2400" b="1" dirty="0">
                <a:solidFill>
                  <a:srgbClr val="25252B"/>
                </a:solidFill>
                <a:latin typeface="IBM Plex Sans" pitchFamily="34" charset="0"/>
                <a:ea typeface="IBM Plex Sans" pitchFamily="34" charset="-122"/>
                <a:cs typeface="IBM Plex Sans" pitchFamily="34" charset="-120"/>
              </a:rPr>
              <a:t>Moni e hang na stenregel nanga fertrouwen.</a:t>
            </a:r>
            <a:r>
              <a:rPr lang="srn" altLang="en-US" sz="2400" dirty="0">
                <a:solidFill>
                  <a:srgbClr val="25252B"/>
                </a:solidFill>
                <a:latin typeface="IBM Plex Sans" pitchFamily="34" charset="0"/>
                <a:ea typeface="IBM Plex Sans" pitchFamily="34" charset="-122"/>
                <a:cs typeface="IBM Plex Sans" pitchFamily="34" charset="-120"/>
              </a:rPr>
              <a:t> Wan pikin grupu fu organisati e seti a voorraad nanga den stenregel fu fiatmoni.</a:t>
            </a:r>
            <a:endParaRPr lang="srn" sz="2400" dirty="0"/>
          </a:p>
          <a:p>
            <a:pPr algn="l" marL="228600" indent="-228600">
              <a:lnSpc>
                <a:spcPct val="113000"/>
              </a:lnSpc>
              <a:spcBef>
                <a:spcPts val="480"/>
              </a:spcBef>
              <a:buSzPct val="100000"/>
              <a:buChar char="•"/>
            </a:pPr>
            <a:r>
              <a:rPr lang="srn" altLang="en-US" sz="2400" b="1" dirty="0">
                <a:solidFill>
                  <a:srgbClr val="25252B"/>
                </a:solidFill>
                <a:latin typeface="IBM Plex Sans" pitchFamily="34" charset="0"/>
                <a:ea typeface="IBM Plex Sans" pitchFamily="34" charset="-122"/>
                <a:cs typeface="IBM Plex Sans" pitchFamily="34" charset="-120"/>
              </a:rPr>
              <a:t>Bitcoin e gi tra stenregel.</a:t>
            </a:r>
            <a:r>
              <a:rPr lang="srn" altLang="en-US" sz="2400" dirty="0">
                <a:solidFill>
                  <a:srgbClr val="25252B"/>
                </a:solidFill>
                <a:latin typeface="IBM Plex Sans" pitchFamily="34" charset="0"/>
                <a:ea typeface="IBM Plex Sans" pitchFamily="34" charset="-122"/>
                <a:cs typeface="IBM Plex Sans" pitchFamily="34" charset="-120"/>
              </a:rPr>
              <a:t> Wan voorraad di ala sma kan si, di abi wan limiti, di opo gi ibri sma, èn di yu kan kontroleri ini a presi fu fertrouw en nomo.</a:t>
            </a:r>
            <a:endParaRPr lang="srn" sz="2400" dirty="0"/>
          </a:p>
          <a:p>
            <a:pPr algn="l" marL="228600" indent="-228600">
              <a:lnSpc>
                <a:spcPct val="113000"/>
              </a:lnSpc>
              <a:spcBef>
                <a:spcPts val="480"/>
              </a:spcBef>
              <a:buSzPct val="100000"/>
              <a:buChar char="•"/>
            </a:pPr>
            <a:r>
              <a:rPr lang="srn" altLang="en-US" sz="2400" b="1" dirty="0">
                <a:solidFill>
                  <a:srgbClr val="25252B"/>
                </a:solidFill>
                <a:latin typeface="IBM Plex Sans" pitchFamily="34" charset="0"/>
                <a:ea typeface="IBM Plex Sans" pitchFamily="34" charset="-122"/>
                <a:cs typeface="IBM Plex Sans" pitchFamily="34" charset="-120"/>
              </a:rPr>
              <a:t>Veiligheid e kon fosi.</a:t>
            </a:r>
            <a:r>
              <a:rPr lang="srn" altLang="en-US" sz="2400" dirty="0">
                <a:solidFill>
                  <a:srgbClr val="25252B"/>
                </a:solidFill>
                <a:latin typeface="IBM Plex Sans" pitchFamily="34" charset="0"/>
                <a:ea typeface="IBM Plex Sans" pitchFamily="34" charset="-122"/>
                <a:cs typeface="IBM Plex Sans" pitchFamily="34" charset="-120"/>
              </a:rPr>
              <a:t> Leri fosi, bigin pikin, kontroleri ala sani, no prati yu herstelworturei nanga no wan sma.</a:t>
            </a:r>
            <a:endParaRPr lang="srn" sz="2400" dirty="0"/>
          </a:p>
          <a:p>
            <a:pPr algn="l" marL="228600" indent="-228600">
              <a:lnSpc>
                <a:spcPct val="113000"/>
              </a:lnSpc>
              <a:spcBef>
                <a:spcPts val="480"/>
              </a:spcBef>
              <a:buSzPct val="100000"/>
              <a:buChar char="•"/>
            </a:pPr>
            <a:r>
              <a:rPr lang="srn" altLang="en-US" sz="2400" b="1" dirty="0">
                <a:solidFill>
                  <a:srgbClr val="25252B"/>
                </a:solidFill>
                <a:latin typeface="IBM Plex Sans" pitchFamily="34" charset="0"/>
                <a:ea typeface="IBM Plex Sans" pitchFamily="34" charset="-122"/>
                <a:cs typeface="IBM Plex Sans" pitchFamily="34" charset="-120"/>
              </a:rPr>
              <a:t>Disi na a bigin nomo.</a:t>
            </a:r>
            <a:r>
              <a:rPr lang="srn" altLang="en-US" sz="2400" dirty="0">
                <a:solidFill>
                  <a:srgbClr val="25252B"/>
                </a:solidFill>
                <a:latin typeface="IBM Plex Sans" pitchFamily="34" charset="0"/>
                <a:ea typeface="IBM Plex Sans" pitchFamily="34" charset="-122"/>
                <a:cs typeface="IBM Plex Sans" pitchFamily="34" charset="-120"/>
              </a:rPr>
              <a:t> Wan veilige neks stapu na nofo.</a:t>
            </a:r>
            <a:endParaRPr lang="srn"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srn" altLang="en-US" sz="2400" b="1" dirty="0">
                <a:solidFill>
                  <a:srgbClr val="422C70"/>
                </a:solidFill>
                <a:latin typeface="IBM Plex Sans" pitchFamily="34" charset="0"/>
                <a:ea typeface="IBM Plex Sans" pitchFamily="34" charset="-122"/>
                <a:cs typeface="IBM Plex Sans" pitchFamily="34" charset="-120"/>
              </a:rPr>
              <a:t>Wan momenti fu denki</a:t>
            </a:r>
            <a:endParaRPr lang="srn" sz="2400" dirty="0"/>
          </a:p>
          <a:p>
            <a:pPr algn="l" indent="0" marL="0">
              <a:lnSpc>
                <a:spcPct val="113000"/>
              </a:lnSpc>
              <a:spcBef>
                <a:spcPts val="360"/>
              </a:spcBef>
              <a:buNone/>
            </a:pPr>
            <a:r>
              <a:rPr lang="srn" altLang="en-US" sz="2400" dirty="0">
                <a:solidFill>
                  <a:srgbClr val="25252B"/>
                </a:solidFill>
                <a:latin typeface="IBM Plex Sans" pitchFamily="34" charset="0"/>
                <a:ea typeface="IBM Plex Sans" pitchFamily="34" charset="-122"/>
                <a:cs typeface="IBM Plex Sans" pitchFamily="34" charset="-120"/>
              </a:rPr>
              <a:t>Go baka na den feifi aksi na a bigin. San yu ben sa piki now?</a:t>
            </a:r>
            <a:endParaRPr lang="sr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e kon baka disi?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n" altLang="en-US" sz="3000" dirty="0">
                <a:solidFill>
                  <a:srgbClr val="422C70"/>
                </a:solidFill>
                <a:latin typeface="IBM Plex Sans Medium" pitchFamily="34" charset="0"/>
                <a:ea typeface="IBM Plex Sans Medium" pitchFamily="34" charset="-122"/>
                <a:cs typeface="IBM Plex Sans Medium" pitchFamily="34" charset="-120"/>
              </a:rPr>
              <a:t>A Bitcoin-diploma</a:t>
            </a:r>
            <a:endParaRPr lang="srn"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srn" altLang="en-US" sz="2210" dirty="0">
                <a:solidFill>
                  <a:srgbClr val="25252B"/>
                </a:solidFill>
                <a:latin typeface="IBM Plex Sans" pitchFamily="34" charset="0"/>
                <a:ea typeface="IBM Plex Sans" pitchFamily="34" charset="-122"/>
                <a:cs typeface="IBM Plex Sans" pitchFamily="34" charset="-120"/>
              </a:rPr>
              <a:t>A neks stap. A fowru lespisi fu en e tyari yu moro fara:</a:t>
            </a:r>
            <a:endParaRPr lang="srn"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srn" altLang="en-US" sz="2210" dirty="0">
                <a:solidFill>
                  <a:srgbClr val="25252B"/>
                </a:solidFill>
                <a:latin typeface="IBM Plex Sans" pitchFamily="34" charset="0"/>
                <a:ea typeface="IBM Plex Sans" pitchFamily="34" charset="-122"/>
                <a:cs typeface="IBM Plex Sans" pitchFamily="34" charset="-120"/>
              </a:rPr>
              <a:t>Ferstan moni</a:t>
            </a:r>
            <a:endParaRPr lang="srn" sz="2210" dirty="0"/>
          </a:p>
          <a:p>
            <a:pPr algn="l" marL="210820" indent="-210820">
              <a:lnSpc>
                <a:spcPct val="113000"/>
              </a:lnSpc>
              <a:spcBef>
                <a:spcPts val="440"/>
              </a:spcBef>
              <a:buSzPct val="100000"/>
              <a:buChar char="•"/>
            </a:pPr>
            <a:r>
              <a:rPr lang="srn" altLang="en-US" sz="2210" dirty="0">
                <a:solidFill>
                  <a:srgbClr val="25252B"/>
                </a:solidFill>
                <a:latin typeface="IBM Plex Sans" pitchFamily="34" charset="0"/>
                <a:ea typeface="IBM Plex Sans" pitchFamily="34" charset="-122"/>
                <a:cs typeface="IBM Plex Sans" pitchFamily="34" charset="-120"/>
              </a:rPr>
              <a:t>Fa Bitcoin e wroko</a:t>
            </a:r>
            <a:endParaRPr lang="srn" sz="2210" dirty="0"/>
          </a:p>
          <a:p>
            <a:pPr algn="l" marL="210820" indent="-210820">
              <a:lnSpc>
                <a:spcPct val="113000"/>
              </a:lnSpc>
              <a:spcBef>
                <a:spcPts val="440"/>
              </a:spcBef>
              <a:buSzPct val="100000"/>
              <a:buChar char="•"/>
            </a:pPr>
            <a:r>
              <a:rPr lang="srn" altLang="en-US" sz="2210" dirty="0">
                <a:solidFill>
                  <a:srgbClr val="25252B"/>
                </a:solidFill>
                <a:latin typeface="IBM Plex Sans" pitchFamily="34" charset="0"/>
                <a:ea typeface="IBM Plex Sans" pitchFamily="34" charset="-122"/>
                <a:cs typeface="IBM Plex Sans" pitchFamily="34" charset="-120"/>
              </a:rPr>
              <a:t>Yusufu Bitcoin na wan seifi fasi</a:t>
            </a:r>
            <a:endParaRPr lang="srn" sz="2210" dirty="0"/>
          </a:p>
          <a:p>
            <a:pPr algn="l" marL="210820" indent="-210820">
              <a:lnSpc>
                <a:spcPct val="113000"/>
              </a:lnSpc>
              <a:spcBef>
                <a:spcPts val="440"/>
              </a:spcBef>
              <a:buSzPct val="100000"/>
              <a:buChar char="•"/>
            </a:pPr>
            <a:r>
              <a:rPr lang="srn" altLang="en-US" sz="2210" dirty="0">
                <a:solidFill>
                  <a:srgbClr val="25252B"/>
                </a:solidFill>
                <a:latin typeface="IBM Plex Sans" pitchFamily="34" charset="0"/>
                <a:ea typeface="IBM Plex Sans" pitchFamily="34" charset="-122"/>
                <a:cs typeface="IBM Plex Sans" pitchFamily="34" charset="-120"/>
              </a:rPr>
              <a:t>Bitcoin ini yu gemeenskapu</a:t>
            </a:r>
            <a:endParaRPr lang="srn"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srn" altLang="en-US" sz="2210" dirty="0">
                <a:solidFill>
                  <a:srgbClr val="25252B"/>
                </a:solidFill>
                <a:latin typeface="IBM Plex Sans" pitchFamily="34" charset="0"/>
                <a:ea typeface="IBM Plex Sans" pitchFamily="34" charset="-122"/>
                <a:cs typeface="IBM Plex Sans" pitchFamily="34" charset="-120"/>
              </a:rPr>
              <a:t>Tan wani sabi moro, tan aksi sani, èn leri moro na </a:t>
            </a:r>
            <a:r>
              <a:rPr lang="srn"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srn" altLang="en-US" sz="2210" dirty="0">
                <a:solidFill>
                  <a:srgbClr val="25252B"/>
                </a:solidFill>
                <a:latin typeface="IBM Plex Sans" pitchFamily="34" charset="0"/>
                <a:ea typeface="IBM Plex Sans" pitchFamily="34" charset="-122"/>
                <a:cs typeface="IBM Plex Sans" pitchFamily="34" charset="-120"/>
              </a:rPr>
              <a:t>.</a:t>
            </a:r>
            <a:endParaRPr lang="srn"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srn" altLang="en-US" sz="2210" dirty="0">
                <a:solidFill>
                  <a:srgbClr val="25252B"/>
                </a:solidFill>
                <a:latin typeface="IBM Plex Sans" pitchFamily="34" charset="0"/>
                <a:ea typeface="IBM Plex Sans" pitchFamily="34" charset="-122"/>
                <a:cs typeface="IBM Plex Sans" pitchFamily="34" charset="-120"/>
              </a:rPr>
              <a:t>Wi e ferwakti nanga prisiri fu si yu ini wi neks groepu.</a:t>
            </a:r>
            <a:endParaRPr lang="srn"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n" altLang="en-US" sz="1200" dirty="0">
                <a:solidFill>
                  <a:srgbClr val="6C6C7D"/>
                </a:solidFill>
                <a:latin typeface="IBM Plex Sans" pitchFamily="34" charset="0"/>
                <a:ea typeface="IBM Plex Sans" pitchFamily="34" charset="-122"/>
                <a:cs typeface="IBM Plex Sans" pitchFamily="34" charset="-120"/>
              </a:rPr>
              <a:t>Inleiding na Bitcoin · San e kon baka disi?</a:t>
            </a:r>
            <a:endParaRPr lang="sr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Inleiding na Bitcoin</dc:title>
  <dc:subject>Open educational slides (Creative Commons). Adapt them freely.</dc:subject>
  <dc:creator>My First Bitcoin</dc:creator>
  <cp:lastModifiedBy>My First Bitcoin</cp:lastModifiedBy>
  <cp:revision>1</cp:revision>
  <dcterms:created xsi:type="dcterms:W3CDTF">2026-10-22T19:49:29Z</dcterms:created>
  <dcterms:modified xsi:type="dcterms:W3CDTF">2026-10-22T19:49:29Z</dcterms:modified>
</cp:coreProperties>
</file>