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Lst>
  <p:notesMasterIdLst>
    <p:notesMasterId r:id="rId44"/>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notesMaster" Target="notesMasters/notesMaster1.xml"/><Relationship Id="rId45" Type="http://schemas.openxmlformats.org/officeDocument/2006/relationships/presProps" Target="presProps.xml"/><Relationship Id="rId46" Type="http://schemas.openxmlformats.org/officeDocument/2006/relationships/viewProps" Target="viewProps.xml"/><Relationship Id="rId47" Type="http://schemas.openxmlformats.org/officeDocument/2006/relationships/theme" Target="theme/theme1.xml"/><Relationship Id="rId4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Sursa: My First Bitcoin, Introducere în Bitcoin, Ghid pentru începători, ediția 26.10. Adaptat în baza licenței Creative Commons Atribuire-Partajare în Condiții Identice 4.0 Internațional; acest set de diapozitive folosește aceeași licență. Acest set de diapozitive este un suport de prezentare pentru cadrele didactice, structurat în jurul celor șase întrebări ale ghidului. Adaptați exemplele, ritmul și modul de prezentare la comunitatea dumneavoastră, păstrând sensul și mesajele de siguranță. Nu se presupune o durată fixă a sesiunii.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Începeți cu imaginea: toți cei din jurul nostru folosesc bani fără să-și pună întrebări despre ei. Întrebați participanții când s-au gândit ultima dată de unde vin banii.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Acordați cursanților câteva minute pentru a scrie. Nu cereți nimănui să dezvăluie detalii financiare personale. Aceste răspunsuri vor fi reluate pe diapozitivul cu ideile principale „Ce urmează?”.</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Păstrați această distincție pe tot parcursul sesiunii. Când apare o afirmație, întrebați: o putem verifica sau sunt necesare criterii și dovezi?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Folosiți exemplul din ghid: cultivați orez și aveți nevoie de pantofi, dar cizmarul dorește ulei de gătit, nu orez. Economiștii numesc această situație dubla coincidență a nevoilor.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Folosiți exemplul din ghid: cultivați orez și aveți nevoie de pantofi, dar cizmarul dorește ulei de gătit, nu orez. Economiștii numesc această situație dubla coincidență a nevoilor.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 bancnotă este doar o bucată de hârtie. Banii rezolvă problema trocului prin separarea vânzării de cumpărare: vă vindeți orezul unei persoane și cumpărați pantofi de la alta. Aceasta este diferența dintre bani și troc.</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Inflația prețurilor reprezintă o creștere susținută a nivelului general al prețurilor. Cealaltă față a acesteia este puterea de cumpărare: cât se poate cumpăra cu o unitate monetară. Dacă prețul unui coș de bunuri de bază crește de la 100 de unități monetare la 110, aceleași 100 de unități nu mai sunt suficiente pentru a cumpăra întregul coș.</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Inflația prețurilor reprezintă o creștere susținută a nivelului general al prețurilor. Cealaltă față a acesteia este puterea de cumpărare: cât se poate cumpăra cu o unitate monetară. Dacă prețul unui coș de bunuri de bază crește de la 100 de unități monetare la 110, aceleași 100 de unități nu mai sunt suficiente pentru a cumpăra întregul coș.</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Economiștii dezbat cât de mult contează fiecare cauză. Concentrați-vă asupra acelei cauze care reprezintă o decizie, nu un accident.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Această activitate se poate desfășura fără niciun dispozitiv și fără internet. Comparați răspunsurile din grup și reamintiți-le cursanților că un singur preț nu reflectă întreaga măsură a inflației.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Înainte de Bitcoin, trimiterea banilor online depindea întotdeauna de o organizație de încredere: o bancă sau o companie de plăți care ținea registrul contabil, aproba conturile și putea întârzia, bloca sau anula o plată. Informațiile digitale sunt ușor de copiat: dacă o monedă digitală ar putea fi cheltuită de două ori, nu ar putea funcționa ca bani. Aceasta este problema dublei cheltuiri. Satoshi Nakamoto este o persoană sau un grup care folosește acest nume.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Descentralizarea nu înseamnă că toată lumea are aceeași influență. Înseamnă că niciun participant nu poate modifica de unul singur registrul sau regulile monetare pentru toți ceilalți.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Noi bitcoin sunt emiși conform unui calendar public, iar calculatoare independente, numite noduri, resping orice bloc care încalcă această regulă. Limita este credibilă deoarece oricine o poate verifica. Nu este o lege a naturii: ea se menține deoarece participanții continuă să o impună. O ofertă limitată nu garantează că prețul va crește; prețul depinde atât de cerere, cât și de ofertă.</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deține 100.000 sats și a deține 0,001 bitcoin înseamnă a deține aceeași sumă. Abordați concepția greșită potrivit căreia Bitcoin este inaccesibil deoarece un bitcoin este scump.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Utilizatorii trimit, primesc și dețin bitcoin; nodurile verifică fiecare tranzacție și fiecare bloc pentru a se asigura că respectă regulile; minerii concurează pentru a adăuga un nou bloc în registru aproximativ la fiecare zece minute. Acest registru, numit blockchain, este public și foarte costisitor de rescris. O precizare privind scrierea: Bitcoin cu B mare desemnează de obicei rețeaua sau sistemul; bitcoin cu b mic desemnează banii în sine.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Utilizatorii trimit, primesc și dețin bitcoin; nodurile verifică fiecare tranzacție și fiecare bloc pentru a se asigura că respectă regulile; minerii concurează pentru a adăuga un nou bloc în registru aproximativ la fiecare zece minute. Acest registru, numit blockchain, este public și foarte costisitor de rescris. O precizare privind scrierea: Bitcoin cu B mare desemnează de obicei rețeaua sau sistemul; bitcoin cu b mic desemnează banii în sine.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 portofel Bitcoin este un instrument, de obicei o aplicație, care vă permite să primiți, să verificați și să trimiteți bitcoin. Monedele dumneavoastră bitcoin nu sunt stocate în telefon: ele sunt înregistrate pe blockchain. Portofelul gestionează cheile care vă permit să dovediți că vă aparțin și să autorizați o plată.</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Fraza de recuperare nu este doar o copie de rezervă: ea oferă acces deplin. Notați-o cu exactitate pe hârtie atunci când creați portofelul; păstrați-o offline, confidențială și într-un loc unde nu se va pierde sau deteriora. Nu o fotografiați niciodată, nu o trimiteți prin e-mail, nu o stocați în notițe în cloud, nu o trimiteți prin mesaje și nu o introduceți pe un site web. Cuvintele afișate sunt doar un exemplu; nu afișați și nu colectați niciodată o frază de recuperare reală.</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My First Bitcoin nu recomandă portofele specifice. Instrumentele, comisioanele și proprietarii se schimbă, iar ceea ce se potrivește unei comunități poate să nu se potrivească alteia. Îndrumați cursanții către un educator local de încredere.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Slide-1-image-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Slide-2-image-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jpe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jpe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jpe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Slide-6-image-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jpe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jpe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jpe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jpe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Slide-13-image-1.pn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Slide-14-image-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jpe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jpe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Slide-22-image-1.png"/><Relationship Id="rId2" Type="http://schemas.openxmlformats.org/officeDocument/2006/relationships/slideLayout" Target="../slideLayouts/slideLayout1.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slideLayout" Target="../slideLayouts/slideLayout1.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png"/><Relationship Id="rId2" Type="http://schemas.openxmlformats.org/officeDocument/2006/relationships/slideLayout" Target="../slideLayouts/slideLayout1.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slideLayout" Target="../slideLayouts/slideLayout1.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png"/><Relationship Id="rId2" Type="http://schemas.openxmlformats.org/officeDocument/2006/relationships/slideLayout" Target="../slideLayouts/slideLayout1.xml"/><Relationship Id="rId3"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28-1.jpeg"/><Relationship Id="rId2" Type="http://schemas.openxmlformats.org/officeDocument/2006/relationships/slideLayout" Target="../slideLayouts/slideLayout1.xml"/><Relationship Id="rId3"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Slide-30-image-1.png"/><Relationship Id="rId2" Type="http://schemas.openxmlformats.org/officeDocument/2006/relationships/slideLayout" Target="../slideLayouts/slideLayout1.xml"/><Relationship Id="rId3"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image" Target="../media/image-31-1.png"/><Relationship Id="rId2" Type="http://schemas.openxmlformats.org/officeDocument/2006/relationships/slideLayout" Target="../slideLayouts/slideLayout1.xml"/><Relationship Id="rId3"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image-33-1.jpeg"/><Relationship Id="rId2" Type="http://schemas.openxmlformats.org/officeDocument/2006/relationships/image" Target="../media/image-33-2.png"/><Relationship Id="rId3" Type="http://schemas.openxmlformats.org/officeDocument/2006/relationships/slideLayout" Target="../slideLayouts/slideLayout1.xml"/><Relationship Id="rId4"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image" Target="../media/Slide-34-image-1.png"/><Relationship Id="rId2" Type="http://schemas.openxmlformats.org/officeDocument/2006/relationships/slideLayout" Target="../slideLayouts/slideLayout1.xml"/><Relationship Id="rId3"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image" Target="../media/image-35-1.jpeg"/><Relationship Id="rId2" Type="http://schemas.openxmlformats.org/officeDocument/2006/relationships/slideLayout" Target="../slideLayouts/slideLayout1.xml"/><Relationship Id="rId3"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image" Target="../media/image-36-1.png"/><Relationship Id="rId2" Type="http://schemas.openxmlformats.org/officeDocument/2006/relationships/slideLayout" Target="../slideLayouts/slideLayout1.xml"/><Relationship Id="rId3"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image" Target="../media/image-38-1.jpeg"/><Relationship Id="rId2" Type="http://schemas.openxmlformats.org/officeDocument/2006/relationships/image" Target="../media/image-38-2.png"/><Relationship Id="rId3" Type="http://schemas.openxmlformats.org/officeDocument/2006/relationships/slideLayout" Target="../slideLayouts/slideLayout1.xml"/><Relationship Id="rId4"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image" Target="../media/Slide-39-image-1.png"/><Relationship Id="rId2" Type="http://schemas.openxmlformats.org/officeDocument/2006/relationships/slideLayout" Target="../slideLayouts/slideLayout1.xml"/><Relationship Id="rId3"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2" Type="http://schemas.openxmlformats.org/officeDocument/2006/relationships/hyperlink" Target="http://myfirstbitcoin.org/" TargetMode="External"/><Relationship Id="rId1" Type="http://schemas.openxmlformats.org/officeDocument/2006/relationships/image" Target="../media/image-41-1.jpeg"/><Relationship Id="rId3" Type="http://schemas.openxmlformats.org/officeDocument/2006/relationships/slideLayout" Target="../slideLayouts/slideLayout1.xml"/><Relationship Id="rId4"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image" Target="../media/Slide-42-image-1.png"/><Relationship Id="rId2" Type="http://schemas.openxmlformats.org/officeDocument/2006/relationships/slideLayout" Target="../slideLayouts/slideLayout1.xml"/><Relationship Id="rId3" Type="http://schemas.openxmlformats.org/officeDocument/2006/relationships/notesSlide" Target="../notesSlides/notesSlide4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0312055" y="571500"/>
            <a:ext cx="1213134" cy="272400"/>
          </a:xfrm>
          <a:prstGeom prst="rect">
            <a:avLst/>
          </a:prstGeom>
          <a:noFill/>
          <a:ln/>
        </p:spPr>
        <p:txBody>
          <a:bodyPr wrap="square" lIns="0" tIns="0" rIns="0" bIns="0" rtlCol="0" anchor="t"/>
          <a:lstStyle/>
          <a:p>
            <a:pPr algn="r" indent="0" marL="0">
              <a:lnSpc>
                <a:spcPct val="108000"/>
              </a:lnSpc>
              <a:buNone/>
            </a:pPr>
            <a:r>
              <a:rPr lang="ro" altLang="en-US" sz="1650" dirty="0">
                <a:solidFill>
                  <a:srgbClr val="FFFFFF"/>
                </a:solidFill>
                <a:latin typeface="IBM Plex Sans" pitchFamily="34" charset="0"/>
                <a:ea typeface="IBM Plex Sans" pitchFamily="34" charset="-122"/>
                <a:cs typeface="IBM Plex Sans" pitchFamily="34" charset="-120"/>
              </a:rPr>
              <a:t>Ediție 26.10</a:t>
            </a:r>
            <a:endParaRPr lang="ro" sz="1650" dirty="0"/>
          </a:p>
        </p:txBody>
      </p:sp>
      <p:sp>
        <p:nvSpPr>
          <p:cNvPr id="3" name="Text 1"/>
          <p:cNvSpPr/>
          <p:nvPr/>
        </p:nvSpPr>
        <p:spPr>
          <a:xfrm>
            <a:off x="666780" y="1962120"/>
            <a:ext cx="11144250" cy="1920149"/>
          </a:xfrm>
          <a:prstGeom prst="rect">
            <a:avLst/>
          </a:prstGeom>
          <a:noFill/>
          <a:ln/>
        </p:spPr>
        <p:txBody>
          <a:bodyPr wrap="square" lIns="0" tIns="0" rIns="0" bIns="0" rtlCol="0" anchor="t"/>
          <a:lstStyle/>
          <a:p>
            <a:pPr algn="l" indent="0" marL="0">
              <a:lnSpc>
                <a:spcPct val="88000"/>
              </a:lnSpc>
              <a:buNone/>
            </a:pPr>
            <a:r>
              <a:rPr lang="ro" altLang="en-US" sz="7200" dirty="0">
                <a:solidFill>
                  <a:srgbClr val="FFFFFF"/>
                </a:solidFill>
                <a:latin typeface="IBM Plex Sans Medium" pitchFamily="34" charset="0"/>
                <a:ea typeface="IBM Plex Sans Medium" pitchFamily="34" charset="-122"/>
                <a:cs typeface="IBM Plex Sans Medium" pitchFamily="34" charset="-120"/>
              </a:rPr>
              <a:t>Introducere</a:t>
            </a:r>
            <a:br/>
            <a:r>
              <a:rPr lang="ro" altLang="en-US" sz="7200" dirty="0">
                <a:solidFill>
                  <a:srgbClr val="FFFFFF"/>
                </a:solidFill>
                <a:latin typeface="IBM Plex Sans Medium" pitchFamily="34" charset="0"/>
                <a:ea typeface="IBM Plex Sans Medium" pitchFamily="34" charset="-122"/>
                <a:cs typeface="IBM Plex Sans Medium" pitchFamily="34" charset="-120"/>
              </a:rPr>
              <a:t>în Bitcoin</a:t>
            </a:r>
            <a:endParaRPr lang="ro" sz="7200" dirty="0"/>
          </a:p>
        </p:txBody>
      </p:sp>
      <p:sp>
        <p:nvSpPr>
          <p:cNvPr id="4" name="Text 2"/>
          <p:cNvSpPr/>
          <p:nvPr/>
        </p:nvSpPr>
        <p:spPr>
          <a:xfrm>
            <a:off x="666780" y="5905470"/>
            <a:ext cx="11144250" cy="381030"/>
          </a:xfrm>
          <a:prstGeom prst="rect">
            <a:avLst/>
          </a:prstGeom>
          <a:noFill/>
          <a:ln/>
        </p:spPr>
        <p:txBody>
          <a:bodyPr wrap="square" lIns="0" tIns="0" rIns="0" bIns="0" rtlCol="0" anchor="t"/>
          <a:lstStyle/>
          <a:p>
            <a:pPr algn="l" indent="0" marL="0">
              <a:lnSpc>
                <a:spcPct val="104000"/>
              </a:lnSpc>
              <a:buNone/>
            </a:pPr>
            <a:r>
              <a:rPr lang="ro" altLang="en-US" sz="2400" dirty="0">
                <a:solidFill>
                  <a:srgbClr val="FFFFFF"/>
                </a:solidFill>
                <a:latin typeface="IBM Plex Sans" pitchFamily="34" charset="0"/>
                <a:ea typeface="IBM Plex Sans" pitchFamily="34" charset="-122"/>
                <a:cs typeface="IBM Plex Sans" pitchFamily="34" charset="-120"/>
              </a:rPr>
              <a:t>Ghid pentru începători</a:t>
            </a:r>
            <a:endParaRPr lang="ro" sz="2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30000" cy="590520"/>
          </a:xfrm>
          <a:prstGeom prst="rect">
            <a:avLst/>
          </a:prstGeom>
          <a:noFill/>
          <a:ln/>
        </p:spPr>
        <p:txBody>
          <a:bodyPr wrap="square" lIns="0" tIns="0" rIns="0" bIns="0" rtlCol="0" anchor="t"/>
          <a:lstStyle/>
          <a:p>
            <a:pPr algn="ctr" indent="0" marL="0">
              <a:lnSpc>
                <a:spcPct val="83000"/>
              </a:lnSpc>
              <a:buNone/>
            </a:pPr>
            <a:r>
              <a:rPr lang="ro" altLang="en-US" sz="4350" dirty="0">
                <a:solidFill>
                  <a:srgbClr val="FFFFFF"/>
                </a:solidFill>
                <a:latin typeface="IBM Plex Sans Medium" pitchFamily="34" charset="0"/>
                <a:ea typeface="IBM Plex Sans Medium" pitchFamily="34" charset="-122"/>
                <a:cs typeface="IBM Plex Sans Medium" pitchFamily="34" charset="-120"/>
              </a:rPr>
              <a:t>De ce sunt importanți banii?</a:t>
            </a:r>
            <a:endParaRPr lang="ro" sz="4350" dirty="0"/>
          </a:p>
        </p:txBody>
      </p:sp>
      <p:sp>
        <p:nvSpPr>
          <p:cNvPr id="3" name="Text 1"/>
          <p:cNvSpPr/>
          <p:nvPr/>
        </p:nvSpPr>
        <p:spPr>
          <a:xfrm>
            <a:off x="381030" y="3740079"/>
            <a:ext cx="11430000" cy="411389"/>
          </a:xfrm>
          <a:prstGeom prst="rect">
            <a:avLst/>
          </a:prstGeom>
          <a:noFill/>
          <a:ln/>
        </p:spPr>
        <p:txBody>
          <a:bodyPr wrap="square" lIns="0" tIns="0" rIns="0" bIns="0" rtlCol="0" anchor="t"/>
          <a:lstStyle/>
          <a:p>
            <a:pPr algn="ctr" indent="0" marL="0">
              <a:lnSpc>
                <a:spcPct val="113000"/>
              </a:lnSpc>
              <a:buNone/>
            </a:pPr>
            <a:r>
              <a:rPr lang="ro" altLang="en-US" sz="2400" dirty="0">
                <a:solidFill>
                  <a:srgbClr val="FFFFFF"/>
                </a:solidFill>
                <a:latin typeface="IBM Plex Sans" pitchFamily="34" charset="0"/>
                <a:ea typeface="IBM Plex Sans" pitchFamily="34" charset="-122"/>
                <a:cs typeface="IBM Plex Sans" pitchFamily="34" charset="-120"/>
              </a:rPr>
              <a:t>Folosim banii în fiecare zi, dar rareori ne întrebăm cum funcționează.</a:t>
            </a:r>
            <a:endParaRPr lang="ro"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904970"/>
            <a:ext cx="914400" cy="38130"/>
          </a:xfrm>
          <a:prstGeom prst="rect">
            <a:avLst/>
          </a:prstGeom>
          <a:solidFill>
            <a:srgbClr val="F7941F"/>
          </a:solidFill>
          <a:ln/>
        </p:spPr>
      </p:sp>
      <p:sp>
        <p:nvSpPr>
          <p:cNvPr id="4" name="Text 1"/>
          <p:cNvSpPr/>
          <p:nvPr/>
        </p:nvSpPr>
        <p:spPr>
          <a:xfrm>
            <a:off x="666780" y="571500"/>
            <a:ext cx="11144250" cy="1257300"/>
          </a:xfrm>
          <a:prstGeom prst="rect">
            <a:avLst/>
          </a:prstGeom>
          <a:noFill/>
          <a:ln/>
        </p:spPr>
        <p:txBody>
          <a:bodyPr wrap="square" lIns="0" tIns="0" rIns="0" bIns="0" rtlCol="0" anchor="t"/>
          <a:lstStyle/>
          <a:p>
            <a:pPr algn="l" indent="0" marL="0">
              <a:lnSpc>
                <a:spcPct val="92000"/>
              </a:lnSpc>
              <a:buNone/>
            </a:pPr>
            <a:r>
              <a:rPr lang="ro" altLang="en-US" sz="3000" dirty="0">
                <a:solidFill>
                  <a:srgbClr val="422C70"/>
                </a:solidFill>
                <a:latin typeface="IBM Plex Sans Medium" pitchFamily="34" charset="0"/>
                <a:ea typeface="IBM Plex Sans Medium" pitchFamily="34" charset="-122"/>
                <a:cs typeface="IBM Plex Sans Medium" pitchFamily="34" charset="-120"/>
              </a:rPr>
              <a:t>Majoritatea oamenilor nu se</a:t>
            </a:r>
            <a:br/>
            <a:r>
              <a:rPr lang="ro" altLang="en-US" sz="3000" dirty="0">
                <a:solidFill>
                  <a:srgbClr val="422C70"/>
                </a:solidFill>
                <a:latin typeface="IBM Plex Sans Medium" pitchFamily="34" charset="0"/>
                <a:ea typeface="IBM Plex Sans Medium" pitchFamily="34" charset="-122"/>
                <a:cs typeface="IBM Plex Sans Medium" pitchFamily="34" charset="-120"/>
              </a:rPr>
              <a:t>opresc niciodată să reflecteze</a:t>
            </a:r>
            <a:br/>
            <a:r>
              <a:rPr lang="ro" altLang="en-US" sz="3000" dirty="0">
                <a:solidFill>
                  <a:srgbClr val="422C70"/>
                </a:solidFill>
                <a:latin typeface="IBM Plex Sans Medium" pitchFamily="34" charset="0"/>
                <a:ea typeface="IBM Plex Sans Medium" pitchFamily="34" charset="-122"/>
                <a:cs typeface="IBM Plex Sans Medium" pitchFamily="34" charset="-120"/>
              </a:rPr>
              <a:t>asupra banilor</a:t>
            </a:r>
            <a:endParaRPr lang="ro" sz="3000" dirty="0"/>
          </a:p>
        </p:txBody>
      </p:sp>
      <p:sp>
        <p:nvSpPr>
          <p:cNvPr id="5" name="Text 2"/>
          <p:cNvSpPr/>
          <p:nvPr/>
        </p:nvSpPr>
        <p:spPr>
          <a:xfrm>
            <a:off x="666780" y="2286000"/>
            <a:ext cx="5694426" cy="1234074"/>
          </a:xfrm>
          <a:prstGeom prst="rect">
            <a:avLst/>
          </a:prstGeom>
          <a:noFill/>
          <a:ln/>
        </p:spPr>
        <p:txBody>
          <a:bodyPr wrap="square" lIns="0" tIns="0" rIns="0" bIns="0" rtlCol="0" anchor="t"/>
          <a:lstStyle/>
          <a:p>
            <a:pPr algn="l" indent="0" marL="0">
              <a:lnSpc>
                <a:spcPct val="113000"/>
              </a:lnSpc>
              <a:buNone/>
            </a:pPr>
            <a:r>
              <a:rPr lang="ro" altLang="en-US" sz="2400" dirty="0">
                <a:solidFill>
                  <a:srgbClr val="25252B"/>
                </a:solidFill>
                <a:latin typeface="IBM Plex Sans" pitchFamily="34" charset="0"/>
                <a:ea typeface="IBM Plex Sans" pitchFamily="34" charset="-122"/>
                <a:cs typeface="IBM Plex Sans" pitchFamily="34" charset="-120"/>
              </a:rPr>
              <a:t>Nu câștigându-l, nu cheltuindu-l, ci gândindu-vă la ce este și cum funcționează.</a:t>
            </a:r>
            <a:endParaRPr lang="ro" sz="2400" dirty="0"/>
          </a:p>
        </p:txBody>
      </p:sp>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ro" altLang="en-US" sz="1200" dirty="0">
                <a:solidFill>
                  <a:srgbClr val="6C6C7D"/>
                </a:solidFill>
                <a:latin typeface="IBM Plex Sans" pitchFamily="34" charset="0"/>
                <a:ea typeface="IBM Plex Sans" pitchFamily="34" charset="-122"/>
                <a:cs typeface="IBM Plex Sans" pitchFamily="34" charset="-120"/>
              </a:rPr>
              <a:t>Introducere în Bitcoin · De ce sunt importanți banii?</a:t>
            </a:r>
            <a:endParaRPr lang="r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ro" altLang="en-US" sz="3000" dirty="0">
                <a:solidFill>
                  <a:srgbClr val="422C70"/>
                </a:solidFill>
                <a:latin typeface="IBM Plex Sans Medium" pitchFamily="34" charset="0"/>
                <a:ea typeface="IBM Plex Sans Medium" pitchFamily="34" charset="-122"/>
                <a:cs typeface="IBM Plex Sans Medium" pitchFamily="34" charset="-120"/>
              </a:rPr>
              <a:t>Cinci întrebări pentru început</a:t>
            </a:r>
            <a:endParaRPr lang="ro" sz="3000" dirty="0"/>
          </a:p>
        </p:txBody>
      </p:sp>
      <p:sp>
        <p:nvSpPr>
          <p:cNvPr id="5" name="Text 2"/>
          <p:cNvSpPr/>
          <p:nvPr/>
        </p:nvSpPr>
        <p:spPr>
          <a:xfrm>
            <a:off x="1017179" y="1379464"/>
            <a:ext cx="5956493" cy="2873136"/>
          </a:xfrm>
          <a:prstGeom prst="rect">
            <a:avLst/>
          </a:prstGeom>
          <a:noFill/>
          <a:ln/>
        </p:spPr>
        <p:txBody>
          <a:bodyPr wrap="square" lIns="0" tIns="0" rIns="0" bIns="0" rtlCol="0" anchor="t"/>
          <a:lstStyle/>
          <a:p>
            <a:pPr algn="l" marL="210820" indent="-210820">
              <a:lnSpc>
                <a:spcPct val="113000"/>
              </a:lnSpc>
              <a:buSzPct val="100000"/>
              <a:buChar char="•"/>
            </a:pPr>
            <a:r>
              <a:rPr lang="ro" altLang="en-US" sz="2210" dirty="0">
                <a:solidFill>
                  <a:srgbClr val="25252B"/>
                </a:solidFill>
                <a:latin typeface="IBM Plex Sans" pitchFamily="34" charset="0"/>
                <a:ea typeface="IBM Plex Sans" pitchFamily="34" charset="-122"/>
                <a:cs typeface="IBM Plex Sans" pitchFamily="34" charset="-120"/>
              </a:rPr>
              <a:t>De ce au oamenii nevoie de bani?</a:t>
            </a:r>
            <a:endParaRPr lang="ro" sz="2210" dirty="0"/>
          </a:p>
          <a:p>
            <a:pPr algn="l" marL="210820" indent="-210820">
              <a:lnSpc>
                <a:spcPct val="113000"/>
              </a:lnSpc>
              <a:spcBef>
                <a:spcPts val="440"/>
              </a:spcBef>
              <a:buSzPct val="100000"/>
              <a:buChar char="•"/>
            </a:pPr>
            <a:r>
              <a:rPr lang="ro" altLang="en-US" sz="2210" dirty="0">
                <a:solidFill>
                  <a:srgbClr val="25252B"/>
                </a:solidFill>
                <a:latin typeface="IBM Plex Sans" pitchFamily="34" charset="0"/>
                <a:ea typeface="IBM Plex Sans" pitchFamily="34" charset="-122"/>
                <a:cs typeface="IBM Plex Sans" pitchFamily="34" charset="-120"/>
              </a:rPr>
              <a:t>Ce face ca un lucru să fie considerat bani?</a:t>
            </a:r>
            <a:endParaRPr lang="ro" sz="2210" dirty="0"/>
          </a:p>
          <a:p>
            <a:pPr algn="l" marL="210820" indent="-210820">
              <a:lnSpc>
                <a:spcPct val="113000"/>
              </a:lnSpc>
              <a:spcBef>
                <a:spcPts val="440"/>
              </a:spcBef>
              <a:buSzPct val="100000"/>
              <a:buChar char="•"/>
            </a:pPr>
            <a:r>
              <a:rPr lang="ro" altLang="en-US" sz="2210" dirty="0">
                <a:solidFill>
                  <a:srgbClr val="25252B"/>
                </a:solidFill>
                <a:latin typeface="IBM Plex Sans" pitchFamily="34" charset="0"/>
                <a:ea typeface="IBM Plex Sans" pitchFamily="34" charset="-122"/>
                <a:cs typeface="IBM Plex Sans" pitchFamily="34" charset="-120"/>
              </a:rPr>
              <a:t>Cine poate crea sau controla banii pe care îi folosiți?</a:t>
            </a:r>
            <a:endParaRPr lang="ro" sz="2210" dirty="0"/>
          </a:p>
          <a:p>
            <a:pPr algn="l" marL="210820" indent="-210820">
              <a:lnSpc>
                <a:spcPct val="113000"/>
              </a:lnSpc>
              <a:spcBef>
                <a:spcPts val="440"/>
              </a:spcBef>
              <a:buSzPct val="100000"/>
              <a:buChar char="•"/>
            </a:pPr>
            <a:r>
              <a:rPr lang="ro" altLang="en-US" sz="2210" dirty="0">
                <a:solidFill>
                  <a:srgbClr val="25252B"/>
                </a:solidFill>
                <a:latin typeface="IBM Plex Sans" pitchFamily="34" charset="0"/>
                <a:ea typeface="IBM Plex Sans" pitchFamily="34" charset="-122"/>
                <a:cs typeface="IBM Plex Sans" pitchFamily="34" charset="-120"/>
              </a:rPr>
              <a:t>De ce au valoare banii pe care îi folosiți?</a:t>
            </a:r>
            <a:endParaRPr lang="ro" sz="2210" dirty="0"/>
          </a:p>
          <a:p>
            <a:pPr algn="l" marL="210820" indent="-210820">
              <a:lnSpc>
                <a:spcPct val="113000"/>
              </a:lnSpc>
              <a:spcBef>
                <a:spcPts val="440"/>
              </a:spcBef>
              <a:buSzPct val="100000"/>
              <a:buChar char="•"/>
            </a:pPr>
            <a:r>
              <a:rPr lang="ro" altLang="en-US" sz="2210" dirty="0">
                <a:solidFill>
                  <a:srgbClr val="25252B"/>
                </a:solidFill>
                <a:latin typeface="IBM Plex Sans" pitchFamily="34" charset="0"/>
                <a:ea typeface="IBM Plex Sans" pitchFamily="34" charset="-122"/>
                <a:cs typeface="IBM Plex Sans" pitchFamily="34" charset="-120"/>
              </a:rPr>
              <a:t>Puteți cumpăra cu banii dumneavoastră la fel de mult ca înainte?</a:t>
            </a:r>
            <a:endParaRPr lang="ro" sz="2210" dirty="0"/>
          </a:p>
        </p:txBody>
      </p:sp>
      <p:sp>
        <p:nvSpPr>
          <p:cNvPr id="6" name="Shape 3"/>
          <p:cNvSpPr/>
          <p:nvPr/>
        </p:nvSpPr>
        <p:spPr>
          <a:xfrm>
            <a:off x="666780" y="4561027"/>
            <a:ext cx="5981730" cy="1513423"/>
          </a:xfrm>
          <a:prstGeom prst="rect">
            <a:avLst/>
          </a:prstGeom>
          <a:solidFill>
            <a:srgbClr val="F3F3FA"/>
          </a:solidFill>
          <a:ln/>
        </p:spPr>
      </p:sp>
      <p:sp>
        <p:nvSpPr>
          <p:cNvPr id="7" name="Shape 4"/>
          <p:cNvSpPr/>
          <p:nvPr/>
        </p:nvSpPr>
        <p:spPr>
          <a:xfrm>
            <a:off x="666780" y="4561027"/>
            <a:ext cx="57150" cy="1513423"/>
          </a:xfrm>
          <a:prstGeom prst="rect">
            <a:avLst/>
          </a:prstGeom>
          <a:solidFill>
            <a:srgbClr val="422C70"/>
          </a:solidFill>
          <a:ln/>
        </p:spPr>
      </p:sp>
      <p:sp>
        <p:nvSpPr>
          <p:cNvPr id="8" name="Text 5"/>
          <p:cNvSpPr/>
          <p:nvPr/>
        </p:nvSpPr>
        <p:spPr>
          <a:xfrm>
            <a:off x="1172535" y="4813402"/>
            <a:ext cx="5328849" cy="1008675"/>
          </a:xfrm>
          <a:prstGeom prst="rect">
            <a:avLst/>
          </a:prstGeom>
          <a:noFill/>
          <a:ln/>
        </p:spPr>
        <p:txBody>
          <a:bodyPr wrap="square" lIns="0" tIns="0" rIns="0" bIns="0" rtlCol="0" anchor="t"/>
          <a:lstStyle/>
          <a:p>
            <a:pPr algn="l" indent="0" marL="0">
              <a:lnSpc>
                <a:spcPct val="113000"/>
              </a:lnSpc>
              <a:buNone/>
            </a:pPr>
            <a:r>
              <a:rPr lang="ro" altLang="en-US" sz="2210" b="1" dirty="0">
                <a:solidFill>
                  <a:srgbClr val="422C70"/>
                </a:solidFill>
                <a:latin typeface="IBM Plex Sans" pitchFamily="34" charset="0"/>
                <a:ea typeface="IBM Plex Sans" pitchFamily="34" charset="-122"/>
                <a:cs typeface="IBM Plex Sans" pitchFamily="34" charset="-120"/>
              </a:rPr>
              <a:t>Păstrați răspunsurile</a:t>
            </a:r>
            <a:endParaRPr lang="ro" sz="2210" dirty="0"/>
          </a:p>
          <a:p>
            <a:pPr algn="l" indent="0" marL="0">
              <a:lnSpc>
                <a:spcPct val="113000"/>
              </a:lnSpc>
              <a:spcBef>
                <a:spcPts val="330"/>
              </a:spcBef>
              <a:buNone/>
            </a:pPr>
            <a:r>
              <a:rPr lang="ro" altLang="en-US" sz="2210" dirty="0">
                <a:solidFill>
                  <a:srgbClr val="25252B"/>
                </a:solidFill>
                <a:latin typeface="IBM Plex Sans" pitchFamily="34" charset="0"/>
                <a:ea typeface="IBM Plex Sans" pitchFamily="34" charset="-122"/>
                <a:cs typeface="IBM Plex Sans" pitchFamily="34" charset="-120"/>
              </a:rPr>
              <a:t>Scrieți un răspuns scurt la fiecare întrebare. Veți reveni la ele la final.</a:t>
            </a:r>
            <a:endParaRPr lang="ro" sz="2210" dirty="0"/>
          </a:p>
        </p:txBody>
      </p:sp>
      <p:sp>
        <p:nvSpPr>
          <p:cNvPr id="9"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ro" altLang="en-US" sz="1200" dirty="0">
                <a:solidFill>
                  <a:srgbClr val="6C6C7D"/>
                </a:solidFill>
                <a:latin typeface="IBM Plex Sans" pitchFamily="34" charset="0"/>
                <a:ea typeface="IBM Plex Sans" pitchFamily="34" charset="-122"/>
                <a:cs typeface="IBM Plex Sans" pitchFamily="34" charset="-120"/>
              </a:rPr>
              <a:t>Introducere în Bitcoin · De ce sunt importanți banii?</a:t>
            </a:r>
            <a:endParaRPr lang="r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ro" altLang="en-US" sz="3000" dirty="0">
                <a:solidFill>
                  <a:srgbClr val="422C70"/>
                </a:solidFill>
                <a:latin typeface="IBM Plex Sans Medium" pitchFamily="34" charset="0"/>
                <a:ea typeface="IBM Plex Sans Medium" pitchFamily="34" charset="-122"/>
                <a:cs typeface="IBM Plex Sans Medium" pitchFamily="34" charset="-120"/>
              </a:rPr>
              <a:t>Fapt sau opinie?</a:t>
            </a:r>
            <a:endParaRPr lang="ro" sz="3000" dirty="0"/>
          </a:p>
        </p:txBody>
      </p:sp>
      <p:sp>
        <p:nvSpPr>
          <p:cNvPr id="5" name="Text 2"/>
          <p:cNvSpPr/>
          <p:nvPr/>
        </p:nvSpPr>
        <p:spPr>
          <a:xfrm>
            <a:off x="1047720" y="1386779"/>
            <a:ext cx="5923026" cy="2529048"/>
          </a:xfrm>
          <a:prstGeom prst="rect">
            <a:avLst/>
          </a:prstGeom>
          <a:noFill/>
          <a:ln/>
        </p:spPr>
        <p:txBody>
          <a:bodyPr wrap="square" lIns="0" tIns="0" rIns="0" bIns="0" rtlCol="0" anchor="t"/>
          <a:lstStyle/>
          <a:p>
            <a:pPr algn="l" marL="228600" indent="-228600">
              <a:lnSpc>
                <a:spcPct val="113000"/>
              </a:lnSpc>
              <a:buSzPct val="100000"/>
              <a:buChar char="•"/>
            </a:pPr>
            <a:r>
              <a:rPr lang="ro" altLang="en-US" sz="2400" b="1" dirty="0">
                <a:solidFill>
                  <a:srgbClr val="422C70"/>
                </a:solidFill>
                <a:latin typeface="IBM Plex Sans" pitchFamily="34" charset="0"/>
                <a:ea typeface="IBM Plex Sans" pitchFamily="34" charset="-122"/>
                <a:cs typeface="IBM Plex Sans" pitchFamily="34" charset="-120"/>
              </a:rPr>
              <a:t>Fapt:</a:t>
            </a:r>
            <a:r>
              <a:rPr lang="ro" altLang="en-US" sz="2400" dirty="0">
                <a:solidFill>
                  <a:srgbClr val="25252B"/>
                </a:solidFill>
                <a:latin typeface="IBM Plex Sans" pitchFamily="34" charset="0"/>
                <a:ea typeface="IBM Plex Sans" pitchFamily="34" charset="-122"/>
                <a:cs typeface="IBM Plex Sans" pitchFamily="34" charset="-120"/>
              </a:rPr>
              <a:t> „Această bancnotă este acceptată pentru plata impozitelor.” Acest lucru poate fi verificat.</a:t>
            </a:r>
            <a:endParaRPr lang="ro" sz="2400" dirty="0"/>
          </a:p>
          <a:p>
            <a:pPr algn="l" marL="228600" indent="-228600">
              <a:lnSpc>
                <a:spcPct val="113000"/>
              </a:lnSpc>
              <a:spcBef>
                <a:spcPts val="480"/>
              </a:spcBef>
              <a:buSzPct val="100000"/>
              <a:buChar char="•"/>
            </a:pPr>
            <a:r>
              <a:rPr lang="ro" altLang="en-US" sz="2400" b="1" dirty="0">
                <a:solidFill>
                  <a:srgbClr val="422C70"/>
                </a:solidFill>
                <a:latin typeface="IBM Plex Sans" pitchFamily="34" charset="0"/>
                <a:ea typeface="IBM Plex Sans" pitchFamily="34" charset="-122"/>
                <a:cs typeface="IBM Plex Sans" pitchFamily="34" charset="-120"/>
              </a:rPr>
              <a:t>Opinie:</a:t>
            </a:r>
            <a:r>
              <a:rPr lang="ro" altLang="en-US" sz="2400" dirty="0">
                <a:solidFill>
                  <a:srgbClr val="25252B"/>
                </a:solidFill>
                <a:latin typeface="IBM Plex Sans" pitchFamily="34" charset="0"/>
                <a:ea typeface="IBM Plex Sans" pitchFamily="34" charset="-122"/>
                <a:cs typeface="IBM Plex Sans" pitchFamily="34" charset="-120"/>
              </a:rPr>
              <a:t> „Aceasta este cea mai bună formă de bani.” Sunt necesare criterii și dovezi.</a:t>
            </a:r>
            <a:endParaRPr lang="ro" sz="2400" dirty="0"/>
          </a:p>
        </p:txBody>
      </p:sp>
      <p:sp>
        <p:nvSpPr>
          <p:cNvPr id="6" name="Text 3"/>
          <p:cNvSpPr/>
          <p:nvPr/>
        </p:nvSpPr>
        <p:spPr>
          <a:xfrm>
            <a:off x="666780" y="4250954"/>
            <a:ext cx="6340632" cy="1645463"/>
          </a:xfrm>
          <a:prstGeom prst="rect">
            <a:avLst/>
          </a:prstGeom>
          <a:noFill/>
          <a:ln/>
        </p:spPr>
        <p:txBody>
          <a:bodyPr wrap="square" lIns="0" tIns="0" rIns="0" bIns="0" rtlCol="0" anchor="t"/>
          <a:lstStyle/>
          <a:p>
            <a:pPr algn="l" indent="0" marL="0">
              <a:lnSpc>
                <a:spcPct val="113000"/>
              </a:lnSpc>
              <a:buNone/>
            </a:pPr>
            <a:r>
              <a:rPr lang="ro" altLang="en-US" sz="2400" dirty="0">
                <a:solidFill>
                  <a:srgbClr val="25252B"/>
                </a:solidFill>
                <a:latin typeface="IBM Plex Sans" pitchFamily="34" charset="0"/>
                <a:ea typeface="IBM Plex Sans" pitchFamily="34" charset="-122"/>
                <a:cs typeface="IBM Plex Sans" pitchFamily="34" charset="-120"/>
              </a:rPr>
              <a:t>Acest ghid are doar scop educațional. Nu oferă consultanță financiară, de investiții, juridică sau fiscală și nu vă îndeamnă să cumpărați, să vindeți sau să dețineți nimic.</a:t>
            </a:r>
            <a:endParaRPr lang="ro"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ro" altLang="en-US" sz="1200" dirty="0">
                <a:solidFill>
                  <a:srgbClr val="6C6C7D"/>
                </a:solidFill>
                <a:latin typeface="IBM Plex Sans" pitchFamily="34" charset="0"/>
                <a:ea typeface="IBM Plex Sans" pitchFamily="34" charset="-122"/>
                <a:cs typeface="IBM Plex Sans" pitchFamily="34" charset="-120"/>
              </a:rPr>
              <a:t>Introducere în Bitcoin · De ce sunt importanți banii?</a:t>
            </a:r>
            <a:endParaRPr lang="r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30000" cy="590520"/>
          </a:xfrm>
          <a:prstGeom prst="rect">
            <a:avLst/>
          </a:prstGeom>
          <a:noFill/>
          <a:ln/>
        </p:spPr>
        <p:txBody>
          <a:bodyPr wrap="square" lIns="0" tIns="0" rIns="0" bIns="0" rtlCol="0" anchor="t"/>
          <a:lstStyle/>
          <a:p>
            <a:pPr algn="ctr" indent="0" marL="0">
              <a:lnSpc>
                <a:spcPct val="83000"/>
              </a:lnSpc>
              <a:buNone/>
            </a:pPr>
            <a:r>
              <a:rPr lang="ro" altLang="en-US" sz="4350" dirty="0">
                <a:solidFill>
                  <a:srgbClr val="FFFFFF"/>
                </a:solidFill>
                <a:latin typeface="IBM Plex Sans Medium" pitchFamily="34" charset="0"/>
                <a:ea typeface="IBM Plex Sans Medium" pitchFamily="34" charset="-122"/>
                <a:cs typeface="IBM Plex Sans Medium" pitchFamily="34" charset="-120"/>
              </a:rPr>
              <a:t>Ce sunt banii?</a:t>
            </a:r>
            <a:endParaRPr lang="ro" sz="4350" dirty="0"/>
          </a:p>
        </p:txBody>
      </p:sp>
      <p:sp>
        <p:nvSpPr>
          <p:cNvPr id="3" name="Text 1"/>
          <p:cNvSpPr/>
          <p:nvPr/>
        </p:nvSpPr>
        <p:spPr>
          <a:xfrm>
            <a:off x="381030" y="3740079"/>
            <a:ext cx="11430000" cy="411389"/>
          </a:xfrm>
          <a:prstGeom prst="rect">
            <a:avLst/>
          </a:prstGeom>
          <a:noFill/>
          <a:ln/>
        </p:spPr>
        <p:txBody>
          <a:bodyPr wrap="square" lIns="0" tIns="0" rIns="0" bIns="0" rtlCol="0" anchor="t"/>
          <a:lstStyle/>
          <a:p>
            <a:pPr algn="ctr" indent="0" marL="0">
              <a:lnSpc>
                <a:spcPct val="113000"/>
              </a:lnSpc>
              <a:buNone/>
            </a:pPr>
            <a:r>
              <a:rPr lang="ro" altLang="en-US" sz="2400" dirty="0">
                <a:solidFill>
                  <a:srgbClr val="FFFFFF"/>
                </a:solidFill>
                <a:latin typeface="IBM Plex Sans" pitchFamily="34" charset="0"/>
                <a:ea typeface="IBM Plex Sans" pitchFamily="34" charset="-122"/>
                <a:cs typeface="IBM Plex Sans" pitchFamily="34" charset="-120"/>
              </a:rPr>
              <a:t>Banii sunt un instrument de schimb.</a:t>
            </a:r>
            <a:endParaRPr lang="ro"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ro" altLang="en-US" sz="3000" dirty="0">
                <a:solidFill>
                  <a:srgbClr val="422C70"/>
                </a:solidFill>
                <a:latin typeface="IBM Plex Sans Medium" pitchFamily="34" charset="0"/>
                <a:ea typeface="IBM Plex Sans Medium" pitchFamily="34" charset="-122"/>
                <a:cs typeface="IBM Plex Sans Medium" pitchFamily="34" charset="-120"/>
              </a:rPr>
              <a:t>Trocul și dubla coincidență a nevoilor</a:t>
            </a:r>
            <a:endParaRPr lang="ro"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ro" altLang="en-US" sz="2400" dirty="0">
                <a:solidFill>
                  <a:srgbClr val="25252B"/>
                </a:solidFill>
                <a:latin typeface="IBM Plex Sans" pitchFamily="34" charset="0"/>
                <a:ea typeface="IBM Plex Sans" pitchFamily="34" charset="-122"/>
                <a:cs typeface="IBM Plex Sans" pitchFamily="34" charset="-120"/>
              </a:rPr>
              <a:t>Ambele persoane trebuie să își dorească ceea ce are cealaltă, în același timp și în cantități potrivite.</a:t>
            </a:r>
            <a:endParaRPr lang="ro" sz="2400" dirty="0"/>
          </a:p>
        </p:txBody>
      </p:sp>
      <p:pic>
        <p:nvPicPr>
          <p:cNvPr id="5" name="Image 0" descr="preencoded.png">    </p:cNvPr>
          <p:cNvPicPr>
            <a:picLocks noChangeAspect="1"/>
          </p:cNvPicPr>
          <p:nvPr/>
        </p:nvPicPr>
        <p:blipFill>
          <a:blip r:embed="rId1"/>
          <a:stretch>
            <a:fillRect/>
          </a:stretch>
        </p:blipFill>
        <p:spPr>
          <a:xfrm>
            <a:off x="3313511" y="2575316"/>
            <a:ext cx="5564947" cy="3711001"/>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ro" altLang="en-US" sz="1200" dirty="0">
                <a:solidFill>
                  <a:srgbClr val="6C6C7D"/>
                </a:solidFill>
                <a:latin typeface="IBM Plex Sans" pitchFamily="34" charset="0"/>
                <a:ea typeface="IBM Plex Sans" pitchFamily="34" charset="-122"/>
                <a:cs typeface="IBM Plex Sans" pitchFamily="34" charset="-120"/>
              </a:rPr>
              <a:t>Introducere în Bitcoin · Ce sunt banii?</a:t>
            </a:r>
            <a:endParaRPr lang="r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ro" altLang="en-US" sz="3000" dirty="0">
                <a:solidFill>
                  <a:srgbClr val="422C70"/>
                </a:solidFill>
                <a:latin typeface="IBM Plex Sans Medium" pitchFamily="34" charset="0"/>
                <a:ea typeface="IBM Plex Sans Medium" pitchFamily="34" charset="-122"/>
                <a:cs typeface="IBM Plex Sans Medium" pitchFamily="34" charset="-120"/>
              </a:rPr>
              <a:t>Trocul și dubla coincidență a nevoilor</a:t>
            </a:r>
            <a:endParaRPr lang="ro"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ro" altLang="en-US" sz="2400" dirty="0">
                <a:solidFill>
                  <a:srgbClr val="25252B"/>
                </a:solidFill>
                <a:latin typeface="IBM Plex Sans" pitchFamily="34" charset="0"/>
                <a:ea typeface="IBM Plex Sans" pitchFamily="34" charset="-122"/>
                <a:cs typeface="IBM Plex Sans" pitchFamily="34" charset="-120"/>
              </a:rPr>
              <a:t>Ambele persoane trebuie să își dorească ceea ce are cealaltă, în același timp și în cantități potrivite.</a:t>
            </a:r>
            <a:endParaRPr lang="ro" sz="2400" dirty="0"/>
          </a:p>
        </p:txBody>
      </p:sp>
      <p:pic>
        <p:nvPicPr>
          <p:cNvPr id="5" name="Image 0" descr="Amina Are: orez Dorește: pantofiCu LuisLuis nu dorește orez.Luis Are: pantofiDorește: uleiCu MeiMei nu dorește pantofi.MeiAre: uleiDorește: reparațiiCu AminaAmina nu poate face reparații.">    </p:cNvPr>
          <p:cNvPicPr>
            <a:picLocks noChangeAspect="1"/>
          </p:cNvPicPr>
          <p:nvPr/>
        </p:nvPicPr>
        <p:blipFill>
          <a:blip r:embed="rId1"/>
          <a:stretch>
            <a:fillRect/>
          </a:stretch>
        </p:blipFill>
        <p:spPr>
          <a:xfrm>
            <a:off x="1644000" y="2422886"/>
            <a:ext cx="8903970" cy="3779490"/>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ro" altLang="en-US" sz="1200" dirty="0">
                <a:solidFill>
                  <a:srgbClr val="6C6C7D"/>
                </a:solidFill>
                <a:latin typeface="IBM Plex Sans" pitchFamily="34" charset="0"/>
                <a:ea typeface="IBM Plex Sans" pitchFamily="34" charset="-122"/>
                <a:cs typeface="IBM Plex Sans" pitchFamily="34" charset="-120"/>
              </a:rPr>
              <a:t>Introducere în Bitcoin · Ce sunt banii?</a:t>
            </a:r>
            <a:endParaRPr lang="r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ro" altLang="en-US" sz="3000" dirty="0">
                <a:solidFill>
                  <a:srgbClr val="422C70"/>
                </a:solidFill>
                <a:latin typeface="IBM Plex Sans Medium" pitchFamily="34" charset="0"/>
                <a:ea typeface="IBM Plex Sans Medium" pitchFamily="34" charset="-122"/>
                <a:cs typeface="IBM Plex Sans Medium" pitchFamily="34" charset="-120"/>
              </a:rPr>
              <a:t>Banii sunt un instrument de schimb</a:t>
            </a:r>
            <a:endParaRPr lang="ro"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ro" altLang="en-US" sz="2400" dirty="0">
                <a:solidFill>
                  <a:srgbClr val="25252B"/>
                </a:solidFill>
                <a:latin typeface="IBM Plex Sans" pitchFamily="34" charset="0"/>
                <a:ea typeface="IBM Plex Sans" pitchFamily="34" charset="-122"/>
                <a:cs typeface="IBM Plex Sans" pitchFamily="34" charset="-120"/>
              </a:rPr>
              <a:t>Nimeni nu își dorește bani de dragul banilor. Banii sunt utili deoarece ceilalți îi acceptă, așteptându-se ca și alții să îi accepte mai târziu.</a:t>
            </a:r>
            <a:endParaRPr lang="ro" sz="2400" dirty="0"/>
          </a:p>
        </p:txBody>
      </p:sp>
      <p:pic>
        <p:nvPicPr>
          <p:cNvPr id="5" name="Image 0" descr="preencoded.png">    </p:cNvPr>
          <p:cNvPicPr>
            <a:picLocks noChangeAspect="1"/>
          </p:cNvPicPr>
          <p:nvPr/>
        </p:nvPicPr>
        <p:blipFill>
          <a:blip r:embed="rId1"/>
          <a:stretch>
            <a:fillRect/>
          </a:stretch>
        </p:blipFill>
        <p:spPr>
          <a:xfrm>
            <a:off x="2384847" y="2575316"/>
            <a:ext cx="7422368" cy="3711184"/>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ro" altLang="en-US" sz="1200" dirty="0">
                <a:solidFill>
                  <a:srgbClr val="6C6C7D"/>
                </a:solidFill>
                <a:latin typeface="IBM Plex Sans" pitchFamily="34" charset="0"/>
                <a:ea typeface="IBM Plex Sans" pitchFamily="34" charset="-122"/>
                <a:cs typeface="IBM Plex Sans" pitchFamily="34" charset="-120"/>
              </a:rPr>
              <a:t>Introducere în Bitcoin · Ce sunt banii?</a:t>
            </a:r>
            <a:endParaRPr lang="r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ro" altLang="en-US" sz="3000" dirty="0">
                <a:solidFill>
                  <a:srgbClr val="422C70"/>
                </a:solidFill>
                <a:latin typeface="IBM Plex Sans Medium" pitchFamily="34" charset="0"/>
                <a:ea typeface="IBM Plex Sans Medium" pitchFamily="34" charset="-122"/>
                <a:cs typeface="IBM Plex Sans Medium" pitchFamily="34" charset="-120"/>
              </a:rPr>
              <a:t>Trei funcții ale banilor</a:t>
            </a:r>
            <a:endParaRPr lang="ro" sz="3000" dirty="0"/>
          </a:p>
        </p:txBody>
      </p:sp>
      <p:sp>
        <p:nvSpPr>
          <p:cNvPr id="5" name="Text 2"/>
          <p:cNvSpPr/>
          <p:nvPr/>
        </p:nvSpPr>
        <p:spPr>
          <a:xfrm>
            <a:off x="1047720" y="1386779"/>
            <a:ext cx="5923026" cy="2589947"/>
          </a:xfrm>
          <a:prstGeom prst="rect">
            <a:avLst/>
          </a:prstGeom>
          <a:noFill/>
          <a:ln/>
        </p:spPr>
        <p:txBody>
          <a:bodyPr wrap="square" lIns="0" tIns="0" rIns="0" bIns="0" rtlCol="0" anchor="t"/>
          <a:lstStyle/>
          <a:p>
            <a:pPr algn="l" marL="228600" indent="-228600">
              <a:lnSpc>
                <a:spcPct val="113000"/>
              </a:lnSpc>
              <a:buSzPct val="100000"/>
              <a:buChar char="•"/>
            </a:pPr>
            <a:r>
              <a:rPr lang="ro" altLang="en-US" sz="2400" b="1" dirty="0">
                <a:solidFill>
                  <a:srgbClr val="422C70"/>
                </a:solidFill>
                <a:latin typeface="IBM Plex Sans" pitchFamily="34" charset="0"/>
                <a:ea typeface="IBM Plex Sans" pitchFamily="34" charset="-122"/>
                <a:cs typeface="IBM Plex Sans" pitchFamily="34" charset="-120"/>
              </a:rPr>
              <a:t>Mijloc de schimb:</a:t>
            </a:r>
            <a:r>
              <a:rPr lang="ro" altLang="en-US" sz="2400" dirty="0">
                <a:solidFill>
                  <a:srgbClr val="25252B"/>
                </a:solidFill>
                <a:latin typeface="IBM Plex Sans" pitchFamily="34" charset="0"/>
                <a:ea typeface="IBM Plex Sans" pitchFamily="34" charset="-122"/>
                <a:cs typeface="IBM Plex Sans" pitchFamily="34" charset="-120"/>
              </a:rPr>
              <a:t> oamenii îl acceptă ca plată</a:t>
            </a:r>
            <a:endParaRPr lang="ro" sz="2400" dirty="0"/>
          </a:p>
          <a:p>
            <a:pPr algn="l" marL="228600" indent="-228600">
              <a:lnSpc>
                <a:spcPct val="113000"/>
              </a:lnSpc>
              <a:spcBef>
                <a:spcPts val="480"/>
              </a:spcBef>
              <a:buSzPct val="100000"/>
              <a:buChar char="•"/>
            </a:pPr>
            <a:r>
              <a:rPr lang="ro" altLang="en-US" sz="2400" b="1" dirty="0">
                <a:solidFill>
                  <a:srgbClr val="422C70"/>
                </a:solidFill>
                <a:latin typeface="IBM Plex Sans" pitchFamily="34" charset="0"/>
                <a:ea typeface="IBM Plex Sans" pitchFamily="34" charset="-122"/>
                <a:cs typeface="IBM Plex Sans" pitchFamily="34" charset="-120"/>
              </a:rPr>
              <a:t>Unitate de Cont:</a:t>
            </a:r>
            <a:r>
              <a:rPr lang="ro" altLang="en-US" sz="2400" dirty="0">
                <a:solidFill>
                  <a:srgbClr val="25252B"/>
                </a:solidFill>
                <a:latin typeface="IBM Plex Sans" pitchFamily="34" charset="0"/>
                <a:ea typeface="IBM Plex Sans" pitchFamily="34" charset="-122"/>
                <a:cs typeface="IBM Plex Sans" pitchFamily="34" charset="-120"/>
              </a:rPr>
              <a:t> prețurile sunt exprimate în aceasta</a:t>
            </a:r>
            <a:endParaRPr lang="ro" sz="2400" dirty="0"/>
          </a:p>
          <a:p>
            <a:pPr algn="l" marL="228600" indent="-228600">
              <a:lnSpc>
                <a:spcPct val="113000"/>
              </a:lnSpc>
              <a:spcBef>
                <a:spcPts val="480"/>
              </a:spcBef>
              <a:buSzPct val="100000"/>
              <a:buChar char="•"/>
            </a:pPr>
            <a:r>
              <a:rPr lang="ro" altLang="en-US" sz="2400" b="1" dirty="0">
                <a:solidFill>
                  <a:srgbClr val="422C70"/>
                </a:solidFill>
                <a:latin typeface="IBM Plex Sans" pitchFamily="34" charset="0"/>
                <a:ea typeface="IBM Plex Sans" pitchFamily="34" charset="-122"/>
                <a:cs typeface="IBM Plex Sans" pitchFamily="34" charset="-120"/>
              </a:rPr>
              <a:t>Rezervă de valoare:</a:t>
            </a:r>
            <a:r>
              <a:rPr lang="ro" altLang="en-US" sz="2400" dirty="0">
                <a:solidFill>
                  <a:srgbClr val="25252B"/>
                </a:solidFill>
                <a:latin typeface="IBM Plex Sans" pitchFamily="34" charset="0"/>
                <a:ea typeface="IBM Plex Sans" pitchFamily="34" charset="-122"/>
                <a:cs typeface="IBM Plex Sans" pitchFamily="34" charset="-120"/>
              </a:rPr>
              <a:t> transferă valoarea din prezent în viitor</a:t>
            </a:r>
            <a:endParaRPr lang="ro" sz="2400" dirty="0"/>
          </a:p>
        </p:txBody>
      </p:sp>
      <p:sp>
        <p:nvSpPr>
          <p:cNvPr id="6" name="Text 3"/>
          <p:cNvSpPr/>
          <p:nvPr/>
        </p:nvSpPr>
        <p:spPr>
          <a:xfrm>
            <a:off x="666780" y="4311853"/>
            <a:ext cx="6340632" cy="1234074"/>
          </a:xfrm>
          <a:prstGeom prst="rect">
            <a:avLst/>
          </a:prstGeom>
          <a:noFill/>
          <a:ln/>
        </p:spPr>
        <p:txBody>
          <a:bodyPr wrap="square" lIns="0" tIns="0" rIns="0" bIns="0" rtlCol="0" anchor="t"/>
          <a:lstStyle/>
          <a:p>
            <a:pPr algn="l" indent="0" marL="0">
              <a:lnSpc>
                <a:spcPct val="113000"/>
              </a:lnSpc>
              <a:buNone/>
            </a:pPr>
            <a:r>
              <a:rPr lang="ro" altLang="en-US" sz="2400" dirty="0">
                <a:solidFill>
                  <a:srgbClr val="25252B"/>
                </a:solidFill>
                <a:latin typeface="IBM Plex Sans" pitchFamily="34" charset="0"/>
                <a:ea typeface="IBM Plex Sans" pitchFamily="34" charset="-122"/>
                <a:cs typeface="IBM Plex Sans" pitchFamily="34" charset="-120"/>
              </a:rPr>
              <a:t>Nicio formă de bani nu păstrează perfect valoarea, dar unele forme pierd din Putere de Cumpărare mai lent decât altele.</a:t>
            </a:r>
            <a:endParaRPr lang="ro"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ro" altLang="en-US" sz="1200" dirty="0">
                <a:solidFill>
                  <a:srgbClr val="6C6C7D"/>
                </a:solidFill>
                <a:latin typeface="IBM Plex Sans" pitchFamily="34" charset="0"/>
                <a:ea typeface="IBM Plex Sans" pitchFamily="34" charset="-122"/>
                <a:cs typeface="IBM Plex Sans" pitchFamily="34" charset="-120"/>
              </a:rPr>
              <a:t>Introducere în Bitcoin · Ce sunt banii?</a:t>
            </a:r>
            <a:endParaRPr lang="r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2381280"/>
            <a:ext cx="5029200" cy="20955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ro" altLang="en-US" sz="3000" dirty="0">
                <a:solidFill>
                  <a:srgbClr val="422C70"/>
                </a:solidFill>
                <a:latin typeface="IBM Plex Sans Medium" pitchFamily="34" charset="0"/>
                <a:ea typeface="IBM Plex Sans Medium" pitchFamily="34" charset="-122"/>
                <a:cs typeface="IBM Plex Sans Medium" pitchFamily="34" charset="-120"/>
              </a:rPr>
              <a:t>De la scoici la hârtie</a:t>
            </a:r>
            <a:endParaRPr lang="ro" sz="3000" dirty="0"/>
          </a:p>
        </p:txBody>
      </p:sp>
      <p:sp>
        <p:nvSpPr>
          <p:cNvPr id="5" name="Text 2"/>
          <p:cNvSpPr/>
          <p:nvPr/>
        </p:nvSpPr>
        <p:spPr>
          <a:xfrm>
            <a:off x="1032449" y="1383030"/>
            <a:ext cx="5293553" cy="3730386"/>
          </a:xfrm>
          <a:prstGeom prst="rect">
            <a:avLst/>
          </a:prstGeom>
          <a:noFill/>
          <a:ln/>
        </p:spPr>
        <p:txBody>
          <a:bodyPr wrap="square" lIns="0" tIns="0" rIns="0" bIns="0" rtlCol="0" anchor="t"/>
          <a:lstStyle/>
          <a:p>
            <a:pPr algn="l" marL="219710" indent="-219710">
              <a:lnSpc>
                <a:spcPct val="113000"/>
              </a:lnSpc>
              <a:buSzPct val="100000"/>
              <a:buChar char="•"/>
            </a:pPr>
            <a:r>
              <a:rPr lang="ro" altLang="en-US" sz="2300" dirty="0">
                <a:solidFill>
                  <a:srgbClr val="25252B"/>
                </a:solidFill>
                <a:latin typeface="IBM Plex Sans" pitchFamily="34" charset="0"/>
                <a:ea typeface="IBM Plex Sans" pitchFamily="34" charset="-122"/>
                <a:cs typeface="IBM Plex Sans" pitchFamily="34" charset="-120"/>
              </a:rPr>
              <a:t>Scoici, sare, mărgele, animale, cupru, argint, aur</a:t>
            </a:r>
            <a:endParaRPr lang="ro" sz="2300" dirty="0"/>
          </a:p>
          <a:p>
            <a:pPr algn="l" marL="219710" indent="-219710">
              <a:lnSpc>
                <a:spcPct val="113000"/>
              </a:lnSpc>
              <a:spcBef>
                <a:spcPts val="460"/>
              </a:spcBef>
              <a:buSzPct val="100000"/>
              <a:buChar char="•"/>
            </a:pPr>
            <a:r>
              <a:rPr lang="ro" altLang="en-US" sz="2300" dirty="0">
                <a:solidFill>
                  <a:srgbClr val="25252B"/>
                </a:solidFill>
                <a:latin typeface="IBM Plex Sans" pitchFamily="34" charset="0"/>
                <a:ea typeface="IBM Plex Sans" pitchFamily="34" charset="-122"/>
                <a:cs typeface="IBM Plex Sans" pitchFamily="34" charset="-120"/>
              </a:rPr>
              <a:t>Metale prețioase: rare, durabile, larg acceptate</a:t>
            </a:r>
            <a:endParaRPr lang="ro" sz="2300" dirty="0"/>
          </a:p>
          <a:p>
            <a:pPr algn="l" marL="219710" indent="-219710">
              <a:lnSpc>
                <a:spcPct val="113000"/>
              </a:lnSpc>
              <a:spcBef>
                <a:spcPts val="460"/>
              </a:spcBef>
              <a:buSzPct val="100000"/>
              <a:buChar char="•"/>
            </a:pPr>
            <a:r>
              <a:rPr lang="ro" altLang="en-US" sz="2300" dirty="0">
                <a:solidFill>
                  <a:srgbClr val="25252B"/>
                </a:solidFill>
                <a:latin typeface="IBM Plex Sans" pitchFamily="34" charset="0"/>
                <a:ea typeface="IBM Plex Sans" pitchFamily="34" charset="-122"/>
                <a:cs typeface="IBM Plex Sans" pitchFamily="34" charset="-120"/>
              </a:rPr>
              <a:t>Titluri de creanță pe hârtie preschimbabile într-o cantitate specificată de metal</a:t>
            </a:r>
            <a:endParaRPr lang="ro" sz="2300" dirty="0"/>
          </a:p>
          <a:p>
            <a:pPr algn="l" marL="219710" indent="-219710">
              <a:lnSpc>
                <a:spcPct val="113000"/>
              </a:lnSpc>
              <a:spcBef>
                <a:spcPts val="460"/>
              </a:spcBef>
              <a:buSzPct val="100000"/>
              <a:buChar char="•"/>
            </a:pPr>
            <a:r>
              <a:rPr lang="ro" altLang="en-US" sz="2300" dirty="0">
                <a:solidFill>
                  <a:srgbClr val="25252B"/>
                </a:solidFill>
                <a:latin typeface="IBM Plex Sans" pitchFamily="34" charset="0"/>
                <a:ea typeface="IBM Plex Sans" pitchFamily="34" charset="-122"/>
                <a:cs typeface="IBM Plex Sans" pitchFamily="34" charset="-120"/>
              </a:rPr>
              <a:t>Etaloane-aur: o unitate monetară legată prin lege de aur</a:t>
            </a:r>
            <a:endParaRPr lang="ro" sz="2300" dirty="0"/>
          </a:p>
        </p:txBody>
      </p:sp>
      <p:sp>
        <p:nvSpPr>
          <p:cNvPr id="6" name="Text 3"/>
          <p:cNvSpPr/>
          <p:nvPr/>
        </p:nvSpPr>
        <p:spPr>
          <a:xfrm>
            <a:off x="666780" y="5435194"/>
            <a:ext cx="5694426" cy="789950"/>
          </a:xfrm>
          <a:prstGeom prst="rect">
            <a:avLst/>
          </a:prstGeom>
          <a:noFill/>
          <a:ln/>
        </p:spPr>
        <p:txBody>
          <a:bodyPr wrap="square" lIns="0" tIns="0" rIns="0" bIns="0" rtlCol="0" anchor="t"/>
          <a:lstStyle/>
          <a:p>
            <a:pPr algn="l" indent="0" marL="0">
              <a:lnSpc>
                <a:spcPct val="113000"/>
              </a:lnSpc>
              <a:buNone/>
            </a:pPr>
            <a:r>
              <a:rPr lang="ro" altLang="en-US" sz="2300" dirty="0">
                <a:solidFill>
                  <a:srgbClr val="25252B"/>
                </a:solidFill>
                <a:latin typeface="IBM Plex Sans" pitchFamily="34" charset="0"/>
                <a:ea typeface="IBM Plex Sans" pitchFamily="34" charset="-122"/>
                <a:cs typeface="IBM Plex Sans" pitchFamily="34" charset="-120"/>
              </a:rPr>
              <a:t>Regulile variau în funcție de loc și de perioadă.</a:t>
            </a:r>
            <a:endParaRPr lang="ro" sz="23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ro" altLang="en-US" sz="1200" dirty="0">
                <a:solidFill>
                  <a:srgbClr val="6C6C7D"/>
                </a:solidFill>
                <a:latin typeface="IBM Plex Sans" pitchFamily="34" charset="0"/>
                <a:ea typeface="IBM Plex Sans" pitchFamily="34" charset="-122"/>
                <a:cs typeface="IBM Plex Sans" pitchFamily="34" charset="-120"/>
              </a:rPr>
              <a:t>Introducere în Bitcoin · Ce sunt banii?</a:t>
            </a:r>
            <a:endParaRPr lang="r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ro" altLang="en-US" sz="3000" dirty="0">
                <a:solidFill>
                  <a:srgbClr val="422C70"/>
                </a:solidFill>
                <a:latin typeface="IBM Plex Sans Medium" pitchFamily="34" charset="0"/>
                <a:ea typeface="IBM Plex Sans Medium" pitchFamily="34" charset="-122"/>
                <a:cs typeface="IBM Plex Sans Medium" pitchFamily="34" charset="-120"/>
              </a:rPr>
              <a:t>Monedă fiduciară</a:t>
            </a:r>
            <a:endParaRPr lang="ro" sz="3000" dirty="0"/>
          </a:p>
        </p:txBody>
      </p:sp>
      <p:sp>
        <p:nvSpPr>
          <p:cNvPr id="4" name="Text 2"/>
          <p:cNvSpPr/>
          <p:nvPr/>
        </p:nvSpPr>
        <p:spPr>
          <a:xfrm>
            <a:off x="1047720" y="1386779"/>
            <a:ext cx="11092404" cy="3884828"/>
          </a:xfrm>
          <a:prstGeom prst="rect">
            <a:avLst/>
          </a:prstGeom>
          <a:noFill/>
          <a:ln/>
        </p:spPr>
        <p:txBody>
          <a:bodyPr wrap="square" lIns="0" tIns="0" rIns="0" bIns="0" rtlCol="0" anchor="t"/>
          <a:lstStyle/>
          <a:p>
            <a:pPr algn="l" marL="228600" indent="-228600">
              <a:lnSpc>
                <a:spcPct val="113000"/>
              </a:lnSpc>
              <a:buSzPct val="100000"/>
              <a:buChar char="•"/>
            </a:pPr>
            <a:r>
              <a:rPr lang="ro" altLang="en-US" sz="2400" dirty="0">
                <a:solidFill>
                  <a:srgbClr val="25252B"/>
                </a:solidFill>
                <a:latin typeface="IBM Plex Sans" pitchFamily="34" charset="0"/>
                <a:ea typeface="IBM Plex Sans" pitchFamily="34" charset="-122"/>
                <a:cs typeface="IBM Plex Sans" pitchFamily="34" charset="-120"/>
              </a:rPr>
              <a:t>1971: Statele Unite au pus capăt schimbului oficial de dolari contra aur pentru guvernele și băncile centrale străine</a:t>
            </a:r>
            <a:endParaRPr lang="ro" sz="2400" dirty="0"/>
          </a:p>
          <a:p>
            <a:pPr algn="l" marL="228600" indent="-228600">
              <a:lnSpc>
                <a:spcPct val="113000"/>
              </a:lnSpc>
              <a:spcBef>
                <a:spcPts val="480"/>
              </a:spcBef>
              <a:buSzPct val="100000"/>
              <a:buChar char="•"/>
            </a:pPr>
            <a:r>
              <a:rPr lang="ro" altLang="en-US" sz="2400" dirty="0">
                <a:solidFill>
                  <a:srgbClr val="25252B"/>
                </a:solidFill>
                <a:latin typeface="IBM Plex Sans" pitchFamily="34" charset="0"/>
                <a:ea typeface="IBM Plex Sans" pitchFamily="34" charset="-122"/>
                <a:cs typeface="IBM Plex Sans" pitchFamily="34" charset="-120"/>
              </a:rPr>
              <a:t>Astăzi, majoritatea monedelor naționale sunt bani fiat: emiși sub autoritatea guvernului, fără a putea fi preschimbați în aur sau în orice altă marfă</a:t>
            </a:r>
            <a:endParaRPr lang="ro" sz="2400" dirty="0"/>
          </a:p>
          <a:p>
            <a:pPr algn="l" marL="228600" indent="-228600">
              <a:lnSpc>
                <a:spcPct val="113000"/>
              </a:lnSpc>
              <a:spcBef>
                <a:spcPts val="480"/>
              </a:spcBef>
              <a:buSzPct val="100000"/>
              <a:buChar char="•"/>
            </a:pPr>
            <a:r>
              <a:rPr lang="ro" altLang="en-US" sz="2400" i="1" dirty="0">
                <a:solidFill>
                  <a:srgbClr val="25252B"/>
                </a:solidFill>
                <a:latin typeface="IBM Plex Sans" pitchFamily="34" charset="0"/>
                <a:ea typeface="IBM Plex Sans" pitchFamily="34" charset="-122"/>
                <a:cs typeface="IBM Plex Sans" pitchFamily="34" charset="-120"/>
              </a:rPr>
              <a:t>Fiat</a:t>
            </a:r>
            <a:r>
              <a:rPr lang="ro" altLang="en-US" sz="2400" dirty="0">
                <a:solidFill>
                  <a:srgbClr val="25252B"/>
                </a:solidFill>
                <a:latin typeface="IBM Plex Sans" pitchFamily="34" charset="0"/>
                <a:ea typeface="IBM Plex Sans" pitchFamily="34" charset="-122"/>
                <a:cs typeface="IBM Plex Sans" pitchFamily="34" charset="-120"/>
              </a:rPr>
              <a:t> înseamnă în latină „să se facă”, fiind adesea înțeles ca „prin decret”</a:t>
            </a:r>
            <a:endParaRPr lang="ro" sz="2400" dirty="0"/>
          </a:p>
          <a:p>
            <a:pPr algn="l" marL="228600" indent="-228600">
              <a:lnSpc>
                <a:spcPct val="113000"/>
              </a:lnSpc>
              <a:spcBef>
                <a:spcPts val="480"/>
              </a:spcBef>
              <a:buSzPct val="100000"/>
              <a:buChar char="•"/>
            </a:pPr>
            <a:r>
              <a:rPr lang="ro" altLang="en-US" sz="2400" dirty="0">
                <a:solidFill>
                  <a:srgbClr val="25252B"/>
                </a:solidFill>
                <a:latin typeface="IBM Plex Sans" pitchFamily="34" charset="0"/>
                <a:ea typeface="IBM Plex Sans" pitchFamily="34" charset="-122"/>
                <a:cs typeface="IBM Plex Sans" pitchFamily="34" charset="-120"/>
              </a:rPr>
              <a:t>Acceptați deoarece oamenii, întreprinderile, băncile și guvernele îi folosesc; legile le conferă statutul de mijloc legal de plată și impun folosirea lor pentru plata impozitelor</a:t>
            </a:r>
            <a:endParaRPr lang="ro"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ro" altLang="en-US" sz="1200" dirty="0">
                <a:solidFill>
                  <a:srgbClr val="6C6C7D"/>
                </a:solidFill>
                <a:latin typeface="IBM Plex Sans" pitchFamily="34" charset="0"/>
                <a:ea typeface="IBM Plex Sans" pitchFamily="34" charset="-122"/>
                <a:cs typeface="IBM Plex Sans" pitchFamily="34" charset="-120"/>
              </a:rPr>
              <a:t>Introducere în Bitcoin · Ce sunt banii?</a:t>
            </a:r>
            <a:endParaRPr lang="r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584930" y="2434681"/>
            <a:ext cx="10226010" cy="1988637"/>
          </a:xfrm>
          <a:prstGeom prst="rect">
            <a:avLst/>
          </a:prstGeom>
          <a:noFill/>
          <a:ln/>
        </p:spPr>
        <p:txBody>
          <a:bodyPr wrap="square" lIns="0" tIns="0" rIns="0" bIns="0" rtlCol="0" anchor="t"/>
          <a:lstStyle/>
          <a:p>
            <a:pPr algn="l" indent="0" marL="0">
              <a:lnSpc>
                <a:spcPct val="100000"/>
              </a:lnSpc>
              <a:buNone/>
            </a:pPr>
            <a:r>
              <a:rPr lang="ro" altLang="en-US" sz="4350" dirty="0">
                <a:solidFill>
                  <a:srgbClr val="FFFFFF"/>
                </a:solidFill>
                <a:latin typeface="IBM Plex Sans Medium" pitchFamily="34" charset="0"/>
                <a:ea typeface="IBM Plex Sans Medium" pitchFamily="34" charset="-122"/>
                <a:cs typeface="IBM Plex Sans Medium" pitchFamily="34" charset="-120"/>
              </a:rPr>
              <a:t>Am trecut de la bani garantați de</a:t>
            </a:r>
            <a:br/>
            <a:r>
              <a:rPr lang="ro" altLang="en-US" sz="4350" dirty="0">
                <a:solidFill>
                  <a:srgbClr val="FFFFFF"/>
                </a:solidFill>
                <a:latin typeface="IBM Plex Sans Medium" pitchFamily="34" charset="0"/>
                <a:ea typeface="IBM Plex Sans Medium" pitchFamily="34" charset="-122"/>
                <a:cs typeface="IBM Plex Sans Medium" pitchFamily="34" charset="-120"/>
              </a:rPr>
              <a:t>ceva la bani garantați de</a:t>
            </a:r>
            <a:br/>
            <a:r>
              <a:rPr lang="ro" altLang="en-US" sz="4350" dirty="0">
                <a:solidFill>
                  <a:srgbClr val="FFFFFF"/>
                </a:solidFill>
                <a:latin typeface="IBM Plex Sans Medium" pitchFamily="34" charset="0"/>
                <a:ea typeface="IBM Plex Sans Medium" pitchFamily="34" charset="-122"/>
                <a:cs typeface="IBM Plex Sans Medium" pitchFamily="34" charset="-120"/>
              </a:rPr>
              <a:t>încrederea în cineva.</a:t>
            </a:r>
            <a:endParaRPr lang="ro" sz="4350" dirty="0"/>
          </a:p>
        </p:txBody>
      </p:sp>
      <p:sp>
        <p:nvSpPr>
          <p:cNvPr id="3" name="Text 1"/>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ro" altLang="en-US" sz="1200" dirty="0">
                <a:solidFill>
                  <a:srgbClr val="C0C0D0"/>
                </a:solidFill>
                <a:latin typeface="IBM Plex Sans" pitchFamily="34" charset="0"/>
                <a:ea typeface="IBM Plex Sans" pitchFamily="34" charset="-122"/>
                <a:cs typeface="IBM Plex Sans" pitchFamily="34" charset="-120"/>
              </a:rPr>
              <a:t>Introducere în Bitcoin · Ce sunt banii?</a:t>
            </a:r>
            <a:endParaRPr lang="r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C0C0D0"/>
                </a:solidFill>
                <a:latin typeface="IBM Plex Sans"/>
                <a:ea typeface="IBM Plex Sans"/>
                <a:cs typeface="IBM Plex Sans"/>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29817" cy="590520"/>
          </a:xfrm>
          <a:prstGeom prst="rect">
            <a:avLst/>
          </a:prstGeom>
          <a:noFill/>
          <a:ln/>
        </p:spPr>
        <p:txBody>
          <a:bodyPr wrap="square" lIns="0" tIns="0" rIns="0" bIns="0" rtlCol="0" anchor="t"/>
          <a:lstStyle/>
          <a:p>
            <a:pPr algn="ctr" indent="0" marL="0">
              <a:lnSpc>
                <a:spcPct val="83000"/>
              </a:lnSpc>
              <a:buNone/>
            </a:pPr>
            <a:r>
              <a:rPr lang="ro" altLang="en-US" sz="4350" dirty="0">
                <a:solidFill>
                  <a:srgbClr val="FFFFFF"/>
                </a:solidFill>
                <a:latin typeface="IBM Plex Sans Medium" pitchFamily="34" charset="0"/>
                <a:ea typeface="IBM Plex Sans Medium" pitchFamily="34" charset="-122"/>
                <a:cs typeface="IBM Plex Sans Medium" pitchFamily="34" charset="-120"/>
              </a:rPr>
              <a:t>Ce este în neregulă cu banii noștri?</a:t>
            </a:r>
            <a:endParaRPr lang="ro" sz="4350" dirty="0"/>
          </a:p>
        </p:txBody>
      </p:sp>
      <p:sp>
        <p:nvSpPr>
          <p:cNvPr id="3" name="Text 1"/>
          <p:cNvSpPr/>
          <p:nvPr/>
        </p:nvSpPr>
        <p:spPr>
          <a:xfrm>
            <a:off x="374264" y="3740079"/>
            <a:ext cx="11443259" cy="411389"/>
          </a:xfrm>
          <a:prstGeom prst="rect">
            <a:avLst/>
          </a:prstGeom>
          <a:noFill/>
          <a:ln/>
        </p:spPr>
        <p:txBody>
          <a:bodyPr wrap="square" lIns="0" tIns="0" rIns="0" bIns="0" rtlCol="0" anchor="t"/>
          <a:lstStyle/>
          <a:p>
            <a:pPr algn="ctr" indent="0" marL="0">
              <a:lnSpc>
                <a:spcPct val="113000"/>
              </a:lnSpc>
              <a:buNone/>
            </a:pPr>
            <a:r>
              <a:rPr lang="ro" altLang="en-US" sz="2400" dirty="0">
                <a:solidFill>
                  <a:srgbClr val="FFFFFF"/>
                </a:solidFill>
                <a:latin typeface="IBM Plex Sans" pitchFamily="34" charset="0"/>
                <a:ea typeface="IBM Plex Sans" pitchFamily="34" charset="-122"/>
                <a:cs typeface="IBM Plex Sans" pitchFamily="34" charset="-120"/>
              </a:rPr>
              <a:t>Când oamenii aud cuvântul inflație, se gândesc de obicei la creșterea prețurilor.</a:t>
            </a:r>
            <a:endParaRPr lang="ro"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ro" altLang="en-US" sz="3000" dirty="0">
                <a:solidFill>
                  <a:srgbClr val="422C70"/>
                </a:solidFill>
                <a:latin typeface="IBM Plex Sans Medium" pitchFamily="34" charset="0"/>
                <a:ea typeface="IBM Plex Sans Medium" pitchFamily="34" charset="-122"/>
                <a:cs typeface="IBM Plex Sans Medium" pitchFamily="34" charset="-120"/>
              </a:rPr>
              <a:t>Inflația și puterea de cumpărare</a:t>
            </a:r>
            <a:endParaRPr lang="ro" sz="3000" dirty="0"/>
          </a:p>
        </p:txBody>
      </p:sp>
      <p:pic>
        <p:nvPicPr>
          <p:cNvPr id="4" name="Image 0" descr="Înainte Dețineți 100 de unități. Coșul costă 100. Puteți cumpăra întregul coș.Nivelul prețurilorMai scăzutPuterea de cumpărareMai ridicatăDupă creșterea prețurilor Dețineți în continuare 100 de unităț">    </p:cNvPr>
          <p:cNvPicPr>
            <a:picLocks noChangeAspect="1"/>
          </p:cNvPicPr>
          <p:nvPr/>
        </p:nvPicPr>
        <p:blipFill>
          <a:blip r:embed="rId1"/>
          <a:stretch>
            <a:fillRect/>
          </a:stretch>
        </p:blipFill>
        <p:spPr>
          <a:xfrm>
            <a:off x="829544" y="1295430"/>
            <a:ext cx="10532699" cy="4951202"/>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ro" altLang="en-US" sz="1200" dirty="0">
                <a:solidFill>
                  <a:srgbClr val="6C6C7D"/>
                </a:solidFill>
                <a:latin typeface="IBM Plex Sans" pitchFamily="34" charset="0"/>
                <a:ea typeface="IBM Plex Sans" pitchFamily="34" charset="-122"/>
                <a:cs typeface="IBM Plex Sans" pitchFamily="34" charset="-120"/>
              </a:rPr>
              <a:t>Introducere în Bitcoin · Ce este în neregulă cu banii noștri?</a:t>
            </a:r>
            <a:endParaRPr lang="r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ro" altLang="en-US" sz="3000" dirty="0">
                <a:solidFill>
                  <a:srgbClr val="422C70"/>
                </a:solidFill>
                <a:latin typeface="IBM Plex Sans Medium" pitchFamily="34" charset="0"/>
                <a:ea typeface="IBM Plex Sans Medium" pitchFamily="34" charset="-122"/>
                <a:cs typeface="IBM Plex Sans Medium" pitchFamily="34" charset="-120"/>
              </a:rPr>
              <a:t>Inflația și puterea de cumpărare</a:t>
            </a:r>
            <a:endParaRPr lang="ro" sz="3000" dirty="0"/>
          </a:p>
        </p:txBody>
      </p:sp>
      <p:pic>
        <p:nvPicPr>
          <p:cNvPr id="4" name="Image 0" descr="preencoded.png">    </p:cNvPr>
          <p:cNvPicPr>
            <a:picLocks noChangeAspect="1"/>
          </p:cNvPicPr>
          <p:nvPr/>
        </p:nvPicPr>
        <p:blipFill>
          <a:blip r:embed="rId1"/>
          <a:stretch>
            <a:fillRect/>
          </a:stretch>
        </p:blipFill>
        <p:spPr>
          <a:xfrm>
            <a:off x="2468148" y="1447770"/>
            <a:ext cx="7255673" cy="4838548"/>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ro" altLang="en-US" sz="1200" dirty="0">
                <a:solidFill>
                  <a:srgbClr val="6C6C7D"/>
                </a:solidFill>
                <a:latin typeface="IBM Plex Sans" pitchFamily="34" charset="0"/>
                <a:ea typeface="IBM Plex Sans" pitchFamily="34" charset="-122"/>
                <a:cs typeface="IBM Plex Sans" pitchFamily="34" charset="-120"/>
              </a:rPr>
              <a:t>Introducere în Bitcoin · Ce este în neregulă cu banii noștri?</a:t>
            </a:r>
            <a:endParaRPr lang="r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ro" altLang="en-US" sz="3000" dirty="0">
                <a:solidFill>
                  <a:srgbClr val="422C70"/>
                </a:solidFill>
                <a:latin typeface="IBM Plex Sans Medium" pitchFamily="34" charset="0"/>
                <a:ea typeface="IBM Plex Sans Medium" pitchFamily="34" charset="-122"/>
                <a:cs typeface="IBM Plex Sans Medium" pitchFamily="34" charset="-120"/>
              </a:rPr>
              <a:t>Multe cauze, o singură alegere</a:t>
            </a:r>
            <a:endParaRPr lang="ro" sz="3000" dirty="0"/>
          </a:p>
        </p:txBody>
      </p:sp>
      <p:sp>
        <p:nvSpPr>
          <p:cNvPr id="5" name="Text 2"/>
          <p:cNvSpPr/>
          <p:nvPr/>
        </p:nvSpPr>
        <p:spPr>
          <a:xfrm>
            <a:off x="1032449" y="1383030"/>
            <a:ext cx="5293553" cy="2486894"/>
          </a:xfrm>
          <a:prstGeom prst="rect">
            <a:avLst/>
          </a:prstGeom>
          <a:noFill/>
          <a:ln/>
        </p:spPr>
        <p:txBody>
          <a:bodyPr wrap="square" lIns="0" tIns="0" rIns="0" bIns="0" rtlCol="0" anchor="t"/>
          <a:lstStyle/>
          <a:p>
            <a:pPr algn="l" marL="219710" indent="-219710">
              <a:lnSpc>
                <a:spcPct val="113000"/>
              </a:lnSpc>
              <a:buSzPct val="100000"/>
              <a:buChar char="•"/>
            </a:pPr>
            <a:r>
              <a:rPr lang="ro" altLang="en-US" sz="2300" dirty="0">
                <a:solidFill>
                  <a:srgbClr val="25252B"/>
                </a:solidFill>
                <a:latin typeface="IBM Plex Sans" pitchFamily="34" charset="0"/>
                <a:ea typeface="IBM Plex Sans" pitchFamily="34" charset="-122"/>
                <a:cs typeface="IBM Plex Sans" pitchFamily="34" charset="-120"/>
              </a:rPr>
              <a:t>Expansiunea masei monetare și a creditului</a:t>
            </a:r>
            <a:endParaRPr lang="ro" sz="2300" dirty="0"/>
          </a:p>
          <a:p>
            <a:pPr algn="l" marL="219710" indent="-219710">
              <a:lnSpc>
                <a:spcPct val="113000"/>
              </a:lnSpc>
              <a:spcBef>
                <a:spcPts val="460"/>
              </a:spcBef>
              <a:buSzPct val="100000"/>
              <a:buChar char="•"/>
            </a:pPr>
            <a:r>
              <a:rPr lang="ro" altLang="en-US" sz="2300" dirty="0">
                <a:solidFill>
                  <a:srgbClr val="25252B"/>
                </a:solidFill>
                <a:latin typeface="IBM Plex Sans" pitchFamily="34" charset="0"/>
                <a:ea typeface="IBM Plex Sans" pitchFamily="34" charset="-122"/>
                <a:cs typeface="IBM Plex Sans" pitchFamily="34" charset="-120"/>
              </a:rPr>
              <a:t>Perturbări ale ofertei și modificări ale cererii</a:t>
            </a:r>
            <a:endParaRPr lang="ro" sz="2300" dirty="0"/>
          </a:p>
          <a:p>
            <a:pPr algn="l" marL="219710" indent="-219710">
              <a:lnSpc>
                <a:spcPct val="113000"/>
              </a:lnSpc>
              <a:spcBef>
                <a:spcPts val="460"/>
              </a:spcBef>
              <a:buSzPct val="100000"/>
              <a:buChar char="•"/>
            </a:pPr>
            <a:r>
              <a:rPr lang="ro" altLang="en-US" sz="2300" dirty="0">
                <a:solidFill>
                  <a:srgbClr val="25252B"/>
                </a:solidFill>
                <a:latin typeface="IBM Plex Sans" pitchFamily="34" charset="0"/>
                <a:ea typeface="IBM Plex Sans" pitchFamily="34" charset="-122"/>
                <a:cs typeface="IBM Plex Sans" pitchFamily="34" charset="-120"/>
              </a:rPr>
              <a:t>Deprecierea monedei, impozite, costuri de producție</a:t>
            </a:r>
            <a:endParaRPr lang="ro" sz="2300" dirty="0"/>
          </a:p>
        </p:txBody>
      </p:sp>
      <p:sp>
        <p:nvSpPr>
          <p:cNvPr id="6" name="Text 3"/>
          <p:cNvSpPr/>
          <p:nvPr/>
        </p:nvSpPr>
        <p:spPr>
          <a:xfrm>
            <a:off x="666780" y="4191701"/>
            <a:ext cx="5694426" cy="1974921"/>
          </a:xfrm>
          <a:prstGeom prst="rect">
            <a:avLst/>
          </a:prstGeom>
          <a:noFill/>
          <a:ln/>
        </p:spPr>
        <p:txBody>
          <a:bodyPr wrap="square" lIns="0" tIns="0" rIns="0" bIns="0" rtlCol="0" anchor="t"/>
          <a:lstStyle/>
          <a:p>
            <a:pPr algn="l" indent="0" marL="0">
              <a:lnSpc>
                <a:spcPct val="113000"/>
              </a:lnSpc>
              <a:buNone/>
            </a:pPr>
            <a:r>
              <a:rPr lang="ro" altLang="en-US" sz="2300" dirty="0">
                <a:solidFill>
                  <a:srgbClr val="25252B"/>
                </a:solidFill>
                <a:latin typeface="IBM Plex Sans" pitchFamily="34" charset="0"/>
                <a:ea typeface="IBM Plex Sans" pitchFamily="34" charset="-122"/>
                <a:cs typeface="IBM Plex Sans" pitchFamily="34" charset="-120"/>
              </a:rPr>
              <a:t>Una dintre cauze este o alegere, nu un accident: într-un sistem monetar fiat, un număr mic de instituții pot crește masa monetară și volumul creditului și pot schimba regulile sistemului.</a:t>
            </a:r>
            <a:endParaRPr lang="ro" sz="23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ro" altLang="en-US" sz="1200" dirty="0">
                <a:solidFill>
                  <a:srgbClr val="6C6C7D"/>
                </a:solidFill>
                <a:latin typeface="IBM Plex Sans" pitchFamily="34" charset="0"/>
                <a:ea typeface="IBM Plex Sans" pitchFamily="34" charset="-122"/>
                <a:cs typeface="IBM Plex Sans" pitchFamily="34" charset="-120"/>
              </a:rPr>
              <a:t>Introducere în Bitcoin · Ce este în neregulă cu banii noștri?</a:t>
            </a:r>
            <a:endParaRPr lang="r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ro" altLang="en-US" sz="3000" dirty="0">
                <a:solidFill>
                  <a:srgbClr val="422C70"/>
                </a:solidFill>
                <a:latin typeface="IBM Plex Sans Medium" pitchFamily="34" charset="0"/>
                <a:ea typeface="IBM Plex Sans Medium" pitchFamily="34" charset="-122"/>
                <a:cs typeface="IBM Plex Sans Medium" pitchFamily="34" charset="-120"/>
              </a:rPr>
              <a:t>Raritate și valoare</a:t>
            </a:r>
            <a:endParaRPr lang="ro" sz="3000" dirty="0"/>
          </a:p>
        </p:txBody>
      </p:sp>
      <p:sp>
        <p:nvSpPr>
          <p:cNvPr id="4" name="Text 2"/>
          <p:cNvSpPr/>
          <p:nvPr/>
        </p:nvSpPr>
        <p:spPr>
          <a:xfrm>
            <a:off x="1047720" y="1386779"/>
            <a:ext cx="11092404" cy="2589947"/>
          </a:xfrm>
          <a:prstGeom prst="rect">
            <a:avLst/>
          </a:prstGeom>
          <a:noFill/>
          <a:ln/>
        </p:spPr>
        <p:txBody>
          <a:bodyPr wrap="square" lIns="0" tIns="0" rIns="0" bIns="0" rtlCol="0" anchor="t"/>
          <a:lstStyle/>
          <a:p>
            <a:pPr algn="l" marL="228600" indent="-228600">
              <a:lnSpc>
                <a:spcPct val="113000"/>
              </a:lnSpc>
              <a:buSzPct val="100000"/>
              <a:buChar char="•"/>
            </a:pPr>
            <a:r>
              <a:rPr lang="ro" altLang="en-US" sz="2400" dirty="0">
                <a:solidFill>
                  <a:srgbClr val="25252B"/>
                </a:solidFill>
                <a:latin typeface="IBM Plex Sans" pitchFamily="34" charset="0"/>
                <a:ea typeface="IBM Plex Sans" pitchFamily="34" charset="-122"/>
                <a:cs typeface="IBM Plex Sans" pitchFamily="34" charset="-120"/>
              </a:rPr>
              <a:t>Originalul Mona Lisei valorează mai mult decât orice copie: este unic</a:t>
            </a:r>
            <a:endParaRPr lang="ro" sz="2400" dirty="0"/>
          </a:p>
          <a:p>
            <a:pPr algn="l" marL="228600" indent="-228600">
              <a:lnSpc>
                <a:spcPct val="113000"/>
              </a:lnSpc>
              <a:spcBef>
                <a:spcPts val="480"/>
              </a:spcBef>
              <a:buSzPct val="100000"/>
              <a:buChar char="•"/>
            </a:pPr>
            <a:r>
              <a:rPr lang="ro" altLang="en-US" sz="2400" dirty="0">
                <a:solidFill>
                  <a:srgbClr val="25252B"/>
                </a:solidFill>
                <a:latin typeface="IBM Plex Sans" pitchFamily="34" charset="0"/>
                <a:ea typeface="IBM Plex Sans" pitchFamily="34" charset="-122"/>
                <a:cs typeface="IBM Plex Sans" pitchFamily="34" charset="-120"/>
              </a:rPr>
              <a:t>Raritatea în sine nu creează valoare, dar atunci când oamenii își doresc ceva, cantitatea disponibilă contează</a:t>
            </a:r>
            <a:endParaRPr lang="ro" sz="2400" dirty="0"/>
          </a:p>
          <a:p>
            <a:pPr algn="l" marL="228600" indent="-228600">
              <a:lnSpc>
                <a:spcPct val="113000"/>
              </a:lnSpc>
              <a:spcBef>
                <a:spcPts val="480"/>
              </a:spcBef>
              <a:buSzPct val="100000"/>
              <a:buChar char="•"/>
            </a:pPr>
            <a:r>
              <a:rPr lang="ro" altLang="en-US" sz="2400" dirty="0">
                <a:solidFill>
                  <a:srgbClr val="25252B"/>
                </a:solidFill>
                <a:latin typeface="IBM Plex Sans" pitchFamily="34" charset="0"/>
                <a:ea typeface="IBM Plex Sans" pitchFamily="34" charset="-122"/>
                <a:cs typeface="IBM Plex Sans" pitchFamily="34" charset="-120"/>
              </a:rPr>
              <a:t>Când masa monetară crește mai repede decât cantitatea de bunuri și servicii pe care le poate cumpăra, fiecare unitate monetară tinde să cumpere mai puțin</a:t>
            </a:r>
            <a:endParaRPr lang="ro"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ro" altLang="en-US" sz="1200" dirty="0">
                <a:solidFill>
                  <a:srgbClr val="6C6C7D"/>
                </a:solidFill>
                <a:latin typeface="IBM Plex Sans" pitchFamily="34" charset="0"/>
                <a:ea typeface="IBM Plex Sans" pitchFamily="34" charset="-122"/>
                <a:cs typeface="IBM Plex Sans" pitchFamily="34" charset="-120"/>
              </a:rPr>
              <a:t>Introducere în Bitcoin · Ce este în neregulă cu banii noștri?</a:t>
            </a:r>
            <a:endParaRPr lang="r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ro" altLang="en-US" sz="3000" dirty="0">
                <a:solidFill>
                  <a:srgbClr val="422C70"/>
                </a:solidFill>
                <a:latin typeface="IBM Plex Sans Medium" pitchFamily="34" charset="0"/>
                <a:ea typeface="IBM Plex Sans Medium" pitchFamily="34" charset="-122"/>
                <a:cs typeface="IBM Plex Sans Medium" pitchFamily="34" charset="-120"/>
              </a:rPr>
              <a:t>Inflația nu afectează pe toată lumea în mod egal</a:t>
            </a:r>
            <a:endParaRPr lang="ro" sz="3000" dirty="0"/>
          </a:p>
        </p:txBody>
      </p:sp>
      <p:sp>
        <p:nvSpPr>
          <p:cNvPr id="4" name="Text 2"/>
          <p:cNvSpPr/>
          <p:nvPr/>
        </p:nvSpPr>
        <p:spPr>
          <a:xfrm>
            <a:off x="1047720" y="1386779"/>
            <a:ext cx="11092404" cy="1355781"/>
          </a:xfrm>
          <a:prstGeom prst="rect">
            <a:avLst/>
          </a:prstGeom>
          <a:noFill/>
          <a:ln/>
        </p:spPr>
        <p:txBody>
          <a:bodyPr wrap="square" lIns="0" tIns="0" rIns="0" bIns="0" rtlCol="0" anchor="t"/>
          <a:lstStyle/>
          <a:p>
            <a:pPr algn="l" marL="228600" indent="-228600">
              <a:lnSpc>
                <a:spcPct val="113000"/>
              </a:lnSpc>
              <a:buSzPct val="100000"/>
              <a:buChar char="•"/>
            </a:pPr>
            <a:r>
              <a:rPr lang="ro" altLang="en-US" sz="2400" dirty="0">
                <a:solidFill>
                  <a:srgbClr val="25252B"/>
                </a:solidFill>
                <a:latin typeface="IBM Plex Sans" pitchFamily="34" charset="0"/>
                <a:ea typeface="IBM Plex Sans" pitchFamily="34" charset="-122"/>
                <a:cs typeface="IBM Plex Sans" pitchFamily="34" charset="-120"/>
              </a:rPr>
              <a:t>Numerarul și economiile pot pierde din Putere de Cumpărare</a:t>
            </a:r>
            <a:endParaRPr lang="ro" sz="2400" dirty="0"/>
          </a:p>
          <a:p>
            <a:pPr algn="l" marL="228600" indent="-228600">
              <a:lnSpc>
                <a:spcPct val="113000"/>
              </a:lnSpc>
              <a:spcBef>
                <a:spcPts val="480"/>
              </a:spcBef>
              <a:buSzPct val="100000"/>
              <a:buChar char="•"/>
            </a:pPr>
            <a:r>
              <a:rPr lang="ro" altLang="en-US" sz="2400" dirty="0">
                <a:solidFill>
                  <a:srgbClr val="25252B"/>
                </a:solidFill>
                <a:latin typeface="IBM Plex Sans" pitchFamily="34" charset="0"/>
                <a:ea typeface="IBM Plex Sans" pitchFamily="34" charset="-122"/>
                <a:cs typeface="IBM Plex Sans" pitchFamily="34" charset="-120"/>
              </a:rPr>
              <a:t>Deținătorii de active ale căror prețuri cresc pot fi parțial protejați</a:t>
            </a:r>
            <a:endParaRPr lang="ro" sz="2400" dirty="0"/>
          </a:p>
          <a:p>
            <a:pPr algn="l" marL="228600" indent="-228600">
              <a:lnSpc>
                <a:spcPct val="113000"/>
              </a:lnSpc>
              <a:spcBef>
                <a:spcPts val="480"/>
              </a:spcBef>
              <a:buSzPct val="100000"/>
              <a:buChar char="•"/>
            </a:pPr>
            <a:r>
              <a:rPr lang="ro" altLang="en-US" sz="2400" dirty="0">
                <a:solidFill>
                  <a:srgbClr val="25252B"/>
                </a:solidFill>
                <a:latin typeface="IBM Plex Sans" pitchFamily="34" charset="0"/>
                <a:ea typeface="IBM Plex Sans" pitchFamily="34" charset="-122"/>
                <a:cs typeface="IBM Plex Sans" pitchFamily="34" charset="-120"/>
              </a:rPr>
              <a:t>Salariile și prețurile se ajustează în ritmuri diferite</a:t>
            </a:r>
            <a:endParaRPr lang="ro" sz="2400" dirty="0"/>
          </a:p>
        </p:txBody>
      </p:sp>
      <p:sp>
        <p:nvSpPr>
          <p:cNvPr id="5" name="Text 3"/>
          <p:cNvSpPr/>
          <p:nvPr/>
        </p:nvSpPr>
        <p:spPr>
          <a:xfrm>
            <a:off x="666780" y="3077779"/>
            <a:ext cx="11510010" cy="1234074"/>
          </a:xfrm>
          <a:prstGeom prst="rect">
            <a:avLst/>
          </a:prstGeom>
          <a:noFill/>
          <a:ln/>
        </p:spPr>
        <p:txBody>
          <a:bodyPr wrap="square" lIns="0" tIns="0" rIns="0" bIns="0" rtlCol="0" anchor="t"/>
          <a:lstStyle/>
          <a:p>
            <a:pPr algn="l" indent="0" marL="0">
              <a:lnSpc>
                <a:spcPct val="113000"/>
              </a:lnSpc>
              <a:buNone/>
            </a:pPr>
            <a:r>
              <a:rPr lang="ro" altLang="en-US" sz="2400" dirty="0">
                <a:solidFill>
                  <a:srgbClr val="25252B"/>
                </a:solidFill>
                <a:latin typeface="IBM Plex Sans" pitchFamily="34" charset="0"/>
                <a:ea typeface="IBM Plex Sans" pitchFamily="34" charset="-122"/>
                <a:cs typeface="IBM Plex Sans" pitchFamily="34" charset="-120"/>
              </a:rPr>
              <a:t>Soldul unui cont bancar este diferit de numerarul pe care îl aveți în mână: este promisiunea băncii de a vă plăti. Această promisiune este de obicei respectată, dar depinde de bancă și de regulile care o guvernează.</a:t>
            </a:r>
            <a:endParaRPr lang="ro"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ro" altLang="en-US" sz="1200" dirty="0">
                <a:solidFill>
                  <a:srgbClr val="6C6C7D"/>
                </a:solidFill>
                <a:latin typeface="IBM Plex Sans" pitchFamily="34" charset="0"/>
                <a:ea typeface="IBM Plex Sans" pitchFamily="34" charset="-122"/>
                <a:cs typeface="IBM Plex Sans" pitchFamily="34" charset="-120"/>
              </a:rPr>
              <a:t>Introducere în Bitcoin · Ce este în neregulă cu banii noștri?</a:t>
            </a:r>
            <a:endParaRPr lang="r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ro" altLang="en-US" sz="3000" dirty="0">
                <a:solidFill>
                  <a:srgbClr val="422C70"/>
                </a:solidFill>
                <a:latin typeface="IBM Plex Sans Medium" pitchFamily="34" charset="0"/>
                <a:ea typeface="IBM Plex Sans Medium" pitchFamily="34" charset="-122"/>
                <a:cs typeface="IBM Plex Sans Medium" pitchFamily="34" charset="-120"/>
              </a:rPr>
              <a:t>Încercați: verificarea puterii de cumpărare</a:t>
            </a:r>
            <a:endParaRPr lang="ro" sz="3000" dirty="0"/>
          </a:p>
        </p:txBody>
      </p:sp>
      <p:sp>
        <p:nvSpPr>
          <p:cNvPr id="4" name="Text 2"/>
          <p:cNvSpPr/>
          <p:nvPr/>
        </p:nvSpPr>
        <p:spPr>
          <a:xfrm>
            <a:off x="1047720" y="1386779"/>
            <a:ext cx="11092404" cy="2650754"/>
          </a:xfrm>
          <a:prstGeom prst="rect">
            <a:avLst/>
          </a:prstGeom>
          <a:noFill/>
          <a:ln/>
        </p:spPr>
        <p:txBody>
          <a:bodyPr wrap="square" lIns="0" tIns="0" rIns="0" bIns="0" rtlCol="0" anchor="t"/>
          <a:lstStyle/>
          <a:p>
            <a:pPr algn="l" marL="228600" indent="-228600">
              <a:lnSpc>
                <a:spcPct val="113000"/>
              </a:lnSpc>
              <a:buSzPct val="100000"/>
              <a:buFont typeface="+mj-lt"/>
              <a:buAutoNum type="arabicPeriod" startAt="1"/>
            </a:pPr>
            <a:r>
              <a:rPr lang="ro" altLang="en-US" sz="2400" dirty="0">
                <a:solidFill>
                  <a:srgbClr val="25252B"/>
                </a:solidFill>
                <a:latin typeface="IBM Plex Sans" pitchFamily="34" charset="0"/>
                <a:ea typeface="IBM Plex Sans" pitchFamily="34" charset="-122"/>
                <a:cs typeface="IBM Plex Sans" pitchFamily="34" charset="-120"/>
              </a:rPr>
              <a:t>Alegeți un bun sau serviciu obișnuit: pâine, transport sau credit telefonic</a:t>
            </a:r>
            <a:endParaRPr lang="ro" sz="2400" dirty="0"/>
          </a:p>
          <a:p>
            <a:pPr algn="l" marL="228600" indent="-228600">
              <a:lnSpc>
                <a:spcPct val="113000"/>
              </a:lnSpc>
              <a:spcBef>
                <a:spcPts val="480"/>
              </a:spcBef>
              <a:buSzPct val="100000"/>
              <a:buFont typeface="+mj-lt"/>
              <a:buAutoNum type="arabicPeriod" startAt="1"/>
            </a:pPr>
            <a:r>
              <a:rPr lang="ro" altLang="en-US" sz="2400" dirty="0">
                <a:solidFill>
                  <a:srgbClr val="25252B"/>
                </a:solidFill>
                <a:latin typeface="IBM Plex Sans" pitchFamily="34" charset="0"/>
                <a:ea typeface="IBM Plex Sans" pitchFamily="34" charset="-122"/>
                <a:cs typeface="IBM Plex Sans" pitchFamily="34" charset="-120"/>
              </a:rPr>
              <a:t>Notați prețul său de astăzi</a:t>
            </a:r>
            <a:endParaRPr lang="ro" sz="2400" dirty="0"/>
          </a:p>
          <a:p>
            <a:pPr algn="l" marL="228600" indent="-228600">
              <a:lnSpc>
                <a:spcPct val="113000"/>
              </a:lnSpc>
              <a:spcBef>
                <a:spcPts val="480"/>
              </a:spcBef>
              <a:buSzPct val="100000"/>
              <a:buFont typeface="+mj-lt"/>
              <a:buAutoNum type="arabicPeriod" startAt="1"/>
            </a:pPr>
            <a:r>
              <a:rPr lang="ro" altLang="en-US" sz="2400" dirty="0">
                <a:solidFill>
                  <a:srgbClr val="25252B"/>
                </a:solidFill>
                <a:latin typeface="IBM Plex Sans" pitchFamily="34" charset="0"/>
                <a:ea typeface="IBM Plex Sans" pitchFamily="34" charset="-122"/>
                <a:cs typeface="IBM Plex Sans" pitchFamily="34" charset="-120"/>
              </a:rPr>
              <a:t>Întrebați pe cineva cât costa acum câțiva ani și, dacă puteți, verificați o sursă de încredere</a:t>
            </a:r>
            <a:endParaRPr lang="ro" sz="2400" dirty="0"/>
          </a:p>
          <a:p>
            <a:pPr algn="l" marL="228600" indent="-228600">
              <a:lnSpc>
                <a:spcPct val="113000"/>
              </a:lnSpc>
              <a:spcBef>
                <a:spcPts val="480"/>
              </a:spcBef>
              <a:buSzPct val="100000"/>
              <a:buFont typeface="+mj-lt"/>
              <a:buAutoNum type="arabicPeriod" startAt="1"/>
            </a:pPr>
            <a:r>
              <a:rPr lang="ro" altLang="en-US" sz="2400" dirty="0">
                <a:solidFill>
                  <a:srgbClr val="25252B"/>
                </a:solidFill>
                <a:latin typeface="IBM Plex Sans" pitchFamily="34" charset="0"/>
                <a:ea typeface="IBM Plex Sans" pitchFamily="34" charset="-122"/>
                <a:cs typeface="IBM Plex Sans" pitchFamily="34" charset="-120"/>
              </a:rPr>
              <a:t>Au crescut veniturile în același ritm? Ce altceva ar putea explica schimbarea?</a:t>
            </a:r>
            <a:endParaRPr lang="ro"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ro" altLang="en-US" sz="1200" dirty="0">
                <a:solidFill>
                  <a:srgbClr val="6C6C7D"/>
                </a:solidFill>
                <a:latin typeface="IBM Plex Sans" pitchFamily="34" charset="0"/>
                <a:ea typeface="IBM Plex Sans" pitchFamily="34" charset="-122"/>
                <a:cs typeface="IBM Plex Sans" pitchFamily="34" charset="-120"/>
              </a:rPr>
              <a:t>Introducere în Bitcoin · Ce este în neregulă cu banii noștri?</a:t>
            </a:r>
            <a:endParaRPr lang="r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ro" altLang="en-US" sz="3000" dirty="0">
                <a:solidFill>
                  <a:srgbClr val="422C70"/>
                </a:solidFill>
                <a:latin typeface="IBM Plex Sans Medium" pitchFamily="34" charset="0"/>
                <a:ea typeface="IBM Plex Sans Medium" pitchFamily="34" charset="-122"/>
                <a:cs typeface="IBM Plex Sans Medium" pitchFamily="34" charset="-120"/>
              </a:rPr>
              <a:t>Banii fiat funcționează, dar implică riscuri</a:t>
            </a:r>
            <a:endParaRPr lang="ro" sz="3000" dirty="0"/>
          </a:p>
        </p:txBody>
      </p:sp>
      <p:sp>
        <p:nvSpPr>
          <p:cNvPr id="4" name="Text 2"/>
          <p:cNvSpPr/>
          <p:nvPr/>
        </p:nvSpPr>
        <p:spPr>
          <a:xfrm>
            <a:off x="1047720" y="1386779"/>
            <a:ext cx="11092404" cy="1294973"/>
          </a:xfrm>
          <a:prstGeom prst="rect">
            <a:avLst/>
          </a:prstGeom>
          <a:noFill/>
          <a:ln/>
        </p:spPr>
        <p:txBody>
          <a:bodyPr wrap="square" lIns="0" tIns="0" rIns="0" bIns="0" rtlCol="0" anchor="t"/>
          <a:lstStyle/>
          <a:p>
            <a:pPr algn="l" marL="228600" indent="-228600">
              <a:lnSpc>
                <a:spcPct val="113000"/>
              </a:lnSpc>
              <a:buSzPct val="100000"/>
              <a:buChar char="•"/>
            </a:pPr>
            <a:r>
              <a:rPr lang="ro" altLang="en-US" sz="2400" dirty="0">
                <a:solidFill>
                  <a:srgbClr val="25252B"/>
                </a:solidFill>
                <a:latin typeface="IBM Plex Sans" pitchFamily="34" charset="0"/>
                <a:ea typeface="IBM Plex Sans" pitchFamily="34" charset="-122"/>
                <a:cs typeface="IBM Plex Sans" pitchFamily="34" charset="-120"/>
              </a:rPr>
              <a:t>Plăți comode, credit flexibil, instrumente pentru a răspunde la crize</a:t>
            </a:r>
            <a:endParaRPr lang="ro" sz="2400" dirty="0"/>
          </a:p>
          <a:p>
            <a:pPr algn="l" marL="228600" indent="-228600">
              <a:lnSpc>
                <a:spcPct val="113000"/>
              </a:lnSpc>
              <a:spcBef>
                <a:spcPts val="480"/>
              </a:spcBef>
              <a:buSzPct val="100000"/>
              <a:buChar char="•"/>
            </a:pPr>
            <a:r>
              <a:rPr lang="ro" altLang="en-US" sz="2400" dirty="0">
                <a:solidFill>
                  <a:srgbClr val="25252B"/>
                </a:solidFill>
                <a:latin typeface="IBM Plex Sans" pitchFamily="34" charset="0"/>
                <a:ea typeface="IBM Plex Sans" pitchFamily="34" charset="-122"/>
                <a:cs typeface="IBM Plex Sans" pitchFamily="34" charset="-120"/>
              </a:rPr>
              <a:t>Dar oferta sa monetară și regulile se pot schimba, iar oamenii care o folosesc au puține de spus</a:t>
            </a:r>
            <a:endParaRPr lang="ro" sz="2400" dirty="0"/>
          </a:p>
        </p:txBody>
      </p:sp>
      <p:sp>
        <p:nvSpPr>
          <p:cNvPr id="5" name="Shape 3"/>
          <p:cNvSpPr/>
          <p:nvPr/>
        </p:nvSpPr>
        <p:spPr>
          <a:xfrm>
            <a:off x="666780" y="3016880"/>
            <a:ext cx="10858500" cy="776874"/>
          </a:xfrm>
          <a:prstGeom prst="rect">
            <a:avLst/>
          </a:prstGeom>
          <a:solidFill>
            <a:srgbClr val="F3F3FA"/>
          </a:solidFill>
          <a:ln/>
        </p:spPr>
      </p:sp>
      <p:sp>
        <p:nvSpPr>
          <p:cNvPr id="6" name="Shape 4"/>
          <p:cNvSpPr/>
          <p:nvPr/>
        </p:nvSpPr>
        <p:spPr>
          <a:xfrm>
            <a:off x="666780" y="3016880"/>
            <a:ext cx="57150" cy="776874"/>
          </a:xfrm>
          <a:prstGeom prst="rect">
            <a:avLst/>
          </a:prstGeom>
          <a:solidFill>
            <a:srgbClr val="422C70"/>
          </a:solidFill>
          <a:ln/>
        </p:spPr>
      </p:sp>
      <p:sp>
        <p:nvSpPr>
          <p:cNvPr id="7" name="Text 5"/>
          <p:cNvSpPr/>
          <p:nvPr/>
        </p:nvSpPr>
        <p:spPr>
          <a:xfrm>
            <a:off x="1211580" y="3291200"/>
            <a:ext cx="10599450" cy="228234"/>
          </a:xfrm>
          <a:prstGeom prst="rect">
            <a:avLst/>
          </a:prstGeom>
          <a:noFill/>
          <a:ln/>
        </p:spPr>
        <p:txBody>
          <a:bodyPr wrap="square" lIns="0" tIns="0" rIns="0" bIns="0" rtlCol="0" anchor="t"/>
          <a:lstStyle/>
          <a:p>
            <a:pPr algn="l" indent="0" marL="0">
              <a:lnSpc>
                <a:spcPct val="113000"/>
              </a:lnSpc>
              <a:buNone/>
            </a:pPr>
            <a:r>
              <a:rPr lang="ro" altLang="en-US" sz="2400" dirty="0">
                <a:solidFill>
                  <a:srgbClr val="25252B"/>
                </a:solidFill>
                <a:latin typeface="IBM Plex Sans" pitchFamily="34" charset="0"/>
                <a:ea typeface="IBM Plex Sans" pitchFamily="34" charset="-122"/>
                <a:cs typeface="IBM Plex Sans" pitchFamily="34" charset="-120"/>
              </a:rPr>
              <a:t>De aceea oamenii caută alternative și de aceea a fost creat Bitcoin.</a:t>
            </a:r>
            <a:endParaRPr lang="ro"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ro" altLang="en-US" sz="1200" dirty="0">
                <a:solidFill>
                  <a:srgbClr val="6C6C7D"/>
                </a:solidFill>
                <a:latin typeface="IBM Plex Sans" pitchFamily="34" charset="0"/>
                <a:ea typeface="IBM Plex Sans" pitchFamily="34" charset="-122"/>
                <a:cs typeface="IBM Plex Sans" pitchFamily="34" charset="-120"/>
              </a:rPr>
              <a:t>Introducere în Bitcoin · Ce este în neregulă cu banii noștri?</a:t>
            </a:r>
            <a:endParaRPr lang="r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500884"/>
            <a:ext cx="11430000" cy="590520"/>
          </a:xfrm>
          <a:prstGeom prst="rect">
            <a:avLst/>
          </a:prstGeom>
          <a:noFill/>
          <a:ln/>
        </p:spPr>
        <p:txBody>
          <a:bodyPr wrap="square" lIns="0" tIns="0" rIns="0" bIns="0" rtlCol="0" anchor="t"/>
          <a:lstStyle/>
          <a:p>
            <a:pPr algn="ctr" indent="0" marL="0">
              <a:lnSpc>
                <a:spcPct val="83000"/>
              </a:lnSpc>
              <a:buNone/>
            </a:pPr>
            <a:r>
              <a:rPr lang="ro" altLang="en-US" sz="4350" dirty="0">
                <a:solidFill>
                  <a:srgbClr val="FFFFFF"/>
                </a:solidFill>
                <a:latin typeface="IBM Plex Sans Medium" pitchFamily="34" charset="0"/>
                <a:ea typeface="IBM Plex Sans Medium" pitchFamily="34" charset="-122"/>
                <a:cs typeface="IBM Plex Sans Medium" pitchFamily="34" charset="-120"/>
              </a:rPr>
              <a:t>Ce este Bitcoin?</a:t>
            </a:r>
            <a:endParaRPr lang="ro" sz="4350" dirty="0"/>
          </a:p>
        </p:txBody>
      </p:sp>
      <p:sp>
        <p:nvSpPr>
          <p:cNvPr id="3" name="Text 1"/>
          <p:cNvSpPr/>
          <p:nvPr/>
        </p:nvSpPr>
        <p:spPr>
          <a:xfrm>
            <a:off x="340980" y="3534339"/>
            <a:ext cx="11510010" cy="822686"/>
          </a:xfrm>
          <a:prstGeom prst="rect">
            <a:avLst/>
          </a:prstGeom>
          <a:noFill/>
          <a:ln/>
        </p:spPr>
        <p:txBody>
          <a:bodyPr wrap="square" lIns="0" tIns="0" rIns="0" bIns="0" rtlCol="0" anchor="t"/>
          <a:lstStyle/>
          <a:p>
            <a:pPr algn="ctr" indent="0" marL="0">
              <a:lnSpc>
                <a:spcPct val="113000"/>
              </a:lnSpc>
              <a:buNone/>
            </a:pPr>
            <a:r>
              <a:rPr lang="ro" altLang="en-US" sz="2400" dirty="0">
                <a:solidFill>
                  <a:srgbClr val="FFFFFF"/>
                </a:solidFill>
                <a:latin typeface="IBM Plex Sans" pitchFamily="34" charset="0"/>
                <a:ea typeface="IBM Plex Sans" pitchFamily="34" charset="-122"/>
                <a:cs typeface="IBM Plex Sans" pitchFamily="34" charset="-120"/>
              </a:rPr>
              <a:t>Bani digitali descentralizați, cu o ofertă limitată, care pot fi trimiși Peer-to-Peer (P2P) fără permisiunea unei bănci.</a:t>
            </a:r>
            <a:endParaRPr lang="ro"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ro" altLang="en-US" sz="3000" dirty="0">
                <a:solidFill>
                  <a:srgbClr val="422C70"/>
                </a:solidFill>
                <a:latin typeface="IBM Plex Sans Medium" pitchFamily="34" charset="0"/>
                <a:ea typeface="IBM Plex Sans Medium" pitchFamily="34" charset="-122"/>
                <a:cs typeface="IBM Plex Sans Medium" pitchFamily="34" charset="-120"/>
              </a:rPr>
              <a:t>Problema dublei cheltuieli</a:t>
            </a:r>
            <a:endParaRPr lang="ro"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ro" altLang="en-US" sz="2400" b="1" dirty="0">
                <a:solidFill>
                  <a:srgbClr val="422C70"/>
                </a:solidFill>
                <a:latin typeface="IBM Plex Sans" pitchFamily="34" charset="0"/>
                <a:ea typeface="IBM Plex Sans" pitchFamily="34" charset="-122"/>
                <a:cs typeface="IBM Plex Sans" pitchFamily="34" charset="-120"/>
              </a:rPr>
              <a:t>31 octombrie 2008:</a:t>
            </a:r>
            <a:r>
              <a:rPr lang="ro" altLang="en-US" sz="2400" dirty="0">
                <a:solidFill>
                  <a:srgbClr val="25252B"/>
                </a:solidFill>
                <a:latin typeface="IBM Plex Sans" pitchFamily="34" charset="0"/>
                <a:ea typeface="IBM Plex Sans" pitchFamily="34" charset="-122"/>
                <a:cs typeface="IBM Plex Sans" pitchFamily="34" charset="-120"/>
              </a:rPr>
              <a:t> Satoshi Nakamoto publică </a:t>
            </a:r>
            <a:r>
              <a:rPr lang="ro" altLang="en-US" sz="2400" i="1" dirty="0">
                <a:solidFill>
                  <a:srgbClr val="25252B"/>
                </a:solidFill>
                <a:latin typeface="IBM Plex Sans" pitchFamily="34" charset="0"/>
                <a:ea typeface="IBM Plex Sans" pitchFamily="34" charset="-122"/>
                <a:cs typeface="IBM Plex Sans" pitchFamily="34" charset="-120"/>
              </a:rPr>
              <a:t>Bitcoin: un sistem de numerar electronic Peer-to-Peer (P2P)</a:t>
            </a:r>
            <a:r>
              <a:rPr lang="ro" altLang="en-US" sz="2400" dirty="0">
                <a:solidFill>
                  <a:srgbClr val="25252B"/>
                </a:solidFill>
                <a:latin typeface="IBM Plex Sans" pitchFamily="34" charset="0"/>
                <a:ea typeface="IBM Plex Sans" pitchFamily="34" charset="-122"/>
                <a:cs typeface="IBM Plex Sans" pitchFamily="34" charset="-120"/>
              </a:rPr>
              <a:t>. </a:t>
            </a:r>
            <a:r>
              <a:rPr lang="ro" altLang="en-US" sz="2400" b="1" dirty="0">
                <a:solidFill>
                  <a:srgbClr val="25252B"/>
                </a:solidFill>
                <a:latin typeface="IBM Plex Sans" pitchFamily="34" charset="0"/>
                <a:ea typeface="IBM Plex Sans" pitchFamily="34" charset="-122"/>
                <a:cs typeface="IBM Plex Sans" pitchFamily="34" charset="-120"/>
              </a:rPr>
              <a:t>Ianuarie 2009:</a:t>
            </a:r>
            <a:r>
              <a:rPr lang="ro" altLang="en-US" sz="2400" dirty="0">
                <a:solidFill>
                  <a:srgbClr val="25252B"/>
                </a:solidFill>
                <a:latin typeface="IBM Plex Sans" pitchFamily="34" charset="0"/>
                <a:ea typeface="IBM Plex Sans" pitchFamily="34" charset="-122"/>
                <a:cs typeface="IBM Plex Sans" pitchFamily="34" charset="-120"/>
              </a:rPr>
              <a:t> rețeaua este lansată.</a:t>
            </a:r>
            <a:endParaRPr lang="ro" sz="2400" dirty="0"/>
          </a:p>
        </p:txBody>
      </p:sp>
      <p:pic>
        <p:nvPicPr>
          <p:cNvPr id="5" name="Image 0" descr="Companie de plăți Expeditorul solicită companieiCompania ține registrul și aprobă Destinatarul este plătit dacă permite companiaDepinde deO singură organizație de încredere care ține registrulBitcoin ">    </p:cNvPr>
          <p:cNvPicPr>
            <a:picLocks noChangeAspect="1"/>
          </p:cNvPicPr>
          <p:nvPr/>
        </p:nvPicPr>
        <p:blipFill>
          <a:blip r:embed="rId1"/>
          <a:stretch>
            <a:fillRect/>
          </a:stretch>
        </p:blipFill>
        <p:spPr>
          <a:xfrm>
            <a:off x="3164098" y="2422886"/>
            <a:ext cx="5863499" cy="3765225"/>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ro" altLang="en-US" sz="1200" dirty="0">
                <a:solidFill>
                  <a:srgbClr val="6C6C7D"/>
                </a:solidFill>
                <a:latin typeface="IBM Plex Sans" pitchFamily="34" charset="0"/>
                <a:ea typeface="IBM Plex Sans" pitchFamily="34" charset="-122"/>
                <a:cs typeface="IBM Plex Sans" pitchFamily="34" charset="-120"/>
              </a:rPr>
              <a:t>Introducere în Bitcoin · Ce este Bitcoin?</a:t>
            </a:r>
            <a:endParaRPr lang="r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ro" altLang="en-US" sz="3000" dirty="0">
                <a:solidFill>
                  <a:srgbClr val="422C70"/>
                </a:solidFill>
                <a:latin typeface="IBM Plex Sans Medium" pitchFamily="34" charset="0"/>
                <a:ea typeface="IBM Plex Sans Medium" pitchFamily="34" charset="-122"/>
                <a:cs typeface="IBM Plex Sans Medium" pitchFamily="34" charset="-120"/>
              </a:rPr>
              <a:t>Descentralizat · Ofertă limitată · De la egal la egal</a:t>
            </a:r>
            <a:endParaRPr lang="ro" sz="3000" dirty="0"/>
          </a:p>
        </p:txBody>
      </p:sp>
      <p:sp>
        <p:nvSpPr>
          <p:cNvPr id="4" name="Text 2"/>
          <p:cNvSpPr/>
          <p:nvPr/>
        </p:nvSpPr>
        <p:spPr>
          <a:xfrm>
            <a:off x="1047720" y="1386779"/>
            <a:ext cx="11092404" cy="2589947"/>
          </a:xfrm>
          <a:prstGeom prst="rect">
            <a:avLst/>
          </a:prstGeom>
          <a:noFill/>
          <a:ln/>
        </p:spPr>
        <p:txBody>
          <a:bodyPr wrap="square" lIns="0" tIns="0" rIns="0" bIns="0" rtlCol="0" anchor="t"/>
          <a:lstStyle/>
          <a:p>
            <a:pPr algn="l" marL="228600" indent="-228600">
              <a:lnSpc>
                <a:spcPct val="113000"/>
              </a:lnSpc>
              <a:buSzPct val="100000"/>
              <a:buChar char="•"/>
            </a:pPr>
            <a:r>
              <a:rPr lang="ro" altLang="en-US" sz="2400" b="1" dirty="0">
                <a:solidFill>
                  <a:srgbClr val="422C70"/>
                </a:solidFill>
                <a:latin typeface="IBM Plex Sans" pitchFamily="34" charset="0"/>
                <a:ea typeface="IBM Plex Sans" pitchFamily="34" charset="-122"/>
                <a:cs typeface="IBM Plex Sans" pitchFamily="34" charset="-120"/>
              </a:rPr>
              <a:t>Descentralizat:</a:t>
            </a:r>
            <a:r>
              <a:rPr lang="ro" altLang="en-US" sz="2400" dirty="0">
                <a:solidFill>
                  <a:srgbClr val="25252B"/>
                </a:solidFill>
                <a:latin typeface="IBM Plex Sans" pitchFamily="34" charset="0"/>
                <a:ea typeface="IBM Plex Sans" pitchFamily="34" charset="-122"/>
                <a:cs typeface="IBM Plex Sans" pitchFamily="34" charset="-120"/>
              </a:rPr>
              <a:t> niciun birou central nu creează conturi, nu modifică solduri și nu aprobă cine se alătură</a:t>
            </a:r>
            <a:endParaRPr lang="ro" sz="2400" dirty="0"/>
          </a:p>
          <a:p>
            <a:pPr algn="l" marL="228600" indent="-228600">
              <a:lnSpc>
                <a:spcPct val="113000"/>
              </a:lnSpc>
              <a:spcBef>
                <a:spcPts val="480"/>
              </a:spcBef>
              <a:buSzPct val="100000"/>
              <a:buChar char="•"/>
            </a:pPr>
            <a:r>
              <a:rPr lang="ro" altLang="en-US" sz="2400" b="1" dirty="0">
                <a:solidFill>
                  <a:srgbClr val="422C70"/>
                </a:solidFill>
                <a:latin typeface="IBM Plex Sans" pitchFamily="34" charset="0"/>
                <a:ea typeface="IBM Plex Sans" pitchFamily="34" charset="-122"/>
                <a:cs typeface="IBM Plex Sans" pitchFamily="34" charset="-120"/>
              </a:rPr>
              <a:t>Ofertă limitată:</a:t>
            </a:r>
            <a:r>
              <a:rPr lang="ro" altLang="en-US" sz="2400" dirty="0">
                <a:solidFill>
                  <a:srgbClr val="25252B"/>
                </a:solidFill>
                <a:latin typeface="IBM Plex Sans" pitchFamily="34" charset="0"/>
                <a:ea typeface="IBM Plex Sans" pitchFamily="34" charset="-122"/>
                <a:cs typeface="IBM Plex Sans" pitchFamily="34" charset="-120"/>
              </a:rPr>
              <a:t> nu vor exista niciodată mai mult de 21 de milioane de bitcoin</a:t>
            </a:r>
            <a:endParaRPr lang="ro" sz="2400" dirty="0"/>
          </a:p>
          <a:p>
            <a:pPr algn="l" marL="228600" indent="-228600">
              <a:lnSpc>
                <a:spcPct val="113000"/>
              </a:lnSpc>
              <a:spcBef>
                <a:spcPts val="480"/>
              </a:spcBef>
              <a:buSzPct val="100000"/>
              <a:buChar char="•"/>
            </a:pPr>
            <a:r>
              <a:rPr lang="ro" altLang="en-US" sz="2400" b="1" dirty="0">
                <a:solidFill>
                  <a:srgbClr val="422C70"/>
                </a:solidFill>
                <a:latin typeface="IBM Plex Sans" pitchFamily="34" charset="0"/>
                <a:ea typeface="IBM Plex Sans" pitchFamily="34" charset="-122"/>
                <a:cs typeface="IBM Plex Sans" pitchFamily="34" charset="-120"/>
              </a:rPr>
              <a:t>Peer-to-Peer (P2P):</a:t>
            </a:r>
            <a:r>
              <a:rPr lang="ro" altLang="en-US" sz="2400" dirty="0">
                <a:solidFill>
                  <a:srgbClr val="25252B"/>
                </a:solidFill>
                <a:latin typeface="IBM Plex Sans" pitchFamily="34" charset="0"/>
                <a:ea typeface="IBM Plex Sans" pitchFamily="34" charset="-122"/>
                <a:cs typeface="IBM Plex Sans" pitchFamily="34" charset="-120"/>
              </a:rPr>
              <a:t> trimiteți oricui, oriunde, fără a cere permisiunea unei autorități centrale</a:t>
            </a:r>
            <a:endParaRPr lang="ro" sz="2400" dirty="0"/>
          </a:p>
        </p:txBody>
      </p:sp>
      <p:sp>
        <p:nvSpPr>
          <p:cNvPr id="5" name="Text 3"/>
          <p:cNvSpPr/>
          <p:nvPr/>
        </p:nvSpPr>
        <p:spPr>
          <a:xfrm>
            <a:off x="666780" y="4311853"/>
            <a:ext cx="11510010" cy="1645463"/>
          </a:xfrm>
          <a:prstGeom prst="rect">
            <a:avLst/>
          </a:prstGeom>
          <a:noFill/>
          <a:ln/>
        </p:spPr>
        <p:txBody>
          <a:bodyPr wrap="square" lIns="0" tIns="0" rIns="0" bIns="0" rtlCol="0" anchor="t"/>
          <a:lstStyle/>
          <a:p>
            <a:pPr algn="l" indent="0" marL="0">
              <a:lnSpc>
                <a:spcPct val="113000"/>
              </a:lnSpc>
              <a:buNone/>
            </a:pPr>
            <a:r>
              <a:rPr lang="ro" altLang="en-US" sz="2400" dirty="0">
                <a:solidFill>
                  <a:srgbClr val="25252B"/>
                </a:solidFill>
                <a:latin typeface="IBM Plex Sans" pitchFamily="34" charset="0"/>
                <a:ea typeface="IBM Plex Sans" pitchFamily="34" charset="-122"/>
                <a:cs typeface="IBM Plex Sans" pitchFamily="34" charset="-120"/>
              </a:rPr>
              <a:t>Nicio companie nu poate bloca fondurile în bitcoin pe care le controlați personal. Cealaltă față a acestei libertăți este responsabilitatea: o tranzacție validă este, de obicei, imposibil de anulat, iar pentru rețea nu există un serviciu de asistență.</a:t>
            </a:r>
            <a:endParaRPr lang="ro"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ro" altLang="en-US" sz="1200" dirty="0">
                <a:solidFill>
                  <a:srgbClr val="6C6C7D"/>
                </a:solidFill>
                <a:latin typeface="IBM Plex Sans" pitchFamily="34" charset="0"/>
                <a:ea typeface="IBM Plex Sans" pitchFamily="34" charset="-122"/>
                <a:cs typeface="IBM Plex Sans" pitchFamily="34" charset="-120"/>
              </a:rPr>
              <a:t>Introducere în Bitcoin · Ce este Bitcoin?</a:t>
            </a:r>
            <a:endParaRPr lang="r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ro" altLang="en-US" sz="3000" dirty="0">
                <a:solidFill>
                  <a:srgbClr val="422C70"/>
                </a:solidFill>
                <a:latin typeface="IBM Plex Sans Medium" pitchFamily="34" charset="0"/>
                <a:ea typeface="IBM Plex Sans Medium" pitchFamily="34" charset="-122"/>
                <a:cs typeface="IBM Plex Sans Medium" pitchFamily="34" charset="-120"/>
              </a:rPr>
              <a:t>O limită pe care oricine o poate verifica</a:t>
            </a:r>
            <a:endParaRPr lang="ro" sz="3000" dirty="0"/>
          </a:p>
        </p:txBody>
      </p:sp>
      <p:pic>
        <p:nvPicPr>
          <p:cNvPr id="4" name="Image 0" descr="O afirmație privind oferta monetară Un emitent declară o limită pe site-ul său. Doar baza de date a emitentului o consemnează. Nimeni din afara emitentului nu o poate verifica. Emitentul poate modific">    </p:cNvPr>
          <p:cNvPicPr>
            <a:picLocks noChangeAspect="1"/>
          </p:cNvPicPr>
          <p:nvPr/>
        </p:nvPicPr>
        <p:blipFill>
          <a:blip r:embed="rId1"/>
          <a:stretch>
            <a:fillRect/>
          </a:stretch>
        </p:blipFill>
        <p:spPr>
          <a:xfrm>
            <a:off x="1453896" y="1295430"/>
            <a:ext cx="9283903" cy="4965924"/>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ro" altLang="en-US" sz="1200" dirty="0">
                <a:solidFill>
                  <a:srgbClr val="6C6C7D"/>
                </a:solidFill>
                <a:latin typeface="IBM Plex Sans" pitchFamily="34" charset="0"/>
                <a:ea typeface="IBM Plex Sans" pitchFamily="34" charset="-122"/>
                <a:cs typeface="IBM Plex Sans" pitchFamily="34" charset="-120"/>
              </a:rPr>
              <a:t>Introducere în Bitcoin · Ce este Bitcoin?</a:t>
            </a:r>
            <a:endParaRPr lang="r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ro" altLang="en-US" sz="3000" dirty="0">
                <a:solidFill>
                  <a:srgbClr val="422C70"/>
                </a:solidFill>
                <a:latin typeface="IBM Plex Sans Medium" pitchFamily="34" charset="0"/>
                <a:ea typeface="IBM Plex Sans Medium" pitchFamily="34" charset="-122"/>
                <a:cs typeface="IBM Plex Sans Medium" pitchFamily="34" charset="-120"/>
              </a:rPr>
              <a:t>Nu aveți nevoie de un Bitcoin întreg</a:t>
            </a:r>
            <a:endParaRPr lang="ro"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ro" altLang="en-US" sz="2400" dirty="0">
                <a:solidFill>
                  <a:srgbClr val="25252B"/>
                </a:solidFill>
                <a:latin typeface="IBM Plex Sans" pitchFamily="34" charset="0"/>
                <a:ea typeface="IBM Plex Sans" pitchFamily="34" charset="-122"/>
                <a:cs typeface="IBM Plex Sans" pitchFamily="34" charset="-120"/>
              </a:rPr>
              <a:t>Un bitcoin se împarte în 100.000.000 de unități mai mici numite satoshi sau sats.</a:t>
            </a:r>
            <a:endParaRPr lang="ro" sz="2400" dirty="0"/>
          </a:p>
        </p:txBody>
      </p:sp>
      <p:pic>
        <p:nvPicPr>
          <p:cNvPr id="5" name="Image 0" descr="Bitcoin (BTC)10,10,010,0010,00000001Satoshi (sats)⁠100.000.000⁠ 10.000.000⁠ 1.000.000⁠ 100.000⁠ 1">    </p:cNvPr>
          <p:cNvPicPr>
            <a:picLocks noChangeAspect="1"/>
          </p:cNvPicPr>
          <p:nvPr/>
        </p:nvPicPr>
        <p:blipFill>
          <a:blip r:embed="rId1"/>
          <a:stretch>
            <a:fillRect/>
          </a:stretch>
        </p:blipFill>
        <p:spPr>
          <a:xfrm>
            <a:off x="2677455" y="2422886"/>
            <a:ext cx="6837060" cy="3857305"/>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ro" altLang="en-US" sz="1200" dirty="0">
                <a:solidFill>
                  <a:srgbClr val="6C6C7D"/>
                </a:solidFill>
                <a:latin typeface="IBM Plex Sans" pitchFamily="34" charset="0"/>
                <a:ea typeface="IBM Plex Sans" pitchFamily="34" charset="-122"/>
                <a:cs typeface="IBM Plex Sans" pitchFamily="34" charset="-120"/>
              </a:rPr>
              <a:t>Introducere în Bitcoin · Ce este Bitcoin?</a:t>
            </a:r>
            <a:endParaRPr lang="r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ro" altLang="en-US" sz="3000" dirty="0">
                <a:solidFill>
                  <a:srgbClr val="422C70"/>
                </a:solidFill>
                <a:latin typeface="IBM Plex Sans Medium" pitchFamily="34" charset="0"/>
                <a:ea typeface="IBM Plex Sans Medium" pitchFamily="34" charset="-122"/>
                <a:cs typeface="IBM Plex Sans Medium" pitchFamily="34" charset="-120"/>
              </a:rPr>
              <a:t>Cine menține Bitcoin în funcțiune?</a:t>
            </a:r>
            <a:endParaRPr lang="ro" sz="3000" dirty="0"/>
          </a:p>
        </p:txBody>
      </p:sp>
      <p:pic>
        <p:nvPicPr>
          <p:cNvPr id="4" name="Image 0" descr="UtilizatorUn utilizator primește, deține și trimite bitcoin. NodUn nod verifică în mod independent respectarea regulilor și retransmite date valide. MinerUn miner construiește blocuri candidate și efe">    </p:cNvPr>
          <p:cNvPicPr>
            <a:picLocks noChangeAspect="1"/>
          </p:cNvPicPr>
          <p:nvPr/>
        </p:nvPicPr>
        <p:blipFill>
          <a:blip r:embed="rId1"/>
          <a:stretch>
            <a:fillRect/>
          </a:stretch>
        </p:blipFill>
        <p:spPr>
          <a:xfrm>
            <a:off x="1808866" y="1295430"/>
            <a:ext cx="8573963" cy="4962083"/>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ro" altLang="en-US" sz="1200" dirty="0">
                <a:solidFill>
                  <a:srgbClr val="6C6C7D"/>
                </a:solidFill>
                <a:latin typeface="IBM Plex Sans" pitchFamily="34" charset="0"/>
                <a:ea typeface="IBM Plex Sans" pitchFamily="34" charset="-122"/>
                <a:cs typeface="IBM Plex Sans" pitchFamily="34" charset="-120"/>
              </a:rPr>
              <a:t>Introducere în Bitcoin · Ce este Bitcoin?</a:t>
            </a:r>
            <a:endParaRPr lang="r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ro" altLang="en-US" sz="3000" dirty="0">
                <a:solidFill>
                  <a:srgbClr val="422C70"/>
                </a:solidFill>
                <a:latin typeface="IBM Plex Sans Medium" pitchFamily="34" charset="0"/>
                <a:ea typeface="IBM Plex Sans Medium" pitchFamily="34" charset="-122"/>
                <a:cs typeface="IBM Plex Sans Medium" pitchFamily="34" charset="-120"/>
              </a:rPr>
              <a:t>Cine menține Bitcoin în funcțiune?</a:t>
            </a:r>
            <a:endParaRPr lang="ro" sz="3000" dirty="0"/>
          </a:p>
        </p:txBody>
      </p:sp>
      <p:pic>
        <p:nvPicPr>
          <p:cNvPr id="4" name="Image 0" descr="preencoded.png">    </p:cNvPr>
          <p:cNvPicPr>
            <a:picLocks noChangeAspect="1"/>
          </p:cNvPicPr>
          <p:nvPr/>
        </p:nvPicPr>
        <p:blipFill>
          <a:blip r:embed="rId1"/>
          <a:stretch>
            <a:fillRect/>
          </a:stretch>
        </p:blipFill>
        <p:spPr>
          <a:xfrm>
            <a:off x="2468148" y="1447770"/>
            <a:ext cx="7255673" cy="4838548"/>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ro" altLang="en-US" sz="1200" dirty="0">
                <a:solidFill>
                  <a:srgbClr val="6C6C7D"/>
                </a:solidFill>
                <a:latin typeface="IBM Plex Sans" pitchFamily="34" charset="0"/>
                <a:ea typeface="IBM Plex Sans" pitchFamily="34" charset="-122"/>
                <a:cs typeface="IBM Plex Sans" pitchFamily="34" charset="-120"/>
              </a:rPr>
              <a:t>Introducere în Bitcoin · Ce este Bitcoin?</a:t>
            </a:r>
            <a:endParaRPr lang="r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ro" altLang="en-US" sz="3000" dirty="0">
                <a:solidFill>
                  <a:srgbClr val="422C70"/>
                </a:solidFill>
                <a:latin typeface="IBM Plex Sans Medium" pitchFamily="34" charset="0"/>
                <a:ea typeface="IBM Plex Sans Medium" pitchFamily="34" charset="-122"/>
                <a:cs typeface="IBM Plex Sans Medium" pitchFamily="34" charset="-120"/>
              </a:rPr>
              <a:t>Bitcoin implică compromisuri</a:t>
            </a:r>
            <a:endParaRPr lang="ro"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ro" altLang="en-US" sz="2400" dirty="0">
                <a:solidFill>
                  <a:srgbClr val="25252B"/>
                </a:solidFill>
                <a:latin typeface="IBM Plex Sans" pitchFamily="34" charset="0"/>
                <a:ea typeface="IBM Plex Sans" pitchFamily="34" charset="-122"/>
                <a:cs typeface="IBM Plex Sans" pitchFamily="34" charset="-120"/>
              </a:rPr>
              <a:t>Prețul său se poate schimba rapid</a:t>
            </a:r>
            <a:endParaRPr lang="ro" sz="2400" dirty="0"/>
          </a:p>
          <a:p>
            <a:pPr algn="l" marL="228600" indent="-228600">
              <a:lnSpc>
                <a:spcPct val="113000"/>
              </a:lnSpc>
              <a:spcBef>
                <a:spcPts val="480"/>
              </a:spcBef>
              <a:buSzPct val="100000"/>
              <a:buChar char="•"/>
            </a:pPr>
            <a:r>
              <a:rPr lang="ro" altLang="en-US" sz="2400" dirty="0">
                <a:solidFill>
                  <a:srgbClr val="25252B"/>
                </a:solidFill>
                <a:latin typeface="IBM Plex Sans" pitchFamily="34" charset="0"/>
                <a:ea typeface="IBM Plex Sans" pitchFamily="34" charset="-122"/>
                <a:cs typeface="IBM Plex Sans" pitchFamily="34" charset="-120"/>
              </a:rPr>
              <a:t>Greșelile sunt de obicei ireversibile</a:t>
            </a:r>
            <a:endParaRPr lang="ro" sz="2400" dirty="0"/>
          </a:p>
          <a:p>
            <a:pPr algn="l" marL="228600" indent="-228600">
              <a:lnSpc>
                <a:spcPct val="113000"/>
              </a:lnSpc>
              <a:spcBef>
                <a:spcPts val="480"/>
              </a:spcBef>
              <a:buSzPct val="100000"/>
              <a:buChar char="•"/>
            </a:pPr>
            <a:r>
              <a:rPr lang="ro" altLang="en-US" sz="2400" dirty="0">
                <a:solidFill>
                  <a:srgbClr val="25252B"/>
                </a:solidFill>
                <a:latin typeface="IBM Plex Sans" pitchFamily="34" charset="0"/>
                <a:ea typeface="IBM Plex Sans" pitchFamily="34" charset="-122"/>
                <a:cs typeface="IBM Plex Sans" pitchFamily="34" charset="-120"/>
              </a:rPr>
              <a:t>Acceptarea este încă limitată în multe locuri</a:t>
            </a:r>
            <a:endParaRPr lang="ro" sz="2400" dirty="0"/>
          </a:p>
          <a:p>
            <a:pPr algn="l" marL="228600" indent="-228600">
              <a:lnSpc>
                <a:spcPct val="113000"/>
              </a:lnSpc>
              <a:spcBef>
                <a:spcPts val="480"/>
              </a:spcBef>
              <a:buSzPct val="100000"/>
              <a:buChar char="•"/>
            </a:pPr>
            <a:r>
              <a:rPr lang="ro" altLang="en-US" sz="2400" dirty="0">
                <a:solidFill>
                  <a:srgbClr val="25252B"/>
                </a:solidFill>
                <a:latin typeface="IBM Plex Sans" pitchFamily="34" charset="0"/>
                <a:ea typeface="IBM Plex Sans" pitchFamily="34" charset="-122"/>
                <a:cs typeface="IBM Plex Sans" pitchFamily="34" charset="-120"/>
              </a:rPr>
              <a:t>Utilizarea sa în siguranță necesită un anumit efort de învățare</a:t>
            </a:r>
            <a:endParaRPr lang="ro" sz="2400" dirty="0"/>
          </a:p>
        </p:txBody>
      </p:sp>
      <p:sp>
        <p:nvSpPr>
          <p:cNvPr id="5" name="Text 3"/>
          <p:cNvSpPr/>
          <p:nvPr/>
        </p:nvSpPr>
        <p:spPr>
          <a:xfrm>
            <a:off x="666780" y="3549975"/>
            <a:ext cx="11510010" cy="822686"/>
          </a:xfrm>
          <a:prstGeom prst="rect">
            <a:avLst/>
          </a:prstGeom>
          <a:noFill/>
          <a:ln/>
        </p:spPr>
        <p:txBody>
          <a:bodyPr wrap="square" lIns="0" tIns="0" rIns="0" bIns="0" rtlCol="0" anchor="t"/>
          <a:lstStyle/>
          <a:p>
            <a:pPr algn="l" indent="0" marL="0">
              <a:lnSpc>
                <a:spcPct val="113000"/>
              </a:lnSpc>
              <a:buNone/>
            </a:pPr>
            <a:r>
              <a:rPr lang="ro" altLang="en-US" sz="2400" dirty="0">
                <a:solidFill>
                  <a:srgbClr val="25252B"/>
                </a:solidFill>
                <a:latin typeface="IBM Plex Sans" pitchFamily="34" charset="0"/>
                <a:ea typeface="IBM Plex Sans" pitchFamily="34" charset="-122"/>
                <a:cs typeface="IBM Plex Sans" pitchFamily="34" charset="-120"/>
              </a:rPr>
              <a:t>Bitcoin înlocuiește o parte din încrederea în instituții cu verificarea și responsabilitatea personală. Nu elimină riscul.</a:t>
            </a:r>
            <a:endParaRPr lang="ro"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ro" altLang="en-US" sz="1200" dirty="0">
                <a:solidFill>
                  <a:srgbClr val="6C6C7D"/>
                </a:solidFill>
                <a:latin typeface="IBM Plex Sans" pitchFamily="34" charset="0"/>
                <a:ea typeface="IBM Plex Sans" pitchFamily="34" charset="-122"/>
                <a:cs typeface="IBM Plex Sans" pitchFamily="34" charset="-120"/>
              </a:rPr>
              <a:t>Introducere în Bitcoin · Ce este Bitcoin?</a:t>
            </a:r>
            <a:endParaRPr lang="r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30000" cy="590520"/>
          </a:xfrm>
          <a:prstGeom prst="rect">
            <a:avLst/>
          </a:prstGeom>
          <a:noFill/>
          <a:ln/>
        </p:spPr>
        <p:txBody>
          <a:bodyPr wrap="square" lIns="0" tIns="0" rIns="0" bIns="0" rtlCol="0" anchor="t"/>
          <a:lstStyle/>
          <a:p>
            <a:pPr algn="ctr" indent="0" marL="0">
              <a:lnSpc>
                <a:spcPct val="83000"/>
              </a:lnSpc>
              <a:buNone/>
            </a:pPr>
            <a:r>
              <a:rPr lang="ro" altLang="en-US" sz="4350" dirty="0">
                <a:solidFill>
                  <a:srgbClr val="FFFFFF"/>
                </a:solidFill>
                <a:latin typeface="IBM Plex Sans Medium" pitchFamily="34" charset="0"/>
                <a:ea typeface="IBM Plex Sans Medium" pitchFamily="34" charset="-122"/>
                <a:cs typeface="IBM Plex Sans Medium" pitchFamily="34" charset="-120"/>
              </a:rPr>
              <a:t>Cum utilizați Bitcoin?</a:t>
            </a:r>
            <a:endParaRPr lang="ro" sz="4350" dirty="0"/>
          </a:p>
        </p:txBody>
      </p:sp>
      <p:sp>
        <p:nvSpPr>
          <p:cNvPr id="3" name="Text 1"/>
          <p:cNvSpPr/>
          <p:nvPr/>
        </p:nvSpPr>
        <p:spPr>
          <a:xfrm>
            <a:off x="381030" y="3740079"/>
            <a:ext cx="11429817" cy="411389"/>
          </a:xfrm>
          <a:prstGeom prst="rect">
            <a:avLst/>
          </a:prstGeom>
          <a:noFill/>
          <a:ln/>
        </p:spPr>
        <p:txBody>
          <a:bodyPr wrap="square" lIns="0" tIns="0" rIns="0" bIns="0" rtlCol="0" anchor="t"/>
          <a:lstStyle/>
          <a:p>
            <a:pPr algn="ctr" indent="0" marL="0">
              <a:lnSpc>
                <a:spcPct val="113000"/>
              </a:lnSpc>
              <a:buNone/>
            </a:pPr>
            <a:r>
              <a:rPr lang="ro" altLang="en-US" sz="2400" dirty="0">
                <a:solidFill>
                  <a:srgbClr val="FFFFFF"/>
                </a:solidFill>
                <a:latin typeface="IBM Plex Sans" pitchFamily="34" charset="0"/>
                <a:ea typeface="IBM Plex Sans" pitchFamily="34" charset="-122"/>
                <a:cs typeface="IBM Plex Sans" pitchFamily="34" charset="-120"/>
              </a:rPr>
              <a:t>Prima întrebare despre orice portofel: cine controlează cheile?</a:t>
            </a:r>
            <a:endParaRPr lang="ro"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ro" altLang="en-US" sz="3000" dirty="0">
                <a:solidFill>
                  <a:srgbClr val="422C70"/>
                </a:solidFill>
                <a:latin typeface="IBM Plex Sans Medium" pitchFamily="34" charset="0"/>
                <a:ea typeface="IBM Plex Sans Medium" pitchFamily="34" charset="-122"/>
                <a:cs typeface="IBM Plex Sans Medium" pitchFamily="34" charset="-120"/>
              </a:rPr>
              <a:t>Un portofel gestionează chei</a:t>
            </a:r>
            <a:endParaRPr lang="ro" sz="3000" dirty="0"/>
          </a:p>
        </p:txBody>
      </p:sp>
      <p:pic>
        <p:nvPicPr>
          <p:cNvPr id="4" name="Image 0" descr="Portofelul dumneavoastră păstrează cheile Primiți Distribuiți o adresă de primireTrimiteți Semnați cu cheia dumneavoastră Monedele bitcoin rămân în registrul comun">    </p:cNvPr>
          <p:cNvPicPr>
            <a:picLocks noChangeAspect="1"/>
          </p:cNvPicPr>
          <p:nvPr/>
        </p:nvPicPr>
        <p:blipFill>
          <a:blip r:embed="rId1"/>
          <a:stretch>
            <a:fillRect/>
          </a:stretch>
        </p:blipFill>
        <p:spPr>
          <a:xfrm>
            <a:off x="985266" y="1295430"/>
            <a:ext cx="10221255" cy="4978451"/>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ro" altLang="en-US" sz="1200" dirty="0">
                <a:solidFill>
                  <a:srgbClr val="6C6C7D"/>
                </a:solidFill>
                <a:latin typeface="IBM Plex Sans" pitchFamily="34" charset="0"/>
                <a:ea typeface="IBM Plex Sans" pitchFamily="34" charset="-122"/>
                <a:cs typeface="IBM Plex Sans" pitchFamily="34" charset="-120"/>
              </a:rPr>
              <a:t>Introducere în Bitcoin · Cum utilizați Bitcoin?</a:t>
            </a:r>
            <a:endParaRPr lang="r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ro" altLang="en-US" sz="3000" dirty="0">
                <a:solidFill>
                  <a:srgbClr val="422C70"/>
                </a:solidFill>
                <a:latin typeface="IBM Plex Sans Medium" pitchFamily="34" charset="0"/>
                <a:ea typeface="IBM Plex Sans Medium" pitchFamily="34" charset="-122"/>
                <a:cs typeface="IBM Plex Sans Medium" pitchFamily="34" charset="-120"/>
              </a:rPr>
              <a:t>Cine deține, de fapt, bitcoinii dumneavoastră?</a:t>
            </a:r>
            <a:endParaRPr lang="ro" sz="3000" dirty="0"/>
          </a:p>
        </p:txBody>
      </p:sp>
      <p:sp>
        <p:nvSpPr>
          <p:cNvPr id="4" name="Text 2"/>
          <p:cNvSpPr/>
          <p:nvPr/>
        </p:nvSpPr>
        <p:spPr>
          <a:xfrm>
            <a:off x="1047720" y="1386779"/>
            <a:ext cx="11092404" cy="3062143"/>
          </a:xfrm>
          <a:prstGeom prst="rect">
            <a:avLst/>
          </a:prstGeom>
          <a:noFill/>
          <a:ln/>
        </p:spPr>
        <p:txBody>
          <a:bodyPr wrap="square" lIns="0" tIns="0" rIns="0" bIns="0" rtlCol="0" anchor="t"/>
          <a:lstStyle/>
          <a:p>
            <a:pPr algn="l" marL="228600" indent="-228600">
              <a:lnSpc>
                <a:spcPct val="113000"/>
              </a:lnSpc>
              <a:buSzPct val="100000"/>
              <a:buChar char="•"/>
            </a:pPr>
            <a:r>
              <a:rPr lang="ro" altLang="en-US" sz="2400" b="1" dirty="0">
                <a:solidFill>
                  <a:srgbClr val="422C70"/>
                </a:solidFill>
                <a:latin typeface="IBM Plex Sans" pitchFamily="34" charset="0"/>
                <a:ea typeface="IBM Plex Sans" pitchFamily="34" charset="-122"/>
                <a:cs typeface="IBM Plex Sans" pitchFamily="34" charset="-120"/>
              </a:rPr>
              <a:t>În custodie proprie:</a:t>
            </a:r>
            <a:r>
              <a:rPr lang="ro" altLang="en-US" sz="2400" dirty="0">
                <a:solidFill>
                  <a:srgbClr val="25252B"/>
                </a:solidFill>
                <a:latin typeface="IBM Plex Sans" pitchFamily="34" charset="0"/>
                <a:ea typeface="IBM Plex Sans" pitchFamily="34" charset="-122"/>
                <a:cs typeface="IBM Plex Sans" pitchFamily="34" charset="-120"/>
              </a:rPr>
              <a:t> dumneavoastră controlați cheile</a:t>
            </a:r>
            <a:endParaRPr lang="ro" sz="2400" dirty="0"/>
          </a:p>
          <a:p>
            <a:pPr algn="l" marL="228600" indent="-228600">
              <a:lnSpc>
                <a:spcPct val="113000"/>
              </a:lnSpc>
              <a:spcBef>
                <a:spcPts val="480"/>
              </a:spcBef>
              <a:buSzPct val="100000"/>
              <a:buChar char="•"/>
            </a:pPr>
            <a:r>
              <a:rPr lang="ro" altLang="en-US" sz="2400" dirty="0">
                <a:solidFill>
                  <a:srgbClr val="25252B"/>
                </a:solidFill>
                <a:latin typeface="IBM Plex Sans" pitchFamily="34" charset="0"/>
                <a:ea typeface="IBM Plex Sans" pitchFamily="34" charset="-122"/>
                <a:cs typeface="IBM Plex Sans" pitchFamily="34" charset="-120"/>
              </a:rPr>
              <a:t>Nimeni nu vă poate recupera fondurile în bitcoin dacă pierdeți fraza de recuperare și dispozitivul</a:t>
            </a:r>
            <a:endParaRPr lang="ro" sz="2400" dirty="0"/>
          </a:p>
          <a:p>
            <a:pPr algn="l" marL="228600" indent="-228600">
              <a:lnSpc>
                <a:spcPct val="113000"/>
              </a:lnSpc>
              <a:spcBef>
                <a:spcPts val="480"/>
              </a:spcBef>
              <a:buSzPct val="100000"/>
              <a:buChar char="•"/>
            </a:pPr>
            <a:r>
              <a:rPr lang="ro" altLang="en-US" sz="2400" b="1" dirty="0">
                <a:solidFill>
                  <a:srgbClr val="422C70"/>
                </a:solidFill>
                <a:latin typeface="IBM Plex Sans" pitchFamily="34" charset="0"/>
                <a:ea typeface="IBM Plex Sans" pitchFamily="34" charset="-122"/>
                <a:cs typeface="IBM Plex Sans" pitchFamily="34" charset="-120"/>
              </a:rPr>
              <a:t>În custodia unui terț:</a:t>
            </a:r>
            <a:r>
              <a:rPr lang="ro" altLang="en-US" sz="2400" dirty="0">
                <a:solidFill>
                  <a:srgbClr val="25252B"/>
                </a:solidFill>
                <a:latin typeface="IBM Plex Sans" pitchFamily="34" charset="0"/>
                <a:ea typeface="IBM Plex Sans" pitchFamily="34" charset="-122"/>
                <a:cs typeface="IBM Plex Sans" pitchFamily="34" charset="-120"/>
              </a:rPr>
              <a:t> o companie deține cheile, oarecum ca o bancă</a:t>
            </a:r>
            <a:endParaRPr lang="ro" sz="2400" dirty="0"/>
          </a:p>
          <a:p>
            <a:pPr algn="l" marL="228600" indent="-228600">
              <a:lnSpc>
                <a:spcPct val="113000"/>
              </a:lnSpc>
              <a:spcBef>
                <a:spcPts val="480"/>
              </a:spcBef>
              <a:buSzPct val="100000"/>
              <a:buChar char="•"/>
            </a:pPr>
            <a:r>
              <a:rPr lang="ro" altLang="en-US" sz="2400" dirty="0">
                <a:solidFill>
                  <a:srgbClr val="25252B"/>
                </a:solidFill>
                <a:latin typeface="IBM Plex Sans" pitchFamily="34" charset="0"/>
                <a:ea typeface="IBM Plex Sans" pitchFamily="34" charset="-122"/>
                <a:cs typeface="IBM Plex Sans" pitchFamily="34" charset="-120"/>
              </a:rPr>
              <a:t>Soldul dumneavoastră reprezintă promisiunea companiei de a plăti; aceasta poate limita retragerile, bloca un cont, poate fi victima unui atac informatic sau își poate înceta activitatea</a:t>
            </a:r>
            <a:endParaRPr lang="ro" sz="2400" dirty="0"/>
          </a:p>
        </p:txBody>
      </p:sp>
      <p:sp>
        <p:nvSpPr>
          <p:cNvPr id="5" name="Text 3"/>
          <p:cNvSpPr/>
          <p:nvPr/>
        </p:nvSpPr>
        <p:spPr>
          <a:xfrm>
            <a:off x="666780" y="4784049"/>
            <a:ext cx="11510010" cy="822686"/>
          </a:xfrm>
          <a:prstGeom prst="rect">
            <a:avLst/>
          </a:prstGeom>
          <a:noFill/>
          <a:ln/>
        </p:spPr>
        <p:txBody>
          <a:bodyPr wrap="square" lIns="0" tIns="0" rIns="0" bIns="0" rtlCol="0" anchor="t"/>
          <a:lstStyle/>
          <a:p>
            <a:pPr algn="l" indent="0" marL="0">
              <a:lnSpc>
                <a:spcPct val="113000"/>
              </a:lnSpc>
              <a:buNone/>
            </a:pPr>
            <a:r>
              <a:rPr lang="ro" altLang="en-US" sz="2400" dirty="0">
                <a:solidFill>
                  <a:srgbClr val="25252B"/>
                </a:solidFill>
                <a:latin typeface="IBM Plex Sans" pitchFamily="34" charset="0"/>
                <a:ea typeface="IBM Plex Sans" pitchFamily="34" charset="-122"/>
                <a:cs typeface="IBM Plex Sans" pitchFamily="34" charset="-120"/>
              </a:rPr>
              <a:t>Alegerea formei de custodie nu este un test al valorii personale. Ceea ce contează este să știți ce tip de custodie folosiți și în ce vă puneți încrederea.</a:t>
            </a:r>
            <a:endParaRPr lang="ro"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ro" altLang="en-US" sz="1200" dirty="0">
                <a:solidFill>
                  <a:srgbClr val="6C6C7D"/>
                </a:solidFill>
                <a:latin typeface="IBM Plex Sans" pitchFamily="34" charset="0"/>
                <a:ea typeface="IBM Plex Sans" pitchFamily="34" charset="-122"/>
                <a:cs typeface="IBM Plex Sans" pitchFamily="34" charset="-120"/>
              </a:rPr>
              <a:t>Introducere în Bitcoin · Cum utilizați Bitcoin?</a:t>
            </a:r>
            <a:endParaRPr lang="r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ro" altLang="en-US" sz="3000" dirty="0">
                <a:solidFill>
                  <a:srgbClr val="422C70"/>
                </a:solidFill>
                <a:latin typeface="IBM Plex Sans Medium" pitchFamily="34" charset="0"/>
                <a:ea typeface="IBM Plex Sans Medium" pitchFamily="34" charset="-122"/>
                <a:cs typeface="IBM Plex Sans Medium" pitchFamily="34" charset="-120"/>
              </a:rPr>
              <a:t>Fraza dumneavoastră de</a:t>
            </a:r>
            <a:br/>
            <a:r>
              <a:rPr lang="ro" altLang="en-US" sz="3000" dirty="0">
                <a:solidFill>
                  <a:srgbClr val="422C70"/>
                </a:solidFill>
                <a:latin typeface="IBM Plex Sans Medium" pitchFamily="34" charset="0"/>
                <a:ea typeface="IBM Plex Sans Medium" pitchFamily="34" charset="-122"/>
                <a:cs typeface="IBM Plex Sans Medium" pitchFamily="34" charset="-120"/>
              </a:rPr>
              <a:t>recuperare oferă acces deplin</a:t>
            </a:r>
            <a:endParaRPr lang="ro" sz="3000" dirty="0"/>
          </a:p>
        </p:txBody>
      </p:sp>
      <p:sp>
        <p:nvSpPr>
          <p:cNvPr id="5" name="Text 2"/>
          <p:cNvSpPr/>
          <p:nvPr/>
        </p:nvSpPr>
        <p:spPr>
          <a:xfrm>
            <a:off x="666780" y="1866930"/>
            <a:ext cx="5694426" cy="1645463"/>
          </a:xfrm>
          <a:prstGeom prst="rect">
            <a:avLst/>
          </a:prstGeom>
          <a:noFill/>
          <a:ln/>
        </p:spPr>
        <p:txBody>
          <a:bodyPr wrap="square" lIns="0" tIns="0" rIns="0" bIns="0" rtlCol="0" anchor="t"/>
          <a:lstStyle/>
          <a:p>
            <a:pPr algn="l" indent="0" marL="0">
              <a:lnSpc>
                <a:spcPct val="113000"/>
              </a:lnSpc>
              <a:buNone/>
            </a:pPr>
            <a:r>
              <a:rPr lang="ro" altLang="en-US" sz="2400" dirty="0">
                <a:solidFill>
                  <a:srgbClr val="25252B"/>
                </a:solidFill>
                <a:latin typeface="IBM Plex Sans" pitchFamily="34" charset="0"/>
                <a:ea typeface="IBM Plex Sans" pitchFamily="34" charset="-122"/>
                <a:cs typeface="IBM Plex Sans" pitchFamily="34" charset="-120"/>
              </a:rPr>
              <a:t>O listă ordonată de cuvinte, adesea 12 sau 24, care vă permite să vă recreați cheile. Oricine o deține vă poate lua fondurile în bitcoin.</a:t>
            </a:r>
            <a:endParaRPr lang="ro" sz="2400" dirty="0"/>
          </a:p>
        </p:txBody>
      </p:sp>
      <p:pic>
        <p:nvPicPr>
          <p:cNvPr id="6" name="Image 1" descr="Doar un exemplu1. civil2. switch3. plunge4. stadium5. live6. wedding7. foster8. dice9. giraffe10. you11. foil12. cinnamon">    </p:cNvPr>
          <p:cNvPicPr>
            <a:picLocks noChangeAspect="1"/>
          </p:cNvPicPr>
          <p:nvPr/>
        </p:nvPicPr>
        <p:blipFill>
          <a:blip r:embed="rId2"/>
          <a:stretch>
            <a:fillRect/>
          </a:stretch>
        </p:blipFill>
        <p:spPr>
          <a:xfrm>
            <a:off x="1095360" y="3664732"/>
            <a:ext cx="4514850" cy="2571293"/>
          </a:xfrm>
          <a:prstGeom prst="rect">
            <a:avLst/>
          </a:prstGeom>
        </p:spPr>
      </p:pic>
      <p:sp>
        <p:nvSpPr>
          <p:cNvPr id="7"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ro" altLang="en-US" sz="1200" dirty="0">
                <a:solidFill>
                  <a:srgbClr val="6C6C7D"/>
                </a:solidFill>
                <a:latin typeface="IBM Plex Sans" pitchFamily="34" charset="0"/>
                <a:ea typeface="IBM Plex Sans" pitchFamily="34" charset="-122"/>
                <a:cs typeface="IBM Plex Sans" pitchFamily="34" charset="-120"/>
              </a:rPr>
              <a:t>Introducere în Bitcoin · Cum utilizați Bitcoin?</a:t>
            </a:r>
            <a:endParaRPr lang="r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584930" y="2766151"/>
            <a:ext cx="10226010" cy="1325789"/>
          </a:xfrm>
          <a:prstGeom prst="rect">
            <a:avLst/>
          </a:prstGeom>
          <a:noFill/>
          <a:ln/>
        </p:spPr>
        <p:txBody>
          <a:bodyPr wrap="square" lIns="0" tIns="0" rIns="0" bIns="0" rtlCol="0" anchor="t"/>
          <a:lstStyle/>
          <a:p>
            <a:pPr algn="l" indent="0" marL="0">
              <a:lnSpc>
                <a:spcPct val="100000"/>
              </a:lnSpc>
              <a:buNone/>
            </a:pPr>
            <a:r>
              <a:rPr lang="ro" altLang="en-US" sz="4350" dirty="0">
                <a:solidFill>
                  <a:srgbClr val="FFFFFF"/>
                </a:solidFill>
                <a:latin typeface="IBM Plex Sans Medium" pitchFamily="34" charset="0"/>
                <a:ea typeface="IBM Plex Sans Medium" pitchFamily="34" charset="-122"/>
                <a:cs typeface="IBM Plex Sans Medium" pitchFamily="34" charset="-120"/>
              </a:rPr>
              <a:t>Nu dețineți cheile, nu dețineți</a:t>
            </a:r>
            <a:br/>
            <a:r>
              <a:rPr lang="ro" altLang="en-US" sz="4350" dirty="0">
                <a:solidFill>
                  <a:srgbClr val="FFFFFF"/>
                </a:solidFill>
                <a:latin typeface="IBM Plex Sans Medium" pitchFamily="34" charset="0"/>
                <a:ea typeface="IBM Plex Sans Medium" pitchFamily="34" charset="-122"/>
                <a:cs typeface="IBM Plex Sans Medium" pitchFamily="34" charset="-120"/>
              </a:rPr>
              <a:t>monedele.</a:t>
            </a:r>
            <a:endParaRPr lang="ro" sz="4350" dirty="0"/>
          </a:p>
        </p:txBody>
      </p:sp>
      <p:sp>
        <p:nvSpPr>
          <p:cNvPr id="3" name="Text 1"/>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ro" altLang="en-US" sz="1200" dirty="0">
                <a:solidFill>
                  <a:srgbClr val="C0C0D0"/>
                </a:solidFill>
                <a:latin typeface="IBM Plex Sans" pitchFamily="34" charset="0"/>
                <a:ea typeface="IBM Plex Sans" pitchFamily="34" charset="-122"/>
                <a:cs typeface="IBM Plex Sans" pitchFamily="34" charset="-120"/>
              </a:rPr>
              <a:t>Introducere în Bitcoin · Cum utilizați Bitcoin?</a:t>
            </a:r>
            <a:endParaRPr lang="r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C0C0D0"/>
                </a:solidFill>
                <a:latin typeface="IBM Plex Sans"/>
                <a:ea typeface="IBM Plex Sans"/>
                <a:cs typeface="IBM Plex Sans"/>
              </a:defRPr>
            </a:lvl1pPr>
          </a:lstStyle>
          <a:p>
            <a:pPr algn="r"/>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ro" altLang="en-US" sz="3000" dirty="0">
                <a:solidFill>
                  <a:srgbClr val="422C70"/>
                </a:solidFill>
                <a:latin typeface="IBM Plex Sans Medium" pitchFamily="34" charset="0"/>
                <a:ea typeface="IBM Plex Sans Medium" pitchFamily="34" charset="-122"/>
                <a:cs typeface="IBM Plex Sans Medium" pitchFamily="34" charset="-120"/>
              </a:rPr>
              <a:t>Înainte de a utiliza orice portofel</a:t>
            </a:r>
            <a:endParaRPr lang="ro" sz="3000" dirty="0"/>
          </a:p>
        </p:txBody>
      </p:sp>
      <p:sp>
        <p:nvSpPr>
          <p:cNvPr id="5" name="Text 2"/>
          <p:cNvSpPr/>
          <p:nvPr/>
        </p:nvSpPr>
        <p:spPr>
          <a:xfrm>
            <a:off x="971459" y="1368491"/>
            <a:ext cx="6006694" cy="3862974"/>
          </a:xfrm>
          <a:prstGeom prst="rect">
            <a:avLst/>
          </a:prstGeom>
          <a:noFill/>
          <a:ln/>
        </p:spPr>
        <p:txBody>
          <a:bodyPr wrap="square" lIns="0" tIns="0" rIns="0" bIns="0" rtlCol="0" anchor="t"/>
          <a:lstStyle/>
          <a:p>
            <a:pPr algn="l" marL="182880" indent="-182880">
              <a:lnSpc>
                <a:spcPct val="113000"/>
              </a:lnSpc>
              <a:buSzPct val="100000"/>
              <a:buChar char="•"/>
            </a:pPr>
            <a:r>
              <a:rPr lang="ro" altLang="en-US" sz="1920" b="1" dirty="0">
                <a:solidFill>
                  <a:srgbClr val="422C70"/>
                </a:solidFill>
                <a:latin typeface="IBM Plex Sans" pitchFamily="34" charset="0"/>
                <a:ea typeface="IBM Plex Sans" pitchFamily="34" charset="-122"/>
                <a:cs typeface="IBM Plex Sans" pitchFamily="34" charset="-120"/>
              </a:rPr>
              <a:t>Chei:</a:t>
            </a:r>
            <a:r>
              <a:rPr lang="ro" altLang="en-US" sz="1920" dirty="0">
                <a:solidFill>
                  <a:srgbClr val="25252B"/>
                </a:solidFill>
                <a:latin typeface="IBM Plex Sans" pitchFamily="34" charset="0"/>
                <a:ea typeface="IBM Plex Sans" pitchFamily="34" charset="-122"/>
                <a:cs typeface="IBM Plex Sans" pitchFamily="34" charset="-120"/>
              </a:rPr>
              <a:t> cine le controlează, dumneavoastră sau o companie?</a:t>
            </a:r>
            <a:endParaRPr lang="ro" sz="1920" dirty="0"/>
          </a:p>
          <a:p>
            <a:pPr algn="l" marL="182880" indent="-182880">
              <a:lnSpc>
                <a:spcPct val="113000"/>
              </a:lnSpc>
              <a:spcBef>
                <a:spcPts val="380"/>
              </a:spcBef>
              <a:buSzPct val="100000"/>
              <a:buChar char="•"/>
            </a:pPr>
            <a:r>
              <a:rPr lang="ro" altLang="en-US" sz="1920" b="1" dirty="0">
                <a:solidFill>
                  <a:srgbClr val="422C70"/>
                </a:solidFill>
                <a:latin typeface="IBM Plex Sans" pitchFamily="34" charset="0"/>
                <a:ea typeface="IBM Plex Sans" pitchFamily="34" charset="-122"/>
                <a:cs typeface="IBM Plex Sans" pitchFamily="34" charset="-120"/>
              </a:rPr>
              <a:t>Recuperare:</a:t>
            </a:r>
            <a:r>
              <a:rPr lang="ro" altLang="en-US" sz="1920" dirty="0">
                <a:solidFill>
                  <a:srgbClr val="25252B"/>
                </a:solidFill>
                <a:latin typeface="IBM Plex Sans" pitchFamily="34" charset="0"/>
                <a:ea typeface="IBM Plex Sans" pitchFamily="34" charset="-122"/>
                <a:cs typeface="IBM Plex Sans" pitchFamily="34" charset="-120"/>
              </a:rPr>
              <a:t> ce se întâmplă dacă vă pierdeți telefonul sau compania dispare?</a:t>
            </a:r>
            <a:endParaRPr lang="ro" sz="1920" dirty="0"/>
          </a:p>
          <a:p>
            <a:pPr algn="l" marL="182880" indent="-182880">
              <a:lnSpc>
                <a:spcPct val="113000"/>
              </a:lnSpc>
              <a:spcBef>
                <a:spcPts val="380"/>
              </a:spcBef>
              <a:buSzPct val="100000"/>
              <a:buChar char="•"/>
            </a:pPr>
            <a:r>
              <a:rPr lang="ro" altLang="en-US" sz="1920" b="1" dirty="0">
                <a:solidFill>
                  <a:srgbClr val="422C70"/>
                </a:solidFill>
                <a:latin typeface="IBM Plex Sans" pitchFamily="34" charset="0"/>
                <a:ea typeface="IBM Plex Sans" pitchFamily="34" charset="-122"/>
                <a:cs typeface="IBM Plex Sans" pitchFamily="34" charset="-120"/>
              </a:rPr>
              <a:t>Sursă:</a:t>
            </a:r>
            <a:r>
              <a:rPr lang="ro" altLang="en-US" sz="1920" dirty="0">
                <a:solidFill>
                  <a:srgbClr val="25252B"/>
                </a:solidFill>
                <a:latin typeface="IBM Plex Sans" pitchFamily="34" charset="0"/>
                <a:ea typeface="IBM Plex Sans" pitchFamily="34" charset="-122"/>
                <a:cs typeface="IBM Plex Sans" pitchFamily="34" charset="-120"/>
              </a:rPr>
              <a:t> site-ul oficial sau pagina aplicației din magazinul de aplicații, nu un link trimis de cineva?</a:t>
            </a:r>
            <a:endParaRPr lang="ro" sz="1920" dirty="0"/>
          </a:p>
          <a:p>
            <a:pPr algn="l" marL="182880" indent="-182880">
              <a:lnSpc>
                <a:spcPct val="113000"/>
              </a:lnSpc>
              <a:spcBef>
                <a:spcPts val="380"/>
              </a:spcBef>
              <a:buSzPct val="100000"/>
              <a:buChar char="•"/>
            </a:pPr>
            <a:r>
              <a:rPr lang="ro" altLang="en-US" sz="1920" b="1" dirty="0">
                <a:solidFill>
                  <a:srgbClr val="422C70"/>
                </a:solidFill>
                <a:latin typeface="IBM Plex Sans" pitchFamily="34" charset="0"/>
                <a:ea typeface="IBM Plex Sans" pitchFamily="34" charset="-122"/>
                <a:cs typeface="IBM Plex Sans" pitchFamily="34" charset="-120"/>
              </a:rPr>
              <a:t>Cod:</a:t>
            </a:r>
            <a:r>
              <a:rPr lang="ro" altLang="en-US" sz="1920" dirty="0">
                <a:solidFill>
                  <a:srgbClr val="25252B"/>
                </a:solidFill>
                <a:latin typeface="IBM Plex Sans" pitchFamily="34" charset="0"/>
                <a:ea typeface="IBM Plex Sans" pitchFamily="34" charset="-122"/>
                <a:cs typeface="IBM Plex Sans" pitchFamily="34" charset="-120"/>
              </a:rPr>
              <a:t> cu sursă deschisă și întreținut activ? (Acest lucru, în sine, nu este o dovadă de siguranță.)</a:t>
            </a:r>
            <a:endParaRPr lang="ro" sz="1920" dirty="0"/>
          </a:p>
          <a:p>
            <a:pPr algn="l" marL="182880" indent="-182880">
              <a:lnSpc>
                <a:spcPct val="113000"/>
              </a:lnSpc>
              <a:spcBef>
                <a:spcPts val="380"/>
              </a:spcBef>
              <a:buSzPct val="100000"/>
              <a:buChar char="•"/>
            </a:pPr>
            <a:r>
              <a:rPr lang="ro" altLang="en-US" sz="1920" b="1" dirty="0">
                <a:solidFill>
                  <a:srgbClr val="422C70"/>
                </a:solidFill>
                <a:latin typeface="IBM Plex Sans" pitchFamily="34" charset="0"/>
                <a:ea typeface="IBM Plex Sans" pitchFamily="34" charset="-122"/>
                <a:cs typeface="IBM Plex Sans" pitchFamily="34" charset="-120"/>
              </a:rPr>
              <a:t>Costuri:</a:t>
            </a:r>
            <a:r>
              <a:rPr lang="ro" altLang="en-US" sz="1920" dirty="0">
                <a:solidFill>
                  <a:srgbClr val="25252B"/>
                </a:solidFill>
                <a:latin typeface="IBM Plex Sans" pitchFamily="34" charset="0"/>
                <a:ea typeface="IBM Plex Sans" pitchFamily="34" charset="-122"/>
                <a:cs typeface="IBM Plex Sans" pitchFamily="34" charset="-120"/>
              </a:rPr>
              <a:t> comisioane pentru trimitere, primire sau retragere?</a:t>
            </a:r>
            <a:endParaRPr lang="ro" sz="1920" dirty="0"/>
          </a:p>
          <a:p>
            <a:pPr algn="l" marL="182880" indent="-182880">
              <a:lnSpc>
                <a:spcPct val="113000"/>
              </a:lnSpc>
              <a:spcBef>
                <a:spcPts val="380"/>
              </a:spcBef>
              <a:buSzPct val="100000"/>
              <a:buChar char="•"/>
            </a:pPr>
            <a:r>
              <a:rPr lang="ro" altLang="en-US" sz="1920" b="1" dirty="0">
                <a:solidFill>
                  <a:srgbClr val="422C70"/>
                </a:solidFill>
                <a:latin typeface="IBM Plex Sans" pitchFamily="34" charset="0"/>
                <a:ea typeface="IBM Plex Sans" pitchFamily="34" charset="-122"/>
                <a:cs typeface="IBM Plex Sans" pitchFamily="34" charset="-120"/>
              </a:rPr>
              <a:t>Plăți:</a:t>
            </a:r>
            <a:r>
              <a:rPr lang="ro" altLang="en-US" sz="1920" dirty="0">
                <a:solidFill>
                  <a:srgbClr val="25252B"/>
                </a:solidFill>
                <a:latin typeface="IBM Plex Sans" pitchFamily="34" charset="0"/>
                <a:ea typeface="IBM Plex Sans" pitchFamily="34" charset="-122"/>
                <a:cs typeface="IBM Plex Sans" pitchFamily="34" charset="-120"/>
              </a:rPr>
              <a:t> pe blockchain, prin Lightning sau ambele?</a:t>
            </a:r>
            <a:endParaRPr lang="ro" sz="1920" dirty="0"/>
          </a:p>
        </p:txBody>
      </p:sp>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ro" altLang="en-US" sz="1200" dirty="0">
                <a:solidFill>
                  <a:srgbClr val="6C6C7D"/>
                </a:solidFill>
                <a:latin typeface="IBM Plex Sans" pitchFamily="34" charset="0"/>
                <a:ea typeface="IBM Plex Sans" pitchFamily="34" charset="-122"/>
                <a:cs typeface="IBM Plex Sans" pitchFamily="34" charset="-120"/>
              </a:rPr>
              <a:t>Introducere în Bitcoin · Cum utilizați Bitcoin?</a:t>
            </a:r>
            <a:endParaRPr lang="r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ro" altLang="en-US" sz="3000" dirty="0">
                <a:solidFill>
                  <a:srgbClr val="422C70"/>
                </a:solidFill>
                <a:latin typeface="IBM Plex Sans Medium" pitchFamily="34" charset="0"/>
                <a:ea typeface="IBM Plex Sans Medium" pitchFamily="34" charset="-122"/>
                <a:cs typeface="IBM Plex Sans Medium" pitchFamily="34" charset="-120"/>
              </a:rPr>
              <a:t>Pe blockchain și Lightning</a:t>
            </a:r>
            <a:endParaRPr lang="ro" sz="3000" dirty="0"/>
          </a:p>
        </p:txBody>
      </p:sp>
      <p:sp>
        <p:nvSpPr>
          <p:cNvPr id="4" name="Text 2"/>
          <p:cNvSpPr/>
          <p:nvPr/>
        </p:nvSpPr>
        <p:spPr>
          <a:xfrm>
            <a:off x="1047720" y="1386779"/>
            <a:ext cx="11092404" cy="2178558"/>
          </a:xfrm>
          <a:prstGeom prst="rect">
            <a:avLst/>
          </a:prstGeom>
          <a:noFill/>
          <a:ln/>
        </p:spPr>
        <p:txBody>
          <a:bodyPr wrap="square" lIns="0" tIns="0" rIns="0" bIns="0" rtlCol="0" anchor="t"/>
          <a:lstStyle/>
          <a:p>
            <a:pPr algn="l" marL="228600" indent="-228600">
              <a:lnSpc>
                <a:spcPct val="113000"/>
              </a:lnSpc>
              <a:buSzPct val="100000"/>
              <a:buChar char="•"/>
            </a:pPr>
            <a:r>
              <a:rPr lang="ro" altLang="en-US" sz="2400" b="1" dirty="0">
                <a:solidFill>
                  <a:srgbClr val="422C70"/>
                </a:solidFill>
                <a:latin typeface="IBM Plex Sans" pitchFamily="34" charset="0"/>
                <a:ea typeface="IBM Plex Sans" pitchFamily="34" charset="-122"/>
                <a:cs typeface="IBM Plex Sans" pitchFamily="34" charset="-120"/>
              </a:rPr>
              <a:t>On-chain:</a:t>
            </a:r>
            <a:r>
              <a:rPr lang="ro" altLang="en-US" sz="2400" dirty="0">
                <a:solidFill>
                  <a:srgbClr val="25252B"/>
                </a:solidFill>
                <a:latin typeface="IBM Plex Sans" pitchFamily="34" charset="0"/>
                <a:ea typeface="IBM Plex Sans" pitchFamily="34" charset="-122"/>
                <a:cs typeface="IBM Plex Sans" pitchFamily="34" charset="-120"/>
              </a:rPr>
              <a:t> înregistrat direct în Blockchain</a:t>
            </a:r>
            <a:endParaRPr lang="ro" sz="2400" dirty="0"/>
          </a:p>
          <a:p>
            <a:pPr algn="l" marL="228600" indent="-228600">
              <a:lnSpc>
                <a:spcPct val="113000"/>
              </a:lnSpc>
              <a:spcBef>
                <a:spcPts val="480"/>
              </a:spcBef>
              <a:buSzPct val="100000"/>
              <a:buChar char="•"/>
            </a:pPr>
            <a:r>
              <a:rPr lang="ro" altLang="en-US" sz="2400" b="1" dirty="0">
                <a:solidFill>
                  <a:srgbClr val="422C70"/>
                </a:solidFill>
                <a:latin typeface="IBM Plex Sans" pitchFamily="34" charset="0"/>
                <a:ea typeface="IBM Plex Sans" pitchFamily="34" charset="-122"/>
                <a:cs typeface="IBM Plex Sans" pitchFamily="34" charset="-120"/>
              </a:rPr>
              <a:t>Lightning:</a:t>
            </a:r>
            <a:r>
              <a:rPr lang="ro" altLang="en-US" sz="2400" dirty="0">
                <a:solidFill>
                  <a:srgbClr val="25252B"/>
                </a:solidFill>
                <a:latin typeface="IBM Plex Sans" pitchFamily="34" charset="0"/>
                <a:ea typeface="IBM Plex Sans" pitchFamily="34" charset="-122"/>
                <a:cs typeface="IBM Plex Sans" pitchFamily="34" charset="-120"/>
              </a:rPr>
              <a:t> o rețea de plăți construită peste Bitcoin pentru plăți rapide, mici și frecvente, cum ar fi cumpărarea unei cafele</a:t>
            </a:r>
            <a:endParaRPr lang="ro" sz="2400" dirty="0"/>
          </a:p>
          <a:p>
            <a:pPr algn="l" marL="228600" indent="-228600">
              <a:lnSpc>
                <a:spcPct val="113000"/>
              </a:lnSpc>
              <a:spcBef>
                <a:spcPts val="480"/>
              </a:spcBef>
              <a:buSzPct val="100000"/>
              <a:buChar char="•"/>
            </a:pPr>
            <a:r>
              <a:rPr lang="ro" altLang="en-US" sz="2400" dirty="0">
                <a:solidFill>
                  <a:srgbClr val="25252B"/>
                </a:solidFill>
                <a:latin typeface="IBM Plex Sans" pitchFamily="34" charset="0"/>
                <a:ea typeface="IBM Plex Sans" pitchFamily="34" charset="-122"/>
                <a:cs typeface="IBM Plex Sans" pitchFamily="34" charset="-120"/>
              </a:rPr>
              <a:t>Un Portofel Lightning poate fi, de asemenea, cu custodie sau cu autocustodie</a:t>
            </a:r>
            <a:endParaRPr lang="ro" sz="2400" dirty="0"/>
          </a:p>
        </p:txBody>
      </p:sp>
      <p:pic>
        <p:nvPicPr>
          <p:cNvPr id="5" name="Image 0" descr="Pe lanțÎnregistrate direct în blockchainul BitcoinLightningO rețea de plăți construită pe Bitcoin">    </p:cNvPr>
          <p:cNvPicPr>
            <a:picLocks noChangeAspect="1"/>
          </p:cNvPicPr>
          <p:nvPr/>
        </p:nvPicPr>
        <p:blipFill>
          <a:blip r:embed="rId1"/>
          <a:stretch>
            <a:fillRect/>
          </a:stretch>
        </p:blipFill>
        <p:spPr>
          <a:xfrm>
            <a:off x="737189" y="3748126"/>
            <a:ext cx="10717408" cy="2257014"/>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ro" altLang="en-US" sz="1200" dirty="0">
                <a:solidFill>
                  <a:srgbClr val="6C6C7D"/>
                </a:solidFill>
                <a:latin typeface="IBM Plex Sans" pitchFamily="34" charset="0"/>
                <a:ea typeface="IBM Plex Sans" pitchFamily="34" charset="-122"/>
                <a:cs typeface="IBM Plex Sans" pitchFamily="34" charset="-120"/>
              </a:rPr>
              <a:t>Introducere în Bitcoin · Cum utilizați Bitcoin?</a:t>
            </a:r>
            <a:endParaRPr lang="r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ro" altLang="en-US" sz="3000" dirty="0">
                <a:solidFill>
                  <a:srgbClr val="422C70"/>
                </a:solidFill>
                <a:latin typeface="IBM Plex Sans Medium" pitchFamily="34" charset="0"/>
                <a:ea typeface="IBM Plex Sans Medium" pitchFamily="34" charset="-122"/>
                <a:cs typeface="IBM Plex Sans Medium" pitchFamily="34" charset="-120"/>
              </a:rPr>
              <a:t>Trei reguli de urmat în timp ce învățați</a:t>
            </a:r>
            <a:endParaRPr lang="ro" sz="3000" dirty="0"/>
          </a:p>
        </p:txBody>
      </p:sp>
      <p:sp>
        <p:nvSpPr>
          <p:cNvPr id="4" name="Text 2"/>
          <p:cNvSpPr/>
          <p:nvPr/>
        </p:nvSpPr>
        <p:spPr>
          <a:xfrm>
            <a:off x="1032449" y="1383030"/>
            <a:ext cx="11109137" cy="2091964"/>
          </a:xfrm>
          <a:prstGeom prst="rect">
            <a:avLst/>
          </a:prstGeom>
          <a:noFill/>
          <a:ln/>
        </p:spPr>
        <p:txBody>
          <a:bodyPr wrap="square" lIns="0" tIns="0" rIns="0" bIns="0" rtlCol="0" anchor="t"/>
          <a:lstStyle/>
          <a:p>
            <a:pPr algn="l" marL="219710" indent="-219710">
              <a:lnSpc>
                <a:spcPct val="113000"/>
              </a:lnSpc>
              <a:buSzPct val="100000"/>
              <a:buChar char="•"/>
            </a:pPr>
            <a:r>
              <a:rPr lang="ro" altLang="en-US" sz="2300" b="1" dirty="0">
                <a:solidFill>
                  <a:srgbClr val="25252B"/>
                </a:solidFill>
                <a:latin typeface="IBM Plex Sans" pitchFamily="34" charset="0"/>
                <a:ea typeface="IBM Plex Sans" pitchFamily="34" charset="-122"/>
                <a:cs typeface="IBM Plex Sans" pitchFamily="34" charset="-120"/>
              </a:rPr>
              <a:t>Învățați mai întâi.</a:t>
            </a:r>
            <a:r>
              <a:rPr lang="ro" altLang="en-US" sz="2300" dirty="0">
                <a:solidFill>
                  <a:srgbClr val="25252B"/>
                </a:solidFill>
                <a:latin typeface="IBM Plex Sans" pitchFamily="34" charset="0"/>
                <a:ea typeface="IBM Plex Sans" pitchFamily="34" charset="-122"/>
                <a:cs typeface="IBM Plex Sans" pitchFamily="34" charset="-120"/>
              </a:rPr>
              <a:t> Nu acționați din entuziasm, teamă sau sub presiune.</a:t>
            </a:r>
            <a:endParaRPr lang="ro" sz="2300" dirty="0"/>
          </a:p>
          <a:p>
            <a:pPr algn="l" marL="219710" indent="-219710">
              <a:lnSpc>
                <a:spcPct val="113000"/>
              </a:lnSpc>
              <a:spcBef>
                <a:spcPts val="460"/>
              </a:spcBef>
              <a:buSzPct val="100000"/>
              <a:buChar char="•"/>
            </a:pPr>
            <a:r>
              <a:rPr lang="ro" altLang="en-US" sz="2300" b="1" dirty="0">
                <a:solidFill>
                  <a:srgbClr val="25252B"/>
                </a:solidFill>
                <a:latin typeface="IBM Plex Sans" pitchFamily="34" charset="0"/>
                <a:ea typeface="IBM Plex Sans" pitchFamily="34" charset="-122"/>
                <a:cs typeface="IBM Plex Sans" pitchFamily="34" charset="-120"/>
              </a:rPr>
              <a:t>Începeți cu puțin.</a:t>
            </a:r>
            <a:r>
              <a:rPr lang="ro" altLang="en-US" sz="2300" dirty="0">
                <a:solidFill>
                  <a:srgbClr val="25252B"/>
                </a:solidFill>
                <a:latin typeface="IBM Plex Sans" pitchFamily="34" charset="0"/>
                <a:ea typeface="IBM Plex Sans" pitchFamily="34" charset="-122"/>
                <a:cs typeface="IBM Plex Sans" pitchFamily="34" charset="-120"/>
              </a:rPr>
              <a:t> Încercați instrumente necunoscute cu o sumă pe care vă permiteți să o pierdeți.</a:t>
            </a:r>
            <a:endParaRPr lang="ro" sz="2300" dirty="0"/>
          </a:p>
          <a:p>
            <a:pPr algn="l" marL="219710" indent="-219710">
              <a:lnSpc>
                <a:spcPct val="113000"/>
              </a:lnSpc>
              <a:spcBef>
                <a:spcPts val="460"/>
              </a:spcBef>
              <a:buSzPct val="100000"/>
              <a:buChar char="•"/>
            </a:pPr>
            <a:r>
              <a:rPr lang="ro" altLang="en-US" sz="2300" b="1" dirty="0">
                <a:solidFill>
                  <a:srgbClr val="25252B"/>
                </a:solidFill>
                <a:latin typeface="IBM Plex Sans" pitchFamily="34" charset="0"/>
                <a:ea typeface="IBM Plex Sans" pitchFamily="34" charset="-122"/>
                <a:cs typeface="IBM Plex Sans" pitchFamily="34" charset="-120"/>
              </a:rPr>
              <a:t>Nu vă încredeți, verificați.</a:t>
            </a:r>
            <a:r>
              <a:rPr lang="ro" altLang="en-US" sz="2300" dirty="0">
                <a:solidFill>
                  <a:srgbClr val="25252B"/>
                </a:solidFill>
                <a:latin typeface="IBM Plex Sans" pitchFamily="34" charset="0"/>
                <a:ea typeface="IBM Plex Sans" pitchFamily="34" charset="-122"/>
                <a:cs typeface="IBM Plex Sans" pitchFamily="34" charset="-120"/>
              </a:rPr>
              <a:t> Verificați persoana, metoda de plată, adresa și suma.</a:t>
            </a:r>
            <a:endParaRPr lang="ro" sz="2300" dirty="0"/>
          </a:p>
        </p:txBody>
      </p:sp>
      <p:sp>
        <p:nvSpPr>
          <p:cNvPr id="5" name="Shape 3"/>
          <p:cNvSpPr/>
          <p:nvPr/>
        </p:nvSpPr>
        <p:spPr>
          <a:xfrm>
            <a:off x="666780" y="3796772"/>
            <a:ext cx="10858500" cy="2369302"/>
          </a:xfrm>
          <a:prstGeom prst="rect">
            <a:avLst/>
          </a:prstGeom>
          <a:solidFill>
            <a:srgbClr val="F3F3FA"/>
          </a:solidFill>
          <a:ln/>
        </p:spPr>
      </p:sp>
      <p:sp>
        <p:nvSpPr>
          <p:cNvPr id="6" name="Shape 4"/>
          <p:cNvSpPr/>
          <p:nvPr/>
        </p:nvSpPr>
        <p:spPr>
          <a:xfrm>
            <a:off x="666780" y="3796772"/>
            <a:ext cx="57150" cy="2369302"/>
          </a:xfrm>
          <a:prstGeom prst="rect">
            <a:avLst/>
          </a:prstGeom>
          <a:solidFill>
            <a:srgbClr val="422C70"/>
          </a:solidFill>
          <a:ln/>
        </p:spPr>
      </p:sp>
      <p:sp>
        <p:nvSpPr>
          <p:cNvPr id="7" name="Text 5"/>
          <p:cNvSpPr/>
          <p:nvPr/>
        </p:nvSpPr>
        <p:spPr>
          <a:xfrm>
            <a:off x="1192103" y="4060119"/>
            <a:ext cx="10456896" cy="1842607"/>
          </a:xfrm>
          <a:prstGeom prst="rect">
            <a:avLst/>
          </a:prstGeom>
          <a:noFill/>
          <a:ln/>
        </p:spPr>
        <p:txBody>
          <a:bodyPr wrap="square" lIns="0" tIns="0" rIns="0" bIns="0" rtlCol="0" anchor="t"/>
          <a:lstStyle/>
          <a:p>
            <a:pPr algn="l" indent="0" marL="0">
              <a:lnSpc>
                <a:spcPct val="113000"/>
              </a:lnSpc>
              <a:buNone/>
            </a:pPr>
            <a:r>
              <a:rPr lang="ro" altLang="en-US" sz="2300" b="1" dirty="0">
                <a:solidFill>
                  <a:srgbClr val="422C70"/>
                </a:solidFill>
                <a:latin typeface="IBM Plex Sans" pitchFamily="34" charset="0"/>
                <a:ea typeface="IBM Plex Sans" pitchFamily="34" charset="-122"/>
                <a:cs typeface="IBM Plex Sans" pitchFamily="34" charset="-120"/>
              </a:rPr>
              <a:t>Partajați informații pentru primirea plăților, niciodată secrete</a:t>
            </a:r>
            <a:endParaRPr lang="ro" sz="2300" dirty="0"/>
          </a:p>
          <a:p>
            <a:pPr algn="l" indent="0" marL="0">
              <a:lnSpc>
                <a:spcPct val="113000"/>
              </a:lnSpc>
              <a:spcBef>
                <a:spcPts val="340"/>
              </a:spcBef>
              <a:buNone/>
            </a:pPr>
            <a:r>
              <a:rPr lang="ro" altLang="en-US" sz="2300" dirty="0">
                <a:solidFill>
                  <a:srgbClr val="25252B"/>
                </a:solidFill>
                <a:latin typeface="IBM Plex Sans" pitchFamily="34" charset="0"/>
                <a:ea typeface="IBM Plex Sans" pitchFamily="34" charset="-122"/>
                <a:cs typeface="IBM Plex Sans" pitchFamily="34" charset="-120"/>
              </a:rPr>
              <a:t>O adresă sau o cerere de plată poate fi partajată. O frază de recuperare sau o Cheie Privată nu trebuie partajată niciodată. Niciun educator, nicio companie care oferă un Portofel și niciun angajat al serviciului de asistență care acționează în mod legitim nu vă va cere vreodată aceste informații.</a:t>
            </a:r>
            <a:endParaRPr lang="ro" sz="23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ro" altLang="en-US" sz="1200" dirty="0">
                <a:solidFill>
                  <a:srgbClr val="6C6C7D"/>
                </a:solidFill>
                <a:latin typeface="IBM Plex Sans" pitchFamily="34" charset="0"/>
                <a:ea typeface="IBM Plex Sans" pitchFamily="34" charset="-122"/>
                <a:cs typeface="IBM Plex Sans" pitchFamily="34" charset="-120"/>
              </a:rPr>
              <a:t>Introducere în Bitcoin · Cum utilizați Bitcoin?</a:t>
            </a:r>
            <a:endParaRPr lang="r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ro" altLang="en-US" sz="3000" dirty="0">
                <a:solidFill>
                  <a:srgbClr val="422C70"/>
                </a:solidFill>
                <a:latin typeface="IBM Plex Sans Medium" pitchFamily="34" charset="0"/>
                <a:ea typeface="IBM Plex Sans Medium" pitchFamily="34" charset="-122"/>
                <a:cs typeface="IBM Plex Sans Medium" pitchFamily="34" charset="-120"/>
              </a:rPr>
              <a:t>Opriți-vă, nu divulgați nimic,</a:t>
            </a:r>
            <a:br/>
            <a:r>
              <a:rPr lang="ro" altLang="en-US" sz="3000" dirty="0">
                <a:solidFill>
                  <a:srgbClr val="422C70"/>
                </a:solidFill>
                <a:latin typeface="IBM Plex Sans Medium" pitchFamily="34" charset="0"/>
                <a:ea typeface="IBM Plex Sans Medium" pitchFamily="34" charset="-122"/>
                <a:cs typeface="IBM Plex Sans Medium" pitchFamily="34" charset="-120"/>
              </a:rPr>
              <a:t>nu trimiteți nimic</a:t>
            </a:r>
            <a:endParaRPr lang="ro" sz="3000" dirty="0"/>
          </a:p>
        </p:txBody>
      </p:sp>
      <p:sp>
        <p:nvSpPr>
          <p:cNvPr id="5" name="Text 2"/>
          <p:cNvSpPr/>
          <p:nvPr/>
        </p:nvSpPr>
        <p:spPr>
          <a:xfrm>
            <a:off x="666780" y="1842516"/>
            <a:ext cx="5694426" cy="2419045"/>
          </a:xfrm>
          <a:prstGeom prst="rect">
            <a:avLst/>
          </a:prstGeom>
          <a:noFill/>
          <a:ln/>
        </p:spPr>
        <p:txBody>
          <a:bodyPr wrap="square" lIns="0" tIns="0" rIns="0" bIns="0" rtlCol="0" anchor="t"/>
          <a:lstStyle/>
          <a:p>
            <a:pPr algn="l" indent="0" marL="0">
              <a:lnSpc>
                <a:spcPct val="113000"/>
              </a:lnSpc>
              <a:buNone/>
            </a:pPr>
            <a:r>
              <a:rPr lang="ro" altLang="en-US" sz="2020" dirty="0">
                <a:solidFill>
                  <a:srgbClr val="25252B"/>
                </a:solidFill>
                <a:latin typeface="IBM Plex Sans" pitchFamily="34" charset="0"/>
                <a:ea typeface="IBM Plex Sans" pitchFamily="34" charset="-122"/>
                <a:cs typeface="IBM Plex Sans" pitchFamily="34" charset="-120"/>
              </a:rPr>
              <a:t>Opriți-vă dacă cineva vă presează să acționați urgent sau în secret, promite câștiguri garantate, vă cere să trimiteți mai întâi bitcoin sau vă solicită fraza de recuperare. Luați o pauză. Nu divulgați nimic. Nu trimiteți nimic. Apoi verificați prin intermediul unei surse pe care o cunoașteți deja.</a:t>
            </a:r>
            <a:endParaRPr lang="ro" sz="2020" dirty="0"/>
          </a:p>
        </p:txBody>
      </p:sp>
      <p:pic>
        <p:nvPicPr>
          <p:cNvPr id="6" name="Image 1" descr="Urgență Uzurparea identității Destinație modificată Câștiguri garantate Solicitări de informații secrete">    </p:cNvPr>
          <p:cNvPicPr>
            <a:picLocks noChangeAspect="1"/>
          </p:cNvPicPr>
          <p:nvPr/>
        </p:nvPicPr>
        <p:blipFill>
          <a:blip r:embed="rId2"/>
          <a:stretch>
            <a:fillRect/>
          </a:stretch>
        </p:blipFill>
        <p:spPr>
          <a:xfrm>
            <a:off x="1338224" y="4389577"/>
            <a:ext cx="4029121" cy="1585478"/>
          </a:xfrm>
          <a:prstGeom prst="rect">
            <a:avLst/>
          </a:prstGeom>
        </p:spPr>
      </p:pic>
      <p:sp>
        <p:nvSpPr>
          <p:cNvPr id="7"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ro" altLang="en-US" sz="1200" dirty="0">
                <a:solidFill>
                  <a:srgbClr val="6C6C7D"/>
                </a:solidFill>
                <a:latin typeface="IBM Plex Sans" pitchFamily="34" charset="0"/>
                <a:ea typeface="IBM Plex Sans" pitchFamily="34" charset="-122"/>
                <a:cs typeface="IBM Plex Sans" pitchFamily="34" charset="-120"/>
              </a:rPr>
              <a:t>Introducere în Bitcoin · Cum utilizați Bitcoin?</a:t>
            </a:r>
            <a:endParaRPr lang="r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30000" cy="590520"/>
          </a:xfrm>
          <a:prstGeom prst="rect">
            <a:avLst/>
          </a:prstGeom>
          <a:noFill/>
          <a:ln/>
        </p:spPr>
        <p:txBody>
          <a:bodyPr wrap="square" lIns="0" tIns="0" rIns="0" bIns="0" rtlCol="0" anchor="t"/>
          <a:lstStyle/>
          <a:p>
            <a:pPr algn="ctr" indent="0" marL="0">
              <a:lnSpc>
                <a:spcPct val="83000"/>
              </a:lnSpc>
              <a:buNone/>
            </a:pPr>
            <a:r>
              <a:rPr lang="ro" altLang="en-US" sz="4350" dirty="0">
                <a:solidFill>
                  <a:srgbClr val="FFFFFF"/>
                </a:solidFill>
                <a:latin typeface="IBM Plex Sans Medium" pitchFamily="34" charset="0"/>
                <a:ea typeface="IBM Plex Sans Medium" pitchFamily="34" charset="-122"/>
                <a:cs typeface="IBM Plex Sans Medium" pitchFamily="34" charset="-120"/>
              </a:rPr>
              <a:t>Ce urmează?</a:t>
            </a:r>
            <a:endParaRPr lang="ro" sz="4350" dirty="0"/>
          </a:p>
        </p:txBody>
      </p:sp>
      <p:sp>
        <p:nvSpPr>
          <p:cNvPr id="3" name="Text 1"/>
          <p:cNvSpPr/>
          <p:nvPr/>
        </p:nvSpPr>
        <p:spPr>
          <a:xfrm>
            <a:off x="381030" y="3740079"/>
            <a:ext cx="11429817" cy="411389"/>
          </a:xfrm>
          <a:prstGeom prst="rect">
            <a:avLst/>
          </a:prstGeom>
          <a:noFill/>
          <a:ln/>
        </p:spPr>
        <p:txBody>
          <a:bodyPr wrap="square" lIns="0" tIns="0" rIns="0" bIns="0" rtlCol="0" anchor="t"/>
          <a:lstStyle/>
          <a:p>
            <a:pPr algn="ctr" indent="0" marL="0">
              <a:lnSpc>
                <a:spcPct val="113000"/>
              </a:lnSpc>
              <a:buNone/>
            </a:pPr>
            <a:r>
              <a:rPr lang="ro" altLang="en-US" sz="2400" dirty="0">
                <a:solidFill>
                  <a:srgbClr val="FFFFFF"/>
                </a:solidFill>
                <a:latin typeface="IBM Plex Sans" pitchFamily="34" charset="0"/>
                <a:ea typeface="IBM Plex Sans" pitchFamily="34" charset="-122"/>
                <a:cs typeface="IBM Plex Sans" pitchFamily="34" charset="-120"/>
              </a:rPr>
              <a:t>Acesta este doar începutul.</a:t>
            </a:r>
            <a:endParaRPr lang="ro"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ro" altLang="en-US" sz="3000" dirty="0">
                <a:solidFill>
                  <a:srgbClr val="422C70"/>
                </a:solidFill>
                <a:latin typeface="IBM Plex Sans Medium" pitchFamily="34" charset="0"/>
                <a:ea typeface="IBM Plex Sans Medium" pitchFamily="34" charset="-122"/>
                <a:cs typeface="IBM Plex Sans Medium" pitchFamily="34" charset="-120"/>
              </a:rPr>
              <a:t>Patru idei de reținut</a:t>
            </a:r>
            <a:endParaRPr lang="ro" sz="3000" dirty="0"/>
          </a:p>
        </p:txBody>
      </p:sp>
      <p:sp>
        <p:nvSpPr>
          <p:cNvPr id="4" name="Text 2"/>
          <p:cNvSpPr/>
          <p:nvPr/>
        </p:nvSpPr>
        <p:spPr>
          <a:xfrm>
            <a:off x="1032449" y="1383030"/>
            <a:ext cx="11109137" cy="3335365"/>
          </a:xfrm>
          <a:prstGeom prst="rect">
            <a:avLst/>
          </a:prstGeom>
          <a:noFill/>
          <a:ln/>
        </p:spPr>
        <p:txBody>
          <a:bodyPr wrap="square" lIns="0" tIns="0" rIns="0" bIns="0" rtlCol="0" anchor="t"/>
          <a:lstStyle/>
          <a:p>
            <a:pPr algn="l" marL="219710" indent="-219710">
              <a:lnSpc>
                <a:spcPct val="113000"/>
              </a:lnSpc>
              <a:buSzPct val="100000"/>
              <a:buChar char="•"/>
            </a:pPr>
            <a:r>
              <a:rPr lang="ro" altLang="en-US" sz="2300" b="1" dirty="0">
                <a:solidFill>
                  <a:srgbClr val="25252B"/>
                </a:solidFill>
                <a:latin typeface="IBM Plex Sans" pitchFamily="34" charset="0"/>
                <a:ea typeface="IBM Plex Sans" pitchFamily="34" charset="-122"/>
                <a:cs typeface="IBM Plex Sans" pitchFamily="34" charset="-120"/>
              </a:rPr>
              <a:t>Banii depind de reguli și de încredere.</a:t>
            </a:r>
            <a:r>
              <a:rPr lang="ro" altLang="en-US" sz="2300" dirty="0">
                <a:solidFill>
                  <a:srgbClr val="25252B"/>
                </a:solidFill>
                <a:latin typeface="IBM Plex Sans" pitchFamily="34" charset="0"/>
                <a:ea typeface="IBM Plex Sans" pitchFamily="34" charset="-122"/>
                <a:cs typeface="IBM Plex Sans" pitchFamily="34" charset="-120"/>
              </a:rPr>
              <a:t> Masa monetară și regulile monedelor fiat sunt stabilite de un număr mic de instituții.</a:t>
            </a:r>
            <a:endParaRPr lang="ro" sz="2300" dirty="0"/>
          </a:p>
          <a:p>
            <a:pPr algn="l" marL="219710" indent="-219710">
              <a:lnSpc>
                <a:spcPct val="113000"/>
              </a:lnSpc>
              <a:spcBef>
                <a:spcPts val="460"/>
              </a:spcBef>
              <a:buSzPct val="100000"/>
              <a:buChar char="•"/>
            </a:pPr>
            <a:r>
              <a:rPr lang="ro" altLang="en-US" sz="2300" b="1" dirty="0">
                <a:solidFill>
                  <a:srgbClr val="25252B"/>
                </a:solidFill>
                <a:latin typeface="IBM Plex Sans" pitchFamily="34" charset="0"/>
                <a:ea typeface="IBM Plex Sans" pitchFamily="34" charset="-122"/>
                <a:cs typeface="IBM Plex Sans" pitchFamily="34" charset="-120"/>
              </a:rPr>
              <a:t>Bitcoin oferă reguli diferite.</a:t>
            </a:r>
            <a:r>
              <a:rPr lang="ro" altLang="en-US" sz="2300" dirty="0">
                <a:solidFill>
                  <a:srgbClr val="25252B"/>
                </a:solidFill>
                <a:latin typeface="IBM Plex Sans" pitchFamily="34" charset="0"/>
                <a:ea typeface="IBM Plex Sans" pitchFamily="34" charset="-122"/>
                <a:cs typeface="IBM Plex Sans" pitchFamily="34" charset="-120"/>
              </a:rPr>
              <a:t> O masă monetară publică și limitată, accesibilă oricui, care poate fi verificată, fără a fi nevoie de încredere.</a:t>
            </a:r>
            <a:endParaRPr lang="ro" sz="2300" dirty="0"/>
          </a:p>
          <a:p>
            <a:pPr algn="l" marL="219710" indent="-219710">
              <a:lnSpc>
                <a:spcPct val="113000"/>
              </a:lnSpc>
              <a:spcBef>
                <a:spcPts val="460"/>
              </a:spcBef>
              <a:buSzPct val="100000"/>
              <a:buChar char="•"/>
            </a:pPr>
            <a:r>
              <a:rPr lang="ro" altLang="en-US" sz="2300" b="1" dirty="0">
                <a:solidFill>
                  <a:srgbClr val="25252B"/>
                </a:solidFill>
                <a:latin typeface="IBM Plex Sans" pitchFamily="34" charset="0"/>
                <a:ea typeface="IBM Plex Sans" pitchFamily="34" charset="-122"/>
                <a:cs typeface="IBM Plex Sans" pitchFamily="34" charset="-120"/>
              </a:rPr>
              <a:t>Siguranța este pe primul loc.</a:t>
            </a:r>
            <a:r>
              <a:rPr lang="ro" altLang="en-US" sz="2300" dirty="0">
                <a:solidFill>
                  <a:srgbClr val="25252B"/>
                </a:solidFill>
                <a:latin typeface="IBM Plex Sans" pitchFamily="34" charset="0"/>
                <a:ea typeface="IBM Plex Sans" pitchFamily="34" charset="-122"/>
                <a:cs typeface="IBM Plex Sans" pitchFamily="34" charset="-120"/>
              </a:rPr>
              <a:t> Învățați mai întâi, începeți cu sume mici, verificați totul și nu divulgați niciodată fraza de recuperare.</a:t>
            </a:r>
            <a:endParaRPr lang="ro" sz="2300" dirty="0"/>
          </a:p>
          <a:p>
            <a:pPr algn="l" marL="219710" indent="-219710">
              <a:lnSpc>
                <a:spcPct val="113000"/>
              </a:lnSpc>
              <a:spcBef>
                <a:spcPts val="460"/>
              </a:spcBef>
              <a:buSzPct val="100000"/>
              <a:buChar char="•"/>
            </a:pPr>
            <a:r>
              <a:rPr lang="ro" altLang="en-US" sz="2300" b="1" dirty="0">
                <a:solidFill>
                  <a:srgbClr val="25252B"/>
                </a:solidFill>
                <a:latin typeface="IBM Plex Sans" pitchFamily="34" charset="0"/>
                <a:ea typeface="IBM Plex Sans" pitchFamily="34" charset="-122"/>
                <a:cs typeface="IBM Plex Sans" pitchFamily="34" charset="-120"/>
              </a:rPr>
              <a:t>Acesta este doar începutul.</a:t>
            </a:r>
            <a:r>
              <a:rPr lang="ro" altLang="en-US" sz="2300" dirty="0">
                <a:solidFill>
                  <a:srgbClr val="25252B"/>
                </a:solidFill>
                <a:latin typeface="IBM Plex Sans" pitchFamily="34" charset="0"/>
                <a:ea typeface="IBM Plex Sans" pitchFamily="34" charset="-122"/>
                <a:cs typeface="IBM Plex Sans" pitchFamily="34" charset="-120"/>
              </a:rPr>
              <a:t> Este suficient să faceți un singur pas următor, în siguranță.</a:t>
            </a:r>
            <a:endParaRPr lang="ro" sz="2300" dirty="0"/>
          </a:p>
        </p:txBody>
      </p:sp>
      <p:sp>
        <p:nvSpPr>
          <p:cNvPr id="5" name="Shape 3"/>
          <p:cNvSpPr/>
          <p:nvPr/>
        </p:nvSpPr>
        <p:spPr>
          <a:xfrm>
            <a:off x="666780" y="5040173"/>
            <a:ext cx="10858500" cy="1184331"/>
          </a:xfrm>
          <a:prstGeom prst="rect">
            <a:avLst/>
          </a:prstGeom>
          <a:solidFill>
            <a:srgbClr val="F3F3FA"/>
          </a:solidFill>
          <a:ln/>
        </p:spPr>
      </p:sp>
      <p:sp>
        <p:nvSpPr>
          <p:cNvPr id="6" name="Shape 4"/>
          <p:cNvSpPr/>
          <p:nvPr/>
        </p:nvSpPr>
        <p:spPr>
          <a:xfrm>
            <a:off x="666780" y="5040173"/>
            <a:ext cx="57150" cy="1184331"/>
          </a:xfrm>
          <a:prstGeom prst="rect">
            <a:avLst/>
          </a:prstGeom>
          <a:solidFill>
            <a:srgbClr val="422C70"/>
          </a:solidFill>
          <a:ln/>
        </p:spPr>
      </p:sp>
      <p:sp>
        <p:nvSpPr>
          <p:cNvPr id="7" name="Text 5"/>
          <p:cNvSpPr/>
          <p:nvPr/>
        </p:nvSpPr>
        <p:spPr>
          <a:xfrm>
            <a:off x="1192103" y="5303520"/>
            <a:ext cx="10456896" cy="657636"/>
          </a:xfrm>
          <a:prstGeom prst="rect">
            <a:avLst/>
          </a:prstGeom>
          <a:noFill/>
          <a:ln/>
        </p:spPr>
        <p:txBody>
          <a:bodyPr wrap="square" lIns="0" tIns="0" rIns="0" bIns="0" rtlCol="0" anchor="t"/>
          <a:lstStyle/>
          <a:p>
            <a:pPr algn="l" indent="0" marL="0">
              <a:lnSpc>
                <a:spcPct val="113000"/>
              </a:lnSpc>
              <a:buNone/>
            </a:pPr>
            <a:r>
              <a:rPr lang="ro" altLang="en-US" sz="2300" b="1" dirty="0">
                <a:solidFill>
                  <a:srgbClr val="422C70"/>
                </a:solidFill>
                <a:latin typeface="IBM Plex Sans" pitchFamily="34" charset="0"/>
                <a:ea typeface="IBM Plex Sans" pitchFamily="34" charset="-122"/>
                <a:cs typeface="IBM Plex Sans" pitchFamily="34" charset="-120"/>
              </a:rPr>
              <a:t>Un moment de reflecție</a:t>
            </a:r>
            <a:endParaRPr lang="ro" sz="2300" dirty="0"/>
          </a:p>
          <a:p>
            <a:pPr algn="l" indent="0" marL="0">
              <a:lnSpc>
                <a:spcPct val="113000"/>
              </a:lnSpc>
              <a:spcBef>
                <a:spcPts val="340"/>
              </a:spcBef>
              <a:buNone/>
            </a:pPr>
            <a:r>
              <a:rPr lang="ro" altLang="en-US" sz="2300" dirty="0">
                <a:solidFill>
                  <a:srgbClr val="25252B"/>
                </a:solidFill>
                <a:latin typeface="IBM Plex Sans" pitchFamily="34" charset="0"/>
                <a:ea typeface="IBM Plex Sans" pitchFamily="34" charset="-122"/>
                <a:cs typeface="IBM Plex Sans" pitchFamily="34" charset="-120"/>
              </a:rPr>
              <a:t>Reveniți la cele cinci întrebări de la început. Ce ați răspunde acum?</a:t>
            </a:r>
            <a:endParaRPr lang="ro" sz="23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ro" altLang="en-US" sz="1200" dirty="0">
                <a:solidFill>
                  <a:srgbClr val="6C6C7D"/>
                </a:solidFill>
                <a:latin typeface="IBM Plex Sans" pitchFamily="34" charset="0"/>
                <a:ea typeface="IBM Plex Sans" pitchFamily="34" charset="-122"/>
                <a:cs typeface="IBM Plex Sans" pitchFamily="34" charset="-120"/>
              </a:rPr>
              <a:t>Introducere în Bitcoin · Ce urmează?</a:t>
            </a:r>
            <a:endParaRPr lang="r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ro" altLang="en-US" sz="3000" dirty="0">
                <a:solidFill>
                  <a:srgbClr val="422C70"/>
                </a:solidFill>
                <a:latin typeface="IBM Plex Sans Medium" pitchFamily="34" charset="0"/>
                <a:ea typeface="IBM Plex Sans Medium" pitchFamily="34" charset="-122"/>
                <a:cs typeface="IBM Plex Sans Medium" pitchFamily="34" charset="-120"/>
              </a:rPr>
              <a:t>Diploma Bitcoin</a:t>
            </a:r>
            <a:endParaRPr lang="ro" sz="3000" dirty="0"/>
          </a:p>
        </p:txBody>
      </p:sp>
      <p:sp>
        <p:nvSpPr>
          <p:cNvPr id="5" name="Text 2"/>
          <p:cNvSpPr/>
          <p:nvPr/>
        </p:nvSpPr>
        <p:spPr>
          <a:xfrm>
            <a:off x="666780" y="1435608"/>
            <a:ext cx="6340632" cy="756940"/>
          </a:xfrm>
          <a:prstGeom prst="rect">
            <a:avLst/>
          </a:prstGeom>
          <a:noFill/>
          <a:ln/>
        </p:spPr>
        <p:txBody>
          <a:bodyPr wrap="square" lIns="0" tIns="0" rIns="0" bIns="0" rtlCol="0" anchor="t"/>
          <a:lstStyle/>
          <a:p>
            <a:pPr algn="l" indent="0" marL="0">
              <a:lnSpc>
                <a:spcPct val="113000"/>
              </a:lnSpc>
              <a:buNone/>
            </a:pPr>
            <a:r>
              <a:rPr lang="ro" altLang="en-US" sz="2210" dirty="0">
                <a:solidFill>
                  <a:srgbClr val="25252B"/>
                </a:solidFill>
                <a:latin typeface="IBM Plex Sans" pitchFamily="34" charset="0"/>
                <a:ea typeface="IBM Plex Sans" pitchFamily="34" charset="-122"/>
                <a:cs typeface="IBM Plex Sans" pitchFamily="34" charset="-120"/>
              </a:rPr>
              <a:t>Pasul următor. Cele patru module ale sale vă duc mai departe:</a:t>
            </a:r>
            <a:endParaRPr lang="ro" sz="2210" dirty="0"/>
          </a:p>
        </p:txBody>
      </p:sp>
      <p:sp>
        <p:nvSpPr>
          <p:cNvPr id="6" name="Text 3"/>
          <p:cNvSpPr/>
          <p:nvPr/>
        </p:nvSpPr>
        <p:spPr>
          <a:xfrm>
            <a:off x="1017179" y="2416851"/>
            <a:ext cx="5956493" cy="1681764"/>
          </a:xfrm>
          <a:prstGeom prst="rect">
            <a:avLst/>
          </a:prstGeom>
          <a:noFill/>
          <a:ln/>
        </p:spPr>
        <p:txBody>
          <a:bodyPr wrap="square" lIns="0" tIns="0" rIns="0" bIns="0" rtlCol="0" anchor="t"/>
          <a:lstStyle/>
          <a:p>
            <a:pPr algn="l" marL="210820" indent="-210820">
              <a:lnSpc>
                <a:spcPct val="113000"/>
              </a:lnSpc>
              <a:buSzPct val="100000"/>
              <a:buChar char="•"/>
            </a:pPr>
            <a:r>
              <a:rPr lang="ro" altLang="en-US" sz="2210" dirty="0">
                <a:solidFill>
                  <a:srgbClr val="25252B"/>
                </a:solidFill>
                <a:latin typeface="IBM Plex Sans" pitchFamily="34" charset="0"/>
                <a:ea typeface="IBM Plex Sans" pitchFamily="34" charset="-122"/>
                <a:cs typeface="IBM Plex Sans" pitchFamily="34" charset="-120"/>
              </a:rPr>
              <a:t>Înțelegerea banilor</a:t>
            </a:r>
            <a:endParaRPr lang="ro" sz="2210" dirty="0"/>
          </a:p>
          <a:p>
            <a:pPr algn="l" marL="210820" indent="-210820">
              <a:lnSpc>
                <a:spcPct val="113000"/>
              </a:lnSpc>
              <a:spcBef>
                <a:spcPts val="440"/>
              </a:spcBef>
              <a:buSzPct val="100000"/>
              <a:buChar char="•"/>
            </a:pPr>
            <a:r>
              <a:rPr lang="ro" altLang="en-US" sz="2210" dirty="0">
                <a:solidFill>
                  <a:srgbClr val="25252B"/>
                </a:solidFill>
                <a:latin typeface="IBM Plex Sans" pitchFamily="34" charset="0"/>
                <a:ea typeface="IBM Plex Sans" pitchFamily="34" charset="-122"/>
                <a:cs typeface="IBM Plex Sans" pitchFamily="34" charset="-120"/>
              </a:rPr>
              <a:t>Cum funcționează Bitcoin</a:t>
            </a:r>
            <a:endParaRPr lang="ro" sz="2210" dirty="0"/>
          </a:p>
          <a:p>
            <a:pPr algn="l" marL="210820" indent="-210820">
              <a:lnSpc>
                <a:spcPct val="113000"/>
              </a:lnSpc>
              <a:spcBef>
                <a:spcPts val="440"/>
              </a:spcBef>
              <a:buSzPct val="100000"/>
              <a:buChar char="•"/>
            </a:pPr>
            <a:r>
              <a:rPr lang="ro" altLang="en-US" sz="2210" dirty="0">
                <a:solidFill>
                  <a:srgbClr val="25252B"/>
                </a:solidFill>
                <a:latin typeface="IBM Plex Sans" pitchFamily="34" charset="0"/>
                <a:ea typeface="IBM Plex Sans" pitchFamily="34" charset="-122"/>
                <a:cs typeface="IBM Plex Sans" pitchFamily="34" charset="-120"/>
              </a:rPr>
              <a:t>Utilizarea Bitcoin în siguranță</a:t>
            </a:r>
            <a:endParaRPr lang="ro" sz="2210" dirty="0"/>
          </a:p>
          <a:p>
            <a:pPr algn="l" marL="210820" indent="-210820">
              <a:lnSpc>
                <a:spcPct val="113000"/>
              </a:lnSpc>
              <a:spcBef>
                <a:spcPts val="440"/>
              </a:spcBef>
              <a:buSzPct val="100000"/>
              <a:buChar char="•"/>
            </a:pPr>
            <a:r>
              <a:rPr lang="ro" altLang="en-US" sz="2210" dirty="0">
                <a:solidFill>
                  <a:srgbClr val="25252B"/>
                </a:solidFill>
                <a:latin typeface="IBM Plex Sans" pitchFamily="34" charset="0"/>
                <a:ea typeface="IBM Plex Sans" pitchFamily="34" charset="-122"/>
                <a:cs typeface="IBM Plex Sans" pitchFamily="34" charset="-120"/>
              </a:rPr>
              <a:t>Bitcoin în comunitatea dumneavoastră</a:t>
            </a:r>
            <a:endParaRPr lang="ro" sz="2210" dirty="0"/>
          </a:p>
        </p:txBody>
      </p:sp>
      <p:sp>
        <p:nvSpPr>
          <p:cNvPr id="7" name="Text 4"/>
          <p:cNvSpPr/>
          <p:nvPr/>
        </p:nvSpPr>
        <p:spPr>
          <a:xfrm>
            <a:off x="666780" y="4406951"/>
            <a:ext cx="6340632" cy="756940"/>
          </a:xfrm>
          <a:prstGeom prst="rect">
            <a:avLst/>
          </a:prstGeom>
          <a:noFill/>
          <a:ln/>
        </p:spPr>
        <p:txBody>
          <a:bodyPr wrap="square" lIns="0" tIns="0" rIns="0" bIns="0" rtlCol="0" anchor="t"/>
          <a:lstStyle/>
          <a:p>
            <a:pPr algn="l" indent="0" marL="0">
              <a:lnSpc>
                <a:spcPct val="113000"/>
              </a:lnSpc>
              <a:buNone/>
            </a:pPr>
            <a:r>
              <a:rPr lang="ro" altLang="en-US" sz="2210" dirty="0">
                <a:solidFill>
                  <a:srgbClr val="25252B"/>
                </a:solidFill>
                <a:latin typeface="IBM Plex Sans" pitchFamily="34" charset="0"/>
                <a:ea typeface="IBM Plex Sans" pitchFamily="34" charset="-122"/>
                <a:cs typeface="IBM Plex Sans" pitchFamily="34" charset="-120"/>
              </a:rPr>
              <a:t>Rămâneți curioși, continuați să puneți întrebări și aflați mai multe pe </a:t>
            </a:r>
            <a:r>
              <a:rPr lang="ro" altLang="en-US" sz="2210" b="1" u="sng" dirty="0">
                <a:solidFill>
                  <a:srgbClr val="F7941F"/>
                </a:solidFill>
                <a:latin typeface="IBM Plex Sans" pitchFamily="34" charset="0"/>
                <a:ea typeface="IBM Plex Sans" pitchFamily="34" charset="-122"/>
                <a:cs typeface="IBM Plex Sans" pitchFamily="34" charset="-120"/>
                <a:hlinkClick r:id="rId2" invalidUrl="" action="" tgtFrame="" tooltip="" history="1" highlightClick="0" endSnd="0">
                  <a:extLst>
                    <a:ext uri="{A12FA001-AC4F-418D-AE19-62706E023703}">
                      <ahyp:hlinkClr xmlns:ahyp="http://schemas.microsoft.com/office/drawing/2018/hyperlinkcolor" val="tx"/>
                    </a:ext>
                  </a:extLst>
                </a:hlinkClick>
              </a:rPr>
              <a:t>myfirstbitcoin.org</a:t>
            </a:r>
            <a:r>
              <a:rPr lang="ro" altLang="en-US" sz="2210" dirty="0">
                <a:solidFill>
                  <a:srgbClr val="25252B"/>
                </a:solidFill>
                <a:latin typeface="IBM Plex Sans" pitchFamily="34" charset="0"/>
                <a:ea typeface="IBM Plex Sans" pitchFamily="34" charset="-122"/>
                <a:cs typeface="IBM Plex Sans" pitchFamily="34" charset="-120"/>
              </a:rPr>
              <a:t>.</a:t>
            </a:r>
            <a:endParaRPr lang="ro" sz="2210" dirty="0"/>
          </a:p>
        </p:txBody>
      </p:sp>
      <p:sp>
        <p:nvSpPr>
          <p:cNvPr id="8" name="Text 5"/>
          <p:cNvSpPr/>
          <p:nvPr/>
        </p:nvSpPr>
        <p:spPr>
          <a:xfrm>
            <a:off x="666780" y="5444246"/>
            <a:ext cx="6340632" cy="756940"/>
          </a:xfrm>
          <a:prstGeom prst="rect">
            <a:avLst/>
          </a:prstGeom>
          <a:noFill/>
          <a:ln/>
        </p:spPr>
        <p:txBody>
          <a:bodyPr wrap="square" lIns="0" tIns="0" rIns="0" bIns="0" rtlCol="0" anchor="t"/>
          <a:lstStyle/>
          <a:p>
            <a:pPr algn="l" indent="0" marL="0">
              <a:lnSpc>
                <a:spcPct val="113000"/>
              </a:lnSpc>
              <a:buNone/>
            </a:pPr>
            <a:r>
              <a:rPr lang="ro" altLang="en-US" sz="2210" dirty="0">
                <a:solidFill>
                  <a:srgbClr val="25252B"/>
                </a:solidFill>
                <a:latin typeface="IBM Plex Sans" pitchFamily="34" charset="0"/>
                <a:ea typeface="IBM Plex Sans" pitchFamily="34" charset="-122"/>
                <a:cs typeface="IBM Plex Sans" pitchFamily="34" charset="-120"/>
              </a:rPr>
              <a:t>Abia așteptăm să vă revedem în următoarea noastră grupă de cursanți.</a:t>
            </a:r>
            <a:endParaRPr lang="ro" sz="2210" dirty="0"/>
          </a:p>
        </p:txBody>
      </p:sp>
      <p:sp>
        <p:nvSpPr>
          <p:cNvPr id="9"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ro" altLang="en-US" sz="1200" dirty="0">
                <a:solidFill>
                  <a:srgbClr val="6C6C7D"/>
                </a:solidFill>
                <a:latin typeface="IBM Plex Sans" pitchFamily="34" charset="0"/>
                <a:ea typeface="IBM Plex Sans" pitchFamily="34" charset="-122"/>
                <a:cs typeface="IBM Plex Sans" pitchFamily="34" charset="-120"/>
              </a:rPr>
              <a:t>Introducere în Bitcoin · Ce urmează?</a:t>
            </a:r>
            <a:endParaRPr lang="ro"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42</Slides>
  <Notes>42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42</vt:i4>
      </vt:variant>
    </vt:vector>
  </HeadingPairs>
  <TitlesOfParts>
    <vt:vector size="4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vector>
  </TitlesOfParts>
  <Company>My First Bitcoin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Introducere în Bitcoin</dc:title>
  <dc:subject>Open educational slides (Creative Commons). Adapt them freely.</dc:subject>
  <dc:creator>My First Bitcoin</dc:creator>
  <cp:lastModifiedBy>My First Bitcoin</cp:lastModifiedBy>
  <cp:revision>1</cp:revision>
  <dcterms:created xsi:type="dcterms:W3CDTF">2026-10-22T19:47:52Z</dcterms:created>
  <dcterms:modified xsi:type="dcterms:W3CDTF">2026-10-22T19:47:52Z</dcterms:modified>
</cp:coreProperties>
</file>