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 My First Bitcoin, Guide de l’étudiant du Diplôme Bitcoin, édition 26.10, modules 1–4 et attentes préliminaires à l’égard des apprenants. Adapté sous licence Creative Commons Attribution – Partage dans les mêmes conditions 4.0 International ; ce diaporama utilise la même licence. Ce diaporama est un support de présentation destiné à être utilisé sous la conduite d’un enseignant. Adaptez les exemples, les activités, le rythme et les modalités de présentation tout en préservant le sens du programme, les compétences requises et les limites de sécurité. Aucune durée de séance fixe n’est imposée.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Respectez ces limites tout au long des quatre modules. Expliquez les risques liés à la confidentialité, à la sécurité et aux pertes avant tout exercice pratique facultatif en conditions réelles impliquant de faibles montants.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Appuyez-vous sur la discussion autour des sources pour distinguer un fait vérifiable d’une opinion qui nécessite des critères et des preuves. Ne demandez pas d’informations financières personnelles.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Utilisez l’exemple du document source : Amina a du riz et veut des chaussures ; Luis a des chaussures et veut de l’huile de cuisson ; Mei a de l’huile de cuisson et veut des travaux de réparation. Distinguez clairement les échanges directs qui échouent de la solution ultérieure faisant intervenir la monnaie.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Utilisez l’exemple de la disponibilité de l’eau présenté dans le guide et des choix du quotidien. Les besoins urgents peuvent raisonnablement accroître la préférence pour le présent.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Expliquez l’étalon-or et ses différentes règles de conversion dans le cadre de la monnaie papier représentative. Une carte ou un téléphone transmet des instructions ; il ne contient pas de monnaie. Un dépôt bancaire ordinaire constitue une obligation de la banque envers son client.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banques perçoivent des intérêts et des frais tout en couvrant leurs coûts et leurs pertes. Ne laissez pas entendre que toutes les banques sont sur le point de faire faillite ou que l’octroi de prêts n’est soumis à aucune contrainte. Distinguez la promesse d’une banque de la possession directe de l’actif de règlement.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Veillez à maintenir un fil conducteur entre les cinq parties de la réponse. Les propositions antérieures ont apporté des éléments de solution ; évitez de laisser entendre que chacune constituait une monnaie décentralisée à part entière.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Certains bitcoins peuvent être inaccessibles ou indisponibles à la vente.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Laissez les apprenants effectuer la conversion ; ne laissez aucun corrigé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essentielle : Bitcoin a-t-il de la valeur à vos yeux ? Son prix actuel reflète-t-il sa valeur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Préparez la vérification de l’écran de réception, la vérification d’envoi et de confirmation, ainsi que l’exercice de préparation à la récupération ou de réaction face à une arnaque. Expliquez les limites de chaque environnement avant son utilisation.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 photographiez jamais une véritable phrase de récupération, ne la stockez jamais dans le cloud, ne l’envoyez jamais par e-mail ou par messagerie, et ne la saisissez jamais sur un site web ou dans un formulaire ordinaire. Elle peut donner un accès total aux fonds.
Les phrases secrètes supplémentaires, les clés multiples et les dispositifs de sauvegarde avancés relèvent de l’apprentissage avancé. N’introduisez pas de complexité que les apprenants ne peuvent ni expliquer ni gérer en cas de problème.
Si la phrase de récupération a pu être vue, copiée, saisie en ligne ou stockée sur un appareil non fiable, considérez-la comme compromise. Demandez de l’aide sans la révéler ; utilisez une nouvelle procédure de récupération fiable.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Utilisez la comparaison du texte source entre les petits paiements et les paiements moins fréquents, dans un cadre fictif. Gardez les choix hypothétiques ; ne sélectionnez ni outils ni montants pour les fonds personnels des apprenants.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Observez le processus sans regarder les mots de récupération. Une configuration personnelle ultérieure nécessite de nouvelles informations de récupération générées en privé.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frais on-chain dépendent principalement des données de la transaction et de la demande d’espace dans les blocs, et pas simplement du montant envoyé. Consultez l’estimation finale ; les délais et les frais peuvent varier.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Accédez aux sites officiels, aux fiches des applications et aux coordonnées des contacts par vos propres moyens. Vérifiez l’éditeur et le nom de domaine ; méfiez-vous des publicités, des messages et des sites imitant les sites officiels. N’empruntez jamais de monnaie pour faire des essais.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Ancrage dans la source : vérification des compétences pratiques par observation d’un enseignant. C6 exige une observation directe des tâches liées au portefeuille et à la réception, ainsi que de celles visant à vérifier la capacité de restauration. Les simulations, les supports préparés, les modèles physiques et les solutions sans fonds sont valables. Fournissez un retour et une nouvelle occasion si nécessaire. Gardez les grilles d’évaluation et les consignes d’administration de l’évaluation hors écran.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module 4 est obligatoire et son contenu est sélectionné par l’équipe pédagogique. Choisissez une activité pertinente dans le contexte local portant sur l’utilisation de Bitcoin comme monnaie et utilisez les consignes suivantes comme des options adaptables, sans obligation de présenter chaque outil ou scénario. Vérifiez les outils actuels, les règles locales, les infrastructures et l’assistance disponible. Préservez les compétences requises et les normes de sécurité du module 3 ; n’inventez pas de prestataires ni de détails locaux.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Choisissez la tâche source pertinente : comparaison des modes de garde, vérification de l’écran de réception, comparaison des parcours de paiement, vérification d’une transaction préparée, comparaison des coûts d’acheminement, réaction face à une arnaque, parcours de paiement auprès d’un commerçant ou de don, ou vérification des ressources. Faites appel à une expertise locale si nécessaire.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Utilisez un objet de faible valeur ou une simulation. Expliquez le déroulement complet avant d’approuver le paiement.
Sélectionnez ou adaptez les scénarios du guide à l’activité locale. Formulez les consignes à l’intention des apprenants et évitez de présenter une acceptation hypothétique comme le référencement réel d’un commerçant local.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Utilisez le scénario source qui convient à la tâche locale sélectionnée. Un remboursement est un nouveau paiement, et non une annulation de la transaction initiale sur la blockchain.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moyens de se procurer des bitcoins comprennent le travail, l’échange direct, les courtiers, les distributeurs automatiques, les commerçants, les services de conversion et les économies circulaires. Utilisez des faits locaux actuels et vérifiés ou un scénario clairement fictif.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Comparez la conservation des données, les liens sur la blockchain, les contreparties, la protection contre la fraude, les plafonds, les frais et le traitement des litiges.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Définissez la réussite par le problème résolu, et non par le nombre de transactions.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Observez la tâche locale choisie par l’enseignant, dans laquelle Bitcoin est utilisé comme monnaie, ainsi que l’explication donnée par l’apprenant concernant l’objectif, l’alternative, les compromis, l’échec possible et l’étape suivante. Ne faites pas apparaître à l’écran la notation, les grilles d’évaluation ni les modalités de l’évaluation.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83490" y="571500"/>
            <a:ext cx="1341699" cy="272400"/>
          </a:xfrm>
          <a:prstGeom prst="rect">
            <a:avLst/>
          </a:prstGeom>
          <a:noFill/>
          <a:ln/>
        </p:spPr>
        <p:txBody>
          <a:bodyPr wrap="square" lIns="0" tIns="0" rIns="0" bIns="0" rtlCol="0" anchor="t"/>
          <a:lstStyle/>
          <a:p>
            <a:pPr algn="r" indent="0" marL="0">
              <a:lnSpc>
                <a:spcPct val="108000"/>
              </a:lnSpc>
              <a:buNone/>
            </a:pPr>
            <a:r>
              <a:rPr lang="fr-FR" altLang="en-US" sz="1650" dirty="0">
                <a:solidFill>
                  <a:srgbClr val="FFFFFF"/>
                </a:solidFill>
                <a:latin typeface="IBM Plex Sans" pitchFamily="34" charset="0"/>
                <a:ea typeface="IBM Plex Sans" pitchFamily="34" charset="-122"/>
                <a:cs typeface="IBM Plex Sans" pitchFamily="34" charset="-120"/>
              </a:rPr>
              <a:t>Édition 26.10</a:t>
            </a:r>
            <a:endParaRPr lang="fr-FR"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fr-FR" altLang="en-US" sz="7200" dirty="0">
                <a:solidFill>
                  <a:srgbClr val="FFFFFF"/>
                </a:solidFill>
                <a:latin typeface="IBM Plex Sans Medium" pitchFamily="34" charset="0"/>
                <a:ea typeface="IBM Plex Sans Medium" pitchFamily="34" charset="-122"/>
                <a:cs typeface="IBM Plex Sans Medium" pitchFamily="34" charset="-120"/>
              </a:rPr>
              <a:t>Diplôme</a:t>
            </a:r>
            <a:br/>
            <a:r>
              <a:rPr lang="fr-FR" altLang="en-US" sz="7200" dirty="0">
                <a:solidFill>
                  <a:srgbClr val="FFFFFF"/>
                </a:solidFill>
                <a:latin typeface="IBM Plex Sans Medium" pitchFamily="34" charset="0"/>
                <a:ea typeface="IBM Plex Sans Medium" pitchFamily="34" charset="-122"/>
                <a:cs typeface="IBM Plex Sans Medium" pitchFamily="34" charset="-120"/>
              </a:rPr>
              <a:t>Bitcoin</a:t>
            </a:r>
            <a:endParaRPr lang="fr-FR"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fr-FR" altLang="en-US" sz="2400" dirty="0">
                <a:solidFill>
                  <a:srgbClr val="FFFFFF"/>
                </a:solidFill>
                <a:latin typeface="IBM Plex Sans" pitchFamily="34" charset="0"/>
                <a:ea typeface="IBM Plex Sans" pitchFamily="34" charset="-122"/>
                <a:cs typeface="IBM Plex Sans" pitchFamily="34" charset="-120"/>
              </a:rPr>
              <a:t>Éducation financière à l’ère de Bitcoin</a:t>
            </a:r>
            <a:endParaRPr lang="fr-F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fr-FR" altLang="en-US" sz="2400" dirty="0">
                <a:solidFill>
                  <a:srgbClr val="F7941F"/>
                </a:solidFill>
                <a:latin typeface="IBM Plex Sans Medium" pitchFamily="34" charset="0"/>
                <a:ea typeface="IBM Plex Sans Medium" pitchFamily="34" charset="-122"/>
                <a:cs typeface="IBM Plex Sans Medium" pitchFamily="34" charset="-120"/>
              </a:rPr>
              <a:t>Module 1</a:t>
            </a:r>
            <a:endParaRPr lang="fr-FR"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Comprendre la monnaie</a:t>
            </a:r>
            <a:endParaRPr lang="fr-FR"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fr-FR" altLang="en-US" sz="2400" b="1" dirty="0">
                <a:solidFill>
                  <a:srgbClr val="FFFFFF"/>
                </a:solidFill>
                <a:latin typeface="IBM Plex Sans" pitchFamily="34" charset="0"/>
                <a:ea typeface="IBM Plex Sans" pitchFamily="34" charset="-122"/>
                <a:cs typeface="IBM Plex Sans" pitchFamily="34" charset="-120"/>
              </a:rPr>
              <a:t>Problématique :</a:t>
            </a:r>
            <a:r>
              <a:rPr lang="fr-FR" altLang="en-US" sz="2400" dirty="0">
                <a:solidFill>
                  <a:srgbClr val="FFFFFF"/>
                </a:solidFill>
                <a:latin typeface="IBM Plex Sans" pitchFamily="34" charset="0"/>
                <a:ea typeface="IBM Plex Sans" pitchFamily="34" charset="-122"/>
                <a:cs typeface="IBM Plex Sans" pitchFamily="34" charset="-120"/>
              </a:rPr>
              <a:t> Comment les systèmes monétaires fonctionnent-ils et évoluent-ils ?</a:t>
            </a:r>
            <a:endParaRPr lang="fr-F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La connaissance précède l’action</a:t>
            </a:r>
            <a:endParaRPr lang="fr-FR"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Apprenez d’abord · commencez petit · avancez lentement</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Aucun achat, fonds personnel ou portefeuille personnel requis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Aucun appareil personnel ni accès à Internet requis pour suivre l’intégralité du cours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Supports préparés, simulations et exercices hors ligne disponibles</a:t>
            </a:r>
            <a:endParaRPr lang="fr-FR"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Ce cours a une visée pédagogique et ne constitue pas un conseil financier, juridique, fiscal ou en investissement. Il ne recommande pas d’acheter, de vendre ou de détenir du bitcoin, ni d’emprunter en utilisant du bitcoin comme garantie, et ne promet pas de hausse du cours.</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Ne faites pas confiance, vérifiez</a:t>
            </a:r>
            <a:endParaRPr lang="fr-F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C0C0D0"/>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Discussion et attentes en matière de confidentialité</a:t>
            </a:r>
            <a:endParaRPr lang="fr-FR"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Vérifiez les preuves ; distinguez les faits, les opinions et les garanties</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Remettez les idées en question avec respect ; exprimez vos incertitudes</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Gardez les récits personnels et les informations financières confidentiels</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N'exercez aucune pression pour acheter, vendre ou divulguer les avoirs détenus</a:t>
            </a:r>
            <a:endParaRPr lang="fr-FR" sz="2210" dirty="0"/>
          </a:p>
        </p:txBody>
      </p:sp>
      <p:sp>
        <p:nvSpPr>
          <p:cNvPr id="5" name="Text 3"/>
          <p:cNvSpPr/>
          <p:nvPr/>
        </p:nvSpPr>
        <p:spPr>
          <a:xfrm>
            <a:off x="666780" y="3369655"/>
            <a:ext cx="11510010" cy="1135410"/>
          </a:xfrm>
          <a:prstGeom prst="rect">
            <a:avLst/>
          </a:prstGeom>
          <a:noFill/>
          <a:ln/>
        </p:spPr>
        <p:txBody>
          <a:bodyPr wrap="square" lIns="0" tIns="0" rIns="0" bIns="0" rtlCol="0" anchor="t"/>
          <a:lstStyle/>
          <a:p>
            <a:pPr algn="l" indent="0" marL="0">
              <a:lnSpc>
                <a:spcPct val="113000"/>
              </a:lnSpc>
              <a:buNone/>
            </a:pPr>
            <a:r>
              <a:rPr lang="fr-FR" altLang="en-US" sz="2210" dirty="0">
                <a:solidFill>
                  <a:srgbClr val="25252B"/>
                </a:solidFill>
                <a:latin typeface="IBM Plex Sans" pitchFamily="34" charset="0"/>
                <a:ea typeface="IBM Plex Sans" pitchFamily="34" charset="-122"/>
                <a:cs typeface="IBM Plex Sans" pitchFamily="34" charset="-120"/>
              </a:rPr>
              <a:t>Obtenez l'autorisation avant d'enregistrer ou de partager l'écran, le travail ou les informations permettant d'identifier une personne. Ne partagez jamais de véritables clés privées ni de mots de récupération.</a:t>
            </a:r>
            <a:endParaRPr lang="fr-FR" sz="2210" dirty="0"/>
          </a:p>
        </p:txBody>
      </p:sp>
      <p:sp>
        <p:nvSpPr>
          <p:cNvPr id="6" name="Text 4"/>
          <p:cNvSpPr/>
          <p:nvPr/>
        </p:nvSpPr>
        <p:spPr>
          <a:xfrm>
            <a:off x="666780" y="4785421"/>
            <a:ext cx="11510010" cy="1135410"/>
          </a:xfrm>
          <a:prstGeom prst="rect">
            <a:avLst/>
          </a:prstGeom>
          <a:noFill/>
          <a:ln/>
        </p:spPr>
        <p:txBody>
          <a:bodyPr wrap="square" lIns="0" tIns="0" rIns="0" bIns="0" rtlCol="0" anchor="t"/>
          <a:lstStyle/>
          <a:p>
            <a:pPr algn="l" indent="0" marL="0">
              <a:lnSpc>
                <a:spcPct val="113000"/>
              </a:lnSpc>
              <a:buNone/>
            </a:pPr>
            <a:r>
              <a:rPr lang="fr-FR" altLang="en-US" sz="2210" dirty="0">
                <a:solidFill>
                  <a:srgbClr val="25252B"/>
                </a:solidFill>
                <a:latin typeface="IBM Plex Sans" pitchFamily="34" charset="0"/>
                <a:ea typeface="IBM Plex Sans" pitchFamily="34" charset="-122"/>
                <a:cs typeface="IBM Plex Sans" pitchFamily="34" charset="-120"/>
              </a:rPr>
              <a:t>Le cours de Bitcoin peut varier fortement. Les erreurs, les escroqueries, la perte de secrets ou la défaillance d'un dépositaire peuvent entraîner des pertes définitives ; les paiements valides sont généralement difficiles, voire impossibles, à annuler.</a:t>
            </a:r>
            <a:endParaRPr lang="fr-FR"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Questions d’introduction sur la</a:t>
            </a:r>
            <a:br/>
            <a:r>
              <a:rPr lang="fr-FR" altLang="en-US" sz="3000" dirty="0">
                <a:solidFill>
                  <a:srgbClr val="422C70"/>
                </a:solidFill>
                <a:latin typeface="IBM Plex Sans Medium" pitchFamily="34" charset="0"/>
                <a:ea typeface="IBM Plex Sans Medium" pitchFamily="34" charset="-122"/>
                <a:cs typeface="IBM Plex Sans Medium" pitchFamily="34" charset="-120"/>
              </a:rPr>
              <a:t>monnaie</a:t>
            </a:r>
            <a:endParaRPr lang="fr-FR" sz="3000" dirty="0"/>
          </a:p>
        </p:txBody>
      </p:sp>
      <p:sp>
        <p:nvSpPr>
          <p:cNvPr id="5" name="Text 2"/>
          <p:cNvSpPr/>
          <p:nvPr/>
        </p:nvSpPr>
        <p:spPr>
          <a:xfrm>
            <a:off x="1047720" y="1805849"/>
            <a:ext cx="5923026" cy="4357116"/>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Pourquoi les gens ont-ils besoin de monnaie ?</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Qu’est-ce qui fait qu’une chose est une monnaie ?</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Qui peut créer ou contrôler la monnaie que vous utilisez ?</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Pourquoi votre monnaie a-t-elle de la valeur ?</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Permet-elle d’acheter autant de choses qu’avant ?</a:t>
            </a:r>
            <a:endParaRPr lang="fr-F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Pourquoi la monnaie existe</a:t>
            </a:r>
            <a:endParaRPr lang="fr-FR"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La monnaie est un actif que les gens acceptent parce qu’ils s’attendent à ce que d’autres l’acceptent plus tard.</a:t>
            </a:r>
            <a:endParaRPr lang="fr-FR"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Spécialisation et échange</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Coopération entre inconnus</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Prix, dettes, revenus et épargne</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La valeur à travers le temps et la distance</a:t>
            </a:r>
            <a:endParaRPr lang="fr-FR"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fr-FR" altLang="en-US" sz="2300" b="1" dirty="0">
                <a:solidFill>
                  <a:srgbClr val="422C70"/>
                </a:solidFill>
                <a:latin typeface="IBM Plex Sans" pitchFamily="34" charset="0"/>
                <a:ea typeface="IBM Plex Sans" pitchFamily="34" charset="-122"/>
                <a:cs typeface="IBM Plex Sans" pitchFamily="34" charset="-120"/>
              </a:rPr>
              <a:t>Question rapide</a:t>
            </a:r>
            <a:endParaRPr lang="fr-FR" sz="2300" dirty="0"/>
          </a:p>
          <a:p>
            <a:pPr algn="l" indent="0" marL="0">
              <a:lnSpc>
                <a:spcPct val="113000"/>
              </a:lnSpc>
              <a:spcBef>
                <a:spcPts val="340"/>
              </a:spcBef>
              <a:buNone/>
            </a:pPr>
            <a:r>
              <a:rPr lang="fr-FR" altLang="en-US" sz="2300" dirty="0">
                <a:solidFill>
                  <a:srgbClr val="25252B"/>
                </a:solidFill>
                <a:latin typeface="IBM Plex Sans" pitchFamily="34" charset="0"/>
                <a:ea typeface="IBM Plex Sans" pitchFamily="34" charset="-122"/>
                <a:cs typeface="IBM Plex Sans" pitchFamily="34" charset="-120"/>
              </a:rPr>
              <a:t>Quel problème d’échange ou de coordination la monnaie aide-t-elle à résoudre ?</a:t>
            </a:r>
            <a:endParaRPr lang="fr-FR"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Les fonctions de la monnaie</a:t>
            </a:r>
            <a:endParaRPr lang="fr-FR"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Moyen d’échange :</a:t>
            </a:r>
            <a:r>
              <a:rPr lang="fr-FR" altLang="en-US" sz="2400" dirty="0">
                <a:solidFill>
                  <a:srgbClr val="25252B"/>
                </a:solidFill>
                <a:latin typeface="IBM Plex Sans" pitchFamily="34" charset="0"/>
                <a:ea typeface="IBM Plex Sans" pitchFamily="34" charset="-122"/>
                <a:cs typeface="IBM Plex Sans" pitchFamily="34" charset="-120"/>
              </a:rPr>
              <a:t> paiement de biens et de services</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Unité de compte :</a:t>
            </a:r>
            <a:r>
              <a:rPr lang="fr-FR" altLang="en-US" sz="2400" dirty="0">
                <a:solidFill>
                  <a:srgbClr val="25252B"/>
                </a:solidFill>
                <a:latin typeface="IBM Plex Sans" pitchFamily="34" charset="0"/>
                <a:ea typeface="IBM Plex Sans" pitchFamily="34" charset="-122"/>
                <a:cs typeface="IBM Plex Sans" pitchFamily="34" charset="-120"/>
              </a:rPr>
              <a:t> prix et registres communs</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Réserve de valeur :</a:t>
            </a:r>
            <a:r>
              <a:rPr lang="fr-FR" altLang="en-US" sz="2400" dirty="0">
                <a:solidFill>
                  <a:srgbClr val="25252B"/>
                </a:solidFill>
                <a:latin typeface="IBM Plex Sans" pitchFamily="34" charset="0"/>
                <a:ea typeface="IBM Plex Sans" pitchFamily="34" charset="-122"/>
                <a:cs typeface="IBM Plex Sans" pitchFamily="34" charset="-120"/>
              </a:rPr>
              <a:t> valeur au fil du temps</a:t>
            </a:r>
            <a:endParaRPr lang="fr-FR"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Une forme de monnaie peut remplir une fonction mieux qu’une autre. Toute forme de monnaie comporte des risques pour le pouvoir d’achat.</a:t>
            </a:r>
            <a:endParaRPr lang="fr-F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Les propriétés d’une monnaie utile</a:t>
            </a:r>
            <a:endParaRPr lang="fr-FR" sz="3000" dirty="0"/>
          </a:p>
        </p:txBody>
      </p:sp>
      <p:sp>
        <p:nvSpPr>
          <p:cNvPr id="4" name="Text 2"/>
          <p:cNvSpPr/>
          <p:nvPr/>
        </p:nvSpPr>
        <p:spPr>
          <a:xfrm>
            <a:off x="666689" y="1372240"/>
            <a:ext cx="5727984" cy="2227021"/>
          </a:xfrm>
          <a:prstGeom prst="rect">
            <a:avLst/>
          </a:prstGeom>
          <a:noFill/>
          <a:ln/>
        </p:spPr>
        <p:txBody>
          <a:bodyPr wrap="square" lIns="0" tIns="0" rIns="0" bIns="0" rtlCol="0" anchor="t"/>
          <a:lstStyle/>
          <a:p>
            <a:pPr algn="l" marL="511810" indent="-511810">
              <a:lnSpc>
                <a:spcPct val="113000"/>
              </a:lnSpc>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Durabilité :</a:t>
            </a:r>
            <a:r>
              <a:rPr lang="fr-FR" altLang="en-US" sz="2020" dirty="0">
                <a:solidFill>
                  <a:srgbClr val="25252B"/>
                </a:solidFill>
                <a:latin typeface="IBM Plex Sans" pitchFamily="34" charset="0"/>
                <a:ea typeface="IBM Plex Sans" pitchFamily="34" charset="-122"/>
                <a:cs typeface="IBM Plex Sans" pitchFamily="34" charset="-120"/>
              </a:rPr>
              <a:t> utilisable dans le temps</a:t>
            </a:r>
            <a:endParaRPr lang="fr-FR" sz="2020" dirty="0"/>
          </a:p>
          <a:p>
            <a:pPr algn="l" marL="511810" indent="-51181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Portabilité :</a:t>
            </a:r>
            <a:r>
              <a:rPr lang="fr-FR" altLang="en-US" sz="2020" dirty="0">
                <a:solidFill>
                  <a:srgbClr val="25252B"/>
                </a:solidFill>
                <a:latin typeface="IBM Plex Sans" pitchFamily="34" charset="0"/>
                <a:ea typeface="IBM Plex Sans" pitchFamily="34" charset="-122"/>
                <a:cs typeface="IBM Plex Sans" pitchFamily="34" charset="-120"/>
              </a:rPr>
              <a:t> facile à déplacer ou à transférer</a:t>
            </a:r>
            <a:endParaRPr lang="fr-FR" sz="2020" dirty="0"/>
          </a:p>
          <a:p>
            <a:pPr algn="l" marL="511810" indent="-51181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Divisibilité :</a:t>
            </a:r>
            <a:r>
              <a:rPr lang="fr-FR" altLang="en-US" sz="2020" dirty="0">
                <a:solidFill>
                  <a:srgbClr val="25252B"/>
                </a:solidFill>
                <a:latin typeface="IBM Plex Sans" pitchFamily="34" charset="0"/>
                <a:ea typeface="IBM Plex Sans" pitchFamily="34" charset="-122"/>
                <a:cs typeface="IBM Plex Sans" pitchFamily="34" charset="-120"/>
              </a:rPr>
              <a:t> petits et grands montants</a:t>
            </a:r>
            <a:endParaRPr lang="fr-FR" sz="2020" dirty="0"/>
          </a:p>
          <a:p>
            <a:pPr algn="l" marL="511810" indent="-51181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Fongibilité :</a:t>
            </a:r>
            <a:r>
              <a:rPr lang="fr-FR" altLang="en-US" sz="2020" dirty="0">
                <a:solidFill>
                  <a:srgbClr val="25252B"/>
                </a:solidFill>
                <a:latin typeface="IBM Plex Sans" pitchFamily="34" charset="0"/>
                <a:ea typeface="IBM Plex Sans" pitchFamily="34" charset="-122"/>
                <a:cs typeface="IBM Plex Sans" pitchFamily="34" charset="-120"/>
              </a:rPr>
              <a:t> unités égales et interchangeables</a:t>
            </a:r>
            <a:endParaRPr lang="fr-FR" sz="2020" dirty="0"/>
          </a:p>
        </p:txBody>
      </p:sp>
      <p:sp>
        <p:nvSpPr>
          <p:cNvPr id="5" name="Text 3"/>
          <p:cNvSpPr/>
          <p:nvPr/>
        </p:nvSpPr>
        <p:spPr>
          <a:xfrm>
            <a:off x="6121542" y="1372240"/>
            <a:ext cx="5727984" cy="1484711"/>
          </a:xfrm>
          <a:prstGeom prst="rect">
            <a:avLst/>
          </a:prstGeom>
          <a:noFill/>
          <a:ln/>
        </p:spPr>
        <p:txBody>
          <a:bodyPr wrap="square" lIns="0" tIns="0" rIns="0" bIns="0" rtlCol="0" anchor="t"/>
          <a:lstStyle/>
          <a:p>
            <a:pPr algn="l" marL="511810" indent="-511810">
              <a:lnSpc>
                <a:spcPct val="113000"/>
              </a:lnSpc>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Rareté :</a:t>
            </a:r>
            <a:r>
              <a:rPr lang="fr-FR" altLang="en-US" sz="2020" dirty="0">
                <a:solidFill>
                  <a:srgbClr val="25252B"/>
                </a:solidFill>
                <a:latin typeface="IBM Plex Sans" pitchFamily="34" charset="0"/>
                <a:ea typeface="IBM Plex Sans" pitchFamily="34" charset="-122"/>
                <a:cs typeface="IBM Plex Sans" pitchFamily="34" charset="-120"/>
              </a:rPr>
              <a:t> limites à l’augmentation de l’offre</a:t>
            </a:r>
            <a:endParaRPr lang="fr-FR" sz="2020" dirty="0"/>
          </a:p>
          <a:p>
            <a:pPr algn="l" marL="511810" indent="-51181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Acceptabilité :</a:t>
            </a:r>
            <a:r>
              <a:rPr lang="fr-FR" altLang="en-US" sz="2020" dirty="0">
                <a:solidFill>
                  <a:srgbClr val="25252B"/>
                </a:solidFill>
                <a:latin typeface="IBM Plex Sans" pitchFamily="34" charset="0"/>
                <a:ea typeface="IBM Plex Sans" pitchFamily="34" charset="-122"/>
                <a:cs typeface="IBM Plex Sans" pitchFamily="34" charset="-120"/>
              </a:rPr>
              <a:t> volonté de la recevoir</a:t>
            </a:r>
            <a:endParaRPr lang="fr-FR" sz="2020" dirty="0"/>
          </a:p>
          <a:p>
            <a:pPr algn="l" marL="511810" indent="-51181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Vérifiabilité et reconnaissabilité :</a:t>
            </a:r>
            <a:r>
              <a:rPr lang="fr-FR" altLang="en-US" sz="2020" dirty="0">
                <a:solidFill>
                  <a:srgbClr val="25252B"/>
                </a:solidFill>
                <a:latin typeface="IBM Plex Sans" pitchFamily="34" charset="0"/>
                <a:ea typeface="IBM Plex Sans" pitchFamily="34" charset="-122"/>
                <a:cs typeface="IBM Plex Sans" pitchFamily="34" charset="-120"/>
              </a:rPr>
              <a:t> unités authentiques et identifiables</a:t>
            </a:r>
            <a:endParaRPr lang="fr-FR" sz="2020" dirty="0"/>
          </a:p>
        </p:txBody>
      </p:sp>
      <p:sp>
        <p:nvSpPr>
          <p:cNvPr id="6" name="Text 4"/>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fr-FR" altLang="en-US" sz="2020" dirty="0">
                <a:solidFill>
                  <a:srgbClr val="25252B"/>
                </a:solidFill>
                <a:latin typeface="IBM Plex Sans" pitchFamily="34" charset="0"/>
                <a:ea typeface="IBM Plex Sans" pitchFamily="34" charset="-122"/>
                <a:cs typeface="IBM Plex Sans" pitchFamily="34" charset="-120"/>
              </a:rPr>
              <a:t>Aucune forme de monnaie n’excelle sur tous les critères. « </a:t>
            </a:r>
            <a:r>
              <a:rPr lang="fr-FR" altLang="en-US" sz="2020" b="1" dirty="0">
                <a:solidFill>
                  <a:srgbClr val="25252B"/>
                </a:solidFill>
                <a:latin typeface="IBM Plex Sans" pitchFamily="34" charset="0"/>
                <a:ea typeface="IBM Plex Sans" pitchFamily="34" charset="-122"/>
                <a:cs typeface="IBM Plex Sans" pitchFamily="34" charset="-120"/>
              </a:rPr>
              <a:t>Monnaie saine</a:t>
            </a:r>
            <a:r>
              <a:rPr lang="fr-FR" altLang="en-US" sz="2020" dirty="0">
                <a:solidFill>
                  <a:srgbClr val="25252B"/>
                </a:solidFill>
                <a:latin typeface="IBM Plex Sans" pitchFamily="34" charset="0"/>
                <a:ea typeface="IBM Plex Sans" pitchFamily="34" charset="-122"/>
                <a:cs typeface="IBM Plex Sans" pitchFamily="34" charset="-120"/>
              </a:rPr>
              <a:t> » est un jugement : énoncez vos critères et comparez de manière cohérente.</a:t>
            </a:r>
            <a:endParaRPr lang="fr-FR" sz="2020" dirty="0"/>
          </a:p>
        </p:txBody>
      </p:sp>
      <p:sp>
        <p:nvSpPr>
          <p:cNvPr id="7" name="Shape 5"/>
          <p:cNvSpPr/>
          <p:nvPr/>
        </p:nvSpPr>
        <p:spPr>
          <a:xfrm>
            <a:off x="666780" y="4827941"/>
            <a:ext cx="10858500" cy="1382298"/>
          </a:xfrm>
          <a:prstGeom prst="rect">
            <a:avLst/>
          </a:prstGeom>
          <a:solidFill>
            <a:srgbClr val="F3F3FA"/>
          </a:solidFill>
          <a:ln/>
        </p:spPr>
      </p:sp>
      <p:sp>
        <p:nvSpPr>
          <p:cNvPr id="8" name="Shape 6"/>
          <p:cNvSpPr/>
          <p:nvPr/>
        </p:nvSpPr>
        <p:spPr>
          <a:xfrm>
            <a:off x="666780" y="4827941"/>
            <a:ext cx="57150" cy="1382298"/>
          </a:xfrm>
          <a:prstGeom prst="rect">
            <a:avLst/>
          </a:prstGeom>
          <a:solidFill>
            <a:srgbClr val="422C70"/>
          </a:solidFill>
          <a:ln/>
        </p:spPr>
      </p:sp>
      <p:sp>
        <p:nvSpPr>
          <p:cNvPr id="9" name="Text 7"/>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fr-FR" altLang="en-US" sz="2020" b="1" dirty="0">
                <a:solidFill>
                  <a:srgbClr val="422C70"/>
                </a:solidFill>
                <a:latin typeface="IBM Plex Sans" pitchFamily="34" charset="0"/>
                <a:ea typeface="IBM Plex Sans" pitchFamily="34" charset="-122"/>
                <a:cs typeface="IBM Plex Sans" pitchFamily="34" charset="-120"/>
              </a:rPr>
              <a:t>Exercez votre esprit critique</a:t>
            </a:r>
            <a:endParaRPr lang="fr-FR" sz="2020" dirty="0"/>
          </a:p>
          <a:p>
            <a:pPr algn="l" indent="0" marL="0">
              <a:lnSpc>
                <a:spcPct val="113000"/>
              </a:lnSpc>
              <a:spcBef>
                <a:spcPts val="300"/>
              </a:spcBef>
              <a:buNone/>
            </a:pPr>
            <a:r>
              <a:rPr lang="fr-FR" altLang="en-US" sz="2020" dirty="0">
                <a:solidFill>
                  <a:srgbClr val="25252B"/>
                </a:solidFill>
                <a:latin typeface="IBM Plex Sans" pitchFamily="34" charset="0"/>
                <a:ea typeface="IBM Plex Sans" pitchFamily="34" charset="-122"/>
                <a:cs typeface="IBM Plex Sans" pitchFamily="34" charset="-120"/>
              </a:rPr>
              <a:t>Quelles propriétés ont compté lorsque vous avez choisi un type de monnaie ou d’actif plutôt qu’un autre ?</a:t>
            </a:r>
            <a:endParaRPr lang="fr-F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Le troc et la double coïncidence des besoins</a:t>
            </a:r>
            <a:endParaRPr lang="fr-F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Échange direct de biens ou de services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Chaque partie doit vouloir ce que l’autre propose</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Au même moment, dans des quantités adaptées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Difficultés de divisibilité, de conservation, de fixation des prix et d’épargne</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La monnaie sépare la vente de l’achat</a:t>
            </a:r>
            <a:endParaRPr lang="fr-F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Rareté, valeur et échange</a:t>
            </a:r>
            <a:endParaRPr lang="fr-FR" sz="3000" dirty="0"/>
          </a:p>
        </p:txBody>
      </p:sp>
      <p:sp>
        <p:nvSpPr>
          <p:cNvPr id="5" name="Text 2"/>
          <p:cNvSpPr/>
          <p:nvPr/>
        </p:nvSpPr>
        <p:spPr>
          <a:xfrm>
            <a:off x="1002000" y="1375806"/>
            <a:ext cx="5327020" cy="3887389"/>
          </a:xfrm>
          <a:prstGeom prst="rect">
            <a:avLst/>
          </a:prstGeom>
          <a:noFill/>
          <a:ln/>
        </p:spPr>
        <p:txBody>
          <a:bodyPr wrap="square" lIns="0" tIns="0" rIns="0" bIns="0" rtlCol="0" anchor="t"/>
          <a:lstStyle/>
          <a:p>
            <a:pPr algn="l" marL="200660" indent="-200660">
              <a:lnSpc>
                <a:spcPct val="113000"/>
              </a:lnSpc>
              <a:buSzPct val="100000"/>
              <a:buChar char="•"/>
            </a:pPr>
            <a:r>
              <a:rPr lang="fr-FR" altLang="en-US" sz="2110" b="1" dirty="0">
                <a:solidFill>
                  <a:srgbClr val="422C70"/>
                </a:solidFill>
                <a:latin typeface="IBM Plex Sans" pitchFamily="34" charset="0"/>
                <a:ea typeface="IBM Plex Sans" pitchFamily="34" charset="-122"/>
                <a:cs typeface="IBM Plex Sans" pitchFamily="34" charset="-120"/>
              </a:rPr>
              <a:t>Rareté :</a:t>
            </a:r>
            <a:r>
              <a:rPr lang="fr-FR" altLang="en-US" sz="2110" dirty="0">
                <a:solidFill>
                  <a:srgbClr val="25252B"/>
                </a:solidFill>
                <a:latin typeface="IBM Plex Sans" pitchFamily="34" charset="0"/>
                <a:ea typeface="IBM Plex Sans" pitchFamily="34" charset="-122"/>
                <a:cs typeface="IBM Plex Sans" pitchFamily="34" charset="-120"/>
              </a:rPr>
              <a:t> un usage en empêche un autre</a:t>
            </a:r>
            <a:endParaRPr lang="fr-FR" sz="2110" dirty="0"/>
          </a:p>
          <a:p>
            <a:pPr algn="l" marL="200660" indent="-200660">
              <a:lnSpc>
                <a:spcPct val="113000"/>
              </a:lnSpc>
              <a:spcBef>
                <a:spcPts val="420"/>
              </a:spcBef>
              <a:buSzPct val="100000"/>
              <a:buChar char="•"/>
            </a:pPr>
            <a:r>
              <a:rPr lang="fr-FR" altLang="en-US" sz="2110" b="1" dirty="0">
                <a:solidFill>
                  <a:srgbClr val="422C70"/>
                </a:solidFill>
                <a:latin typeface="IBM Plex Sans" pitchFamily="34" charset="0"/>
                <a:ea typeface="IBM Plex Sans" pitchFamily="34" charset="-122"/>
                <a:cs typeface="IBM Plex Sans" pitchFamily="34" charset="-120"/>
              </a:rPr>
              <a:t>Valeur subjective :</a:t>
            </a:r>
            <a:r>
              <a:rPr lang="fr-FR" altLang="en-US" sz="2110" dirty="0">
                <a:solidFill>
                  <a:srgbClr val="25252B"/>
                </a:solidFill>
                <a:latin typeface="IBM Plex Sans" pitchFamily="34" charset="0"/>
                <a:ea typeface="IBM Plex Sans" pitchFamily="34" charset="-122"/>
                <a:cs typeface="IBM Plex Sans" pitchFamily="34" charset="-120"/>
              </a:rPr>
              <a:t> besoins, préférences et circonstances</a:t>
            </a:r>
            <a:endParaRPr lang="fr-FR" sz="2110" dirty="0"/>
          </a:p>
          <a:p>
            <a:pPr algn="l" marL="200660" indent="-200660">
              <a:lnSpc>
                <a:spcPct val="113000"/>
              </a:lnSpc>
              <a:spcBef>
                <a:spcPts val="420"/>
              </a:spcBef>
              <a:buSzPct val="100000"/>
              <a:buChar char="•"/>
            </a:pPr>
            <a:r>
              <a:rPr lang="fr-FR" altLang="en-US" sz="2110" b="1" dirty="0">
                <a:solidFill>
                  <a:srgbClr val="422C70"/>
                </a:solidFill>
                <a:latin typeface="IBM Plex Sans" pitchFamily="34" charset="0"/>
                <a:ea typeface="IBM Plex Sans" pitchFamily="34" charset="-122"/>
                <a:cs typeface="IBM Plex Sans" pitchFamily="34" charset="-120"/>
              </a:rPr>
              <a:t>Échange :</a:t>
            </a:r>
            <a:r>
              <a:rPr lang="fr-FR" altLang="en-US" sz="2110" dirty="0">
                <a:solidFill>
                  <a:srgbClr val="25252B"/>
                </a:solidFill>
                <a:latin typeface="IBM Plex Sans" pitchFamily="34" charset="0"/>
                <a:ea typeface="IBM Plex Sans" pitchFamily="34" charset="-122"/>
                <a:cs typeface="IBM Plex Sans" pitchFamily="34" charset="-120"/>
              </a:rPr>
              <a:t> les deux parties préfèrent ce qu’elles reçoivent</a:t>
            </a:r>
            <a:endParaRPr lang="fr-FR" sz="2110" dirty="0"/>
          </a:p>
          <a:p>
            <a:pPr algn="l" marL="200660" indent="-200660">
              <a:lnSpc>
                <a:spcPct val="113000"/>
              </a:lnSpc>
              <a:spcBef>
                <a:spcPts val="420"/>
              </a:spcBef>
              <a:buSzPct val="100000"/>
              <a:buChar char="•"/>
            </a:pPr>
            <a:r>
              <a:rPr lang="fr-FR" altLang="en-US" sz="2110" b="1" dirty="0">
                <a:solidFill>
                  <a:srgbClr val="422C70"/>
                </a:solidFill>
                <a:latin typeface="IBM Plex Sans" pitchFamily="34" charset="0"/>
                <a:ea typeface="IBM Plex Sans" pitchFamily="34" charset="-122"/>
                <a:cs typeface="IBM Plex Sans" pitchFamily="34" charset="-120"/>
              </a:rPr>
              <a:t>Coût d’opportunité :</a:t>
            </a:r>
            <a:r>
              <a:rPr lang="fr-FR" altLang="en-US" sz="2110" dirty="0">
                <a:solidFill>
                  <a:srgbClr val="25252B"/>
                </a:solidFill>
                <a:latin typeface="IBM Plex Sans" pitchFamily="34" charset="0"/>
                <a:ea typeface="IBM Plex Sans" pitchFamily="34" charset="-122"/>
                <a:cs typeface="IBM Plex Sans" pitchFamily="34" charset="-120"/>
              </a:rPr>
              <a:t> la meilleure option à laquelle on renonce</a:t>
            </a:r>
            <a:endParaRPr lang="fr-FR" sz="2110" dirty="0"/>
          </a:p>
          <a:p>
            <a:pPr algn="l" marL="200660" indent="-200660">
              <a:lnSpc>
                <a:spcPct val="113000"/>
              </a:lnSpc>
              <a:spcBef>
                <a:spcPts val="420"/>
              </a:spcBef>
              <a:buSzPct val="100000"/>
              <a:buChar char="•"/>
            </a:pPr>
            <a:r>
              <a:rPr lang="fr-FR" altLang="en-US" sz="2110" b="1" dirty="0">
                <a:solidFill>
                  <a:srgbClr val="422C70"/>
                </a:solidFill>
                <a:latin typeface="IBM Plex Sans" pitchFamily="34" charset="0"/>
                <a:ea typeface="IBM Plex Sans" pitchFamily="34" charset="-122"/>
                <a:cs typeface="IBM Plex Sans" pitchFamily="34" charset="-120"/>
              </a:rPr>
              <a:t>Préférence temporelle :</a:t>
            </a:r>
            <a:r>
              <a:rPr lang="fr-FR" altLang="en-US" sz="2110" dirty="0">
                <a:solidFill>
                  <a:srgbClr val="25252B"/>
                </a:solidFill>
                <a:latin typeface="IBM Plex Sans" pitchFamily="34" charset="0"/>
                <a:ea typeface="IBM Plex Sans" pitchFamily="34" charset="-122"/>
                <a:cs typeface="IBM Plex Sans" pitchFamily="34" charset="-120"/>
              </a:rPr>
              <a:t> maintenant par rapport à plus tard</a:t>
            </a:r>
            <a:endParaRPr lang="fr-FR" sz="2110" dirty="0"/>
          </a:p>
          <a:p>
            <a:pPr algn="l" marL="200660" indent="-200660">
              <a:lnSpc>
                <a:spcPct val="113000"/>
              </a:lnSpc>
              <a:spcBef>
                <a:spcPts val="420"/>
              </a:spcBef>
              <a:buSzPct val="100000"/>
              <a:buChar char="•"/>
            </a:pPr>
            <a:r>
              <a:rPr lang="fr-FR" altLang="en-US" sz="2110" b="1" dirty="0">
                <a:solidFill>
                  <a:srgbClr val="422C70"/>
                </a:solidFill>
                <a:latin typeface="IBM Plex Sans" pitchFamily="34" charset="0"/>
                <a:ea typeface="IBM Plex Sans" pitchFamily="34" charset="-122"/>
                <a:cs typeface="IBM Plex Sans" pitchFamily="34" charset="-120"/>
              </a:rPr>
              <a:t>Compromis :</a:t>
            </a:r>
            <a:r>
              <a:rPr lang="fr-FR" altLang="en-US" sz="2110" dirty="0">
                <a:solidFill>
                  <a:srgbClr val="25252B"/>
                </a:solidFill>
                <a:latin typeface="IBM Plex Sans" pitchFamily="34" charset="0"/>
                <a:ea typeface="IBM Plex Sans" pitchFamily="34" charset="-122"/>
                <a:cs typeface="IBM Plex Sans" pitchFamily="34" charset="-120"/>
              </a:rPr>
              <a:t> un avantage qui a un coût</a:t>
            </a:r>
            <a:endParaRPr lang="fr-FR" sz="2110" dirty="0"/>
          </a:p>
        </p:txBody>
      </p:sp>
      <p:sp>
        <p:nvSpPr>
          <p:cNvPr id="6" name="Text 3"/>
          <p:cNvSpPr/>
          <p:nvPr/>
        </p:nvSpPr>
        <p:spPr>
          <a:xfrm>
            <a:off x="666780" y="5558180"/>
            <a:ext cx="5694426" cy="72393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La rareté seule ne garantit pas la valeur ; la demande compte aussi.</a:t>
            </a:r>
            <a:endParaRPr lang="fr-F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ès d’une source d’eau potable Une bouteille d’eau se trouve dans le réfrigérateur d’un magasin. Il est facile de trouver de l’eau potable à proximité.BesoinFaiblePrixPlus basEn période de pénurie La">    </p:cNvPr>
          <p:cNvPicPr>
            <a:picLocks noChangeAspect="1"/>
          </p:cNvPicPr>
          <p:nvPr/>
        </p:nvPicPr>
        <p:blipFill>
          <a:blip r:embed="rId1"/>
          <a:stretch>
            <a:fillRect/>
          </a:stretch>
        </p:blipFill>
        <p:spPr>
          <a:xfrm>
            <a:off x="538947" y="266730"/>
            <a:ext cx="111141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Coût d’opportunité</a:t>
            </a:r>
            <a:endParaRPr lang="fr-F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Une personne disposant de peu de monnaie évalue les options Alimentation Bien manger aujourd’hui.Transport Se rendre au travail.ÉpargneGarder la monnaie pour plus tard. Chaque choix implique de renonc">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Du troc à la monnaie numérique</a:t>
            </a:r>
            <a:endParaRPr lang="fr-FR" sz="3000" dirty="0"/>
          </a:p>
        </p:txBody>
      </p:sp>
      <p:sp>
        <p:nvSpPr>
          <p:cNvPr id="4" name="Text 2"/>
          <p:cNvSpPr/>
          <p:nvPr/>
        </p:nvSpPr>
        <p:spPr>
          <a:xfrm>
            <a:off x="1017179" y="1379464"/>
            <a:ext cx="11125871" cy="2929098"/>
          </a:xfrm>
          <a:prstGeom prst="rect">
            <a:avLst/>
          </a:prstGeom>
          <a:noFill/>
          <a:ln/>
        </p:spPr>
        <p:txBody>
          <a:bodyPr wrap="square" lIns="0" tIns="0" rIns="0" bIns="0" rtlCol="0" anchor="t"/>
          <a:lstStyle/>
          <a:p>
            <a:pPr algn="l" marL="210820" indent="-210820">
              <a:lnSpc>
                <a:spcPct val="113000"/>
              </a:lnSpc>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Échange direct, dons, obligations et registres de dettes</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Monnaie-marchandise : biens ayant d’autres usages</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Pièces standardisées : reconnaissance ; réduction possible de la teneur en métal précieux</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Monnaie papier représentative : créances convertibles ; confiance dans l’émetteur</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Banques et monnaie d’État : promesses institutionnelles</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Paiements numériques : instructions modifiant les registres</a:t>
            </a:r>
            <a:endParaRPr lang="fr-FR" sz="2210" dirty="0"/>
          </a:p>
        </p:txBody>
      </p:sp>
      <p:sp>
        <p:nvSpPr>
          <p:cNvPr id="5" name="Text 3"/>
          <p:cNvSpPr/>
          <p:nvPr/>
        </p:nvSpPr>
        <p:spPr>
          <a:xfrm>
            <a:off x="666780" y="4616988"/>
            <a:ext cx="11510010" cy="1135410"/>
          </a:xfrm>
          <a:prstGeom prst="rect">
            <a:avLst/>
          </a:prstGeom>
          <a:noFill/>
          <a:ln/>
        </p:spPr>
        <p:txBody>
          <a:bodyPr wrap="square" lIns="0" tIns="0" rIns="0" bIns="0" rtlCol="0" anchor="t"/>
          <a:lstStyle/>
          <a:p>
            <a:pPr algn="l" indent="0" marL="0">
              <a:lnSpc>
                <a:spcPct val="113000"/>
              </a:lnSpc>
              <a:buNone/>
            </a:pPr>
            <a:r>
              <a:rPr lang="fr-FR" altLang="en-US" sz="2210" dirty="0">
                <a:solidFill>
                  <a:srgbClr val="25252B"/>
                </a:solidFill>
                <a:latin typeface="IBM Plex Sans" pitchFamily="34" charset="0"/>
                <a:ea typeface="IBM Plex Sans" pitchFamily="34" charset="-122"/>
                <a:cs typeface="IBM Plex Sans" pitchFamily="34" charset="-120"/>
              </a:rPr>
              <a:t>Différentes formes ont coexisté ; les sociétés n’ont pas toutes suivi la même succession d’étapes. La commodité s’est souvent accompagnée d’une dépendance envers les émetteurs et les intermédiaires.</a:t>
            </a:r>
            <a:endParaRPr lang="fr-FR"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Monnaie fiduciaire</a:t>
            </a:r>
            <a:endParaRPr lang="fr-FR"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La monnaie fiduciaire est une monnaie autorisée par l’État qui n’est pas convertible en une quantité fixe d’une matière première telle que l’or.</a:t>
            </a:r>
            <a:endParaRPr lang="fr-FR"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Banque centrale :</a:t>
            </a:r>
            <a:r>
              <a:rPr lang="fr-FR" altLang="en-US" sz="2300" dirty="0">
                <a:solidFill>
                  <a:srgbClr val="25252B"/>
                </a:solidFill>
                <a:latin typeface="IBM Plex Sans" pitchFamily="34" charset="0"/>
                <a:ea typeface="IBM Plex Sans" pitchFamily="34" charset="-122"/>
                <a:cs typeface="IBM Plex Sans" pitchFamily="34" charset="-120"/>
              </a:rPr>
              <a:t> base monétaire, politique monétaire, règlement</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Banques commerciales :</a:t>
            </a:r>
            <a:r>
              <a:rPr lang="fr-FR" altLang="en-US" sz="2300" dirty="0">
                <a:solidFill>
                  <a:srgbClr val="25252B"/>
                </a:solidFill>
                <a:latin typeface="IBM Plex Sans" pitchFamily="34" charset="0"/>
                <a:ea typeface="IBM Plex Sans" pitchFamily="34" charset="-122"/>
                <a:cs typeface="IBM Plex Sans" pitchFamily="34" charset="-120"/>
              </a:rPr>
              <a:t> dépôts, paiements, prêts</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État :</a:t>
            </a:r>
            <a:r>
              <a:rPr lang="fr-FR" altLang="en-US" sz="2300" dirty="0">
                <a:solidFill>
                  <a:srgbClr val="25252B"/>
                </a:solidFill>
                <a:latin typeface="IBM Plex Sans" pitchFamily="34" charset="0"/>
                <a:ea typeface="IBM Plex Sans" pitchFamily="34" charset="-122"/>
                <a:cs typeface="IBM Plex Sans" pitchFamily="34" charset="-120"/>
              </a:rPr>
              <a:t> impôts, dépenses, lois</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Particuliers et entreprises :</a:t>
            </a:r>
            <a:r>
              <a:rPr lang="fr-FR" altLang="en-US" sz="2300" dirty="0">
                <a:solidFill>
                  <a:srgbClr val="25252B"/>
                </a:solidFill>
                <a:latin typeface="IBM Plex Sans" pitchFamily="34" charset="0"/>
                <a:ea typeface="IBM Plex Sans" pitchFamily="34" charset="-122"/>
                <a:cs typeface="IBM Plex Sans" pitchFamily="34" charset="-120"/>
              </a:rPr>
              <a:t> travail, prix, échanges</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Acceptation collective et effets de réseau</a:t>
            </a:r>
            <a:endParaRPr lang="fr-FR"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La commodité des paiements et la souplesse du crédit entraînent une dépendance envers les institutions. L’offre, l’accès et les règles peuvent changer ; les règles relatives au cours légal varient selon les juridictions.</a:t>
            </a:r>
            <a:endParaRPr lang="fr-F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Banque centraleGère la politique monétaire et assure le règlement des paiements. Banque commercialeDoit à ses clients les sommes déposées ; un dépôt constitue une dette de la banque. Services de paiem">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Examinez un paiement local</a:t>
            </a:r>
            <a:endParaRPr lang="fr-FR" sz="3000" dirty="0"/>
          </a:p>
        </p:txBody>
      </p:sp>
      <p:sp>
        <p:nvSpPr>
          <p:cNvPr id="5" name="Text 2"/>
          <p:cNvSpPr/>
          <p:nvPr/>
        </p:nvSpPr>
        <p:spPr>
          <a:xfrm>
            <a:off x="666780" y="1429482"/>
            <a:ext cx="5694426" cy="72393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Choisissez un paiement courant ou imaginez un scénario.</a:t>
            </a:r>
            <a:endParaRPr lang="fr-FR" sz="2110" dirty="0"/>
          </a:p>
        </p:txBody>
      </p:sp>
      <p:sp>
        <p:nvSpPr>
          <p:cNvPr id="6" name="Text 3"/>
          <p:cNvSpPr/>
          <p:nvPr/>
        </p:nvSpPr>
        <p:spPr>
          <a:xfrm>
            <a:off x="1002000" y="2367839"/>
            <a:ext cx="5327020" cy="341830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fr-FR" altLang="en-US" sz="2110" dirty="0">
                <a:solidFill>
                  <a:srgbClr val="25252B"/>
                </a:solidFill>
                <a:latin typeface="IBM Plex Sans" pitchFamily="34" charset="0"/>
                <a:ea typeface="IBM Plex Sans" pitchFamily="34" charset="-122"/>
                <a:cs typeface="IBM Plex Sans" pitchFamily="34" charset="-120"/>
              </a:rPr>
              <a:t>Que paie-t-on ? Quelle monnaie sert d’unité de compte ?</a:t>
            </a:r>
            <a:endParaRPr lang="fr-FR" sz="2110" dirty="0"/>
          </a:p>
          <a:p>
            <a:pPr algn="l" marL="200660" indent="-200660">
              <a:lnSpc>
                <a:spcPct val="113000"/>
              </a:lnSpc>
              <a:spcBef>
                <a:spcPts val="420"/>
              </a:spcBef>
              <a:buSzPct val="100000"/>
              <a:buFont typeface="+mj-lt"/>
              <a:buAutoNum type="arabicPeriod" startAt="1"/>
            </a:pPr>
            <a:r>
              <a:rPr lang="fr-FR" altLang="en-US" sz="2110" dirty="0">
                <a:solidFill>
                  <a:srgbClr val="25252B"/>
                </a:solidFill>
                <a:latin typeface="IBM Plex Sans" pitchFamily="34" charset="0"/>
                <a:ea typeface="IBM Plex Sans" pitchFamily="34" charset="-122"/>
                <a:cs typeface="IBM Plex Sans" pitchFamily="34" charset="-120"/>
              </a:rPr>
              <a:t>Pourquoi le destinataire accepte-t-il cette monnaie ?</a:t>
            </a:r>
            <a:endParaRPr lang="fr-FR" sz="2110" dirty="0"/>
          </a:p>
          <a:p>
            <a:pPr algn="l" marL="200660" indent="-200660">
              <a:lnSpc>
                <a:spcPct val="113000"/>
              </a:lnSpc>
              <a:spcBef>
                <a:spcPts val="420"/>
              </a:spcBef>
              <a:buSzPct val="100000"/>
              <a:buFont typeface="+mj-lt"/>
              <a:buAutoNum type="arabicPeriod" startAt="1"/>
            </a:pPr>
            <a:r>
              <a:rPr lang="fr-FR" altLang="en-US" sz="2110" dirty="0">
                <a:solidFill>
                  <a:srgbClr val="25252B"/>
                </a:solidFill>
                <a:latin typeface="IBM Plex Sans" pitchFamily="34" charset="0"/>
                <a:ea typeface="IBM Plex Sans" pitchFamily="34" charset="-122"/>
                <a:cs typeface="IBM Plex Sans" pitchFamily="34" charset="-120"/>
              </a:rPr>
              <a:t>Quelles institutions, quels registres ou quelles règles soutiennent cette monnaie ?</a:t>
            </a:r>
            <a:endParaRPr lang="fr-FR" sz="2110" dirty="0"/>
          </a:p>
          <a:p>
            <a:pPr algn="l" marL="200660" indent="-200660">
              <a:lnSpc>
                <a:spcPct val="113000"/>
              </a:lnSpc>
              <a:spcBef>
                <a:spcPts val="420"/>
              </a:spcBef>
              <a:buSzPct val="100000"/>
              <a:buFont typeface="+mj-lt"/>
              <a:buAutoNum type="arabicPeriod" startAt="1"/>
            </a:pPr>
            <a:r>
              <a:rPr lang="fr-FR" altLang="en-US" sz="2110" dirty="0">
                <a:solidFill>
                  <a:srgbClr val="25252B"/>
                </a:solidFill>
                <a:latin typeface="IBM Plex Sans" pitchFamily="34" charset="0"/>
                <a:ea typeface="IBM Plex Sans" pitchFamily="34" charset="-122"/>
                <a:cs typeface="IBM Plex Sans" pitchFamily="34" charset="-120"/>
              </a:rPr>
              <a:t>Qu’est-ce qui devient plus difficile si l’acceptation ou la confiance disparaît ?</a:t>
            </a:r>
            <a:endParaRPr lang="fr-F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Le système bancaire à réserves fractionnaires</a:t>
            </a:r>
            <a:endParaRPr lang="fr-FR"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Dépôts bancaires : des promesses de paiement</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Seule une partie est détenue sous forme de réserves immédiatement disponibles</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Un prêt crée généralement de la nouvelle monnaie de dépôt</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Le remboursement du capital réduit la monnaie de dépôt</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Les fonds propres, la liquidité, le risque de crédit, le financement, la réglementation et la demande limitent l’octroi de prêts</a:t>
            </a:r>
            <a:endParaRPr lang="fr-FR"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fr-FR" altLang="en-US" sz="2020" b="1" dirty="0">
                <a:solidFill>
                  <a:srgbClr val="422C70"/>
                </a:solidFill>
                <a:latin typeface="IBM Plex Sans" pitchFamily="34" charset="0"/>
                <a:ea typeface="IBM Plex Sans" pitchFamily="34" charset="-122"/>
                <a:cs typeface="IBM Plex Sans" pitchFamily="34" charset="-120"/>
              </a:rPr>
              <a:t>Risque de liquidité :</a:t>
            </a:r>
            <a:r>
              <a:rPr lang="fr-FR" altLang="en-US" sz="2020" dirty="0">
                <a:solidFill>
                  <a:srgbClr val="25252B"/>
                </a:solidFill>
                <a:latin typeface="IBM Plex Sans" pitchFamily="34" charset="0"/>
                <a:ea typeface="IBM Plex Sans" pitchFamily="34" charset="-122"/>
                <a:cs typeface="IBM Plex Sans" pitchFamily="34" charset="-120"/>
              </a:rPr>
              <a:t> trop peu de fonds disponibles pour les retraits aujourd’hui.</a:t>
            </a:r>
            <a:endParaRPr lang="fr-FR"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fr-FR" altLang="en-US" sz="2020" b="1" dirty="0">
                <a:solidFill>
                  <a:srgbClr val="422C70"/>
                </a:solidFill>
                <a:latin typeface="IBM Plex Sans" pitchFamily="34" charset="0"/>
                <a:ea typeface="IBM Plex Sans" pitchFamily="34" charset="-122"/>
                <a:cs typeface="IBM Plex Sans" pitchFamily="34" charset="-120"/>
              </a:rPr>
              <a:t>Risque de solvabilité :</a:t>
            </a:r>
            <a:r>
              <a:rPr lang="fr-FR" altLang="en-US" sz="2020" dirty="0">
                <a:solidFill>
                  <a:srgbClr val="25252B"/>
                </a:solidFill>
                <a:latin typeface="IBM Plex Sans" pitchFamily="34" charset="0"/>
                <a:ea typeface="IBM Plex Sans" pitchFamily="34" charset="-122"/>
                <a:cs typeface="IBM Plex Sans" pitchFamily="34" charset="-120"/>
              </a:rPr>
              <a:t> des actifs dont la valeur est inférieure aux engagements.</a:t>
            </a:r>
            <a:endParaRPr lang="fr-FR"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fr-FR" altLang="en-US" sz="2020" dirty="0">
                <a:solidFill>
                  <a:srgbClr val="25252B"/>
                </a:solidFill>
                <a:latin typeface="IBM Plex Sans" pitchFamily="34" charset="0"/>
                <a:ea typeface="IBM Plex Sans" pitchFamily="34" charset="-122"/>
                <a:cs typeface="IBM Plex Sans" pitchFamily="34" charset="-120"/>
              </a:rPr>
              <a:t>Les ruées bancaires peuvent compliquer l’accès aux dépôts. L’assurance des dépôts et les prêts de la banque centrale peuvent réduire la panique, mais la couverture et les règles varient ; la protection ne peut pas éliminer tous les risques.</a:t>
            </a:r>
            <a:endParaRPr lang="fr-FR"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Demander le prêtL’emprunteur demande un prêt à la banque.2Approuver le prêtLa banque accepte de prêter.3 Créer le dépôtLa banque crédite le compte de l’emprunteur d’un nouveau dépôt.4 Dépenser ou tr">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isque de liquiditéDe nombreux déposants font la queue pour retirer leurs fonds aujourd’hui Les prêts accordés par la banque peuvent encore être remboursés plus tard Pas assez de liquidités ou d’actif">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Inflation et pouvoir d’achat</a:t>
            </a:r>
            <a:endParaRPr lang="fr-FR" sz="3000" dirty="0"/>
          </a:p>
        </p:txBody>
      </p:sp>
      <p:sp>
        <p:nvSpPr>
          <p:cNvPr id="5" name="Text 2"/>
          <p:cNvSpPr/>
          <p:nvPr/>
        </p:nvSpPr>
        <p:spPr>
          <a:xfrm>
            <a:off x="971459" y="1368491"/>
            <a:ext cx="5360487" cy="2449403"/>
          </a:xfrm>
          <a:prstGeom prst="rect">
            <a:avLst/>
          </a:prstGeom>
          <a:noFill/>
          <a:ln/>
        </p:spPr>
        <p:txBody>
          <a:bodyPr wrap="square" lIns="0" tIns="0" rIns="0" bIns="0" rtlCol="0" anchor="t"/>
          <a:lstStyle/>
          <a:p>
            <a:pPr algn="l" marL="182880" indent="-182880">
              <a:lnSpc>
                <a:spcPct val="113000"/>
              </a:lnSpc>
              <a:buSzPct val="100000"/>
              <a:buChar char="•"/>
            </a:pPr>
            <a:r>
              <a:rPr lang="fr-FR" altLang="en-US" sz="1920" b="1" dirty="0">
                <a:solidFill>
                  <a:srgbClr val="422C70"/>
                </a:solidFill>
                <a:latin typeface="IBM Plex Sans" pitchFamily="34" charset="0"/>
                <a:ea typeface="IBM Plex Sans" pitchFamily="34" charset="-122"/>
                <a:cs typeface="IBM Plex Sans" pitchFamily="34" charset="-120"/>
              </a:rPr>
              <a:t>Inflation des prix :</a:t>
            </a:r>
            <a:r>
              <a:rPr lang="fr-FR" altLang="en-US" sz="1920" dirty="0">
                <a:solidFill>
                  <a:srgbClr val="25252B"/>
                </a:solidFill>
                <a:latin typeface="IBM Plex Sans" pitchFamily="34" charset="0"/>
                <a:ea typeface="IBM Plex Sans" pitchFamily="34" charset="-122"/>
                <a:cs typeface="IBM Plex Sans" pitchFamily="34" charset="-120"/>
              </a:rPr>
              <a:t> hausse durable du niveau général des prix</a:t>
            </a:r>
            <a:endParaRPr lang="fr-FR" sz="1920" dirty="0"/>
          </a:p>
          <a:p>
            <a:pPr algn="l" marL="182880" indent="-182880">
              <a:lnSpc>
                <a:spcPct val="113000"/>
              </a:lnSpc>
              <a:spcBef>
                <a:spcPts val="380"/>
              </a:spcBef>
              <a:buSzPct val="100000"/>
              <a:buChar char="•"/>
            </a:pPr>
            <a:r>
              <a:rPr lang="fr-FR" altLang="en-US" sz="1920" b="1" dirty="0">
                <a:solidFill>
                  <a:srgbClr val="422C70"/>
                </a:solidFill>
                <a:latin typeface="IBM Plex Sans" pitchFamily="34" charset="0"/>
                <a:ea typeface="IBM Plex Sans" pitchFamily="34" charset="-122"/>
                <a:cs typeface="IBM Plex Sans" pitchFamily="34" charset="-120"/>
              </a:rPr>
              <a:t>Pouvoir d’achat :</a:t>
            </a:r>
            <a:r>
              <a:rPr lang="fr-FR" altLang="en-US" sz="1920" dirty="0">
                <a:solidFill>
                  <a:srgbClr val="25252B"/>
                </a:solidFill>
                <a:latin typeface="IBM Plex Sans" pitchFamily="34" charset="0"/>
                <a:ea typeface="IBM Plex Sans" pitchFamily="34" charset="-122"/>
                <a:cs typeface="IBM Plex Sans" pitchFamily="34" charset="-120"/>
              </a:rPr>
              <a:t> ce qu’une unité de monnaie permet d’acheter</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Même panier : 100 → 110 unités monétaires</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Revenus ou épargne inchangés : pouvoir d’achat réduit</a:t>
            </a:r>
            <a:endParaRPr lang="fr-FR" sz="1920" dirty="0"/>
          </a:p>
        </p:txBody>
      </p:sp>
      <p:sp>
        <p:nvSpPr>
          <p:cNvPr id="6" name="Text 3"/>
          <p:cNvSpPr/>
          <p:nvPr/>
        </p:nvSpPr>
        <p:spPr>
          <a:xfrm>
            <a:off x="666780" y="4086088"/>
            <a:ext cx="5694426" cy="1645280"/>
          </a:xfrm>
          <a:prstGeom prst="rect">
            <a:avLst/>
          </a:prstGeom>
          <a:noFill/>
          <a:ln/>
        </p:spPr>
        <p:txBody>
          <a:bodyPr wrap="square" lIns="0" tIns="0" rIns="0" bIns="0" rtlCol="0" anchor="t"/>
          <a:lstStyle/>
          <a:p>
            <a:pPr algn="l" indent="0" marL="0">
              <a:lnSpc>
                <a:spcPct val="113000"/>
              </a:lnSpc>
              <a:buNone/>
            </a:pPr>
            <a:r>
              <a:rPr lang="fr-FR" altLang="en-US" sz="1920" dirty="0">
                <a:solidFill>
                  <a:srgbClr val="25252B"/>
                </a:solidFill>
                <a:latin typeface="IBM Plex Sans" pitchFamily="34" charset="0"/>
                <a:ea typeface="IBM Plex Sans" pitchFamily="34" charset="-122"/>
                <a:cs typeface="IBM Plex Sans" pitchFamily="34" charset="-120"/>
              </a:rPr>
              <a:t>L’expansion de la monnaie et du crédit peut y contribuer, tout comme l’offre, la demande, le taux de change, la fiscalité, la réglementation et les coûts. La hausse d’un seul prix ne suffit pas à mesurer l’inflation dans son ensemble.</a:t>
            </a:r>
            <a:endParaRPr lang="fr-FR"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Avant Vous détenez 100 unités. Le panier coûte 100. Vous pouvez acheter tout le panier.Niveau des prixPlus basPouvoir d’achatPlus élevéAprès la hausse des prix Vous détenez toujours 100 unités. Le mêm">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Comparez le pouvoir d’achat à l’échelle locale</a:t>
            </a:r>
            <a:endParaRPr lang="fr-FR"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fr-FR" altLang="en-US" sz="2300" dirty="0">
                <a:solidFill>
                  <a:srgbClr val="25252B"/>
                </a:solidFill>
                <a:latin typeface="IBM Plex Sans" pitchFamily="34" charset="0"/>
                <a:ea typeface="IBM Plex Sans" pitchFamily="34" charset="-122"/>
                <a:cs typeface="IBM Plex Sans" pitchFamily="34" charset="-120"/>
              </a:rPr>
              <a:t>Choisissez un article courant ; notez son prix aujourd’hui.</a:t>
            </a:r>
            <a:endParaRPr lang="fr-FR" sz="2300" dirty="0"/>
          </a:p>
          <a:p>
            <a:pPr algn="l" marL="219710" indent="-219710">
              <a:lnSpc>
                <a:spcPct val="113000"/>
              </a:lnSpc>
              <a:spcBef>
                <a:spcPts val="460"/>
              </a:spcBef>
              <a:buSzPct val="100000"/>
              <a:buFont typeface="+mj-lt"/>
              <a:buAutoNum type="arabicPeriod" startAt="1"/>
            </a:pPr>
            <a:r>
              <a:rPr lang="fr-FR" altLang="en-US" sz="2300" dirty="0">
                <a:solidFill>
                  <a:srgbClr val="25252B"/>
                </a:solidFill>
                <a:latin typeface="IBM Plex Sans" pitchFamily="34" charset="0"/>
                <a:ea typeface="IBM Plex Sans" pitchFamily="34" charset="-122"/>
                <a:cs typeface="IBM Plex Sans" pitchFamily="34" charset="-120"/>
              </a:rPr>
              <a:t>Comparez-le à un prix passé ; consultez une source fiable si possible.</a:t>
            </a:r>
            <a:endParaRPr lang="fr-FR" sz="2300" dirty="0"/>
          </a:p>
          <a:p>
            <a:pPr algn="l" marL="219710" indent="-219710">
              <a:lnSpc>
                <a:spcPct val="113000"/>
              </a:lnSpc>
              <a:spcBef>
                <a:spcPts val="460"/>
              </a:spcBef>
              <a:buSzPct val="100000"/>
              <a:buFont typeface="+mj-lt"/>
              <a:buAutoNum type="arabicPeriod" startAt="1"/>
            </a:pPr>
            <a:r>
              <a:rPr lang="fr-FR" altLang="en-US" sz="2300" dirty="0">
                <a:solidFill>
                  <a:srgbClr val="25252B"/>
                </a:solidFill>
                <a:latin typeface="IBM Plex Sans" pitchFamily="34" charset="0"/>
                <a:ea typeface="IBM Plex Sans" pitchFamily="34" charset="-122"/>
                <a:cs typeface="IBM Plex Sans" pitchFamily="34" charset="-120"/>
              </a:rPr>
              <a:t>Les revenus ont-ils évolué au même rythme ? Qu’est-ce qui a changé d’autre ?</a:t>
            </a:r>
            <a:endParaRPr lang="fr-FR" sz="2300" dirty="0"/>
          </a:p>
          <a:p>
            <a:pPr algn="l" marL="219710" indent="-219710">
              <a:lnSpc>
                <a:spcPct val="113000"/>
              </a:lnSpc>
              <a:spcBef>
                <a:spcPts val="460"/>
              </a:spcBef>
              <a:buSzPct val="100000"/>
              <a:buFont typeface="+mj-lt"/>
              <a:buAutoNum type="arabicPeriod" startAt="1"/>
            </a:pPr>
            <a:r>
              <a:rPr lang="fr-FR" altLang="en-US" sz="2300" dirty="0">
                <a:solidFill>
                  <a:srgbClr val="25252B"/>
                </a:solidFill>
                <a:latin typeface="IBM Plex Sans" pitchFamily="34" charset="0"/>
                <a:ea typeface="IBM Plex Sans" pitchFamily="34" charset="-122"/>
                <a:cs typeface="IBM Plex Sans" pitchFamily="34" charset="-120"/>
              </a:rPr>
              <a:t>Comparez avec une mesure officielle de l’inflation et le panier de référence associé.</a:t>
            </a:r>
            <a:endParaRPr lang="fr-FR"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Les effets diffèrent pour les détenteurs de liquidités, les propriétaires d’actifs, les emprunteurs et les prêteurs ; les salaires et les prix s’ajustent à des rythmes différents. Vos dépenses peuvent différer de celles du panier de référence.</a:t>
            </a:r>
            <a:endParaRPr lang="fr-FR"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Un changement de panier ou de méthode n’est pas automatiquement une manipulation ; vérifiez l’explication et documentez le changement.</a:t>
            </a:r>
            <a:endParaRPr lang="fr-F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Le dollar américain comme monnaie de réserve</a:t>
            </a:r>
            <a:endParaRPr lang="fr-FR" sz="3000" dirty="0"/>
          </a:p>
        </p:txBody>
      </p:sp>
      <p:sp>
        <p:nvSpPr>
          <p:cNvPr id="4" name="Text 2"/>
          <p:cNvSpPr/>
          <p:nvPr/>
        </p:nvSpPr>
        <p:spPr>
          <a:xfrm>
            <a:off x="1047720" y="1386779"/>
            <a:ext cx="11092404" cy="3123042"/>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Monnaie de réserve : détenue pour les paiements internationaux</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Guerres mondiales : évolution des rapports de force économiques et financiers</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1944 :</a:t>
            </a:r>
            <a:r>
              <a:rPr lang="fr-FR" altLang="en-US" sz="2400" dirty="0">
                <a:solidFill>
                  <a:srgbClr val="25252B"/>
                </a:solidFill>
                <a:latin typeface="IBM Plex Sans" pitchFamily="34" charset="0"/>
                <a:ea typeface="IBM Plex Sans" pitchFamily="34" charset="-122"/>
                <a:cs typeface="IBM Plex Sans" pitchFamily="34" charset="-120"/>
              </a:rPr>
              <a:t> Bretton Woods ; monnaies liées au dollar, dollar lié à l’or</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1971 :</a:t>
            </a:r>
            <a:r>
              <a:rPr lang="fr-FR" altLang="en-US" sz="2400" dirty="0">
                <a:solidFill>
                  <a:srgbClr val="25252B"/>
                </a:solidFill>
                <a:latin typeface="IBM Plex Sans" pitchFamily="34" charset="0"/>
                <a:ea typeface="IBM Plex Sans" pitchFamily="34" charset="-122"/>
                <a:cs typeface="IBM Plex Sans" pitchFamily="34" charset="-120"/>
              </a:rPr>
              <a:t> fin de la convertibilité officielle du dollar en or</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Échanges commerciaux établis, poids économique et marchés financiers profonds</a:t>
            </a:r>
            <a:endParaRPr lang="fr-FR" sz="2400" dirty="0"/>
          </a:p>
        </p:txBody>
      </p:sp>
      <p:sp>
        <p:nvSpPr>
          <p:cNvPr id="5" name="Text 3"/>
          <p:cNvSpPr/>
          <p:nvPr/>
        </p:nvSpPr>
        <p:spPr>
          <a:xfrm>
            <a:off x="666780" y="4844948"/>
            <a:ext cx="11510010"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La part des différentes monnaies de réserve peut évoluer ; les banques centrales détiennent aussi d’autres monnaies.</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Autres solutions pour épargner et conserver de la valeur</a:t>
            </a:r>
            <a:endParaRPr lang="fr-FR"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Métaux précieux :</a:t>
            </a:r>
            <a:r>
              <a:rPr lang="fr-FR" altLang="en-US" sz="2300" dirty="0">
                <a:solidFill>
                  <a:srgbClr val="25252B"/>
                </a:solidFill>
                <a:latin typeface="IBM Plex Sans" pitchFamily="34" charset="0"/>
                <a:ea typeface="IBM Plex Sans" pitchFamily="34" charset="-122"/>
                <a:cs typeface="IBM Plex Sans" pitchFamily="34" charset="-120"/>
              </a:rPr>
              <a:t> possession physique ; coûts de stockage et de vérification</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Immobilier :</a:t>
            </a:r>
            <a:r>
              <a:rPr lang="fr-FR" altLang="en-US" sz="2300" dirty="0">
                <a:solidFill>
                  <a:srgbClr val="25252B"/>
                </a:solidFill>
                <a:latin typeface="IBM Plex Sans" pitchFamily="34" charset="0"/>
                <a:ea typeface="IBM Plex Sans" pitchFamily="34" charset="-122"/>
                <a:cs typeface="IBM Plex Sans" pitchFamily="34" charset="-120"/>
              </a:rPr>
              <a:t> actif utile ; coût d’entrée élevé, entretien, faible portabilité</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Actions :</a:t>
            </a:r>
            <a:r>
              <a:rPr lang="fr-FR" altLang="en-US" sz="2300" dirty="0">
                <a:solidFill>
                  <a:srgbClr val="25252B"/>
                </a:solidFill>
                <a:latin typeface="IBM Plex Sans" pitchFamily="34" charset="0"/>
                <a:ea typeface="IBM Plex Sans" pitchFamily="34" charset="-122"/>
                <a:cs typeface="IBM Plex Sans" pitchFamily="34" charset="-120"/>
              </a:rPr>
              <a:t> participation au capital d’entreprises productives ; risques liés à l’entreprise, au marché et à la conservation des titres</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Autres options : devises étrangères, obligations, entreprises, outils, éducation</a:t>
            </a:r>
            <a:endParaRPr lang="fr-FR"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Un actif ne remplit pas automatiquement toutes les fonctions de la monnaie. Aucun actif ne garantit le pouvoir d’achat en toutes circonstances.</a:t>
            </a:r>
            <a:endParaRPr lang="fr-FR"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La fiscalité peut modifier les coûts et les avantages ; les règles varient et évoluent. Ce cours ne fournit aucun conseil fiscal.</a:t>
            </a:r>
            <a:endParaRPr lang="fr-F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Monnaies numériques de banque centrale (MNBC)</a:t>
            </a:r>
            <a:endParaRPr lang="fr-FR"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fr-FR" altLang="en-US" sz="1920" dirty="0">
                <a:solidFill>
                  <a:srgbClr val="25252B"/>
                </a:solidFill>
                <a:latin typeface="IBM Plex Sans" pitchFamily="34" charset="0"/>
                <a:ea typeface="IBM Plex Sans" pitchFamily="34" charset="-122"/>
                <a:cs typeface="IBM Plex Sans" pitchFamily="34" charset="-120"/>
              </a:rPr>
              <a:t>Une MNBC est une monnaie fiduciaire numérique émise au passif d’une banque centrale : elle constitue une créance de son détenteur sur cette banque.</a:t>
            </a:r>
            <a:endParaRPr lang="fr-FR"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Différente des espèces et des dépôts auprès des banques commerciales</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Avantages possibles en matière de règlement ou d’accès</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Possibilités de surveillance, de restrictions et de liens avec l’identité</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L’émission centralisée et la politique monétaire demeurent</a:t>
            </a:r>
            <a:endParaRPr lang="fr-FR"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fr-FR" altLang="en-US" sz="1920" dirty="0">
                <a:solidFill>
                  <a:srgbClr val="25252B"/>
                </a:solidFill>
                <a:latin typeface="IBM Plex Sans" pitchFamily="34" charset="0"/>
                <a:ea typeface="IBM Plex Sans" pitchFamily="34" charset="-122"/>
                <a:cs typeface="IBM Plex Sans" pitchFamily="34" charset="-120"/>
              </a:rPr>
              <a:t>Les modèles diffèrent. Numérique ne signifie pas automatiquement décentralisé, rare, confidentiel ou vérifiable de manière indépendante.</a:t>
            </a:r>
            <a:endParaRPr lang="fr-FR"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fr-FR" altLang="en-US" sz="1920" b="1" dirty="0">
                <a:solidFill>
                  <a:srgbClr val="422C70"/>
                </a:solidFill>
                <a:latin typeface="IBM Plex Sans" pitchFamily="34" charset="0"/>
                <a:ea typeface="IBM Plex Sans" pitchFamily="34" charset="-122"/>
                <a:cs typeface="IBM Plex Sans" pitchFamily="34" charset="-120"/>
              </a:rPr>
              <a:t>Vérifiez</a:t>
            </a:r>
            <a:endParaRPr lang="fr-FR" sz="1920" dirty="0"/>
          </a:p>
          <a:p>
            <a:pPr algn="l" indent="0" marL="0">
              <a:lnSpc>
                <a:spcPct val="113000"/>
              </a:lnSpc>
              <a:spcBef>
                <a:spcPts val="290"/>
              </a:spcBef>
              <a:buNone/>
            </a:pPr>
            <a:r>
              <a:rPr lang="fr-FR" altLang="en-US" sz="1920" dirty="0">
                <a:solidFill>
                  <a:srgbClr val="25252B"/>
                </a:solidFill>
                <a:latin typeface="IBM Plex Sans" pitchFamily="34" charset="0"/>
                <a:ea typeface="IBM Plex Sans" pitchFamily="34" charset="-122"/>
                <a:cs typeface="IBM Plex Sans" pitchFamily="34" charset="-120"/>
              </a:rPr>
              <a:t>Qui l’émet, qui peut l’utiliser, quelles données sont collectées et qui peut bloquer les paiements ou modifier les règles ? Que se passe-t-il hors ligne et quelles protections juridiques existent ?</a:t>
            </a:r>
            <a:endParaRPr lang="fr-FR"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Révision : comment la monnaie peut-elle dysfonctionner ?</a:t>
            </a:r>
            <a:endParaRPr lang="fr-FR" sz="3000" dirty="0"/>
          </a:p>
        </p:txBody>
      </p:sp>
      <p:sp>
        <p:nvSpPr>
          <p:cNvPr id="4" name="Text 2"/>
          <p:cNvSpPr/>
          <p:nvPr/>
        </p:nvSpPr>
        <p:spPr>
          <a:xfrm>
            <a:off x="666780" y="1411194"/>
            <a:ext cx="11510010" cy="312542"/>
          </a:xfrm>
          <a:prstGeom prst="rect">
            <a:avLst/>
          </a:prstGeom>
          <a:noFill/>
          <a:ln/>
        </p:spPr>
        <p:txBody>
          <a:bodyPr wrap="square" lIns="0" tIns="0" rIns="0" bIns="0" rtlCol="0" anchor="t"/>
          <a:lstStyle/>
          <a:p>
            <a:pPr algn="l" indent="0" marL="0">
              <a:lnSpc>
                <a:spcPct val="113000"/>
              </a:lnSpc>
              <a:buNone/>
            </a:pPr>
            <a:r>
              <a:rPr lang="fr-FR" altLang="en-US" sz="1820" b="1" dirty="0">
                <a:solidFill>
                  <a:srgbClr val="25252B"/>
                </a:solidFill>
                <a:latin typeface="IBM Plex Sans" pitchFamily="34" charset="0"/>
                <a:ea typeface="IBM Plex Sans" pitchFamily="34" charset="-122"/>
                <a:cs typeface="IBM Plex Sans" pitchFamily="34" charset="-120"/>
              </a:rPr>
              <a:t>Points clés à retenir</a:t>
            </a:r>
            <a:endParaRPr lang="fr-FR" sz="1820" dirty="0"/>
          </a:p>
        </p:txBody>
      </p:sp>
      <p:sp>
        <p:nvSpPr>
          <p:cNvPr id="5" name="Text 3"/>
          <p:cNvSpPr/>
          <p:nvPr/>
        </p:nvSpPr>
        <p:spPr>
          <a:xfrm>
            <a:off x="956188" y="1908901"/>
            <a:ext cx="11192805" cy="2060418"/>
          </a:xfrm>
          <a:prstGeom prst="rect">
            <a:avLst/>
          </a:prstGeom>
          <a:noFill/>
          <a:ln/>
        </p:spPr>
        <p:txBody>
          <a:bodyPr wrap="square" lIns="0" tIns="0" rIns="0" bIns="0" rtlCol="0" anchor="t"/>
          <a:lstStyle/>
          <a:p>
            <a:pPr algn="l" marL="173990" indent="-173990">
              <a:lnSpc>
                <a:spcPct val="113000"/>
              </a:lnSpc>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La monnaie coordonne les échanges, les prix et la valeur au fil du temps</a:t>
            </a:r>
            <a:endParaRPr lang="fr-FR" sz="1820" dirty="0"/>
          </a:p>
          <a:p>
            <a:pPr algn="l" marL="173990" indent="-173990">
              <a:lnSpc>
                <a:spcPct val="113000"/>
              </a:lnSpc>
              <a:spcBef>
                <a:spcPts val="360"/>
              </a:spcBef>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Les fonctions et les propriétés facilitent la comparaison</a:t>
            </a:r>
            <a:endParaRPr lang="fr-FR" sz="1820" dirty="0"/>
          </a:p>
          <a:p>
            <a:pPr algn="l" marL="173990" indent="-173990">
              <a:lnSpc>
                <a:spcPct val="113000"/>
              </a:lnSpc>
              <a:spcBef>
                <a:spcPts val="360"/>
              </a:spcBef>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La commodité implique des compromis en matière de confiance, de contrôle et d’accès</a:t>
            </a:r>
            <a:endParaRPr lang="fr-FR" sz="1820" dirty="0"/>
          </a:p>
          <a:p>
            <a:pPr algn="l" marL="173990" indent="-173990">
              <a:lnSpc>
                <a:spcPct val="113000"/>
              </a:lnSpc>
              <a:spcBef>
                <a:spcPts val="360"/>
              </a:spcBef>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La masse monétaire, les risques bancaires et l’inflation affectent les personnes différemment</a:t>
            </a:r>
            <a:endParaRPr lang="fr-FR" sz="1820" dirty="0"/>
          </a:p>
          <a:p>
            <a:pPr algn="l" marL="173990" indent="-173990">
              <a:lnSpc>
                <a:spcPct val="113000"/>
              </a:lnSpc>
              <a:spcBef>
                <a:spcPts val="360"/>
              </a:spcBef>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Les solutions alternatives et les monnaies numériques de banque centrale nécessitent aussi une évaluation minutieuse</a:t>
            </a:r>
            <a:endParaRPr lang="fr-FR" sz="1820" dirty="0"/>
          </a:p>
        </p:txBody>
      </p:sp>
      <p:sp>
        <p:nvSpPr>
          <p:cNvPr id="6" name="Text 4"/>
          <p:cNvSpPr/>
          <p:nvPr/>
        </p:nvSpPr>
        <p:spPr>
          <a:xfrm>
            <a:off x="666780" y="4223888"/>
            <a:ext cx="11510010" cy="625084"/>
          </a:xfrm>
          <a:prstGeom prst="rect">
            <a:avLst/>
          </a:prstGeom>
          <a:noFill/>
          <a:ln/>
        </p:spPr>
        <p:txBody>
          <a:bodyPr wrap="square" lIns="0" tIns="0" rIns="0" bIns="0" rtlCol="0" anchor="t"/>
          <a:lstStyle/>
          <a:p>
            <a:pPr algn="l" indent="0" marL="0">
              <a:lnSpc>
                <a:spcPct val="113000"/>
              </a:lnSpc>
              <a:buNone/>
            </a:pPr>
            <a:r>
              <a:rPr lang="fr-FR" altLang="en-US" sz="1820" dirty="0">
                <a:solidFill>
                  <a:srgbClr val="25252B"/>
                </a:solidFill>
                <a:latin typeface="IBM Plex Sans" pitchFamily="34" charset="0"/>
                <a:ea typeface="IBM Plex Sans" pitchFamily="34" charset="-122"/>
                <a:cs typeface="IBM Plex Sans" pitchFamily="34" charset="-120"/>
              </a:rPr>
              <a:t>Qu’est-ce qui rend votre monnaie utile, et quelles règles dépendent d’institutions auxquelles vous faites confiance ?</a:t>
            </a:r>
            <a:endParaRPr lang="fr-FR" sz="1820" dirty="0"/>
          </a:p>
        </p:txBody>
      </p:sp>
      <p:sp>
        <p:nvSpPr>
          <p:cNvPr id="7" name="Shape 5"/>
          <p:cNvSpPr/>
          <p:nvPr/>
        </p:nvSpPr>
        <p:spPr>
          <a:xfrm>
            <a:off x="666780" y="5080589"/>
            <a:ext cx="10858500" cy="1249985"/>
          </a:xfrm>
          <a:prstGeom prst="rect">
            <a:avLst/>
          </a:prstGeom>
          <a:solidFill>
            <a:srgbClr val="F3F3FA"/>
          </a:solidFill>
          <a:ln/>
        </p:spPr>
      </p:sp>
      <p:sp>
        <p:nvSpPr>
          <p:cNvPr id="8" name="Shape 6"/>
          <p:cNvSpPr/>
          <p:nvPr/>
        </p:nvSpPr>
        <p:spPr>
          <a:xfrm>
            <a:off x="666780" y="5080589"/>
            <a:ext cx="57150" cy="1249985"/>
          </a:xfrm>
          <a:prstGeom prst="rect">
            <a:avLst/>
          </a:prstGeom>
          <a:solidFill>
            <a:srgbClr val="422C70"/>
          </a:solidFill>
          <a:ln/>
        </p:spPr>
      </p:sp>
      <p:sp>
        <p:nvSpPr>
          <p:cNvPr id="9" name="Text 7"/>
          <p:cNvSpPr/>
          <p:nvPr/>
        </p:nvSpPr>
        <p:spPr>
          <a:xfrm>
            <a:off x="1094537" y="5289072"/>
            <a:ext cx="10663641" cy="833018"/>
          </a:xfrm>
          <a:prstGeom prst="rect">
            <a:avLst/>
          </a:prstGeom>
          <a:noFill/>
          <a:ln/>
        </p:spPr>
        <p:txBody>
          <a:bodyPr wrap="square" lIns="0" tIns="0" rIns="0" bIns="0" rtlCol="0" anchor="t"/>
          <a:lstStyle/>
          <a:p>
            <a:pPr algn="l" indent="0" marL="0">
              <a:lnSpc>
                <a:spcPct val="113000"/>
              </a:lnSpc>
              <a:buNone/>
            </a:pPr>
            <a:r>
              <a:rPr lang="fr-FR" altLang="en-US" sz="1820" b="1" dirty="0">
                <a:solidFill>
                  <a:srgbClr val="422C70"/>
                </a:solidFill>
                <a:latin typeface="IBM Plex Sans" pitchFamily="34" charset="0"/>
                <a:ea typeface="IBM Plex Sans" pitchFamily="34" charset="-122"/>
                <a:cs typeface="IBM Plex Sans" pitchFamily="34" charset="-120"/>
              </a:rPr>
              <a:t>Un moment de réflexion</a:t>
            </a:r>
            <a:endParaRPr lang="fr-FR" sz="1820" dirty="0"/>
          </a:p>
          <a:p>
            <a:pPr algn="l" indent="0" marL="0">
              <a:lnSpc>
                <a:spcPct val="113000"/>
              </a:lnSpc>
              <a:spcBef>
                <a:spcPts val="270"/>
              </a:spcBef>
              <a:buNone/>
            </a:pPr>
            <a:r>
              <a:rPr lang="fr-FR" altLang="en-US" sz="1820" dirty="0">
                <a:solidFill>
                  <a:srgbClr val="25252B"/>
                </a:solidFill>
                <a:latin typeface="IBM Plex Sans" pitchFamily="34" charset="0"/>
                <a:ea typeface="IBM Plex Sans" pitchFamily="34" charset="-122"/>
                <a:cs typeface="IBM Plex Sans" pitchFamily="34" charset="-120"/>
              </a:rPr>
              <a:t>Quelle question vous posez-vous désormais sur la monnaie que vous ne vous posiez pas auparavant ?</a:t>
            </a:r>
            <a:endParaRPr lang="fr-FR"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1</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fr-FR" altLang="en-US" sz="2400" dirty="0">
                <a:solidFill>
                  <a:srgbClr val="F7941F"/>
                </a:solidFill>
                <a:latin typeface="IBM Plex Sans Medium" pitchFamily="34" charset="0"/>
                <a:ea typeface="IBM Plex Sans Medium" pitchFamily="34" charset="-122"/>
                <a:cs typeface="IBM Plex Sans Medium" pitchFamily="34" charset="-120"/>
              </a:rPr>
              <a:t>Module 2</a:t>
            </a:r>
            <a:endParaRPr lang="fr-FR"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Comment fonctionne Bitcoin</a:t>
            </a:r>
            <a:endParaRPr lang="fr-FR"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fr-FR" altLang="en-US" sz="2400" b="1" dirty="0">
                <a:solidFill>
                  <a:srgbClr val="FFFFFF"/>
                </a:solidFill>
                <a:latin typeface="IBM Plex Sans" pitchFamily="34" charset="0"/>
                <a:ea typeface="IBM Plex Sans" pitchFamily="34" charset="-122"/>
                <a:cs typeface="IBM Plex Sans" pitchFamily="34" charset="-120"/>
              </a:rPr>
              <a:t>Solution :</a:t>
            </a:r>
            <a:r>
              <a:rPr lang="fr-FR" altLang="en-US" sz="2400" dirty="0">
                <a:solidFill>
                  <a:srgbClr val="FFFFFF"/>
                </a:solidFill>
                <a:latin typeface="IBM Plex Sans" pitchFamily="34" charset="0"/>
                <a:ea typeface="IBM Plex Sans" pitchFamily="34" charset="-122"/>
                <a:cs typeface="IBM Plex Sans" pitchFamily="34" charset="-120"/>
              </a:rPr>
              <a:t> Pourquoi Bitcoin a-t-il été créé, et quelle réponse apporte-t-il ?</a:t>
            </a:r>
            <a:endParaRPr lang="fr-F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Pourquoi Bitcoin a été créé</a:t>
            </a:r>
            <a:endParaRPr lang="fr-FR" sz="3000" dirty="0"/>
          </a:p>
        </p:txBody>
      </p:sp>
      <p:sp>
        <p:nvSpPr>
          <p:cNvPr id="5" name="Text 2"/>
          <p:cNvSpPr/>
          <p:nvPr/>
        </p:nvSpPr>
        <p:spPr>
          <a:xfrm>
            <a:off x="956188" y="1364742"/>
            <a:ext cx="5377221" cy="2326599"/>
          </a:xfrm>
          <a:prstGeom prst="rect">
            <a:avLst/>
          </a:prstGeom>
          <a:noFill/>
          <a:ln/>
        </p:spPr>
        <p:txBody>
          <a:bodyPr wrap="square" lIns="0" tIns="0" rIns="0" bIns="0" rtlCol="0" anchor="t"/>
          <a:lstStyle/>
          <a:p>
            <a:pPr algn="l" marL="173990" indent="-173990">
              <a:lnSpc>
                <a:spcPct val="113000"/>
              </a:lnSpc>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Les paiements numériques existaient déjà</a:t>
            </a:r>
            <a:endParaRPr lang="fr-FR" sz="1820" dirty="0"/>
          </a:p>
          <a:p>
            <a:pPr algn="l" marL="173990" indent="-173990">
              <a:lnSpc>
                <a:spcPct val="113000"/>
              </a:lnSpc>
              <a:spcBef>
                <a:spcPts val="360"/>
              </a:spcBef>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Teneurs de registre centralisés : autorisation, données, frais et risques de défaillance</a:t>
            </a:r>
            <a:endParaRPr lang="fr-FR" sz="1820" dirty="0"/>
          </a:p>
          <a:p>
            <a:pPr algn="l" marL="173990" indent="-173990">
              <a:lnSpc>
                <a:spcPct val="113000"/>
              </a:lnSpc>
              <a:spcBef>
                <a:spcPts val="360"/>
              </a:spcBef>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Données copiables : le problème de la double dépense</a:t>
            </a:r>
            <a:endParaRPr lang="fr-FR" sz="1820" dirty="0"/>
          </a:p>
          <a:p>
            <a:pPr algn="l" marL="173990" indent="-173990">
              <a:lnSpc>
                <a:spcPct val="113000"/>
              </a:lnSpc>
              <a:spcBef>
                <a:spcPts val="360"/>
              </a:spcBef>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Bitcoin : un historique partagé des paiements sans teneur de registre centralisé</a:t>
            </a:r>
            <a:endParaRPr lang="fr-FR" sz="1820" dirty="0"/>
          </a:p>
        </p:txBody>
      </p:sp>
      <p:sp>
        <p:nvSpPr>
          <p:cNvPr id="6" name="Text 3"/>
          <p:cNvSpPr/>
          <p:nvPr/>
        </p:nvSpPr>
        <p:spPr>
          <a:xfrm>
            <a:off x="666780" y="3946002"/>
            <a:ext cx="5694426" cy="1250168"/>
          </a:xfrm>
          <a:prstGeom prst="rect">
            <a:avLst/>
          </a:prstGeom>
          <a:noFill/>
          <a:ln/>
        </p:spPr>
        <p:txBody>
          <a:bodyPr wrap="square" lIns="0" tIns="0" rIns="0" bIns="0" rtlCol="0" anchor="t"/>
          <a:lstStyle/>
          <a:p>
            <a:pPr algn="l" indent="0" marL="0">
              <a:lnSpc>
                <a:spcPct val="113000"/>
              </a:lnSpc>
              <a:buNone/>
            </a:pPr>
            <a:r>
              <a:rPr lang="fr-FR" altLang="en-US" sz="1820" dirty="0">
                <a:solidFill>
                  <a:srgbClr val="25252B"/>
                </a:solidFill>
                <a:latin typeface="IBM Plex Sans" pitchFamily="34" charset="0"/>
                <a:ea typeface="IBM Plex Sans" pitchFamily="34" charset="-122"/>
                <a:cs typeface="IBM Plex Sans" pitchFamily="34" charset="-120"/>
              </a:rPr>
              <a:t>Bitcoin réduit la confiance à accorder à une autorité centrale pour l’émission et le règlement ; il ne supprime pas toute nécessité de confiance ni tout risque.</a:t>
            </a:r>
            <a:endParaRPr lang="fr-FR" sz="1820" dirty="0"/>
          </a:p>
        </p:txBody>
      </p:sp>
      <p:sp>
        <p:nvSpPr>
          <p:cNvPr id="7" name="Text 4"/>
          <p:cNvSpPr/>
          <p:nvPr/>
        </p:nvSpPr>
        <p:spPr>
          <a:xfrm>
            <a:off x="666780" y="5427787"/>
            <a:ext cx="5694426" cy="625084"/>
          </a:xfrm>
          <a:prstGeom prst="rect">
            <a:avLst/>
          </a:prstGeom>
          <a:noFill/>
          <a:ln/>
        </p:spPr>
        <p:txBody>
          <a:bodyPr wrap="square" lIns="0" tIns="0" rIns="0" bIns="0" rtlCol="0" anchor="t"/>
          <a:lstStyle/>
          <a:p>
            <a:pPr algn="l" indent="0" marL="0">
              <a:lnSpc>
                <a:spcPct val="113000"/>
              </a:lnSpc>
              <a:buNone/>
            </a:pPr>
            <a:r>
              <a:rPr lang="fr-FR" altLang="en-US" sz="1820" b="1" dirty="0">
                <a:solidFill>
                  <a:srgbClr val="422C70"/>
                </a:solidFill>
                <a:latin typeface="IBM Plex Sans" pitchFamily="34" charset="0"/>
                <a:ea typeface="IBM Plex Sans" pitchFamily="34" charset="-122"/>
                <a:cs typeface="IBM Plex Sans" pitchFamily="34" charset="-120"/>
              </a:rPr>
              <a:t>Bitcoin :</a:t>
            </a:r>
            <a:r>
              <a:rPr lang="fr-FR" altLang="en-US" sz="1820" dirty="0">
                <a:solidFill>
                  <a:srgbClr val="25252B"/>
                </a:solidFill>
                <a:latin typeface="IBM Plex Sans" pitchFamily="34" charset="0"/>
                <a:ea typeface="IBM Plex Sans" pitchFamily="34" charset="-122"/>
                <a:cs typeface="IBM Plex Sans" pitchFamily="34" charset="-120"/>
              </a:rPr>
              <a:t> réseau et protocole · </a:t>
            </a:r>
            <a:r>
              <a:rPr lang="fr-FR" altLang="en-US" sz="1820" b="1" dirty="0">
                <a:solidFill>
                  <a:srgbClr val="25252B"/>
                </a:solidFill>
                <a:latin typeface="IBM Plex Sans" pitchFamily="34" charset="0"/>
                <a:ea typeface="IBM Plex Sans" pitchFamily="34" charset="-122"/>
                <a:cs typeface="IBM Plex Sans" pitchFamily="34" charset="-120"/>
              </a:rPr>
              <a:t>bitcoin :</a:t>
            </a:r>
            <a:r>
              <a:rPr lang="fr-FR" altLang="en-US" sz="1820" dirty="0">
                <a:solidFill>
                  <a:srgbClr val="25252B"/>
                </a:solidFill>
                <a:latin typeface="IBM Plex Sans" pitchFamily="34" charset="0"/>
                <a:ea typeface="IBM Plex Sans" pitchFamily="34" charset="-122"/>
                <a:cs typeface="IBM Plex Sans" pitchFamily="34" charset="-120"/>
              </a:rPr>
              <a:t> actif · </a:t>
            </a:r>
            <a:r>
              <a:rPr lang="fr-FR" altLang="en-US" sz="1820" b="1" dirty="0">
                <a:solidFill>
                  <a:srgbClr val="25252B"/>
                </a:solidFill>
                <a:latin typeface="IBM Plex Sans" pitchFamily="34" charset="0"/>
                <a:ea typeface="IBM Plex Sans" pitchFamily="34" charset="-122"/>
                <a:cs typeface="IBM Plex Sans" pitchFamily="34" charset="-120"/>
              </a:rPr>
              <a:t>BTC :</a:t>
            </a:r>
            <a:r>
              <a:rPr lang="fr-FR" altLang="en-US" sz="1820" dirty="0">
                <a:solidFill>
                  <a:srgbClr val="25252B"/>
                </a:solidFill>
                <a:latin typeface="IBM Plex Sans" pitchFamily="34" charset="0"/>
                <a:ea typeface="IBM Plex Sans" pitchFamily="34" charset="-122"/>
                <a:cs typeface="IBM Plex Sans" pitchFamily="34" charset="-120"/>
              </a:rPr>
              <a:t> abréviation pour les montants</a:t>
            </a:r>
            <a:endParaRPr lang="fr-FR"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Entreprise de paiement L’expéditeur adresse une demande à l’entrepriseL’entreprise tient le registre et donne son approbation Le destinataire est payé si l’entreprise l’autoriseDépend deUne seule orga">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La quête d’une monnaie numérique et décentralisée</a:t>
            </a:r>
            <a:endParaRPr lang="fr-FR"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Cypherpunks : vie privée et liberté grâce à la cryptographie</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Chiffrement :</a:t>
            </a:r>
            <a:r>
              <a:rPr lang="fr-FR" altLang="en-US" sz="2300" dirty="0">
                <a:solidFill>
                  <a:srgbClr val="25252B"/>
                </a:solidFill>
                <a:latin typeface="IBM Plex Sans" pitchFamily="34" charset="0"/>
                <a:ea typeface="IBM Plex Sans" pitchFamily="34" charset="-122"/>
                <a:cs typeface="IBM Plex Sans" pitchFamily="34" charset="-120"/>
              </a:rPr>
              <a:t> protège la confidentialité des messages</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Signatures numériques :</a:t>
            </a:r>
            <a:r>
              <a:rPr lang="fr-FR" altLang="en-US" sz="2300" dirty="0">
                <a:solidFill>
                  <a:srgbClr val="25252B"/>
                </a:solidFill>
                <a:latin typeface="IBM Plex Sans" pitchFamily="34" charset="0"/>
                <a:ea typeface="IBM Plex Sans" pitchFamily="34" charset="-122"/>
                <a:cs typeface="IBM Plex Sans" pitchFamily="34" charset="-120"/>
              </a:rPr>
              <a:t> prouvent l’autorisation sans révéler de clé secrète</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Objectif : aucun émetteur, serveur ou administrateur unique</a:t>
            </a:r>
            <a:endParaRPr lang="fr-FR"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fr-FR" altLang="en-US" sz="2300" b="1" dirty="0">
                <a:solidFill>
                  <a:srgbClr val="25252B"/>
                </a:solidFill>
                <a:latin typeface="IBM Plex Sans" pitchFamily="34" charset="0"/>
                <a:ea typeface="IBM Plex Sans" pitchFamily="34" charset="-122"/>
                <a:cs typeface="IBM Plex Sans" pitchFamily="34" charset="-120"/>
              </a:rPr>
              <a:t>Les premières pièces du puzzle</a:t>
            </a:r>
            <a:endParaRPr lang="fr-FR"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DigiCash : paiements confidentiels ; dépendance à une entreprise centrale</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Hashcash : un coût de calcul pour lutter contre les abus</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Bit Gold, b-money, RPoW : propositions et expériences de valeur fondée sur la rareté</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BitTorrent : partage d’informations de pair à pair, pas de monnaie</a:t>
            </a:r>
            <a:endParaRPr lang="fr-F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Les premières monnaies</a:t>
            </a:r>
            <a:br/>
            <a:r>
              <a:rPr lang="fr-FR" altLang="en-US" sz="3000" dirty="0">
                <a:solidFill>
                  <a:srgbClr val="422C70"/>
                </a:solidFill>
                <a:latin typeface="IBM Plex Sans Medium" pitchFamily="34" charset="0"/>
                <a:ea typeface="IBM Plex Sans Medium" pitchFamily="34" charset="-122"/>
                <a:cs typeface="IBM Plex Sans Medium" pitchFamily="34" charset="-120"/>
              </a:rPr>
              <a:t>numériques et la double</a:t>
            </a:r>
            <a:br/>
            <a:r>
              <a:rPr lang="fr-FR" altLang="en-US" sz="3000" dirty="0">
                <a:solidFill>
                  <a:srgbClr val="422C70"/>
                </a:solidFill>
                <a:latin typeface="IBM Plex Sans Medium" pitchFamily="34" charset="0"/>
                <a:ea typeface="IBM Plex Sans Medium" pitchFamily="34" charset="-122"/>
                <a:cs typeface="IBM Plex Sans Medium" pitchFamily="34" charset="-120"/>
              </a:rPr>
              <a:t>dépense</a:t>
            </a:r>
            <a:endParaRPr lang="fr-FR" sz="3000" dirty="0"/>
          </a:p>
        </p:txBody>
      </p:sp>
      <p:sp>
        <p:nvSpPr>
          <p:cNvPr id="5" name="Text 2"/>
          <p:cNvSpPr/>
          <p:nvPr/>
        </p:nvSpPr>
        <p:spPr>
          <a:xfrm>
            <a:off x="666780" y="2255459"/>
            <a:ext cx="5694426" cy="658094"/>
          </a:xfrm>
          <a:prstGeom prst="rect">
            <a:avLst/>
          </a:prstGeom>
          <a:noFill/>
          <a:ln/>
        </p:spPr>
        <p:txBody>
          <a:bodyPr wrap="square" lIns="0" tIns="0" rIns="0" bIns="0" rtlCol="0" anchor="t"/>
          <a:lstStyle/>
          <a:p>
            <a:pPr algn="l" indent="0" marL="0">
              <a:lnSpc>
                <a:spcPct val="113000"/>
              </a:lnSpc>
              <a:buNone/>
            </a:pPr>
            <a:r>
              <a:rPr lang="fr-FR" altLang="en-US" sz="1920" dirty="0">
                <a:solidFill>
                  <a:srgbClr val="25252B"/>
                </a:solidFill>
                <a:latin typeface="IBM Plex Sans" pitchFamily="34" charset="0"/>
                <a:ea typeface="IBM Plex Sans" pitchFamily="34" charset="-122"/>
                <a:cs typeface="IBM Plex Sans" pitchFamily="34" charset="-120"/>
              </a:rPr>
              <a:t>La double dépense est une tentative d’envoyer la même unité numérique à deux destinataires.</a:t>
            </a:r>
            <a:endParaRPr lang="fr-FR" sz="1920" dirty="0"/>
          </a:p>
        </p:txBody>
      </p:sp>
      <p:sp>
        <p:nvSpPr>
          <p:cNvPr id="6" name="Text 3"/>
          <p:cNvSpPr/>
          <p:nvPr/>
        </p:nvSpPr>
        <p:spPr>
          <a:xfrm>
            <a:off x="971459" y="3108594"/>
            <a:ext cx="5360487" cy="2498049"/>
          </a:xfrm>
          <a:prstGeom prst="rect">
            <a:avLst/>
          </a:prstGeom>
          <a:noFill/>
          <a:ln/>
        </p:spPr>
        <p:txBody>
          <a:bodyPr wrap="square" lIns="0" tIns="0" rIns="0" bIns="0" rtlCol="0" anchor="t"/>
          <a:lstStyle/>
          <a:p>
            <a:pPr algn="l" marL="182880" indent="-182880">
              <a:lnSpc>
                <a:spcPct val="113000"/>
              </a:lnSpc>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Base de données centrale : un seul décideur de confiance</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Bitcoin : diffusion de pair à pair et signatures</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Mineurs : blocs et preuve de travail</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Nœuds : vérification indépendante</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Registre partagé : historique valide ayant le plus de travail accumulé</a:t>
            </a:r>
            <a:endParaRPr lang="fr-FR"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Réseau pair à pairLes transactions sont annoncées directement aux participants Signatures numériquesSeul le détenteur de la clé privée peut autoriser une dépenseBlocs et minageLes mineurs utilisent la">    </p:cNvPr>
          <p:cNvPicPr>
            <a:picLocks noChangeAspect="1"/>
          </p:cNvPicPr>
          <p:nvPr/>
        </p:nvPicPr>
        <p:blipFill>
          <a:blip r:embed="rId1"/>
          <a:stretch>
            <a:fillRect/>
          </a:stretch>
        </p:blipFill>
        <p:spPr>
          <a:xfrm>
            <a:off x="342900" y="504017"/>
            <a:ext cx="11506170" cy="569753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Rareté numérique et offre</a:t>
            </a:r>
            <a:br/>
            <a:r>
              <a:rPr lang="fr-FR" altLang="en-US" sz="3000" dirty="0">
                <a:solidFill>
                  <a:srgbClr val="422C70"/>
                </a:solidFill>
                <a:latin typeface="IBM Plex Sans Medium" pitchFamily="34" charset="0"/>
                <a:ea typeface="IBM Plex Sans Medium" pitchFamily="34" charset="-122"/>
                <a:cs typeface="IBM Plex Sans Medium" pitchFamily="34" charset="-120"/>
              </a:rPr>
              <a:t>vérifiable</a:t>
            </a:r>
            <a:endParaRPr lang="fr-FR" sz="3000" dirty="0"/>
          </a:p>
        </p:txBody>
      </p:sp>
      <p:sp>
        <p:nvSpPr>
          <p:cNvPr id="5" name="Text 2"/>
          <p:cNvSpPr/>
          <p:nvPr/>
        </p:nvSpPr>
        <p:spPr>
          <a:xfrm>
            <a:off x="986729" y="1791310"/>
            <a:ext cx="5343754" cy="3314974"/>
          </a:xfrm>
          <a:prstGeom prst="rect">
            <a:avLst/>
          </a:prstGeom>
          <a:noFill/>
          <a:ln/>
        </p:spPr>
        <p:txBody>
          <a:bodyPr wrap="square" lIns="0" tIns="0" rIns="0" bIns="0" rtlCol="0" anchor="t"/>
          <a:lstStyle/>
          <a:p>
            <a:pPr algn="l" marL="191770" indent="-191770">
              <a:lnSpc>
                <a:spcPct val="113000"/>
              </a:lnSpc>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Unités valides distinguées des copies invalides</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Doubles dépenses rejetées</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Historique public des transactions et signatures</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Preuve de travail et vérifications indépendantes des règles</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Limite de l’offre liée à la décentralisation et à la vérification</a:t>
            </a:r>
            <a:endParaRPr lang="fr-FR" sz="2020" dirty="0"/>
          </a:p>
        </p:txBody>
      </p:sp>
      <p:sp>
        <p:nvSpPr>
          <p:cNvPr id="6" name="Text 3"/>
          <p:cNvSpPr/>
          <p:nvPr/>
        </p:nvSpPr>
        <p:spPr>
          <a:xfrm>
            <a:off x="666780" y="5387919"/>
            <a:ext cx="5694426" cy="691195"/>
          </a:xfrm>
          <a:prstGeom prst="rect">
            <a:avLst/>
          </a:prstGeom>
          <a:noFill/>
          <a:ln/>
        </p:spPr>
        <p:txBody>
          <a:bodyPr wrap="square" lIns="0" tIns="0" rIns="0" bIns="0" rtlCol="0" anchor="t"/>
          <a:lstStyle/>
          <a:p>
            <a:pPr algn="l" indent="0" marL="0">
              <a:lnSpc>
                <a:spcPct val="113000"/>
              </a:lnSpc>
              <a:buNone/>
            </a:pPr>
            <a:r>
              <a:rPr lang="fr-FR" altLang="en-US" sz="2020" dirty="0">
                <a:solidFill>
                  <a:srgbClr val="25252B"/>
                </a:solidFill>
                <a:latin typeface="IBM Plex Sans" pitchFamily="34" charset="0"/>
                <a:ea typeface="IBM Plex Sans" pitchFamily="34" charset="-122"/>
                <a:cs typeface="IBM Plex Sans" pitchFamily="34" charset="-120"/>
              </a:rPr>
              <a:t>Une affirmation écrite sur l’offre ne suffit pas : qui peut la vérifier et qui pourrait la modifier ?</a:t>
            </a:r>
            <a:endParaRPr lang="fr-FR"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Une offre annoncée Un émetteur annonce une limite sur son site web. Seule la base de données de l’émetteur en garde la trace. Personne en dehors de l’émetteur ne peut la vérifier. L’émetteur peut modi">    </p:cNvPr>
          <p:cNvPicPr>
            <a:picLocks noChangeAspect="1"/>
          </p:cNvPicPr>
          <p:nvPr/>
        </p:nvPicPr>
        <p:blipFill>
          <a:blip r:embed="rId1"/>
          <a:stretch>
            <a:fillRect/>
          </a:stretch>
        </p:blipFill>
        <p:spPr>
          <a:xfrm>
            <a:off x="342900" y="278801"/>
            <a:ext cx="11506170" cy="614796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La blockchain : le registre public de Bitcoin</a:t>
            </a:r>
            <a:endParaRPr lang="fr-F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Registre public répliqué des transactions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Blocs reliés ; copies vérifiées indépendamment</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Chaîne valide ayant accumulé le plus de preuve de travail</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Environ un nouveau bloc toutes les dix minutes, en moyenne</a:t>
            </a:r>
            <a:endParaRPr lang="fr-F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Réécrire l’historique nécessite de refaire le travail et de rattraper la chaîne. C’est coûteux, mais pas littéralement impossible ; des historiques concurrents temporaires et des réorganisations peuvent survenir.</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Décentralisation</a:t>
            </a:r>
            <a:endParaRPr lang="fr-FR" sz="3000" dirty="0"/>
          </a:p>
        </p:txBody>
      </p:sp>
      <p:sp>
        <p:nvSpPr>
          <p:cNvPr id="5" name="Text 2"/>
          <p:cNvSpPr/>
          <p:nvPr/>
        </p:nvSpPr>
        <p:spPr>
          <a:xfrm>
            <a:off x="971459" y="1368491"/>
            <a:ext cx="6006694" cy="2778496"/>
          </a:xfrm>
          <a:prstGeom prst="rect">
            <a:avLst/>
          </a:prstGeom>
          <a:noFill/>
          <a:ln/>
        </p:spPr>
        <p:txBody>
          <a:bodyPr wrap="square" lIns="0" tIns="0" rIns="0" bIns="0" rtlCol="0" anchor="t"/>
          <a:lstStyle/>
          <a:p>
            <a:pPr algn="l" marL="182880" indent="-182880">
              <a:lnSpc>
                <a:spcPct val="113000"/>
              </a:lnSpc>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Logiciel open source et participation ouverte au protocole</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Les nœuds indépendants vérifient ; les mineurs proposent des blocs</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Les modifications des règles dépendent de leur adoption volontaire</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Aucun participant ne peut, à lui seul, modifier les règles pour tout le monde</a:t>
            </a:r>
            <a:endParaRPr lang="fr-FR" sz="1920" dirty="0"/>
          </a:p>
        </p:txBody>
      </p:sp>
      <p:sp>
        <p:nvSpPr>
          <p:cNvPr id="6" name="Text 3"/>
          <p:cNvSpPr/>
          <p:nvPr/>
        </p:nvSpPr>
        <p:spPr>
          <a:xfrm>
            <a:off x="666780" y="4415180"/>
            <a:ext cx="6340632" cy="1645280"/>
          </a:xfrm>
          <a:prstGeom prst="rect">
            <a:avLst/>
          </a:prstGeom>
          <a:noFill/>
          <a:ln/>
        </p:spPr>
        <p:txBody>
          <a:bodyPr wrap="square" lIns="0" tIns="0" rIns="0" bIns="0" rtlCol="0" anchor="t"/>
          <a:lstStyle/>
          <a:p>
            <a:pPr algn="l" indent="0" marL="0">
              <a:lnSpc>
                <a:spcPct val="113000"/>
              </a:lnSpc>
              <a:buNone/>
            </a:pPr>
            <a:r>
              <a:rPr lang="fr-FR" altLang="en-US" sz="1920" dirty="0">
                <a:solidFill>
                  <a:srgbClr val="25252B"/>
                </a:solidFill>
                <a:latin typeface="IBM Plex Sans" pitchFamily="34" charset="0"/>
                <a:ea typeface="IBM Plex Sans" pitchFamily="34" charset="-122"/>
                <a:cs typeface="IBM Plex Sans" pitchFamily="34" charset="-120"/>
              </a:rPr>
              <a:t>L’influence et les ressources sont inégalement réparties ; les grands services peuvent créer une dépendance. La coordination peut être plus lente, et le réseau ne dispose d’aucun service d’assistance centralisé.</a:t>
            </a:r>
            <a:endParaRPr lang="fr-FR"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Signatures numériques et transfert de pair à pair</a:t>
            </a:r>
            <a:endParaRPr lang="fr-FR"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Le portefeuille utilise une clé privée pour signer</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Le réseau vérifie sans connaître la clé</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La transaction signée est diffusée par les participants</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Aucun opérateur central de Bitcoin n’approuve la participation ou les paiements</a:t>
            </a:r>
            <a:endParaRPr lang="fr-FR"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Toute personne obtenant une clé privée peut généralement dépenser les fonds. La perte d’accès peut entraîner une perte définitive.</a:t>
            </a:r>
            <a:endParaRPr lang="fr-FR"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Les services intermédiaires restent facultatifs ; en choisir un implique d’accepter ses règles de garde et les risques associés. Un paiement valide envoyé à la mauvaise adresse ne peut généralement pas être annulé.</a:t>
            </a:r>
            <a:endParaRPr lang="fr-F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L’expéditeur signe et diffuse une transaction Autres nœuds Un nœud la vérifie et la relaie Un autre nœud la relaieLe chemin qu’elle emprunte Un nœud la vérifie et la relaie Un autre nœud la relaieAutr">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UtilisateurUn utilisateur reçoit, détient et envoie des bitcoins. NœudUn nœud vérifie lui-même le respect des règles et relaie les données valides. MineurUn mineur construit des blocs candidats et eff">    </p:cNvPr>
          <p:cNvPicPr>
            <a:picLocks noChangeAspect="1"/>
          </p:cNvPicPr>
          <p:nvPr/>
        </p:nvPicPr>
        <p:blipFill>
          <a:blip r:embed="rId2"/>
          <a:stretch>
            <a:fillRect/>
          </a:stretch>
        </p:blipFill>
        <p:spPr>
          <a:xfrm>
            <a:off x="1352580" y="571500"/>
            <a:ext cx="4000500" cy="566406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Utilisateurs, nœuds, mineurs et développeurs</a:t>
            </a:r>
            <a:endParaRPr lang="fr-F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Les mineurs ne peuvent pas faire accepter des blocs invalides par des nœuds honnêtes. Les développeurs ne peuvent pas imposer l’adoption d’un logiciel. Une même personne peut remplir plusieurs rôles.</a:t>
            </a:r>
            <a:endParaRPr lang="fr-FR" sz="2400" dirty="0"/>
          </a:p>
        </p:txBody>
      </p:sp>
      <p:sp>
        <p:nvSpPr>
          <p:cNvPr id="5" name="Shape 3"/>
          <p:cNvSpPr/>
          <p:nvPr/>
        </p:nvSpPr>
        <p:spPr>
          <a:xfrm>
            <a:off x="666780" y="2986705"/>
            <a:ext cx="10858500" cy="1233891"/>
          </a:xfrm>
          <a:prstGeom prst="rect">
            <a:avLst/>
          </a:prstGeom>
          <a:solidFill>
            <a:srgbClr val="F3F3FA"/>
          </a:solidFill>
          <a:ln/>
        </p:spPr>
      </p:sp>
      <p:sp>
        <p:nvSpPr>
          <p:cNvPr id="6" name="Shape 4"/>
          <p:cNvSpPr/>
          <p:nvPr/>
        </p:nvSpPr>
        <p:spPr>
          <a:xfrm>
            <a:off x="666780" y="2986705"/>
            <a:ext cx="57150" cy="1233891"/>
          </a:xfrm>
          <a:prstGeom prst="rect">
            <a:avLst/>
          </a:prstGeom>
          <a:solidFill>
            <a:srgbClr val="422C70"/>
          </a:solidFill>
          <a:ln/>
        </p:spPr>
      </p:sp>
      <p:sp>
        <p:nvSpPr>
          <p:cNvPr id="7" name="Text 5"/>
          <p:cNvSpPr/>
          <p:nvPr/>
        </p:nvSpPr>
        <p:spPr>
          <a:xfrm>
            <a:off x="1211580" y="3261025"/>
            <a:ext cx="10415565" cy="685251"/>
          </a:xfrm>
          <a:prstGeom prst="rect">
            <a:avLst/>
          </a:prstGeom>
          <a:noFill/>
          <a:ln/>
        </p:spPr>
        <p:txBody>
          <a:bodyPr wrap="square" lIns="0" tIns="0" rIns="0" bIns="0" rtlCol="0" anchor="t"/>
          <a:lstStyle/>
          <a:p>
            <a:pPr algn="l" indent="0" marL="0">
              <a:lnSpc>
                <a:spcPct val="113000"/>
              </a:lnSpc>
              <a:buNone/>
            </a:pPr>
            <a:r>
              <a:rPr lang="fr-FR" altLang="en-US" sz="2400" b="1" dirty="0">
                <a:solidFill>
                  <a:srgbClr val="422C70"/>
                </a:solidFill>
                <a:latin typeface="IBM Plex Sans" pitchFamily="34" charset="0"/>
                <a:ea typeface="IBM Plex Sans" pitchFamily="34" charset="-122"/>
                <a:cs typeface="IBM Plex Sans" pitchFamily="34" charset="-120"/>
              </a:rPr>
              <a:t>Question flash</a:t>
            </a:r>
            <a:endParaRPr lang="fr-FR" sz="2400" dirty="0"/>
          </a:p>
          <a:p>
            <a:pPr algn="l" indent="0" marL="0">
              <a:lnSpc>
                <a:spcPct val="113000"/>
              </a:lnSpc>
              <a:spcBef>
                <a:spcPts val="360"/>
              </a:spcBef>
              <a:buNone/>
            </a:pPr>
            <a:r>
              <a:rPr lang="fr-FR" altLang="en-US" sz="2400" dirty="0">
                <a:solidFill>
                  <a:srgbClr val="25252B"/>
                </a:solidFill>
                <a:latin typeface="IBM Plex Sans" pitchFamily="34" charset="0"/>
                <a:ea typeface="IBM Plex Sans" pitchFamily="34" charset="-122"/>
                <a:cs typeface="IBM Plex Sans" pitchFamily="34" charset="-120"/>
              </a:rPr>
              <a:t>Pourquoi un nœud vérifie-t-il les transactions ? Citez une règle qu’il vérifie.</a:t>
            </a:r>
            <a:endParaRPr lang="fr-F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Preuve de travail</a:t>
            </a:r>
            <a:endParaRPr lang="fr-FR" sz="3000" dirty="0"/>
          </a:p>
        </p:txBody>
      </p:sp>
      <p:sp>
        <p:nvSpPr>
          <p:cNvPr id="5" name="Text 2"/>
          <p:cNvSpPr/>
          <p:nvPr/>
        </p:nvSpPr>
        <p:spPr>
          <a:xfrm>
            <a:off x="986729" y="1372240"/>
            <a:ext cx="5989960" cy="2969423"/>
          </a:xfrm>
          <a:prstGeom prst="rect">
            <a:avLst/>
          </a:prstGeom>
          <a:noFill/>
          <a:ln/>
        </p:spPr>
        <p:txBody>
          <a:bodyPr wrap="square" lIns="0" tIns="0" rIns="0" bIns="0" rtlCol="0" anchor="t"/>
          <a:lstStyle/>
          <a:p>
            <a:pPr algn="l" marL="191770" indent="-191770">
              <a:lnSpc>
                <a:spcPct val="113000"/>
              </a:lnSpc>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Bloc candidat → hachage répété → résultat valide</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Calcul et consommation d’énergie coûteux ; vérification rapide</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Bloc valide diffusé et vérifié par les nœuds</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La cible s’ajuste pour viser un intervalle moyen de dix minutes entre les blocs</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Le travail accumulé rend la réécriture coûteuse</a:t>
            </a:r>
            <a:endParaRPr lang="fr-FR" sz="2020" dirty="0"/>
          </a:p>
        </p:txBody>
      </p:sp>
      <p:sp>
        <p:nvSpPr>
          <p:cNvPr id="6" name="Text 3"/>
          <p:cNvSpPr/>
          <p:nvPr/>
        </p:nvSpPr>
        <p:spPr>
          <a:xfrm>
            <a:off x="666780" y="4623206"/>
            <a:ext cx="6340632" cy="1382298"/>
          </a:xfrm>
          <a:prstGeom prst="rect">
            <a:avLst/>
          </a:prstGeom>
          <a:noFill/>
          <a:ln/>
        </p:spPr>
        <p:txBody>
          <a:bodyPr wrap="square" lIns="0" tIns="0" rIns="0" bIns="0" rtlCol="0" anchor="t"/>
          <a:lstStyle/>
          <a:p>
            <a:pPr algn="l" indent="0" marL="0">
              <a:lnSpc>
                <a:spcPct val="113000"/>
              </a:lnSpc>
              <a:buNone/>
            </a:pPr>
            <a:r>
              <a:rPr lang="fr-FR" altLang="en-US" sz="2020" dirty="0">
                <a:solidFill>
                  <a:srgbClr val="25252B"/>
                </a:solidFill>
                <a:latin typeface="IBM Plex Sans" pitchFamily="34" charset="0"/>
                <a:ea typeface="IBM Plex Sans" pitchFamily="34" charset="-122"/>
                <a:cs typeface="IBM Plex Sans" pitchFamily="34" charset="-120"/>
              </a:rPr>
              <a:t>Le minage sécurise l’ordre des transactions ; il ne résout pas d’équations externes. Évaluez la source d’énergie, son utilisation, le gain de sécurité et les solutions alternatives.</a:t>
            </a:r>
            <a:endParaRPr lang="fr-FR"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Le mineur trouve un bloc Une machine de minage effectue des hachages à répétition jusqu’à ce qu’un résultat respecte la cible2Le mineur le diffuseLe bloc est diffusé sur le réseau3Les nœuds le vérifi">    </p:cNvPr>
          <p:cNvPicPr>
            <a:picLocks noChangeAspect="1"/>
          </p:cNvPicPr>
          <p:nvPr/>
        </p:nvPicPr>
        <p:blipFill>
          <a:blip r:embed="rId2"/>
          <a:stretch>
            <a:fillRect/>
          </a:stretch>
        </p:blipFill>
        <p:spPr>
          <a:xfrm>
            <a:off x="1749156" y="571500"/>
            <a:ext cx="3206984" cy="563627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Offre limitée</a:t>
            </a:r>
            <a:endParaRPr lang="fr-FR" sz="3000" dirty="0"/>
          </a:p>
        </p:txBody>
      </p:sp>
      <p:sp>
        <p:nvSpPr>
          <p:cNvPr id="5" name="Text 2"/>
          <p:cNvSpPr/>
          <p:nvPr/>
        </p:nvSpPr>
        <p:spPr>
          <a:xfrm>
            <a:off x="971459" y="136849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Maximum : </a:t>
            </a:r>
            <a:r>
              <a:rPr lang="fr-FR" altLang="en-US" sz="1920" b="1" dirty="0">
                <a:solidFill>
                  <a:srgbClr val="25252B"/>
                </a:solidFill>
                <a:latin typeface="IBM Plex Sans" pitchFamily="34" charset="0"/>
                <a:ea typeface="IBM Plex Sans" pitchFamily="34" charset="-122"/>
                <a:cs typeface="IBM Plex Sans" pitchFamily="34" charset="-120"/>
              </a:rPr>
              <a:t>21 millions de BTC</a:t>
            </a:r>
            <a:r>
              <a:rPr lang="fr-FR" altLang="en-US" sz="1920" dirty="0">
                <a:solidFill>
                  <a:srgbClr val="25252B"/>
                </a:solidFill>
                <a:latin typeface="IBM Plex Sans" pitchFamily="34" charset="0"/>
                <a:ea typeface="IBM Plex Sans" pitchFamily="34" charset="-122"/>
                <a:cs typeface="IBM Plex Sans" pitchFamily="34" charset="-120"/>
              </a:rPr>
              <a:t> selon les règles publiques</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Nouvelle émission : subvention de bloc</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Halving : tous les </a:t>
            </a:r>
            <a:r>
              <a:rPr lang="fr-FR" altLang="en-US" sz="1920" b="1" dirty="0">
                <a:solidFill>
                  <a:srgbClr val="25252B"/>
                </a:solidFill>
                <a:latin typeface="IBM Plex Sans" pitchFamily="34" charset="0"/>
                <a:ea typeface="IBM Plex Sans" pitchFamily="34" charset="-122"/>
                <a:cs typeface="IBM Plex Sans" pitchFamily="34" charset="-120"/>
              </a:rPr>
              <a:t>210 000 blocs</a:t>
            </a:r>
            <a:r>
              <a:rPr lang="fr-FR" altLang="en-US" sz="1920" dirty="0">
                <a:solidFill>
                  <a:srgbClr val="25252B"/>
                </a:solidFill>
                <a:latin typeface="IBM Plex Sans" pitchFamily="34" charset="0"/>
                <a:ea typeface="IBM Plex Sans" pitchFamily="34" charset="-122"/>
                <a:cs typeface="IBM Plex Sans" pitchFamily="34" charset="-120"/>
              </a:rPr>
              <a:t>, soit environ quatre ans</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Subvention : 50 → 25 → 12,5 → 6,25 → 3,125 BTC</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Les frais sont distincts de la nouvelle émission</a:t>
            </a:r>
            <a:endParaRPr lang="fr-FR" sz="1920" dirty="0"/>
          </a:p>
        </p:txBody>
      </p:sp>
      <p:sp>
        <p:nvSpPr>
          <p:cNvPr id="6" name="Text 3"/>
          <p:cNvSpPr/>
          <p:nvPr/>
        </p:nvSpPr>
        <p:spPr>
          <a:xfrm>
            <a:off x="666780" y="4792828"/>
            <a:ext cx="5694426" cy="1316279"/>
          </a:xfrm>
          <a:prstGeom prst="rect">
            <a:avLst/>
          </a:prstGeom>
          <a:noFill/>
          <a:ln/>
        </p:spPr>
        <p:txBody>
          <a:bodyPr wrap="square" lIns="0" tIns="0" rIns="0" bIns="0" rtlCol="0" anchor="t"/>
          <a:lstStyle/>
          <a:p>
            <a:pPr algn="l" indent="0" marL="0">
              <a:lnSpc>
                <a:spcPct val="113000"/>
              </a:lnSpc>
              <a:buNone/>
            </a:pPr>
            <a:r>
              <a:rPr lang="fr-FR" altLang="en-US" sz="1920" dirty="0">
                <a:solidFill>
                  <a:srgbClr val="25252B"/>
                </a:solidFill>
                <a:latin typeface="IBM Plex Sans" pitchFamily="34" charset="0"/>
                <a:ea typeface="IBM Plex Sans" pitchFamily="34" charset="-122"/>
                <a:cs typeface="IBM Plex Sans" pitchFamily="34" charset="-120"/>
              </a:rPr>
              <a:t>Les nœuds rejettent toute émission excédentaire ; la limite reste en vigueur tant que les participants la font respecter. Une offre limitée ne garantit pas une hausse du prix.</a:t>
            </a:r>
            <a:endParaRPr lang="fr-FR"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tal de bitcoin émisLimite de 21 millions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ouveaux bitcoin par bloc502512.56.253.1250k210k420k630k840k1,050k1,260k1,470kHalving tous les 210 000 blocs (environ quatre ans)Les frais de transaction sont versés en supplément et ne constituent pa">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Satoshis et biais d’unité</a:t>
            </a:r>
            <a:endParaRPr lang="fr-FR" sz="3000" dirty="0"/>
          </a:p>
        </p:txBody>
      </p:sp>
      <p:sp>
        <p:nvSpPr>
          <p:cNvPr id="5" name="Text 2"/>
          <p:cNvSpPr/>
          <p:nvPr/>
        </p:nvSpPr>
        <p:spPr>
          <a:xfrm>
            <a:off x="986729" y="1372240"/>
            <a:ext cx="5343754" cy="1535918"/>
          </a:xfrm>
          <a:prstGeom prst="rect">
            <a:avLst/>
          </a:prstGeom>
          <a:noFill/>
          <a:ln/>
        </p:spPr>
        <p:txBody>
          <a:bodyPr wrap="square" lIns="0" tIns="0" rIns="0" bIns="0" rtlCol="0" anchor="t"/>
          <a:lstStyle/>
          <a:p>
            <a:pPr algn="l" marL="191770" indent="-191770">
              <a:lnSpc>
                <a:spcPct val="113000"/>
              </a:lnSpc>
              <a:buSzPct val="100000"/>
              <a:buChar char="•"/>
            </a:pPr>
            <a:r>
              <a:rPr lang="fr-FR" altLang="en-US" sz="2020" b="1" dirty="0">
                <a:solidFill>
                  <a:srgbClr val="25252B"/>
                </a:solidFill>
                <a:latin typeface="IBM Plex Sans" pitchFamily="34" charset="0"/>
                <a:ea typeface="IBM Plex Sans" pitchFamily="34" charset="-122"/>
                <a:cs typeface="IBM Plex Sans" pitchFamily="34" charset="-120"/>
              </a:rPr>
              <a:t>1 BTC = 100 000 000 sats</a:t>
            </a:r>
            <a:endParaRPr lang="fr-FR" sz="2020" dirty="0"/>
          </a:p>
          <a:p>
            <a:pPr algn="l" marL="191770" indent="-191770">
              <a:lnSpc>
                <a:spcPct val="113000"/>
              </a:lnSpc>
              <a:spcBef>
                <a:spcPts val="400"/>
              </a:spcBef>
              <a:buSzPct val="100000"/>
              <a:buChar char="•"/>
            </a:pPr>
            <a:r>
              <a:rPr lang="fr-FR" altLang="en-US" sz="2020" b="1" dirty="0">
                <a:solidFill>
                  <a:srgbClr val="25252B"/>
                </a:solidFill>
                <a:latin typeface="IBM Plex Sans" pitchFamily="34" charset="0"/>
                <a:ea typeface="IBM Plex Sans" pitchFamily="34" charset="-122"/>
                <a:cs typeface="IBM Plex Sans" pitchFamily="34" charset="-120"/>
              </a:rPr>
              <a:t>0,001 BTC = 100 000 sats</a:t>
            </a:r>
            <a:endParaRPr lang="fr-FR" sz="2020" dirty="0"/>
          </a:p>
          <a:p>
            <a:pPr algn="l" marL="191770" indent="-191770">
              <a:lnSpc>
                <a:spcPct val="113000"/>
              </a:lnSpc>
              <a:spcBef>
                <a:spcPts val="400"/>
              </a:spcBef>
              <a:buSzPct val="100000"/>
              <a:buChar char="•"/>
            </a:pPr>
            <a:r>
              <a:rPr lang="fr-FR" altLang="en-US" sz="2020" b="1" dirty="0">
                <a:solidFill>
                  <a:srgbClr val="25252B"/>
                </a:solidFill>
                <a:latin typeface="IBM Plex Sans" pitchFamily="34" charset="0"/>
                <a:ea typeface="IBM Plex Sans" pitchFamily="34" charset="-122"/>
                <a:cs typeface="IBM Plex Sans" pitchFamily="34" charset="-120"/>
              </a:rPr>
              <a:t>1 sat = 0,00000001 BTC</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Un bitcoin entier n’est pas nécessaire</a:t>
            </a:r>
            <a:endParaRPr lang="fr-FR" sz="2020" dirty="0"/>
          </a:p>
        </p:txBody>
      </p:sp>
      <p:sp>
        <p:nvSpPr>
          <p:cNvPr id="6" name="Text 3"/>
          <p:cNvSpPr/>
          <p:nvPr/>
        </p:nvSpPr>
        <p:spPr>
          <a:xfrm>
            <a:off x="666780" y="3189702"/>
            <a:ext cx="5694426" cy="1036747"/>
          </a:xfrm>
          <a:prstGeom prst="rect">
            <a:avLst/>
          </a:prstGeom>
          <a:noFill/>
          <a:ln/>
        </p:spPr>
        <p:txBody>
          <a:bodyPr wrap="square" lIns="0" tIns="0" rIns="0" bIns="0" rtlCol="0" anchor="t"/>
          <a:lstStyle/>
          <a:p>
            <a:pPr algn="l" indent="0" marL="0">
              <a:lnSpc>
                <a:spcPct val="113000"/>
              </a:lnSpc>
              <a:buNone/>
            </a:pPr>
            <a:r>
              <a:rPr lang="fr-FR" altLang="en-US" sz="2020" b="1" dirty="0">
                <a:solidFill>
                  <a:srgbClr val="422C70"/>
                </a:solidFill>
                <a:latin typeface="IBM Plex Sans" pitchFamily="34" charset="0"/>
                <a:ea typeface="IBM Plex Sans" pitchFamily="34" charset="-122"/>
                <a:cs typeface="IBM Plex Sans" pitchFamily="34" charset="-120"/>
              </a:rPr>
              <a:t>Biais d’unité :</a:t>
            </a:r>
            <a:r>
              <a:rPr lang="fr-FR" altLang="en-US" sz="2020" dirty="0">
                <a:solidFill>
                  <a:srgbClr val="25252B"/>
                </a:solidFill>
                <a:latin typeface="IBM Plex Sans" pitchFamily="34" charset="0"/>
                <a:ea typeface="IBM Plex Sans" pitchFamily="34" charset="-122"/>
                <a:cs typeface="IBM Plex Sans" pitchFamily="34" charset="-120"/>
              </a:rPr>
              <a:t> un prix bas par unité entière ne garantit pas une meilleure valeur. Comparez la part de l’offre, la valeur en jeu et les risques.</a:t>
            </a:r>
            <a:endParaRPr lang="fr-FR" sz="2020" dirty="0"/>
          </a:p>
        </p:txBody>
      </p:sp>
      <p:sp>
        <p:nvSpPr>
          <p:cNvPr id="7" name="Shape 4"/>
          <p:cNvSpPr/>
          <p:nvPr/>
        </p:nvSpPr>
        <p:spPr>
          <a:xfrm>
            <a:off x="666780" y="4482389"/>
            <a:ext cx="5372100" cy="1727850"/>
          </a:xfrm>
          <a:prstGeom prst="rect">
            <a:avLst/>
          </a:prstGeom>
          <a:solidFill>
            <a:srgbClr val="F3F3FA"/>
          </a:solidFill>
          <a:ln/>
        </p:spPr>
      </p:sp>
      <p:sp>
        <p:nvSpPr>
          <p:cNvPr id="8" name="Shape 5"/>
          <p:cNvSpPr/>
          <p:nvPr/>
        </p:nvSpPr>
        <p:spPr>
          <a:xfrm>
            <a:off x="666780" y="4482389"/>
            <a:ext cx="57150" cy="1727850"/>
          </a:xfrm>
          <a:prstGeom prst="rect">
            <a:avLst/>
          </a:prstGeom>
          <a:solidFill>
            <a:srgbClr val="422C70"/>
          </a:solidFill>
          <a:ln/>
        </p:spPr>
      </p:sp>
      <p:sp>
        <p:nvSpPr>
          <p:cNvPr id="9" name="Text 6"/>
          <p:cNvSpPr/>
          <p:nvPr/>
        </p:nvSpPr>
        <p:spPr>
          <a:xfrm>
            <a:off x="1133582" y="4712818"/>
            <a:ext cx="4765396" cy="1266993"/>
          </a:xfrm>
          <a:prstGeom prst="rect">
            <a:avLst/>
          </a:prstGeom>
          <a:noFill/>
          <a:ln/>
        </p:spPr>
        <p:txBody>
          <a:bodyPr wrap="square" lIns="0" tIns="0" rIns="0" bIns="0" rtlCol="0" anchor="t"/>
          <a:lstStyle/>
          <a:p>
            <a:pPr algn="l" indent="0" marL="0">
              <a:lnSpc>
                <a:spcPct val="113000"/>
              </a:lnSpc>
              <a:buNone/>
            </a:pPr>
            <a:r>
              <a:rPr lang="fr-FR" altLang="en-US" sz="2020" b="1" dirty="0">
                <a:solidFill>
                  <a:srgbClr val="422C70"/>
                </a:solidFill>
                <a:latin typeface="IBM Plex Sans" pitchFamily="34" charset="0"/>
                <a:ea typeface="IBM Plex Sans" pitchFamily="34" charset="-122"/>
                <a:cs typeface="IBM Plex Sans" pitchFamily="34" charset="-120"/>
              </a:rPr>
              <a:t>Montrez ce que vous avez compris</a:t>
            </a:r>
            <a:endParaRPr lang="fr-FR" sz="2020" dirty="0"/>
          </a:p>
          <a:p>
            <a:pPr algn="l" indent="0" marL="0">
              <a:lnSpc>
                <a:spcPct val="113000"/>
              </a:lnSpc>
              <a:spcBef>
                <a:spcPts val="300"/>
              </a:spcBef>
              <a:buNone/>
            </a:pPr>
            <a:r>
              <a:rPr lang="fr-FR" altLang="en-US" sz="2020" dirty="0">
                <a:solidFill>
                  <a:srgbClr val="25252B"/>
                </a:solidFill>
                <a:latin typeface="IBM Plex Sans" pitchFamily="34" charset="0"/>
                <a:ea typeface="IBM Plex Sans" pitchFamily="34" charset="-122"/>
                <a:cs typeface="IBM Plex Sans" pitchFamily="34" charset="-120"/>
              </a:rPr>
              <a:t>Combien de sats y a-t-il dans 0,01 BTC ? Pourquoi peut-on utiliser moins d’un bitcoin entier ?</a:t>
            </a:r>
            <a:endParaRPr lang="fr-FR"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Bitcoin, une monnaie numérique saine</a:t>
            </a:r>
            <a:endParaRPr lang="fr-FR" sz="3000" dirty="0"/>
          </a:p>
        </p:txBody>
      </p:sp>
      <p:sp>
        <p:nvSpPr>
          <p:cNvPr id="4" name="Text 2"/>
          <p:cNvSpPr/>
          <p:nvPr/>
        </p:nvSpPr>
        <p:spPr>
          <a:xfrm>
            <a:off x="971459" y="136849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Registre durable ; l’accès dépend des clés</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Portable et divisible ; le transfert nécessite des communications</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Rareté publique et règles vérifiables</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La fongibilité peut être affectée par la manière dont les services traitent l’historique public</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L’acceptation varie selon les lieux</a:t>
            </a:r>
            <a:endParaRPr lang="fr-FR" sz="1920" dirty="0"/>
          </a:p>
        </p:txBody>
      </p:sp>
      <p:sp>
        <p:nvSpPr>
          <p:cNvPr id="5" name="Text 3"/>
          <p:cNvSpPr/>
          <p:nvPr/>
        </p:nvSpPr>
        <p:spPr>
          <a:xfrm>
            <a:off x="666780" y="3476640"/>
            <a:ext cx="11510010" cy="329093"/>
          </a:xfrm>
          <a:prstGeom prst="rect">
            <a:avLst/>
          </a:prstGeom>
          <a:noFill/>
          <a:ln/>
        </p:spPr>
        <p:txBody>
          <a:bodyPr wrap="square" lIns="0" tIns="0" rIns="0" bIns="0" rtlCol="0" anchor="t"/>
          <a:lstStyle/>
          <a:p>
            <a:pPr algn="l" indent="0" marL="0">
              <a:lnSpc>
                <a:spcPct val="113000"/>
              </a:lnSpc>
              <a:buNone/>
            </a:pPr>
            <a:r>
              <a:rPr lang="fr-FR" altLang="en-US" sz="1920" b="1" dirty="0">
                <a:solidFill>
                  <a:srgbClr val="25252B"/>
                </a:solidFill>
                <a:latin typeface="IBM Plex Sans" pitchFamily="34" charset="0"/>
                <a:ea typeface="IBM Plex Sans" pitchFamily="34" charset="-122"/>
                <a:cs typeface="IBM Plex Sans" pitchFamily="34" charset="-120"/>
              </a:rPr>
              <a:t>Trois fonctions</a:t>
            </a:r>
            <a:endParaRPr lang="fr-FR" sz="1920" dirty="0"/>
          </a:p>
        </p:txBody>
      </p:sp>
      <p:sp>
        <p:nvSpPr>
          <p:cNvPr id="6" name="Text 4"/>
          <p:cNvSpPr/>
          <p:nvPr/>
        </p:nvSpPr>
        <p:spPr>
          <a:xfrm>
            <a:off x="971459" y="4000683"/>
            <a:ext cx="11176071" cy="1084478"/>
          </a:xfrm>
          <a:prstGeom prst="rect">
            <a:avLst/>
          </a:prstGeom>
          <a:noFill/>
          <a:ln/>
        </p:spPr>
        <p:txBody>
          <a:bodyPr wrap="square" lIns="0" tIns="0" rIns="0" bIns="0" rtlCol="0" anchor="t"/>
          <a:lstStyle/>
          <a:p>
            <a:pPr algn="l" marL="182880" indent="-182880">
              <a:lnSpc>
                <a:spcPct val="113000"/>
              </a:lnSpc>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Réserve de valeur : offre prévisible ; prix volatil</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Moyen d’échange : transfert direct ; frais et acceptation variables</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Unité de compte : BTC ou sats ; de nombreux biens ont un prix exprimé en monnaie fiduciaire</a:t>
            </a:r>
            <a:endParaRPr lang="fr-FR" sz="1920" dirty="0"/>
          </a:p>
        </p:txBody>
      </p:sp>
      <p:sp>
        <p:nvSpPr>
          <p:cNvPr id="7" name="Text 5"/>
          <p:cNvSpPr/>
          <p:nvPr/>
        </p:nvSpPr>
        <p:spPr>
          <a:xfrm>
            <a:off x="666780" y="5231465"/>
            <a:ext cx="11510010" cy="415686"/>
          </a:xfrm>
          <a:prstGeom prst="rect">
            <a:avLst/>
          </a:prstGeom>
          <a:noFill/>
          <a:ln/>
        </p:spPr>
        <p:txBody>
          <a:bodyPr wrap="square" lIns="0" tIns="0" rIns="0" bIns="0" rtlCol="0" anchor="t"/>
          <a:lstStyle/>
          <a:p>
            <a:pPr algn="l" indent="0" marL="0">
              <a:lnSpc>
                <a:spcPct val="113000"/>
              </a:lnSpc>
              <a:buNone/>
            </a:pPr>
            <a:r>
              <a:rPr lang="fr-FR" altLang="en-US" sz="1540" dirty="0">
                <a:solidFill>
                  <a:srgbClr val="25252B"/>
                </a:solidFill>
                <a:latin typeface="IBM Plex Sans" pitchFamily="34" charset="0"/>
                <a:ea typeface="IBM Plex Sans" pitchFamily="34" charset="-122"/>
                <a:cs typeface="IBM Plex Sans" pitchFamily="34" charset="-120"/>
              </a:rPr>
              <a:t>La notion de « monnaie saine » dépend des critères énoncés. Comparez les différentes options selon les mêmes critères.</a:t>
            </a:r>
            <a:endParaRPr lang="fr-FR" sz="154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Bitcoin, stablecoins et autres crypto-actifs</a:t>
            </a:r>
            <a:endParaRPr lang="fr-FR"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Bitcoin :</a:t>
            </a:r>
            <a:r>
              <a:rPr lang="fr-FR" altLang="en-US" sz="2300" dirty="0">
                <a:solidFill>
                  <a:srgbClr val="25252B"/>
                </a:solidFill>
                <a:latin typeface="IBM Plex Sans" pitchFamily="34" charset="0"/>
                <a:ea typeface="IBM Plex Sans" pitchFamily="34" charset="-122"/>
                <a:cs typeface="IBM Plex Sans" pitchFamily="34" charset="-120"/>
              </a:rPr>
              <a:t> règles d’émission publiques ; aucun émetteur central</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Stablecoins :</a:t>
            </a:r>
            <a:r>
              <a:rPr lang="fr-FR" altLang="en-US" sz="2300" dirty="0">
                <a:solidFill>
                  <a:srgbClr val="25252B"/>
                </a:solidFill>
                <a:latin typeface="IBM Plex Sans" pitchFamily="34" charset="0"/>
                <a:ea typeface="IBM Plex Sans" pitchFamily="34" charset="-122"/>
                <a:cs typeface="IBM Plex Sans" pitchFamily="34" charset="-120"/>
              </a:rPr>
              <a:t> visent une valeur de référence ; réserves, mécanismes ou droits de remboursement</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Autres crypto-actifs :</a:t>
            </a:r>
            <a:r>
              <a:rPr lang="fr-FR" altLang="en-US" sz="2300" dirty="0">
                <a:solidFill>
                  <a:srgbClr val="25252B"/>
                </a:solidFill>
                <a:latin typeface="IBM Plex Sans" pitchFamily="34" charset="0"/>
                <a:ea typeface="IBM Plex Sans" pitchFamily="34" charset="-122"/>
                <a:cs typeface="IBM Plex Sans" pitchFamily="34" charset="-120"/>
              </a:rPr>
              <a:t> réseaux, émission, contrôle et objectifs différents</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L’historique de code qu’un fork partage avec Bitcoin ne lui confère ni son réseau ni sa sécurité</a:t>
            </a:r>
            <a:endParaRPr lang="fr-FR"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fr-FR" altLang="en-US" sz="2300" b="1" dirty="0">
                <a:solidFill>
                  <a:srgbClr val="422C70"/>
                </a:solidFill>
                <a:latin typeface="IBM Plex Sans" pitchFamily="34" charset="0"/>
                <a:ea typeface="IBM Plex Sans" pitchFamily="34" charset="-122"/>
                <a:cs typeface="IBM Plex Sans" pitchFamily="34" charset="-120"/>
              </a:rPr>
              <a:t>Comparez :</a:t>
            </a:r>
            <a:r>
              <a:rPr lang="fr-FR" altLang="en-US" sz="2300" dirty="0">
                <a:solidFill>
                  <a:srgbClr val="25252B"/>
                </a:solidFill>
                <a:latin typeface="IBM Plex Sans" pitchFamily="34" charset="0"/>
                <a:ea typeface="IBM Plex Sans" pitchFamily="34" charset="-122"/>
                <a:cs typeface="IBM Plex Sans" pitchFamily="34" charset="-120"/>
              </a:rPr>
              <a:t> le contrôle de l’émission, la vérification indépendante, le contrôle des clés et les contreparties.</a:t>
            </a:r>
            <a:endParaRPr lang="fr-FR"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Cette comparaison permet de mieux comprendre Bitcoin ; elle ne recommande pas d’acquérir, d’échanger ou de promouvoir un quelconque actif.</a:t>
            </a:r>
            <a:endParaRPr lang="fr-F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Des conceptions différentes, des risques différents</a:t>
            </a:r>
            <a:endParaRPr lang="fr-FR"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Bitcoin :</a:t>
            </a:r>
            <a:r>
              <a:rPr lang="fr-FR" altLang="en-US" sz="2300" dirty="0">
                <a:solidFill>
                  <a:srgbClr val="25252B"/>
                </a:solidFill>
                <a:latin typeface="IBM Plex Sans" pitchFamily="34" charset="0"/>
                <a:ea typeface="IBM Plex Sans" pitchFamily="34" charset="-122"/>
                <a:cs typeface="IBM Plex Sans" pitchFamily="34" charset="-120"/>
              </a:rPr>
              <a:t> volatilité, perte de clés, caractère définitif des paiements, frais, registres publics</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Stablecoins :</a:t>
            </a:r>
            <a:r>
              <a:rPr lang="fr-FR" altLang="en-US" sz="2300" dirty="0">
                <a:solidFill>
                  <a:srgbClr val="25252B"/>
                </a:solidFill>
                <a:latin typeface="IBM Plex Sans" pitchFamily="34" charset="0"/>
                <a:ea typeface="IBM Plex Sans" pitchFamily="34" charset="-122"/>
                <a:cs typeface="IBM Plex Sans" pitchFamily="34" charset="-120"/>
              </a:rPr>
              <a:t> perte d’ancrage, réserves, remboursement, gels et contreparties</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Autres crypto-actifs :</a:t>
            </a:r>
            <a:r>
              <a:rPr lang="fr-FR" altLang="en-US" sz="2300" dirty="0">
                <a:solidFill>
                  <a:srgbClr val="25252B"/>
                </a:solidFill>
                <a:latin typeface="IBM Plex Sans" pitchFamily="34" charset="0"/>
                <a:ea typeface="IBM Plex Sans" pitchFamily="34" charset="-122"/>
                <a:cs typeface="IBM Plex Sans" pitchFamily="34" charset="-120"/>
              </a:rPr>
              <a:t> changements de règles, concentration de l’influence, bugs, piratages et ponts</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Services :</a:t>
            </a:r>
            <a:r>
              <a:rPr lang="fr-FR" altLang="en-US" sz="2300" dirty="0">
                <a:solidFill>
                  <a:srgbClr val="25252B"/>
                </a:solidFill>
                <a:latin typeface="IBM Plex Sans" pitchFamily="34" charset="0"/>
                <a:ea typeface="IBM Plex Sans" pitchFamily="34" charset="-122"/>
                <a:cs typeface="IBM Plex Sans" pitchFamily="34" charset="-120"/>
              </a:rPr>
              <a:t> conservation, défaillance, accès et risques juridiques dans toutes les catégories</a:t>
            </a:r>
            <a:endParaRPr lang="fr-FR"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Un symbole boursier familier, un cours apparemment stable ou une application soignée ne sont pas des gages de sécurité. Les jetons ne confèrent pas automatiquement de participation au capital d’une entreprise, de revenus ou de droits de remboursement.</a:t>
            </a:r>
            <a:endParaRPr lang="fr-FR"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Apprendre, ce n’est ni faire du trading ni faire de la promotion</a:t>
            </a:r>
            <a:endParaRPr lang="fr-F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Expliquer, questionner, comparer et vérifier</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Spéculation : risque de prix, risque lié aux plateformes et pression</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Promotion : conflits d’intérêts possibles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Aucune consigne d’achat, de vente ou de conservation</a:t>
            </a:r>
            <a:endParaRPr lang="fr-FR"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fr-FR" altLang="en-US" sz="2400" b="1" dirty="0">
                <a:solidFill>
                  <a:srgbClr val="422C70"/>
                </a:solidFill>
                <a:latin typeface="IBM Plex Sans" pitchFamily="34" charset="0"/>
                <a:ea typeface="IBM Plex Sans" pitchFamily="34" charset="-122"/>
                <a:cs typeface="IBM Plex Sans" pitchFamily="34" charset="-120"/>
              </a:rPr>
              <a:t>Vérification de la valeur locale</a:t>
            </a:r>
            <a:endParaRPr lang="fr-FR" sz="2400" dirty="0"/>
          </a:p>
          <a:p>
            <a:pPr algn="l" indent="0" marL="0">
              <a:lnSpc>
                <a:spcPct val="113000"/>
              </a:lnSpc>
              <a:spcBef>
                <a:spcPts val="360"/>
              </a:spcBef>
              <a:buNone/>
            </a:pPr>
            <a:r>
              <a:rPr lang="fr-FR" altLang="en-US" sz="2400" dirty="0">
                <a:solidFill>
                  <a:srgbClr val="25252B"/>
                </a:solidFill>
                <a:latin typeface="IBM Plex Sans" pitchFamily="34" charset="0"/>
                <a:ea typeface="IBM Plex Sans" pitchFamily="34" charset="-122"/>
                <a:cs typeface="IBM Plex Sans" pitchFamily="34" charset="-120"/>
              </a:rPr>
              <a:t>Distinguez le prix du marché, l’acceptation locale et les préférences ou biais personnels.</a:t>
            </a:r>
            <a:endParaRPr lang="fr-F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Chronologie des origines de Bitcoin</a:t>
            </a:r>
            <a:endParaRPr lang="fr-F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Satoshi Nakamoto est un pseudonyme ; l’identité de son ou de ses créateurs reste inconnue. D’autres ont poursuivi le développement du réseau open source sans dirigeant central permanent.</a:t>
            </a:r>
            <a:endParaRPr lang="fr-FR" sz="2400" dirty="0"/>
          </a:p>
        </p:txBody>
      </p:sp>
      <p:sp>
        <p:nvSpPr>
          <p:cNvPr id="5" name="Text 3"/>
          <p:cNvSpPr/>
          <p:nvPr/>
        </p:nvSpPr>
        <p:spPr>
          <a:xfrm>
            <a:off x="666780" y="2986705"/>
            <a:ext cx="11510010"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Évaluez sa conception et son fonctionnement ainsi que l’histoire de ses origines.</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ctobre 2008Publication du livre blanc : paiements en ligne sans intermédiaire3 janvier 2009Bloc de genèse : le réseau Bitcoin démarre 12 janvier 2009Première transaction entre particuliers, de Sat">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Autonomisation, risque et responsabilité</a:t>
            </a:r>
            <a:endParaRPr lang="fr-FR"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Contrôle direct grâce aux clés</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Règles publiques et vérification indépendante</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Transfert de pair à pair à l’échelle mondiale</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Sauvegardes, vérification des paiements et planification de la récupération</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Volatilité, registres publics, frais et acceptation limitée</a:t>
            </a:r>
            <a:endParaRPr lang="fr-FR" sz="2300" dirty="0"/>
          </a:p>
        </p:txBody>
      </p:sp>
      <p:sp>
        <p:nvSpPr>
          <p:cNvPr id="5" name="Text 3"/>
          <p:cNvSpPr/>
          <p:nvPr/>
        </p:nvSpPr>
        <p:spPr>
          <a:xfrm>
            <a:off x="666780" y="3913723"/>
            <a:ext cx="11510010" cy="1184971"/>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Aucune entreprise ne peut restaurer une phrase de récupération perdue. Demandez de l’aide avant de transférer des fonds importants, sans révéler d’informations secrètes.</a:t>
            </a:r>
            <a:endParaRPr lang="fr-FR" sz="2300" dirty="0"/>
          </a:p>
        </p:txBody>
      </p:sp>
      <p:sp>
        <p:nvSpPr>
          <p:cNvPr id="6" name="Text 4"/>
          <p:cNvSpPr/>
          <p:nvPr/>
        </p:nvSpPr>
        <p:spPr>
          <a:xfrm>
            <a:off x="666780" y="5391302"/>
            <a:ext cx="11510010" cy="789950"/>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La responsabilité personnelle peut inclure la formation, la vérification par des pairs, des procédures et des tests de faible montant.</a:t>
            </a:r>
            <a:endParaRPr lang="fr-F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Révision : comment Bitcoin remédie-t-il aux défauts de la</a:t>
            </a:r>
            <a:br/>
            <a:r>
              <a:rPr lang="fr-FR" altLang="en-US" sz="3000" dirty="0">
                <a:solidFill>
                  <a:srgbClr val="422C70"/>
                </a:solidFill>
                <a:latin typeface="IBM Plex Sans Medium" pitchFamily="34" charset="0"/>
                <a:ea typeface="IBM Plex Sans Medium" pitchFamily="34" charset="-122"/>
                <a:cs typeface="IBM Plex Sans Medium" pitchFamily="34" charset="-120"/>
              </a:rPr>
              <a:t>monnaie ?</a:t>
            </a:r>
            <a:endParaRPr lang="fr-FR" sz="3000" dirty="0"/>
          </a:p>
        </p:txBody>
      </p:sp>
      <p:sp>
        <p:nvSpPr>
          <p:cNvPr id="4" name="Text 2"/>
          <p:cNvSpPr/>
          <p:nvPr/>
        </p:nvSpPr>
        <p:spPr>
          <a:xfrm>
            <a:off x="666780" y="1842516"/>
            <a:ext cx="11510010" cy="345552"/>
          </a:xfrm>
          <a:prstGeom prst="rect">
            <a:avLst/>
          </a:prstGeom>
          <a:noFill/>
          <a:ln/>
        </p:spPr>
        <p:txBody>
          <a:bodyPr wrap="square" lIns="0" tIns="0" rIns="0" bIns="0" rtlCol="0" anchor="t"/>
          <a:lstStyle/>
          <a:p>
            <a:pPr algn="l" indent="0" marL="0">
              <a:lnSpc>
                <a:spcPct val="113000"/>
              </a:lnSpc>
              <a:buNone/>
            </a:pPr>
            <a:r>
              <a:rPr lang="fr-FR" altLang="en-US" sz="2020" b="1" dirty="0">
                <a:solidFill>
                  <a:srgbClr val="25252B"/>
                </a:solidFill>
                <a:latin typeface="IBM Plex Sans" pitchFamily="34" charset="0"/>
                <a:ea typeface="IBM Plex Sans" pitchFamily="34" charset="-122"/>
                <a:cs typeface="IBM Plex Sans" pitchFamily="34" charset="-120"/>
              </a:rPr>
              <a:t>Points clés à retenir</a:t>
            </a:r>
            <a:endParaRPr lang="fr-FR" sz="2020" dirty="0"/>
          </a:p>
        </p:txBody>
      </p:sp>
      <p:sp>
        <p:nvSpPr>
          <p:cNvPr id="5" name="Text 3"/>
          <p:cNvSpPr/>
          <p:nvPr/>
        </p:nvSpPr>
        <p:spPr>
          <a:xfrm>
            <a:off x="986729" y="2392893"/>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Offre variable → règles d’émission publiques ; les utilisateurs les font respecter</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Autorisation centrale des paiements → transfert de pair à pair ; erreurs difficiles à corriger</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Registre central → vérification partagée ; risques pour la vie privée liés au registre public</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Accès institutionnel → contrôle des clés ; responsabilité des sauvegardes</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Ordonnancement des transactions → preuve de travail ; coûts du matériel et de l’énergie</a:t>
            </a:r>
            <a:endParaRPr lang="fr-FR" sz="2020" dirty="0"/>
          </a:p>
        </p:txBody>
      </p:sp>
      <p:sp>
        <p:nvSpPr>
          <p:cNvPr id="6" name="Shape 4"/>
          <p:cNvSpPr/>
          <p:nvPr/>
        </p:nvSpPr>
        <p:spPr>
          <a:xfrm>
            <a:off x="666780" y="4607113"/>
            <a:ext cx="10858500" cy="1382298"/>
          </a:xfrm>
          <a:prstGeom prst="rect">
            <a:avLst/>
          </a:prstGeom>
          <a:solidFill>
            <a:srgbClr val="F3F3FA"/>
          </a:solidFill>
          <a:ln/>
        </p:spPr>
      </p:sp>
      <p:sp>
        <p:nvSpPr>
          <p:cNvPr id="7" name="Shape 5"/>
          <p:cNvSpPr/>
          <p:nvPr/>
        </p:nvSpPr>
        <p:spPr>
          <a:xfrm>
            <a:off x="666780" y="4607113"/>
            <a:ext cx="57150" cy="1382298"/>
          </a:xfrm>
          <a:prstGeom prst="rect">
            <a:avLst/>
          </a:prstGeom>
          <a:solidFill>
            <a:srgbClr val="422C70"/>
          </a:solidFill>
          <a:ln/>
        </p:spPr>
      </p:sp>
      <p:sp>
        <p:nvSpPr>
          <p:cNvPr id="8" name="Text 6"/>
          <p:cNvSpPr/>
          <p:nvPr/>
        </p:nvSpPr>
        <p:spPr>
          <a:xfrm>
            <a:off x="1133582" y="4837542"/>
            <a:ext cx="10580980" cy="921441"/>
          </a:xfrm>
          <a:prstGeom prst="rect">
            <a:avLst/>
          </a:prstGeom>
          <a:noFill/>
          <a:ln/>
        </p:spPr>
        <p:txBody>
          <a:bodyPr wrap="square" lIns="0" tIns="0" rIns="0" bIns="0" rtlCol="0" anchor="t"/>
          <a:lstStyle/>
          <a:p>
            <a:pPr algn="l" indent="0" marL="0">
              <a:lnSpc>
                <a:spcPct val="113000"/>
              </a:lnSpc>
              <a:buNone/>
            </a:pPr>
            <a:r>
              <a:rPr lang="fr-FR" altLang="en-US" sz="2020" b="1" dirty="0">
                <a:solidFill>
                  <a:srgbClr val="422C70"/>
                </a:solidFill>
                <a:latin typeface="IBM Plex Sans" pitchFamily="34" charset="0"/>
                <a:ea typeface="IBM Plex Sans" pitchFamily="34" charset="-122"/>
                <a:cs typeface="IBM Plex Sans" pitchFamily="34" charset="-120"/>
              </a:rPr>
              <a:t>Un moment de réflexion</a:t>
            </a:r>
            <a:endParaRPr lang="fr-FR" sz="2020" dirty="0"/>
          </a:p>
          <a:p>
            <a:pPr algn="l" indent="0" marL="0">
              <a:lnSpc>
                <a:spcPct val="113000"/>
              </a:lnSpc>
              <a:spcBef>
                <a:spcPts val="300"/>
              </a:spcBef>
              <a:buNone/>
            </a:pPr>
            <a:r>
              <a:rPr lang="fr-FR" altLang="en-US" sz="2020" dirty="0">
                <a:solidFill>
                  <a:srgbClr val="25252B"/>
                </a:solidFill>
                <a:latin typeface="IBM Plex Sans" pitchFamily="34" charset="0"/>
                <a:ea typeface="IBM Plex Sans" pitchFamily="34" charset="-122"/>
                <a:cs typeface="IBM Plex Sans" pitchFamily="34" charset="-120"/>
              </a:rPr>
              <a:t>Quel aspect de la conception de Bitcoin expliqueriez-vous différemment maintenant, et pourquoi ?</a:t>
            </a:r>
            <a:endParaRPr lang="fr-FR"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2</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fr-FR" altLang="en-US" sz="2400" dirty="0">
                <a:solidFill>
                  <a:srgbClr val="F7941F"/>
                </a:solidFill>
                <a:latin typeface="IBM Plex Sans Medium" pitchFamily="34" charset="0"/>
                <a:ea typeface="IBM Plex Sans Medium" pitchFamily="34" charset="-122"/>
                <a:cs typeface="IBM Plex Sans Medium" pitchFamily="34" charset="-120"/>
              </a:rPr>
              <a:t>Module 3</a:t>
            </a:r>
            <a:endParaRPr lang="fr-FR"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Utiliser Bitcoin en toute sécurité</a:t>
            </a:r>
            <a:endParaRPr lang="fr-FR"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fr-FR" altLang="en-US" sz="2400" b="1" dirty="0">
                <a:solidFill>
                  <a:srgbClr val="FFFFFF"/>
                </a:solidFill>
                <a:latin typeface="IBM Plex Sans" pitchFamily="34" charset="0"/>
                <a:ea typeface="IBM Plex Sans" pitchFamily="34" charset="-122"/>
                <a:cs typeface="IBM Plex Sans" pitchFamily="34" charset="-120"/>
              </a:rPr>
              <a:t>Action :</a:t>
            </a:r>
            <a:r>
              <a:rPr lang="fr-FR" altLang="en-US" sz="2400" dirty="0">
                <a:solidFill>
                  <a:srgbClr val="FFFFFF"/>
                </a:solidFill>
                <a:latin typeface="IBM Plex Sans" pitchFamily="34" charset="0"/>
                <a:ea typeface="IBM Plex Sans" pitchFamily="34" charset="-122"/>
                <a:cs typeface="IBM Plex Sans" pitchFamily="34" charset="-120"/>
              </a:rPr>
              <a:t> Comment assumer ma responsabilité dans l’utilisation et la sécurisation de Bitcoin ?</a:t>
            </a:r>
            <a:endParaRPr lang="fr-F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Premières actions en toute sécurité</a:t>
            </a:r>
            <a:endParaRPr lang="fr-F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Partagez les informations de réception ; jamais les secrets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Prenez un temps de réflexion avant de valider un envoi</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Limitez les conséquences des erreurs ; demandez de l’aide</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Utilisez des supports préparés, vides, simulés ou approuvés à faible enjeu</a:t>
            </a:r>
            <a:endParaRPr lang="fr-FR" sz="2400" dirty="0"/>
          </a:p>
        </p:txBody>
      </p:sp>
      <p:sp>
        <p:nvSpPr>
          <p:cNvPr id="5" name="Text 3"/>
          <p:cNvSpPr/>
          <p:nvPr/>
        </p:nvSpPr>
        <p:spPr>
          <a:xfrm>
            <a:off x="666780" y="3549975"/>
            <a:ext cx="11510010" cy="1645463"/>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Aucun achat, fonds personnel ou portefeuille personnel n’est nécessaire. La pratique en conditions réelles ajoute des risques pour la confidentialité et la sécurité, ainsi que des risques de perte ; une alternative sans fonds est disponible.</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Portefeuilles</a:t>
            </a:r>
            <a:endParaRPr lang="fr-FR"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fr-FR" altLang="en-US" sz="2020" dirty="0">
                <a:solidFill>
                  <a:srgbClr val="25252B"/>
                </a:solidFill>
                <a:latin typeface="IBM Plex Sans" pitchFamily="34" charset="0"/>
                <a:ea typeface="IBM Plex Sans" pitchFamily="34" charset="-122"/>
                <a:cs typeface="IBM Plex Sans" pitchFamily="34" charset="-120"/>
              </a:rPr>
              <a:t>Un portefeuille Bitcoin gère les clés et les informations nécessaires pour recevoir et autoriser des transactions ; les bitcoins restent inscrits dans le registre partagé.</a:t>
            </a:r>
            <a:endParaRPr lang="fr-FR"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Qui contrôle les clés ?</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Comment l’accès est-il rétabli ?</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Quels modes de paiement sont pris en charge ?</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Code source, maintenance, compatibilité, confidentialité, coût et assistance</a:t>
            </a:r>
            <a:endParaRPr lang="fr-FR"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fr-FR" altLang="en-US" sz="2020" dirty="0">
                <a:solidFill>
                  <a:srgbClr val="25252B"/>
                </a:solidFill>
                <a:latin typeface="IBM Plex Sans" pitchFamily="34" charset="0"/>
                <a:ea typeface="IBM Plex Sans" pitchFamily="34" charset="-122"/>
                <a:cs typeface="IBM Plex Sans" pitchFamily="34" charset="-120"/>
              </a:rPr>
              <a:t>Un code open source peut être examiné ; cela ne prouve pas qu’un portefeuille est sûr ou adapté.</a:t>
            </a:r>
            <a:endParaRPr lang="fr-FR" sz="2020" dirty="0"/>
          </a:p>
        </p:txBody>
      </p:sp>
      <p:sp>
        <p:nvSpPr>
          <p:cNvPr id="7" name="Text 5"/>
          <p:cNvSpPr/>
          <p:nvPr/>
        </p:nvSpPr>
        <p:spPr>
          <a:xfrm>
            <a:off x="666780" y="5083973"/>
            <a:ext cx="11510010" cy="1036747"/>
          </a:xfrm>
          <a:prstGeom prst="rect">
            <a:avLst/>
          </a:prstGeom>
          <a:noFill/>
          <a:ln/>
        </p:spPr>
        <p:txBody>
          <a:bodyPr wrap="square" lIns="0" tIns="0" rIns="0" bIns="0" rtlCol="0" anchor="t"/>
          <a:lstStyle/>
          <a:p>
            <a:pPr algn="l" indent="0" marL="0">
              <a:lnSpc>
                <a:spcPct val="113000"/>
              </a:lnSpc>
              <a:buNone/>
            </a:pPr>
            <a:r>
              <a:rPr lang="fr-FR" altLang="en-US" sz="2020" dirty="0">
                <a:solidFill>
                  <a:srgbClr val="25252B"/>
                </a:solidFill>
                <a:latin typeface="IBM Plex Sans" pitchFamily="34" charset="0"/>
                <a:ea typeface="IBM Plex Sans" pitchFamily="34" charset="-122"/>
                <a:cs typeface="IBM Plex Sans" pitchFamily="34" charset="-120"/>
              </a:rPr>
              <a:t>Les portefeuilles de formation ne doivent pas servir à sécuriser des fonds importants. Un portefeuille personnel créé ultérieurement nécessite une nouvelle configuration effectuée en privé et de nouvelles informations de récupération.</a:t>
            </a:r>
            <a:endParaRPr lang="fr-FR"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Votre portefeuille contient les clés Recevoir Partagez une adresse de réceptionEnvoyer Signez avec votre clé Le bitcoin reste sur le registre partagé">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Adresses</a:t>
            </a:r>
            <a:endParaRPr lang="fr-F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Informations publiques de réception pour un paiement on-chain</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Récupérez-les depuis l’écran de réception du portefeuille souhaité</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Scannez ou copiez ; comparez ensuite avec l’écran de confiance</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Confirmez le destinataire, le réseau et le mode de paiement</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Adresse on-chain et facture Lightning : des demandes différentes</a:t>
            </a:r>
            <a:endParaRPr lang="fr-FR"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Un logiciel malveillant peut remplacer les destinations copiées. Une apparence familière ne suffit pas. De nouvelles adresses limitent les rapprochements faciles entre les paiements ; elles ne rendent pas les paiements anonymes.</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Clés</a:t>
            </a:r>
            <a:endParaRPr lang="fr-FR" sz="3000" dirty="0"/>
          </a:p>
        </p:txBody>
      </p:sp>
      <p:sp>
        <p:nvSpPr>
          <p:cNvPr id="4" name="Text 2"/>
          <p:cNvSpPr/>
          <p:nvPr/>
        </p:nvSpPr>
        <p:spPr>
          <a:xfrm>
            <a:off x="986729" y="1372240"/>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Clé privée :</a:t>
            </a:r>
            <a:r>
              <a:rPr lang="fr-FR" altLang="en-US" sz="2020" dirty="0">
                <a:solidFill>
                  <a:srgbClr val="25252B"/>
                </a:solidFill>
                <a:latin typeface="IBM Plex Sans" pitchFamily="34" charset="0"/>
                <a:ea typeface="IBM Plex Sans" pitchFamily="34" charset="-122"/>
                <a:cs typeface="IBM Plex Sans" pitchFamily="34" charset="-120"/>
              </a:rPr>
              <a:t> information secrète utilisée pour autoriser les dépenses</a:t>
            </a:r>
            <a:endParaRPr lang="fr-FR" sz="2020" dirty="0"/>
          </a:p>
          <a:p>
            <a:pPr algn="l" marL="191770" indent="-19177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Clé publique :</a:t>
            </a:r>
            <a:r>
              <a:rPr lang="fr-FR" altLang="en-US" sz="2020" dirty="0">
                <a:solidFill>
                  <a:srgbClr val="25252B"/>
                </a:solidFill>
                <a:latin typeface="IBM Plex Sans" pitchFamily="34" charset="0"/>
                <a:ea typeface="IBM Plex Sans" pitchFamily="34" charset="-122"/>
                <a:cs typeface="IBM Plex Sans" pitchFamily="34" charset="-120"/>
              </a:rPr>
              <a:t> vérifie les signatures sans révéler la clé privée</a:t>
            </a:r>
            <a:endParaRPr lang="fr-FR" sz="2020" dirty="0"/>
          </a:p>
          <a:p>
            <a:pPr algn="l" marL="191770" indent="-19177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Adresse :</a:t>
            </a:r>
            <a:r>
              <a:rPr lang="fr-FR" altLang="en-US" sz="2020" dirty="0">
                <a:solidFill>
                  <a:srgbClr val="25252B"/>
                </a:solidFill>
                <a:latin typeface="IBM Plex Sans" pitchFamily="34" charset="0"/>
                <a:ea typeface="IBM Plex Sans" pitchFamily="34" charset="-122"/>
                <a:cs typeface="IBM Plex Sans" pitchFamily="34" charset="-120"/>
              </a:rPr>
              <a:t> information de réception dérivée des informations de clé publique</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Les portefeuilles gèrent normalement de nombreuses clés automatiquement</a:t>
            </a:r>
            <a:endParaRPr lang="fr-FR" sz="2020" dirty="0"/>
          </a:p>
        </p:txBody>
      </p:sp>
      <p:sp>
        <p:nvSpPr>
          <p:cNvPr id="5" name="Text 3"/>
          <p:cNvSpPr/>
          <p:nvPr/>
        </p:nvSpPr>
        <p:spPr>
          <a:xfrm>
            <a:off x="666780" y="3189702"/>
            <a:ext cx="11510010" cy="1036747"/>
          </a:xfrm>
          <a:prstGeom prst="rect">
            <a:avLst/>
          </a:prstGeom>
          <a:noFill/>
          <a:ln/>
        </p:spPr>
        <p:txBody>
          <a:bodyPr wrap="square" lIns="0" tIns="0" rIns="0" bIns="0" rtlCol="0" anchor="t"/>
          <a:lstStyle/>
          <a:p>
            <a:pPr algn="l" indent="0" marL="0">
              <a:lnSpc>
                <a:spcPct val="113000"/>
              </a:lnSpc>
              <a:buNone/>
            </a:pPr>
            <a:r>
              <a:rPr lang="fr-FR" altLang="en-US" sz="2020" dirty="0">
                <a:solidFill>
                  <a:srgbClr val="25252B"/>
                </a:solidFill>
                <a:latin typeface="IBM Plex Sans" pitchFamily="34" charset="0"/>
                <a:ea typeface="IBM Plex Sans" pitchFamily="34" charset="-122"/>
                <a:cs typeface="IBM Plex Sans" pitchFamily="34" charset="-120"/>
              </a:rPr>
              <a:t>Ne partagez jamais vos clés privées, phrases de récupération, mots de passe ou codes de récupération. Aucun enseignant, agent d’assistance, fournisseur de portefeuille, employé de plateforme d’échange ou développeur légitime n’en a besoin.</a:t>
            </a:r>
            <a:endParaRPr lang="fr-FR" sz="2020" dirty="0"/>
          </a:p>
        </p:txBody>
      </p:sp>
      <p:sp>
        <p:nvSpPr>
          <p:cNvPr id="6" name="Shape 4"/>
          <p:cNvSpPr/>
          <p:nvPr/>
        </p:nvSpPr>
        <p:spPr>
          <a:xfrm>
            <a:off x="666780" y="4482389"/>
            <a:ext cx="10858500" cy="1727850"/>
          </a:xfrm>
          <a:prstGeom prst="rect">
            <a:avLst/>
          </a:prstGeom>
          <a:solidFill>
            <a:srgbClr val="F3F3FA"/>
          </a:solidFill>
          <a:ln/>
        </p:spPr>
      </p:sp>
      <p:sp>
        <p:nvSpPr>
          <p:cNvPr id="7" name="Shape 5"/>
          <p:cNvSpPr/>
          <p:nvPr/>
        </p:nvSpPr>
        <p:spPr>
          <a:xfrm>
            <a:off x="666780" y="4482389"/>
            <a:ext cx="57150" cy="1727850"/>
          </a:xfrm>
          <a:prstGeom prst="rect">
            <a:avLst/>
          </a:prstGeom>
          <a:solidFill>
            <a:srgbClr val="422C70"/>
          </a:solidFill>
          <a:ln/>
        </p:spPr>
      </p:sp>
      <p:sp>
        <p:nvSpPr>
          <p:cNvPr id="8" name="Text 6"/>
          <p:cNvSpPr/>
          <p:nvPr/>
        </p:nvSpPr>
        <p:spPr>
          <a:xfrm>
            <a:off x="1133582" y="4712818"/>
            <a:ext cx="10580980" cy="1266993"/>
          </a:xfrm>
          <a:prstGeom prst="rect">
            <a:avLst/>
          </a:prstGeom>
          <a:noFill/>
          <a:ln/>
        </p:spPr>
        <p:txBody>
          <a:bodyPr wrap="square" lIns="0" tIns="0" rIns="0" bIns="0" rtlCol="0" anchor="t"/>
          <a:lstStyle/>
          <a:p>
            <a:pPr algn="l" indent="0" marL="0">
              <a:lnSpc>
                <a:spcPct val="113000"/>
              </a:lnSpc>
              <a:buNone/>
            </a:pPr>
            <a:r>
              <a:rPr lang="fr-FR" altLang="en-US" sz="2020" b="1" dirty="0">
                <a:solidFill>
                  <a:srgbClr val="422C70"/>
                </a:solidFill>
                <a:latin typeface="IBM Plex Sans" pitchFamily="34" charset="0"/>
                <a:ea typeface="IBM Plex Sans" pitchFamily="34" charset="-122"/>
                <a:cs typeface="IBM Plex Sans" pitchFamily="34" charset="-120"/>
              </a:rPr>
              <a:t>À vous de jouer</a:t>
            </a:r>
            <a:endParaRPr lang="fr-FR" sz="2020" dirty="0"/>
          </a:p>
          <a:p>
            <a:pPr algn="l" indent="0" marL="0">
              <a:lnSpc>
                <a:spcPct val="113000"/>
              </a:lnSpc>
              <a:spcBef>
                <a:spcPts val="300"/>
              </a:spcBef>
              <a:buNone/>
            </a:pPr>
            <a:r>
              <a:rPr lang="fr-FR" altLang="en-US" sz="2020" dirty="0">
                <a:solidFill>
                  <a:srgbClr val="25252B"/>
                </a:solidFill>
                <a:latin typeface="IBM Plex Sans" pitchFamily="34" charset="0"/>
                <a:ea typeface="IBM Plex Sans" pitchFamily="34" charset="-122"/>
                <a:cs typeface="IBM Plex Sans" pitchFamily="34" charset="-120"/>
              </a:rPr>
              <a:t>Classez les exemples préparés en trois catégories : informations de réception, informations secrètes et informations publiques qui deviennent sensibles lorsqu’elles sont liées à une personne.</a:t>
            </a:r>
            <a:endParaRPr lang="fr-FR"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Clé privée : ne la partagez jamais. Toute personne qui la possède peut dépenser vos bitcoins. Réception : informations à partager sans risque Clé publique, dérivée de la clé privée Adresse de réceptio">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Phrases de récupération</a:t>
            </a:r>
            <a:endParaRPr lang="fr-FR" sz="3000" dirty="0"/>
          </a:p>
        </p:txBody>
      </p:sp>
      <p:sp>
        <p:nvSpPr>
          <p:cNvPr id="5" name="Text 2"/>
          <p:cNvSpPr/>
          <p:nvPr/>
        </p:nvSpPr>
        <p:spPr>
          <a:xfrm>
            <a:off x="666780" y="1429482"/>
            <a:ext cx="5694426" cy="144777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Une phrase de récupération est une liste ordonnée de mots que de nombreux portefeuilles utilisent pour récupérer leurs clés privées.</a:t>
            </a:r>
            <a:endParaRPr lang="fr-FR" sz="2110" dirty="0"/>
          </a:p>
        </p:txBody>
      </p:sp>
      <p:sp>
        <p:nvSpPr>
          <p:cNvPr id="6" name="Text 3"/>
          <p:cNvSpPr/>
          <p:nvPr/>
        </p:nvSpPr>
        <p:spPr>
          <a:xfrm>
            <a:off x="1002000" y="3091769"/>
            <a:ext cx="5327020" cy="3056291"/>
          </a:xfrm>
          <a:prstGeom prst="rect">
            <a:avLst/>
          </a:prstGeom>
          <a:noFill/>
          <a:ln/>
        </p:spPr>
        <p:txBody>
          <a:bodyPr wrap="square" lIns="0" tIns="0" rIns="0" bIns="0" rtlCol="0" anchor="t"/>
          <a:lstStyle/>
          <a:p>
            <a:pPr algn="l" marL="200660" indent="-200660">
              <a:lnSpc>
                <a:spcPct val="113000"/>
              </a:lnSpc>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Souvent 12 ou 24 mots ; les conceptions varient</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Orthographe et ordre exacts</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Instructions officielles de sauvegarde ; stockage privé et hors ligne</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Protégez-la contre la perte, les dommages, les caméras et les autres regards indiscrets</a:t>
            </a:r>
            <a:endParaRPr lang="fr-F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Utilisation avec et sans dépositaire</a:t>
            </a:r>
            <a:endParaRPr lang="fr-FR"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fr-FR" altLang="en-US" sz="2110" b="1" dirty="0">
                <a:solidFill>
                  <a:srgbClr val="422C70"/>
                </a:solidFill>
                <a:latin typeface="IBM Plex Sans" pitchFamily="34" charset="0"/>
                <a:ea typeface="IBM Plex Sans" pitchFamily="34" charset="-122"/>
                <a:cs typeface="IBM Plex Sans" pitchFamily="34" charset="-120"/>
              </a:rPr>
              <a:t>Avec garde par un tiers :</a:t>
            </a:r>
            <a:r>
              <a:rPr lang="fr-FR" altLang="en-US" sz="2110" dirty="0">
                <a:solidFill>
                  <a:srgbClr val="25252B"/>
                </a:solidFill>
                <a:latin typeface="IBM Plex Sans" pitchFamily="34" charset="0"/>
                <a:ea typeface="IBM Plex Sans" pitchFamily="34" charset="-122"/>
                <a:cs typeface="IBM Plex Sans" pitchFamily="34" charset="-120"/>
              </a:rPr>
              <a:t> le service contrôle les clés et la récupération du compte</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Solde affiché : promesse du service de fournir des bitcoins</a:t>
            </a:r>
            <a:endParaRPr lang="fr-FR" sz="2110" dirty="0"/>
          </a:p>
          <a:p>
            <a:pPr algn="l" marL="200660" indent="-200660">
              <a:lnSpc>
                <a:spcPct val="113000"/>
              </a:lnSpc>
              <a:spcBef>
                <a:spcPts val="420"/>
              </a:spcBef>
              <a:buSzPct val="100000"/>
              <a:buChar char="•"/>
            </a:pPr>
            <a:r>
              <a:rPr lang="fr-FR" altLang="en-US" sz="2110" b="1" dirty="0">
                <a:solidFill>
                  <a:srgbClr val="422C70"/>
                </a:solidFill>
                <a:latin typeface="IBM Plex Sans" pitchFamily="34" charset="0"/>
                <a:ea typeface="IBM Plex Sans" pitchFamily="34" charset="-122"/>
                <a:cs typeface="IBM Plex Sans" pitchFamily="34" charset="-120"/>
              </a:rPr>
              <a:t>En autogarde :</a:t>
            </a:r>
            <a:r>
              <a:rPr lang="fr-FR" altLang="en-US" sz="2110" dirty="0">
                <a:solidFill>
                  <a:srgbClr val="25252B"/>
                </a:solidFill>
                <a:latin typeface="IBM Plex Sans" pitchFamily="34" charset="0"/>
                <a:ea typeface="IBM Plex Sans" pitchFamily="34" charset="-122"/>
                <a:cs typeface="IBM Plex Sans" pitchFamily="34" charset="-120"/>
              </a:rPr>
              <a:t> l’utilisateur contrôle les clés et la sauvegarde</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Le contrôle direct implique la responsabilité des erreurs et de la récupération</a:t>
            </a:r>
            <a:endParaRPr lang="fr-FR"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Une blockchain publique ne peut pas prouver ce qu’un service doit à un client donné. L’autogarde peut néanmoins impliquer des dépendances à des logiciels, du matériel, des serveurs et des réseaux.</a:t>
            </a:r>
            <a:endParaRPr lang="fr-FR"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fr-FR" altLang="en-US" sz="2110" b="1" dirty="0">
                <a:solidFill>
                  <a:srgbClr val="422C70"/>
                </a:solidFill>
                <a:latin typeface="IBM Plex Sans" pitchFamily="34" charset="0"/>
                <a:ea typeface="IBM Plex Sans" pitchFamily="34" charset="-122"/>
                <a:cs typeface="IBM Plex Sans" pitchFamily="34" charset="-120"/>
              </a:rPr>
              <a:t>À vous de jouer</a:t>
            </a:r>
            <a:endParaRPr lang="fr-FR" sz="2110" dirty="0"/>
          </a:p>
          <a:p>
            <a:pPr algn="l" indent="0" marL="0">
              <a:lnSpc>
                <a:spcPct val="113000"/>
              </a:lnSpc>
              <a:spcBef>
                <a:spcPts val="320"/>
              </a:spcBef>
              <a:buNone/>
            </a:pPr>
            <a:r>
              <a:rPr lang="fr-FR" altLang="en-US" sz="2110" dirty="0">
                <a:solidFill>
                  <a:srgbClr val="25252B"/>
                </a:solidFill>
                <a:latin typeface="IBM Plex Sans" pitchFamily="34" charset="0"/>
                <a:ea typeface="IBM Plex Sans" pitchFamily="34" charset="-122"/>
                <a:cs typeface="IBM Plex Sans" pitchFamily="34" charset="-120"/>
              </a:rPr>
              <a:t>Comparez deux descriptions préparées : qui contrôle les clés, qui rétablit l’accès et quel risque faut-il vérifier ?</a:t>
            </a:r>
            <a:endParaRPr lang="fr-FR"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Garde par un tiers Vous vous connectez à un compte sur votre téléphoneLe service conserve les clés sur ses serveurs Le service approuve et signe votre paiementSoldeUne promesse du serviceRécupérationV">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Portefeuilles chauds et froids</a:t>
            </a:r>
            <a:endParaRPr lang="fr-FR" sz="3000" dirty="0"/>
          </a:p>
        </p:txBody>
      </p:sp>
      <p:sp>
        <p:nvSpPr>
          <p:cNvPr id="5" name="Text 2"/>
          <p:cNvSpPr/>
          <p:nvPr/>
        </p:nvSpPr>
        <p:spPr>
          <a:xfrm>
            <a:off x="971459" y="1368491"/>
            <a:ext cx="6006694" cy="2449403"/>
          </a:xfrm>
          <a:prstGeom prst="rect">
            <a:avLst/>
          </a:prstGeom>
          <a:noFill/>
          <a:ln/>
        </p:spPr>
        <p:txBody>
          <a:bodyPr wrap="square" lIns="0" tIns="0" rIns="0" bIns="0" rtlCol="0" anchor="t"/>
          <a:lstStyle/>
          <a:p>
            <a:pPr algn="l" marL="182880" indent="-182880">
              <a:lnSpc>
                <a:spcPct val="113000"/>
              </a:lnSpc>
              <a:buSzPct val="100000"/>
              <a:buChar char="•"/>
            </a:pPr>
            <a:r>
              <a:rPr lang="fr-FR" altLang="en-US" sz="1920" b="1" dirty="0">
                <a:solidFill>
                  <a:srgbClr val="422C70"/>
                </a:solidFill>
                <a:latin typeface="IBM Plex Sans" pitchFamily="34" charset="0"/>
                <a:ea typeface="IBM Plex Sans" pitchFamily="34" charset="-122"/>
                <a:cs typeface="IBM Plex Sans" pitchFamily="34" charset="-120"/>
              </a:rPr>
              <a:t>À chaud :</a:t>
            </a:r>
            <a:r>
              <a:rPr lang="fr-FR" altLang="en-US" sz="1920" dirty="0">
                <a:solidFill>
                  <a:srgbClr val="25252B"/>
                </a:solidFill>
                <a:latin typeface="IBM Plex Sans" pitchFamily="34" charset="0"/>
                <a:ea typeface="IBM Plex Sans" pitchFamily="34" charset="-122"/>
                <a:cs typeface="IBM Plex Sans" pitchFamily="34" charset="-120"/>
              </a:rPr>
              <a:t> clés sur un appareil connecté à Internet ; pratique, mais plus exposé aux risques</a:t>
            </a:r>
            <a:endParaRPr lang="fr-FR" sz="1920" dirty="0"/>
          </a:p>
          <a:p>
            <a:pPr algn="l" marL="182880" indent="-182880">
              <a:lnSpc>
                <a:spcPct val="113000"/>
              </a:lnSpc>
              <a:spcBef>
                <a:spcPts val="380"/>
              </a:spcBef>
              <a:buSzPct val="100000"/>
              <a:buChar char="•"/>
            </a:pPr>
            <a:r>
              <a:rPr lang="fr-FR" altLang="en-US" sz="1920" b="1" dirty="0">
                <a:solidFill>
                  <a:srgbClr val="422C70"/>
                </a:solidFill>
                <a:latin typeface="IBM Plex Sans" pitchFamily="34" charset="0"/>
                <a:ea typeface="IBM Plex Sans" pitchFamily="34" charset="-122"/>
                <a:cs typeface="IBM Plex Sans" pitchFamily="34" charset="-120"/>
              </a:rPr>
              <a:t>À froid :</a:t>
            </a:r>
            <a:r>
              <a:rPr lang="fr-FR" altLang="en-US" sz="1920" dirty="0">
                <a:solidFill>
                  <a:srgbClr val="25252B"/>
                </a:solidFill>
                <a:latin typeface="IBM Plex Sans" pitchFamily="34" charset="0"/>
                <a:ea typeface="IBM Plex Sans" pitchFamily="34" charset="-122"/>
                <a:cs typeface="IBM Plex Sans" pitchFamily="34" charset="-120"/>
              </a:rPr>
              <a:t> clés de signature isolées de tout appareil polyvalent connecté à Internet</a:t>
            </a:r>
            <a:endParaRPr lang="fr-FR" sz="1920" dirty="0"/>
          </a:p>
          <a:p>
            <a:pPr algn="l" marL="182880" indent="-182880">
              <a:lnSpc>
                <a:spcPct val="113000"/>
              </a:lnSpc>
              <a:spcBef>
                <a:spcPts val="380"/>
              </a:spcBef>
              <a:buSzPct val="100000"/>
              <a:buChar char="•"/>
            </a:pPr>
            <a:r>
              <a:rPr lang="fr-FR" altLang="en-US" sz="1920" b="1" dirty="0">
                <a:solidFill>
                  <a:srgbClr val="422C70"/>
                </a:solidFill>
                <a:latin typeface="IBM Plex Sans" pitchFamily="34" charset="0"/>
                <a:ea typeface="IBM Plex Sans" pitchFamily="34" charset="-122"/>
                <a:cs typeface="IBM Plex Sans" pitchFamily="34" charset="-120"/>
              </a:rPr>
              <a:t>Portefeuille matériel :</a:t>
            </a:r>
            <a:r>
              <a:rPr lang="fr-FR" altLang="en-US" sz="1920" dirty="0">
                <a:solidFill>
                  <a:srgbClr val="25252B"/>
                </a:solidFill>
                <a:latin typeface="IBM Plex Sans" pitchFamily="34" charset="0"/>
                <a:ea typeface="IBM Plex Sans" pitchFamily="34" charset="-122"/>
                <a:cs typeface="IBM Plex Sans" pitchFamily="34" charset="-120"/>
              </a:rPr>
              <a:t> appareil dédié à la protection des clés et à la signature</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Garde et récupération : des questions distinctes</a:t>
            </a:r>
            <a:endParaRPr lang="fr-FR" sz="1920" dirty="0"/>
          </a:p>
        </p:txBody>
      </p:sp>
      <p:sp>
        <p:nvSpPr>
          <p:cNvPr id="6" name="Text 3"/>
          <p:cNvSpPr/>
          <p:nvPr/>
        </p:nvSpPr>
        <p:spPr>
          <a:xfrm>
            <a:off x="666780" y="4086088"/>
            <a:ext cx="6340632" cy="1316279"/>
          </a:xfrm>
          <a:prstGeom prst="rect">
            <a:avLst/>
          </a:prstGeom>
          <a:noFill/>
          <a:ln/>
        </p:spPr>
        <p:txBody>
          <a:bodyPr wrap="square" lIns="0" tIns="0" rIns="0" bIns="0" rtlCol="0" anchor="t"/>
          <a:lstStyle/>
          <a:p>
            <a:pPr algn="l" indent="0" marL="0">
              <a:lnSpc>
                <a:spcPct val="113000"/>
              </a:lnSpc>
              <a:buNone/>
            </a:pPr>
            <a:r>
              <a:rPr lang="fr-FR" altLang="en-US" sz="1920" dirty="0">
                <a:solidFill>
                  <a:srgbClr val="25252B"/>
                </a:solidFill>
                <a:latin typeface="IBM Plex Sans" pitchFamily="34" charset="0"/>
                <a:ea typeface="IBM Plex Sans" pitchFamily="34" charset="-122"/>
                <a:cs typeface="IBM Plex Sans" pitchFamily="34" charset="-120"/>
              </a:rPr>
              <a:t>Un portefeuille matériel peut permettre le stockage à froid ; ces termes ne sont pas interchangeables. Les appareils et les sauvegardes doivent toujours être protégés.</a:t>
            </a:r>
            <a:endParaRPr lang="fr-FR"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Récupération du portefeuille et vérification de la phrase de</a:t>
            </a:r>
            <a:br/>
            <a:r>
              <a:rPr lang="fr-FR" altLang="en-US" sz="3000" dirty="0">
                <a:solidFill>
                  <a:srgbClr val="422C70"/>
                </a:solidFill>
                <a:latin typeface="IBM Plex Sans Medium" pitchFamily="34" charset="0"/>
                <a:ea typeface="IBM Plex Sans Medium" pitchFamily="34" charset="-122"/>
                <a:cs typeface="IBM Plex Sans Medium" pitchFamily="34" charset="-120"/>
              </a:rPr>
              <a:t>récupération</a:t>
            </a:r>
            <a:endParaRPr lang="fr-FR" sz="3000" dirty="0"/>
          </a:p>
        </p:txBody>
      </p:sp>
      <p:sp>
        <p:nvSpPr>
          <p:cNvPr id="4" name="Text 2"/>
          <p:cNvSpPr/>
          <p:nvPr/>
        </p:nvSpPr>
        <p:spPr>
          <a:xfrm>
            <a:off x="666780" y="1866930"/>
            <a:ext cx="11510010" cy="1234074"/>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Utilisez uniquement du matériel préparé, vide ou simulé. Ne divulguez jamais de véritables mots de récupération ; n’utilisez jamais par la suite un portefeuille utilisé en classe pour y déposer des fonds importants.</a:t>
            </a:r>
            <a:endParaRPr lang="fr-F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Uniquement du matériel préparé, vide ou simulé. Votre formateur ne voit jamais les mots de récupération. 1 Suivez les instructionsUtilisez le guide officiel du portefeuille d’entraînement concerné.2 V">    </p:cNvPr>
          <p:cNvPicPr>
            <a:picLocks noChangeAspect="1"/>
          </p:cNvPicPr>
          <p:nvPr/>
        </p:nvPicPr>
        <p:blipFill>
          <a:blip r:embed="rId1"/>
          <a:stretch>
            <a:fillRect/>
          </a:stretch>
        </p:blipFill>
        <p:spPr>
          <a:xfrm>
            <a:off x="1019647" y="266730"/>
            <a:ext cx="101527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Recevoir des bitcoins</a:t>
            </a:r>
            <a:endParaRPr lang="fr-FR"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fr-FR" altLang="en-US" sz="2300" b="1" dirty="0">
                <a:solidFill>
                  <a:srgbClr val="25252B"/>
                </a:solidFill>
                <a:latin typeface="IBM Plex Sans" pitchFamily="34" charset="0"/>
                <a:ea typeface="IBM Plex Sans" pitchFamily="34" charset="-122"/>
                <a:cs typeface="IBM Plex Sans" pitchFamily="34" charset="-120"/>
              </a:rPr>
              <a:t>Exercice 1 : recevoir en toute sécurité</a:t>
            </a:r>
            <a:endParaRPr lang="fr-FR" sz="2300" dirty="0"/>
          </a:p>
        </p:txBody>
      </p:sp>
      <p:sp>
        <p:nvSpPr>
          <p:cNvPr id="5" name="Text 3"/>
          <p:cNvSpPr/>
          <p:nvPr/>
        </p:nvSpPr>
        <p:spPr>
          <a:xfrm>
            <a:off x="1032449" y="2070659"/>
            <a:ext cx="11109137" cy="2208916"/>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fr-FR" altLang="en-US" sz="2300" dirty="0">
                <a:solidFill>
                  <a:srgbClr val="25252B"/>
                </a:solidFill>
                <a:latin typeface="IBM Plex Sans" pitchFamily="34" charset="0"/>
                <a:ea typeface="IBM Plex Sans" pitchFamily="34" charset="-122"/>
                <a:cs typeface="IBM Plex Sans" pitchFamily="34" charset="-120"/>
              </a:rPr>
              <a:t>Ouvrez le portefeuille préparé ; choisissez Recevoir.</a:t>
            </a:r>
            <a:endParaRPr lang="fr-FR" sz="2300" dirty="0"/>
          </a:p>
          <a:p>
            <a:pPr algn="l" marL="219710" indent="-219710">
              <a:lnSpc>
                <a:spcPct val="113000"/>
              </a:lnSpc>
              <a:spcBef>
                <a:spcPts val="460"/>
              </a:spcBef>
              <a:buSzPct val="100000"/>
              <a:buFont typeface="+mj-lt"/>
              <a:buAutoNum type="arabicPeriod" startAt="1"/>
            </a:pPr>
            <a:r>
              <a:rPr lang="fr-FR" altLang="en-US" sz="2300" dirty="0">
                <a:solidFill>
                  <a:srgbClr val="25252B"/>
                </a:solidFill>
                <a:latin typeface="IBM Plex Sans" pitchFamily="34" charset="0"/>
                <a:ea typeface="IBM Plex Sans" pitchFamily="34" charset="-122"/>
                <a:cs typeface="IBM Plex Sans" pitchFamily="34" charset="-120"/>
              </a:rPr>
              <a:t>Identifiez s’il s’agit d’une transaction sur la blockchain ou via Lightning.</a:t>
            </a:r>
            <a:endParaRPr lang="fr-FR" sz="2300" dirty="0"/>
          </a:p>
          <a:p>
            <a:pPr algn="l" marL="219710" indent="-219710">
              <a:lnSpc>
                <a:spcPct val="113000"/>
              </a:lnSpc>
              <a:spcBef>
                <a:spcPts val="460"/>
              </a:spcBef>
              <a:buSzPct val="100000"/>
              <a:buFont typeface="+mj-lt"/>
              <a:buAutoNum type="arabicPeriod" startAt="1"/>
            </a:pPr>
            <a:r>
              <a:rPr lang="fr-FR" altLang="en-US" sz="2300" dirty="0">
                <a:solidFill>
                  <a:srgbClr val="25252B"/>
                </a:solidFill>
                <a:latin typeface="IBM Plex Sans" pitchFamily="34" charset="0"/>
                <a:ea typeface="IBM Plex Sans" pitchFamily="34" charset="-122"/>
                <a:cs typeface="IBM Plex Sans" pitchFamily="34" charset="-120"/>
              </a:rPr>
              <a:t>Ne partagez que les informations publiques de réception.</a:t>
            </a:r>
            <a:endParaRPr lang="fr-FR" sz="2300" dirty="0"/>
          </a:p>
          <a:p>
            <a:pPr algn="l" marL="219710" indent="-219710">
              <a:lnSpc>
                <a:spcPct val="113000"/>
              </a:lnSpc>
              <a:spcBef>
                <a:spcPts val="460"/>
              </a:spcBef>
              <a:buSzPct val="100000"/>
              <a:buFont typeface="+mj-lt"/>
              <a:buAutoNum type="arabicPeriod" startAt="1"/>
            </a:pPr>
            <a:r>
              <a:rPr lang="fr-FR" altLang="en-US" sz="2300" dirty="0">
                <a:solidFill>
                  <a:srgbClr val="25252B"/>
                </a:solidFill>
                <a:latin typeface="IBM Plex Sans" pitchFamily="34" charset="0"/>
                <a:ea typeface="IBM Plex Sans" pitchFamily="34" charset="-122"/>
                <a:cs typeface="IBM Plex Sans" pitchFamily="34" charset="-120"/>
              </a:rPr>
              <a:t>Vérifiez tout montant demandé avec l’expéditeur.</a:t>
            </a:r>
            <a:endParaRPr lang="fr-FR" sz="2300" dirty="0"/>
          </a:p>
          <a:p>
            <a:pPr algn="l" marL="219710" indent="-219710">
              <a:lnSpc>
                <a:spcPct val="113000"/>
              </a:lnSpc>
              <a:spcBef>
                <a:spcPts val="460"/>
              </a:spcBef>
              <a:buSzPct val="100000"/>
              <a:buFont typeface="+mj-lt"/>
              <a:buAutoNum type="arabicPeriod" startAt="1"/>
            </a:pPr>
            <a:r>
              <a:rPr lang="fr-FR" altLang="en-US" sz="2300" dirty="0">
                <a:solidFill>
                  <a:srgbClr val="25252B"/>
                </a:solidFill>
                <a:latin typeface="IBM Plex Sans" pitchFamily="34" charset="0"/>
                <a:ea typeface="IBM Plex Sans" pitchFamily="34" charset="-122"/>
                <a:cs typeface="IBM Plex Sans" pitchFamily="34" charset="-120"/>
              </a:rPr>
              <a:t>Vérifiez le montant et le statut dans votre propre portefeuille.</a:t>
            </a:r>
            <a:endParaRPr lang="fr-FR" sz="2300" dirty="0"/>
          </a:p>
        </p:txBody>
      </p:sp>
      <p:sp>
        <p:nvSpPr>
          <p:cNvPr id="6" name="Text 4"/>
          <p:cNvSpPr/>
          <p:nvPr/>
        </p:nvSpPr>
        <p:spPr>
          <a:xfrm>
            <a:off x="666780" y="4601352"/>
            <a:ext cx="11510010" cy="1184971"/>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Un message ou une capture d’écran de l’expéditeur ne constitue pas une preuve. Une transaction en attente n’est pas une transaction confirmée ; les confirmations ne peuvent pas remédier à une erreur d’adresse ou à une escroquerie.</a:t>
            </a:r>
            <a:endParaRPr lang="fr-F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Envoi de Bitcoin</a:t>
            </a:r>
            <a:endParaRPr lang="fr-FR"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fr-FR" altLang="en-US" sz="2400" b="1" dirty="0">
                <a:solidFill>
                  <a:srgbClr val="25252B"/>
                </a:solidFill>
                <a:latin typeface="IBM Plex Sans" pitchFamily="34" charset="0"/>
                <a:ea typeface="IBM Plex Sans" pitchFamily="34" charset="-122"/>
                <a:cs typeface="IBM Plex Sans" pitchFamily="34" charset="-120"/>
              </a:rPr>
              <a:t>Exercice 2 : faites une pause et vérifiez avant d’envoyer</a:t>
            </a:r>
            <a:endParaRPr lang="fr-FR" sz="2400" dirty="0"/>
          </a:p>
        </p:txBody>
      </p:sp>
      <p:sp>
        <p:nvSpPr>
          <p:cNvPr id="6" name="Text 3"/>
          <p:cNvSpPr/>
          <p:nvPr/>
        </p:nvSpPr>
        <p:spPr>
          <a:xfrm>
            <a:off x="666780" y="2575316"/>
            <a:ext cx="6340632" cy="329092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N’approuvez l’envoi que si tous les points de vérification concordent. Si des détails changent, si un sentiment d’urgence apparaît ou si quelqu’un vous demande des informations secrètes, arrêtez-vous et vérifiez par un moyen indépendant. Un envoi valide est difficile, voire impossible, à annuler.</a:t>
            </a:r>
            <a:endParaRPr lang="fr-F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Avant d’envoyer✓ DestinataireConfirmez l’identité du destinataire et le motif du paiement via un canal de confiance.✓ Mode de paiementConfirmez si le paiement se fait sur la blockchain ou via Lightnin">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Vérification et transactions irréversibles</a:t>
            </a:r>
            <a:endParaRPr lang="fr-FR"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Txid :</a:t>
            </a:r>
            <a:r>
              <a:rPr lang="fr-FR" altLang="en-US" sz="2210" dirty="0">
                <a:solidFill>
                  <a:srgbClr val="25252B"/>
                </a:solidFill>
                <a:latin typeface="IBM Plex Sans" pitchFamily="34" charset="0"/>
                <a:ea typeface="IBM Plex Sans" pitchFamily="34" charset="-122"/>
                <a:cs typeface="IBM Plex Sans" pitchFamily="34" charset="-120"/>
              </a:rPr>
              <a:t> identifiant d’une transaction sur la blockchain</a:t>
            </a:r>
            <a:endParaRPr lang="fr-FR" sz="2210" dirty="0"/>
          </a:p>
          <a:p>
            <a:pPr algn="l" marL="210820" indent="-210820">
              <a:lnSpc>
                <a:spcPct val="113000"/>
              </a:lnSpc>
              <a:spcBef>
                <a:spcPts val="440"/>
              </a:spcBef>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Explorateur :</a:t>
            </a:r>
            <a:r>
              <a:rPr lang="fr-FR" altLang="en-US" sz="2210" dirty="0">
                <a:solidFill>
                  <a:srgbClr val="25252B"/>
                </a:solidFill>
                <a:latin typeface="IBM Plex Sans" pitchFamily="34" charset="0"/>
                <a:ea typeface="IBM Plex Sans" pitchFamily="34" charset="-122"/>
                <a:cs typeface="IBM Plex Sans" pitchFamily="34" charset="-120"/>
              </a:rPr>
              <a:t> interface d’accès aux données publiques des transactions</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Vérifiez le réseau, la destination, le montant, les frais, le statut et les confirmations</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Diffusion → en attente → inclusion dans un bloc → confirmations ultérieures</a:t>
            </a:r>
            <a:endParaRPr lang="fr-FR" sz="2210" dirty="0"/>
          </a:p>
        </p:txBody>
      </p:sp>
      <p:sp>
        <p:nvSpPr>
          <p:cNvPr id="5" name="Text 3"/>
          <p:cNvSpPr/>
          <p:nvPr/>
        </p:nvSpPr>
        <p:spPr>
          <a:xfrm>
            <a:off x="666780" y="3748126"/>
            <a:ext cx="11510010" cy="756940"/>
          </a:xfrm>
          <a:prstGeom prst="rect">
            <a:avLst/>
          </a:prstGeom>
          <a:noFill/>
          <a:ln/>
        </p:spPr>
        <p:txBody>
          <a:bodyPr wrap="square" lIns="0" tIns="0" rIns="0" bIns="0" rtlCol="0" anchor="t"/>
          <a:lstStyle/>
          <a:p>
            <a:pPr algn="l" indent="0" marL="0">
              <a:lnSpc>
                <a:spcPct val="113000"/>
              </a:lnSpc>
              <a:buNone/>
            </a:pPr>
            <a:r>
              <a:rPr lang="fr-FR" altLang="en-US" sz="2210" dirty="0">
                <a:solidFill>
                  <a:srgbClr val="25252B"/>
                </a:solidFill>
                <a:latin typeface="IBM Plex Sans" pitchFamily="34" charset="0"/>
                <a:ea typeface="IBM Plex Sans" pitchFamily="34" charset="-122"/>
                <a:cs typeface="IBM Plex Sans" pitchFamily="34" charset="-120"/>
              </a:rPr>
              <a:t>Un explorateur ne peut prouver ni l’identité, ni l’honnêteté, ni l’objet d’un paiement. Il n’existe pas de nombre de confirmations universel valable pour tous les paiements.</a:t>
            </a:r>
            <a:endParaRPr lang="fr-FR" sz="2210" dirty="0"/>
          </a:p>
        </p:txBody>
      </p:sp>
      <p:sp>
        <p:nvSpPr>
          <p:cNvPr id="6" name="Text 4"/>
          <p:cNvSpPr/>
          <p:nvPr/>
        </p:nvSpPr>
        <p:spPr>
          <a:xfrm>
            <a:off x="666780" y="4785421"/>
            <a:ext cx="11510010" cy="1135410"/>
          </a:xfrm>
          <a:prstGeom prst="rect">
            <a:avLst/>
          </a:prstGeom>
          <a:noFill/>
          <a:ln/>
        </p:spPr>
        <p:txBody>
          <a:bodyPr wrap="square" lIns="0" tIns="0" rIns="0" bIns="0" rtlCol="0" anchor="t"/>
          <a:lstStyle/>
          <a:p>
            <a:pPr algn="l" indent="0" marL="0">
              <a:lnSpc>
                <a:spcPct val="113000"/>
              </a:lnSpc>
              <a:buNone/>
            </a:pPr>
            <a:r>
              <a:rPr lang="fr-FR" altLang="en-US" sz="2210" dirty="0">
                <a:solidFill>
                  <a:srgbClr val="25252B"/>
                </a:solidFill>
                <a:latin typeface="IBM Plex Sans" pitchFamily="34" charset="0"/>
                <a:ea typeface="IBM Plex Sans" pitchFamily="34" charset="-122"/>
                <a:cs typeface="IBM Plex Sans" pitchFamily="34" charset="-120"/>
              </a:rPr>
              <a:t>Utilisez des exemples préparés ; ne recherchez pas l’adresse personnelle ou une transaction d’un apprenant. Les recherches peuvent révéler votre intérêt à l’opérateur de l’explorateur.</a:t>
            </a:r>
            <a:endParaRPr lang="fr-FR"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File d’attenteEn attente d’un blocBloc N1 confirmationBloc N+12 confirmationsBloc N+23 confirmationsBloc N+34 confirmations">    </p:cNvPr>
          <p:cNvPicPr>
            <a:picLocks noChangeAspect="1"/>
          </p:cNvPicPr>
          <p:nvPr/>
        </p:nvPicPr>
        <p:blipFill>
          <a:blip r:embed="rId1"/>
          <a:stretch>
            <a:fillRect/>
          </a:stretch>
        </p:blipFill>
        <p:spPr>
          <a:xfrm>
            <a:off x="342900" y="1850471"/>
            <a:ext cx="11506170" cy="30047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Liste de contrôle de sécurité</a:t>
            </a:r>
            <a:endParaRPr lang="fr-FR" sz="3000" dirty="0"/>
          </a:p>
        </p:txBody>
      </p:sp>
      <p:sp>
        <p:nvSpPr>
          <p:cNvPr id="5" name="Text 2"/>
          <p:cNvSpPr/>
          <p:nvPr/>
        </p:nvSpPr>
        <p:spPr>
          <a:xfrm>
            <a:off x="666780" y="1417320"/>
            <a:ext cx="5694426" cy="658094"/>
          </a:xfrm>
          <a:prstGeom prst="rect">
            <a:avLst/>
          </a:prstGeom>
          <a:noFill/>
          <a:ln/>
        </p:spPr>
        <p:txBody>
          <a:bodyPr wrap="square" lIns="0" tIns="0" rIns="0" bIns="0" rtlCol="0" anchor="t"/>
          <a:lstStyle/>
          <a:p>
            <a:pPr algn="l" indent="0" marL="0">
              <a:lnSpc>
                <a:spcPct val="113000"/>
              </a:lnSpc>
              <a:buNone/>
            </a:pPr>
            <a:r>
              <a:rPr lang="fr-FR" altLang="en-US" sz="1920" b="1" dirty="0">
                <a:solidFill>
                  <a:srgbClr val="25252B"/>
                </a:solidFill>
                <a:latin typeface="IBM Plex Sans" pitchFamily="34" charset="0"/>
                <a:ea typeface="IBM Plex Sans" pitchFamily="34" charset="-122"/>
                <a:cs typeface="IBM Plex Sans" pitchFamily="34" charset="-120"/>
              </a:rPr>
              <a:t>Exercice 3 : repérez un risque et arrêtez-vous en toute sécurité</a:t>
            </a:r>
            <a:endParaRPr lang="fr-FR" sz="1920" dirty="0"/>
          </a:p>
        </p:txBody>
      </p:sp>
      <p:sp>
        <p:nvSpPr>
          <p:cNvPr id="6" name="Text 3"/>
          <p:cNvSpPr/>
          <p:nvPr/>
        </p:nvSpPr>
        <p:spPr>
          <a:xfrm>
            <a:off x="666780" y="2319193"/>
            <a:ext cx="5694426" cy="1316279"/>
          </a:xfrm>
          <a:prstGeom prst="rect">
            <a:avLst/>
          </a:prstGeom>
          <a:noFill/>
          <a:ln/>
        </p:spPr>
        <p:txBody>
          <a:bodyPr wrap="square" lIns="0" tIns="0" rIns="0" bIns="0" rtlCol="0" anchor="t"/>
          <a:lstStyle/>
          <a:p>
            <a:pPr algn="l" indent="0" marL="0">
              <a:lnSpc>
                <a:spcPct val="113000"/>
              </a:lnSpc>
              <a:buNone/>
            </a:pPr>
            <a:r>
              <a:rPr lang="fr-FR" altLang="en-US" sz="1920" b="1" dirty="0">
                <a:solidFill>
                  <a:srgbClr val="25252B"/>
                </a:solidFill>
                <a:latin typeface="IBM Plex Sans" pitchFamily="34" charset="0"/>
                <a:ea typeface="IBM Plex Sans" pitchFamily="34" charset="-122"/>
                <a:cs typeface="IBM Plex Sans" pitchFamily="34" charset="-120"/>
              </a:rPr>
              <a:t>Faites une pause. Ne partagez rien. N’envoyez rien. Fermez le canal de communication. Vérifiez de manière indépendante. Demandez de l’aide sans révéler de secrets.</a:t>
            </a:r>
            <a:endParaRPr lang="fr-FR" sz="1920" dirty="0"/>
          </a:p>
        </p:txBody>
      </p:sp>
      <p:sp>
        <p:nvSpPr>
          <p:cNvPr id="7" name="Shape 4"/>
          <p:cNvSpPr/>
          <p:nvPr/>
        </p:nvSpPr>
        <p:spPr>
          <a:xfrm>
            <a:off x="666780" y="3879251"/>
            <a:ext cx="5372100" cy="1974098"/>
          </a:xfrm>
          <a:prstGeom prst="rect">
            <a:avLst/>
          </a:prstGeom>
          <a:solidFill>
            <a:srgbClr val="F3F3FA"/>
          </a:solidFill>
          <a:ln/>
        </p:spPr>
      </p:sp>
      <p:sp>
        <p:nvSpPr>
          <p:cNvPr id="8" name="Shape 5"/>
          <p:cNvSpPr/>
          <p:nvPr/>
        </p:nvSpPr>
        <p:spPr>
          <a:xfrm>
            <a:off x="666780" y="3879251"/>
            <a:ext cx="57150" cy="1974098"/>
          </a:xfrm>
          <a:prstGeom prst="rect">
            <a:avLst/>
          </a:prstGeom>
          <a:solidFill>
            <a:srgbClr val="422C70"/>
          </a:solidFill>
          <a:ln/>
        </p:spPr>
      </p:sp>
      <p:sp>
        <p:nvSpPr>
          <p:cNvPr id="9" name="Text 6"/>
          <p:cNvSpPr/>
          <p:nvPr/>
        </p:nvSpPr>
        <p:spPr>
          <a:xfrm>
            <a:off x="1114014" y="4098707"/>
            <a:ext cx="4806726" cy="1535186"/>
          </a:xfrm>
          <a:prstGeom prst="rect">
            <a:avLst/>
          </a:prstGeom>
          <a:noFill/>
          <a:ln/>
        </p:spPr>
        <p:txBody>
          <a:bodyPr wrap="square" lIns="0" tIns="0" rIns="0" bIns="0" rtlCol="0" anchor="t"/>
          <a:lstStyle/>
          <a:p>
            <a:pPr algn="l" indent="0" marL="0">
              <a:lnSpc>
                <a:spcPct val="113000"/>
              </a:lnSpc>
              <a:buNone/>
            </a:pPr>
            <a:r>
              <a:rPr lang="fr-FR" altLang="en-US" sz="1920" b="1" dirty="0">
                <a:solidFill>
                  <a:srgbClr val="422C70"/>
                </a:solidFill>
                <a:latin typeface="IBM Plex Sans" pitchFamily="34" charset="0"/>
                <a:ea typeface="IBM Plex Sans" pitchFamily="34" charset="-122"/>
                <a:cs typeface="IBM Plex Sans" pitchFamily="34" charset="-120"/>
              </a:rPr>
              <a:t>À vous de jouer</a:t>
            </a:r>
            <a:endParaRPr lang="fr-FR" sz="1920" dirty="0"/>
          </a:p>
          <a:p>
            <a:pPr algn="l" indent="0" marL="0">
              <a:lnSpc>
                <a:spcPct val="113000"/>
              </a:lnSpc>
              <a:spcBef>
                <a:spcPts val="290"/>
              </a:spcBef>
              <a:buNone/>
            </a:pPr>
            <a:r>
              <a:rPr lang="fr-FR" altLang="en-US" sz="1920" dirty="0">
                <a:solidFill>
                  <a:srgbClr val="25252B"/>
                </a:solidFill>
                <a:latin typeface="IBM Plex Sans" pitchFamily="34" charset="0"/>
                <a:ea typeface="IBM Plex Sans" pitchFamily="34" charset="-122"/>
                <a:cs typeface="IBM Plex Sans" pitchFamily="34" charset="-120"/>
              </a:rPr>
              <a:t>Identifiez le signal d’alerte dans un message préparé à l’avance, la perte possible et la première mesure à prendre pour vous protéger.</a:t>
            </a:r>
            <a:endParaRPr lang="fr-FR"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Urgence Usurpation d’identité Destination modifiée Rendements garantis Demandes d’informations secrètes">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Acquérir et échanger Bitcoin</a:t>
            </a:r>
            <a:endParaRPr lang="fr-FR" sz="3000" dirty="0"/>
          </a:p>
        </p:txBody>
      </p:sp>
      <p:sp>
        <p:nvSpPr>
          <p:cNvPr id="5" name="Text 2"/>
          <p:cNvSpPr/>
          <p:nvPr/>
        </p:nvSpPr>
        <p:spPr>
          <a:xfrm>
            <a:off x="666780" y="1417320"/>
            <a:ext cx="11144250" cy="329093"/>
          </a:xfrm>
          <a:prstGeom prst="rect">
            <a:avLst/>
          </a:prstGeom>
          <a:noFill/>
          <a:ln/>
        </p:spPr>
        <p:txBody>
          <a:bodyPr wrap="square" lIns="0" tIns="0" rIns="0" bIns="0" rtlCol="0" anchor="t"/>
          <a:lstStyle/>
          <a:p>
            <a:pPr algn="l" indent="0" marL="0">
              <a:lnSpc>
                <a:spcPct val="113000"/>
              </a:lnSpc>
              <a:buNone/>
            </a:pPr>
            <a:r>
              <a:rPr lang="fr-FR" altLang="en-US" sz="1920" b="1" dirty="0">
                <a:solidFill>
                  <a:srgbClr val="25252B"/>
                </a:solidFill>
                <a:latin typeface="IBM Plex Sans" pitchFamily="34" charset="0"/>
                <a:ea typeface="IBM Plex Sans" pitchFamily="34" charset="-122"/>
                <a:cs typeface="IBM Plex Sans" pitchFamily="34" charset="-120"/>
              </a:rPr>
              <a:t>Sensibilisation, pas de conseils financiers</a:t>
            </a:r>
            <a:endParaRPr lang="fr-FR" sz="1920" dirty="0"/>
          </a:p>
        </p:txBody>
      </p:sp>
      <p:sp>
        <p:nvSpPr>
          <p:cNvPr id="6" name="Text 3"/>
          <p:cNvSpPr/>
          <p:nvPr/>
        </p:nvSpPr>
        <p:spPr>
          <a:xfrm>
            <a:off x="666780" y="1990100"/>
            <a:ext cx="5694426" cy="1645280"/>
          </a:xfrm>
          <a:prstGeom prst="rect">
            <a:avLst/>
          </a:prstGeom>
          <a:noFill/>
          <a:ln/>
        </p:spPr>
        <p:txBody>
          <a:bodyPr wrap="square" lIns="0" tIns="0" rIns="0" bIns="0" rtlCol="0" anchor="t"/>
          <a:lstStyle/>
          <a:p>
            <a:pPr algn="l" indent="0" marL="0">
              <a:lnSpc>
                <a:spcPct val="113000"/>
              </a:lnSpc>
              <a:buNone/>
            </a:pPr>
            <a:r>
              <a:rPr lang="fr-FR" altLang="en-US" sz="1920" dirty="0">
                <a:solidFill>
                  <a:srgbClr val="25252B"/>
                </a:solidFill>
                <a:latin typeface="IBM Plex Sans" pitchFamily="34" charset="0"/>
                <a:ea typeface="IBM Plex Sans" pitchFamily="34" charset="-122"/>
                <a:cs typeface="IBM Plex Sans" pitchFamily="34" charset="-120"/>
              </a:rPr>
              <a:t>Comparez le prix total et l’écart entre les prix d’achat et de vente, les frais de service et de retrait, le contrôle des clés, les données d’identité, le règlement et les règles locales en vigueur.</a:t>
            </a:r>
            <a:endParaRPr lang="fr-FR" sz="1920" dirty="0"/>
          </a:p>
        </p:txBody>
      </p:sp>
      <p:sp>
        <p:nvSpPr>
          <p:cNvPr id="7" name="Text 4"/>
          <p:cNvSpPr/>
          <p:nvPr/>
        </p:nvSpPr>
        <p:spPr>
          <a:xfrm>
            <a:off x="666780" y="3879251"/>
            <a:ext cx="5694426" cy="1974372"/>
          </a:xfrm>
          <a:prstGeom prst="rect">
            <a:avLst/>
          </a:prstGeom>
          <a:noFill/>
          <a:ln/>
        </p:spPr>
        <p:txBody>
          <a:bodyPr wrap="square" lIns="0" tIns="0" rIns="0" bIns="0" rtlCol="0" anchor="t"/>
          <a:lstStyle/>
          <a:p>
            <a:pPr algn="l" indent="0" marL="0">
              <a:lnSpc>
                <a:spcPct val="113000"/>
              </a:lnSpc>
              <a:buNone/>
            </a:pPr>
            <a:r>
              <a:rPr lang="fr-FR" altLang="en-US" sz="1920" dirty="0">
                <a:solidFill>
                  <a:srgbClr val="25252B"/>
                </a:solidFill>
                <a:latin typeface="IBM Plex Sans" pitchFamily="34" charset="0"/>
                <a:ea typeface="IBM Plex Sans" pitchFamily="34" charset="-122"/>
                <a:cs typeface="IBM Plex Sans" pitchFamily="34" charset="-120"/>
              </a:rPr>
              <a:t>Aucune méthode ni aucun prestataire n’est d’emblée le meilleur choix. </a:t>
            </a:r>
            <a:r>
              <a:rPr lang="fr-FR" altLang="en-US" sz="1920" b="1" dirty="0">
                <a:solidFill>
                  <a:srgbClr val="25252B"/>
                </a:solidFill>
                <a:latin typeface="IBM Plex Sans" pitchFamily="34" charset="0"/>
                <a:ea typeface="IBM Plex Sans" pitchFamily="34" charset="-122"/>
                <a:cs typeface="IBM Plex Sans" pitchFamily="34" charset="-120"/>
              </a:rPr>
              <a:t>KYC</a:t>
            </a:r>
            <a:r>
              <a:rPr lang="fr-FR" altLang="en-US" sz="1920" dirty="0">
                <a:solidFill>
                  <a:srgbClr val="25252B"/>
                </a:solidFill>
                <a:latin typeface="IBM Plex Sans" pitchFamily="34" charset="0"/>
                <a:ea typeface="IBM Plex Sans" pitchFamily="34" charset="-122"/>
                <a:cs typeface="IBM Plex Sans" pitchFamily="34" charset="-120"/>
              </a:rPr>
              <a:t> signifie vérification d’identité : des avantages possibles en matière de conformité ou de récupération, mais aussi des risques liés au rapprochement des données d’identité et de paiement.</a:t>
            </a:r>
            <a:endParaRPr lang="fr-FR"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Une personne qui souhaite obtenir des bitcoins Rémunération Faites-vous rémunérer pour votre travail.Pair à pairÉchangez des espèces en personne.Plateforme d’échangeAchetez auprès d’un prestataire.Dis">    </p:cNvPr>
          <p:cNvPicPr>
            <a:picLocks noChangeAspect="1"/>
          </p:cNvPicPr>
          <p:nvPr/>
        </p:nvPicPr>
        <p:blipFill>
          <a:blip r:embed="rId1"/>
          <a:stretch>
            <a:fillRect/>
          </a:stretch>
        </p:blipFill>
        <p:spPr>
          <a:xfrm>
            <a:off x="342900" y="506669"/>
            <a:ext cx="11506170" cy="569223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CoûtsQuels sont le prix, l’écart entre les prix d’achat et de vente, et les frais de service ou de retrait applicables ?GardeQui contrôle les bitcoins avant et après l’échange ? Identité et confidenti">    </p:cNvPr>
          <p:cNvPicPr>
            <a:picLocks noChangeAspect="1"/>
          </p:cNvPicPr>
          <p:nvPr/>
        </p:nvPicPr>
        <p:blipFill>
          <a:blip r:embed="rId1"/>
          <a:stretch>
            <a:fillRect/>
          </a:stretch>
        </p:blipFill>
        <p:spPr>
          <a:xfrm>
            <a:off x="342900" y="537484"/>
            <a:ext cx="11506170" cy="563060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Paiements on-chain et Lightning</a:t>
            </a:r>
            <a:endParaRPr lang="fr-FR"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Sur la blockchain :</a:t>
            </a:r>
            <a:r>
              <a:rPr lang="fr-FR" altLang="en-US" sz="2020" dirty="0">
                <a:solidFill>
                  <a:srgbClr val="25252B"/>
                </a:solidFill>
                <a:latin typeface="IBM Plex Sans" pitchFamily="34" charset="0"/>
                <a:ea typeface="IBM Plex Sans" pitchFamily="34" charset="-122"/>
                <a:cs typeface="IBM Plex Sans" pitchFamily="34" charset="-120"/>
              </a:rPr>
              <a:t> enregistrement dans la blockchain ; confirmations</a:t>
            </a:r>
            <a:endParaRPr lang="fr-FR" sz="2020" dirty="0"/>
          </a:p>
          <a:p>
            <a:pPr algn="l" marL="191770" indent="-191770">
              <a:lnSpc>
                <a:spcPct val="113000"/>
              </a:lnSpc>
              <a:spcBef>
                <a:spcPts val="400"/>
              </a:spcBef>
              <a:buSzPct val="100000"/>
              <a:buChar char="•"/>
            </a:pPr>
            <a:r>
              <a:rPr lang="fr-FR" altLang="en-US" sz="2020" b="1" dirty="0">
                <a:solidFill>
                  <a:srgbClr val="422C70"/>
                </a:solidFill>
                <a:latin typeface="IBM Plex Sans" pitchFamily="34" charset="0"/>
                <a:ea typeface="IBM Plex Sans" pitchFamily="34" charset="-122"/>
                <a:cs typeface="IBM Plex Sans" pitchFamily="34" charset="-120"/>
              </a:rPr>
              <a:t>Lightning :</a:t>
            </a:r>
            <a:r>
              <a:rPr lang="fr-FR" altLang="en-US" sz="2020" dirty="0">
                <a:solidFill>
                  <a:srgbClr val="25252B"/>
                </a:solidFill>
                <a:latin typeface="IBM Plex Sans" pitchFamily="34" charset="0"/>
                <a:ea typeface="IBM Plex Sans" pitchFamily="34" charset="-122"/>
                <a:cs typeface="IBM Plex Sans" pitchFamily="34" charset="-120"/>
              </a:rPr>
              <a:t> réseau de paiement Bitcoin ; réussite ou échec généralement rapide</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Demandes de réception, frais, limites et points de défaillance différents</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Faites correspondre la demande au mode de paiement pris en charge par le portefeuille</a:t>
            </a:r>
            <a:endParaRPr lang="fr-FR" sz="2020" dirty="0"/>
          </a:p>
          <a:p>
            <a:pPr algn="l" marL="191770" indent="-191770">
              <a:lnSpc>
                <a:spcPct val="113000"/>
              </a:lnSpc>
              <a:spcBef>
                <a:spcPts val="400"/>
              </a:spcBef>
              <a:buSzPct val="100000"/>
              <a:buChar char="•"/>
            </a:pPr>
            <a:r>
              <a:rPr lang="fr-FR" altLang="en-US" sz="2020" dirty="0">
                <a:solidFill>
                  <a:srgbClr val="25252B"/>
                </a:solidFill>
                <a:latin typeface="IBM Plex Sans" pitchFamily="34" charset="0"/>
                <a:ea typeface="IBM Plex Sans" pitchFamily="34" charset="-122"/>
                <a:cs typeface="IBM Plex Sans" pitchFamily="34" charset="-120"/>
              </a:rPr>
              <a:t>Les deux voies peuvent impliquer une garde par un tiers ou une dépendance à un service</a:t>
            </a:r>
            <a:endParaRPr lang="fr-FR" sz="2020" dirty="0"/>
          </a:p>
        </p:txBody>
      </p:sp>
      <p:sp>
        <p:nvSpPr>
          <p:cNvPr id="5" name="Text 3"/>
          <p:cNvSpPr/>
          <p:nvPr/>
        </p:nvSpPr>
        <p:spPr>
          <a:xfrm>
            <a:off x="666780" y="3586460"/>
            <a:ext cx="11510010" cy="1036747"/>
          </a:xfrm>
          <a:prstGeom prst="rect">
            <a:avLst/>
          </a:prstGeom>
          <a:noFill/>
          <a:ln/>
        </p:spPr>
        <p:txBody>
          <a:bodyPr wrap="square" lIns="0" tIns="0" rIns="0" bIns="0" rtlCol="0" anchor="t"/>
          <a:lstStyle/>
          <a:p>
            <a:pPr algn="l" indent="0" marL="0">
              <a:lnSpc>
                <a:spcPct val="113000"/>
              </a:lnSpc>
              <a:buNone/>
            </a:pPr>
            <a:r>
              <a:rPr lang="fr-FR" altLang="en-US" sz="2020" dirty="0">
                <a:solidFill>
                  <a:srgbClr val="25252B"/>
                </a:solidFill>
                <a:latin typeface="IBM Plex Sans" pitchFamily="34" charset="0"/>
                <a:ea typeface="IBM Plex Sans" pitchFamily="34" charset="-122"/>
                <a:cs typeface="IBM Plex Sans" pitchFamily="34" charset="-120"/>
              </a:rPr>
              <a:t>Lightning n’est pas une monnaie distincte. Un portefeuille Lightning peut être dépositaire ou non dépositaire ; la rapidité des paiements ne prouve pas qu’il soit adapté à des soldes plus importants.</a:t>
            </a:r>
            <a:endParaRPr lang="fr-FR" sz="2020" dirty="0"/>
          </a:p>
        </p:txBody>
      </p:sp>
      <p:sp>
        <p:nvSpPr>
          <p:cNvPr id="6" name="Text 4"/>
          <p:cNvSpPr/>
          <p:nvPr/>
        </p:nvSpPr>
        <p:spPr>
          <a:xfrm>
            <a:off x="666780" y="4879147"/>
            <a:ext cx="11510010" cy="1036747"/>
          </a:xfrm>
          <a:prstGeom prst="rect">
            <a:avLst/>
          </a:prstGeom>
          <a:noFill/>
          <a:ln/>
        </p:spPr>
        <p:txBody>
          <a:bodyPr wrap="square" lIns="0" tIns="0" rIns="0" bIns="0" rtlCol="0" anchor="t"/>
          <a:lstStyle/>
          <a:p>
            <a:pPr algn="l" indent="0" marL="0">
              <a:lnSpc>
                <a:spcPct val="113000"/>
              </a:lnSpc>
              <a:buNone/>
            </a:pPr>
            <a:r>
              <a:rPr lang="fr-FR" altLang="en-US" sz="2020" dirty="0">
                <a:solidFill>
                  <a:srgbClr val="25252B"/>
                </a:solidFill>
                <a:latin typeface="IBM Plex Sans" pitchFamily="34" charset="0"/>
                <a:ea typeface="IBM Plex Sans" pitchFamily="34" charset="-122"/>
                <a:cs typeface="IBM Plex Sans" pitchFamily="34" charset="-120"/>
              </a:rPr>
              <a:t>Certaines applications prennent en charge les deux voies, avec des frais ou des dépendances supplémentaires. Les canaux, le routage et la liquidité sont abordés en détail dans la section Apprentissage avancé.</a:t>
            </a:r>
            <a:endParaRPr lang="fr-FR"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Pratique accompagnée</a:t>
            </a:r>
            <a:endParaRPr lang="fr-FR"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Ouvrez le portefeuille préparé et explorez-le</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Suivez le parcours de premier accès approuvé</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Repérez et vérifiez les informations publiques de réception</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Recevez ou simulez une réception en toute sécurité ; vérifiez le statut</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Effectuez ou simulez une opération de réception et d’envoi</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Montrez que vous êtes prêt à effectuer une récupération sans exposer de secrets</a:t>
            </a:r>
            <a:endParaRPr lang="fr-FR"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Utilisez l’environnement de formation convenu. Faites une pause en cas de divergence ; demandez de l’aide et davantage de pratique si nécessaire.</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Révision : que signifie la responsabilité de l’auto-garde ?</a:t>
            </a:r>
            <a:endParaRPr lang="fr-FR" sz="3000" dirty="0"/>
          </a:p>
        </p:txBody>
      </p:sp>
      <p:sp>
        <p:nvSpPr>
          <p:cNvPr id="4" name="Text 2"/>
          <p:cNvSpPr/>
          <p:nvPr/>
        </p:nvSpPr>
        <p:spPr>
          <a:xfrm>
            <a:off x="666780" y="1411194"/>
            <a:ext cx="11510010" cy="312542"/>
          </a:xfrm>
          <a:prstGeom prst="rect">
            <a:avLst/>
          </a:prstGeom>
          <a:noFill/>
          <a:ln/>
        </p:spPr>
        <p:txBody>
          <a:bodyPr wrap="square" lIns="0" tIns="0" rIns="0" bIns="0" rtlCol="0" anchor="t"/>
          <a:lstStyle/>
          <a:p>
            <a:pPr algn="l" indent="0" marL="0">
              <a:lnSpc>
                <a:spcPct val="113000"/>
              </a:lnSpc>
              <a:buNone/>
            </a:pPr>
            <a:r>
              <a:rPr lang="fr-FR" altLang="en-US" sz="1820" b="1" dirty="0">
                <a:solidFill>
                  <a:srgbClr val="25252B"/>
                </a:solidFill>
                <a:latin typeface="IBM Plex Sans" pitchFamily="34" charset="0"/>
                <a:ea typeface="IBM Plex Sans" pitchFamily="34" charset="-122"/>
                <a:cs typeface="IBM Plex Sans" pitchFamily="34" charset="-120"/>
              </a:rPr>
              <a:t>Points clés à retenir</a:t>
            </a:r>
            <a:endParaRPr lang="fr-FR" sz="1820" dirty="0"/>
          </a:p>
        </p:txBody>
      </p:sp>
      <p:sp>
        <p:nvSpPr>
          <p:cNvPr id="5" name="Text 3"/>
          <p:cNvSpPr/>
          <p:nvPr/>
        </p:nvSpPr>
        <p:spPr>
          <a:xfrm>
            <a:off x="956188" y="1908901"/>
            <a:ext cx="11192805" cy="2372959"/>
          </a:xfrm>
          <a:prstGeom prst="rect">
            <a:avLst/>
          </a:prstGeom>
          <a:noFill/>
          <a:ln/>
        </p:spPr>
        <p:txBody>
          <a:bodyPr wrap="square" lIns="0" tIns="0" rIns="0" bIns="0" rtlCol="0" anchor="t"/>
          <a:lstStyle/>
          <a:p>
            <a:pPr algn="l" marL="173990" indent="-173990">
              <a:lnSpc>
                <a:spcPct val="113000"/>
              </a:lnSpc>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Le portefeuille gère l’accès ; les clés autorisent les dépenses</a:t>
            </a:r>
            <a:endParaRPr lang="fr-FR" sz="1820" dirty="0"/>
          </a:p>
          <a:p>
            <a:pPr algn="l" marL="173990" indent="-173990">
              <a:lnSpc>
                <a:spcPct val="113000"/>
              </a:lnSpc>
              <a:spcBef>
                <a:spcPts val="360"/>
              </a:spcBef>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Partagez les informations de réception ; gardez les informations secrètes hors ligne et confidentielles</a:t>
            </a:r>
            <a:endParaRPr lang="fr-FR" sz="1820" dirty="0"/>
          </a:p>
          <a:p>
            <a:pPr algn="l" marL="173990" indent="-173990">
              <a:lnSpc>
                <a:spcPct val="113000"/>
              </a:lnSpc>
              <a:spcBef>
                <a:spcPts val="360"/>
              </a:spcBef>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Identifiez les risques liés à la garde, à la récupération et aux appareils</a:t>
            </a:r>
            <a:endParaRPr lang="fr-FR" sz="1820" dirty="0"/>
          </a:p>
          <a:p>
            <a:pPr algn="l" marL="173990" indent="-173990">
              <a:lnSpc>
                <a:spcPct val="113000"/>
              </a:lnSpc>
              <a:spcBef>
                <a:spcPts val="360"/>
              </a:spcBef>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Vérifiez avant d’approuver ; contrôlez vous-même le résultat</a:t>
            </a:r>
            <a:endParaRPr lang="fr-FR" sz="1820" dirty="0"/>
          </a:p>
          <a:p>
            <a:pPr algn="l" marL="173990" indent="-173990">
              <a:lnSpc>
                <a:spcPct val="113000"/>
              </a:lnSpc>
              <a:spcBef>
                <a:spcPts val="360"/>
              </a:spcBef>
              <a:buSzPct val="100000"/>
              <a:buChar char="•"/>
            </a:pPr>
            <a:r>
              <a:rPr lang="fr-FR" altLang="en-US" sz="1820" dirty="0">
                <a:solidFill>
                  <a:srgbClr val="25252B"/>
                </a:solidFill>
                <a:latin typeface="IBM Plex Sans" pitchFamily="34" charset="0"/>
                <a:ea typeface="IBM Plex Sans" pitchFamily="34" charset="-122"/>
                <a:cs typeface="IBM Plex Sans" pitchFamily="34" charset="-120"/>
              </a:rPr>
              <a:t>Arrêtez-vous si l’on vous met sous pression ; limitez les conséquences de vos erreurs d’apprentissage</a:t>
            </a:r>
            <a:endParaRPr lang="fr-FR" sz="1820" dirty="0"/>
          </a:p>
        </p:txBody>
      </p:sp>
      <p:sp>
        <p:nvSpPr>
          <p:cNvPr id="6" name="Text 4"/>
          <p:cNvSpPr/>
          <p:nvPr/>
        </p:nvSpPr>
        <p:spPr>
          <a:xfrm>
            <a:off x="666780" y="4536430"/>
            <a:ext cx="11510010" cy="625084"/>
          </a:xfrm>
          <a:prstGeom prst="rect">
            <a:avLst/>
          </a:prstGeom>
          <a:noFill/>
          <a:ln/>
        </p:spPr>
        <p:txBody>
          <a:bodyPr wrap="square" lIns="0" tIns="0" rIns="0" bIns="0" rtlCol="0" anchor="t"/>
          <a:lstStyle/>
          <a:p>
            <a:pPr algn="l" indent="0" marL="0">
              <a:lnSpc>
                <a:spcPct val="113000"/>
              </a:lnSpc>
              <a:buNone/>
            </a:pPr>
            <a:r>
              <a:rPr lang="fr-FR" altLang="en-US" sz="1820" dirty="0">
                <a:solidFill>
                  <a:srgbClr val="25252B"/>
                </a:solidFill>
                <a:latin typeface="IBM Plex Sans" pitchFamily="34" charset="0"/>
                <a:ea typeface="IBM Plex Sans" pitchFamily="34" charset="-122"/>
                <a:cs typeface="IBM Plex Sans" pitchFamily="34" charset="-120"/>
              </a:rPr>
              <a:t>Un ami vous envoie une demande tandis qu’un service d’assistance inconnu exige une action immédiate. Que pourriez-vous vérifier avant de faire quoi que ce soit ?</a:t>
            </a:r>
            <a:endParaRPr lang="fr-FR" sz="1820" dirty="0"/>
          </a:p>
        </p:txBody>
      </p:sp>
      <p:sp>
        <p:nvSpPr>
          <p:cNvPr id="7" name="Shape 5"/>
          <p:cNvSpPr/>
          <p:nvPr/>
        </p:nvSpPr>
        <p:spPr>
          <a:xfrm>
            <a:off x="666780" y="5393040"/>
            <a:ext cx="10858500" cy="937443"/>
          </a:xfrm>
          <a:prstGeom prst="rect">
            <a:avLst/>
          </a:prstGeom>
          <a:solidFill>
            <a:srgbClr val="F3F3FA"/>
          </a:solidFill>
          <a:ln/>
        </p:spPr>
      </p:sp>
      <p:sp>
        <p:nvSpPr>
          <p:cNvPr id="8" name="Shape 6"/>
          <p:cNvSpPr/>
          <p:nvPr/>
        </p:nvSpPr>
        <p:spPr>
          <a:xfrm>
            <a:off x="666780" y="5393040"/>
            <a:ext cx="57150" cy="937443"/>
          </a:xfrm>
          <a:prstGeom prst="rect">
            <a:avLst/>
          </a:prstGeom>
          <a:solidFill>
            <a:srgbClr val="422C70"/>
          </a:solidFill>
          <a:ln/>
        </p:spPr>
      </p:sp>
      <p:sp>
        <p:nvSpPr>
          <p:cNvPr id="9" name="Text 7"/>
          <p:cNvSpPr/>
          <p:nvPr/>
        </p:nvSpPr>
        <p:spPr>
          <a:xfrm>
            <a:off x="1094537" y="5601523"/>
            <a:ext cx="10663641" cy="520476"/>
          </a:xfrm>
          <a:prstGeom prst="rect">
            <a:avLst/>
          </a:prstGeom>
          <a:noFill/>
          <a:ln/>
        </p:spPr>
        <p:txBody>
          <a:bodyPr wrap="square" lIns="0" tIns="0" rIns="0" bIns="0" rtlCol="0" anchor="t"/>
          <a:lstStyle/>
          <a:p>
            <a:pPr algn="l" indent="0" marL="0">
              <a:lnSpc>
                <a:spcPct val="113000"/>
              </a:lnSpc>
              <a:buNone/>
            </a:pPr>
            <a:r>
              <a:rPr lang="fr-FR" altLang="en-US" sz="1820" b="1" dirty="0">
                <a:solidFill>
                  <a:srgbClr val="422C70"/>
                </a:solidFill>
                <a:latin typeface="IBM Plex Sans" pitchFamily="34" charset="0"/>
                <a:ea typeface="IBM Plex Sans" pitchFamily="34" charset="-122"/>
                <a:cs typeface="IBM Plex Sans" pitchFamily="34" charset="-120"/>
              </a:rPr>
              <a:t>Un moment de réflexion</a:t>
            </a:r>
            <a:endParaRPr lang="fr-FR" sz="1820" dirty="0"/>
          </a:p>
          <a:p>
            <a:pPr algn="l" indent="0" marL="0">
              <a:lnSpc>
                <a:spcPct val="113000"/>
              </a:lnSpc>
              <a:spcBef>
                <a:spcPts val="270"/>
              </a:spcBef>
              <a:buNone/>
            </a:pPr>
            <a:r>
              <a:rPr lang="fr-FR" altLang="en-US" sz="1820" dirty="0">
                <a:solidFill>
                  <a:srgbClr val="25252B"/>
                </a:solidFill>
                <a:latin typeface="IBM Plex Sans" pitchFamily="34" charset="0"/>
                <a:ea typeface="IBM Plex Sans" pitchFamily="34" charset="-122"/>
                <a:cs typeface="IBM Plex Sans" pitchFamily="34" charset="-120"/>
              </a:rPr>
              <a:t>Quelle vérification de sécurité prendrez-vous le temps de faire avant d’agir ?</a:t>
            </a:r>
            <a:endParaRPr lang="fr-FR"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3</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fr-FR" altLang="en-US" sz="2400" dirty="0">
                <a:solidFill>
                  <a:srgbClr val="F7941F"/>
                </a:solidFill>
                <a:latin typeface="IBM Plex Sans Medium" pitchFamily="34" charset="0"/>
                <a:ea typeface="IBM Plex Sans Medium" pitchFamily="34" charset="-122"/>
                <a:cs typeface="IBM Plex Sans Medium" pitchFamily="34" charset="-120"/>
              </a:rPr>
              <a:t>Module 4</a:t>
            </a:r>
            <a:endParaRPr lang="fr-FR"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fr-FR" altLang="en-US" sz="4350" dirty="0">
                <a:solidFill>
                  <a:srgbClr val="FFFFFF"/>
                </a:solidFill>
                <a:latin typeface="IBM Plex Sans Medium" pitchFamily="34" charset="0"/>
                <a:ea typeface="IBM Plex Sans Medium" pitchFamily="34" charset="-122"/>
                <a:cs typeface="IBM Plex Sans Medium" pitchFamily="34" charset="-120"/>
              </a:rPr>
              <a:t>Bitcoin dans votre communauté</a:t>
            </a:r>
            <a:endParaRPr lang="fr-FR"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fr-FR" altLang="en-US" sz="2400" b="1" dirty="0">
                <a:solidFill>
                  <a:srgbClr val="FFFFFF"/>
                </a:solidFill>
                <a:latin typeface="IBM Plex Sans" pitchFamily="34" charset="0"/>
                <a:ea typeface="IBM Plex Sans" pitchFamily="34" charset="-122"/>
                <a:cs typeface="IBM Plex Sans" pitchFamily="34" charset="-120"/>
              </a:rPr>
              <a:t>Faire le lien :</a:t>
            </a:r>
            <a:r>
              <a:rPr lang="fr-FR" altLang="en-US" sz="2400" dirty="0">
                <a:solidFill>
                  <a:srgbClr val="FFFFFF"/>
                </a:solidFill>
                <a:latin typeface="IBM Plex Sans" pitchFamily="34" charset="0"/>
                <a:ea typeface="IBM Plex Sans" pitchFamily="34" charset="-122"/>
                <a:cs typeface="IBM Plex Sans" pitchFamily="34" charset="-120"/>
              </a:rPr>
              <a:t> Comment le problème, la solution et l’action à mener en toute sécurité sont-ils liés à cette communauté ?</a:t>
            </a:r>
            <a:endParaRPr lang="fr-F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Votre module local 4</a:t>
            </a:r>
            <a:endParaRPr lang="fr-FR" sz="3000" dirty="0"/>
          </a:p>
        </p:txBody>
      </p:sp>
      <p:pic>
        <p:nvPicPr>
          <p:cNvPr id="4" name="Image 0" descr="Faire le lienReliez les acquis précédents à un besoin local. ComparerÉvaluez Bitcoin par rapport à une option locale réaliste.Pratiquer en toute sécuritéEssayez de réaliser une tâche définie avec un a">    </p:cNvPr>
          <p:cNvPicPr>
            <a:picLocks noChangeAspect="1"/>
          </p:cNvPicPr>
          <p:nvPr/>
        </p:nvPicPr>
        <p:blipFill>
          <a:blip r:embed="rId1"/>
          <a:stretch>
            <a:fillRect/>
          </a:stretch>
        </p:blipFill>
        <p:spPr>
          <a:xfrm>
            <a:off x="1345448" y="1295430"/>
            <a:ext cx="9501165" cy="2042770"/>
          </a:xfrm>
          <a:prstGeom prst="rect">
            <a:avLst/>
          </a:prstGeom>
        </p:spPr>
      </p:pic>
      <p:sp>
        <p:nvSpPr>
          <p:cNvPr id="5" name="Text 2"/>
          <p:cNvSpPr/>
          <p:nvPr/>
        </p:nvSpPr>
        <p:spPr>
          <a:xfrm>
            <a:off x="666780" y="3490631"/>
            <a:ext cx="11510010" cy="1234074"/>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Notez les éléments de votre analyse locale : problème ou opportunité, solution alternative, scénario sûr, principal avantage et principal risque, et prochaine étape sûre.</a:t>
            </a:r>
            <a:endParaRPr lang="fr-FR" sz="2400" dirty="0"/>
          </a:p>
        </p:txBody>
      </p:sp>
      <p:sp>
        <p:nvSpPr>
          <p:cNvPr id="6" name="Text 3"/>
          <p:cNvSpPr/>
          <p:nvPr/>
        </p:nvSpPr>
        <p:spPr>
          <a:xfrm>
            <a:off x="666780" y="5029474"/>
            <a:ext cx="11510010" cy="1234074"/>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Il ne vous est pas demandé d’adopter Bitcoin ni de conclure qu’il s’agit de la meilleure solution. Les exemples locaux ne prouvent pas qu’une méthode fonctionne partout.</a:t>
            </a:r>
            <a:endParaRPr lang="fr-F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Ateliers et démonstrations</a:t>
            </a:r>
            <a:endParaRPr lang="fr-FR"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Présentation :</a:t>
            </a:r>
            <a:r>
              <a:rPr lang="fr-FR" altLang="en-US" sz="2400" dirty="0">
                <a:solidFill>
                  <a:srgbClr val="25252B"/>
                </a:solidFill>
                <a:latin typeface="IBM Plex Sans" pitchFamily="34" charset="0"/>
                <a:ea typeface="IBM Plex Sans" pitchFamily="34" charset="-122"/>
                <a:cs typeface="IBM Plex Sans" pitchFamily="34" charset="-120"/>
              </a:rPr>
              <a:t> observez le processus et les risques</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Pratique :</a:t>
            </a:r>
            <a:r>
              <a:rPr lang="fr-FR" altLang="en-US" sz="2400" dirty="0">
                <a:solidFill>
                  <a:srgbClr val="25252B"/>
                </a:solidFill>
                <a:latin typeface="IBM Plex Sans" pitchFamily="34" charset="0"/>
                <a:ea typeface="IBM Plex Sans" pitchFamily="34" charset="-122"/>
                <a:cs typeface="IBM Plex Sans" pitchFamily="34" charset="-120"/>
              </a:rPr>
              <a:t> suivez les étapes à l’aide de supports de formation sûrs</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Production :</a:t>
            </a:r>
            <a:r>
              <a:rPr lang="fr-FR" altLang="en-US" sz="2400" dirty="0">
                <a:solidFill>
                  <a:srgbClr val="25252B"/>
                </a:solidFill>
                <a:latin typeface="IBM Plex Sans" pitchFamily="34" charset="0"/>
                <a:ea typeface="IBM Plex Sans" pitchFamily="34" charset="-122"/>
                <a:cs typeface="IBM Plex Sans" pitchFamily="34" charset="-120"/>
              </a:rPr>
              <a:t> réalisez une tâche ou expliquez une décision de manière autonome</a:t>
            </a:r>
            <a:endParaRPr lang="fr-FR" sz="2400" dirty="0"/>
          </a:p>
        </p:txBody>
      </p:sp>
      <p:sp>
        <p:nvSpPr>
          <p:cNvPr id="5" name="Text 3"/>
          <p:cNvSpPr/>
          <p:nvPr/>
        </p:nvSpPr>
        <p:spPr>
          <a:xfrm>
            <a:off x="666780" y="3489168"/>
            <a:ext cx="11510010"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Avant la pratique : des outils vérifiés, des plans clairs de récupération et de gestion des échecs, des risques connus et un point d’arrêt clairement défini.</a:t>
            </a:r>
            <a:endParaRPr lang="fr-FR"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Aucune pression pour installer un logiciel ou divulguer des données financières. Une solution hors ligne ou sans fonds est disponible. Tout montant réel engagé doit être suffisamment faible pour que sa perte totale reste une leçon, et non une crise.</a:t>
            </a:r>
            <a:endParaRPr lang="fr-F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Outils et ressources Bitcoin locaux</a:t>
            </a:r>
            <a:endParaRPr lang="fr-FR"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Objectif et solution de remplacement réaliste</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Contrôle et récupération des clés</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Authenticité de l’éditeur, du domaine ou de la fiche de l’application</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Statut open source, examen et maintenance</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Confidentialité, coût total, compatibilité et assistance</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Règles et restrictions locales en vigueur</a:t>
            </a:r>
            <a:endParaRPr lang="fr-FR"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Consignez l’outil et sa version, la date de vérification, le mode de garde, l’usage principal, l’avantage, le risque, la méthode de récupération et la solution de remplacement.</a:t>
            </a:r>
            <a:endParaRPr lang="fr-FR"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Les outils cités sont des exemples pédagogiques datés, et non des recommandations ni des promesses de sécurité, de disponibilité, de faible coût ou d’adéquation. Vérifiez-les à nouveau avant toute utilisation réelle.</a:t>
            </a:r>
            <a:endParaRPr lang="fr-FR"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Paiements Lightning</a:t>
            </a:r>
            <a:endParaRPr lang="fr-FR" sz="3000" dirty="0"/>
          </a:p>
        </p:txBody>
      </p:sp>
      <p:sp>
        <p:nvSpPr>
          <p:cNvPr id="4" name="Text 2"/>
          <p:cNvSpPr/>
          <p:nvPr/>
        </p:nvSpPr>
        <p:spPr>
          <a:xfrm>
            <a:off x="1017179" y="1379464"/>
            <a:ext cx="11125871" cy="2817175"/>
          </a:xfrm>
          <a:prstGeom prst="rect">
            <a:avLst/>
          </a:prstGeom>
          <a:noFill/>
          <a:ln/>
        </p:spPr>
        <p:txBody>
          <a:bodyPr wrap="square" lIns="0" tIns="0" rIns="0" bIns="0" rtlCol="0" anchor="t"/>
          <a:lstStyle/>
          <a:p>
            <a:pPr algn="l" marL="210820" indent="-210820">
              <a:lnSpc>
                <a:spcPct val="113000"/>
              </a:lnSpc>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Facture :</a:t>
            </a:r>
            <a:r>
              <a:rPr lang="fr-FR" altLang="en-US" sz="2210" dirty="0">
                <a:solidFill>
                  <a:srgbClr val="25252B"/>
                </a:solidFill>
                <a:latin typeface="IBM Plex Sans" pitchFamily="34" charset="0"/>
                <a:ea typeface="IBM Plex Sans" pitchFamily="34" charset="-122"/>
                <a:cs typeface="IBM Plex Sans" pitchFamily="34" charset="-120"/>
              </a:rPr>
              <a:t> demande de paiement spécifique ; peut inclure un montant et une date d’expiration</a:t>
            </a:r>
            <a:endParaRPr lang="fr-FR" sz="2210" dirty="0"/>
          </a:p>
          <a:p>
            <a:pPr algn="l" marL="210820" indent="-210820">
              <a:lnSpc>
                <a:spcPct val="113000"/>
              </a:lnSpc>
              <a:spcBef>
                <a:spcPts val="440"/>
              </a:spcBef>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Adresse Lightning :</a:t>
            </a:r>
            <a:r>
              <a:rPr lang="fr-FR" altLang="en-US" sz="2210" dirty="0">
                <a:solidFill>
                  <a:srgbClr val="25252B"/>
                </a:solidFill>
                <a:latin typeface="IBM Plex Sans" pitchFamily="34" charset="0"/>
                <a:ea typeface="IBM Plex Sans" pitchFamily="34" charset="-122"/>
                <a:cs typeface="IBM Plex Sans" pitchFamily="34" charset="-120"/>
              </a:rPr>
              <a:t> identifiant de routage pris en charge par un fournisseur, souvent semblable à une adresse e-mail</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Vérifiez la garde des fonds, le mode d’approvisionnement, la sauvegarde, les frais et les limites</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Identifiez les modalités de gestion des échecs et de confirmation du destinataire</a:t>
            </a:r>
            <a:endParaRPr lang="fr-FR" sz="2210" dirty="0"/>
          </a:p>
        </p:txBody>
      </p:sp>
      <p:sp>
        <p:nvSpPr>
          <p:cNvPr id="5" name="Text 3"/>
          <p:cNvSpPr/>
          <p:nvPr/>
        </p:nvSpPr>
        <p:spPr>
          <a:xfrm>
            <a:off x="666780" y="4505066"/>
            <a:ext cx="11510010" cy="756940"/>
          </a:xfrm>
          <a:prstGeom prst="rect">
            <a:avLst/>
          </a:prstGeom>
          <a:noFill/>
          <a:ln/>
        </p:spPr>
        <p:txBody>
          <a:bodyPr wrap="square" lIns="0" tIns="0" rIns="0" bIns="0" rtlCol="0" anchor="t"/>
          <a:lstStyle/>
          <a:p>
            <a:pPr algn="l" indent="0" marL="0">
              <a:lnSpc>
                <a:spcPct val="113000"/>
              </a:lnSpc>
              <a:buNone/>
            </a:pPr>
            <a:r>
              <a:rPr lang="fr-FR" altLang="en-US" sz="2210" dirty="0">
                <a:solidFill>
                  <a:srgbClr val="25252B"/>
                </a:solidFill>
                <a:latin typeface="IBM Plex Sans" pitchFamily="34" charset="0"/>
                <a:ea typeface="IBM Plex Sans" pitchFamily="34" charset="-122"/>
                <a:cs typeface="IBM Plex Sans" pitchFamily="34" charset="-120"/>
              </a:rPr>
              <a:t>Une adresse Lightning n’est pas un compte e-mail ; elle dépend du fournisseur ou du domaine qui la prend en charge. Vérifiez la demande finale avant de l’approuver.</a:t>
            </a:r>
            <a:endParaRPr lang="fr-FR" sz="2210" dirty="0"/>
          </a:p>
        </p:txBody>
      </p:sp>
      <p:sp>
        <p:nvSpPr>
          <p:cNvPr id="6" name="Text 4"/>
          <p:cNvSpPr/>
          <p:nvPr/>
        </p:nvSpPr>
        <p:spPr>
          <a:xfrm>
            <a:off x="666780" y="5542361"/>
            <a:ext cx="11510010" cy="378470"/>
          </a:xfrm>
          <a:prstGeom prst="rect">
            <a:avLst/>
          </a:prstGeom>
          <a:noFill/>
          <a:ln/>
        </p:spPr>
        <p:txBody>
          <a:bodyPr wrap="square" lIns="0" tIns="0" rIns="0" bIns="0" rtlCol="0" anchor="t"/>
          <a:lstStyle/>
          <a:p>
            <a:pPr algn="l" indent="0" marL="0">
              <a:lnSpc>
                <a:spcPct val="113000"/>
              </a:lnSpc>
              <a:buNone/>
            </a:pPr>
            <a:r>
              <a:rPr lang="fr-FR" altLang="en-US" sz="2210" dirty="0">
                <a:solidFill>
                  <a:srgbClr val="25252B"/>
                </a:solidFill>
                <a:latin typeface="IBM Plex Sans" pitchFamily="34" charset="0"/>
                <a:ea typeface="IBM Plex Sans" pitchFamily="34" charset="-122"/>
                <a:cs typeface="IBM Plex Sans" pitchFamily="34" charset="-120"/>
              </a:rPr>
              <a:t>La réussite d’un petit paiement ne garantit pas la sécurité de soldes plus importants.</a:t>
            </a:r>
            <a:endParaRPr lang="fr-FR"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Le destinataire émet une factureLe destinataire crée une demande de paiement en précisant le montant.L’expéditeur paieL’expéditeur scanne la demande, vérifie le montant et paie. Le destinataire reçoit">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Sachez si chaque portefeuille est dépositaire ou en autogarde. 1Créer la demandeLe destinataire crée une demande de paiement.2Scanner la demandeL’expéditeur la scanne ou la copie.3Vérifier les détails">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Paiement Lightning guidé</a:t>
            </a:r>
            <a:endParaRPr lang="fr-FR"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fr-FR" altLang="en-US" sz="2400" dirty="0">
                <a:solidFill>
                  <a:srgbClr val="25252B"/>
                </a:solidFill>
                <a:latin typeface="IBM Plex Sans" pitchFamily="34" charset="0"/>
                <a:ea typeface="IBM Plex Sans" pitchFamily="34" charset="-122"/>
                <a:cs typeface="IBM Plex Sans" pitchFamily="34" charset="-120"/>
              </a:rPr>
              <a:t>Le destinataire crée la demande appropriée.</a:t>
            </a:r>
            <a:endParaRPr lang="fr-FR" sz="2400" dirty="0"/>
          </a:p>
          <a:p>
            <a:pPr algn="l" marL="228600" indent="-228600">
              <a:lnSpc>
                <a:spcPct val="113000"/>
              </a:lnSpc>
              <a:spcBef>
                <a:spcPts val="480"/>
              </a:spcBef>
              <a:buSzPct val="100000"/>
              <a:buFont typeface="+mj-lt"/>
              <a:buAutoNum type="arabicPeriod" startAt="1"/>
            </a:pPr>
            <a:r>
              <a:rPr lang="fr-FR" altLang="en-US" sz="2400" dirty="0">
                <a:solidFill>
                  <a:srgbClr val="25252B"/>
                </a:solidFill>
                <a:latin typeface="IBM Plex Sans" pitchFamily="34" charset="0"/>
                <a:ea typeface="IBM Plex Sans" pitchFamily="34" charset="-122"/>
                <a:cs typeface="IBM Plex Sans" pitchFamily="34" charset="-120"/>
              </a:rPr>
              <a:t>L’expéditeur la scanne ou la copie.</a:t>
            </a:r>
            <a:endParaRPr lang="fr-FR" sz="2400" dirty="0"/>
          </a:p>
          <a:p>
            <a:pPr algn="l" marL="228600" indent="-228600">
              <a:lnSpc>
                <a:spcPct val="113000"/>
              </a:lnSpc>
              <a:spcBef>
                <a:spcPts val="480"/>
              </a:spcBef>
              <a:buSzPct val="100000"/>
              <a:buFont typeface="+mj-lt"/>
              <a:buAutoNum type="arabicPeriod" startAt="1"/>
            </a:pPr>
            <a:r>
              <a:rPr lang="fr-FR" altLang="en-US" sz="2400" dirty="0">
                <a:solidFill>
                  <a:srgbClr val="25252B"/>
                </a:solidFill>
                <a:latin typeface="IBM Plex Sans" pitchFamily="34" charset="0"/>
                <a:ea typeface="IBM Plex Sans" pitchFamily="34" charset="-122"/>
                <a:cs typeface="IBM Plex Sans" pitchFamily="34" charset="-120"/>
              </a:rPr>
              <a:t>Vérifiez le destinataire, le montant, l’unité, les frais et toute éventuelle expiration.</a:t>
            </a:r>
            <a:endParaRPr lang="fr-FR" sz="2400" dirty="0"/>
          </a:p>
          <a:p>
            <a:pPr algn="l" marL="228600" indent="-228600">
              <a:lnSpc>
                <a:spcPct val="113000"/>
              </a:lnSpc>
              <a:spcBef>
                <a:spcPts val="480"/>
              </a:spcBef>
              <a:buSzPct val="100000"/>
              <a:buFont typeface="+mj-lt"/>
              <a:buAutoNum type="arabicPeriod" startAt="1"/>
            </a:pPr>
            <a:r>
              <a:rPr lang="fr-FR" altLang="en-US" sz="2400" dirty="0">
                <a:solidFill>
                  <a:srgbClr val="25252B"/>
                </a:solidFill>
                <a:latin typeface="IBM Plex Sans" pitchFamily="34" charset="0"/>
                <a:ea typeface="IBM Plex Sans" pitchFamily="34" charset="-122"/>
                <a:cs typeface="IBM Plex Sans" pitchFamily="34" charset="-120"/>
              </a:rPr>
              <a:t>N’approuvez que si les détails correspondent.</a:t>
            </a:r>
            <a:endParaRPr lang="fr-FR" sz="2400" dirty="0"/>
          </a:p>
          <a:p>
            <a:pPr algn="l" marL="228600" indent="-228600">
              <a:lnSpc>
                <a:spcPct val="113000"/>
              </a:lnSpc>
              <a:spcBef>
                <a:spcPts val="480"/>
              </a:spcBef>
              <a:buSzPct val="100000"/>
              <a:buFont typeface="+mj-lt"/>
              <a:buAutoNum type="arabicPeriod" startAt="1"/>
            </a:pPr>
            <a:r>
              <a:rPr lang="fr-FR" altLang="en-US" sz="2400" dirty="0">
                <a:solidFill>
                  <a:srgbClr val="25252B"/>
                </a:solidFill>
                <a:latin typeface="IBM Plex Sans" pitchFamily="34" charset="0"/>
                <a:ea typeface="IBM Plex Sans" pitchFamily="34" charset="-122"/>
                <a:cs typeface="IBM Plex Sans" pitchFamily="34" charset="-120"/>
              </a:rPr>
              <a:t>Les deux parties vérifient le résultat dans leurs portefeuilles respectifs.</a:t>
            </a:r>
            <a:endParaRPr lang="fr-FR" sz="2400" dirty="0"/>
          </a:p>
          <a:p>
            <a:pPr algn="l" marL="228600" indent="-228600">
              <a:lnSpc>
                <a:spcPct val="113000"/>
              </a:lnSpc>
              <a:spcBef>
                <a:spcPts val="480"/>
              </a:spcBef>
              <a:buSzPct val="100000"/>
              <a:buFont typeface="+mj-lt"/>
              <a:buAutoNum type="arabicPeriod" startAt="1"/>
            </a:pPr>
            <a:r>
              <a:rPr lang="fr-FR" altLang="en-US" sz="2400" dirty="0">
                <a:solidFill>
                  <a:srgbClr val="25252B"/>
                </a:solidFill>
                <a:latin typeface="IBM Plex Sans" pitchFamily="34" charset="0"/>
                <a:ea typeface="IBM Plex Sans" pitchFamily="34" charset="-122"/>
                <a:cs typeface="IBM Plex Sans" pitchFamily="34" charset="-120"/>
              </a:rPr>
              <a:t>Expliquez les risques liés à la garde des fonds et aux défaillances.</a:t>
            </a:r>
            <a:endParaRPr lang="fr-FR"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Utilisez un exercice pratique préparé ou approuvé, avec de faibles montants en jeu. Arrêtez si le résultat diffère de ce qui était prévu ; vérifiez avant toute autre action.</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Utilisation de Bitcoin au quotidien</a:t>
            </a:r>
            <a:endParaRPr lang="fr-FR"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Gagner des revenus :</a:t>
            </a:r>
            <a:r>
              <a:rPr lang="fr-FR" altLang="en-US" sz="2210" dirty="0">
                <a:solidFill>
                  <a:srgbClr val="25252B"/>
                </a:solidFill>
                <a:latin typeface="IBM Plex Sans" pitchFamily="34" charset="0"/>
                <a:ea typeface="IBM Plex Sans" pitchFamily="34" charset="-122"/>
                <a:cs typeface="IBM Plex Sans" pitchFamily="34" charset="-120"/>
              </a:rPr>
              <a:t> fixation des prix, choix du moment, volatilité, tenue de registres et conservation</a:t>
            </a:r>
            <a:endParaRPr lang="fr-FR" sz="2210" dirty="0"/>
          </a:p>
          <a:p>
            <a:pPr algn="l" marL="210820" indent="-210820">
              <a:lnSpc>
                <a:spcPct val="113000"/>
              </a:lnSpc>
              <a:spcBef>
                <a:spcPts val="440"/>
              </a:spcBef>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Épargner :</a:t>
            </a:r>
            <a:r>
              <a:rPr lang="fr-FR" altLang="en-US" sz="2210" dirty="0">
                <a:solidFill>
                  <a:srgbClr val="25252B"/>
                </a:solidFill>
                <a:latin typeface="IBM Plex Sans" pitchFamily="34" charset="0"/>
                <a:ea typeface="IBM Plex Sans" pitchFamily="34" charset="-122"/>
                <a:cs typeface="IBM Plex Sans" pitchFamily="34" charset="-120"/>
              </a:rPr>
              <a:t> utilisation future ; le cours peut chuter fortement</a:t>
            </a:r>
            <a:endParaRPr lang="fr-FR" sz="2210" dirty="0"/>
          </a:p>
          <a:p>
            <a:pPr algn="l" marL="210820" indent="-210820">
              <a:lnSpc>
                <a:spcPct val="113000"/>
              </a:lnSpc>
              <a:spcBef>
                <a:spcPts val="440"/>
              </a:spcBef>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Recevoir et envoyer :</a:t>
            </a:r>
            <a:r>
              <a:rPr lang="fr-FR" altLang="en-US" sz="2210" dirty="0">
                <a:solidFill>
                  <a:srgbClr val="25252B"/>
                </a:solidFill>
                <a:latin typeface="IBM Plex Sans" pitchFamily="34" charset="0"/>
                <a:ea typeface="IBM Plex Sans" pitchFamily="34" charset="-122"/>
                <a:cs typeface="IBM Plex Sans" pitchFamily="34" charset="-120"/>
              </a:rPr>
              <a:t> demande correcte, règlement, acheminement et frais</a:t>
            </a:r>
            <a:endParaRPr lang="fr-FR" sz="2210" dirty="0"/>
          </a:p>
          <a:p>
            <a:pPr algn="l" marL="210820" indent="-210820">
              <a:lnSpc>
                <a:spcPct val="113000"/>
              </a:lnSpc>
              <a:spcBef>
                <a:spcPts val="440"/>
              </a:spcBef>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Dépenser :</a:t>
            </a:r>
            <a:r>
              <a:rPr lang="fr-FR" altLang="en-US" sz="2210" dirty="0">
                <a:solidFill>
                  <a:srgbClr val="25252B"/>
                </a:solidFill>
                <a:latin typeface="IBM Plex Sans" pitchFamily="34" charset="0"/>
                <a:ea typeface="IBM Plex Sans" pitchFamily="34" charset="-122"/>
                <a:cs typeface="IBM Plex Sans" pitchFamily="34" charset="-120"/>
              </a:rPr>
              <a:t> taux de change, politique du commerçant et conséquences fiscales</a:t>
            </a:r>
            <a:endParaRPr lang="fr-FR" sz="2210" dirty="0"/>
          </a:p>
          <a:p>
            <a:pPr algn="l" marL="210820" indent="-210820">
              <a:lnSpc>
                <a:spcPct val="113000"/>
              </a:lnSpc>
              <a:spcBef>
                <a:spcPts val="440"/>
              </a:spcBef>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Fixation des prix et comptabilité :</a:t>
            </a:r>
            <a:r>
              <a:rPr lang="fr-FR" altLang="en-US" sz="2210" dirty="0">
                <a:solidFill>
                  <a:srgbClr val="25252B"/>
                </a:solidFill>
                <a:latin typeface="IBM Plex Sans" pitchFamily="34" charset="0"/>
                <a:ea typeface="IBM Plex Sans" pitchFamily="34" charset="-122"/>
                <a:cs typeface="IBM Plex Sans" pitchFamily="34" charset="-120"/>
              </a:rPr>
              <a:t> BTC/sats ; des registres en monnaie fiduciaire peuvent rester nécessaires</a:t>
            </a:r>
            <a:endParaRPr lang="fr-FR" sz="2210" dirty="0"/>
          </a:p>
          <a:p>
            <a:pPr algn="l" marL="210820" indent="-210820">
              <a:lnSpc>
                <a:spcPct val="113000"/>
              </a:lnSpc>
              <a:spcBef>
                <a:spcPts val="440"/>
              </a:spcBef>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Faire un don :</a:t>
            </a:r>
            <a:r>
              <a:rPr lang="fr-FR" altLang="en-US" sz="2210" dirty="0">
                <a:solidFill>
                  <a:srgbClr val="25252B"/>
                </a:solidFill>
                <a:latin typeface="IBM Plex Sans" pitchFamily="34" charset="0"/>
                <a:ea typeface="IBM Plex Sans" pitchFamily="34" charset="-122"/>
                <a:cs typeface="IBM Plex Sans" pitchFamily="34" charset="-120"/>
              </a:rPr>
              <a:t> vérifiez la demande du véritable destinataire</a:t>
            </a:r>
            <a:endParaRPr lang="fr-FR"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fr-FR" altLang="en-US" sz="2210" dirty="0">
                <a:solidFill>
                  <a:srgbClr val="25252B"/>
                </a:solidFill>
                <a:latin typeface="IBM Plex Sans" pitchFamily="34" charset="0"/>
                <a:ea typeface="IBM Plex Sans" pitchFamily="34" charset="-122"/>
                <a:cs typeface="IBM Plex Sans" pitchFamily="34" charset="-120"/>
              </a:rPr>
              <a:t>Quel problème cherche-t-on à résoudre ? Bitcoin est-il préférable à l’alternative disponible dans ce cas ? Quel nouveau risque ou quelle nouvelle responsabilité apparaît ?</a:t>
            </a:r>
            <a:endParaRPr lang="fr-FR"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Dépenser et recevoir localement</a:t>
            </a:r>
            <a:endParaRPr lang="fr-FR" sz="3000" dirty="0"/>
          </a:p>
        </p:txBody>
      </p:sp>
      <p:sp>
        <p:nvSpPr>
          <p:cNvPr id="5" name="Text 2"/>
          <p:cNvSpPr/>
          <p:nvPr/>
        </p:nvSpPr>
        <p:spPr>
          <a:xfrm>
            <a:off x="666780" y="1417320"/>
            <a:ext cx="11144250" cy="329093"/>
          </a:xfrm>
          <a:prstGeom prst="rect">
            <a:avLst/>
          </a:prstGeom>
          <a:noFill/>
          <a:ln/>
        </p:spPr>
        <p:txBody>
          <a:bodyPr wrap="square" lIns="0" tIns="0" rIns="0" bIns="0" rtlCol="0" anchor="t"/>
          <a:lstStyle/>
          <a:p>
            <a:pPr algn="l" indent="0" marL="0">
              <a:lnSpc>
                <a:spcPct val="113000"/>
              </a:lnSpc>
              <a:buNone/>
            </a:pPr>
            <a:r>
              <a:rPr lang="fr-FR" altLang="en-US" sz="1920" b="1" dirty="0">
                <a:solidFill>
                  <a:srgbClr val="25252B"/>
                </a:solidFill>
                <a:latin typeface="IBM Plex Sans" pitchFamily="34" charset="0"/>
                <a:ea typeface="IBM Plex Sans" pitchFamily="34" charset="-122"/>
                <a:cs typeface="IBM Plex Sans" pitchFamily="34" charset="-120"/>
              </a:rPr>
              <a:t>Un petit achat</a:t>
            </a:r>
            <a:endParaRPr lang="fr-FR" sz="1920" dirty="0"/>
          </a:p>
        </p:txBody>
      </p:sp>
      <p:sp>
        <p:nvSpPr>
          <p:cNvPr id="6" name="Text 3"/>
          <p:cNvSpPr/>
          <p:nvPr/>
        </p:nvSpPr>
        <p:spPr>
          <a:xfrm>
            <a:off x="971459" y="1941271"/>
            <a:ext cx="6006694" cy="2071665"/>
          </a:xfrm>
          <a:prstGeom prst="rect">
            <a:avLst/>
          </a:prstGeom>
          <a:noFill/>
          <a:ln/>
        </p:spPr>
        <p:txBody>
          <a:bodyPr wrap="square" lIns="0" tIns="0" rIns="0" bIns="0" rtlCol="0" anchor="t"/>
          <a:lstStyle/>
          <a:p>
            <a:pPr algn="l" marL="182880" indent="-182880">
              <a:lnSpc>
                <a:spcPct val="113000"/>
              </a:lnSpc>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Quelle méthode convient à un petit paiement rapide ?</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Qui fait la demande ; qui vérifie le montant et l’unité ?</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Que faire si les montants « envoyé » et « reçu » ne correspondent pas ?</a:t>
            </a:r>
            <a:endParaRPr lang="fr-FR" sz="1920" dirty="0"/>
          </a:p>
        </p:txBody>
      </p:sp>
      <p:sp>
        <p:nvSpPr>
          <p:cNvPr id="7" name="Text 4"/>
          <p:cNvSpPr/>
          <p:nvPr/>
        </p:nvSpPr>
        <p:spPr>
          <a:xfrm>
            <a:off x="666780" y="4281221"/>
            <a:ext cx="11144250" cy="329093"/>
          </a:xfrm>
          <a:prstGeom prst="rect">
            <a:avLst/>
          </a:prstGeom>
          <a:noFill/>
          <a:ln/>
        </p:spPr>
        <p:txBody>
          <a:bodyPr wrap="square" lIns="0" tIns="0" rIns="0" bIns="0" rtlCol="0" anchor="t"/>
          <a:lstStyle/>
          <a:p>
            <a:pPr algn="l" indent="0" marL="0">
              <a:lnSpc>
                <a:spcPct val="113000"/>
              </a:lnSpc>
              <a:buNone/>
            </a:pPr>
            <a:r>
              <a:rPr lang="fr-FR" altLang="en-US" sz="1920" b="1" dirty="0">
                <a:solidFill>
                  <a:srgbClr val="25252B"/>
                </a:solidFill>
                <a:latin typeface="IBM Plex Sans" pitchFamily="34" charset="0"/>
                <a:ea typeface="IBM Plex Sans" pitchFamily="34" charset="-122"/>
                <a:cs typeface="IBM Plex Sans" pitchFamily="34" charset="-120"/>
              </a:rPr>
              <a:t>Paiement d’un travail</a:t>
            </a:r>
            <a:endParaRPr lang="fr-FR" sz="1920" dirty="0"/>
          </a:p>
        </p:txBody>
      </p:sp>
      <p:sp>
        <p:nvSpPr>
          <p:cNvPr id="8" name="Text 5"/>
          <p:cNvSpPr/>
          <p:nvPr/>
        </p:nvSpPr>
        <p:spPr>
          <a:xfrm>
            <a:off x="971459" y="4805172"/>
            <a:ext cx="6006694" cy="1364925"/>
          </a:xfrm>
          <a:prstGeom prst="rect">
            <a:avLst/>
          </a:prstGeom>
          <a:noFill/>
          <a:ln/>
        </p:spPr>
        <p:txBody>
          <a:bodyPr wrap="square" lIns="0" tIns="0" rIns="0" bIns="0" rtlCol="0" anchor="t"/>
          <a:lstStyle/>
          <a:p>
            <a:pPr algn="l" marL="182880" indent="-182880">
              <a:lnSpc>
                <a:spcPct val="113000"/>
              </a:lnSpc>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Unité du prix, moment de fixation du taux, qui paie les frais ?</a:t>
            </a:r>
            <a:endParaRPr lang="fr-FR" sz="1920" dirty="0"/>
          </a:p>
          <a:p>
            <a:pPr algn="l" marL="182880" indent="-182880">
              <a:lnSpc>
                <a:spcPct val="113000"/>
              </a:lnSpc>
              <a:spcBef>
                <a:spcPts val="380"/>
              </a:spcBef>
              <a:buSzPct val="100000"/>
              <a:buChar char="•"/>
            </a:pPr>
            <a:r>
              <a:rPr lang="fr-FR" altLang="en-US" sz="1920" dirty="0">
                <a:solidFill>
                  <a:srgbClr val="25252B"/>
                </a:solidFill>
                <a:latin typeface="IBM Plex Sans" pitchFamily="34" charset="0"/>
                <a:ea typeface="IBM Plex Sans" pitchFamily="34" charset="-122"/>
                <a:cs typeface="IBM Plex Sans" pitchFamily="34" charset="-120"/>
              </a:rPr>
              <a:t>Garde des fonds, tenue des registres, gestion sécurisée ?</a:t>
            </a:r>
            <a:endParaRPr lang="fr-FR"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Le client commandeLe client demande un café. Le serveur factureLe serveur crée une demande de paiement. Le client paieLe client paie en bitcoin. Le serveur remet le caféLe client reçoit son café.">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Transferts locaux, remboursements et dons</a:t>
            </a:r>
            <a:endParaRPr lang="fr-FR"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Transfert familial :</a:t>
            </a:r>
            <a:r>
              <a:rPr lang="fr-FR" altLang="en-US" sz="2400" dirty="0">
                <a:solidFill>
                  <a:srgbClr val="25252B"/>
                </a:solidFill>
                <a:latin typeface="IBM Plex Sans" pitchFamily="34" charset="0"/>
                <a:ea typeface="IBM Plex Sans" pitchFamily="34" charset="-122"/>
                <a:cs typeface="IBM Plex Sans" pitchFamily="34" charset="-120"/>
              </a:rPr>
              <a:t> comparez le parcours complet, le coût total, les délais, la garde des fonds et ce que souhaite le destinataire</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Remboursement :</a:t>
            </a:r>
            <a:r>
              <a:rPr lang="fr-FR" altLang="en-US" sz="2400" dirty="0">
                <a:solidFill>
                  <a:srgbClr val="25252B"/>
                </a:solidFill>
                <a:latin typeface="IBM Plex Sans" pitchFamily="34" charset="0"/>
                <a:ea typeface="IBM Plex Sans" pitchFamily="34" charset="-122"/>
                <a:cs typeface="IBM Plex Sans" pitchFamily="34" charset="-120"/>
              </a:rPr>
              <a:t> vérifiez la demande du client ; utilisez une nouvelle adresse de remboursement ; convenez des frais et des justificatifs à conserver</a:t>
            </a:r>
            <a:endParaRPr lang="fr-FR" sz="2400" dirty="0"/>
          </a:p>
          <a:p>
            <a:pPr algn="l" marL="228600" indent="-228600">
              <a:lnSpc>
                <a:spcPct val="113000"/>
              </a:lnSpc>
              <a:spcBef>
                <a:spcPts val="480"/>
              </a:spcBef>
              <a:buSzPct val="100000"/>
              <a:buChar char="•"/>
            </a:pPr>
            <a:r>
              <a:rPr lang="fr-FR" altLang="en-US" sz="2400" b="1" dirty="0">
                <a:solidFill>
                  <a:srgbClr val="422C70"/>
                </a:solidFill>
                <a:latin typeface="IBM Plex Sans" pitchFamily="34" charset="0"/>
                <a:ea typeface="IBM Plex Sans" pitchFamily="34" charset="-122"/>
                <a:cs typeface="IBM Plex Sans" pitchFamily="34" charset="-120"/>
              </a:rPr>
              <a:t>Don communautaire :</a:t>
            </a:r>
            <a:r>
              <a:rPr lang="fr-FR" altLang="en-US" sz="2400" dirty="0">
                <a:solidFill>
                  <a:srgbClr val="25252B"/>
                </a:solidFill>
                <a:latin typeface="IBM Plex Sans" pitchFamily="34" charset="0"/>
                <a:ea typeface="IBM Plex Sans" pitchFamily="34" charset="-122"/>
                <a:cs typeface="IBM Plex Sans" pitchFamily="34" charset="-120"/>
              </a:rPr>
              <a:t> vérifiez la demande ; déterminez qui contrôle les clés et les sauvegardes, ainsi que le parcours du paiement</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Conciliez transparence et respect de la vie privée des donateurs ; vérifiez les justificatifs requis</a:t>
            </a:r>
            <a:endParaRPr lang="fr-F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Passerelles locales d’entrée et de sortie</a:t>
            </a:r>
            <a:endParaRPr lang="fr-FR" sz="3000" dirty="0"/>
          </a:p>
        </p:txBody>
      </p:sp>
      <p:sp>
        <p:nvSpPr>
          <p:cNvPr id="4" name="Text 2"/>
          <p:cNvSpPr/>
          <p:nvPr/>
        </p:nvSpPr>
        <p:spPr>
          <a:xfrm>
            <a:off x="1017179" y="1379464"/>
            <a:ext cx="11125871" cy="2873136"/>
          </a:xfrm>
          <a:prstGeom prst="rect">
            <a:avLst/>
          </a:prstGeom>
          <a:noFill/>
          <a:ln/>
        </p:spPr>
        <p:txBody>
          <a:bodyPr wrap="square" lIns="0" tIns="0" rIns="0" bIns="0" rtlCol="0" anchor="t"/>
          <a:lstStyle/>
          <a:p>
            <a:pPr algn="l" marL="210820" indent="-210820">
              <a:lnSpc>
                <a:spcPct val="113000"/>
              </a:lnSpc>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Point d’entrée :</a:t>
            </a:r>
            <a:r>
              <a:rPr lang="fr-FR" altLang="en-US" sz="2210" dirty="0">
                <a:solidFill>
                  <a:srgbClr val="25252B"/>
                </a:solidFill>
                <a:latin typeface="IBM Plex Sans" pitchFamily="34" charset="0"/>
                <a:ea typeface="IBM Plex Sans" pitchFamily="34" charset="-122"/>
                <a:cs typeface="IBM Plex Sans" pitchFamily="34" charset="-120"/>
              </a:rPr>
              <a:t> monnaie locale, travail ou actifs → bitcoin</a:t>
            </a:r>
            <a:endParaRPr lang="fr-FR" sz="2210" dirty="0"/>
          </a:p>
          <a:p>
            <a:pPr algn="l" marL="210820" indent="-210820">
              <a:lnSpc>
                <a:spcPct val="113000"/>
              </a:lnSpc>
              <a:spcBef>
                <a:spcPts val="440"/>
              </a:spcBef>
              <a:buSzPct val="100000"/>
              <a:buChar char="•"/>
            </a:pPr>
            <a:r>
              <a:rPr lang="fr-FR" altLang="en-US" sz="2210" b="1" dirty="0">
                <a:solidFill>
                  <a:srgbClr val="422C70"/>
                </a:solidFill>
                <a:latin typeface="IBM Plex Sans" pitchFamily="34" charset="0"/>
                <a:ea typeface="IBM Plex Sans" pitchFamily="34" charset="-122"/>
                <a:cs typeface="IBM Plex Sans" pitchFamily="34" charset="-120"/>
              </a:rPr>
              <a:t>Point de sortie :</a:t>
            </a:r>
            <a:r>
              <a:rPr lang="fr-FR" altLang="en-US" sz="2210" dirty="0">
                <a:solidFill>
                  <a:srgbClr val="25252B"/>
                </a:solidFill>
                <a:latin typeface="IBM Plex Sans" pitchFamily="34" charset="0"/>
                <a:ea typeface="IBM Plex Sans" pitchFamily="34" charset="-122"/>
                <a:cs typeface="IBM Plex Sans" pitchFamily="34" charset="-120"/>
              </a:rPr>
              <a:t> bitcoin → monnaie locale, biens ou services</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Comparez deux solutions locales avec une option existante sans Bitcoin</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Total reçu, délai, garde des fonds, confidentialité, risque d’annulation et points de défaillance</a:t>
            </a:r>
            <a:endParaRPr lang="fr-FR" sz="2210" dirty="0"/>
          </a:p>
          <a:p>
            <a:pPr algn="l" marL="210820" indent="-210820">
              <a:lnSpc>
                <a:spcPct val="113000"/>
              </a:lnSpc>
              <a:spcBef>
                <a:spcPts val="440"/>
              </a:spcBef>
              <a:buSzPct val="100000"/>
              <a:buChar char="•"/>
            </a:pPr>
            <a:r>
              <a:rPr lang="fr-FR" altLang="en-US" sz="2210" dirty="0">
                <a:solidFill>
                  <a:srgbClr val="25252B"/>
                </a:solidFill>
                <a:latin typeface="IBM Plex Sans" pitchFamily="34" charset="0"/>
                <a:ea typeface="IBM Plex Sans" pitchFamily="34" charset="-122"/>
                <a:cs typeface="IBM Plex Sans" pitchFamily="34" charset="-120"/>
              </a:rPr>
              <a:t>Vérifiez le retrait vers des clés que vous contrôlez ; un solde interne peut rester une créance</a:t>
            </a:r>
            <a:endParaRPr lang="fr-FR" sz="2210" dirty="0"/>
          </a:p>
        </p:txBody>
      </p:sp>
      <p:sp>
        <p:nvSpPr>
          <p:cNvPr id="5" name="Text 3"/>
          <p:cNvSpPr/>
          <p:nvPr/>
        </p:nvSpPr>
        <p:spPr>
          <a:xfrm>
            <a:off x="666780" y="4561027"/>
            <a:ext cx="11510010" cy="1513881"/>
          </a:xfrm>
          <a:prstGeom prst="rect">
            <a:avLst/>
          </a:prstGeom>
          <a:noFill/>
          <a:ln/>
        </p:spPr>
        <p:txBody>
          <a:bodyPr wrap="square" lIns="0" tIns="0" rIns="0" bIns="0" rtlCol="0" anchor="t"/>
          <a:lstStyle/>
          <a:p>
            <a:pPr algn="l" indent="0" marL="0">
              <a:lnSpc>
                <a:spcPct val="113000"/>
              </a:lnSpc>
              <a:buNone/>
            </a:pPr>
            <a:r>
              <a:rPr lang="fr-FR" altLang="en-US" sz="2210" dirty="0">
                <a:solidFill>
                  <a:srgbClr val="25252B"/>
                </a:solidFill>
                <a:latin typeface="IBM Plex Sans" pitchFamily="34" charset="0"/>
                <a:ea typeface="IBM Plex Sans" pitchFamily="34" charset="-122"/>
                <a:cs typeface="IBM Plex Sans" pitchFamily="34" charset="-120"/>
              </a:rPr>
              <a:t>Pour un échange en personne, choisissez un lieu public approprié, évitez d’emporter des espèces inutilement, faites-vous accompagner d’une personne de confiance si nécessaire, vérifiez le paiement avant de partir et respectez la législation locale. Ne révélez ni les montants que vous détenez ni les détails de leur stockage.</a:t>
            </a:r>
            <a:endParaRPr lang="fr-FR"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Compromis liés au KYC et à l’absence de KYC</a:t>
            </a:r>
            <a:endParaRPr lang="fr-FR"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KYC :</a:t>
            </a:r>
            <a:r>
              <a:rPr lang="fr-FR" altLang="en-US" sz="2300" dirty="0">
                <a:solidFill>
                  <a:srgbClr val="25252B"/>
                </a:solidFill>
                <a:latin typeface="IBM Plex Sans" pitchFamily="34" charset="0"/>
                <a:ea typeface="IBM Plex Sans" pitchFamily="34" charset="-122"/>
                <a:cs typeface="IBM Plex Sans" pitchFamily="34" charset="-120"/>
              </a:rPr>
              <a:t> vérification d’identité ; avantages possibles en matière d’accès bancaire, de plafonds, de conformité ou de récupération</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Risques liés aux données :</a:t>
            </a:r>
            <a:r>
              <a:rPr lang="fr-FR" altLang="en-US" sz="2300" dirty="0">
                <a:solidFill>
                  <a:srgbClr val="25252B"/>
                </a:solidFill>
                <a:latin typeface="IBM Plex Sans" pitchFamily="34" charset="0"/>
                <a:ea typeface="IBM Plex Sans" pitchFamily="34" charset="-122"/>
                <a:cs typeface="IBM Plex Sans" pitchFamily="34" charset="-120"/>
              </a:rPr>
              <a:t> liens durables entre identité et paiements, fuites de données, utilisations abusives ou restrictions</a:t>
            </a:r>
            <a:endParaRPr lang="fr-FR" sz="2300" dirty="0"/>
          </a:p>
          <a:p>
            <a:pPr algn="l" marL="219710" indent="-219710">
              <a:lnSpc>
                <a:spcPct val="113000"/>
              </a:lnSpc>
              <a:spcBef>
                <a:spcPts val="460"/>
              </a:spcBef>
              <a:buSzPct val="100000"/>
              <a:buChar char="•"/>
            </a:pPr>
            <a:r>
              <a:rPr lang="fr-FR" altLang="en-US" sz="2300" b="1" dirty="0">
                <a:solidFill>
                  <a:srgbClr val="422C70"/>
                </a:solidFill>
                <a:latin typeface="IBM Plex Sans" pitchFamily="34" charset="0"/>
                <a:ea typeface="IBM Plex Sans" pitchFamily="34" charset="-122"/>
                <a:cs typeface="IBM Plex Sans" pitchFamily="34" charset="-120"/>
              </a:rPr>
              <a:t>Sans KYC :</a:t>
            </a:r>
            <a:r>
              <a:rPr lang="fr-FR" altLang="en-US" sz="2300" dirty="0">
                <a:solidFill>
                  <a:srgbClr val="25252B"/>
                </a:solidFill>
                <a:latin typeface="IBM Plex Sans" pitchFamily="34" charset="0"/>
                <a:ea typeface="IBM Plex Sans" pitchFamily="34" charset="-122"/>
                <a:cs typeface="IBM Plex Sans" pitchFamily="34" charset="-120"/>
              </a:rPr>
              <a:t> collecte potentiellement moindre de données d’identité</a:t>
            </a:r>
            <a:endParaRPr lang="fr-FR" sz="2300" dirty="0"/>
          </a:p>
          <a:p>
            <a:pPr algn="l" marL="219710" indent="-219710">
              <a:lnSpc>
                <a:spcPct val="113000"/>
              </a:lnSpc>
              <a:spcBef>
                <a:spcPts val="460"/>
              </a:spcBef>
              <a:buSzPct val="100000"/>
              <a:buChar char="•"/>
            </a:pPr>
            <a:r>
              <a:rPr lang="fr-FR" altLang="en-US" sz="2300" dirty="0">
                <a:solidFill>
                  <a:srgbClr val="25252B"/>
                </a:solidFill>
                <a:latin typeface="IBM Plex Sans" pitchFamily="34" charset="0"/>
                <a:ea typeface="IBM Plex Sans" pitchFamily="34" charset="-122"/>
                <a:cs typeface="IBM Plex Sans" pitchFamily="34" charset="-120"/>
              </a:rPr>
              <a:t>Prix potentiellement plus élevés, liquidité moindre, assistance réduite, fraude ou restrictions légales</a:t>
            </a:r>
            <a:endParaRPr lang="fr-FR"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fr-FR" altLang="en-US" sz="2300" dirty="0">
                <a:solidFill>
                  <a:srgbClr val="25252B"/>
                </a:solidFill>
                <a:latin typeface="IBM Plex Sans" pitchFamily="34" charset="0"/>
                <a:ea typeface="IBM Plex Sans" pitchFamily="34" charset="-122"/>
                <a:cs typeface="IBM Plex Sans" pitchFamily="34" charset="-120"/>
              </a:rPr>
              <a:t>Aucune de ces deux catégories n’est automatiquement préférable. N’enfreignez pas la législation locale et ne vous exposez pas à un danger physique pour protéger votre vie privée ; en cas de doute, demandez conseil à des professionnels qualifiés connaissant la réglementation locale en vigueur.</a:t>
            </a:r>
            <a:endParaRPr lang="fr-FR"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Économies circulaires</a:t>
            </a:r>
            <a:endParaRPr lang="fr-FR"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Une économie circulaire Bitcoin relie des personnes qui choisissent de gagner, de dépenser, d’épargner et d’échanger des bitcoins au sein d’une communauté.</a:t>
            </a:r>
            <a:endParaRPr lang="fr-FR"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Travailleurs → clients → commerçants → fournisseurs</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Où la valeur circule-t-elle ou est-elle convertie en monnaie fiduciaire ?</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Qui assure la formation et l’assistance technique ?</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Que se passe-t-il en cas de perte de connexion ?</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Qui assume les risques liés à la garde des fonds et aux fluctuations du cours ?</a:t>
            </a:r>
            <a:endParaRPr lang="fr-FR"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Les chiffres de l’adoption ne suffisent pas à prouver l’utilité. Une demande insuffisante, des outils inadaptés, un manque de formation ou une sécurité insuffisante peuvent rompre la boucle ; évitez de dépendre de distributions gratuites ou d’un seul organisateur qui traite tous les paiements.</a:t>
            </a:r>
            <a:endParaRPr lang="fr-FR"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ClientLe client paie un commerçant en bitcoin pour des biens. CommerçantLe commerçant paie un prestataire de services en bitcoin pour un service.Prestataire de servicesLe prestataire de services paie ">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Cas d’usage pour les commerçants ou les communautés</a:t>
            </a:r>
            <a:endParaRPr lang="fr-FR"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Unité de tarification et mode de paiement</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Contrôle des clés, accès du personnel, sécurité des appareils et sauvegardes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Confirmation, reçus, remboursements et erreurs</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Conversion, registres, fiscalité et assistance</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Plan en cas de défaillance du portefeuille ou du réseau</a:t>
            </a:r>
            <a:endParaRPr lang="fr-FR"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Un organisateur qui détient des fonds communs est un dépositaire et un tiers de confiance. Les fonds communs nécessitent des règles transparentes, des registres, des contrôles d’accès et, le cas échéant, un examen juridique.</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Cartographie des ressources locales et</a:t>
            </a:r>
            <a:br/>
            <a:r>
              <a:rPr lang="fr-FR" altLang="en-US" sz="3000" dirty="0">
                <a:solidFill>
                  <a:srgbClr val="422C70"/>
                </a:solidFill>
                <a:latin typeface="IBM Plex Sans Medium" pitchFamily="34" charset="0"/>
                <a:ea typeface="IBM Plex Sans Medium" pitchFamily="34" charset="-122"/>
                <a:cs typeface="IBM Plex Sans Medium" pitchFamily="34" charset="-120"/>
              </a:rPr>
              <a:t>découverte de la communauté</a:t>
            </a:r>
            <a:endParaRPr lang="fr-FR" sz="3000" dirty="0"/>
          </a:p>
        </p:txBody>
      </p:sp>
      <p:pic>
        <p:nvPicPr>
          <p:cNvPr id="4" name="Image 0" descr="QR code">    </p:cNvPr>
          <p:cNvPicPr>
            <a:picLocks noChangeAspect="1"/>
          </p:cNvPicPr>
          <p:nvPr/>
        </p:nvPicPr>
        <p:blipFill>
          <a:blip r:embed="rId1"/>
          <a:stretch>
            <a:fillRect/>
          </a:stretch>
        </p:blipFill>
        <p:spPr>
          <a:xfrm>
            <a:off x="9429750" y="1714500"/>
            <a:ext cx="2095530" cy="4517502"/>
          </a:xfrm>
          <a:prstGeom prst="rect">
            <a:avLst/>
          </a:prstGeom>
        </p:spPr>
      </p:pic>
      <p:sp>
        <p:nvSpPr>
          <p:cNvPr id="5" name="Text 2"/>
          <p:cNvSpPr/>
          <p:nvPr/>
        </p:nvSpPr>
        <p:spPr>
          <a:xfrm>
            <a:off x="1002000" y="1794876"/>
            <a:ext cx="8580272" cy="2332452"/>
          </a:xfrm>
          <a:prstGeom prst="rect">
            <a:avLst/>
          </a:prstGeom>
          <a:noFill/>
          <a:ln/>
        </p:spPr>
        <p:txBody>
          <a:bodyPr wrap="square" lIns="0" tIns="0" rIns="0" bIns="0" rtlCol="0" anchor="t"/>
          <a:lstStyle/>
          <a:p>
            <a:pPr algn="l" marL="200660" indent="-200660">
              <a:lnSpc>
                <a:spcPct val="113000"/>
              </a:lnSpc>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Trouvez des commerçants, des formateurs, des rencontres et des ressources communautaires</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Vérifiez la date ; confirmez les informations de manière indépendante</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Prévoyez un autre moyen de payer ou de participer</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L’appartenance à la communauté n’est pas un gage de fiabilité</a:t>
            </a:r>
            <a:endParaRPr lang="fr-FR" sz="2110" dirty="0"/>
          </a:p>
        </p:txBody>
      </p:sp>
      <p:sp>
        <p:nvSpPr>
          <p:cNvPr id="6" name="Text 3"/>
          <p:cNvSpPr/>
          <p:nvPr/>
        </p:nvSpPr>
        <p:spPr>
          <a:xfrm>
            <a:off x="666780" y="4422313"/>
            <a:ext cx="8947678" cy="1809780"/>
          </a:xfrm>
          <a:prstGeom prst="rect">
            <a:avLst/>
          </a:prstGeom>
          <a:noFill/>
          <a:ln/>
        </p:spPr>
        <p:txBody>
          <a:bodyPr wrap="square" lIns="0" tIns="0" rIns="0" bIns="0" rtlCol="0" anchor="t"/>
          <a:lstStyle/>
          <a:p>
            <a:pPr algn="l" indent="0" marL="0">
              <a:lnSpc>
                <a:spcPct val="113000"/>
              </a:lnSpc>
              <a:buNone/>
            </a:pPr>
            <a:r>
              <a:rPr lang="fr-FR" altLang="en-US" sz="2110" dirty="0">
                <a:solidFill>
                  <a:srgbClr val="25252B"/>
                </a:solidFill>
                <a:latin typeface="IBM Plex Sans" pitchFamily="34" charset="0"/>
                <a:ea typeface="IBM Plex Sans" pitchFamily="34" charset="-122"/>
                <a:cs typeface="IBM Plex Sans" pitchFamily="34" charset="-120"/>
              </a:rPr>
              <a:t>Ne divulguez jamais vos mots de récupération, vos soldes, votre adresse personnelle ou vos dispositifs de sécurité lors d’une rencontre. Faites preuve de prudence face aux services de gestion de placements, aux offres d’échange entre particuliers, aux demandes d’aide urgente et aux rendements garantis.</a:t>
            </a:r>
            <a:endParaRPr lang="fr-F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Révision : faites le lien avec votre communauté</a:t>
            </a:r>
            <a:endParaRPr lang="fr-F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r-FR" altLang="en-US" sz="2400" dirty="0">
                <a:solidFill>
                  <a:srgbClr val="25252B"/>
                </a:solidFill>
                <a:latin typeface="IBM Plex Sans" pitchFamily="34" charset="0"/>
                <a:ea typeface="IBM Plex Sans" pitchFamily="34" charset="-122"/>
                <a:cs typeface="IBM Plex Sans" pitchFamily="34" charset="-120"/>
              </a:rPr>
              <a:t>Répondez individuellement, puis comparez vos raisonnements avec ceux de votre groupe.</a:t>
            </a:r>
            <a:endParaRPr lang="fr-FR" sz="2400" dirty="0"/>
          </a:p>
        </p:txBody>
      </p:sp>
      <p:sp>
        <p:nvSpPr>
          <p:cNvPr id="5" name="Text 3"/>
          <p:cNvSpPr/>
          <p:nvPr/>
        </p:nvSpPr>
        <p:spPr>
          <a:xfrm>
            <a:off x="1047720" y="2514326"/>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Quel besoin local et quelle fonction de la monnaie étaient concernés ?</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Quelle solution de remplacement réaliste avez-vous comparée ?</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On-chain, Lightning ou les deux ? Qui contrôlait les clés ?</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Quel était le principal avantage, le risque le plus grave et l’échec possible ?</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Comment la législation, les infrastructures, la langue ou la culture ont-elles influencé le résultat ?</a:t>
            </a:r>
            <a:endParaRPr lang="fr-FR" sz="2400" dirty="0"/>
          </a:p>
          <a:p>
            <a:pPr algn="l" marL="228600" indent="-228600">
              <a:lnSpc>
                <a:spcPct val="113000"/>
              </a:lnSpc>
              <a:spcBef>
                <a:spcPts val="480"/>
              </a:spcBef>
              <a:buSzPct val="100000"/>
              <a:buChar char="•"/>
            </a:pPr>
            <a:r>
              <a:rPr lang="fr-FR" altLang="en-US" sz="2400" dirty="0">
                <a:solidFill>
                  <a:srgbClr val="25252B"/>
                </a:solidFill>
                <a:latin typeface="IBM Plex Sans" pitchFamily="34" charset="0"/>
                <a:ea typeface="IBM Plex Sans" pitchFamily="34" charset="-122"/>
                <a:cs typeface="IBM Plex Sans" pitchFamily="34" charset="-120"/>
              </a:rPr>
              <a:t>Quels éléments concrets justifient une prochaine étape responsable, le cas échéant ?</a:t>
            </a:r>
            <a:endParaRPr lang="fr-F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r-FR" altLang="en-US" sz="3000" dirty="0">
                <a:solidFill>
                  <a:srgbClr val="422C70"/>
                </a:solidFill>
                <a:latin typeface="IBM Plex Sans Medium" pitchFamily="34" charset="0"/>
                <a:ea typeface="IBM Plex Sans Medium" pitchFamily="34" charset="-122"/>
                <a:cs typeface="IBM Plex Sans Medium" pitchFamily="34" charset="-120"/>
              </a:rPr>
              <a:t>Points clés à retenir et temps de réflexion</a:t>
            </a:r>
            <a:endParaRPr lang="fr-FR"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Partez d’un besoin local et d’une solution de remplacement réaliste</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Observez, exercez-vous en toute sécurité, puis expliquez ou faites une démonstration</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Vérifiez les outils, la garde des fonds, les coûts, la confidentialité et les règles locales en vigueur</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Confirmez le mode de paiement et le résultat ; prévoyez une solution en cas d’échec</a:t>
            </a:r>
            <a:endParaRPr lang="fr-FR" sz="2110" dirty="0"/>
          </a:p>
          <a:p>
            <a:pPr algn="l" marL="200660" indent="-200660">
              <a:lnSpc>
                <a:spcPct val="113000"/>
              </a:lnSpc>
              <a:spcBef>
                <a:spcPts val="420"/>
              </a:spcBef>
              <a:buSzPct val="100000"/>
              <a:buChar char="•"/>
            </a:pPr>
            <a:r>
              <a:rPr lang="fr-FR" altLang="en-US" sz="2110" dirty="0">
                <a:solidFill>
                  <a:srgbClr val="25252B"/>
                </a:solidFill>
                <a:latin typeface="IBM Plex Sans" pitchFamily="34" charset="0"/>
                <a:ea typeface="IBM Plex Sans" pitchFamily="34" charset="-122"/>
                <a:cs typeface="IBM Plex Sans" pitchFamily="34" charset="-120"/>
              </a:rPr>
              <a:t>Une participation utile à la communauté est volontaire et protège les personnes</a:t>
            </a:r>
            <a:endParaRPr lang="fr-FR" sz="2110" dirty="0"/>
          </a:p>
        </p:txBody>
      </p:sp>
      <p:sp>
        <p:nvSpPr>
          <p:cNvPr id="5" name="Shape 3"/>
          <p:cNvSpPr/>
          <p:nvPr/>
        </p:nvSpPr>
        <p:spPr>
          <a:xfrm>
            <a:off x="666780" y="4056736"/>
            <a:ext cx="10858500" cy="1447770"/>
          </a:xfrm>
          <a:prstGeom prst="rect">
            <a:avLst/>
          </a:prstGeom>
          <a:solidFill>
            <a:srgbClr val="F3F3FA"/>
          </a:solidFill>
          <a:ln/>
        </p:spPr>
      </p:sp>
      <p:sp>
        <p:nvSpPr>
          <p:cNvPr id="6" name="Shape 4"/>
          <p:cNvSpPr/>
          <p:nvPr/>
        </p:nvSpPr>
        <p:spPr>
          <a:xfrm>
            <a:off x="666780" y="4056736"/>
            <a:ext cx="57150" cy="1447770"/>
          </a:xfrm>
          <a:prstGeom prst="rect">
            <a:avLst/>
          </a:prstGeom>
          <a:solidFill>
            <a:srgbClr val="422C70"/>
          </a:solidFill>
          <a:ln/>
        </p:spPr>
      </p:sp>
      <p:sp>
        <p:nvSpPr>
          <p:cNvPr id="7" name="Text 5"/>
          <p:cNvSpPr/>
          <p:nvPr/>
        </p:nvSpPr>
        <p:spPr>
          <a:xfrm>
            <a:off x="1153058" y="4298137"/>
            <a:ext cx="10539649" cy="964966"/>
          </a:xfrm>
          <a:prstGeom prst="rect">
            <a:avLst/>
          </a:prstGeom>
          <a:noFill/>
          <a:ln/>
        </p:spPr>
        <p:txBody>
          <a:bodyPr wrap="square" lIns="0" tIns="0" rIns="0" bIns="0" rtlCol="0" anchor="t"/>
          <a:lstStyle/>
          <a:p>
            <a:pPr algn="l" indent="0" marL="0">
              <a:lnSpc>
                <a:spcPct val="113000"/>
              </a:lnSpc>
              <a:buNone/>
            </a:pPr>
            <a:r>
              <a:rPr lang="fr-FR" altLang="en-US" sz="2110" b="1" dirty="0">
                <a:solidFill>
                  <a:srgbClr val="422C70"/>
                </a:solidFill>
                <a:latin typeface="IBM Plex Sans" pitchFamily="34" charset="0"/>
                <a:ea typeface="IBM Plex Sans" pitchFamily="34" charset="-122"/>
                <a:cs typeface="IBM Plex Sans" pitchFamily="34" charset="-120"/>
              </a:rPr>
              <a:t>Un moment de réflexion</a:t>
            </a:r>
            <a:endParaRPr lang="fr-FR" sz="2110" dirty="0"/>
          </a:p>
          <a:p>
            <a:pPr algn="l" indent="0" marL="0">
              <a:lnSpc>
                <a:spcPct val="113000"/>
              </a:lnSpc>
              <a:spcBef>
                <a:spcPts val="320"/>
              </a:spcBef>
              <a:buNone/>
            </a:pPr>
            <a:r>
              <a:rPr lang="fr-FR" altLang="en-US" sz="2110" dirty="0">
                <a:solidFill>
                  <a:srgbClr val="25252B"/>
                </a:solidFill>
                <a:latin typeface="IBM Plex Sans" pitchFamily="34" charset="0"/>
                <a:ea typeface="IBM Plex Sans" pitchFamily="34" charset="-122"/>
                <a:cs typeface="IBM Plex Sans" pitchFamily="34" charset="-120"/>
              </a:rPr>
              <a:t>Quelle question poseriez-vous avant de décider si une solution fondée sur Bitcoin répond à un besoin local ?</a:t>
            </a:r>
            <a:endParaRPr lang="fr-FR"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r-FR" altLang="en-US" sz="1200" dirty="0">
                <a:solidFill>
                  <a:srgbClr val="6C6C7D"/>
                </a:solidFill>
                <a:latin typeface="IBM Plex Sans" pitchFamily="34" charset="0"/>
                <a:ea typeface="IBM Plex Sans" pitchFamily="34" charset="-122"/>
                <a:cs typeface="IBM Plex Sans" pitchFamily="34" charset="-120"/>
              </a:rPr>
              <a:t>Diplôme Bitcoin · Module 4</a:t>
            </a:r>
            <a:endParaRPr lang="fr-F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Diplôme Bitcoin</dc:title>
  <dc:subject>Open educational slides (Creative Commons). Adapt them freely.</dc:subject>
  <dc:creator>My First Bitcoin</dc:creator>
  <cp:lastModifiedBy>My First Bitcoin</cp:lastModifiedBy>
  <cp:revision>1</cp:revision>
  <dcterms:created xsi:type="dcterms:W3CDTF">2026-10-22T20:31:01Z</dcterms:created>
  <dcterms:modified xsi:type="dcterms:W3CDTF">2026-10-22T20:31:01Z</dcterms:modified>
</cp:coreProperties>
</file>