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Fuente: My First Bitcoin, Guía del estudiante del Diplomado en Bitcoin, edición 26.10, módulos 1–4 y expectativas iniciales para los estudiantes. Adaptado bajo la licencia Creative Commons Atribución-CompartirIgual 4.0 Internacional; esta presentación utiliza la misma licencia. Esta presentación es un recurso de apoyo para la enseñanza guiada por un educador. Adapte los ejemplos, las actividades, el ritmo y la forma de presentación, preservando el sentido del currículo, las competencias requeridas y los límites de seguridad. No se presupone una duración fija para las sesiones.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Mantenga estos límites a lo largo de los cuatro módulos. Explique los riesgos de privacidad, seguridad y pérdida antes de cualquier práctica opcional en vivo con montos pequeños.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Utilice la discusión sobre la fuente para distinguir un hecho verificable de una opinión que requiere criterios y evidencia. No solicite información financiera personal.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el ejemplo original: Amina tiene arroz y quiere zapatos; Luis tiene zapatos y quiere aceite de cocina; Mei tiene aceite de cocina y quiere servicios de reparación. Mantenga los intercambios directos fallidos claramente diferenciados de la solución posterior mediante el uso de dinero.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Utilice el ejemplo de disponibilidad de agua de la guía y las decisiones cotidianas. Las necesidades urgentes pueden aumentar razonablemente la preferencia por el presente.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Explique el patrón oro y sus distintas reglas de canje en el contexto del papel moneda representativo. Una tarjeta o un celular envía instrucciones; no contiene dinero. Un depósito bancario común es una obligación del banco con su cliente.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bancos obtienen ingresos por intereses y comisiones, al tiempo que cubren costos y pérdidas. No dé a entender que todos los bancos están a punto de quebrar ni que los préstamos se conceden sin restricciones. Distinga entre la promesa de un banco y la posesión directa del activo de liquidación.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Mantenga conectada la respuesta de cinco partes. Las propuestas anteriores aportaron elementos; evite dar a entender que cada una era una moneda descentralizada completa.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posible que algunos bitcoin sean inaccesibles o no estén disponibles para la venta.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Permita que los estudiantes calculen la conversión; no muestre las respuestas.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Reflexión clave: ¿Tiene Bitcoin valor para usted? ¿Su precio actual representa su valor?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Prepare la verificación de la pantalla de recepción, la verificación de envío y confirmación, y la práctica de preparación para la recuperación o de respuesta ante estafas. Explique las limitaciones de cada entorno antes de utilizarlo.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Nunca fotografíe una frase semilla real, la almacene en la nube, la envíe por correo electrónico o por mensaje, ni la ingrese en un sitio web o formulario común. Puede dar acceso total a los fondos.
Las frases de contraseña adicionales, las claves múltiples y los sistemas avanzados de respaldo corresponden al aprendizaje avanzado. No introduzca una complejidad que los estudiantes no puedan explicar o de la que no puedan recuperarse.
Si existe la posibilidad de que alguien haya visto o copiado la frase semilla, o de que se haya ingresado en línea o almacenado en un dispositivo no confiable, considérela comprometida. Busque ayuda sin revelarla; utilice un nuevo proceso de recuperación confiable.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Utilice la comparación ficticia del texto fuente entre pagos pequeños y pagos menos frecuentes. Mantenga las opciones en el plano hipotético; no seleccione herramientas ni montos para los fondos personales de los estudiantes.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 el proceso sin ver las palabras de recuperación. Una configuración personal posterior requiere nueva información de recuperación generada en privado.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comisiones en cadena dependen principalmente de los datos de la transacción y de la demanda de espacio en los bloques, no solo del monto enviado. Revise la estimación final; los tiempos y las comisiones pueden cambiar.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Acceda a los sitios oficiales, las páginas de aplicaciones y los contactos por su cuenta. Verifique quién publica y el dominio; tenga cuidado con los anuncios, los mensajes y los sitios que imitan a los oficiales. Nunca pida dinero prestado para experimentar.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Referencia de la fuente: Verificación de competencias prácticas mediante la observación de un educador. C6 requiere la observación directa tanto de las tareas de uso de la billetera y recepción de fondos como de las tareas de preparación para la recuperación. Son válidas las simulaciones, los materiales preparados, los modelos físicos y las alternativas sin fondos. Brinde retroalimentación y otra oportunidad cuando sea necesario. Mantenga las rúbricas y la gestión de la evaluación fuera de la pantalla.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Módulo 4 es obligatorio y su contenido es seleccionado por el equipo docente. Seleccione la actividad sobre Bitcoin como dinero que sea pertinente para el contexto local y utilice las siguientes consignas como opciones adaptables, no como una exigencia de demostrar cada herramienta o escenario. Verifique las herramientas actuales, las normas locales, la infraestructura y el soporte disponible. Mantenga las competencias requeridas y los estándares de seguridad del Módulo 3; no invente proveedores ni detalles locales.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Elija la tarea de origen pertinente: comparación de opciones de custodia, revisión de la pantalla de recepción, comparación de vías de pago, revisión de una transacción preparada, comparación de costos de rutas, respuesta ante una estafa, flujo de pagos a comercios o de donaciones, o verificación de recursos. Busque asesoría local especializada cuando sea necesario.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Utilice un artículo de bajo valor o una simulación. Explique el proceso completo antes de aprobar el pago.
Seleccione o adapte los escenarios de la guía a la tarea local. Mantenga las consignas dirigidas a los estudiantes y evite presentar la aceptación hipotética de pagos como si fuera un registro real de un comercio local que los acepta.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Utilice el escenario de origen que mejor se ajuste a la tarea local seleccionada. Un reembolso es un nuevo pago, no una reversión de la transacción original en la cadena de bloques.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vías de obtención incluyen el trabajo, el intercambio directo, los corredores, los cajeros automáticos, los comercios, los servicios de conversión y las economías circulares. Utilice datos locales actuales y verificados o un escenario claramente ficticio.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la conservación de datos, los vínculos en la cadena de bloques, las contrapartes, la protección contra el fraude, los límites, las comisiones y la gestión de disputas.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Defina el éxito por el problema resuelto, no por la cantidad de transacciones.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 la tarea local sobre el uso de Bitcoin como dinero seleccionada por el educador y la explicación del estudiante sobre su propósito, la alternativa, las ventajas y desventajas, una posible falla y el siguiente paso. Mantenga la puntuación, las rúbricas y la administración de la evaluación fuera de la pantalla.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49749" y="571500"/>
            <a:ext cx="1375532" cy="272400"/>
          </a:xfrm>
          <a:prstGeom prst="rect">
            <a:avLst/>
          </a:prstGeom>
          <a:noFill/>
          <a:ln/>
        </p:spPr>
        <p:txBody>
          <a:bodyPr wrap="square" lIns="0" tIns="0" rIns="0" bIns="0" rtlCol="0" anchor="t"/>
          <a:lstStyle/>
          <a:p>
            <a:pPr algn="r" indent="0" marL="0">
              <a:lnSpc>
                <a:spcPct val="108000"/>
              </a:lnSpc>
              <a:buNone/>
            </a:pPr>
            <a:r>
              <a:rPr lang="es-419" altLang="en-US" sz="1650" dirty="0">
                <a:solidFill>
                  <a:srgbClr val="FFFFFF"/>
                </a:solidFill>
                <a:latin typeface="IBM Plex Sans" pitchFamily="34" charset="0"/>
                <a:ea typeface="IBM Plex Sans" pitchFamily="34" charset="-122"/>
                <a:cs typeface="IBM Plex Sans" pitchFamily="34" charset="-120"/>
              </a:rPr>
              <a:t>Edición 26.10</a:t>
            </a:r>
            <a:endParaRPr lang="es-419"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es-419" altLang="en-US" sz="7200" dirty="0">
                <a:solidFill>
                  <a:srgbClr val="FFFFFF"/>
                </a:solidFill>
                <a:latin typeface="IBM Plex Sans Medium" pitchFamily="34" charset="0"/>
                <a:ea typeface="IBM Plex Sans Medium" pitchFamily="34" charset="-122"/>
                <a:cs typeface="IBM Plex Sans Medium" pitchFamily="34" charset="-120"/>
              </a:rPr>
              <a:t>Diplomado</a:t>
            </a:r>
            <a:br/>
            <a:r>
              <a:rPr lang="es-419" altLang="en-US" sz="7200" dirty="0">
                <a:solidFill>
                  <a:srgbClr val="FFFFFF"/>
                </a:solidFill>
                <a:latin typeface="IBM Plex Sans Medium" pitchFamily="34" charset="0"/>
                <a:ea typeface="IBM Plex Sans Medium" pitchFamily="34" charset="-122"/>
                <a:cs typeface="IBM Plex Sans Medium" pitchFamily="34" charset="-120"/>
              </a:rPr>
              <a:t>en Bitcoin</a:t>
            </a:r>
            <a:endParaRPr lang="es-419"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es-419" altLang="en-US" sz="2400" dirty="0">
                <a:solidFill>
                  <a:srgbClr val="FFFFFF"/>
                </a:solidFill>
                <a:latin typeface="IBM Plex Sans" pitchFamily="34" charset="0"/>
                <a:ea typeface="IBM Plex Sans" pitchFamily="34" charset="-122"/>
                <a:cs typeface="IBM Plex Sans" pitchFamily="34" charset="-120"/>
              </a:rPr>
              <a:t>Educación financiera para la era de Bitcoin</a:t>
            </a:r>
            <a:endParaRPr lang="es-419"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es-419" altLang="en-US" sz="2400" dirty="0">
                <a:solidFill>
                  <a:srgbClr val="F7941F"/>
                </a:solidFill>
                <a:latin typeface="IBM Plex Sans Medium" pitchFamily="34" charset="0"/>
                <a:ea typeface="IBM Plex Sans Medium" pitchFamily="34" charset="-122"/>
                <a:cs typeface="IBM Plex Sans Medium" pitchFamily="34" charset="-120"/>
              </a:rPr>
              <a:t>Módulo 1</a:t>
            </a:r>
            <a:endParaRPr lang="es-419"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Comprender el dinero</a:t>
            </a:r>
            <a:endParaRPr lang="es-419"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es-419" altLang="en-US" sz="2400" b="1" dirty="0">
                <a:solidFill>
                  <a:srgbClr val="FFFFFF"/>
                </a:solidFill>
                <a:latin typeface="IBM Plex Sans" pitchFamily="34" charset="0"/>
                <a:ea typeface="IBM Plex Sans" pitchFamily="34" charset="-122"/>
                <a:cs typeface="IBM Plex Sans" pitchFamily="34" charset="-120"/>
              </a:rPr>
              <a:t>Problema:</a:t>
            </a:r>
            <a:r>
              <a:rPr lang="es-419" altLang="en-US" sz="2400" dirty="0">
                <a:solidFill>
                  <a:srgbClr val="FFFFFF"/>
                </a:solidFill>
                <a:latin typeface="IBM Plex Sans" pitchFamily="34" charset="0"/>
                <a:ea typeface="IBM Plex Sans" pitchFamily="34" charset="-122"/>
                <a:cs typeface="IBM Plex Sans" pitchFamily="34" charset="-120"/>
              </a:rPr>
              <a:t> ¿Cómo funcionan y cambian los sistemas monetarios?</a:t>
            </a:r>
            <a:endParaRPr lang="es-419"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El conocimiento precede a la acción</a:t>
            </a:r>
            <a:endParaRPr lang="es-419"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Aprenda primero · comience con poco · avance despacio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No se requieren compras, fondos personales ni una billetera personal</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No se requiere un dispositivo personal ni internet para completar el curso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Hay materiales preparados, simulaciones y prácticas sin conexión disponibles</a:t>
            </a:r>
            <a:endParaRPr lang="es-419"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Este curso ofrece educación, no asesoría financiera, de inversión, legal ni fiscal. No recomienda comprar, vender, pedir préstamos con bitcoin como garantía ni mantener bitcoin, ni promete que su precio aumentará.</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No confíe, verifique</a:t>
            </a:r>
            <a:endParaRPr lang="es-419"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C0C0D0"/>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Discusión y expectativas de privacidad</a:t>
            </a:r>
            <a:endParaRPr lang="es-419"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Verifique la evidencia; distinga entre hechos, opiniones y garantías</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Cuestione las ideas con respeto; exprese la incertidumbre</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Mantenga en privado las historias personales y la información financiera</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Sin presiones para comprar, vender o revelar tenencias</a:t>
            </a:r>
            <a:endParaRPr lang="es-419"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Obtenga permiso antes de grabar o compartir la pantalla, el trabajo o la información que permita identificar a cualquier persona. Nunca comparta claves privadas ni palabras de recuperación reales.</a:t>
            </a:r>
            <a:endParaRPr lang="es-419"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El precio de Bitcoin puede cambiar bruscamente. Los errores, las estafas, la pérdida de información secreta o las fallas de un custodio pueden causar pérdidas permanentes; los pagos válidos suelen ser difíciles o imposibles de revertir.</a:t>
            </a:r>
            <a:endParaRPr lang="es-419"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Preguntas iniciales sobre el</a:t>
            </a:r>
            <a:br/>
            <a:r>
              <a:rPr lang="es-419" altLang="en-US" sz="3000" dirty="0">
                <a:solidFill>
                  <a:srgbClr val="422C70"/>
                </a:solidFill>
                <a:latin typeface="IBM Plex Sans Medium" pitchFamily="34" charset="0"/>
                <a:ea typeface="IBM Plex Sans Medium" pitchFamily="34" charset="-122"/>
                <a:cs typeface="IBM Plex Sans Medium" pitchFamily="34" charset="-120"/>
              </a:rPr>
              <a:t>dinero</a:t>
            </a:r>
            <a:endParaRPr lang="es-419" sz="3000" dirty="0"/>
          </a:p>
        </p:txBody>
      </p:sp>
      <p:sp>
        <p:nvSpPr>
          <p:cNvPr id="5" name="Text 2"/>
          <p:cNvSpPr/>
          <p:nvPr/>
        </p:nvSpPr>
        <p:spPr>
          <a:xfrm>
            <a:off x="1047720" y="1805849"/>
            <a:ext cx="5923026" cy="3534339"/>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¿Por qué las personas necesitan dinero?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¿Qué hace que algo sea dinero?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¿Quién puede crear o controlar el dinero que usted usa?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¿Por qué su dinero tiene valor?</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¿Puede comprar lo mismo que antes con ese dinero?</a:t>
            </a:r>
            <a:endParaRPr lang="es-419"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Por qué existe el dinero</a:t>
            </a:r>
            <a:endParaRPr lang="es-419"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El dinero es un activo que las personas aceptan porque esperan que otras lo acepten más adelante.</a:t>
            </a:r>
            <a:endParaRPr lang="es-419"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Especialización e intercambio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Cooperación entre desconocidos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Precios, deudas, ingresos y ahorros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Valor a través del tiempo y la distancia</a:t>
            </a:r>
            <a:endParaRPr lang="es-419"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es-419" altLang="en-US" sz="2400" b="1" dirty="0">
                <a:solidFill>
                  <a:srgbClr val="422C70"/>
                </a:solidFill>
                <a:latin typeface="IBM Plex Sans" pitchFamily="34" charset="0"/>
                <a:ea typeface="IBM Plex Sans" pitchFamily="34" charset="-122"/>
                <a:cs typeface="IBM Plex Sans" pitchFamily="34" charset="-120"/>
              </a:rPr>
              <a:t>Pregunta rápida</a:t>
            </a:r>
            <a:endParaRPr lang="es-419" sz="2400" dirty="0"/>
          </a:p>
          <a:p>
            <a:pPr algn="l" indent="0" marL="0">
              <a:lnSpc>
                <a:spcPct val="113000"/>
              </a:lnSpc>
              <a:spcBef>
                <a:spcPts val="360"/>
              </a:spcBef>
              <a:buNone/>
            </a:pPr>
            <a:r>
              <a:rPr lang="es-419" altLang="en-US" sz="2400" dirty="0">
                <a:solidFill>
                  <a:srgbClr val="25252B"/>
                </a:solidFill>
                <a:latin typeface="IBM Plex Sans" pitchFamily="34" charset="0"/>
                <a:ea typeface="IBM Plex Sans" pitchFamily="34" charset="-122"/>
                <a:cs typeface="IBM Plex Sans" pitchFamily="34" charset="-120"/>
              </a:rPr>
              <a:t>¿Qué problema de intercambio o coordinación ayuda a resolver el dinero?</a:t>
            </a:r>
            <a:endParaRPr lang="es-419"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Funciones del dinero</a:t>
            </a:r>
            <a:endParaRPr lang="es-419"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Medio de intercambio:</a:t>
            </a:r>
            <a:r>
              <a:rPr lang="es-419" altLang="en-US" sz="2400" dirty="0">
                <a:solidFill>
                  <a:srgbClr val="25252B"/>
                </a:solidFill>
                <a:latin typeface="IBM Plex Sans" pitchFamily="34" charset="0"/>
                <a:ea typeface="IBM Plex Sans" pitchFamily="34" charset="-122"/>
                <a:cs typeface="IBM Plex Sans" pitchFamily="34" charset="-120"/>
              </a:rPr>
              <a:t> pago de bienes y servicios</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Unidad de cuenta:</a:t>
            </a:r>
            <a:r>
              <a:rPr lang="es-419" altLang="en-US" sz="2400" dirty="0">
                <a:solidFill>
                  <a:srgbClr val="25252B"/>
                </a:solidFill>
                <a:latin typeface="IBM Plex Sans" pitchFamily="34" charset="0"/>
                <a:ea typeface="IBM Plex Sans" pitchFamily="34" charset="-122"/>
                <a:cs typeface="IBM Plex Sans" pitchFamily="34" charset="-120"/>
              </a:rPr>
              <a:t> precios y registros compartidos</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Reserva de valor:</a:t>
            </a:r>
            <a:r>
              <a:rPr lang="es-419" altLang="en-US" sz="2400" dirty="0">
                <a:solidFill>
                  <a:srgbClr val="25252B"/>
                </a:solidFill>
                <a:latin typeface="IBM Plex Sans" pitchFamily="34" charset="0"/>
                <a:ea typeface="IBM Plex Sans" pitchFamily="34" charset="-122"/>
                <a:cs typeface="IBM Plex Sans" pitchFamily="34" charset="-120"/>
              </a:rPr>
              <a:t> valor a lo largo del tiempo</a:t>
            </a:r>
            <a:endParaRPr lang="es-419"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Una forma de dinero puede cumplir una función mejor que otra. Toda forma de dinero conlleva riesgos para el poder adquisitivo.</a:t>
            </a:r>
            <a:endParaRPr lang="es-419"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Propiedades del dinero útil</a:t>
            </a:r>
            <a:endParaRPr lang="es-419" sz="3000" dirty="0"/>
          </a:p>
        </p:txBody>
      </p:sp>
      <p:sp>
        <p:nvSpPr>
          <p:cNvPr id="4" name="Text 2"/>
          <p:cNvSpPr/>
          <p:nvPr/>
        </p:nvSpPr>
        <p:spPr>
          <a:xfrm>
            <a:off x="666598" y="1368491"/>
            <a:ext cx="5729265" cy="2120311"/>
          </a:xfrm>
          <a:prstGeom prst="rect">
            <a:avLst/>
          </a:prstGeom>
          <a:noFill/>
          <a:ln/>
        </p:spPr>
        <p:txBody>
          <a:bodyPr wrap="square" lIns="0" tIns="0" rIns="0" bIns="0" rtlCol="0" anchor="t"/>
          <a:lstStyle/>
          <a:p>
            <a:pPr algn="l" marL="487680" indent="-487680">
              <a:lnSpc>
                <a:spcPct val="113000"/>
              </a:lnSpc>
              <a:buSzPct val="100000"/>
              <a:buChar char="•"/>
            </a:pPr>
            <a:r>
              <a:rPr lang="es-419" altLang="en-US" sz="1920" b="1" dirty="0">
                <a:solidFill>
                  <a:srgbClr val="422C70"/>
                </a:solidFill>
                <a:latin typeface="IBM Plex Sans" pitchFamily="34" charset="0"/>
                <a:ea typeface="IBM Plex Sans" pitchFamily="34" charset="-122"/>
                <a:cs typeface="IBM Plex Sans" pitchFamily="34" charset="-120"/>
              </a:rPr>
              <a:t>Durabilidad:</a:t>
            </a:r>
            <a:r>
              <a:rPr lang="es-419" altLang="en-US" sz="1920" dirty="0">
                <a:solidFill>
                  <a:srgbClr val="25252B"/>
                </a:solidFill>
                <a:latin typeface="IBM Plex Sans" pitchFamily="34" charset="0"/>
                <a:ea typeface="IBM Plex Sans" pitchFamily="34" charset="-122"/>
                <a:cs typeface="IBM Plex Sans" pitchFamily="34" charset="-120"/>
              </a:rPr>
              <a:t> utilizable a lo largo del tiempo</a:t>
            </a:r>
            <a:endParaRPr lang="es-419" sz="1920" dirty="0"/>
          </a:p>
          <a:p>
            <a:pPr algn="l" marL="487680" indent="-487680">
              <a:lnSpc>
                <a:spcPct val="113000"/>
              </a:lnSpc>
              <a:spcBef>
                <a:spcPts val="380"/>
              </a:spcBef>
              <a:buSzPct val="100000"/>
              <a:buChar char="•"/>
            </a:pPr>
            <a:r>
              <a:rPr lang="es-419" altLang="en-US" sz="1920" b="1" dirty="0">
                <a:solidFill>
                  <a:srgbClr val="422C70"/>
                </a:solidFill>
                <a:latin typeface="IBM Plex Sans" pitchFamily="34" charset="0"/>
                <a:ea typeface="IBM Plex Sans" pitchFamily="34" charset="-122"/>
                <a:cs typeface="IBM Plex Sans" pitchFamily="34" charset="-120"/>
              </a:rPr>
              <a:t>Portabilidad:</a:t>
            </a:r>
            <a:r>
              <a:rPr lang="es-419" altLang="en-US" sz="1920" dirty="0">
                <a:solidFill>
                  <a:srgbClr val="25252B"/>
                </a:solidFill>
                <a:latin typeface="IBM Plex Sans" pitchFamily="34" charset="0"/>
                <a:ea typeface="IBM Plex Sans" pitchFamily="34" charset="-122"/>
                <a:cs typeface="IBM Plex Sans" pitchFamily="34" charset="-120"/>
              </a:rPr>
              <a:t> fácil de transportar o transferir</a:t>
            </a:r>
            <a:endParaRPr lang="es-419" sz="1920" dirty="0"/>
          </a:p>
          <a:p>
            <a:pPr algn="l" marL="487680" indent="-487680">
              <a:lnSpc>
                <a:spcPct val="113000"/>
              </a:lnSpc>
              <a:spcBef>
                <a:spcPts val="380"/>
              </a:spcBef>
              <a:buSzPct val="100000"/>
              <a:buChar char="•"/>
            </a:pPr>
            <a:r>
              <a:rPr lang="es-419" altLang="en-US" sz="1920" b="1" dirty="0">
                <a:solidFill>
                  <a:srgbClr val="422C70"/>
                </a:solidFill>
                <a:latin typeface="IBM Plex Sans" pitchFamily="34" charset="0"/>
                <a:ea typeface="IBM Plex Sans" pitchFamily="34" charset="-122"/>
                <a:cs typeface="IBM Plex Sans" pitchFamily="34" charset="-120"/>
              </a:rPr>
              <a:t>Divisibilidad:</a:t>
            </a:r>
            <a:r>
              <a:rPr lang="es-419" altLang="en-US" sz="1920" dirty="0">
                <a:solidFill>
                  <a:srgbClr val="25252B"/>
                </a:solidFill>
                <a:latin typeface="IBM Plex Sans" pitchFamily="34" charset="0"/>
                <a:ea typeface="IBM Plex Sans" pitchFamily="34" charset="-122"/>
                <a:cs typeface="IBM Plex Sans" pitchFamily="34" charset="-120"/>
              </a:rPr>
              <a:t> cantidades pequeñas y grandes</a:t>
            </a:r>
            <a:endParaRPr lang="es-419" sz="1920" dirty="0"/>
          </a:p>
          <a:p>
            <a:pPr algn="l" marL="487680" indent="-487680">
              <a:lnSpc>
                <a:spcPct val="113000"/>
              </a:lnSpc>
              <a:spcBef>
                <a:spcPts val="380"/>
              </a:spcBef>
              <a:buSzPct val="100000"/>
              <a:buChar char="•"/>
            </a:pPr>
            <a:r>
              <a:rPr lang="es-419" altLang="en-US" sz="1920" b="1" dirty="0">
                <a:solidFill>
                  <a:srgbClr val="422C70"/>
                </a:solidFill>
                <a:latin typeface="IBM Plex Sans" pitchFamily="34" charset="0"/>
                <a:ea typeface="IBM Plex Sans" pitchFamily="34" charset="-122"/>
                <a:cs typeface="IBM Plex Sans" pitchFamily="34" charset="-120"/>
              </a:rPr>
              <a:t>Fungibilidad:</a:t>
            </a:r>
            <a:r>
              <a:rPr lang="es-419" altLang="en-US" sz="1920" dirty="0">
                <a:solidFill>
                  <a:srgbClr val="25252B"/>
                </a:solidFill>
                <a:latin typeface="IBM Plex Sans" pitchFamily="34" charset="0"/>
                <a:ea typeface="IBM Plex Sans" pitchFamily="34" charset="-122"/>
                <a:cs typeface="IBM Plex Sans" pitchFamily="34" charset="-120"/>
              </a:rPr>
              <a:t> unidades iguales e intercambiables</a:t>
            </a:r>
            <a:endParaRPr lang="es-419" sz="1920" dirty="0"/>
          </a:p>
        </p:txBody>
      </p:sp>
      <p:sp>
        <p:nvSpPr>
          <p:cNvPr id="5" name="Text 3"/>
          <p:cNvSpPr/>
          <p:nvPr/>
        </p:nvSpPr>
        <p:spPr>
          <a:xfrm>
            <a:off x="6120262" y="1368491"/>
            <a:ext cx="5729265" cy="1413571"/>
          </a:xfrm>
          <a:prstGeom prst="rect">
            <a:avLst/>
          </a:prstGeom>
          <a:noFill/>
          <a:ln/>
        </p:spPr>
        <p:txBody>
          <a:bodyPr wrap="square" lIns="0" tIns="0" rIns="0" bIns="0" rtlCol="0" anchor="t"/>
          <a:lstStyle/>
          <a:p>
            <a:pPr algn="l" marL="487680" indent="-487680">
              <a:lnSpc>
                <a:spcPct val="113000"/>
              </a:lnSpc>
              <a:buSzPct val="100000"/>
              <a:buChar char="•"/>
            </a:pPr>
            <a:r>
              <a:rPr lang="es-419" altLang="en-US" sz="1920" b="1" dirty="0">
                <a:solidFill>
                  <a:srgbClr val="422C70"/>
                </a:solidFill>
                <a:latin typeface="IBM Plex Sans" pitchFamily="34" charset="0"/>
                <a:ea typeface="IBM Plex Sans" pitchFamily="34" charset="-122"/>
                <a:cs typeface="IBM Plex Sans" pitchFamily="34" charset="-120"/>
              </a:rPr>
              <a:t>Escasez:</a:t>
            </a:r>
            <a:r>
              <a:rPr lang="es-419" altLang="en-US" sz="1920" dirty="0">
                <a:solidFill>
                  <a:srgbClr val="25252B"/>
                </a:solidFill>
                <a:latin typeface="IBM Plex Sans" pitchFamily="34" charset="0"/>
                <a:ea typeface="IBM Plex Sans" pitchFamily="34" charset="-122"/>
                <a:cs typeface="IBM Plex Sans" pitchFamily="34" charset="-120"/>
              </a:rPr>
              <a:t> límites a la expansión de la oferta</a:t>
            </a:r>
            <a:endParaRPr lang="es-419" sz="1920" dirty="0"/>
          </a:p>
          <a:p>
            <a:pPr algn="l" marL="487680" indent="-487680">
              <a:lnSpc>
                <a:spcPct val="113000"/>
              </a:lnSpc>
              <a:spcBef>
                <a:spcPts val="380"/>
              </a:spcBef>
              <a:buSzPct val="100000"/>
              <a:buChar char="•"/>
            </a:pPr>
            <a:r>
              <a:rPr lang="es-419" altLang="en-US" sz="1920" b="1" dirty="0">
                <a:solidFill>
                  <a:srgbClr val="422C70"/>
                </a:solidFill>
                <a:latin typeface="IBM Plex Sans" pitchFamily="34" charset="0"/>
                <a:ea typeface="IBM Plex Sans" pitchFamily="34" charset="-122"/>
                <a:cs typeface="IBM Plex Sans" pitchFamily="34" charset="-120"/>
              </a:rPr>
              <a:t>Aceptabilidad:</a:t>
            </a:r>
            <a:r>
              <a:rPr lang="es-419" altLang="en-US" sz="1920" dirty="0">
                <a:solidFill>
                  <a:srgbClr val="25252B"/>
                </a:solidFill>
                <a:latin typeface="IBM Plex Sans" pitchFamily="34" charset="0"/>
                <a:ea typeface="IBM Plex Sans" pitchFamily="34" charset="-122"/>
                <a:cs typeface="IBM Plex Sans" pitchFamily="34" charset="-120"/>
              </a:rPr>
              <a:t> disposición a recibirlo</a:t>
            </a:r>
            <a:endParaRPr lang="es-419" sz="1920" dirty="0"/>
          </a:p>
          <a:p>
            <a:pPr algn="l" marL="487680" indent="-487680">
              <a:lnSpc>
                <a:spcPct val="113000"/>
              </a:lnSpc>
              <a:spcBef>
                <a:spcPts val="380"/>
              </a:spcBef>
              <a:buSzPct val="100000"/>
              <a:buChar char="•"/>
            </a:pPr>
            <a:r>
              <a:rPr lang="es-419" altLang="en-US" sz="1920" b="1" dirty="0">
                <a:solidFill>
                  <a:srgbClr val="422C70"/>
                </a:solidFill>
                <a:latin typeface="IBM Plex Sans" pitchFamily="34" charset="0"/>
                <a:ea typeface="IBM Plex Sans" pitchFamily="34" charset="-122"/>
                <a:cs typeface="IBM Plex Sans" pitchFamily="34" charset="-120"/>
              </a:rPr>
              <a:t>Verificabilidad y reconocibilidad:</a:t>
            </a:r>
            <a:r>
              <a:rPr lang="es-419" altLang="en-US" sz="1920" dirty="0">
                <a:solidFill>
                  <a:srgbClr val="25252B"/>
                </a:solidFill>
                <a:latin typeface="IBM Plex Sans" pitchFamily="34" charset="0"/>
                <a:ea typeface="IBM Plex Sans" pitchFamily="34" charset="-122"/>
                <a:cs typeface="IBM Plex Sans" pitchFamily="34" charset="-120"/>
              </a:rPr>
              <a:t> unidades genuinas e identificables</a:t>
            </a:r>
            <a:endParaRPr lang="es-419" sz="1920" dirty="0"/>
          </a:p>
        </p:txBody>
      </p:sp>
      <p:sp>
        <p:nvSpPr>
          <p:cNvPr id="6" name="Text 4"/>
          <p:cNvSpPr/>
          <p:nvPr/>
        </p:nvSpPr>
        <p:spPr>
          <a:xfrm>
            <a:off x="666780" y="3756995"/>
            <a:ext cx="11510010" cy="658094"/>
          </a:xfrm>
          <a:prstGeom prst="rect">
            <a:avLst/>
          </a:prstGeom>
          <a:noFill/>
          <a:ln/>
        </p:spPr>
        <p:txBody>
          <a:bodyPr wrap="square" lIns="0" tIns="0" rIns="0" bIns="0" rtlCol="0" anchor="t"/>
          <a:lstStyle/>
          <a:p>
            <a:pPr algn="l" indent="0" marL="0">
              <a:lnSpc>
                <a:spcPct val="113000"/>
              </a:lnSpc>
              <a:buNone/>
            </a:pPr>
            <a:r>
              <a:rPr lang="es-419" altLang="en-US" sz="1920" dirty="0">
                <a:solidFill>
                  <a:srgbClr val="25252B"/>
                </a:solidFill>
                <a:latin typeface="IBM Plex Sans" pitchFamily="34" charset="0"/>
                <a:ea typeface="IBM Plex Sans" pitchFamily="34" charset="-122"/>
                <a:cs typeface="IBM Plex Sans" pitchFamily="34" charset="-120"/>
              </a:rPr>
              <a:t>Ninguna forma de dinero cumple a la perfección con todos los criterios. “</a:t>
            </a:r>
            <a:r>
              <a:rPr lang="es-419" altLang="en-US" sz="1920" b="1" dirty="0">
                <a:solidFill>
                  <a:srgbClr val="25252B"/>
                </a:solidFill>
                <a:latin typeface="IBM Plex Sans" pitchFamily="34" charset="0"/>
                <a:ea typeface="IBM Plex Sans" pitchFamily="34" charset="-122"/>
                <a:cs typeface="IBM Plex Sans" pitchFamily="34" charset="-120"/>
              </a:rPr>
              <a:t>Dinero sólido</a:t>
            </a:r>
            <a:r>
              <a:rPr lang="es-419" altLang="en-US" sz="1920" dirty="0">
                <a:solidFill>
                  <a:srgbClr val="25252B"/>
                </a:solidFill>
                <a:latin typeface="IBM Plex Sans" pitchFamily="34" charset="0"/>
                <a:ea typeface="IBM Plex Sans" pitchFamily="34" charset="-122"/>
                <a:cs typeface="IBM Plex Sans" pitchFamily="34" charset="-120"/>
              </a:rPr>
              <a:t>” es una valoración: establezca criterios y compare de manera consistente.</a:t>
            </a:r>
            <a:endParaRPr lang="es-419" sz="1920" dirty="0"/>
          </a:p>
        </p:txBody>
      </p:sp>
      <p:sp>
        <p:nvSpPr>
          <p:cNvPr id="7" name="Shape 5"/>
          <p:cNvSpPr/>
          <p:nvPr/>
        </p:nvSpPr>
        <p:spPr>
          <a:xfrm>
            <a:off x="666780" y="4658959"/>
            <a:ext cx="10858500" cy="1315913"/>
          </a:xfrm>
          <a:prstGeom prst="rect">
            <a:avLst/>
          </a:prstGeom>
          <a:solidFill>
            <a:srgbClr val="F3F3FA"/>
          </a:solidFill>
          <a:ln/>
        </p:spPr>
      </p:sp>
      <p:sp>
        <p:nvSpPr>
          <p:cNvPr id="8" name="Shape 6"/>
          <p:cNvSpPr/>
          <p:nvPr/>
        </p:nvSpPr>
        <p:spPr>
          <a:xfrm>
            <a:off x="666780" y="4658959"/>
            <a:ext cx="57150" cy="1315913"/>
          </a:xfrm>
          <a:prstGeom prst="rect">
            <a:avLst/>
          </a:prstGeom>
          <a:solidFill>
            <a:srgbClr val="422C70"/>
          </a:solidFill>
          <a:ln/>
        </p:spPr>
      </p:sp>
      <p:sp>
        <p:nvSpPr>
          <p:cNvPr id="9" name="Text 7"/>
          <p:cNvSpPr/>
          <p:nvPr/>
        </p:nvSpPr>
        <p:spPr>
          <a:xfrm>
            <a:off x="1114014" y="4878415"/>
            <a:ext cx="10622310" cy="877001"/>
          </a:xfrm>
          <a:prstGeom prst="rect">
            <a:avLst/>
          </a:prstGeom>
          <a:noFill/>
          <a:ln/>
        </p:spPr>
        <p:txBody>
          <a:bodyPr wrap="square" lIns="0" tIns="0" rIns="0" bIns="0" rtlCol="0" anchor="t"/>
          <a:lstStyle/>
          <a:p>
            <a:pPr algn="l" indent="0" marL="0">
              <a:lnSpc>
                <a:spcPct val="113000"/>
              </a:lnSpc>
              <a:buNone/>
            </a:pPr>
            <a:r>
              <a:rPr lang="es-419" altLang="en-US" sz="1920" b="1" dirty="0">
                <a:solidFill>
                  <a:srgbClr val="422C70"/>
                </a:solidFill>
                <a:latin typeface="IBM Plex Sans" pitchFamily="34" charset="0"/>
                <a:ea typeface="IBM Plex Sans" pitchFamily="34" charset="-122"/>
                <a:cs typeface="IBM Plex Sans" pitchFamily="34" charset="-120"/>
              </a:rPr>
              <a:t>Piense críticamente</a:t>
            </a:r>
            <a:endParaRPr lang="es-419" sz="1920" dirty="0"/>
          </a:p>
          <a:p>
            <a:pPr algn="l" indent="0" marL="0">
              <a:lnSpc>
                <a:spcPct val="113000"/>
              </a:lnSpc>
              <a:spcBef>
                <a:spcPts val="290"/>
              </a:spcBef>
              <a:buNone/>
            </a:pPr>
            <a:r>
              <a:rPr lang="es-419" altLang="en-US" sz="1920" dirty="0">
                <a:solidFill>
                  <a:srgbClr val="25252B"/>
                </a:solidFill>
                <a:latin typeface="IBM Plex Sans" pitchFamily="34" charset="0"/>
                <a:ea typeface="IBM Plex Sans" pitchFamily="34" charset="-122"/>
                <a:cs typeface="IBM Plex Sans" pitchFamily="34" charset="-120"/>
              </a:rPr>
              <a:t>¿Qué propiedades fueron importantes cuando usted eligió un tipo de dinero o activo en lugar de otro?</a:t>
            </a:r>
            <a:endParaRPr lang="es-419"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El trueque y la doble coincidencia de necesidades</a:t>
            </a:r>
            <a:endParaRPr lang="es-419"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Intercambio directo de bienes o servicios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Ambas partes deben querer lo que la otra ofrece</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Al mismo tiempo, en cantidades adecuadas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Dificultades de divisibilidad, deterioro, fijación de precios y ahorro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El dinero separa la venta de la compra</a:t>
            </a:r>
            <a:endParaRPr lang="es-419"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Escasez, valor e intercambio</a:t>
            </a:r>
            <a:endParaRPr lang="es-419" sz="3000" dirty="0"/>
          </a:p>
        </p:txBody>
      </p:sp>
      <p:sp>
        <p:nvSpPr>
          <p:cNvPr id="5" name="Text 2"/>
          <p:cNvSpPr/>
          <p:nvPr/>
        </p:nvSpPr>
        <p:spPr>
          <a:xfrm>
            <a:off x="986729" y="1372240"/>
            <a:ext cx="5343754" cy="3711732"/>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Escasez:</a:t>
            </a:r>
            <a:r>
              <a:rPr lang="es-419" altLang="en-US" sz="2020" dirty="0">
                <a:solidFill>
                  <a:srgbClr val="25252B"/>
                </a:solidFill>
                <a:latin typeface="IBM Plex Sans" pitchFamily="34" charset="0"/>
                <a:ea typeface="IBM Plex Sans" pitchFamily="34" charset="-122"/>
                <a:cs typeface="IBM Plex Sans" pitchFamily="34" charset="-120"/>
              </a:rPr>
              <a:t> un uso impide otro</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Valor subjetivo:</a:t>
            </a:r>
            <a:r>
              <a:rPr lang="es-419" altLang="en-US" sz="2020" dirty="0">
                <a:solidFill>
                  <a:srgbClr val="25252B"/>
                </a:solidFill>
                <a:latin typeface="IBM Plex Sans" pitchFamily="34" charset="0"/>
                <a:ea typeface="IBM Plex Sans" pitchFamily="34" charset="-122"/>
                <a:cs typeface="IBM Plex Sans" pitchFamily="34" charset="-120"/>
              </a:rPr>
              <a:t> necesidades, preferencias y circunstancias</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Intercambio:</a:t>
            </a:r>
            <a:r>
              <a:rPr lang="es-419" altLang="en-US" sz="2020" dirty="0">
                <a:solidFill>
                  <a:srgbClr val="25252B"/>
                </a:solidFill>
                <a:latin typeface="IBM Plex Sans" pitchFamily="34" charset="0"/>
                <a:ea typeface="IBM Plex Sans" pitchFamily="34" charset="-122"/>
                <a:cs typeface="IBM Plex Sans" pitchFamily="34" charset="-120"/>
              </a:rPr>
              <a:t> ambas partes prefieren lo que reciben</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Costo de oportunidad:</a:t>
            </a:r>
            <a:r>
              <a:rPr lang="es-419" altLang="en-US" sz="2020" dirty="0">
                <a:solidFill>
                  <a:srgbClr val="25252B"/>
                </a:solidFill>
                <a:latin typeface="IBM Plex Sans" pitchFamily="34" charset="0"/>
                <a:ea typeface="IBM Plex Sans" pitchFamily="34" charset="-122"/>
                <a:cs typeface="IBM Plex Sans" pitchFamily="34" charset="-120"/>
              </a:rPr>
              <a:t> la mejor alternativa a la que se renuncia</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Preferencia temporal:</a:t>
            </a:r>
            <a:r>
              <a:rPr lang="es-419" altLang="en-US" sz="2020" dirty="0">
                <a:solidFill>
                  <a:srgbClr val="25252B"/>
                </a:solidFill>
                <a:latin typeface="IBM Plex Sans" pitchFamily="34" charset="0"/>
                <a:ea typeface="IBM Plex Sans" pitchFamily="34" charset="-122"/>
                <a:cs typeface="IBM Plex Sans" pitchFamily="34" charset="-120"/>
              </a:rPr>
              <a:t> ahora en comparación con después</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Compensación:</a:t>
            </a:r>
            <a:r>
              <a:rPr lang="es-419" altLang="en-US" sz="2020" dirty="0">
                <a:solidFill>
                  <a:srgbClr val="25252B"/>
                </a:solidFill>
                <a:latin typeface="IBM Plex Sans" pitchFamily="34" charset="0"/>
                <a:ea typeface="IBM Plex Sans" pitchFamily="34" charset="-122"/>
                <a:cs typeface="IBM Plex Sans" pitchFamily="34" charset="-120"/>
              </a:rPr>
              <a:t> un beneficio con un costo</a:t>
            </a:r>
            <a:endParaRPr lang="es-419" sz="2020" dirty="0"/>
          </a:p>
        </p:txBody>
      </p:sp>
      <p:sp>
        <p:nvSpPr>
          <p:cNvPr id="6" name="Text 3"/>
          <p:cNvSpPr/>
          <p:nvPr/>
        </p:nvSpPr>
        <p:spPr>
          <a:xfrm>
            <a:off x="666780" y="5365516"/>
            <a:ext cx="5694426" cy="691195"/>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La escasez por sí sola no garantiza el valor; la demanda también importa.</a:t>
            </a:r>
            <a:endParaRPr lang="es-419"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Cerca de una fuente segura Una botella de agua está en el refrigerador de una tienda. Es fácil encontrar agua potable cerca.NecesidadBajaPrecioMás bajoDurante una escasez La misma botella está en un d">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Costo de oportunidad</a:t>
            </a:r>
            <a:endParaRPr lang="es-419"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Una persona con dinero limitado para sus compras evalúa las opciones Comida Comer bien hoy.Transporte Llegar al trabajo.AhorrarGuardar el dinero para después. Cada elección implica renunciar a las dem">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Del trueque al dinero digital</a:t>
            </a:r>
            <a:endParaRPr lang="es-419"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Intercambio directo, regalos, obligaciones y registros de deuda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Dinero mercancía: bienes con otros usos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Monedas estandarizadas: reconocimiento; posible reducción del contenido de metal precioso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Papel moneda representativo: derechos de canje; confianza en el emisor</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Bancos y dinero gubernamental: promesas institucionales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Pagos digitales: instrucciones que modifican registros</a:t>
            </a:r>
            <a:endParaRPr lang="es-419"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Distintas formas coexistieron; las sociedades no siguieron una misma secuencia. La comodidad a menudo trajo consigo la dependencia de emisores e intermediarios.</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Dinero fíat</a:t>
            </a:r>
            <a:endParaRPr lang="es-419"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El dinero fíat es una moneda autorizada por el gobierno que no puede canjearse por una cantidad fija de una materia prima como el oro.</a:t>
            </a:r>
            <a:endParaRPr lang="es-419"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Banco central:</a:t>
            </a:r>
            <a:r>
              <a:rPr lang="es-419" altLang="en-US" sz="2300" dirty="0">
                <a:solidFill>
                  <a:srgbClr val="25252B"/>
                </a:solidFill>
                <a:latin typeface="IBM Plex Sans" pitchFamily="34" charset="0"/>
                <a:ea typeface="IBM Plex Sans" pitchFamily="34" charset="-122"/>
                <a:cs typeface="IBM Plex Sans" pitchFamily="34" charset="-120"/>
              </a:rPr>
              <a:t> base monetaria, política monetaria, liquidación</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Bancos comerciales:</a:t>
            </a:r>
            <a:r>
              <a:rPr lang="es-419" altLang="en-US" sz="2300" dirty="0">
                <a:solidFill>
                  <a:srgbClr val="25252B"/>
                </a:solidFill>
                <a:latin typeface="IBM Plex Sans" pitchFamily="34" charset="0"/>
                <a:ea typeface="IBM Plex Sans" pitchFamily="34" charset="-122"/>
                <a:cs typeface="IBM Plex Sans" pitchFamily="34" charset="-120"/>
              </a:rPr>
              <a:t> depósitos, pagos, préstamos</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Gobierno:</a:t>
            </a:r>
            <a:r>
              <a:rPr lang="es-419" altLang="en-US" sz="2300" dirty="0">
                <a:solidFill>
                  <a:srgbClr val="25252B"/>
                </a:solidFill>
                <a:latin typeface="IBM Plex Sans" pitchFamily="34" charset="0"/>
                <a:ea typeface="IBM Plex Sans" pitchFamily="34" charset="-122"/>
                <a:cs typeface="IBM Plex Sans" pitchFamily="34" charset="-120"/>
              </a:rPr>
              <a:t> impuestos, gasto público, leyes</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Personas y empresas:</a:t>
            </a:r>
            <a:r>
              <a:rPr lang="es-419" altLang="en-US" sz="2300" dirty="0">
                <a:solidFill>
                  <a:srgbClr val="25252B"/>
                </a:solidFill>
                <a:latin typeface="IBM Plex Sans" pitchFamily="34" charset="0"/>
                <a:ea typeface="IBM Plex Sans" pitchFamily="34" charset="-122"/>
                <a:cs typeface="IBM Plex Sans" pitchFamily="34" charset="-120"/>
              </a:rPr>
              <a:t> trabajo, precios, intercambio</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Aceptación compartida y efectos de red</a:t>
            </a:r>
            <a:endParaRPr lang="es-419"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La comodidad de los pagos y la flexibilidad del crédito generan dependencia de las instituciones. La oferta monetaria, el acceso y las reglas pueden cambiar; las normas sobre la moneda de curso legal varían según la jurisdicción.</a:t>
            </a:r>
            <a:endParaRPr lang="es-419"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anco centralGestiona la política monetaria y facilita la liquidación de pagos. Banco comercialDebe a sus clientes el dinero depositado; un depósito es un pasivo del banco. Servicios de pagoTransmiten">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Examine un pago local</a:t>
            </a:r>
            <a:endParaRPr lang="es-419"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Elija un pago cotidiano o use un escenario inventado.</a:t>
            </a:r>
            <a:endParaRPr lang="es-419" sz="2300" dirty="0"/>
          </a:p>
        </p:txBody>
      </p:sp>
      <p:sp>
        <p:nvSpPr>
          <p:cNvPr id="6" name="Text 3"/>
          <p:cNvSpPr/>
          <p:nvPr/>
        </p:nvSpPr>
        <p:spPr>
          <a:xfrm>
            <a:off x="1032449" y="2465680"/>
            <a:ext cx="5293553" cy="3730386"/>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es-419" altLang="en-US" sz="2300" dirty="0">
                <a:solidFill>
                  <a:srgbClr val="25252B"/>
                </a:solidFill>
                <a:latin typeface="IBM Plex Sans" pitchFamily="34" charset="0"/>
                <a:ea typeface="IBM Plex Sans" pitchFamily="34" charset="-122"/>
                <a:cs typeface="IBM Plex Sans" pitchFamily="34" charset="-120"/>
              </a:rPr>
              <a:t>¿Qué se está pagando? ¿Qué moneda se usa como unidad de cuenta?</a:t>
            </a:r>
            <a:endParaRPr lang="es-419" sz="2300" dirty="0"/>
          </a:p>
          <a:p>
            <a:pPr algn="l" marL="219710" indent="-219710">
              <a:lnSpc>
                <a:spcPct val="113000"/>
              </a:lnSpc>
              <a:spcBef>
                <a:spcPts val="460"/>
              </a:spcBef>
              <a:buSzPct val="100000"/>
              <a:buFont typeface="+mj-lt"/>
              <a:buAutoNum type="arabicPeriod" startAt="1"/>
            </a:pPr>
            <a:r>
              <a:rPr lang="es-419" altLang="en-US" sz="2300" dirty="0">
                <a:solidFill>
                  <a:srgbClr val="25252B"/>
                </a:solidFill>
                <a:latin typeface="IBM Plex Sans" pitchFamily="34" charset="0"/>
                <a:ea typeface="IBM Plex Sans" pitchFamily="34" charset="-122"/>
                <a:cs typeface="IBM Plex Sans" pitchFamily="34" charset="-120"/>
              </a:rPr>
              <a:t>¿Por qué lo acepta quien recibe el pago?</a:t>
            </a:r>
            <a:endParaRPr lang="es-419" sz="2300" dirty="0"/>
          </a:p>
          <a:p>
            <a:pPr algn="l" marL="219710" indent="-219710">
              <a:lnSpc>
                <a:spcPct val="113000"/>
              </a:lnSpc>
              <a:spcBef>
                <a:spcPts val="460"/>
              </a:spcBef>
              <a:buSzPct val="100000"/>
              <a:buFont typeface="+mj-lt"/>
              <a:buAutoNum type="arabicPeriod" startAt="1"/>
            </a:pPr>
            <a:r>
              <a:rPr lang="es-419" altLang="en-US" sz="2300" dirty="0">
                <a:solidFill>
                  <a:srgbClr val="25252B"/>
                </a:solidFill>
                <a:latin typeface="IBM Plex Sans" pitchFamily="34" charset="0"/>
                <a:ea typeface="IBM Plex Sans" pitchFamily="34" charset="-122"/>
                <a:cs typeface="IBM Plex Sans" pitchFamily="34" charset="-120"/>
              </a:rPr>
              <a:t>¿Qué instituciones, registros o reglas lo respaldan?</a:t>
            </a:r>
            <a:endParaRPr lang="es-419" sz="2300" dirty="0"/>
          </a:p>
          <a:p>
            <a:pPr algn="l" marL="219710" indent="-219710">
              <a:lnSpc>
                <a:spcPct val="113000"/>
              </a:lnSpc>
              <a:spcBef>
                <a:spcPts val="460"/>
              </a:spcBef>
              <a:buSzPct val="100000"/>
              <a:buFont typeface="+mj-lt"/>
              <a:buAutoNum type="arabicPeriod" startAt="1"/>
            </a:pPr>
            <a:r>
              <a:rPr lang="es-419" altLang="en-US" sz="2300" dirty="0">
                <a:solidFill>
                  <a:srgbClr val="25252B"/>
                </a:solidFill>
                <a:latin typeface="IBM Plex Sans" pitchFamily="34" charset="0"/>
                <a:ea typeface="IBM Plex Sans" pitchFamily="34" charset="-122"/>
                <a:cs typeface="IBM Plex Sans" pitchFamily="34" charset="-120"/>
              </a:rPr>
              <a:t>¿Qué se vuelve más difícil si se pierde la aceptación o la confianza?</a:t>
            </a:r>
            <a:endParaRPr lang="es-419"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Banca de reserva fraccionaria</a:t>
            </a:r>
            <a:endParaRPr lang="es-419"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Depósitos bancarios: promesas de pago</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Solo una parte se mantiene como reservas de disponibilidad inmediata</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Un préstamo suele crear nuevo dinero en forma de depósitos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El reembolso del capital reduce el dinero en forma de depósitos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El capital, la liquidez, el riesgo crediticio, el financiamiento, la regulación y la demanda limitan el otorgamiento de préstamos</a:t>
            </a:r>
            <a:endParaRPr lang="es-419"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es-419" altLang="en-US" sz="2020" b="1" dirty="0">
                <a:solidFill>
                  <a:srgbClr val="422C70"/>
                </a:solidFill>
                <a:latin typeface="IBM Plex Sans" pitchFamily="34" charset="0"/>
                <a:ea typeface="IBM Plex Sans" pitchFamily="34" charset="-122"/>
                <a:cs typeface="IBM Plex Sans" pitchFamily="34" charset="-120"/>
              </a:rPr>
              <a:t>Riesgo de liquidez:</a:t>
            </a:r>
            <a:r>
              <a:rPr lang="es-419" altLang="en-US" sz="2020" dirty="0">
                <a:solidFill>
                  <a:srgbClr val="25252B"/>
                </a:solidFill>
                <a:latin typeface="IBM Plex Sans" pitchFamily="34" charset="0"/>
                <a:ea typeface="IBM Plex Sans" pitchFamily="34" charset="-122"/>
                <a:cs typeface="IBM Plex Sans" pitchFamily="34" charset="-120"/>
              </a:rPr>
              <a:t> fondos disponibles insuficientes para los retiros de hoy.</a:t>
            </a:r>
            <a:endParaRPr lang="es-419"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es-419" altLang="en-US" sz="2020" b="1" dirty="0">
                <a:solidFill>
                  <a:srgbClr val="422C70"/>
                </a:solidFill>
                <a:latin typeface="IBM Plex Sans" pitchFamily="34" charset="0"/>
                <a:ea typeface="IBM Plex Sans" pitchFamily="34" charset="-122"/>
                <a:cs typeface="IBM Plex Sans" pitchFamily="34" charset="-120"/>
              </a:rPr>
              <a:t>Riesgo de solvencia:</a:t>
            </a:r>
            <a:r>
              <a:rPr lang="es-419" altLang="en-US" sz="2020" dirty="0">
                <a:solidFill>
                  <a:srgbClr val="25252B"/>
                </a:solidFill>
                <a:latin typeface="IBM Plex Sans" pitchFamily="34" charset="0"/>
                <a:ea typeface="IBM Plex Sans" pitchFamily="34" charset="-122"/>
                <a:cs typeface="IBM Plex Sans" pitchFamily="34" charset="-120"/>
              </a:rPr>
              <a:t> activos cuyo valor es menor que las obligaciones.</a:t>
            </a:r>
            <a:endParaRPr lang="es-419"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Las corridas bancarias pueden dificultar el acceso a los fondos. El seguro de depósitos y los préstamos del banco central pueden reducir el pánico, pero la cobertura y las reglas varían; la protección no puede eliminar todos los riesgos.</a:t>
            </a:r>
            <a:endParaRPr lang="es-419"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Solicitar el préstamoEl prestatario solicita un préstamo al banco.2Aprobar el préstamoEl banco acepta otorgar el préstamo.3 Crear el depósitoEl banco acredita un nuevo depósito en la cuenta del pres">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iesgo de liquidezMuchos depositantes hacen fila para retirar su dinero hoy Los préstamos del banco aún podrían pagarse más adelante No hay suficiente efectivo ni activos que puedan convertirse rápida">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Inflación y poder adquisitivo</a:t>
            </a:r>
            <a:endParaRPr lang="es-419" sz="3000" dirty="0"/>
          </a:p>
        </p:txBody>
      </p:sp>
      <p:sp>
        <p:nvSpPr>
          <p:cNvPr id="5" name="Text 2"/>
          <p:cNvSpPr/>
          <p:nvPr/>
        </p:nvSpPr>
        <p:spPr>
          <a:xfrm>
            <a:off x="971459" y="1368491"/>
            <a:ext cx="5360487" cy="2778496"/>
          </a:xfrm>
          <a:prstGeom prst="rect">
            <a:avLst/>
          </a:prstGeom>
          <a:noFill/>
          <a:ln/>
        </p:spPr>
        <p:txBody>
          <a:bodyPr wrap="square" lIns="0" tIns="0" rIns="0" bIns="0" rtlCol="0" anchor="t"/>
          <a:lstStyle/>
          <a:p>
            <a:pPr algn="l" marL="182880" indent="-182880">
              <a:lnSpc>
                <a:spcPct val="113000"/>
              </a:lnSpc>
              <a:buSzPct val="100000"/>
              <a:buChar char="•"/>
            </a:pPr>
            <a:r>
              <a:rPr lang="es-419" altLang="en-US" sz="1920" b="1" dirty="0">
                <a:solidFill>
                  <a:srgbClr val="422C70"/>
                </a:solidFill>
                <a:latin typeface="IBM Plex Sans" pitchFamily="34" charset="0"/>
                <a:ea typeface="IBM Plex Sans" pitchFamily="34" charset="-122"/>
                <a:cs typeface="IBM Plex Sans" pitchFamily="34" charset="-120"/>
              </a:rPr>
              <a:t>Inflación de precios:</a:t>
            </a:r>
            <a:r>
              <a:rPr lang="es-419" altLang="en-US" sz="1920" dirty="0">
                <a:solidFill>
                  <a:srgbClr val="25252B"/>
                </a:solidFill>
                <a:latin typeface="IBM Plex Sans" pitchFamily="34" charset="0"/>
                <a:ea typeface="IBM Plex Sans" pitchFamily="34" charset="-122"/>
                <a:cs typeface="IBM Plex Sans" pitchFamily="34" charset="-120"/>
              </a:rPr>
              <a:t> aumento sostenido del nivel general de precios</a:t>
            </a:r>
            <a:endParaRPr lang="es-419" sz="1920" dirty="0"/>
          </a:p>
          <a:p>
            <a:pPr algn="l" marL="182880" indent="-182880">
              <a:lnSpc>
                <a:spcPct val="113000"/>
              </a:lnSpc>
              <a:spcBef>
                <a:spcPts val="380"/>
              </a:spcBef>
              <a:buSzPct val="100000"/>
              <a:buChar char="•"/>
            </a:pPr>
            <a:r>
              <a:rPr lang="es-419" altLang="en-US" sz="1920" b="1" dirty="0">
                <a:solidFill>
                  <a:srgbClr val="422C70"/>
                </a:solidFill>
                <a:latin typeface="IBM Plex Sans" pitchFamily="34" charset="0"/>
                <a:ea typeface="IBM Plex Sans" pitchFamily="34" charset="-122"/>
                <a:cs typeface="IBM Plex Sans" pitchFamily="34" charset="-120"/>
              </a:rPr>
              <a:t>Poder adquisitivo:</a:t>
            </a:r>
            <a:r>
              <a:rPr lang="es-419" altLang="en-US" sz="1920" dirty="0">
                <a:solidFill>
                  <a:srgbClr val="25252B"/>
                </a:solidFill>
                <a:latin typeface="IBM Plex Sans" pitchFamily="34" charset="0"/>
                <a:ea typeface="IBM Plex Sans" pitchFamily="34" charset="-122"/>
                <a:cs typeface="IBM Plex Sans" pitchFamily="34" charset="-120"/>
              </a:rPr>
              <a:t> lo que se puede comprar con una unidad de dinero</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Misma canasta: 100 → 110 unidades monetarias</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Ingresos o ahorros sin cambios: menor poder adquisitivo</a:t>
            </a:r>
            <a:endParaRPr lang="es-419" sz="1920" dirty="0"/>
          </a:p>
        </p:txBody>
      </p:sp>
      <p:sp>
        <p:nvSpPr>
          <p:cNvPr id="6" name="Text 3"/>
          <p:cNvSpPr/>
          <p:nvPr/>
        </p:nvSpPr>
        <p:spPr>
          <a:xfrm>
            <a:off x="666780" y="4415180"/>
            <a:ext cx="5694426" cy="1645280"/>
          </a:xfrm>
          <a:prstGeom prst="rect">
            <a:avLst/>
          </a:prstGeom>
          <a:noFill/>
          <a:ln/>
        </p:spPr>
        <p:txBody>
          <a:bodyPr wrap="square" lIns="0" tIns="0" rIns="0" bIns="0" rtlCol="0" anchor="t"/>
          <a:lstStyle/>
          <a:p>
            <a:pPr algn="l" indent="0" marL="0">
              <a:lnSpc>
                <a:spcPct val="113000"/>
              </a:lnSpc>
              <a:buNone/>
            </a:pPr>
            <a:r>
              <a:rPr lang="es-419" altLang="en-US" sz="1920" dirty="0">
                <a:solidFill>
                  <a:srgbClr val="25252B"/>
                </a:solidFill>
                <a:latin typeface="IBM Plex Sans" pitchFamily="34" charset="0"/>
                <a:ea typeface="IBM Plex Sans" pitchFamily="34" charset="-122"/>
                <a:cs typeface="IBM Plex Sans" pitchFamily="34" charset="-120"/>
              </a:rPr>
              <a:t>La expansión del dinero y del crédito puede contribuir, junto con la oferta, la demanda, la moneda, los impuestos, la regulación y los costos. El aumento de un solo precio no representa toda la medición de la inflación.</a:t>
            </a:r>
            <a:endParaRPr lang="es-419"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Antes Usted tiene 100 unidades. La canasta cuesta 100. Usted puede comprar la canasta completa.Nivel de preciosMás bajoPoder adquisitivoMás altoDespués del aumento de precios Usted sigue teniendo 100 ">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Compare el poder adquisitivo a nivel local</a:t>
            </a:r>
            <a:endParaRPr lang="es-419"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es-419" altLang="en-US" sz="2300" dirty="0">
                <a:solidFill>
                  <a:srgbClr val="25252B"/>
                </a:solidFill>
                <a:latin typeface="IBM Plex Sans" pitchFamily="34" charset="0"/>
                <a:ea typeface="IBM Plex Sans" pitchFamily="34" charset="-122"/>
                <a:cs typeface="IBM Plex Sans" pitchFamily="34" charset="-120"/>
              </a:rPr>
              <a:t>Elija un artículo de uso cotidiano; registre su precio actual.</a:t>
            </a:r>
            <a:endParaRPr lang="es-419" sz="2300" dirty="0"/>
          </a:p>
          <a:p>
            <a:pPr algn="l" marL="219710" indent="-219710">
              <a:lnSpc>
                <a:spcPct val="113000"/>
              </a:lnSpc>
              <a:spcBef>
                <a:spcPts val="460"/>
              </a:spcBef>
              <a:buSzPct val="100000"/>
              <a:buFont typeface="+mj-lt"/>
              <a:buAutoNum type="arabicPeriod" startAt="1"/>
            </a:pPr>
            <a:r>
              <a:rPr lang="es-419" altLang="en-US" sz="2300" dirty="0">
                <a:solidFill>
                  <a:srgbClr val="25252B"/>
                </a:solidFill>
                <a:latin typeface="IBM Plex Sans" pitchFamily="34" charset="0"/>
                <a:ea typeface="IBM Plex Sans" pitchFamily="34" charset="-122"/>
                <a:cs typeface="IBM Plex Sans" pitchFamily="34" charset="-120"/>
              </a:rPr>
              <a:t>Compárelo con un precio anterior; consulte un registro confiable si es posible.</a:t>
            </a:r>
            <a:endParaRPr lang="es-419" sz="2300" dirty="0"/>
          </a:p>
          <a:p>
            <a:pPr algn="l" marL="219710" indent="-219710">
              <a:lnSpc>
                <a:spcPct val="113000"/>
              </a:lnSpc>
              <a:spcBef>
                <a:spcPts val="460"/>
              </a:spcBef>
              <a:buSzPct val="100000"/>
              <a:buFont typeface="+mj-lt"/>
              <a:buAutoNum type="arabicPeriod" startAt="1"/>
            </a:pPr>
            <a:r>
              <a:rPr lang="es-419" altLang="en-US" sz="2300" dirty="0">
                <a:solidFill>
                  <a:srgbClr val="25252B"/>
                </a:solidFill>
                <a:latin typeface="IBM Plex Sans" pitchFamily="34" charset="0"/>
                <a:ea typeface="IBM Plex Sans" pitchFamily="34" charset="-122"/>
                <a:cs typeface="IBM Plex Sans" pitchFamily="34" charset="-120"/>
              </a:rPr>
              <a:t>¿Los ingresos cambiaron al mismo ritmo? ¿Qué más cambió?</a:t>
            </a:r>
            <a:endParaRPr lang="es-419" sz="2300" dirty="0"/>
          </a:p>
          <a:p>
            <a:pPr algn="l" marL="219710" indent="-219710">
              <a:lnSpc>
                <a:spcPct val="113000"/>
              </a:lnSpc>
              <a:spcBef>
                <a:spcPts val="460"/>
              </a:spcBef>
              <a:buSzPct val="100000"/>
              <a:buFont typeface="+mj-lt"/>
              <a:buAutoNum type="arabicPeriod" startAt="1"/>
            </a:pPr>
            <a:r>
              <a:rPr lang="es-419" altLang="en-US" sz="2300" dirty="0">
                <a:solidFill>
                  <a:srgbClr val="25252B"/>
                </a:solidFill>
                <a:latin typeface="IBM Plex Sans" pitchFamily="34" charset="0"/>
                <a:ea typeface="IBM Plex Sans" pitchFamily="34" charset="-122"/>
                <a:cs typeface="IBM Plex Sans" pitchFamily="34" charset="-120"/>
              </a:rPr>
              <a:t>Compare con una medida oficial de inflación y su canasta.</a:t>
            </a:r>
            <a:endParaRPr lang="es-419"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Los efectos difieren para quienes tienen efectivo, poseen activos, piden préstamos y prestan dinero; los salarios y los precios se ajustan a distintas velocidades. Sus gastos pueden diferir de la canasta utilizada para la medición.</a:t>
            </a:r>
            <a:endParaRPr lang="es-419"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Un cambio en la canasta o en el método no implica automáticamente una manipulación; revise la explicación y documente el cambio.</a:t>
            </a:r>
            <a:endParaRPr lang="es-419"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El dólar estadounidense como moneda de reserva</a:t>
            </a:r>
            <a:endParaRPr lang="es-419"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Moneda de reserva: se mantiene para pagos internacionales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Guerras mundiales: cambios en el poder económico y financiero</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1944:</a:t>
            </a:r>
            <a:r>
              <a:rPr lang="es-419" altLang="en-US" sz="2400" dirty="0">
                <a:solidFill>
                  <a:srgbClr val="25252B"/>
                </a:solidFill>
                <a:latin typeface="IBM Plex Sans" pitchFamily="34" charset="0"/>
                <a:ea typeface="IBM Plex Sans" pitchFamily="34" charset="-122"/>
                <a:cs typeface="IBM Plex Sans" pitchFamily="34" charset="-120"/>
              </a:rPr>
              <a:t> Bretton Woods; monedas vinculadas al dólar y el dólar al oro</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1971:</a:t>
            </a:r>
            <a:r>
              <a:rPr lang="es-419" altLang="en-US" sz="2400" dirty="0">
                <a:solidFill>
                  <a:srgbClr val="25252B"/>
                </a:solidFill>
                <a:latin typeface="IBM Plex Sans" pitchFamily="34" charset="0"/>
                <a:ea typeface="IBM Plex Sans" pitchFamily="34" charset="-122"/>
                <a:cs typeface="IBM Plex Sans" pitchFamily="34" charset="-120"/>
              </a:rPr>
              <a:t> fin de la convertibilidad oficial del dólar en oro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Comercio consolidado, escala económica y mercados financieros profundos</a:t>
            </a:r>
            <a:endParaRPr lang="es-419"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Las participaciones de las monedas de reserva pueden cambiar; los bancos centrales también mantienen otras monedas.</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Alternativas para ahorrar y conservar el valor</a:t>
            </a:r>
            <a:endParaRPr lang="es-419"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Metales preciosos:</a:t>
            </a:r>
            <a:r>
              <a:rPr lang="es-419" altLang="en-US" sz="2300" dirty="0">
                <a:solidFill>
                  <a:srgbClr val="25252B"/>
                </a:solidFill>
                <a:latin typeface="IBM Plex Sans" pitchFamily="34" charset="0"/>
                <a:ea typeface="IBM Plex Sans" pitchFamily="34" charset="-122"/>
                <a:cs typeface="IBM Plex Sans" pitchFamily="34" charset="-120"/>
              </a:rPr>
              <a:t> posesión física; costos de almacenamiento y verificación</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Bienes raíces:</a:t>
            </a:r>
            <a:r>
              <a:rPr lang="es-419" altLang="en-US" sz="2300" dirty="0">
                <a:solidFill>
                  <a:srgbClr val="25252B"/>
                </a:solidFill>
                <a:latin typeface="IBM Plex Sans" pitchFamily="34" charset="0"/>
                <a:ea typeface="IBM Plex Sans" pitchFamily="34" charset="-122"/>
                <a:cs typeface="IBM Plex Sans" pitchFamily="34" charset="-120"/>
              </a:rPr>
              <a:t> activo útil; alto costo de entrada, mantenimiento, baja portabilidad</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Acciones:</a:t>
            </a:r>
            <a:r>
              <a:rPr lang="es-419" altLang="en-US" sz="2300" dirty="0">
                <a:solidFill>
                  <a:srgbClr val="25252B"/>
                </a:solidFill>
                <a:latin typeface="IBM Plex Sans" pitchFamily="34" charset="0"/>
                <a:ea typeface="IBM Plex Sans" pitchFamily="34" charset="-122"/>
                <a:cs typeface="IBM Plex Sans" pitchFamily="34" charset="-120"/>
              </a:rPr>
              <a:t> participación en una empresa productiva; riesgos empresariales, de mercado y de custodia</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Otras opciones: moneda extranjera, bonos, negocios, herramientas, educación</a:t>
            </a:r>
            <a:endParaRPr lang="es-419"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Un activo no cumple automáticamente todas las funciones del dinero. Ningún activo garantiza el poder adquisitivo en todas las situaciones.</a:t>
            </a:r>
            <a:endParaRPr lang="es-419"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Los impuestos pueden cambiar los costos y beneficios; las normas varían y cambian. Este curso no ofrece asesoría tributaria.</a:t>
            </a:r>
            <a:endParaRPr lang="es-419"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Monedas digitales de bancos centrales (CBDCs)</a:t>
            </a:r>
            <a:endParaRPr lang="es-419"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es-419" altLang="en-US" sz="1920" dirty="0">
                <a:solidFill>
                  <a:srgbClr val="25252B"/>
                </a:solidFill>
                <a:latin typeface="IBM Plex Sans" pitchFamily="34" charset="0"/>
                <a:ea typeface="IBM Plex Sans" pitchFamily="34" charset="-122"/>
                <a:cs typeface="IBM Plex Sans" pitchFamily="34" charset="-120"/>
              </a:rPr>
              <a:t>Una CBDC es dinero fíat digital emitido como un pasivo del banco central: una obligación a favor de su titular.</a:t>
            </a:r>
            <a:endParaRPr lang="es-419"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Diferente del efectivo y de los depósitos en bancos comerciales</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Posibles beneficios de liquidación o acceso</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Posible monitoreo, restricciones y vinculación con la identidad</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Se mantienen la emisión centralizada y la política monetaria</a:t>
            </a:r>
            <a:endParaRPr lang="es-419"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es-419" altLang="en-US" sz="1920" dirty="0">
                <a:solidFill>
                  <a:srgbClr val="25252B"/>
                </a:solidFill>
                <a:latin typeface="IBM Plex Sans" pitchFamily="34" charset="0"/>
                <a:ea typeface="IBM Plex Sans" pitchFamily="34" charset="-122"/>
                <a:cs typeface="IBM Plex Sans" pitchFamily="34" charset="-120"/>
              </a:rPr>
              <a:t>Los diseños varían. Digital no significa automáticamente descentralizado, escaso, privado ni verificable de forma independiente.</a:t>
            </a:r>
            <a:endParaRPr lang="es-419"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es-419" altLang="en-US" sz="1920" b="1" dirty="0">
                <a:solidFill>
                  <a:srgbClr val="422C70"/>
                </a:solidFill>
                <a:latin typeface="IBM Plex Sans" pitchFamily="34" charset="0"/>
                <a:ea typeface="IBM Plex Sans" pitchFamily="34" charset="-122"/>
                <a:cs typeface="IBM Plex Sans" pitchFamily="34" charset="-120"/>
              </a:rPr>
              <a:t>Verifique</a:t>
            </a:r>
            <a:endParaRPr lang="es-419" sz="1920" dirty="0"/>
          </a:p>
          <a:p>
            <a:pPr algn="l" indent="0" marL="0">
              <a:lnSpc>
                <a:spcPct val="113000"/>
              </a:lnSpc>
              <a:spcBef>
                <a:spcPts val="290"/>
              </a:spcBef>
              <a:buNone/>
            </a:pPr>
            <a:r>
              <a:rPr lang="es-419" altLang="en-US" sz="1920" dirty="0">
                <a:solidFill>
                  <a:srgbClr val="25252B"/>
                </a:solidFill>
                <a:latin typeface="IBM Plex Sans" pitchFamily="34" charset="0"/>
                <a:ea typeface="IBM Plex Sans" pitchFamily="34" charset="-122"/>
                <a:cs typeface="IBM Plex Sans" pitchFamily="34" charset="-120"/>
              </a:rPr>
              <a:t>¿Quién lo emite, quién puede usarlo, qué datos se recopilan y quién puede bloquear pagos o cambiar las reglas? ¿Qué sucede sin conexión y qué protecciones legales existen?</a:t>
            </a:r>
            <a:endParaRPr lang="es-419"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Repaso: ¿Cómo puede fallar el dinero?</a:t>
            </a:r>
            <a:endParaRPr lang="es-419"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es-419" altLang="en-US" sz="1920" b="1" dirty="0">
                <a:solidFill>
                  <a:srgbClr val="25252B"/>
                </a:solidFill>
                <a:latin typeface="IBM Plex Sans" pitchFamily="34" charset="0"/>
                <a:ea typeface="IBM Plex Sans" pitchFamily="34" charset="-122"/>
                <a:cs typeface="IBM Plex Sans" pitchFamily="34" charset="-120"/>
              </a:rPr>
              <a:t>Puntos clave</a:t>
            </a:r>
            <a:endParaRPr lang="es-419" sz="1920" dirty="0"/>
          </a:p>
        </p:txBody>
      </p:sp>
      <p:sp>
        <p:nvSpPr>
          <p:cNvPr id="5" name="Text 3"/>
          <p:cNvSpPr/>
          <p:nvPr/>
        </p:nvSpPr>
        <p:spPr>
          <a:xfrm>
            <a:off x="971459" y="1941271"/>
            <a:ext cx="11176071" cy="2498049"/>
          </a:xfrm>
          <a:prstGeom prst="rect">
            <a:avLst/>
          </a:prstGeom>
          <a:noFill/>
          <a:ln/>
        </p:spPr>
        <p:txBody>
          <a:bodyPr wrap="square" lIns="0" tIns="0" rIns="0" bIns="0" rtlCol="0" anchor="t"/>
          <a:lstStyle/>
          <a:p>
            <a:pPr algn="l" marL="182880" indent="-182880">
              <a:lnSpc>
                <a:spcPct val="113000"/>
              </a:lnSpc>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El dinero coordina el intercambio, los precios y el valor a lo largo del tiempo</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Las funciones y propiedades facilitan la comparación</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La comodidad implica concesiones en cuanto a confianza, control y acceso</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La oferta monetaria, los riesgos bancarios y la inflación afectan a las personas de distintas maneras</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Las alternativas y las monedas digitales de los bancos centrales también requieren una evaluación cuidadosa</a:t>
            </a:r>
            <a:endParaRPr lang="es-419" sz="1920" dirty="0"/>
          </a:p>
        </p:txBody>
      </p:sp>
      <p:sp>
        <p:nvSpPr>
          <p:cNvPr id="6" name="Text 4"/>
          <p:cNvSpPr/>
          <p:nvPr/>
        </p:nvSpPr>
        <p:spPr>
          <a:xfrm>
            <a:off x="666780" y="4707606"/>
            <a:ext cx="11510010" cy="329093"/>
          </a:xfrm>
          <a:prstGeom prst="rect">
            <a:avLst/>
          </a:prstGeom>
          <a:noFill/>
          <a:ln/>
        </p:spPr>
        <p:txBody>
          <a:bodyPr wrap="square" lIns="0" tIns="0" rIns="0" bIns="0" rtlCol="0" anchor="t"/>
          <a:lstStyle/>
          <a:p>
            <a:pPr algn="l" indent="0" marL="0">
              <a:lnSpc>
                <a:spcPct val="113000"/>
              </a:lnSpc>
              <a:buNone/>
            </a:pPr>
            <a:r>
              <a:rPr lang="es-419" altLang="en-US" sz="1920" dirty="0">
                <a:solidFill>
                  <a:srgbClr val="25252B"/>
                </a:solidFill>
                <a:latin typeface="IBM Plex Sans" pitchFamily="34" charset="0"/>
                <a:ea typeface="IBM Plex Sans" pitchFamily="34" charset="-122"/>
                <a:cs typeface="IBM Plex Sans" pitchFamily="34" charset="-120"/>
              </a:rPr>
              <a:t>¿Qué hace que su dinero sea útil y qué reglas dependen de instituciones en las que usted confía?</a:t>
            </a:r>
            <a:endParaRPr lang="es-419" sz="1920" dirty="0"/>
          </a:p>
        </p:txBody>
      </p:sp>
      <p:sp>
        <p:nvSpPr>
          <p:cNvPr id="7" name="Shape 5"/>
          <p:cNvSpPr/>
          <p:nvPr/>
        </p:nvSpPr>
        <p:spPr>
          <a:xfrm>
            <a:off x="666780" y="5280386"/>
            <a:ext cx="10858500" cy="986912"/>
          </a:xfrm>
          <a:prstGeom prst="rect">
            <a:avLst/>
          </a:prstGeom>
          <a:solidFill>
            <a:srgbClr val="F3F3FA"/>
          </a:solidFill>
          <a:ln/>
        </p:spPr>
      </p:sp>
      <p:sp>
        <p:nvSpPr>
          <p:cNvPr id="8" name="Shape 6"/>
          <p:cNvSpPr/>
          <p:nvPr/>
        </p:nvSpPr>
        <p:spPr>
          <a:xfrm>
            <a:off x="666780" y="5280386"/>
            <a:ext cx="57150" cy="986912"/>
          </a:xfrm>
          <a:prstGeom prst="rect">
            <a:avLst/>
          </a:prstGeom>
          <a:solidFill>
            <a:srgbClr val="422C70"/>
          </a:solidFill>
          <a:ln/>
        </p:spPr>
      </p:sp>
      <p:sp>
        <p:nvSpPr>
          <p:cNvPr id="9" name="Text 7"/>
          <p:cNvSpPr/>
          <p:nvPr/>
        </p:nvSpPr>
        <p:spPr>
          <a:xfrm>
            <a:off x="1114014" y="5499842"/>
            <a:ext cx="10622310" cy="548000"/>
          </a:xfrm>
          <a:prstGeom prst="rect">
            <a:avLst/>
          </a:prstGeom>
          <a:noFill/>
          <a:ln/>
        </p:spPr>
        <p:txBody>
          <a:bodyPr wrap="square" lIns="0" tIns="0" rIns="0" bIns="0" rtlCol="0" anchor="t"/>
          <a:lstStyle/>
          <a:p>
            <a:pPr algn="l" indent="0" marL="0">
              <a:lnSpc>
                <a:spcPct val="113000"/>
              </a:lnSpc>
              <a:buNone/>
            </a:pPr>
            <a:r>
              <a:rPr lang="es-419" altLang="en-US" sz="1920" b="1" dirty="0">
                <a:solidFill>
                  <a:srgbClr val="422C70"/>
                </a:solidFill>
                <a:latin typeface="IBM Plex Sans" pitchFamily="34" charset="0"/>
                <a:ea typeface="IBM Plex Sans" pitchFamily="34" charset="-122"/>
                <a:cs typeface="IBM Plex Sans" pitchFamily="34" charset="-120"/>
              </a:rPr>
              <a:t>Un momento para reflexionar</a:t>
            </a:r>
            <a:endParaRPr lang="es-419" sz="1920" dirty="0"/>
          </a:p>
          <a:p>
            <a:pPr algn="l" indent="0" marL="0">
              <a:lnSpc>
                <a:spcPct val="113000"/>
              </a:lnSpc>
              <a:spcBef>
                <a:spcPts val="290"/>
              </a:spcBef>
              <a:buNone/>
            </a:pPr>
            <a:r>
              <a:rPr lang="es-419" altLang="en-US" sz="1920" dirty="0">
                <a:solidFill>
                  <a:srgbClr val="25252B"/>
                </a:solidFill>
                <a:latin typeface="IBM Plex Sans" pitchFamily="34" charset="0"/>
                <a:ea typeface="IBM Plex Sans" pitchFamily="34" charset="-122"/>
                <a:cs typeface="IBM Plex Sans" pitchFamily="34" charset="-120"/>
              </a:rPr>
              <a:t>¿Qué pregunta se hace ahora sobre el dinero que antes no se hacía?</a:t>
            </a:r>
            <a:endParaRPr lang="es-419"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1</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es-419" altLang="en-US" sz="2400" dirty="0">
                <a:solidFill>
                  <a:srgbClr val="F7941F"/>
                </a:solidFill>
                <a:latin typeface="IBM Plex Sans Medium" pitchFamily="34" charset="0"/>
                <a:ea typeface="IBM Plex Sans Medium" pitchFamily="34" charset="-122"/>
                <a:cs typeface="IBM Plex Sans Medium" pitchFamily="34" charset="-120"/>
              </a:rPr>
              <a:t>Módulo 2</a:t>
            </a:r>
            <a:endParaRPr lang="es-419"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Cómo funciona Bitcoin</a:t>
            </a:r>
            <a:endParaRPr lang="es-419"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es-419" altLang="en-US" sz="2400" b="1" dirty="0">
                <a:solidFill>
                  <a:srgbClr val="FFFFFF"/>
                </a:solidFill>
                <a:latin typeface="IBM Plex Sans" pitchFamily="34" charset="0"/>
                <a:ea typeface="IBM Plex Sans" pitchFamily="34" charset="-122"/>
                <a:cs typeface="IBM Plex Sans" pitchFamily="34" charset="-120"/>
              </a:rPr>
              <a:t>Solución:</a:t>
            </a:r>
            <a:r>
              <a:rPr lang="es-419" altLang="en-US" sz="2400" dirty="0">
                <a:solidFill>
                  <a:srgbClr val="FFFFFF"/>
                </a:solidFill>
                <a:latin typeface="IBM Plex Sans" pitchFamily="34" charset="0"/>
                <a:ea typeface="IBM Plex Sans" pitchFamily="34" charset="-122"/>
                <a:cs typeface="IBM Plex Sans" pitchFamily="34" charset="-120"/>
              </a:rPr>
              <a:t> ¿Por qué se creó Bitcoin y cómo responde?</a:t>
            </a:r>
            <a:endParaRPr lang="es-419"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Por qué se creó Bitcoin</a:t>
            </a:r>
            <a:endParaRPr lang="es-419" sz="3000" dirty="0"/>
          </a:p>
        </p:txBody>
      </p:sp>
      <p:sp>
        <p:nvSpPr>
          <p:cNvPr id="5" name="Text 2"/>
          <p:cNvSpPr/>
          <p:nvPr/>
        </p:nvSpPr>
        <p:spPr>
          <a:xfrm>
            <a:off x="956188" y="1364742"/>
            <a:ext cx="5377221" cy="2639141"/>
          </a:xfrm>
          <a:prstGeom prst="rect">
            <a:avLst/>
          </a:prstGeom>
          <a:noFill/>
          <a:ln/>
        </p:spPr>
        <p:txBody>
          <a:bodyPr wrap="square" lIns="0" tIns="0" rIns="0" bIns="0" rtlCol="0" anchor="t"/>
          <a:lstStyle/>
          <a:p>
            <a:pPr algn="l" marL="173990" indent="-173990">
              <a:lnSpc>
                <a:spcPct val="113000"/>
              </a:lnSpc>
              <a:buSzPct val="100000"/>
              <a:buChar char="•"/>
            </a:pPr>
            <a:r>
              <a:rPr lang="es-419" altLang="en-US" sz="1820" dirty="0">
                <a:solidFill>
                  <a:srgbClr val="25252B"/>
                </a:solidFill>
                <a:latin typeface="IBM Plex Sans" pitchFamily="34" charset="0"/>
                <a:ea typeface="IBM Plex Sans" pitchFamily="34" charset="-122"/>
                <a:cs typeface="IBM Plex Sans" pitchFamily="34" charset="-120"/>
              </a:rPr>
              <a:t>Los pagos digitales ya existían</a:t>
            </a:r>
            <a:endParaRPr lang="es-419" sz="1820" dirty="0"/>
          </a:p>
          <a:p>
            <a:pPr algn="l" marL="173990" indent="-173990">
              <a:lnSpc>
                <a:spcPct val="113000"/>
              </a:lnSpc>
              <a:spcBef>
                <a:spcPts val="360"/>
              </a:spcBef>
              <a:buSzPct val="100000"/>
              <a:buChar char="•"/>
            </a:pPr>
            <a:r>
              <a:rPr lang="es-419" altLang="en-US" sz="1820" dirty="0">
                <a:solidFill>
                  <a:srgbClr val="25252B"/>
                </a:solidFill>
                <a:latin typeface="IBM Plex Sans" pitchFamily="34" charset="0"/>
                <a:ea typeface="IBM Plex Sans" pitchFamily="34" charset="-122"/>
                <a:cs typeface="IBM Plex Sans" pitchFamily="34" charset="-120"/>
              </a:rPr>
              <a:t>Administradores centrales del registro contable: permisos, datos, comisiones y riesgos de fallas</a:t>
            </a:r>
            <a:endParaRPr lang="es-419" sz="1820" dirty="0"/>
          </a:p>
          <a:p>
            <a:pPr algn="l" marL="173990" indent="-173990">
              <a:lnSpc>
                <a:spcPct val="113000"/>
              </a:lnSpc>
              <a:spcBef>
                <a:spcPts val="360"/>
              </a:spcBef>
              <a:buSzPct val="100000"/>
              <a:buChar char="•"/>
            </a:pPr>
            <a:r>
              <a:rPr lang="es-419" altLang="en-US" sz="1820" dirty="0">
                <a:solidFill>
                  <a:srgbClr val="25252B"/>
                </a:solidFill>
                <a:latin typeface="IBM Plex Sans" pitchFamily="34" charset="0"/>
                <a:ea typeface="IBM Plex Sans" pitchFamily="34" charset="-122"/>
                <a:cs typeface="IBM Plex Sans" pitchFamily="34" charset="-120"/>
              </a:rPr>
              <a:t>Datos que se pueden copiar: el problema del doble gasto</a:t>
            </a:r>
            <a:endParaRPr lang="es-419" sz="1820" dirty="0"/>
          </a:p>
          <a:p>
            <a:pPr algn="l" marL="173990" indent="-173990">
              <a:lnSpc>
                <a:spcPct val="113000"/>
              </a:lnSpc>
              <a:spcBef>
                <a:spcPts val="360"/>
              </a:spcBef>
              <a:buSzPct val="100000"/>
              <a:buChar char="•"/>
            </a:pPr>
            <a:r>
              <a:rPr lang="es-419" altLang="en-US" sz="1820" dirty="0">
                <a:solidFill>
                  <a:srgbClr val="25252B"/>
                </a:solidFill>
                <a:latin typeface="IBM Plex Sans" pitchFamily="34" charset="0"/>
                <a:ea typeface="IBM Plex Sans" pitchFamily="34" charset="-122"/>
                <a:cs typeface="IBM Plex Sans" pitchFamily="34" charset="-120"/>
              </a:rPr>
              <a:t>Bitcoin: historial de pagos compartido sin un administrador central del registro contable</a:t>
            </a:r>
            <a:endParaRPr lang="es-419" sz="1820" dirty="0"/>
          </a:p>
        </p:txBody>
      </p:sp>
      <p:sp>
        <p:nvSpPr>
          <p:cNvPr id="6" name="Text 3"/>
          <p:cNvSpPr/>
          <p:nvPr/>
        </p:nvSpPr>
        <p:spPr>
          <a:xfrm>
            <a:off x="666780" y="4258544"/>
            <a:ext cx="5694426" cy="937626"/>
          </a:xfrm>
          <a:prstGeom prst="rect">
            <a:avLst/>
          </a:prstGeom>
          <a:noFill/>
          <a:ln/>
        </p:spPr>
        <p:txBody>
          <a:bodyPr wrap="square" lIns="0" tIns="0" rIns="0" bIns="0" rtlCol="0" anchor="t"/>
          <a:lstStyle/>
          <a:p>
            <a:pPr algn="l" indent="0" marL="0">
              <a:lnSpc>
                <a:spcPct val="113000"/>
              </a:lnSpc>
              <a:buNone/>
            </a:pPr>
            <a:r>
              <a:rPr lang="es-419" altLang="en-US" sz="1820" dirty="0">
                <a:solidFill>
                  <a:srgbClr val="25252B"/>
                </a:solidFill>
                <a:latin typeface="IBM Plex Sans" pitchFamily="34" charset="0"/>
                <a:ea typeface="IBM Plex Sans" pitchFamily="34" charset="-122"/>
                <a:cs typeface="IBM Plex Sans" pitchFamily="34" charset="-120"/>
              </a:rPr>
              <a:t>Bitcoin reduce la confianza depositada en entidades centrales para la emisión y la liquidación; no elimina toda la confianza ni todos los riesgos.</a:t>
            </a:r>
            <a:endParaRPr lang="es-419" sz="1820" dirty="0"/>
          </a:p>
        </p:txBody>
      </p:sp>
      <p:sp>
        <p:nvSpPr>
          <p:cNvPr id="7" name="Text 4"/>
          <p:cNvSpPr/>
          <p:nvPr/>
        </p:nvSpPr>
        <p:spPr>
          <a:xfrm>
            <a:off x="666780" y="5427787"/>
            <a:ext cx="5694426" cy="625084"/>
          </a:xfrm>
          <a:prstGeom prst="rect">
            <a:avLst/>
          </a:prstGeom>
          <a:noFill/>
          <a:ln/>
        </p:spPr>
        <p:txBody>
          <a:bodyPr wrap="square" lIns="0" tIns="0" rIns="0" bIns="0" rtlCol="0" anchor="t"/>
          <a:lstStyle/>
          <a:p>
            <a:pPr algn="l" indent="0" marL="0">
              <a:lnSpc>
                <a:spcPct val="113000"/>
              </a:lnSpc>
              <a:buNone/>
            </a:pPr>
            <a:r>
              <a:rPr lang="es-419" altLang="en-US" sz="1820" b="1" dirty="0">
                <a:solidFill>
                  <a:srgbClr val="422C70"/>
                </a:solidFill>
                <a:latin typeface="IBM Plex Sans" pitchFamily="34" charset="0"/>
                <a:ea typeface="IBM Plex Sans" pitchFamily="34" charset="-122"/>
                <a:cs typeface="IBM Plex Sans" pitchFamily="34" charset="-120"/>
              </a:rPr>
              <a:t>Bitcoin:</a:t>
            </a:r>
            <a:r>
              <a:rPr lang="es-419" altLang="en-US" sz="1820" dirty="0">
                <a:solidFill>
                  <a:srgbClr val="25252B"/>
                </a:solidFill>
                <a:latin typeface="IBM Plex Sans" pitchFamily="34" charset="0"/>
                <a:ea typeface="IBM Plex Sans" pitchFamily="34" charset="-122"/>
                <a:cs typeface="IBM Plex Sans" pitchFamily="34" charset="-120"/>
              </a:rPr>
              <a:t> red y protocolo · </a:t>
            </a:r>
            <a:r>
              <a:rPr lang="es-419" altLang="en-US" sz="1820" b="1" dirty="0">
                <a:solidFill>
                  <a:srgbClr val="25252B"/>
                </a:solidFill>
                <a:latin typeface="IBM Plex Sans" pitchFamily="34" charset="0"/>
                <a:ea typeface="IBM Plex Sans" pitchFamily="34" charset="-122"/>
                <a:cs typeface="IBM Plex Sans" pitchFamily="34" charset="-120"/>
              </a:rPr>
              <a:t>bitcoin:</a:t>
            </a:r>
            <a:r>
              <a:rPr lang="es-419" altLang="en-US" sz="1820" dirty="0">
                <a:solidFill>
                  <a:srgbClr val="25252B"/>
                </a:solidFill>
                <a:latin typeface="IBM Plex Sans" pitchFamily="34" charset="0"/>
                <a:ea typeface="IBM Plex Sans" pitchFamily="34" charset="-122"/>
                <a:cs typeface="IBM Plex Sans" pitchFamily="34" charset="-120"/>
              </a:rPr>
              <a:t> activo · </a:t>
            </a:r>
            <a:r>
              <a:rPr lang="es-419" altLang="en-US" sz="1820" b="1" dirty="0">
                <a:solidFill>
                  <a:srgbClr val="25252B"/>
                </a:solidFill>
                <a:latin typeface="IBM Plex Sans" pitchFamily="34" charset="0"/>
                <a:ea typeface="IBM Plex Sans" pitchFamily="34" charset="-122"/>
                <a:cs typeface="IBM Plex Sans" pitchFamily="34" charset="-120"/>
              </a:rPr>
              <a:t>BTC:</a:t>
            </a:r>
            <a:r>
              <a:rPr lang="es-419" altLang="en-US" sz="1820" dirty="0">
                <a:solidFill>
                  <a:srgbClr val="25252B"/>
                </a:solidFill>
                <a:latin typeface="IBM Plex Sans" pitchFamily="34" charset="0"/>
                <a:ea typeface="IBM Plex Sans" pitchFamily="34" charset="-122"/>
                <a:cs typeface="IBM Plex Sans" pitchFamily="34" charset="-120"/>
              </a:rPr>
              <a:t> abreviatura para expresar cantidades</a:t>
            </a:r>
            <a:endParaRPr lang="es-419"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Empresa de pagos El remitente solicita el pago a la empresaLa empresa mantiene el registro contable y aprueba el pago El destinatario recibe el pago si la empresa lo permiteDepende deUna sola organiza">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La búsqueda de dinero digital y descentralizado</a:t>
            </a:r>
            <a:endParaRPr lang="es-419"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Cypherpunks: privacidad y libertad mediante la criptografía</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Cifrado:</a:t>
            </a:r>
            <a:r>
              <a:rPr lang="es-419" altLang="en-US" sz="2300" dirty="0">
                <a:solidFill>
                  <a:srgbClr val="25252B"/>
                </a:solidFill>
                <a:latin typeface="IBM Plex Sans" pitchFamily="34" charset="0"/>
                <a:ea typeface="IBM Plex Sans" pitchFamily="34" charset="-122"/>
                <a:cs typeface="IBM Plex Sans" pitchFamily="34" charset="-120"/>
              </a:rPr>
              <a:t> protege la privacidad de los mensajes</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Firmas digitales:</a:t>
            </a:r>
            <a:r>
              <a:rPr lang="es-419" altLang="en-US" sz="2300" dirty="0">
                <a:solidFill>
                  <a:srgbClr val="25252B"/>
                </a:solidFill>
                <a:latin typeface="IBM Plex Sans" pitchFamily="34" charset="0"/>
                <a:ea typeface="IBM Plex Sans" pitchFamily="34" charset="-122"/>
                <a:cs typeface="IBM Plex Sans" pitchFamily="34" charset="-120"/>
              </a:rPr>
              <a:t> demuestran la autorización sin revelar una clave secreta</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Objetivo: ningún emisor, servidor o administrador único</a:t>
            </a:r>
            <a:endParaRPr lang="es-419"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es-419" altLang="en-US" sz="2300" b="1" dirty="0">
                <a:solidFill>
                  <a:srgbClr val="25252B"/>
                </a:solidFill>
                <a:latin typeface="IBM Plex Sans" pitchFamily="34" charset="0"/>
                <a:ea typeface="IBM Plex Sans" pitchFamily="34" charset="-122"/>
                <a:cs typeface="IBM Plex Sans" pitchFamily="34" charset="-120"/>
              </a:rPr>
              <a:t>Piezas anteriores del rompecabezas</a:t>
            </a:r>
            <a:endParaRPr lang="es-419"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DigiCash: pagos privados; dependencia de una empresa central</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Hashcash: costo computacional para combatir el abuso</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Bit Gold, b-money, RPoW: propuestas y experimentos de valor basado en la escasez</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BitTorrent: intercambio de información entre pares, no de dinero</a:t>
            </a:r>
            <a:endParaRPr lang="es-419"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El dinero digital en sus inicios</a:t>
            </a:r>
            <a:br/>
            <a:r>
              <a:rPr lang="es-419" altLang="en-US" sz="3000" dirty="0">
                <a:solidFill>
                  <a:srgbClr val="422C70"/>
                </a:solidFill>
                <a:latin typeface="IBM Plex Sans Medium" pitchFamily="34" charset="0"/>
                <a:ea typeface="IBM Plex Sans Medium" pitchFamily="34" charset="-122"/>
                <a:cs typeface="IBM Plex Sans Medium" pitchFamily="34" charset="-120"/>
              </a:rPr>
              <a:t>y el doble gasto</a:t>
            </a:r>
            <a:endParaRPr lang="es-419" sz="3000" dirty="0"/>
          </a:p>
        </p:txBody>
      </p:sp>
      <p:sp>
        <p:nvSpPr>
          <p:cNvPr id="5" name="Text 2"/>
          <p:cNvSpPr/>
          <p:nvPr/>
        </p:nvSpPr>
        <p:spPr>
          <a:xfrm>
            <a:off x="666780" y="1854678"/>
            <a:ext cx="5694426" cy="756940"/>
          </a:xfrm>
          <a:prstGeom prst="rect">
            <a:avLst/>
          </a:prstGeom>
          <a:noFill/>
          <a:ln/>
        </p:spPr>
        <p:txBody>
          <a:bodyPr wrap="square" lIns="0" tIns="0" rIns="0" bIns="0" rtlCol="0" anchor="t"/>
          <a:lstStyle/>
          <a:p>
            <a:pPr algn="l" indent="0" marL="0">
              <a:lnSpc>
                <a:spcPct val="113000"/>
              </a:lnSpc>
              <a:buNone/>
            </a:pPr>
            <a:r>
              <a:rPr lang="es-419" altLang="en-US" sz="2210" dirty="0">
                <a:solidFill>
                  <a:srgbClr val="25252B"/>
                </a:solidFill>
                <a:latin typeface="IBM Plex Sans" pitchFamily="34" charset="0"/>
                <a:ea typeface="IBM Plex Sans" pitchFamily="34" charset="-122"/>
                <a:cs typeface="IBM Plex Sans" pitchFamily="34" charset="-120"/>
              </a:rPr>
              <a:t>El doble gasto es un intento de enviar la misma unidad digital a dos destinatarios.</a:t>
            </a:r>
            <a:endParaRPr lang="es-419" sz="2210" dirty="0"/>
          </a:p>
        </p:txBody>
      </p:sp>
      <p:sp>
        <p:nvSpPr>
          <p:cNvPr id="6" name="Text 3"/>
          <p:cNvSpPr/>
          <p:nvPr/>
        </p:nvSpPr>
        <p:spPr>
          <a:xfrm>
            <a:off x="1017179" y="2835920"/>
            <a:ext cx="5310287" cy="3251606"/>
          </a:xfrm>
          <a:prstGeom prst="rect">
            <a:avLst/>
          </a:prstGeom>
          <a:noFill/>
          <a:ln/>
        </p:spPr>
        <p:txBody>
          <a:bodyPr wrap="square" lIns="0" tIns="0" rIns="0" bIns="0" rtlCol="0" anchor="t"/>
          <a:lstStyle/>
          <a:p>
            <a:pPr algn="l" marL="210820" indent="-210820">
              <a:lnSpc>
                <a:spcPct val="113000"/>
              </a:lnSpc>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Base de datos central: una entidad de confianza que toma decisiones</a:t>
            </a:r>
            <a:endParaRPr lang="es-419" sz="2210" dirty="0"/>
          </a:p>
          <a:p>
            <a:pPr algn="l" marL="210820" indent="-210820">
              <a:lnSpc>
                <a:spcPct val="113000"/>
              </a:lnSpc>
              <a:spcBef>
                <a:spcPts val="440"/>
              </a:spcBef>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Bitcoin: difusión entre pares y firmas</a:t>
            </a:r>
            <a:endParaRPr lang="es-419" sz="2210" dirty="0"/>
          </a:p>
          <a:p>
            <a:pPr algn="l" marL="210820" indent="-210820">
              <a:lnSpc>
                <a:spcPct val="113000"/>
              </a:lnSpc>
              <a:spcBef>
                <a:spcPts val="440"/>
              </a:spcBef>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Mineros: bloques y prueba de trabajo</a:t>
            </a:r>
            <a:endParaRPr lang="es-419" sz="2210" dirty="0"/>
          </a:p>
          <a:p>
            <a:pPr algn="l" marL="210820" indent="-210820">
              <a:lnSpc>
                <a:spcPct val="113000"/>
              </a:lnSpc>
              <a:spcBef>
                <a:spcPts val="440"/>
              </a:spcBef>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Nodos: verificación independiente</a:t>
            </a:r>
            <a:endParaRPr lang="es-419" sz="2210" dirty="0"/>
          </a:p>
          <a:p>
            <a:pPr algn="l" marL="210820" indent="-210820">
              <a:lnSpc>
                <a:spcPct val="113000"/>
              </a:lnSpc>
              <a:spcBef>
                <a:spcPts val="440"/>
              </a:spcBef>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Registro compartido: historial válido con la mayor cantidad de trabajo acumulado</a:t>
            </a:r>
            <a:endParaRPr lang="es-419"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Red entre paresLas transacciones se anuncian directamente a los participantes Firmas digitalesSolo quien posee la clave privada puede autorizar un gastoBloques y mineríaLos mineros usan la prueba de t">    </p:cNvPr>
          <p:cNvPicPr>
            <a:picLocks noChangeAspect="1"/>
          </p:cNvPicPr>
          <p:nvPr/>
        </p:nvPicPr>
        <p:blipFill>
          <a:blip r:embed="rId1"/>
          <a:stretch>
            <a:fillRect/>
          </a:stretch>
        </p:blipFill>
        <p:spPr>
          <a:xfrm>
            <a:off x="342900" y="504017"/>
            <a:ext cx="11506170" cy="569753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Escasez digital y oferta</a:t>
            </a:r>
            <a:br/>
            <a:r>
              <a:rPr lang="es-419" altLang="en-US" sz="3000" dirty="0">
                <a:solidFill>
                  <a:srgbClr val="422C70"/>
                </a:solidFill>
                <a:latin typeface="IBM Plex Sans Medium" pitchFamily="34" charset="0"/>
                <a:ea typeface="IBM Plex Sans Medium" pitchFamily="34" charset="-122"/>
                <a:cs typeface="IBM Plex Sans Medium" pitchFamily="34" charset="-120"/>
              </a:rPr>
              <a:t>verificable</a:t>
            </a:r>
            <a:endParaRPr lang="es-419" sz="3000" dirty="0"/>
          </a:p>
        </p:txBody>
      </p:sp>
      <p:sp>
        <p:nvSpPr>
          <p:cNvPr id="5" name="Text 2"/>
          <p:cNvSpPr/>
          <p:nvPr/>
        </p:nvSpPr>
        <p:spPr>
          <a:xfrm>
            <a:off x="986729" y="1791310"/>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Unidades válidas diferenciadas de las copias inválidas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Dobles gastos rechazados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Historial público de transacciones y firmas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Prueba de trabajo y verificaciones independientes de las reglas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Límite de la oferta vinculado a la descentralización y la verificación</a:t>
            </a:r>
            <a:endParaRPr lang="es-419" sz="2020" dirty="0"/>
          </a:p>
        </p:txBody>
      </p:sp>
      <p:sp>
        <p:nvSpPr>
          <p:cNvPr id="6" name="Text 3"/>
          <p:cNvSpPr/>
          <p:nvPr/>
        </p:nvSpPr>
        <p:spPr>
          <a:xfrm>
            <a:off x="666780" y="5042276"/>
            <a:ext cx="5694426" cy="1036747"/>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No basta con afirmar por escrito cuál es la oferta: ¿quién puede verificarla y quién podría cambiarla?</a:t>
            </a:r>
            <a:endParaRPr lang="es-419"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Una afirmación sobre la oferta Un emisor declara un límite en su sitio web. Solo la base de datos del propio emisor lo registra. Nadie ajeno al emisor puede verificarlo. El emisor puede cambiar la ofe">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La cadena de bloques: el registro contable público de Bitcoin</a:t>
            </a:r>
            <a:endParaRPr lang="es-419"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Registro público replicado de transacciones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Bloques enlazados; copias verificadas de forma independiente</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Cadena válida con la mayor cantidad de prueba de trabajo acumulada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Aproximadamente un bloque nuevo cada diez minutos, en promedio</a:t>
            </a:r>
            <a:endParaRPr lang="es-419"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Reescribir el historial requiere rehacer el trabajo y alcanzar a la cadena actual. Es costoso, no literalmente imposible; pueden surgir temporalmente historiales en competencia y ocurrir reorganizaciones.</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Descentralización</a:t>
            </a:r>
            <a:endParaRPr lang="es-419"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Software de código abierto y participación abierta en el protocolo</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Los nodos independientes verifican; los mineros proponen bloques</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Los cambios en las reglas dependen de su adopción voluntaria</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Ningún participante por sí solo puede cambiar las reglas para todos</a:t>
            </a:r>
            <a:endParaRPr lang="es-419"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es-419" altLang="en-US" sz="2110" dirty="0">
                <a:solidFill>
                  <a:srgbClr val="25252B"/>
                </a:solidFill>
                <a:latin typeface="IBM Plex Sans" pitchFamily="34" charset="0"/>
                <a:ea typeface="IBM Plex Sans" pitchFamily="34" charset="-122"/>
                <a:cs typeface="IBM Plex Sans" pitchFamily="34" charset="-120"/>
              </a:rPr>
              <a:t>La influencia y los recursos son desiguales; los grandes servicios pueden generar dependencia. La coordinación puede ser más lenta y la red no cuenta con un centro de soporte.</a:t>
            </a:r>
            <a:endParaRPr lang="es-419"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Firmas digitales y transferencias entre pares</a:t>
            </a:r>
            <a:endParaRPr lang="es-419"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La billetera usa una clave privada para firmar</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La red verifica sin conocer la clave</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La transacción firmada se difunde a través de los participantes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Ningún operador central de Bitcoin aprueba la participación ni los pagos</a:t>
            </a:r>
            <a:endParaRPr lang="es-419"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Cualquier persona que obtenga una clave privada generalmente puede gastar los fondos. Perder el acceso puede significar una pérdida permanente.</a:t>
            </a:r>
            <a:endParaRPr lang="es-419"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Los servicios de intermediarios siguen siendo opcionales; elegir uno implica aceptar sus reglas de custodia y sus riesgos. Un pago válido a una dirección equivocada generalmente no se puede revertir.</a:t>
            </a:r>
            <a:endParaRPr lang="es-419"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El remitente firma y transmite una transacción Otros nodos Un nodo la verifica y la retransmite Otro nodo la retransmiteLa ruta que sigue Un nodo la verifica y la retransmite Otro nodo la retransmiteO">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UsuarioUn usuario recibe, guarda y envía bitcoin. NodoUn nodo verifica las reglas por sí mismo y retransmite datos válidos. MineroUn minero construye bloques candidatos y realiza la prueba de trabajo.">    </p:cNvPr>
          <p:cNvPicPr>
            <a:picLocks noChangeAspect="1"/>
          </p:cNvPicPr>
          <p:nvPr/>
        </p:nvPicPr>
        <p:blipFill>
          <a:blip r:embed="rId2"/>
          <a:stretch>
            <a:fillRect/>
          </a:stretch>
        </p:blipFill>
        <p:spPr>
          <a:xfrm>
            <a:off x="1077529" y="571500"/>
            <a:ext cx="4550603" cy="569982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Usuarios, nodos, mineros y desarrolladores</a:t>
            </a:r>
            <a:endParaRPr lang="es-419"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Los mineros no pueden hacer que los nodos honestos acepten bloques inválidos. Los desarrolladores no pueden imponer la adopción de software. Una persona puede desempeñar varios roles.</a:t>
            </a:r>
            <a:endParaRPr lang="es-419"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es-419" altLang="en-US" sz="2400" b="1" dirty="0">
                <a:solidFill>
                  <a:srgbClr val="422C70"/>
                </a:solidFill>
                <a:latin typeface="IBM Plex Sans" pitchFamily="34" charset="0"/>
                <a:ea typeface="IBM Plex Sans" pitchFamily="34" charset="-122"/>
                <a:cs typeface="IBM Plex Sans" pitchFamily="34" charset="-120"/>
              </a:rPr>
              <a:t>Pregunta rápida</a:t>
            </a:r>
            <a:endParaRPr lang="es-419" sz="2400" dirty="0"/>
          </a:p>
          <a:p>
            <a:pPr algn="l" indent="0" marL="0">
              <a:lnSpc>
                <a:spcPct val="113000"/>
              </a:lnSpc>
              <a:spcBef>
                <a:spcPts val="360"/>
              </a:spcBef>
              <a:buNone/>
            </a:pPr>
            <a:r>
              <a:rPr lang="es-419" altLang="en-US" sz="2400" dirty="0">
                <a:solidFill>
                  <a:srgbClr val="25252B"/>
                </a:solidFill>
                <a:latin typeface="IBM Plex Sans" pitchFamily="34" charset="0"/>
                <a:ea typeface="IBM Plex Sans" pitchFamily="34" charset="-122"/>
                <a:cs typeface="IBM Plex Sans" pitchFamily="34" charset="-120"/>
              </a:rPr>
              <a:t>¿Por qué un nodo verifica las transacciones? Mencione una regla que comprueba.</a:t>
            </a:r>
            <a:endParaRPr lang="es-419"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Prueba de trabajo</a:t>
            </a:r>
            <a:endParaRPr lang="es-419" sz="3000" dirty="0"/>
          </a:p>
        </p:txBody>
      </p:sp>
      <p:sp>
        <p:nvSpPr>
          <p:cNvPr id="5" name="Text 2"/>
          <p:cNvSpPr/>
          <p:nvPr/>
        </p:nvSpPr>
        <p:spPr>
          <a:xfrm>
            <a:off x="971459" y="1368491"/>
            <a:ext cx="6006694" cy="3156234"/>
          </a:xfrm>
          <a:prstGeom prst="rect">
            <a:avLst/>
          </a:prstGeom>
          <a:noFill/>
          <a:ln/>
        </p:spPr>
        <p:txBody>
          <a:bodyPr wrap="square" lIns="0" tIns="0" rIns="0" bIns="0" rtlCol="0" anchor="t"/>
          <a:lstStyle/>
          <a:p>
            <a:pPr algn="l" marL="182880" indent="-182880">
              <a:lnSpc>
                <a:spcPct val="113000"/>
              </a:lnSpc>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Bloque candidato → aplicación repetida de hash → resultado válido</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Alto costo computacional y energético; verificación rápida</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Bloque válido difundido y verificado por los nodos</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El objetivo se ajusta para lograr un promedio de diez minutos entre bloques</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El trabajo acumulado hace que reescribir el historial sea costoso</a:t>
            </a:r>
            <a:endParaRPr lang="es-419" sz="1920" dirty="0"/>
          </a:p>
        </p:txBody>
      </p:sp>
      <p:sp>
        <p:nvSpPr>
          <p:cNvPr id="6" name="Text 3"/>
          <p:cNvSpPr/>
          <p:nvPr/>
        </p:nvSpPr>
        <p:spPr>
          <a:xfrm>
            <a:off x="666780" y="4792828"/>
            <a:ext cx="6340632" cy="1316279"/>
          </a:xfrm>
          <a:prstGeom prst="rect">
            <a:avLst/>
          </a:prstGeom>
          <a:noFill/>
          <a:ln/>
        </p:spPr>
        <p:txBody>
          <a:bodyPr wrap="square" lIns="0" tIns="0" rIns="0" bIns="0" rtlCol="0" anchor="t"/>
          <a:lstStyle/>
          <a:p>
            <a:pPr algn="l" indent="0" marL="0">
              <a:lnSpc>
                <a:spcPct val="113000"/>
              </a:lnSpc>
              <a:buNone/>
            </a:pPr>
            <a:r>
              <a:rPr lang="es-419" altLang="en-US" sz="1920" dirty="0">
                <a:solidFill>
                  <a:srgbClr val="25252B"/>
                </a:solidFill>
                <a:latin typeface="IBM Plex Sans" pitchFamily="34" charset="0"/>
                <a:ea typeface="IBM Plex Sans" pitchFamily="34" charset="-122"/>
                <a:cs typeface="IBM Plex Sans" pitchFamily="34" charset="-120"/>
              </a:rPr>
              <a:t>La minería asegura el orden de las transacciones; no resuelve ecuaciones ajenas a ese proceso. Evalúe la fuente de energía, su uso, el beneficio para la seguridad y las alternativas.</a:t>
            </a:r>
            <a:endParaRPr lang="es-419"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El minero encuentra un bloque Una máquina de minería calcula hashes una y otra vez hasta que un resultado cumple con el objetivo2El minero lo difundeEl bloque se envía a la red3Los nodos lo verifican">    </p:cNvPr>
          <p:cNvPicPr>
            <a:picLocks noChangeAspect="1"/>
          </p:cNvPicPr>
          <p:nvPr/>
        </p:nvPicPr>
        <p:blipFill>
          <a:blip r:embed="rId2"/>
          <a:stretch>
            <a:fillRect/>
          </a:stretch>
        </p:blipFill>
        <p:spPr>
          <a:xfrm>
            <a:off x="1810969" y="571500"/>
            <a:ext cx="3083723" cy="5615696"/>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Oferta finita</a:t>
            </a:r>
            <a:endParaRPr lang="es-419" sz="3000" dirty="0"/>
          </a:p>
        </p:txBody>
      </p:sp>
      <p:sp>
        <p:nvSpPr>
          <p:cNvPr id="5" name="Text 2"/>
          <p:cNvSpPr/>
          <p:nvPr/>
        </p:nvSpPr>
        <p:spPr>
          <a:xfrm>
            <a:off x="971459" y="136849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Máximo: </a:t>
            </a:r>
            <a:r>
              <a:rPr lang="es-419" altLang="en-US" sz="1920" b="1" dirty="0">
                <a:solidFill>
                  <a:srgbClr val="25252B"/>
                </a:solidFill>
                <a:latin typeface="IBM Plex Sans" pitchFamily="34" charset="0"/>
                <a:ea typeface="IBM Plex Sans" pitchFamily="34" charset="-122"/>
                <a:cs typeface="IBM Plex Sans" pitchFamily="34" charset="-120"/>
              </a:rPr>
              <a:t>21 millones de BTC</a:t>
            </a:r>
            <a:r>
              <a:rPr lang="es-419" altLang="en-US" sz="1920" dirty="0">
                <a:solidFill>
                  <a:srgbClr val="25252B"/>
                </a:solidFill>
                <a:latin typeface="IBM Plex Sans" pitchFamily="34" charset="0"/>
                <a:ea typeface="IBM Plex Sans" pitchFamily="34" charset="-122"/>
                <a:cs typeface="IBM Plex Sans" pitchFamily="34" charset="-120"/>
              </a:rPr>
              <a:t> según las reglas públicas</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Nueva emisión: subsidio por bloque</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Halving: cada </a:t>
            </a:r>
            <a:r>
              <a:rPr lang="es-419" altLang="en-US" sz="1920" b="1" dirty="0">
                <a:solidFill>
                  <a:srgbClr val="25252B"/>
                </a:solidFill>
                <a:latin typeface="IBM Plex Sans" pitchFamily="34" charset="0"/>
                <a:ea typeface="IBM Plex Sans" pitchFamily="34" charset="-122"/>
                <a:cs typeface="IBM Plex Sans" pitchFamily="34" charset="-120"/>
              </a:rPr>
              <a:t>210,000 bloques</a:t>
            </a:r>
            <a:r>
              <a:rPr lang="es-419" altLang="en-US" sz="1920" dirty="0">
                <a:solidFill>
                  <a:srgbClr val="25252B"/>
                </a:solidFill>
                <a:latin typeface="IBM Plex Sans" pitchFamily="34" charset="0"/>
                <a:ea typeface="IBM Plex Sans" pitchFamily="34" charset="-122"/>
                <a:cs typeface="IBM Plex Sans" pitchFamily="34" charset="-120"/>
              </a:rPr>
              <a:t>, aproximadamente cuatro años</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Subsidio: 50 → 25 → 12.5 → 6.25 → 3.125 BTC</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Las comisiones son independientes de la nueva emisión</a:t>
            </a:r>
            <a:endParaRPr lang="es-419" sz="1920" dirty="0"/>
          </a:p>
        </p:txBody>
      </p:sp>
      <p:sp>
        <p:nvSpPr>
          <p:cNvPr id="6" name="Text 3"/>
          <p:cNvSpPr/>
          <p:nvPr/>
        </p:nvSpPr>
        <p:spPr>
          <a:xfrm>
            <a:off x="666780" y="4792828"/>
            <a:ext cx="5694426" cy="1316279"/>
          </a:xfrm>
          <a:prstGeom prst="rect">
            <a:avLst/>
          </a:prstGeom>
          <a:noFill/>
          <a:ln/>
        </p:spPr>
        <p:txBody>
          <a:bodyPr wrap="square" lIns="0" tIns="0" rIns="0" bIns="0" rtlCol="0" anchor="t"/>
          <a:lstStyle/>
          <a:p>
            <a:pPr algn="l" indent="0" marL="0">
              <a:lnSpc>
                <a:spcPct val="113000"/>
              </a:lnSpc>
              <a:buNone/>
            </a:pPr>
            <a:r>
              <a:rPr lang="es-419" altLang="en-US" sz="1920" dirty="0">
                <a:solidFill>
                  <a:srgbClr val="25252B"/>
                </a:solidFill>
                <a:latin typeface="IBM Plex Sans" pitchFamily="34" charset="0"/>
                <a:ea typeface="IBM Plex Sans" pitchFamily="34" charset="-122"/>
                <a:cs typeface="IBM Plex Sans" pitchFamily="34" charset="-120"/>
              </a:rPr>
              <a:t>Los nodos rechazan la emisión excesiva; el límite se mantiene mientras los participantes lo hagan cumplir. Una oferta limitada no garantiza que el precio suba.</a:t>
            </a:r>
            <a:endParaRPr lang="es-419"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l de bitcoin emitidosLímite de 21 millones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uevos bitcoin por bloque502512.56.253.1250k210k420k630k840k1,050k1,260k1,470kHalving cada 210,000 bloques (aproximadamente cuatro años)Las comisiones por transacción se pagan adicionalmente y no son ">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Satoshis y sesgo de unidad</a:t>
            </a:r>
            <a:endParaRPr lang="es-419" sz="3000" dirty="0"/>
          </a:p>
        </p:txBody>
      </p:sp>
      <p:sp>
        <p:nvSpPr>
          <p:cNvPr id="5" name="Text 2"/>
          <p:cNvSpPr/>
          <p:nvPr/>
        </p:nvSpPr>
        <p:spPr>
          <a:xfrm>
            <a:off x="971459" y="1368491"/>
            <a:ext cx="5360487" cy="1462217"/>
          </a:xfrm>
          <a:prstGeom prst="rect">
            <a:avLst/>
          </a:prstGeom>
          <a:noFill/>
          <a:ln/>
        </p:spPr>
        <p:txBody>
          <a:bodyPr wrap="square" lIns="0" tIns="0" rIns="0" bIns="0" rtlCol="0" anchor="t"/>
          <a:lstStyle/>
          <a:p>
            <a:pPr algn="l" marL="182880" indent="-182880">
              <a:lnSpc>
                <a:spcPct val="113000"/>
              </a:lnSpc>
              <a:buSzPct val="100000"/>
              <a:buChar char="•"/>
            </a:pPr>
            <a:r>
              <a:rPr lang="es-419" altLang="en-US" sz="1920" b="1" dirty="0">
                <a:solidFill>
                  <a:srgbClr val="25252B"/>
                </a:solidFill>
                <a:latin typeface="IBM Plex Sans" pitchFamily="34" charset="0"/>
                <a:ea typeface="IBM Plex Sans" pitchFamily="34" charset="-122"/>
                <a:cs typeface="IBM Plex Sans" pitchFamily="34" charset="-120"/>
              </a:rPr>
              <a:t>1 BTC = 100,000,000 sats</a:t>
            </a:r>
            <a:endParaRPr lang="es-419" sz="1920" dirty="0"/>
          </a:p>
          <a:p>
            <a:pPr algn="l" marL="182880" indent="-182880">
              <a:lnSpc>
                <a:spcPct val="113000"/>
              </a:lnSpc>
              <a:spcBef>
                <a:spcPts val="380"/>
              </a:spcBef>
              <a:buSzPct val="100000"/>
              <a:buChar char="•"/>
            </a:pPr>
            <a:r>
              <a:rPr lang="es-419" altLang="en-US" sz="1920" b="1" dirty="0">
                <a:solidFill>
                  <a:srgbClr val="25252B"/>
                </a:solidFill>
                <a:latin typeface="IBM Plex Sans" pitchFamily="34" charset="0"/>
                <a:ea typeface="IBM Plex Sans" pitchFamily="34" charset="-122"/>
                <a:cs typeface="IBM Plex Sans" pitchFamily="34" charset="-120"/>
              </a:rPr>
              <a:t>0.001 BTC = 100,000 sats</a:t>
            </a:r>
            <a:endParaRPr lang="es-419" sz="1920" dirty="0"/>
          </a:p>
          <a:p>
            <a:pPr algn="l" marL="182880" indent="-182880">
              <a:lnSpc>
                <a:spcPct val="113000"/>
              </a:lnSpc>
              <a:spcBef>
                <a:spcPts val="380"/>
              </a:spcBef>
              <a:buSzPct val="100000"/>
              <a:buChar char="•"/>
            </a:pPr>
            <a:r>
              <a:rPr lang="es-419" altLang="en-US" sz="1920" b="1" dirty="0">
                <a:solidFill>
                  <a:srgbClr val="25252B"/>
                </a:solidFill>
                <a:latin typeface="IBM Plex Sans" pitchFamily="34" charset="0"/>
                <a:ea typeface="IBM Plex Sans" pitchFamily="34" charset="-122"/>
                <a:cs typeface="IBM Plex Sans" pitchFamily="34" charset="-120"/>
              </a:rPr>
              <a:t>1 sat = 0.00000001 BTC</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No se necesita un bitcoin entero</a:t>
            </a:r>
            <a:endParaRPr lang="es-419" sz="1920" dirty="0"/>
          </a:p>
        </p:txBody>
      </p:sp>
      <p:sp>
        <p:nvSpPr>
          <p:cNvPr id="6" name="Text 3"/>
          <p:cNvSpPr/>
          <p:nvPr/>
        </p:nvSpPr>
        <p:spPr>
          <a:xfrm>
            <a:off x="666780" y="3098902"/>
            <a:ext cx="5694426" cy="1316279"/>
          </a:xfrm>
          <a:prstGeom prst="rect">
            <a:avLst/>
          </a:prstGeom>
          <a:noFill/>
          <a:ln/>
        </p:spPr>
        <p:txBody>
          <a:bodyPr wrap="square" lIns="0" tIns="0" rIns="0" bIns="0" rtlCol="0" anchor="t"/>
          <a:lstStyle/>
          <a:p>
            <a:pPr algn="l" indent="0" marL="0">
              <a:lnSpc>
                <a:spcPct val="113000"/>
              </a:lnSpc>
              <a:buNone/>
            </a:pPr>
            <a:r>
              <a:rPr lang="es-419" altLang="en-US" sz="1920" b="1" dirty="0">
                <a:solidFill>
                  <a:srgbClr val="422C70"/>
                </a:solidFill>
                <a:latin typeface="IBM Plex Sans" pitchFamily="34" charset="0"/>
                <a:ea typeface="IBM Plex Sans" pitchFamily="34" charset="-122"/>
                <a:cs typeface="IBM Plex Sans" pitchFamily="34" charset="-120"/>
              </a:rPr>
              <a:t>Sesgo de unidad:</a:t>
            </a:r>
            <a:r>
              <a:rPr lang="es-419" altLang="en-US" sz="1920" dirty="0">
                <a:solidFill>
                  <a:srgbClr val="25252B"/>
                </a:solidFill>
                <a:latin typeface="IBM Plex Sans" pitchFamily="34" charset="0"/>
                <a:ea typeface="IBM Plex Sans" pitchFamily="34" charset="-122"/>
                <a:cs typeface="IBM Plex Sans" pitchFamily="34" charset="-120"/>
              </a:rPr>
              <a:t> un precio bajo por unidad entera no demuestra un mayor valor. Compare la proporción de la oferta, el valor involucrado y los riesgos.</a:t>
            </a:r>
            <a:endParaRPr lang="es-419" sz="1920" dirty="0"/>
          </a:p>
        </p:txBody>
      </p:sp>
      <p:sp>
        <p:nvSpPr>
          <p:cNvPr id="7" name="Shape 4"/>
          <p:cNvSpPr/>
          <p:nvPr/>
        </p:nvSpPr>
        <p:spPr>
          <a:xfrm>
            <a:off x="666780" y="4658959"/>
            <a:ext cx="5372100" cy="1315913"/>
          </a:xfrm>
          <a:prstGeom prst="rect">
            <a:avLst/>
          </a:prstGeom>
          <a:solidFill>
            <a:srgbClr val="F3F3FA"/>
          </a:solidFill>
          <a:ln/>
        </p:spPr>
      </p:sp>
      <p:sp>
        <p:nvSpPr>
          <p:cNvPr id="8" name="Shape 5"/>
          <p:cNvSpPr/>
          <p:nvPr/>
        </p:nvSpPr>
        <p:spPr>
          <a:xfrm>
            <a:off x="666780" y="4658959"/>
            <a:ext cx="57150" cy="1315913"/>
          </a:xfrm>
          <a:prstGeom prst="rect">
            <a:avLst/>
          </a:prstGeom>
          <a:solidFill>
            <a:srgbClr val="422C70"/>
          </a:solidFill>
          <a:ln/>
        </p:spPr>
      </p:sp>
      <p:sp>
        <p:nvSpPr>
          <p:cNvPr id="9" name="Text 6"/>
          <p:cNvSpPr/>
          <p:nvPr/>
        </p:nvSpPr>
        <p:spPr>
          <a:xfrm>
            <a:off x="1114014" y="4878415"/>
            <a:ext cx="4806726" cy="877001"/>
          </a:xfrm>
          <a:prstGeom prst="rect">
            <a:avLst/>
          </a:prstGeom>
          <a:noFill/>
          <a:ln/>
        </p:spPr>
        <p:txBody>
          <a:bodyPr wrap="square" lIns="0" tIns="0" rIns="0" bIns="0" rtlCol="0" anchor="t"/>
          <a:lstStyle/>
          <a:p>
            <a:pPr algn="l" indent="0" marL="0">
              <a:lnSpc>
                <a:spcPct val="113000"/>
              </a:lnSpc>
              <a:buNone/>
            </a:pPr>
            <a:r>
              <a:rPr lang="es-419" altLang="en-US" sz="1920" b="1" dirty="0">
                <a:solidFill>
                  <a:srgbClr val="422C70"/>
                </a:solidFill>
                <a:latin typeface="IBM Plex Sans" pitchFamily="34" charset="0"/>
                <a:ea typeface="IBM Plex Sans" pitchFamily="34" charset="-122"/>
                <a:cs typeface="IBM Plex Sans" pitchFamily="34" charset="-120"/>
              </a:rPr>
              <a:t>Demuestre lo que ha comprendido</a:t>
            </a:r>
            <a:endParaRPr lang="es-419" sz="1920" dirty="0"/>
          </a:p>
          <a:p>
            <a:pPr algn="l" indent="0" marL="0">
              <a:lnSpc>
                <a:spcPct val="113000"/>
              </a:lnSpc>
              <a:spcBef>
                <a:spcPts val="290"/>
              </a:spcBef>
              <a:buNone/>
            </a:pPr>
            <a:r>
              <a:rPr lang="es-419" altLang="en-US" sz="1920" dirty="0">
                <a:solidFill>
                  <a:srgbClr val="25252B"/>
                </a:solidFill>
                <a:latin typeface="IBM Plex Sans" pitchFamily="34" charset="0"/>
                <a:ea typeface="IBM Plex Sans" pitchFamily="34" charset="-122"/>
                <a:cs typeface="IBM Plex Sans" pitchFamily="34" charset="-120"/>
              </a:rPr>
              <a:t>¿Cuántos sats hay en 0.01 BTC? ¿Por qué se puede usar menos de un bitcoin entero?</a:t>
            </a:r>
            <a:endParaRPr lang="es-419"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Bitcoin como dinero digital sólido</a:t>
            </a:r>
            <a:endParaRPr lang="es-419"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Registro contable duradero; el acceso depende de las claves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Portátil y divisible; la transferencia requiere comunicaciones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Escasez pública y reglas verificables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La fungibilidad puede verse afectada por cómo los servicios tratan el historial público</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La aceptación varía según el lugar</a:t>
            </a:r>
            <a:endParaRPr lang="es-419"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es-419" altLang="en-US" sz="2020" b="1" dirty="0">
                <a:solidFill>
                  <a:srgbClr val="25252B"/>
                </a:solidFill>
                <a:latin typeface="IBM Plex Sans" pitchFamily="34" charset="0"/>
                <a:ea typeface="IBM Plex Sans" pitchFamily="34" charset="-122"/>
                <a:cs typeface="IBM Plex Sans" pitchFamily="34" charset="-120"/>
              </a:rPr>
              <a:t>Tres funciones</a:t>
            </a:r>
            <a:endParaRPr lang="es-419" sz="2020" dirty="0"/>
          </a:p>
        </p:txBody>
      </p:sp>
      <p:sp>
        <p:nvSpPr>
          <p:cNvPr id="6" name="Text 4"/>
          <p:cNvSpPr/>
          <p:nvPr/>
        </p:nvSpPr>
        <p:spPr>
          <a:xfrm>
            <a:off x="986729" y="4136837"/>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Reserva de valor: oferta predecible; precio volátil</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Medio de intercambio: transferencia directa; comisiones y aceptación variables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Unidad de cuenta: BTC o sats; muchos bienes tienen precios en dinero fíat</a:t>
            </a:r>
            <a:endParaRPr lang="es-419" sz="2020" dirty="0"/>
          </a:p>
        </p:txBody>
      </p:sp>
      <p:sp>
        <p:nvSpPr>
          <p:cNvPr id="7" name="Text 5"/>
          <p:cNvSpPr/>
          <p:nvPr/>
        </p:nvSpPr>
        <p:spPr>
          <a:xfrm>
            <a:off x="666780" y="5429524"/>
            <a:ext cx="11510010" cy="705185"/>
          </a:xfrm>
          <a:prstGeom prst="rect">
            <a:avLst/>
          </a:prstGeom>
          <a:noFill/>
          <a:ln/>
        </p:spPr>
        <p:txBody>
          <a:bodyPr wrap="square" lIns="0" tIns="0" rIns="0" bIns="0" rtlCol="0" anchor="t"/>
          <a:lstStyle/>
          <a:p>
            <a:pPr algn="l" indent="0" marL="0">
              <a:lnSpc>
                <a:spcPct val="113000"/>
              </a:lnSpc>
              <a:buNone/>
            </a:pPr>
            <a:r>
              <a:rPr lang="es-419" altLang="en-US" sz="1610" dirty="0">
                <a:solidFill>
                  <a:srgbClr val="25252B"/>
                </a:solidFill>
                <a:latin typeface="IBM Plex Sans" pitchFamily="34" charset="0"/>
                <a:ea typeface="IBM Plex Sans" pitchFamily="34" charset="-122"/>
                <a:cs typeface="IBM Plex Sans" pitchFamily="34" charset="-120"/>
              </a:rPr>
              <a:t>El concepto de “dinero sólido” depende de los criterios establecidos. Compare las alternativas utilizando los mismos estándares.</a:t>
            </a:r>
            <a:endParaRPr lang="es-419"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Bitcoin, monedas estables y otros criptoactivos</a:t>
            </a:r>
            <a:endParaRPr lang="es-419"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Bitcoin:</a:t>
            </a:r>
            <a:r>
              <a:rPr lang="es-419" altLang="en-US" sz="2300" dirty="0">
                <a:solidFill>
                  <a:srgbClr val="25252B"/>
                </a:solidFill>
                <a:latin typeface="IBM Plex Sans" pitchFamily="34" charset="0"/>
                <a:ea typeface="IBM Plex Sans" pitchFamily="34" charset="-122"/>
                <a:cs typeface="IBM Plex Sans" pitchFamily="34" charset="-120"/>
              </a:rPr>
              <a:t> reglas públicas de emisión; sin emisor central</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Monedas estables:</a:t>
            </a:r>
            <a:r>
              <a:rPr lang="es-419" altLang="en-US" sz="2300" dirty="0">
                <a:solidFill>
                  <a:srgbClr val="25252B"/>
                </a:solidFill>
                <a:latin typeface="IBM Plex Sans" pitchFamily="34" charset="0"/>
                <a:ea typeface="IBM Plex Sans" pitchFamily="34" charset="-122"/>
                <a:cs typeface="IBM Plex Sans" pitchFamily="34" charset="-120"/>
              </a:rPr>
              <a:t> buscan mantener un valor de referencia; reservas, mecanismos o derechos de reembolso</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Otros criptoactivos:</a:t>
            </a:r>
            <a:r>
              <a:rPr lang="es-419" altLang="en-US" sz="2300" dirty="0">
                <a:solidFill>
                  <a:srgbClr val="25252B"/>
                </a:solidFill>
                <a:latin typeface="IBM Plex Sans" pitchFamily="34" charset="0"/>
                <a:ea typeface="IBM Plex Sans" pitchFamily="34" charset="-122"/>
                <a:cs typeface="IBM Plex Sans" pitchFamily="34" charset="-120"/>
              </a:rPr>
              <a:t> distintas redes, emisión, control y propósitos</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El historial de código compartido de una bifurcación no le otorga la red ni la seguridad de Bitcoin</a:t>
            </a:r>
            <a:endParaRPr lang="es-419"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es-419" altLang="en-US" sz="2300" b="1" dirty="0">
                <a:solidFill>
                  <a:srgbClr val="422C70"/>
                </a:solidFill>
                <a:latin typeface="IBM Plex Sans" pitchFamily="34" charset="0"/>
                <a:ea typeface="IBM Plex Sans" pitchFamily="34" charset="-122"/>
                <a:cs typeface="IBM Plex Sans" pitchFamily="34" charset="-120"/>
              </a:rPr>
              <a:t>Compare:</a:t>
            </a:r>
            <a:r>
              <a:rPr lang="es-419" altLang="en-US" sz="2300" dirty="0">
                <a:solidFill>
                  <a:srgbClr val="25252B"/>
                </a:solidFill>
                <a:latin typeface="IBM Plex Sans" pitchFamily="34" charset="0"/>
                <a:ea typeface="IBM Plex Sans" pitchFamily="34" charset="-122"/>
                <a:cs typeface="IBM Plex Sans" pitchFamily="34" charset="-120"/>
              </a:rPr>
              <a:t> control de la emisión, verificación independiente, control de las claves y contrapartes.</a:t>
            </a:r>
            <a:endParaRPr lang="es-419"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Esta comparación aclara qué es Bitcoin; no recomienda adquirir, negociar ni promover ningún activo.</a:t>
            </a:r>
            <a:endParaRPr lang="es-419"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Diferentes diseños, diferentes riesgos</a:t>
            </a:r>
            <a:endParaRPr lang="es-419"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Bitcoin:</a:t>
            </a:r>
            <a:r>
              <a:rPr lang="es-419" altLang="en-US" sz="2300" dirty="0">
                <a:solidFill>
                  <a:srgbClr val="25252B"/>
                </a:solidFill>
                <a:latin typeface="IBM Plex Sans" pitchFamily="34" charset="0"/>
                <a:ea typeface="IBM Plex Sans" pitchFamily="34" charset="-122"/>
                <a:cs typeface="IBM Plex Sans" pitchFamily="34" charset="-120"/>
              </a:rPr>
              <a:t> volatilidad, pérdida de claves, irreversibilidad de los pagos, comisiones, registros públicos</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Monedas estables:</a:t>
            </a:r>
            <a:r>
              <a:rPr lang="es-419" altLang="en-US" sz="2300" dirty="0">
                <a:solidFill>
                  <a:srgbClr val="25252B"/>
                </a:solidFill>
                <a:latin typeface="IBM Plex Sans" pitchFamily="34" charset="0"/>
                <a:ea typeface="IBM Plex Sans" pitchFamily="34" charset="-122"/>
                <a:cs typeface="IBM Plex Sans" pitchFamily="34" charset="-120"/>
              </a:rPr>
              <a:t> pérdida de paridad, reservas, canje, congelamientos y contrapartes</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Otros criptoactivos:</a:t>
            </a:r>
            <a:r>
              <a:rPr lang="es-419" altLang="en-US" sz="2300" dirty="0">
                <a:solidFill>
                  <a:srgbClr val="25252B"/>
                </a:solidFill>
                <a:latin typeface="IBM Plex Sans" pitchFamily="34" charset="0"/>
                <a:ea typeface="IBM Plex Sans" pitchFamily="34" charset="-122"/>
                <a:cs typeface="IBM Plex Sans" pitchFamily="34" charset="-120"/>
              </a:rPr>
              <a:t> cambios en las reglas, concentración de influencia, errores de software, hackeos y puentes</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Servicios:</a:t>
            </a:r>
            <a:r>
              <a:rPr lang="es-419" altLang="en-US" sz="2300" dirty="0">
                <a:solidFill>
                  <a:srgbClr val="25252B"/>
                </a:solidFill>
                <a:latin typeface="IBM Plex Sans" pitchFamily="34" charset="0"/>
                <a:ea typeface="IBM Plex Sans" pitchFamily="34" charset="-122"/>
                <a:cs typeface="IBM Plex Sans" pitchFamily="34" charset="-120"/>
              </a:rPr>
              <a:t> custodia, fallas, acceso y riesgos legales en todas las categorías</a:t>
            </a:r>
            <a:endParaRPr lang="es-419"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Un símbolo de cotización conocido, un precio aparentemente estable o una aplicación bien diseñada no garantizan seguridad. Los tokens no otorgan automáticamente participación en la propiedad de una empresa, ingresos ni derechos de canje.</a:t>
            </a:r>
            <a:endParaRPr lang="es-419"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Aprender no es hacer trading ni promocionar</a:t>
            </a:r>
            <a:endParaRPr lang="es-419"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Explique, cuestione, compare y verifique</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Especulación: riesgo de precio, riesgo de plataforma y presión</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Promoción: posibles conflictos de interés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Sin instrucciones de comprar, vender o mantener</a:t>
            </a:r>
            <a:endParaRPr lang="es-419"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es-419" altLang="en-US" sz="2400" b="1" dirty="0">
                <a:solidFill>
                  <a:srgbClr val="422C70"/>
                </a:solidFill>
                <a:latin typeface="IBM Plex Sans" pitchFamily="34" charset="0"/>
                <a:ea typeface="IBM Plex Sans" pitchFamily="34" charset="-122"/>
                <a:cs typeface="IBM Plex Sans" pitchFamily="34" charset="-120"/>
              </a:rPr>
              <a:t>Verificación del valor local</a:t>
            </a:r>
            <a:endParaRPr lang="es-419" sz="2400" dirty="0"/>
          </a:p>
          <a:p>
            <a:pPr algn="l" indent="0" marL="0">
              <a:lnSpc>
                <a:spcPct val="113000"/>
              </a:lnSpc>
              <a:spcBef>
                <a:spcPts val="360"/>
              </a:spcBef>
              <a:buNone/>
            </a:pPr>
            <a:r>
              <a:rPr lang="es-419" altLang="en-US" sz="2400" dirty="0">
                <a:solidFill>
                  <a:srgbClr val="25252B"/>
                </a:solidFill>
                <a:latin typeface="IBM Plex Sans" pitchFamily="34" charset="0"/>
                <a:ea typeface="IBM Plex Sans" pitchFamily="34" charset="-122"/>
                <a:cs typeface="IBM Plex Sans" pitchFamily="34" charset="-120"/>
              </a:rPr>
              <a:t>Distinga entre el precio de mercado, la aceptación local y las preferencias o sesgos personales.</a:t>
            </a:r>
            <a:endParaRPr lang="es-419"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Cronología del origen de Bitcoin</a:t>
            </a:r>
            <a:endParaRPr lang="es-419"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Satoshi Nakamoto es un seudónimo; la identidad de su creador o creadores sigue siendo desconocida. Otras personas continuaron desarrollando la red de código abierto sin un líder central permanente.</a:t>
            </a:r>
            <a:endParaRPr lang="es-419"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Evalúe el diseño y el funcionamiento, así como la historia de su origen.</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de octubre de 2008Publicación del libro blanco: pagos en línea sin intermediarios3 de enero de 2009Bloque génesis: comienza la red Bitcoin 12 de enero de 2009Primera transacción de persona a person">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Empoderamiento, riesgo y responsabilidad</a:t>
            </a:r>
            <a:endParaRPr lang="es-419"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Control directo mediante claves</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Reglas públicas y verificación independiente</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Transferencias globales entre pares</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Copias de seguridad, verificación de pagos y planificación de la recuperación</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Volatilidad, registros públicos, comisiones y aceptación limitada</a:t>
            </a:r>
            <a:endParaRPr lang="es-419" sz="2300" dirty="0"/>
          </a:p>
        </p:txBody>
      </p:sp>
      <p:sp>
        <p:nvSpPr>
          <p:cNvPr id="5" name="Text 3"/>
          <p:cNvSpPr/>
          <p:nvPr/>
        </p:nvSpPr>
        <p:spPr>
          <a:xfrm>
            <a:off x="666780" y="3913723"/>
            <a:ext cx="11510010" cy="789950"/>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Ninguna empresa puede recuperar una frase semilla perdida. Pida ayuda antes de mover cantidades importantes de dinero, sin revelar secretos.</a:t>
            </a:r>
            <a:endParaRPr lang="es-419" sz="2300" dirty="0"/>
          </a:p>
        </p:txBody>
      </p:sp>
      <p:sp>
        <p:nvSpPr>
          <p:cNvPr id="6" name="Text 4"/>
          <p:cNvSpPr/>
          <p:nvPr/>
        </p:nvSpPr>
        <p:spPr>
          <a:xfrm>
            <a:off x="666780" y="4996282"/>
            <a:ext cx="11510010" cy="789950"/>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La responsabilidad personal puede incluir educación, revisión entre pares, procedimientos y pruebas con montos pequeños.</a:t>
            </a:r>
            <a:endParaRPr lang="es-419"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Repaso: ¿Cómo aborda Bitcoin las fallas monetarias?</a:t>
            </a:r>
            <a:endParaRPr lang="es-419"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es-419" altLang="en-US" sz="2020" b="1" dirty="0">
                <a:solidFill>
                  <a:srgbClr val="25252B"/>
                </a:solidFill>
                <a:latin typeface="IBM Plex Sans" pitchFamily="34" charset="0"/>
                <a:ea typeface="IBM Plex Sans" pitchFamily="34" charset="-122"/>
                <a:cs typeface="IBM Plex Sans" pitchFamily="34" charset="-120"/>
              </a:rPr>
              <a:t>Puntos clave</a:t>
            </a:r>
            <a:endParaRPr lang="es-419" sz="2020" dirty="0"/>
          </a:p>
        </p:txBody>
      </p:sp>
      <p:sp>
        <p:nvSpPr>
          <p:cNvPr id="5" name="Text 3"/>
          <p:cNvSpPr/>
          <p:nvPr/>
        </p:nvSpPr>
        <p:spPr>
          <a:xfrm>
            <a:off x="986729" y="1973732"/>
            <a:ext cx="11159338" cy="2623871"/>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Oferta cambiante → reglas públicas de emisión; los usuarios las hacen cumplir</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Autorización centralizada de pagos → transferencias entre pares; errores difíciles de revertir</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Registro contable centralizado → verificación compartida; riesgos para la privacidad por los registros públicos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Acceso institucional → control de las claves; responsabilidad de hacer copias de seguridad</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Ordenamiento de transacciones → prueba de trabajo; costos de equipos y energía</a:t>
            </a:r>
            <a:endParaRPr lang="es-419" sz="2020" dirty="0"/>
          </a:p>
        </p:txBody>
      </p:sp>
      <p:sp>
        <p:nvSpPr>
          <p:cNvPr id="6" name="Shape 4"/>
          <p:cNvSpPr/>
          <p:nvPr/>
        </p:nvSpPr>
        <p:spPr>
          <a:xfrm>
            <a:off x="666780" y="4879147"/>
            <a:ext cx="10858500" cy="1036747"/>
          </a:xfrm>
          <a:prstGeom prst="rect">
            <a:avLst/>
          </a:prstGeom>
          <a:solidFill>
            <a:srgbClr val="F3F3FA"/>
          </a:solidFill>
          <a:ln/>
        </p:spPr>
      </p:sp>
      <p:sp>
        <p:nvSpPr>
          <p:cNvPr id="7" name="Shape 5"/>
          <p:cNvSpPr/>
          <p:nvPr/>
        </p:nvSpPr>
        <p:spPr>
          <a:xfrm>
            <a:off x="666780" y="4879147"/>
            <a:ext cx="57150" cy="1036747"/>
          </a:xfrm>
          <a:prstGeom prst="rect">
            <a:avLst/>
          </a:prstGeom>
          <a:solidFill>
            <a:srgbClr val="422C70"/>
          </a:solidFill>
          <a:ln/>
        </p:spPr>
      </p:sp>
      <p:sp>
        <p:nvSpPr>
          <p:cNvPr id="8" name="Text 6"/>
          <p:cNvSpPr/>
          <p:nvPr/>
        </p:nvSpPr>
        <p:spPr>
          <a:xfrm>
            <a:off x="1133582" y="5109576"/>
            <a:ext cx="10580980" cy="575889"/>
          </a:xfrm>
          <a:prstGeom prst="rect">
            <a:avLst/>
          </a:prstGeom>
          <a:noFill/>
          <a:ln/>
        </p:spPr>
        <p:txBody>
          <a:bodyPr wrap="square" lIns="0" tIns="0" rIns="0" bIns="0" rtlCol="0" anchor="t"/>
          <a:lstStyle/>
          <a:p>
            <a:pPr algn="l" indent="0" marL="0">
              <a:lnSpc>
                <a:spcPct val="113000"/>
              </a:lnSpc>
              <a:buNone/>
            </a:pPr>
            <a:r>
              <a:rPr lang="es-419" altLang="en-US" sz="2020" b="1" dirty="0">
                <a:solidFill>
                  <a:srgbClr val="422C70"/>
                </a:solidFill>
                <a:latin typeface="IBM Plex Sans" pitchFamily="34" charset="0"/>
                <a:ea typeface="IBM Plex Sans" pitchFamily="34" charset="-122"/>
                <a:cs typeface="IBM Plex Sans" pitchFamily="34" charset="-120"/>
              </a:rPr>
              <a:t>Un momento para reflexionar</a:t>
            </a:r>
            <a:endParaRPr lang="es-419" sz="2020" dirty="0"/>
          </a:p>
          <a:p>
            <a:pPr algn="l" indent="0" marL="0">
              <a:lnSpc>
                <a:spcPct val="113000"/>
              </a:lnSpc>
              <a:spcBef>
                <a:spcPts val="300"/>
              </a:spcBef>
              <a:buNone/>
            </a:pPr>
            <a:r>
              <a:rPr lang="es-419" altLang="en-US" sz="2020" dirty="0">
                <a:solidFill>
                  <a:srgbClr val="25252B"/>
                </a:solidFill>
                <a:latin typeface="IBM Plex Sans" pitchFamily="34" charset="0"/>
                <a:ea typeface="IBM Plex Sans" pitchFamily="34" charset="-122"/>
                <a:cs typeface="IBM Plex Sans" pitchFamily="34" charset="-120"/>
              </a:rPr>
              <a:t>¿Qué parte del diseño de Bitcoin explicaría usted de otra manera ahora y por qué?</a:t>
            </a:r>
            <a:endParaRPr lang="es-419"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2</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es-419" altLang="en-US" sz="2400" dirty="0">
                <a:solidFill>
                  <a:srgbClr val="F7941F"/>
                </a:solidFill>
                <a:latin typeface="IBM Plex Sans Medium" pitchFamily="34" charset="0"/>
                <a:ea typeface="IBM Plex Sans Medium" pitchFamily="34" charset="-122"/>
                <a:cs typeface="IBM Plex Sans Medium" pitchFamily="34" charset="-120"/>
              </a:rPr>
              <a:t>Módulo 3</a:t>
            </a:r>
            <a:endParaRPr lang="es-419"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Uso seguro de Bitcoin</a:t>
            </a:r>
            <a:endParaRPr lang="es-419"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es-419" altLang="en-US" sz="2400" b="1" dirty="0">
                <a:solidFill>
                  <a:srgbClr val="FFFFFF"/>
                </a:solidFill>
                <a:latin typeface="IBM Plex Sans" pitchFamily="34" charset="0"/>
                <a:ea typeface="IBM Plex Sans" pitchFamily="34" charset="-122"/>
                <a:cs typeface="IBM Plex Sans" pitchFamily="34" charset="-120"/>
              </a:rPr>
              <a:t>Acción:</a:t>
            </a:r>
            <a:r>
              <a:rPr lang="es-419" altLang="en-US" sz="2400" dirty="0">
                <a:solidFill>
                  <a:srgbClr val="FFFFFF"/>
                </a:solidFill>
                <a:latin typeface="IBM Plex Sans" pitchFamily="34" charset="0"/>
                <a:ea typeface="IBM Plex Sans" pitchFamily="34" charset="-122"/>
                <a:cs typeface="IBM Plex Sans" pitchFamily="34" charset="-120"/>
              </a:rPr>
              <a:t> ¿Cómo asumo la responsabilidad de usar y proteger Bitcoin?</a:t>
            </a:r>
            <a:endParaRPr lang="es-419"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Primeras acciones seguras</a:t>
            </a:r>
            <a:endParaRPr lang="es-419"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Comparta información para recibir; nunca secretos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Haga una pausa antes de aprobar un envío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Limite el impacto de los errores; pida ayuda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Use materiales preparados, vacíos, simulados o aprobados de bajo riesgo</a:t>
            </a:r>
            <a:endParaRPr lang="es-419"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No se requiere ninguna compra, fondos personales ni una billetera personal. La práctica real añade riesgos de privacidad, seguridad y pérdida; hay una alternativa disponible que no requiere fondos.</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Billeteras</a:t>
            </a:r>
            <a:endParaRPr lang="es-419"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Una billetera de Bitcoin administra las claves y la información necesarias para recibir y autorizar transacciones; el bitcoin permanece registrado en el libro contable compartido.</a:t>
            </a:r>
            <a:endParaRPr lang="es-419"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¿Quién controla las claves?</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¿Cómo se recupera el acceso?</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¿Qué métodos de pago se admiten?</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Código fuente, mantenimiento, compatibilidad, privacidad, costo y soporte</a:t>
            </a:r>
            <a:endParaRPr lang="es-419"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El código abierto permite su inspección; no demuestra que una billetera sea segura o adecuada.</a:t>
            </a:r>
            <a:endParaRPr lang="es-419" sz="2020" dirty="0"/>
          </a:p>
        </p:txBody>
      </p:sp>
      <p:sp>
        <p:nvSpPr>
          <p:cNvPr id="7" name="Text 5"/>
          <p:cNvSpPr/>
          <p:nvPr/>
        </p:nvSpPr>
        <p:spPr>
          <a:xfrm>
            <a:off x="666780" y="5083973"/>
            <a:ext cx="11510010" cy="1036747"/>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Las billeteras de práctica no deben resguardar cantidades significativas de dinero. Una billetera personal que se use posteriormente requiere una nueva configuración privada y nueva información de recuperación.</a:t>
            </a:r>
            <a:endParaRPr lang="es-419"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Su billetera guarda las claves Recibir Comparta una dirección de recepciónEnviar Firme con su clave El bitcoin permanece en el registro compartido">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Direcciones</a:t>
            </a:r>
            <a:endParaRPr lang="es-419"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Información pública de recepción para pagos en cadena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Obténgala de la pantalla de recepción de la billetera prevista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Escanee o copie; después compare con la pantalla de confianza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Confirme el destinatario, la red y el método de pago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Dirección en cadena y factura Lightning: solicitudes diferentes</a:t>
            </a:r>
            <a:endParaRPr lang="es-419"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El software malicioso puede reemplazar los destinos copiados. Una apariencia familiar no es suficiente. Las direcciones nuevas dificultan vincular fácilmente los pagos entre sí; no hacen que los pagos sean anónimos.</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Claves</a:t>
            </a:r>
            <a:endParaRPr lang="es-419" sz="3000" dirty="0"/>
          </a:p>
        </p:txBody>
      </p:sp>
      <p:sp>
        <p:nvSpPr>
          <p:cNvPr id="4" name="Text 2"/>
          <p:cNvSpPr/>
          <p:nvPr/>
        </p:nvSpPr>
        <p:spPr>
          <a:xfrm>
            <a:off x="986729" y="1372240"/>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Clave privada:</a:t>
            </a:r>
            <a:r>
              <a:rPr lang="es-419" altLang="en-US" sz="2020" dirty="0">
                <a:solidFill>
                  <a:srgbClr val="25252B"/>
                </a:solidFill>
                <a:latin typeface="IBM Plex Sans" pitchFamily="34" charset="0"/>
                <a:ea typeface="IBM Plex Sans" pitchFamily="34" charset="-122"/>
                <a:cs typeface="IBM Plex Sans" pitchFamily="34" charset="-120"/>
              </a:rPr>
              <a:t> información secreta que se usa para autorizar gastos</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Clave pública:</a:t>
            </a:r>
            <a:r>
              <a:rPr lang="es-419" altLang="en-US" sz="2020" dirty="0">
                <a:solidFill>
                  <a:srgbClr val="25252B"/>
                </a:solidFill>
                <a:latin typeface="IBM Plex Sans" pitchFamily="34" charset="0"/>
                <a:ea typeface="IBM Plex Sans" pitchFamily="34" charset="-122"/>
                <a:cs typeface="IBM Plex Sans" pitchFamily="34" charset="-120"/>
              </a:rPr>
              <a:t> verifica firmas sin revelar la clave privada</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Dirección:</a:t>
            </a:r>
            <a:r>
              <a:rPr lang="es-419" altLang="en-US" sz="2020" dirty="0">
                <a:solidFill>
                  <a:srgbClr val="25252B"/>
                </a:solidFill>
                <a:latin typeface="IBM Plex Sans" pitchFamily="34" charset="0"/>
                <a:ea typeface="IBM Plex Sans" pitchFamily="34" charset="-122"/>
                <a:cs typeface="IBM Plex Sans" pitchFamily="34" charset="-120"/>
              </a:rPr>
              <a:t> información para recibir fondos derivada de la información de la clave pública</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Las billeteras normalmente gestionan muchas claves de forma automática</a:t>
            </a:r>
            <a:endParaRPr lang="es-419" sz="2020" dirty="0"/>
          </a:p>
        </p:txBody>
      </p:sp>
      <p:sp>
        <p:nvSpPr>
          <p:cNvPr id="5" name="Text 3"/>
          <p:cNvSpPr/>
          <p:nvPr/>
        </p:nvSpPr>
        <p:spPr>
          <a:xfrm>
            <a:off x="666780" y="3189702"/>
            <a:ext cx="11510010" cy="1036747"/>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Nunca comparta claves privadas, frases semilla, contraseñas ni códigos de recuperación. Ningún educador, agente de soporte, empresa de billeteras, empleado de una plataforma de intercambio ni desarrollador legítimo los necesita.</a:t>
            </a:r>
            <a:endParaRPr lang="es-419" sz="2020" dirty="0"/>
          </a:p>
        </p:txBody>
      </p:sp>
      <p:sp>
        <p:nvSpPr>
          <p:cNvPr id="6" name="Shape 4"/>
          <p:cNvSpPr/>
          <p:nvPr/>
        </p:nvSpPr>
        <p:spPr>
          <a:xfrm>
            <a:off x="666780" y="4482389"/>
            <a:ext cx="10858500" cy="1382298"/>
          </a:xfrm>
          <a:prstGeom prst="rect">
            <a:avLst/>
          </a:prstGeom>
          <a:solidFill>
            <a:srgbClr val="F3F3FA"/>
          </a:solidFill>
          <a:ln/>
        </p:spPr>
      </p:sp>
      <p:sp>
        <p:nvSpPr>
          <p:cNvPr id="7" name="Shape 5"/>
          <p:cNvSpPr/>
          <p:nvPr/>
        </p:nvSpPr>
        <p:spPr>
          <a:xfrm>
            <a:off x="666780" y="4482389"/>
            <a:ext cx="57150" cy="1382298"/>
          </a:xfrm>
          <a:prstGeom prst="rect">
            <a:avLst/>
          </a:prstGeom>
          <a:solidFill>
            <a:srgbClr val="422C70"/>
          </a:solidFill>
          <a:ln/>
        </p:spPr>
      </p:sp>
      <p:sp>
        <p:nvSpPr>
          <p:cNvPr id="8" name="Text 6"/>
          <p:cNvSpPr/>
          <p:nvPr/>
        </p:nvSpPr>
        <p:spPr>
          <a:xfrm>
            <a:off x="1133582" y="4712818"/>
            <a:ext cx="10580980" cy="921441"/>
          </a:xfrm>
          <a:prstGeom prst="rect">
            <a:avLst/>
          </a:prstGeom>
          <a:noFill/>
          <a:ln/>
        </p:spPr>
        <p:txBody>
          <a:bodyPr wrap="square" lIns="0" tIns="0" rIns="0" bIns="0" rtlCol="0" anchor="t"/>
          <a:lstStyle/>
          <a:p>
            <a:pPr algn="l" indent="0" marL="0">
              <a:lnSpc>
                <a:spcPct val="113000"/>
              </a:lnSpc>
              <a:buNone/>
            </a:pPr>
            <a:r>
              <a:rPr lang="es-419" altLang="en-US" sz="2020" b="1" dirty="0">
                <a:solidFill>
                  <a:srgbClr val="422C70"/>
                </a:solidFill>
                <a:latin typeface="IBM Plex Sans" pitchFamily="34" charset="0"/>
                <a:ea typeface="IBM Plex Sans" pitchFamily="34" charset="-122"/>
                <a:cs typeface="IBM Plex Sans" pitchFamily="34" charset="-120"/>
              </a:rPr>
              <a:t>Inténtelo</a:t>
            </a:r>
            <a:endParaRPr lang="es-419" sz="2020" dirty="0"/>
          </a:p>
          <a:p>
            <a:pPr algn="l" indent="0" marL="0">
              <a:lnSpc>
                <a:spcPct val="113000"/>
              </a:lnSpc>
              <a:spcBef>
                <a:spcPts val="300"/>
              </a:spcBef>
              <a:buNone/>
            </a:pPr>
            <a:r>
              <a:rPr lang="es-419" altLang="en-US" sz="2020" dirty="0">
                <a:solidFill>
                  <a:srgbClr val="25252B"/>
                </a:solidFill>
                <a:latin typeface="IBM Plex Sans" pitchFamily="34" charset="0"/>
                <a:ea typeface="IBM Plex Sans" pitchFamily="34" charset="-122"/>
                <a:cs typeface="IBM Plex Sans" pitchFamily="34" charset="-120"/>
              </a:rPr>
              <a:t>Clasifique los ejemplos preparados en información para recibir fondos, secretos e información pública que se vuelve sensible al vincularse con una persona.</a:t>
            </a:r>
            <a:endParaRPr lang="es-419"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Clave privada: nunca la comparta. Cualquiera que la tenga puede gastar sus bitcoin. Para recibir: se puede compartir de forma segura Clave pública, derivada de la clave privada Dirección de recepción,">    </p:cNvPr>
          <p:cNvPicPr>
            <a:picLocks noChangeAspect="1"/>
          </p:cNvPicPr>
          <p:nvPr/>
        </p:nvPicPr>
        <p:blipFill>
          <a:blip r:embed="rId1"/>
          <a:stretch>
            <a:fillRect/>
          </a:stretch>
        </p:blipFill>
        <p:spPr>
          <a:xfrm>
            <a:off x="342900" y="640720"/>
            <a:ext cx="11506170" cy="5424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Frases semilla</a:t>
            </a:r>
            <a:endParaRPr lang="es-419"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Una frase semilla es una lista ordenada de palabras que muchas billeteras usan para recuperar sus claves privadas.</a:t>
            </a:r>
            <a:endParaRPr lang="es-419" sz="2300" dirty="0"/>
          </a:p>
        </p:txBody>
      </p:sp>
      <p:sp>
        <p:nvSpPr>
          <p:cNvPr id="6" name="Text 3"/>
          <p:cNvSpPr/>
          <p:nvPr/>
        </p:nvSpPr>
        <p:spPr>
          <a:xfrm>
            <a:off x="1032449" y="2860609"/>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A menudo son 12 o 24 palabras; los diseños varían</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Ortografía y orden exactos</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Instrucciones oficiales de respaldo; almacenamiento privado y sin conexión</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Protéjala contra pérdidas, daños, cámaras y otros observadores</a:t>
            </a:r>
            <a:endParaRPr lang="es-419"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Uso con custodia y sin custodia</a:t>
            </a:r>
            <a:endParaRPr lang="es-419"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es-419" altLang="en-US" sz="2110" b="1" dirty="0">
                <a:solidFill>
                  <a:srgbClr val="422C70"/>
                </a:solidFill>
                <a:latin typeface="IBM Plex Sans" pitchFamily="34" charset="0"/>
                <a:ea typeface="IBM Plex Sans" pitchFamily="34" charset="-122"/>
                <a:cs typeface="IBM Plex Sans" pitchFamily="34" charset="-120"/>
              </a:rPr>
              <a:t>Con custodia:</a:t>
            </a:r>
            <a:r>
              <a:rPr lang="es-419" altLang="en-US" sz="2110" dirty="0">
                <a:solidFill>
                  <a:srgbClr val="25252B"/>
                </a:solidFill>
                <a:latin typeface="IBM Plex Sans" pitchFamily="34" charset="0"/>
                <a:ea typeface="IBM Plex Sans" pitchFamily="34" charset="-122"/>
                <a:cs typeface="IBM Plex Sans" pitchFamily="34" charset="-120"/>
              </a:rPr>
              <a:t> el servicio controla las claves y la recuperación de la cuenta</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Saldo mostrado: promesa del servicio de proporcionar bitcoin</a:t>
            </a:r>
            <a:endParaRPr lang="es-419" sz="2110" dirty="0"/>
          </a:p>
          <a:p>
            <a:pPr algn="l" marL="200660" indent="-200660">
              <a:lnSpc>
                <a:spcPct val="113000"/>
              </a:lnSpc>
              <a:spcBef>
                <a:spcPts val="420"/>
              </a:spcBef>
              <a:buSzPct val="100000"/>
              <a:buChar char="•"/>
            </a:pPr>
            <a:r>
              <a:rPr lang="es-419" altLang="en-US" sz="2110" b="1" dirty="0">
                <a:solidFill>
                  <a:srgbClr val="422C70"/>
                </a:solidFill>
                <a:latin typeface="IBM Plex Sans" pitchFamily="34" charset="0"/>
                <a:ea typeface="IBM Plex Sans" pitchFamily="34" charset="-122"/>
                <a:cs typeface="IBM Plex Sans" pitchFamily="34" charset="-120"/>
              </a:rPr>
              <a:t>Con autocustodia:</a:t>
            </a:r>
            <a:r>
              <a:rPr lang="es-419" altLang="en-US" sz="2110" dirty="0">
                <a:solidFill>
                  <a:srgbClr val="25252B"/>
                </a:solidFill>
                <a:latin typeface="IBM Plex Sans" pitchFamily="34" charset="0"/>
                <a:ea typeface="IBM Plex Sans" pitchFamily="34" charset="-122"/>
                <a:cs typeface="IBM Plex Sans" pitchFamily="34" charset="-120"/>
              </a:rPr>
              <a:t> el usuario controla las claves y la copia de seguridad</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El control directo conlleva la responsabilidad por los errores y la recuperación</a:t>
            </a:r>
            <a:endParaRPr lang="es-419"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es-419" altLang="en-US" sz="2110" dirty="0">
                <a:solidFill>
                  <a:srgbClr val="25252B"/>
                </a:solidFill>
                <a:latin typeface="IBM Plex Sans" pitchFamily="34" charset="0"/>
                <a:ea typeface="IBM Plex Sans" pitchFamily="34" charset="-122"/>
                <a:cs typeface="IBM Plex Sans" pitchFamily="34" charset="-120"/>
              </a:rPr>
              <a:t>Una cadena de bloques pública no puede demostrar lo que un servicio le debe a un cliente en particular. La autocustodia también puede implicar dependencias de software, hardware, servidores y redes.</a:t>
            </a:r>
            <a:endParaRPr lang="es-419"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es-419" altLang="en-US" sz="2110" b="1" dirty="0">
                <a:solidFill>
                  <a:srgbClr val="422C70"/>
                </a:solidFill>
                <a:latin typeface="IBM Plex Sans" pitchFamily="34" charset="0"/>
                <a:ea typeface="IBM Plex Sans" pitchFamily="34" charset="-122"/>
                <a:cs typeface="IBM Plex Sans" pitchFamily="34" charset="-120"/>
              </a:rPr>
              <a:t>Pruébelo</a:t>
            </a:r>
            <a:endParaRPr lang="es-419" sz="2110" dirty="0"/>
          </a:p>
          <a:p>
            <a:pPr algn="l" indent="0" marL="0">
              <a:lnSpc>
                <a:spcPct val="113000"/>
              </a:lnSpc>
              <a:spcBef>
                <a:spcPts val="320"/>
              </a:spcBef>
              <a:buNone/>
            </a:pPr>
            <a:r>
              <a:rPr lang="es-419" altLang="en-US" sz="2110" dirty="0">
                <a:solidFill>
                  <a:srgbClr val="25252B"/>
                </a:solidFill>
                <a:latin typeface="IBM Plex Sans" pitchFamily="34" charset="0"/>
                <a:ea typeface="IBM Plex Sans" pitchFamily="34" charset="-122"/>
                <a:cs typeface="IBM Plex Sans" pitchFamily="34" charset="-120"/>
              </a:rPr>
              <a:t>Compare dos descripciones preparadas: ¿quién controla las claves, quién restablece el acceso y qué riesgo se debe revisar?</a:t>
            </a:r>
            <a:endParaRPr lang="es-419"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Con custodia Usted inicia sesión en una cuenta desde su celularEl servicio guarda las claves en sus servidores El servicio aprueba y firma su pagoSaldoUna promesa del servicioRecuperaciónMediante el p">    </p:cNvPr>
          <p:cNvPicPr>
            <a:picLocks noChangeAspect="1"/>
          </p:cNvPicPr>
          <p:nvPr/>
        </p:nvPicPr>
        <p:blipFill>
          <a:blip r:embed="rId1"/>
          <a:stretch>
            <a:fillRect/>
          </a:stretch>
        </p:blipFill>
        <p:spPr>
          <a:xfrm>
            <a:off x="342900" y="450159"/>
            <a:ext cx="11506170" cy="580525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Billeteras calientes y frías</a:t>
            </a:r>
            <a:endParaRPr lang="es-419" sz="3000" dirty="0"/>
          </a:p>
        </p:txBody>
      </p:sp>
      <p:sp>
        <p:nvSpPr>
          <p:cNvPr id="5" name="Text 2"/>
          <p:cNvSpPr/>
          <p:nvPr/>
        </p:nvSpPr>
        <p:spPr>
          <a:xfrm>
            <a:off x="986729" y="1372240"/>
            <a:ext cx="5989960" cy="2572664"/>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Caliente:</a:t>
            </a:r>
            <a:r>
              <a:rPr lang="es-419" altLang="en-US" sz="2020" dirty="0">
                <a:solidFill>
                  <a:srgbClr val="25252B"/>
                </a:solidFill>
                <a:latin typeface="IBM Plex Sans" pitchFamily="34" charset="0"/>
                <a:ea typeface="IBM Plex Sans" pitchFamily="34" charset="-122"/>
                <a:cs typeface="IBM Plex Sans" pitchFamily="34" charset="-120"/>
              </a:rPr>
              <a:t> claves en un dispositivo conectado a internet; mayor comodidad, mayor exposición</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Frío:</a:t>
            </a:r>
            <a:r>
              <a:rPr lang="es-419" altLang="en-US" sz="2020" dirty="0">
                <a:solidFill>
                  <a:srgbClr val="25252B"/>
                </a:solidFill>
                <a:latin typeface="IBM Plex Sans" pitchFamily="34" charset="0"/>
                <a:ea typeface="IBM Plex Sans" pitchFamily="34" charset="-122"/>
                <a:cs typeface="IBM Plex Sans" pitchFamily="34" charset="-120"/>
              </a:rPr>
              <a:t> claves de firma aisladas de un dispositivo de uso general conectado a internet</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Billetera de hardware:</a:t>
            </a:r>
            <a:r>
              <a:rPr lang="es-419" altLang="en-US" sz="2020" dirty="0">
                <a:solidFill>
                  <a:srgbClr val="25252B"/>
                </a:solidFill>
                <a:latin typeface="IBM Plex Sans" pitchFamily="34" charset="0"/>
                <a:ea typeface="IBM Plex Sans" pitchFamily="34" charset="-122"/>
                <a:cs typeface="IBM Plex Sans" pitchFamily="34" charset="-120"/>
              </a:rPr>
              <a:t> dispositivo dedicado a proteger claves y firmar</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Custodia y recuperación: cuestiones distintas</a:t>
            </a:r>
            <a:endParaRPr lang="es-419" sz="2020" dirty="0"/>
          </a:p>
        </p:txBody>
      </p:sp>
      <p:sp>
        <p:nvSpPr>
          <p:cNvPr id="6" name="Text 3"/>
          <p:cNvSpPr/>
          <p:nvPr/>
        </p:nvSpPr>
        <p:spPr>
          <a:xfrm>
            <a:off x="666780" y="4226448"/>
            <a:ext cx="6340632" cy="1382298"/>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Una billetera de hardware puede facilitar el almacenamiento en frío; los términos no son intercambiables. Los dispositivos y las copias de seguridad siguen necesitando protección.</a:t>
            </a:r>
            <a:endParaRPr lang="es-419"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Recuperación de la billetera y prueba de la frase semilla</a:t>
            </a:r>
            <a:endParaRPr lang="es-419"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Utilice únicamente materiales preparados, vacíos o simulados. Nunca revele palabras de recuperación reales; nunca utilice una billetera de clase para guardar cantidades significativas de dinero más adelante.</a:t>
            </a:r>
            <a:endParaRPr lang="es-419"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Solo materiales preparados, vacíos o simulados. Su educador nunca ve las palabras de recuperación. 1 Siga las instruccionesUse la guía oficial de la billetera específica utilizada en la práctica.2 Ver">    </p:cNvPr>
          <p:cNvPicPr>
            <a:picLocks noChangeAspect="1"/>
          </p:cNvPicPr>
          <p:nvPr/>
        </p:nvPicPr>
        <p:blipFill>
          <a:blip r:embed="rId1"/>
          <a:stretch>
            <a:fillRect/>
          </a:stretch>
        </p:blipFill>
        <p:spPr>
          <a:xfrm>
            <a:off x="493136" y="266730"/>
            <a:ext cx="1120569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Recibir Bitcoin</a:t>
            </a:r>
            <a:endParaRPr lang="es-419"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es-419" altLang="en-US" sz="2400" b="1" dirty="0">
                <a:solidFill>
                  <a:srgbClr val="25252B"/>
                </a:solidFill>
                <a:latin typeface="IBM Plex Sans" pitchFamily="34" charset="0"/>
                <a:ea typeface="IBM Plex Sans" pitchFamily="34" charset="-122"/>
                <a:cs typeface="IBM Plex Sans" pitchFamily="34" charset="-120"/>
              </a:rPr>
              <a:t>Práctica 1: recibir de forma segura</a:t>
            </a:r>
            <a:endParaRPr lang="es-419"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Abra la billetera preparada; seleccione Recibir.</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Identifique si es una operación en cadena o por Lightning.</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Comparta solo información pública para recibir.</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Verifique con el remitente cualquier monto solicitado.</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Verifique el monto y el estado en su propia billetera.</a:t>
            </a:r>
            <a:endParaRPr lang="es-419"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Un mensaje o una captura de pantalla del remitente no es una prueba. Pendiente no es lo mismo que confirmado; las confirmaciones no pueden corregir una dirección incorrecta ni una estafa.</a:t>
            </a:r>
            <a:endParaRPr lang="es-419"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Envío de Bitcoin</a:t>
            </a:r>
            <a:endParaRPr lang="es-419"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es-419" altLang="en-US" sz="2400" b="1" dirty="0">
                <a:solidFill>
                  <a:srgbClr val="25252B"/>
                </a:solidFill>
                <a:latin typeface="IBM Plex Sans" pitchFamily="34" charset="0"/>
                <a:ea typeface="IBM Plex Sans" pitchFamily="34" charset="-122"/>
                <a:cs typeface="IBM Plex Sans" pitchFamily="34" charset="-120"/>
              </a:rPr>
              <a:t>Práctica 2: haga una pausa y verifique antes de enviar</a:t>
            </a:r>
            <a:endParaRPr lang="es-419" sz="2400" dirty="0"/>
          </a:p>
        </p:txBody>
      </p:sp>
      <p:sp>
        <p:nvSpPr>
          <p:cNvPr id="6" name="Text 3"/>
          <p:cNvSpPr/>
          <p:nvPr/>
        </p:nvSpPr>
        <p:spPr>
          <a:xfrm>
            <a:off x="666780" y="2575316"/>
            <a:ext cx="6340632" cy="2468148"/>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Apruebe solo cuando todas las verificaciones coincidan. Si los detalles cambian, surge alguna urgencia o alguien le solicita información secreta, deténgase y verifique de forma independiente. Un envío válido es difícil o imposible de revertir.</a:t>
            </a:r>
            <a:endParaRPr lang="es-419"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Antes de enviar✓ DestinatarioConfirme a quién le envía y por qué a través de un canal de confianza.✓ Método de pagoConfirme si el pago es en cadena o por Lightning.✓ DestinoCompárelo con la pantalla d">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Verificación y transacciones irreversibles</a:t>
            </a:r>
            <a:endParaRPr lang="es-419"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Txid:</a:t>
            </a:r>
            <a:r>
              <a:rPr lang="es-419" altLang="en-US" sz="2300" dirty="0">
                <a:solidFill>
                  <a:srgbClr val="25252B"/>
                </a:solidFill>
                <a:latin typeface="IBM Plex Sans" pitchFamily="34" charset="0"/>
                <a:ea typeface="IBM Plex Sans" pitchFamily="34" charset="-122"/>
                <a:cs typeface="IBM Plex Sans" pitchFamily="34" charset="-120"/>
              </a:rPr>
              <a:t> identificador de una transacción en la cadena</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Explorador:</a:t>
            </a:r>
            <a:r>
              <a:rPr lang="es-419" altLang="en-US" sz="2300" dirty="0">
                <a:solidFill>
                  <a:srgbClr val="25252B"/>
                </a:solidFill>
                <a:latin typeface="IBM Plex Sans" pitchFamily="34" charset="0"/>
                <a:ea typeface="IBM Plex Sans" pitchFamily="34" charset="-122"/>
                <a:cs typeface="IBM Plex Sans" pitchFamily="34" charset="-120"/>
              </a:rPr>
              <a:t> interfaz para consultar datos públicos de transacciones</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Verifique la red, el destino, el monto, la comisión, el estado y las confirmaciones</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Difusión → pendiente → incluida en un bloque → confirmaciones posteriores</a:t>
            </a:r>
            <a:endParaRPr lang="es-419"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Un explorador no puede demostrar la identidad, la honestidad ni el propósito de un pago. No existe una cantidad universal de confirmaciones para todos los pagos.</a:t>
            </a:r>
            <a:endParaRPr lang="es-419"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Utilice ejemplos preparados; no busque direcciones ni transacciones personales de estudiantes. Las búsquedas pueden revelar su interés al operador del explorador.</a:t>
            </a:r>
            <a:endParaRPr lang="es-419"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Grupo de transacciones pendientesEn espera de un bloqueBloque N1 confirmaciónBloque N+12 confirmacionesBloque N+23 confirmacionesBloque N+34 confirmaciones">    </p:cNvPr>
          <p:cNvPicPr>
            <a:picLocks noChangeAspect="1"/>
          </p:cNvPicPr>
          <p:nvPr/>
        </p:nvPicPr>
        <p:blipFill>
          <a:blip r:embed="rId1"/>
          <a:stretch>
            <a:fillRect/>
          </a:stretch>
        </p:blipFill>
        <p:spPr>
          <a:xfrm>
            <a:off x="342900" y="1804843"/>
            <a:ext cx="11506170" cy="309588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Lista de verificación de</a:t>
            </a:r>
            <a:br/>
            <a:r>
              <a:rPr lang="es-419" altLang="en-US" sz="3000" dirty="0">
                <a:solidFill>
                  <a:srgbClr val="422C70"/>
                </a:solidFill>
                <a:latin typeface="IBM Plex Sans Medium" pitchFamily="34" charset="0"/>
                <a:ea typeface="IBM Plex Sans Medium" pitchFamily="34" charset="-122"/>
                <a:cs typeface="IBM Plex Sans Medium" pitchFamily="34" charset="-120"/>
              </a:rPr>
              <a:t>seguridad</a:t>
            </a:r>
            <a:endParaRPr lang="es-419" sz="3000" dirty="0"/>
          </a:p>
        </p:txBody>
      </p:sp>
      <p:sp>
        <p:nvSpPr>
          <p:cNvPr id="5" name="Text 2"/>
          <p:cNvSpPr/>
          <p:nvPr/>
        </p:nvSpPr>
        <p:spPr>
          <a:xfrm>
            <a:off x="666780" y="1842516"/>
            <a:ext cx="5694426" cy="691195"/>
          </a:xfrm>
          <a:prstGeom prst="rect">
            <a:avLst/>
          </a:prstGeom>
          <a:noFill/>
          <a:ln/>
        </p:spPr>
        <p:txBody>
          <a:bodyPr wrap="square" lIns="0" tIns="0" rIns="0" bIns="0" rtlCol="0" anchor="t"/>
          <a:lstStyle/>
          <a:p>
            <a:pPr algn="l" indent="0" marL="0">
              <a:lnSpc>
                <a:spcPct val="113000"/>
              </a:lnSpc>
              <a:buNone/>
            </a:pPr>
            <a:r>
              <a:rPr lang="es-419" altLang="en-US" sz="2020" b="1" dirty="0">
                <a:solidFill>
                  <a:srgbClr val="25252B"/>
                </a:solidFill>
                <a:latin typeface="IBM Plex Sans" pitchFamily="34" charset="0"/>
                <a:ea typeface="IBM Plex Sans" pitchFamily="34" charset="-122"/>
                <a:cs typeface="IBM Plex Sans" pitchFamily="34" charset="-120"/>
              </a:rPr>
              <a:t>Práctica 3: detecte un riesgo y deténgase de forma segura</a:t>
            </a:r>
            <a:endParaRPr lang="es-419" sz="2020" dirty="0"/>
          </a:p>
        </p:txBody>
      </p:sp>
      <p:sp>
        <p:nvSpPr>
          <p:cNvPr id="6" name="Text 3"/>
          <p:cNvSpPr/>
          <p:nvPr/>
        </p:nvSpPr>
        <p:spPr>
          <a:xfrm>
            <a:off x="666780" y="2789652"/>
            <a:ext cx="5694426" cy="1382298"/>
          </a:xfrm>
          <a:prstGeom prst="rect">
            <a:avLst/>
          </a:prstGeom>
          <a:noFill/>
          <a:ln/>
        </p:spPr>
        <p:txBody>
          <a:bodyPr wrap="square" lIns="0" tIns="0" rIns="0" bIns="0" rtlCol="0" anchor="t"/>
          <a:lstStyle/>
          <a:p>
            <a:pPr algn="l" indent="0" marL="0">
              <a:lnSpc>
                <a:spcPct val="113000"/>
              </a:lnSpc>
              <a:buNone/>
            </a:pPr>
            <a:r>
              <a:rPr lang="es-419" altLang="en-US" sz="2020" b="1" dirty="0">
                <a:solidFill>
                  <a:srgbClr val="25252B"/>
                </a:solidFill>
                <a:latin typeface="IBM Plex Sans" pitchFamily="34" charset="0"/>
                <a:ea typeface="IBM Plex Sans" pitchFamily="34" charset="-122"/>
                <a:cs typeface="IBM Plex Sans" pitchFamily="34" charset="-120"/>
              </a:rPr>
              <a:t>Haga una pausa. No comparta nada. No envíe nada. Cierre el canal. Verifique de forma independiente. Pida ayuda sin revelar secretos.</a:t>
            </a:r>
            <a:endParaRPr lang="es-419" sz="2020" dirty="0"/>
          </a:p>
        </p:txBody>
      </p:sp>
      <p:sp>
        <p:nvSpPr>
          <p:cNvPr id="7" name="Shape 4"/>
          <p:cNvSpPr/>
          <p:nvPr/>
        </p:nvSpPr>
        <p:spPr>
          <a:xfrm>
            <a:off x="666780" y="4427891"/>
            <a:ext cx="5372100" cy="1727850"/>
          </a:xfrm>
          <a:prstGeom prst="rect">
            <a:avLst/>
          </a:prstGeom>
          <a:solidFill>
            <a:srgbClr val="F3F3FA"/>
          </a:solidFill>
          <a:ln/>
        </p:spPr>
      </p:sp>
      <p:sp>
        <p:nvSpPr>
          <p:cNvPr id="8" name="Shape 5"/>
          <p:cNvSpPr/>
          <p:nvPr/>
        </p:nvSpPr>
        <p:spPr>
          <a:xfrm>
            <a:off x="666780" y="4427891"/>
            <a:ext cx="57150" cy="1727850"/>
          </a:xfrm>
          <a:prstGeom prst="rect">
            <a:avLst/>
          </a:prstGeom>
          <a:solidFill>
            <a:srgbClr val="422C70"/>
          </a:solidFill>
          <a:ln/>
        </p:spPr>
      </p:sp>
      <p:sp>
        <p:nvSpPr>
          <p:cNvPr id="9" name="Text 6"/>
          <p:cNvSpPr/>
          <p:nvPr/>
        </p:nvSpPr>
        <p:spPr>
          <a:xfrm>
            <a:off x="1133582" y="4658319"/>
            <a:ext cx="4765396" cy="1266993"/>
          </a:xfrm>
          <a:prstGeom prst="rect">
            <a:avLst/>
          </a:prstGeom>
          <a:noFill/>
          <a:ln/>
        </p:spPr>
        <p:txBody>
          <a:bodyPr wrap="square" lIns="0" tIns="0" rIns="0" bIns="0" rtlCol="0" anchor="t"/>
          <a:lstStyle/>
          <a:p>
            <a:pPr algn="l" indent="0" marL="0">
              <a:lnSpc>
                <a:spcPct val="113000"/>
              </a:lnSpc>
              <a:buNone/>
            </a:pPr>
            <a:r>
              <a:rPr lang="es-419" altLang="en-US" sz="2020" b="1" dirty="0">
                <a:solidFill>
                  <a:srgbClr val="422C70"/>
                </a:solidFill>
                <a:latin typeface="IBM Plex Sans" pitchFamily="34" charset="0"/>
                <a:ea typeface="IBM Plex Sans" pitchFamily="34" charset="-122"/>
                <a:cs typeface="IBM Plex Sans" pitchFamily="34" charset="-120"/>
              </a:rPr>
              <a:t>Inténtelo</a:t>
            </a:r>
            <a:endParaRPr lang="es-419" sz="2020" dirty="0"/>
          </a:p>
          <a:p>
            <a:pPr algn="l" indent="0" marL="0">
              <a:lnSpc>
                <a:spcPct val="113000"/>
              </a:lnSpc>
              <a:spcBef>
                <a:spcPts val="300"/>
              </a:spcBef>
              <a:buNone/>
            </a:pPr>
            <a:r>
              <a:rPr lang="es-419" altLang="en-US" sz="2020" dirty="0">
                <a:solidFill>
                  <a:srgbClr val="25252B"/>
                </a:solidFill>
                <a:latin typeface="IBM Plex Sans" pitchFamily="34" charset="0"/>
                <a:ea typeface="IBM Plex Sans" pitchFamily="34" charset="-122"/>
                <a:cs typeface="IBM Plex Sans" pitchFamily="34" charset="-120"/>
              </a:rPr>
              <a:t>Identifique la señal de alerta, la posible pérdida y la primera acción segura en un mensaje preparado.</a:t>
            </a:r>
            <a:endParaRPr lang="es-419"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Urgencia Suplantación de identidad Cambio de destino Rendimientos garantizados Solicitudes de información secreta">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Adquisición e intercambio de</a:t>
            </a:r>
            <a:br/>
            <a:r>
              <a:rPr lang="es-419" altLang="en-US" sz="3000" dirty="0">
                <a:solidFill>
                  <a:srgbClr val="422C70"/>
                </a:solidFill>
                <a:latin typeface="IBM Plex Sans Medium" pitchFamily="34" charset="0"/>
                <a:ea typeface="IBM Plex Sans Medium" pitchFamily="34" charset="-122"/>
                <a:cs typeface="IBM Plex Sans Medium" pitchFamily="34" charset="-120"/>
              </a:rPr>
              <a:t>Bitcoin</a:t>
            </a:r>
            <a:endParaRPr lang="es-419"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es-419" altLang="en-US" sz="2020" b="1" dirty="0">
                <a:solidFill>
                  <a:srgbClr val="25252B"/>
                </a:solidFill>
                <a:latin typeface="IBM Plex Sans" pitchFamily="34" charset="0"/>
                <a:ea typeface="IBM Plex Sans" pitchFamily="34" charset="-122"/>
                <a:cs typeface="IBM Plex Sans" pitchFamily="34" charset="-120"/>
              </a:rPr>
              <a:t>Concientización, no asesoría financiera</a:t>
            </a:r>
            <a:endParaRPr lang="es-419" sz="2020" dirty="0"/>
          </a:p>
        </p:txBody>
      </p:sp>
      <p:sp>
        <p:nvSpPr>
          <p:cNvPr id="6" name="Text 3"/>
          <p:cNvSpPr/>
          <p:nvPr/>
        </p:nvSpPr>
        <p:spPr>
          <a:xfrm>
            <a:off x="666780" y="2444100"/>
            <a:ext cx="5694426" cy="1382298"/>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Compare el precio total y el diferencial de precios, las comisiones de servicio y de retiro, el control de las claves, los datos de identidad, la liquidación y las normas locales vigentes.</a:t>
            </a:r>
            <a:endParaRPr lang="es-419" sz="2020" dirty="0"/>
          </a:p>
        </p:txBody>
      </p:sp>
      <p:sp>
        <p:nvSpPr>
          <p:cNvPr id="7" name="Text 4"/>
          <p:cNvSpPr/>
          <p:nvPr/>
        </p:nvSpPr>
        <p:spPr>
          <a:xfrm>
            <a:off x="666780" y="4082339"/>
            <a:ext cx="5694426" cy="2073493"/>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Ninguna vía ni ningún proveedor es automáticamente la mejor opción. </a:t>
            </a:r>
            <a:r>
              <a:rPr lang="es-419" altLang="en-US" sz="2020" b="1" dirty="0">
                <a:solidFill>
                  <a:srgbClr val="25252B"/>
                </a:solidFill>
                <a:latin typeface="IBM Plex Sans" pitchFamily="34" charset="0"/>
                <a:ea typeface="IBM Plex Sans" pitchFamily="34" charset="-122"/>
                <a:cs typeface="IBM Plex Sans" pitchFamily="34" charset="-120"/>
              </a:rPr>
              <a:t>KYC</a:t>
            </a:r>
            <a:r>
              <a:rPr lang="es-419" altLang="en-US" sz="2020" dirty="0">
                <a:solidFill>
                  <a:srgbClr val="25252B"/>
                </a:solidFill>
                <a:latin typeface="IBM Plex Sans" pitchFamily="34" charset="0"/>
                <a:ea typeface="IBM Plex Sans" pitchFamily="34" charset="-122"/>
                <a:cs typeface="IBM Plex Sans" pitchFamily="34" charset="-120"/>
              </a:rPr>
              <a:t> significa verificación de identidad: posibles beneficios de cumplimiento normativo o recuperación, con riesgos relacionados con los datos de identidad y de pago.</a:t>
            </a:r>
            <a:endParaRPr lang="es-419"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Una persona que quiere bitcoin Ingresos Reciba pagos por su trabajo.Entre paresIntercambie efectivo en persona.Plataforma de intercambioCompre a través de un servicio.Cajero automático Compre en una m">    </p:cNvPr>
          <p:cNvPicPr>
            <a:picLocks noChangeAspect="1"/>
          </p:cNvPicPr>
          <p:nvPr/>
        </p:nvPicPr>
        <p:blipFill>
          <a:blip r:embed="rId1"/>
          <a:stretch>
            <a:fillRect/>
          </a:stretch>
        </p:blipFill>
        <p:spPr>
          <a:xfrm>
            <a:off x="342900" y="506669"/>
            <a:ext cx="11506170" cy="569223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Costos¿Qué precio, diferencial y comisiones por servicio o retiro se aplican?Custodia¿Quién controla los bitcoin antes y después del intercambio? Identidad y privacidad¿Qué información personal se rec">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Pagos en cadena y Lightning</a:t>
            </a:r>
            <a:endParaRPr lang="es-419"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En cadena:</a:t>
            </a:r>
            <a:r>
              <a:rPr lang="es-419" altLang="en-US" sz="2020" dirty="0">
                <a:solidFill>
                  <a:srgbClr val="25252B"/>
                </a:solidFill>
                <a:latin typeface="IBM Plex Sans" pitchFamily="34" charset="0"/>
                <a:ea typeface="IBM Plex Sans" pitchFamily="34" charset="-122"/>
                <a:cs typeface="IBM Plex Sans" pitchFamily="34" charset="-120"/>
              </a:rPr>
              <a:t> registro en la cadena de bloques; confirmaciones</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Lightning:</a:t>
            </a:r>
            <a:r>
              <a:rPr lang="es-419" altLang="en-US" sz="2020" dirty="0">
                <a:solidFill>
                  <a:srgbClr val="25252B"/>
                </a:solidFill>
                <a:latin typeface="IBM Plex Sans" pitchFamily="34" charset="0"/>
                <a:ea typeface="IBM Plex Sans" pitchFamily="34" charset="-122"/>
                <a:cs typeface="IBM Plex Sans" pitchFamily="34" charset="-120"/>
              </a:rPr>
              <a:t> red de pagos de Bitcoin; por lo general, el pago se completa o falla rápidamente</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Diferentes solicitudes de recepción, comisiones, límites y puntos de falla</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Asegúrese de que la solicitud corresponda al método de pago compatible con la billetera</a:t>
            </a:r>
            <a:endParaRPr lang="es-419" sz="2020" dirty="0"/>
          </a:p>
          <a:p>
            <a:pPr algn="l" marL="191770" indent="-191770">
              <a:lnSpc>
                <a:spcPct val="113000"/>
              </a:lnSpc>
              <a:spcBef>
                <a:spcPts val="400"/>
              </a:spcBef>
              <a:buSzPct val="100000"/>
              <a:buChar char="•"/>
            </a:pPr>
            <a:r>
              <a:rPr lang="es-419" altLang="en-US" sz="2020" dirty="0">
                <a:solidFill>
                  <a:srgbClr val="25252B"/>
                </a:solidFill>
                <a:latin typeface="IBM Plex Sans" pitchFamily="34" charset="0"/>
                <a:ea typeface="IBM Plex Sans" pitchFamily="34" charset="-122"/>
                <a:cs typeface="IBM Plex Sans" pitchFamily="34" charset="-120"/>
              </a:rPr>
              <a:t>Cualquiera de las dos vías puede implicar custodia o dependencia de un servicio</a:t>
            </a:r>
            <a:endParaRPr lang="es-419" sz="2020" dirty="0"/>
          </a:p>
        </p:txBody>
      </p:sp>
      <p:sp>
        <p:nvSpPr>
          <p:cNvPr id="5" name="Text 3"/>
          <p:cNvSpPr/>
          <p:nvPr/>
        </p:nvSpPr>
        <p:spPr>
          <a:xfrm>
            <a:off x="666780" y="3932011"/>
            <a:ext cx="11510010" cy="1036747"/>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Lightning no es una moneda distinta. Una billetera Lightning puede ser de custodia o de autocustodia; la rapidez de los pagos no demuestra que sea adecuada para mantener saldos mayores.</a:t>
            </a:r>
            <a:endParaRPr lang="es-419" sz="2020" dirty="0"/>
          </a:p>
        </p:txBody>
      </p:sp>
      <p:sp>
        <p:nvSpPr>
          <p:cNvPr id="6" name="Text 4"/>
          <p:cNvSpPr/>
          <p:nvPr/>
        </p:nvSpPr>
        <p:spPr>
          <a:xfrm>
            <a:off x="666780" y="5224790"/>
            <a:ext cx="11510010" cy="691195"/>
          </a:xfrm>
          <a:prstGeom prst="rect">
            <a:avLst/>
          </a:prstGeom>
          <a:noFill/>
          <a:ln/>
        </p:spPr>
        <p:txBody>
          <a:bodyPr wrap="square" lIns="0" tIns="0" rIns="0" bIns="0" rtlCol="0" anchor="t"/>
          <a:lstStyle/>
          <a:p>
            <a:pPr algn="l" indent="0" marL="0">
              <a:lnSpc>
                <a:spcPct val="113000"/>
              </a:lnSpc>
              <a:buNone/>
            </a:pPr>
            <a:r>
              <a:rPr lang="es-419" altLang="en-US" sz="2020" dirty="0">
                <a:solidFill>
                  <a:srgbClr val="25252B"/>
                </a:solidFill>
                <a:latin typeface="IBM Plex Sans" pitchFamily="34" charset="0"/>
                <a:ea typeface="IBM Plex Sans" pitchFamily="34" charset="-122"/>
                <a:cs typeface="IBM Plex Sans" pitchFamily="34" charset="-120"/>
              </a:rPr>
              <a:t>Algunas aplicaciones admiten ambas vías con comisiones o dependencias adicionales. Los detalles sobre canales, enrutamiento y liquidez se abordan en Aprendizaje avanzado.</a:t>
            </a:r>
            <a:endParaRPr lang="es-419"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Práctica guiada</a:t>
            </a:r>
            <a:endParaRPr lang="es-419"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Abra y explore la billetera preparada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Complete el procedimiento aprobado para el primer acceso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Localice y verifique la información pública para recibir fondos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Reciba fondos o simule su recepción de forma segura; verifique el estado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Complete o simule un proceso de recepción y envío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Demuestre que está preparado para la recuperación sin exponer información secreta</a:t>
            </a:r>
            <a:endParaRPr lang="es-419"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Use el entorno de práctica acordado. Deténgase si algo no coincide; solicite apoyo y más práctica cuando lo necesite.</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Repaso: ¿Qué significa la responsabilidad de la autocustodia?</a:t>
            </a:r>
            <a:endParaRPr lang="es-419"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es-419" altLang="en-US" sz="1920" b="1" dirty="0">
                <a:solidFill>
                  <a:srgbClr val="25252B"/>
                </a:solidFill>
                <a:latin typeface="IBM Plex Sans" pitchFamily="34" charset="0"/>
                <a:ea typeface="IBM Plex Sans" pitchFamily="34" charset="-122"/>
                <a:cs typeface="IBM Plex Sans" pitchFamily="34" charset="-120"/>
              </a:rPr>
              <a:t>Puntos clave</a:t>
            </a:r>
            <a:endParaRPr lang="es-419" sz="1920" dirty="0"/>
          </a:p>
        </p:txBody>
      </p:sp>
      <p:sp>
        <p:nvSpPr>
          <p:cNvPr id="5" name="Text 3"/>
          <p:cNvSpPr/>
          <p:nvPr/>
        </p:nvSpPr>
        <p:spPr>
          <a:xfrm>
            <a:off x="971459" y="194127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La billetera gestiona el acceso; las claves autorizan los gastos</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Comparta la información para recibir; mantenga la información secreta sin conexión y en privado</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Identifique los riesgos de custodia, recuperación y uso de dispositivos</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Verifique antes de aprobar; compruebe el resultado por su cuenta</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Deténgase si siente presión; limite las consecuencias de los errores al aprender</a:t>
            </a:r>
            <a:endParaRPr lang="es-419" sz="1920" dirty="0"/>
          </a:p>
        </p:txBody>
      </p:sp>
      <p:sp>
        <p:nvSpPr>
          <p:cNvPr id="6" name="Text 4"/>
          <p:cNvSpPr/>
          <p:nvPr/>
        </p:nvSpPr>
        <p:spPr>
          <a:xfrm>
            <a:off x="666780" y="4378513"/>
            <a:ext cx="11510010" cy="658094"/>
          </a:xfrm>
          <a:prstGeom prst="rect">
            <a:avLst/>
          </a:prstGeom>
          <a:noFill/>
          <a:ln/>
        </p:spPr>
        <p:txBody>
          <a:bodyPr wrap="square" lIns="0" tIns="0" rIns="0" bIns="0" rtlCol="0" anchor="t"/>
          <a:lstStyle/>
          <a:p>
            <a:pPr algn="l" indent="0" marL="0">
              <a:lnSpc>
                <a:spcPct val="113000"/>
              </a:lnSpc>
              <a:buNone/>
            </a:pPr>
            <a:r>
              <a:rPr lang="es-419" altLang="en-US" sz="1920" dirty="0">
                <a:solidFill>
                  <a:srgbClr val="25252B"/>
                </a:solidFill>
                <a:latin typeface="IBM Plex Sans" pitchFamily="34" charset="0"/>
                <a:ea typeface="IBM Plex Sans" pitchFamily="34" charset="-122"/>
                <a:cs typeface="IBM Plex Sans" pitchFamily="34" charset="-120"/>
              </a:rPr>
              <a:t>Un amigo le envía una solicitud mientras un servicio de soporte desconocido le exige actuar de inmediato. ¿Qué podría verificar antes de hacer algo?</a:t>
            </a:r>
            <a:endParaRPr lang="es-419" sz="1920" dirty="0"/>
          </a:p>
        </p:txBody>
      </p:sp>
      <p:sp>
        <p:nvSpPr>
          <p:cNvPr id="7" name="Shape 5"/>
          <p:cNvSpPr/>
          <p:nvPr/>
        </p:nvSpPr>
        <p:spPr>
          <a:xfrm>
            <a:off x="666780" y="5280386"/>
            <a:ext cx="10858500" cy="986912"/>
          </a:xfrm>
          <a:prstGeom prst="rect">
            <a:avLst/>
          </a:prstGeom>
          <a:solidFill>
            <a:srgbClr val="F3F3FA"/>
          </a:solidFill>
          <a:ln/>
        </p:spPr>
      </p:sp>
      <p:sp>
        <p:nvSpPr>
          <p:cNvPr id="8" name="Shape 6"/>
          <p:cNvSpPr/>
          <p:nvPr/>
        </p:nvSpPr>
        <p:spPr>
          <a:xfrm>
            <a:off x="666780" y="5280386"/>
            <a:ext cx="57150" cy="986912"/>
          </a:xfrm>
          <a:prstGeom prst="rect">
            <a:avLst/>
          </a:prstGeom>
          <a:solidFill>
            <a:srgbClr val="422C70"/>
          </a:solidFill>
          <a:ln/>
        </p:spPr>
      </p:sp>
      <p:sp>
        <p:nvSpPr>
          <p:cNvPr id="9" name="Text 7"/>
          <p:cNvSpPr/>
          <p:nvPr/>
        </p:nvSpPr>
        <p:spPr>
          <a:xfrm>
            <a:off x="1114014" y="5499842"/>
            <a:ext cx="10622310" cy="548000"/>
          </a:xfrm>
          <a:prstGeom prst="rect">
            <a:avLst/>
          </a:prstGeom>
          <a:noFill/>
          <a:ln/>
        </p:spPr>
        <p:txBody>
          <a:bodyPr wrap="square" lIns="0" tIns="0" rIns="0" bIns="0" rtlCol="0" anchor="t"/>
          <a:lstStyle/>
          <a:p>
            <a:pPr algn="l" indent="0" marL="0">
              <a:lnSpc>
                <a:spcPct val="113000"/>
              </a:lnSpc>
              <a:buNone/>
            </a:pPr>
            <a:r>
              <a:rPr lang="es-419" altLang="en-US" sz="1920" b="1" dirty="0">
                <a:solidFill>
                  <a:srgbClr val="422C70"/>
                </a:solidFill>
                <a:latin typeface="IBM Plex Sans" pitchFamily="34" charset="0"/>
                <a:ea typeface="IBM Plex Sans" pitchFamily="34" charset="-122"/>
                <a:cs typeface="IBM Plex Sans" pitchFamily="34" charset="-120"/>
              </a:rPr>
              <a:t>Un momento para reflexionar</a:t>
            </a:r>
            <a:endParaRPr lang="es-419" sz="1920" dirty="0"/>
          </a:p>
          <a:p>
            <a:pPr algn="l" indent="0" marL="0">
              <a:lnSpc>
                <a:spcPct val="113000"/>
              </a:lnSpc>
              <a:spcBef>
                <a:spcPts val="290"/>
              </a:spcBef>
              <a:buNone/>
            </a:pPr>
            <a:r>
              <a:rPr lang="es-419" altLang="en-US" sz="1920" dirty="0">
                <a:solidFill>
                  <a:srgbClr val="25252B"/>
                </a:solidFill>
                <a:latin typeface="IBM Plex Sans" pitchFamily="34" charset="0"/>
                <a:ea typeface="IBM Plex Sans" pitchFamily="34" charset="-122"/>
                <a:cs typeface="IBM Plex Sans" pitchFamily="34" charset="-120"/>
              </a:rPr>
              <a:t>¿Qué comprobación de seguridad se detendrá a realizar antes de actuar?</a:t>
            </a:r>
            <a:endParaRPr lang="es-419"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3</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es-419" altLang="en-US" sz="2400" dirty="0">
                <a:solidFill>
                  <a:srgbClr val="F7941F"/>
                </a:solidFill>
                <a:latin typeface="IBM Plex Sans Medium" pitchFamily="34" charset="0"/>
                <a:ea typeface="IBM Plex Sans Medium" pitchFamily="34" charset="-122"/>
                <a:cs typeface="IBM Plex Sans Medium" pitchFamily="34" charset="-120"/>
              </a:rPr>
              <a:t>Módulo 4</a:t>
            </a:r>
            <a:endParaRPr lang="es-419"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Bitcoin en su comunidad</a:t>
            </a:r>
            <a:endParaRPr lang="es-419"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es-419" altLang="en-US" sz="2400" b="1" dirty="0">
                <a:solidFill>
                  <a:srgbClr val="FFFFFF"/>
                </a:solidFill>
                <a:latin typeface="IBM Plex Sans" pitchFamily="34" charset="0"/>
                <a:ea typeface="IBM Plex Sans" pitchFamily="34" charset="-122"/>
                <a:cs typeface="IBM Plex Sans" pitchFamily="34" charset="-120"/>
              </a:rPr>
              <a:t>Conecte:</a:t>
            </a:r>
            <a:r>
              <a:rPr lang="es-419" altLang="en-US" sz="2400" dirty="0">
                <a:solidFill>
                  <a:srgbClr val="FFFFFF"/>
                </a:solidFill>
                <a:latin typeface="IBM Plex Sans" pitchFamily="34" charset="0"/>
                <a:ea typeface="IBM Plex Sans" pitchFamily="34" charset="-122"/>
                <a:cs typeface="IBM Plex Sans" pitchFamily="34" charset="-120"/>
              </a:rPr>
              <a:t> ¿Cómo se relacionan el problema, la solución y la acción segura con esta comunidad?</a:t>
            </a:r>
            <a:endParaRPr lang="es-419"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Su módulo local 4</a:t>
            </a:r>
            <a:endParaRPr lang="es-419" sz="3000" dirty="0"/>
          </a:p>
        </p:txBody>
      </p:sp>
      <p:pic>
        <p:nvPicPr>
          <p:cNvPr id="4" name="Image 0" descr="ConecteRelacione lo aprendido anteriormente con una necesidad local. CompareEvalúe Bitcoin frente a una alternativa local realista.Practique de forma seguraIntente realizar una tarea definida con orie">    </p:cNvPr>
          <p:cNvPicPr>
            <a:picLocks noChangeAspect="1"/>
          </p:cNvPicPr>
          <p:nvPr/>
        </p:nvPicPr>
        <p:blipFill>
          <a:blip r:embed="rId1"/>
          <a:stretch>
            <a:fillRect/>
          </a:stretch>
        </p:blipFill>
        <p:spPr>
          <a:xfrm>
            <a:off x="666780" y="1295430"/>
            <a:ext cx="10858500" cy="2073311"/>
          </a:xfrm>
          <a:prstGeom prst="rect">
            <a:avLst/>
          </a:prstGeom>
        </p:spPr>
      </p:pic>
      <p:sp>
        <p:nvSpPr>
          <p:cNvPr id="5" name="Text 2"/>
          <p:cNvSpPr/>
          <p:nvPr/>
        </p:nvSpPr>
        <p:spPr>
          <a:xfrm>
            <a:off x="666780" y="3521080"/>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Registre su enfoque local: problema u oportunidad, alternativa, escenario seguro, principal beneficio y riesgo, y próximo paso seguro.</a:t>
            </a:r>
            <a:endParaRPr lang="es-419" sz="2400" dirty="0"/>
          </a:p>
        </p:txBody>
      </p:sp>
      <p:sp>
        <p:nvSpPr>
          <p:cNvPr id="6" name="Text 3"/>
          <p:cNvSpPr/>
          <p:nvPr/>
        </p:nvSpPr>
        <p:spPr>
          <a:xfrm>
            <a:off x="666780" y="4648627"/>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No se espera que usted adopte Bitcoin ni que concluya que es la mejor opción. Los ejemplos locales no demuestran que un método funcione en todas partes.</a:t>
            </a:r>
            <a:endParaRPr lang="es-419"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Talleres y demostraciones</a:t>
            </a:r>
            <a:endParaRPr lang="es-419"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Presentación:</a:t>
            </a:r>
            <a:r>
              <a:rPr lang="es-419" altLang="en-US" sz="2400" dirty="0">
                <a:solidFill>
                  <a:srgbClr val="25252B"/>
                </a:solidFill>
                <a:latin typeface="IBM Plex Sans" pitchFamily="34" charset="0"/>
                <a:ea typeface="IBM Plex Sans" pitchFamily="34" charset="-122"/>
                <a:cs typeface="IBM Plex Sans" pitchFamily="34" charset="-120"/>
              </a:rPr>
              <a:t> observe el proceso y los riesgos</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Práctica:</a:t>
            </a:r>
            <a:r>
              <a:rPr lang="es-419" altLang="en-US" sz="2400" dirty="0">
                <a:solidFill>
                  <a:srgbClr val="25252B"/>
                </a:solidFill>
                <a:latin typeface="IBM Plex Sans" pitchFamily="34" charset="0"/>
                <a:ea typeface="IBM Plex Sans" pitchFamily="34" charset="-122"/>
                <a:cs typeface="IBM Plex Sans" pitchFamily="34" charset="-120"/>
              </a:rPr>
              <a:t> siga el proceso con materiales de capacitación seguros</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Producción:</a:t>
            </a:r>
            <a:r>
              <a:rPr lang="es-419" altLang="en-US" sz="2400" dirty="0">
                <a:solidFill>
                  <a:srgbClr val="25252B"/>
                </a:solidFill>
                <a:latin typeface="IBM Plex Sans" pitchFamily="34" charset="0"/>
                <a:ea typeface="IBM Plex Sans" pitchFamily="34" charset="-122"/>
                <a:cs typeface="IBM Plex Sans" pitchFamily="34" charset="-120"/>
              </a:rPr>
              <a:t> complete una tarea o explique una decisión de forma independiente</a:t>
            </a:r>
            <a:endParaRPr lang="es-419"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Antes de la práctica: herramientas verificadas, planes claros de recuperación y de respuesta ante fallas, riesgos conocidos y un punto claro para detenerse.</a:t>
            </a:r>
            <a:endParaRPr lang="es-419"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No se le presionará para instalar software ni revelar datos financieros. Hay una alternativa sin conexión o sin fondos disponible. Cualquier monto de dinero real debe ser lo suficientemente pequeño como para que su pérdida total siga siendo una lección, no una crisis.</a:t>
            </a:r>
            <a:endParaRPr lang="es-419"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Herramientas y recursos locales de Bitcoin</a:t>
            </a:r>
            <a:endParaRPr lang="es-419"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Propósito y alternativa realista</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Control y recuperación de claves</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Autenticidad del desarrollador, del dominio o de la ficha de la aplicación</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Condición de código abierto, revisión y mantenimiento</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Privacidad, costo total, compatibilidad y soporte</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Normas y restricciones locales vigentes</a:t>
            </a:r>
            <a:endParaRPr lang="es-419"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es-419" altLang="en-US" sz="2110" dirty="0">
                <a:solidFill>
                  <a:srgbClr val="25252B"/>
                </a:solidFill>
                <a:latin typeface="IBM Plex Sans" pitchFamily="34" charset="0"/>
                <a:ea typeface="IBM Plex Sans" pitchFamily="34" charset="-122"/>
                <a:cs typeface="IBM Plex Sans" pitchFamily="34" charset="-120"/>
              </a:rPr>
              <a:t>Registre la herramienta y su versión, la fecha de verificación, la custodia, el uso principal, el beneficio, el riesgo, el método de recuperación y la alternativa.</a:t>
            </a:r>
            <a:endParaRPr lang="es-419"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es-419" altLang="en-US" sz="2110" dirty="0">
                <a:solidFill>
                  <a:srgbClr val="25252B"/>
                </a:solidFill>
                <a:latin typeface="IBM Plex Sans" pitchFamily="34" charset="0"/>
                <a:ea typeface="IBM Plex Sans" pitchFamily="34" charset="-122"/>
                <a:cs typeface="IBM Plex Sans" pitchFamily="34" charset="-120"/>
              </a:rPr>
              <a:t>Las herramientas mencionadas son ejemplos educativos correspondientes a una fecha determinada, no recomendaciones ni promesas de seguridad, disponibilidad, bajo costo o idoneidad. Verifíquelas de nuevo antes de usarlas en la práctica.</a:t>
            </a:r>
            <a:endParaRPr lang="es-419"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Pagos Lightning</a:t>
            </a:r>
            <a:endParaRPr lang="es-419" sz="3000" dirty="0"/>
          </a:p>
        </p:txBody>
      </p:sp>
      <p:sp>
        <p:nvSpPr>
          <p:cNvPr id="4" name="Text 2"/>
          <p:cNvSpPr/>
          <p:nvPr/>
        </p:nvSpPr>
        <p:spPr>
          <a:xfrm>
            <a:off x="1017179" y="1379464"/>
            <a:ext cx="11125871" cy="2817175"/>
          </a:xfrm>
          <a:prstGeom prst="rect">
            <a:avLst/>
          </a:prstGeom>
          <a:noFill/>
          <a:ln/>
        </p:spPr>
        <p:txBody>
          <a:bodyPr wrap="square" lIns="0" tIns="0" rIns="0" bIns="0" rtlCol="0" anchor="t"/>
          <a:lstStyle/>
          <a:p>
            <a:pPr algn="l" marL="210820" indent="-210820">
              <a:lnSpc>
                <a:spcPct val="113000"/>
              </a:lnSpc>
              <a:buSzPct val="100000"/>
              <a:buChar char="•"/>
            </a:pPr>
            <a:r>
              <a:rPr lang="es-419" altLang="en-US" sz="2210" b="1" dirty="0">
                <a:solidFill>
                  <a:srgbClr val="422C70"/>
                </a:solidFill>
                <a:latin typeface="IBM Plex Sans" pitchFamily="34" charset="0"/>
                <a:ea typeface="IBM Plex Sans" pitchFamily="34" charset="-122"/>
                <a:cs typeface="IBM Plex Sans" pitchFamily="34" charset="-120"/>
              </a:rPr>
              <a:t>Factura:</a:t>
            </a:r>
            <a:r>
              <a:rPr lang="es-419" altLang="en-US" sz="2210" dirty="0">
                <a:solidFill>
                  <a:srgbClr val="25252B"/>
                </a:solidFill>
                <a:latin typeface="IBM Plex Sans" pitchFamily="34" charset="0"/>
                <a:ea typeface="IBM Plex Sans" pitchFamily="34" charset="-122"/>
                <a:cs typeface="IBM Plex Sans" pitchFamily="34" charset="-120"/>
              </a:rPr>
              <a:t> solicitud de un pago específico; puede incluir el monto y la fecha de vencimiento</a:t>
            </a:r>
            <a:endParaRPr lang="es-419" sz="2210" dirty="0"/>
          </a:p>
          <a:p>
            <a:pPr algn="l" marL="210820" indent="-210820">
              <a:lnSpc>
                <a:spcPct val="113000"/>
              </a:lnSpc>
              <a:spcBef>
                <a:spcPts val="440"/>
              </a:spcBef>
              <a:buSzPct val="100000"/>
              <a:buChar char="•"/>
            </a:pPr>
            <a:r>
              <a:rPr lang="es-419" altLang="en-US" sz="2210" b="1" dirty="0">
                <a:solidFill>
                  <a:srgbClr val="422C70"/>
                </a:solidFill>
                <a:latin typeface="IBM Plex Sans" pitchFamily="34" charset="0"/>
                <a:ea typeface="IBM Plex Sans" pitchFamily="34" charset="-122"/>
                <a:cs typeface="IBM Plex Sans" pitchFamily="34" charset="-120"/>
              </a:rPr>
              <a:t>Dirección Lightning:</a:t>
            </a:r>
            <a:r>
              <a:rPr lang="es-419" altLang="en-US" sz="2210" dirty="0">
                <a:solidFill>
                  <a:srgbClr val="25252B"/>
                </a:solidFill>
                <a:latin typeface="IBM Plex Sans" pitchFamily="34" charset="0"/>
                <a:ea typeface="IBM Plex Sans" pitchFamily="34" charset="-122"/>
                <a:cs typeface="IBM Plex Sans" pitchFamily="34" charset="-120"/>
              </a:rPr>
              <a:t> identificador de enrutamiento respaldado por un proveedor, a menudo similar a una dirección de correo electrónico</a:t>
            </a:r>
            <a:endParaRPr lang="es-419" sz="2210" dirty="0"/>
          </a:p>
          <a:p>
            <a:pPr algn="l" marL="210820" indent="-210820">
              <a:lnSpc>
                <a:spcPct val="113000"/>
              </a:lnSpc>
              <a:spcBef>
                <a:spcPts val="440"/>
              </a:spcBef>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Verifique la custodia, la vía de ingreso de fondos, el respaldo, las comisiones y los límites</a:t>
            </a:r>
            <a:endParaRPr lang="es-419" sz="2210" dirty="0"/>
          </a:p>
          <a:p>
            <a:pPr algn="l" marL="210820" indent="-210820">
              <a:lnSpc>
                <a:spcPct val="113000"/>
              </a:lnSpc>
              <a:spcBef>
                <a:spcPts val="440"/>
              </a:spcBef>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Identifique cómo se gestionan los fallos y cómo se confirma la recepción del pago</a:t>
            </a:r>
            <a:endParaRPr lang="es-419" sz="2210" dirty="0"/>
          </a:p>
        </p:txBody>
      </p:sp>
      <p:sp>
        <p:nvSpPr>
          <p:cNvPr id="5" name="Text 3"/>
          <p:cNvSpPr/>
          <p:nvPr/>
        </p:nvSpPr>
        <p:spPr>
          <a:xfrm>
            <a:off x="666780" y="4505066"/>
            <a:ext cx="11510010" cy="756940"/>
          </a:xfrm>
          <a:prstGeom prst="rect">
            <a:avLst/>
          </a:prstGeom>
          <a:noFill/>
          <a:ln/>
        </p:spPr>
        <p:txBody>
          <a:bodyPr wrap="square" lIns="0" tIns="0" rIns="0" bIns="0" rtlCol="0" anchor="t"/>
          <a:lstStyle/>
          <a:p>
            <a:pPr algn="l" indent="0" marL="0">
              <a:lnSpc>
                <a:spcPct val="113000"/>
              </a:lnSpc>
              <a:buNone/>
            </a:pPr>
            <a:r>
              <a:rPr lang="es-419" altLang="en-US" sz="2210" dirty="0">
                <a:solidFill>
                  <a:srgbClr val="25252B"/>
                </a:solidFill>
                <a:latin typeface="IBM Plex Sans" pitchFamily="34" charset="0"/>
                <a:ea typeface="IBM Plex Sans" pitchFamily="34" charset="-122"/>
                <a:cs typeface="IBM Plex Sans" pitchFamily="34" charset="-120"/>
              </a:rPr>
              <a:t>Una dirección Lightning no es una cuenta de correo electrónico; depende del proveedor o dominio que la respalda. Revise la solicitud final antes de aprobarla.</a:t>
            </a:r>
            <a:endParaRPr lang="es-419" sz="2210" dirty="0"/>
          </a:p>
        </p:txBody>
      </p:sp>
      <p:sp>
        <p:nvSpPr>
          <p:cNvPr id="6" name="Text 4"/>
          <p:cNvSpPr/>
          <p:nvPr/>
        </p:nvSpPr>
        <p:spPr>
          <a:xfrm>
            <a:off x="666780" y="5542361"/>
            <a:ext cx="11510010" cy="378470"/>
          </a:xfrm>
          <a:prstGeom prst="rect">
            <a:avLst/>
          </a:prstGeom>
          <a:noFill/>
          <a:ln/>
        </p:spPr>
        <p:txBody>
          <a:bodyPr wrap="square" lIns="0" tIns="0" rIns="0" bIns="0" rtlCol="0" anchor="t"/>
          <a:lstStyle/>
          <a:p>
            <a:pPr algn="l" indent="0" marL="0">
              <a:lnSpc>
                <a:spcPct val="113000"/>
              </a:lnSpc>
              <a:buNone/>
            </a:pPr>
            <a:r>
              <a:rPr lang="es-419" altLang="en-US" sz="2210" dirty="0">
                <a:solidFill>
                  <a:srgbClr val="25252B"/>
                </a:solidFill>
                <a:latin typeface="IBM Plex Sans" pitchFamily="34" charset="0"/>
                <a:ea typeface="IBM Plex Sans" pitchFamily="34" charset="-122"/>
                <a:cs typeface="IBM Plex Sans" pitchFamily="34" charset="-120"/>
              </a:rPr>
              <a:t>Un pago pequeño exitoso no demuestra que sea seguro mantener saldos mayores.</a:t>
            </a:r>
            <a:endParaRPr lang="es-419"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El receptor genera una solicitud de pagoEl receptor crea una solicitud de pago con el monto incluido.El remitente pagaEl remitente escanea la solicitud, verifica el monto y paga. El receptor recibe el">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Identifique si cada billetera es de custodia o de autocustodia. 1Cree la solicitudEl destinatario crea una solicitud de pago.2Escanee la solicitudEl remitente la escanea o la copia.3Verifique los deta">    </p:cNvPr>
          <p:cNvPicPr>
            <a:picLocks noChangeAspect="1"/>
          </p:cNvPicPr>
          <p:nvPr/>
        </p:nvPicPr>
        <p:blipFill>
          <a:blip r:embed="rId1"/>
          <a:stretch>
            <a:fillRect/>
          </a:stretch>
        </p:blipFill>
        <p:spPr>
          <a:xfrm>
            <a:off x="342900" y="607619"/>
            <a:ext cx="11506170" cy="5490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Pago guiado por Lightning</a:t>
            </a:r>
            <a:endParaRPr lang="es-419"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El destinatario crea la solicitud correcta.</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El remitente la escanea o la copia.</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Verifique el destinatario, el monto, la unidad, la comisión y cualquier fecha de vencimiento.</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Apruebe solo cuando los detalles coincidan.</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Ambas partes verifican el resultado en sus propias billeteras.</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Explique los riesgos de custodia y de fallas.</a:t>
            </a:r>
            <a:endParaRPr lang="es-419"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Utilice una práctica de bajo riesgo preparada o aprobada. Deténgase si el resultado difiere de lo planeado; verifique antes de realizar cualquier otra acción.</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Uso de Bitcoin en la vida cotidiana</a:t>
            </a:r>
            <a:endParaRPr lang="es-419"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Obtener ingresos:</a:t>
            </a:r>
            <a:r>
              <a:rPr lang="es-419" altLang="en-US" sz="2400" dirty="0">
                <a:solidFill>
                  <a:srgbClr val="25252B"/>
                </a:solidFill>
                <a:latin typeface="IBM Plex Sans" pitchFamily="34" charset="0"/>
                <a:ea typeface="IBM Plex Sans" pitchFamily="34" charset="-122"/>
                <a:cs typeface="IBM Plex Sans" pitchFamily="34" charset="-120"/>
              </a:rPr>
              <a:t> fijación de precios, elección del momento, volatilidad, registros y custodia</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Ahorrar:</a:t>
            </a:r>
            <a:r>
              <a:rPr lang="es-419" altLang="en-US" sz="2400" dirty="0">
                <a:solidFill>
                  <a:srgbClr val="25252B"/>
                </a:solidFill>
                <a:latin typeface="IBM Plex Sans" pitchFamily="34" charset="0"/>
                <a:ea typeface="IBM Plex Sans" pitchFamily="34" charset="-122"/>
                <a:cs typeface="IBM Plex Sans" pitchFamily="34" charset="-120"/>
              </a:rPr>
              <a:t> uso futuro; el precio puede caer bruscamente</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Recibir y enviar:</a:t>
            </a:r>
            <a:r>
              <a:rPr lang="es-419" altLang="en-US" sz="2400" dirty="0">
                <a:solidFill>
                  <a:srgbClr val="25252B"/>
                </a:solidFill>
                <a:latin typeface="IBM Plex Sans" pitchFamily="34" charset="0"/>
                <a:ea typeface="IBM Plex Sans" pitchFamily="34" charset="-122"/>
                <a:cs typeface="IBM Plex Sans" pitchFamily="34" charset="-120"/>
              </a:rPr>
              <a:t> solicitud correcta, liquidación, ruta y comisiones</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Gastar:</a:t>
            </a:r>
            <a:r>
              <a:rPr lang="es-419" altLang="en-US" sz="2400" dirty="0">
                <a:solidFill>
                  <a:srgbClr val="25252B"/>
                </a:solidFill>
                <a:latin typeface="IBM Plex Sans" pitchFamily="34" charset="0"/>
                <a:ea typeface="IBM Plex Sans" pitchFamily="34" charset="-122"/>
                <a:cs typeface="IBM Plex Sans" pitchFamily="34" charset="-120"/>
              </a:rPr>
              <a:t> tipo de cambio, políticas del comercio y efectos fiscales</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Fijación de precios y contabilidad:</a:t>
            </a:r>
            <a:r>
              <a:rPr lang="es-419" altLang="en-US" sz="2400" dirty="0">
                <a:solidFill>
                  <a:srgbClr val="25252B"/>
                </a:solidFill>
                <a:latin typeface="IBM Plex Sans" pitchFamily="34" charset="0"/>
                <a:ea typeface="IBM Plex Sans" pitchFamily="34" charset="-122"/>
                <a:cs typeface="IBM Plex Sans" pitchFamily="34" charset="-120"/>
              </a:rPr>
              <a:t> BTC/sats; puede que aún se necesiten registros en moneda fíat</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Donar:</a:t>
            </a:r>
            <a:r>
              <a:rPr lang="es-419" altLang="en-US" sz="2400" dirty="0">
                <a:solidFill>
                  <a:srgbClr val="25252B"/>
                </a:solidFill>
                <a:latin typeface="IBM Plex Sans" pitchFamily="34" charset="0"/>
                <a:ea typeface="IBM Plex Sans" pitchFamily="34" charset="-122"/>
                <a:cs typeface="IBM Plex Sans" pitchFamily="34" charset="-120"/>
              </a:rPr>
              <a:t> verifique la solicitud del destinatario real</a:t>
            </a:r>
            <a:endParaRPr lang="es-419"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¿Qué problema se aborda? ¿Es Bitcoin mejor que la alternativa disponible en este caso? ¿Qué nuevo riesgo o responsabilidad surge?</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Gastar y recibir a nivel local</a:t>
            </a:r>
            <a:endParaRPr lang="es-419" sz="3000" dirty="0"/>
          </a:p>
        </p:txBody>
      </p:sp>
      <p:sp>
        <p:nvSpPr>
          <p:cNvPr id="5" name="Text 2"/>
          <p:cNvSpPr/>
          <p:nvPr/>
        </p:nvSpPr>
        <p:spPr>
          <a:xfrm>
            <a:off x="666780" y="1417320"/>
            <a:ext cx="11144250" cy="329093"/>
          </a:xfrm>
          <a:prstGeom prst="rect">
            <a:avLst/>
          </a:prstGeom>
          <a:noFill/>
          <a:ln/>
        </p:spPr>
        <p:txBody>
          <a:bodyPr wrap="square" lIns="0" tIns="0" rIns="0" bIns="0" rtlCol="0" anchor="t"/>
          <a:lstStyle/>
          <a:p>
            <a:pPr algn="l" indent="0" marL="0">
              <a:lnSpc>
                <a:spcPct val="113000"/>
              </a:lnSpc>
              <a:buNone/>
            </a:pPr>
            <a:r>
              <a:rPr lang="es-419" altLang="en-US" sz="1920" b="1" dirty="0">
                <a:solidFill>
                  <a:srgbClr val="25252B"/>
                </a:solidFill>
                <a:latin typeface="IBM Plex Sans" pitchFamily="34" charset="0"/>
                <a:ea typeface="IBM Plex Sans" pitchFamily="34" charset="-122"/>
                <a:cs typeface="IBM Plex Sans" pitchFamily="34" charset="-120"/>
              </a:rPr>
              <a:t>Una compra pequeña</a:t>
            </a:r>
            <a:endParaRPr lang="es-419" sz="1920" dirty="0"/>
          </a:p>
        </p:txBody>
      </p:sp>
      <p:sp>
        <p:nvSpPr>
          <p:cNvPr id="6" name="Text 3"/>
          <p:cNvSpPr/>
          <p:nvPr/>
        </p:nvSpPr>
        <p:spPr>
          <a:xfrm>
            <a:off x="971459" y="1941271"/>
            <a:ext cx="6006694" cy="1742664"/>
          </a:xfrm>
          <a:prstGeom prst="rect">
            <a:avLst/>
          </a:prstGeom>
          <a:noFill/>
          <a:ln/>
        </p:spPr>
        <p:txBody>
          <a:bodyPr wrap="square" lIns="0" tIns="0" rIns="0" bIns="0" rtlCol="0" anchor="t"/>
          <a:lstStyle/>
          <a:p>
            <a:pPr algn="l" marL="182880" indent="-182880">
              <a:lnSpc>
                <a:spcPct val="113000"/>
              </a:lnSpc>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¿Qué opción es adecuada para un pago pequeño y rápido?</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¿Quién solicita el pago; quién verifica el monto y la unidad?</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¿Qué pasa si “enviado” y “recibido” no coinciden?</a:t>
            </a:r>
            <a:endParaRPr lang="es-419" sz="1920" dirty="0"/>
          </a:p>
        </p:txBody>
      </p:sp>
      <p:sp>
        <p:nvSpPr>
          <p:cNvPr id="7" name="Text 4"/>
          <p:cNvSpPr/>
          <p:nvPr/>
        </p:nvSpPr>
        <p:spPr>
          <a:xfrm>
            <a:off x="666780" y="3952128"/>
            <a:ext cx="11144250" cy="329093"/>
          </a:xfrm>
          <a:prstGeom prst="rect">
            <a:avLst/>
          </a:prstGeom>
          <a:noFill/>
          <a:ln/>
        </p:spPr>
        <p:txBody>
          <a:bodyPr wrap="square" lIns="0" tIns="0" rIns="0" bIns="0" rtlCol="0" anchor="t"/>
          <a:lstStyle/>
          <a:p>
            <a:pPr algn="l" indent="0" marL="0">
              <a:lnSpc>
                <a:spcPct val="113000"/>
              </a:lnSpc>
              <a:buNone/>
            </a:pPr>
            <a:r>
              <a:rPr lang="es-419" altLang="en-US" sz="1920" b="1" dirty="0">
                <a:solidFill>
                  <a:srgbClr val="25252B"/>
                </a:solidFill>
                <a:latin typeface="IBM Plex Sans" pitchFamily="34" charset="0"/>
                <a:ea typeface="IBM Plex Sans" pitchFamily="34" charset="-122"/>
                <a:cs typeface="IBM Plex Sans" pitchFamily="34" charset="-120"/>
              </a:rPr>
              <a:t>Pago por un trabajo</a:t>
            </a:r>
            <a:endParaRPr lang="es-419" sz="1920" dirty="0"/>
          </a:p>
        </p:txBody>
      </p:sp>
      <p:sp>
        <p:nvSpPr>
          <p:cNvPr id="8" name="Text 5"/>
          <p:cNvSpPr/>
          <p:nvPr/>
        </p:nvSpPr>
        <p:spPr>
          <a:xfrm>
            <a:off x="971459" y="4476171"/>
            <a:ext cx="6006694" cy="1035832"/>
          </a:xfrm>
          <a:prstGeom prst="rect">
            <a:avLst/>
          </a:prstGeom>
          <a:noFill/>
          <a:ln/>
        </p:spPr>
        <p:txBody>
          <a:bodyPr wrap="square" lIns="0" tIns="0" rIns="0" bIns="0" rtlCol="0" anchor="t"/>
          <a:lstStyle/>
          <a:p>
            <a:pPr algn="l" marL="182880" indent="-182880">
              <a:lnSpc>
                <a:spcPct val="113000"/>
              </a:lnSpc>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¿En qué unidad se expresa el precio, cuándo se fija el tipo de cambio y quién paga las comisiones?</a:t>
            </a:r>
            <a:endParaRPr lang="es-419" sz="1920" dirty="0"/>
          </a:p>
          <a:p>
            <a:pPr algn="l" marL="182880" indent="-182880">
              <a:lnSpc>
                <a:spcPct val="113000"/>
              </a:lnSpc>
              <a:spcBef>
                <a:spcPts val="380"/>
              </a:spcBef>
              <a:buSzPct val="100000"/>
              <a:buChar char="•"/>
            </a:pPr>
            <a:r>
              <a:rPr lang="es-419" altLang="en-US" sz="1920" dirty="0">
                <a:solidFill>
                  <a:srgbClr val="25252B"/>
                </a:solidFill>
                <a:latin typeface="IBM Plex Sans" pitchFamily="34" charset="0"/>
                <a:ea typeface="IBM Plex Sans" pitchFamily="34" charset="-122"/>
                <a:cs typeface="IBM Plex Sans" pitchFamily="34" charset="-120"/>
              </a:rPr>
              <a:t>¿Custodia, registros, gestión segura?</a:t>
            </a:r>
            <a:endParaRPr lang="es-419"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El cliente hace su pedidoEl cliente pide un café. El mesero genera la facturaEl mesero crea una solicitud de pago. El cliente pagaEl cliente paga en bitcoin. El mesero entrega el caféEl cliente recibe">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Transferencias locales, reembolsos y donaciones</a:t>
            </a:r>
            <a:endParaRPr lang="es-419"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Transferencia familiar:</a:t>
            </a:r>
            <a:r>
              <a:rPr lang="es-419" altLang="en-US" sz="2400" dirty="0">
                <a:solidFill>
                  <a:srgbClr val="25252B"/>
                </a:solidFill>
                <a:latin typeface="IBM Plex Sans" pitchFamily="34" charset="0"/>
                <a:ea typeface="IBM Plex Sans" pitchFamily="34" charset="-122"/>
                <a:cs typeface="IBM Plex Sans" pitchFamily="34" charset="-120"/>
              </a:rPr>
              <a:t> compare la ruta completa, el costo total, las demoras, la custodia y lo que desea el destinatario</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Reembolso:</a:t>
            </a:r>
            <a:r>
              <a:rPr lang="es-419" altLang="en-US" sz="2400" dirty="0">
                <a:solidFill>
                  <a:srgbClr val="25252B"/>
                </a:solidFill>
                <a:latin typeface="IBM Plex Sans" pitchFamily="34" charset="0"/>
                <a:ea typeface="IBM Plex Sans" pitchFamily="34" charset="-122"/>
                <a:cs typeface="IBM Plex Sans" pitchFamily="34" charset="-120"/>
              </a:rPr>
              <a:t> verifique la solicitud del cliente; use una dirección nueva para el reembolso; acuerde las comisiones y los registros</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Donación comunitaria:</a:t>
            </a:r>
            <a:r>
              <a:rPr lang="es-419" altLang="en-US" sz="2400" dirty="0">
                <a:solidFill>
                  <a:srgbClr val="25252B"/>
                </a:solidFill>
                <a:latin typeface="IBM Plex Sans" pitchFamily="34" charset="0"/>
                <a:ea typeface="IBM Plex Sans" pitchFamily="34" charset="-122"/>
                <a:cs typeface="IBM Plex Sans" pitchFamily="34" charset="-120"/>
              </a:rPr>
              <a:t> verifique la solicitud; identifique quién controla las claves y los respaldos, y la ruta del pago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Equilibre la transparencia con la privacidad del donante; revise los registros requeridos</a:t>
            </a:r>
            <a:endParaRPr lang="es-419"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Vías locales de entrada y salida</a:t>
            </a:r>
            <a:endParaRPr lang="es-419"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Vía de entrada:</a:t>
            </a:r>
            <a:r>
              <a:rPr lang="es-419" altLang="en-US" sz="2300" dirty="0">
                <a:solidFill>
                  <a:srgbClr val="25252B"/>
                </a:solidFill>
                <a:latin typeface="IBM Plex Sans" pitchFamily="34" charset="0"/>
                <a:ea typeface="IBM Plex Sans" pitchFamily="34" charset="-122"/>
                <a:cs typeface="IBM Plex Sans" pitchFamily="34" charset="-120"/>
              </a:rPr>
              <a:t> dinero local, trabajo o activos → bitcoin</a:t>
            </a:r>
            <a:endParaRPr lang="es-419" sz="2300" dirty="0"/>
          </a:p>
          <a:p>
            <a:pPr algn="l" marL="219710" indent="-219710">
              <a:lnSpc>
                <a:spcPct val="113000"/>
              </a:lnSpc>
              <a:spcBef>
                <a:spcPts val="460"/>
              </a:spcBef>
              <a:buSzPct val="100000"/>
              <a:buChar char="•"/>
            </a:pPr>
            <a:r>
              <a:rPr lang="es-419" altLang="en-US" sz="2300" b="1" dirty="0">
                <a:solidFill>
                  <a:srgbClr val="422C70"/>
                </a:solidFill>
                <a:latin typeface="IBM Plex Sans" pitchFamily="34" charset="0"/>
                <a:ea typeface="IBM Plex Sans" pitchFamily="34" charset="-122"/>
                <a:cs typeface="IBM Plex Sans" pitchFamily="34" charset="-120"/>
              </a:rPr>
              <a:t>Vía de salida:</a:t>
            </a:r>
            <a:r>
              <a:rPr lang="es-419" altLang="en-US" sz="2300" dirty="0">
                <a:solidFill>
                  <a:srgbClr val="25252B"/>
                </a:solidFill>
                <a:latin typeface="IBM Plex Sans" pitchFamily="34" charset="0"/>
                <a:ea typeface="IBM Plex Sans" pitchFamily="34" charset="-122"/>
                <a:cs typeface="IBM Plex Sans" pitchFamily="34" charset="-120"/>
              </a:rPr>
              <a:t> bitcoin → dinero local, bienes o servicios</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Compare dos vías locales con una opción existente que no use Bitcoin</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Total recibido, tiempo, custodia, privacidad, riesgo de reversión y puntos de falla</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Verifique que pueda retirar a claves bajo su control; un saldo interno puede seguir siendo un derecho de cobro</a:t>
            </a:r>
            <a:endParaRPr lang="es-419"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Para el intercambio en persona, use un lugar público adecuado, evite llevar efectivo innecesario, vaya con una persona de confianza cuando sea conveniente, verifique el pago antes de retirarse y cumpla con la legislación local. No revele cuánto posee ni detalles sobre cómo lo guarda.</a:t>
            </a:r>
            <a:endParaRPr lang="es-419"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Ventajas y desventajas de operar con y sin KYC</a:t>
            </a:r>
            <a:endParaRPr lang="es-419"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KYC:</a:t>
            </a:r>
            <a:r>
              <a:rPr lang="es-419" altLang="en-US" sz="2400" dirty="0">
                <a:solidFill>
                  <a:srgbClr val="25252B"/>
                </a:solidFill>
                <a:latin typeface="IBM Plex Sans" pitchFamily="34" charset="0"/>
                <a:ea typeface="IBM Plex Sans" pitchFamily="34" charset="-122"/>
                <a:cs typeface="IBM Plex Sans" pitchFamily="34" charset="-120"/>
              </a:rPr>
              <a:t> verificación de identidad; posibles beneficios de acceso bancario, límites, cumplimiento normativo o recuperación</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Riesgo de los datos:</a:t>
            </a:r>
            <a:r>
              <a:rPr lang="es-419" altLang="en-US" sz="2400" dirty="0">
                <a:solidFill>
                  <a:srgbClr val="25252B"/>
                </a:solidFill>
                <a:latin typeface="IBM Plex Sans" pitchFamily="34" charset="0"/>
                <a:ea typeface="IBM Plex Sans" pitchFamily="34" charset="-122"/>
                <a:cs typeface="IBM Plex Sans" pitchFamily="34" charset="-120"/>
              </a:rPr>
              <a:t> vínculos duraderos entre identidad y pagos, filtraciones, uso indebido o restricciones</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Sin KYC:</a:t>
            </a:r>
            <a:r>
              <a:rPr lang="es-419" altLang="en-US" sz="2400" dirty="0">
                <a:solidFill>
                  <a:srgbClr val="25252B"/>
                </a:solidFill>
                <a:latin typeface="IBM Plex Sans" pitchFamily="34" charset="0"/>
                <a:ea typeface="IBM Plex Sans" pitchFamily="34" charset="-122"/>
                <a:cs typeface="IBM Plex Sans" pitchFamily="34" charset="-120"/>
              </a:rPr>
              <a:t> posiblemente menos recopilación de datos de identidad</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Posibles precios más altos, menor liquidez, menos soporte, fraude o restricciones legales</a:t>
            </a:r>
            <a:endParaRPr lang="es-419"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Ninguna de las dos etiquetas es automáticamente la mejor opción. No infrinja las leyes locales ni se exponga a peligros físicos en busca de privacidad; si tiene dudas, busque asesoría local calificada y actualizada.</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Economías circulares</a:t>
            </a:r>
            <a:endParaRPr lang="es-419"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es-419" altLang="en-US" sz="2210" dirty="0">
                <a:solidFill>
                  <a:srgbClr val="25252B"/>
                </a:solidFill>
                <a:latin typeface="IBM Plex Sans" pitchFamily="34" charset="0"/>
                <a:ea typeface="IBM Plex Sans" pitchFamily="34" charset="-122"/>
                <a:cs typeface="IBM Plex Sans" pitchFamily="34" charset="-120"/>
              </a:rPr>
              <a:t>Una economía circular de Bitcoin conecta a personas que voluntariamente ganan, gastan, ahorran e intercambian bitcoin dentro de una comunidad.</a:t>
            </a:r>
            <a:endParaRPr lang="es-419" sz="2210" dirty="0"/>
          </a:p>
        </p:txBody>
      </p:sp>
      <p:sp>
        <p:nvSpPr>
          <p:cNvPr id="5" name="Text 3"/>
          <p:cNvSpPr/>
          <p:nvPr/>
        </p:nvSpPr>
        <p:spPr>
          <a:xfrm>
            <a:off x="1017179" y="2416851"/>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Trabajadores → clientes → comerciantes → proveedores</a:t>
            </a:r>
            <a:endParaRPr lang="es-419" sz="2210" dirty="0"/>
          </a:p>
          <a:p>
            <a:pPr algn="l" marL="210820" indent="-210820">
              <a:lnSpc>
                <a:spcPct val="113000"/>
              </a:lnSpc>
              <a:spcBef>
                <a:spcPts val="440"/>
              </a:spcBef>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¿Dónde circula el valor o se convierte en dinero fíat?</a:t>
            </a:r>
            <a:endParaRPr lang="es-419" sz="2210" dirty="0"/>
          </a:p>
          <a:p>
            <a:pPr algn="l" marL="210820" indent="-210820">
              <a:lnSpc>
                <a:spcPct val="113000"/>
              </a:lnSpc>
              <a:spcBef>
                <a:spcPts val="440"/>
              </a:spcBef>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¿Quién brinda educación y soporte técnico?</a:t>
            </a:r>
            <a:endParaRPr lang="es-419" sz="2210" dirty="0"/>
          </a:p>
          <a:p>
            <a:pPr algn="l" marL="210820" indent="-210820">
              <a:lnSpc>
                <a:spcPct val="113000"/>
              </a:lnSpc>
              <a:spcBef>
                <a:spcPts val="440"/>
              </a:spcBef>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¿Qué ocurre si falla la conectividad?</a:t>
            </a:r>
            <a:endParaRPr lang="es-419" sz="2210" dirty="0"/>
          </a:p>
          <a:p>
            <a:pPr algn="l" marL="210820" indent="-210820">
              <a:lnSpc>
                <a:spcPct val="113000"/>
              </a:lnSpc>
              <a:spcBef>
                <a:spcPts val="440"/>
              </a:spcBef>
              <a:buSzPct val="100000"/>
              <a:buChar char="•"/>
            </a:pPr>
            <a:r>
              <a:rPr lang="es-419" altLang="en-US" sz="2210" dirty="0">
                <a:solidFill>
                  <a:srgbClr val="25252B"/>
                </a:solidFill>
                <a:latin typeface="IBM Plex Sans" pitchFamily="34" charset="0"/>
                <a:ea typeface="IBM Plex Sans" pitchFamily="34" charset="-122"/>
                <a:cs typeface="IBM Plex Sans" pitchFamily="34" charset="-120"/>
              </a:rPr>
              <a:t>¿Quién asume los riesgos de custodia y de precio?</a:t>
            </a:r>
            <a:endParaRPr lang="es-419" sz="2210" dirty="0"/>
          </a:p>
        </p:txBody>
      </p:sp>
      <p:sp>
        <p:nvSpPr>
          <p:cNvPr id="6" name="Text 4"/>
          <p:cNvSpPr/>
          <p:nvPr/>
        </p:nvSpPr>
        <p:spPr>
          <a:xfrm>
            <a:off x="666780" y="4841382"/>
            <a:ext cx="11510010" cy="1135410"/>
          </a:xfrm>
          <a:prstGeom prst="rect">
            <a:avLst/>
          </a:prstGeom>
          <a:noFill/>
          <a:ln/>
        </p:spPr>
        <p:txBody>
          <a:bodyPr wrap="square" lIns="0" tIns="0" rIns="0" bIns="0" rtlCol="0" anchor="t"/>
          <a:lstStyle/>
          <a:p>
            <a:pPr algn="l" indent="0" marL="0">
              <a:lnSpc>
                <a:spcPct val="113000"/>
              </a:lnSpc>
              <a:buNone/>
            </a:pPr>
            <a:r>
              <a:rPr lang="es-419" altLang="en-US" sz="2210" dirty="0">
                <a:solidFill>
                  <a:srgbClr val="25252B"/>
                </a:solidFill>
                <a:latin typeface="IBM Plex Sans" pitchFamily="34" charset="0"/>
                <a:ea typeface="IBM Plex Sans" pitchFamily="34" charset="-122"/>
                <a:cs typeface="IBM Plex Sans" pitchFamily="34" charset="-120"/>
              </a:rPr>
              <a:t>Las cifras de adopción por sí solas no demuestran la utilidad. Una demanda débil o deficiencias en las herramientas, la educación o la seguridad pueden romper el ciclo; evite depender de dádivas o de un solo organizador que procese todos los pagos.</a:t>
            </a:r>
            <a:endParaRPr lang="es-419"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ClienteEl cliente le paga a un comerciante en bitcoin por bienes. ComercianteEl comerciante le paga a un proveedor de servicios en bitcoin por un servicio.Proveedor de serviciosEl proveedor de servici">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Casos de uso para comercios o comunidades</a:t>
            </a:r>
            <a:endParaRPr lang="es-419"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Unidad de fijación de precios y método de pago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Control de claves, acceso del personal, seguridad de los dispositivos y copias de seguridad</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Confirmación, comprobantes, reembolsos y errores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Conversión, registros, impuestos y soporte</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Plan ante fallas de la billetera o de la red</a:t>
            </a:r>
            <a:endParaRPr lang="es-419"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Un organizador que mantiene fondos compartidos es un custodio y un punto de confianza. Los fondos compartidos requieren reglas transparentes, registros, controles de acceso y revisión legal cuando corresponda.</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Mapas de recursos locales y descubrimiento de</a:t>
            </a:r>
            <a:br/>
            <a:r>
              <a:rPr lang="es-419" altLang="en-US" sz="3000" dirty="0">
                <a:solidFill>
                  <a:srgbClr val="422C70"/>
                </a:solidFill>
                <a:latin typeface="IBM Plex Sans Medium" pitchFamily="34" charset="0"/>
                <a:ea typeface="IBM Plex Sans Medium" pitchFamily="34" charset="-122"/>
                <a:cs typeface="IBM Plex Sans Medium" pitchFamily="34" charset="-120"/>
              </a:rPr>
              <a:t>la comunidad</a:t>
            </a:r>
            <a:endParaRPr lang="es-419" sz="3000" dirty="0"/>
          </a:p>
        </p:txBody>
      </p:sp>
      <p:pic>
        <p:nvPicPr>
          <p:cNvPr id="4" name="Image 0" descr="QR code">    </p:cNvPr>
          <p:cNvPicPr>
            <a:picLocks noChangeAspect="1"/>
          </p:cNvPicPr>
          <p:nvPr/>
        </p:nvPicPr>
        <p:blipFill>
          <a:blip r:embed="rId1"/>
          <a:stretch>
            <a:fillRect/>
          </a:stretch>
        </p:blipFill>
        <p:spPr>
          <a:xfrm>
            <a:off x="9429750" y="1714500"/>
            <a:ext cx="2095530" cy="4139763"/>
          </a:xfrm>
          <a:prstGeom prst="rect">
            <a:avLst/>
          </a:prstGeom>
        </p:spPr>
      </p:pic>
      <p:sp>
        <p:nvSpPr>
          <p:cNvPr id="5" name="Text 2"/>
          <p:cNvSpPr/>
          <p:nvPr/>
        </p:nvSpPr>
        <p:spPr>
          <a:xfrm>
            <a:off x="1032449" y="1802191"/>
            <a:ext cx="8515807" cy="2150394"/>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Encuentre comercios, educadores, encuentros y recursos comunitarios</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Revise la fecha; confirme por su cuenta</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Lleve una alternativa para pagar o participar</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Pertenecer a una comunidad no es prueba de confiabilidad</a:t>
            </a:r>
            <a:endParaRPr lang="es-419" sz="2300" dirty="0"/>
          </a:p>
        </p:txBody>
      </p:sp>
      <p:sp>
        <p:nvSpPr>
          <p:cNvPr id="6" name="Text 3"/>
          <p:cNvSpPr/>
          <p:nvPr/>
        </p:nvSpPr>
        <p:spPr>
          <a:xfrm>
            <a:off x="666780" y="4274363"/>
            <a:ext cx="8916589" cy="1579992"/>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Nunca revele palabras de recuperación, saldos, domicilios ni medidas de seguridad en un encuentro. Tenga precaución con la gestión de inversiones, las ofertas de intercambio privado, la ayuda urgente y los rendimientos garantizados.</a:t>
            </a:r>
            <a:endParaRPr lang="es-419"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Repaso: Conecte esto con su comunidad</a:t>
            </a:r>
            <a:endParaRPr lang="es-419"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Complete la actividad individualmente y luego compare su razonamiento con el de su grupo.</a:t>
            </a:r>
            <a:endParaRPr lang="es-419" sz="2400" dirty="0"/>
          </a:p>
        </p:txBody>
      </p:sp>
      <p:sp>
        <p:nvSpPr>
          <p:cNvPr id="5" name="Text 3"/>
          <p:cNvSpPr/>
          <p:nvPr/>
        </p:nvSpPr>
        <p:spPr>
          <a:xfrm>
            <a:off x="1047720" y="2514326"/>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¿Qué necesidad local y qué función del dinero estuvieron involucradas?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¿Qué alternativa realista comparó?</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¿En cadena, en Lightning o en ambas? ¿Quién controlaba las claves?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¿Cuál fue el mayor beneficio, el riesgo más grave y una posible falla?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¿Cómo influyeron las leyes, la infraestructura, el idioma o la cultura en el resultado?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¿Qué evidencia respalda un siguiente paso responsable, si lo hay?</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Puntos clave y un momento para reflexionar</a:t>
            </a:r>
            <a:endParaRPr lang="es-419"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Comience con una necesidad local y una alternativa realista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Observe, practique de forma segura y luego explique o demuestre</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Verifique las herramientas, la custodia, los costos, la privacidad y las normas locales vigentes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Confirme el método de pago y el resultado; prepare un plan por si algo falla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La participación comunitaria útil es voluntaria y protege a las personas</a:t>
            </a:r>
            <a:endParaRPr lang="es-419"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es-419" altLang="en-US" sz="2400" b="1" dirty="0">
                <a:solidFill>
                  <a:srgbClr val="422C70"/>
                </a:solidFill>
                <a:latin typeface="IBM Plex Sans" pitchFamily="34" charset="0"/>
                <a:ea typeface="IBM Plex Sans" pitchFamily="34" charset="-122"/>
                <a:cs typeface="IBM Plex Sans" pitchFamily="34" charset="-120"/>
              </a:rPr>
              <a:t>Un momento para reflexionar</a:t>
            </a:r>
            <a:endParaRPr lang="es-419" sz="2400" dirty="0"/>
          </a:p>
          <a:p>
            <a:pPr algn="l" indent="0" marL="0">
              <a:lnSpc>
                <a:spcPct val="113000"/>
              </a:lnSpc>
              <a:spcBef>
                <a:spcPts val="360"/>
              </a:spcBef>
              <a:buNone/>
            </a:pPr>
            <a:r>
              <a:rPr lang="es-419" altLang="en-US" sz="2400" dirty="0">
                <a:solidFill>
                  <a:srgbClr val="25252B"/>
                </a:solidFill>
                <a:latin typeface="IBM Plex Sans" pitchFamily="34" charset="0"/>
                <a:ea typeface="IBM Plex Sans" pitchFamily="34" charset="-122"/>
                <a:cs typeface="IBM Plex Sans" pitchFamily="34" charset="-120"/>
              </a:rPr>
              <a:t>¿Qué pregunta haría antes de decidir si una opción basada en Bitcoin responde a una necesidad local?</a:t>
            </a:r>
            <a:endParaRPr lang="es-419"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Diplomado en Bitcoin · Módulo 4</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Diplomado en Bitcoin</dc:title>
  <dc:subject>Open educational slides (Creative Commons). Adapt them freely.</dc:subject>
  <dc:creator>My First Bitcoin</dc:creator>
  <cp:lastModifiedBy>My First Bitcoin</cp:lastModifiedBy>
  <cp:revision>1</cp:revision>
  <dcterms:created xsi:type="dcterms:W3CDTF">2026-10-22T20:29:53Z</dcterms:created>
  <dcterms:modified xsi:type="dcterms:W3CDTF">2026-10-22T20:29:53Z</dcterms:modified>
</cp:coreProperties>
</file>