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来源：My First Bitcoin，《比特币入门：初学者指南》，第26.10版。依据「知识共享 署名-相同方式共享 4.0 国际」许可协议改编；本演示文稿采用相同许可协议。本演示文稿是一份由教育者主导的演示辅助材料，以该指南的六个问题为基础。您可以根据所在社区的情况调整示例、节奏和讲授方式，但请保留原意和安全提示。本材料不限定固定的课时长度。</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先用这样一幅画面开场：我们身边的每个人都在使用金钱，却从不对它提出疑问。请问问大家，上一次思考金钱从何而来是什么时候。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请给学员几分钟时间书写。不要要求任何人分享个人财务细节。这些答案将在「下一步是什么？」总结幻灯片中再次用到。</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请在整节课中始终贯彻这一区分。每当出现一个论断时，请问：我们能直接核实它吗，还是需要依据标准和证据来判断？</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请看指南中的例子：您种植水稻，需要一双鞋，但鞋匠想要的是食用油，而不是大米。经济学家将这种情况称为「需求的双重巧合」。</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请看指南中的例子：您种植水稻，需要一双鞋，但鞋匠想要的是食用油，而不是大米。经济学家将这种情况称为「需求的双重巧合」。</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一张纸币不过是一张纸。货币通过将卖与买分离开来，解决了以物易物的难题：您把大米卖给一个人，再从另一个人那里买鞋。这正是货币与以物易物的区别所在。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物价通胀是指一般物价水平的持续上涨。与之相对的是购买力：一单位货币能够买到多少东西。如果一篮子基本商品的价格从100个货币单位上涨到110个，那么同样的100个货币单位就再也买不下整篮商品了。</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物价通胀是指一般物价水平的持续上涨。与之相对的是购买力：一单位货币能够买到多少东西。如果一篮子基本商品的价格从100个货币单位上涨到110个，那么同样的100个货币单位就再也买不下整篮商品了。</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经济学家们对每个原因的重要程度争论不休。请将重点放在那个属于人为决定而非偶然事件的原因上。</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无需任何设备或网络即可进行。请在小组内比较答案，并提醒学员：单一价格并不能代表通货膨胀的全部衡量指标。</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在比特币出现之前，网上汇款始终依赖一个受信任的机构：由银行或支付公司负责记账、审批账户，并且可以延迟、阻止或撤销一笔付款。数字信息很容易复制：如果一枚数字货币可以被花费两次，它就无法作为货币使用。这就是「双重支付」问题。中本聪（Satoshi Nakamoto）是使用这一名字的某个人或某个团体。</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去中心化并不意味着每个人都拥有同等的影响力，而是意味着没有任何单一参与者能够为所有人更改账本或货币规则。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新的比特币按照公开的时间表发行，被称为节点的独立计算机会拒绝任何违反这一规则的区块。这一上限之所以可信，是因为任何人都可以对其进行核查。它并非自然规律：它之所以有效，是因为参与者持续执行这一规则。供应有限并不能保证价格上涨；价格既取决于供应，也取决于需求。</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拥有100,000聪和拥有0.001比特币指的是同一数额。请澄清这样一种误解：因为一枚比特币价格昂贵，所以比特币遥不可及。</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用户发送、接收和持有比特币；节点依据规则检查每一笔交易和每一个区块；矿工相互竞争，大约每十分钟向记录中添加一个新区块。这份记录，即区块链，是公开的，而且要改写它的代价极高。关于拼写的说明：在英文中，首字母大写的 Bitcoin 通常指网络或系统；首字母小写的 bitcoin 则指货币本身。</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用户发送、接收和持有比特币；节点依据规则检查每一笔交易和每一个区块；矿工相互竞争，大约每十分钟向记录中添加一个新区块。这份记录，即区块链，是公开的，而且要改写它的代价极高。关于拼写的说明：在英文中，首字母大写的 Bitcoin 通常指网络或系统；首字母小写的 bitcoin 则指货币本身。</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比特币钱包是一种工具，通常是一个应用程序，可让您接收、查看和发送比特币。您的比特币并不存储在您的手机里：它记录在区块链上。钱包管理着密钥，借助这些密钥，您可以证明比特币归您所有，并授权付款。</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助记词不仅仅是备份：它意味着完全的访问权限。创建钱包时，请将其准确无误地抄写在纸上；将其离线保存、妥善保密，并存放在不会丢失或损坏的地方。切勿拍照、通过电子邮件发送、保存在云笔记中、通过消息发送，或在任何网站上输入。所示单词仅为示例；切勿展示或收集真实的助记词。</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First Bitcoin不推荐特定的钱包。工具、费用和所有者都会变化，适合某个社区的未必适合另一个社区。请引导学习者向当地值得信赖的教育者求助。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image" Target="../media/image-33-2.pn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e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image" Target="../media/image-38-2.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2" Type="http://schemas.openxmlformats.org/officeDocument/2006/relationships/hyperlink" Target="http://myfirstbitcoin.org/" TargetMode="External"/><Relationship Id="rId1" Type="http://schemas.openxmlformats.org/officeDocument/2006/relationships/image" Target="../media/image-41-1.jpe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402946" y="571500"/>
            <a:ext cx="1122335" cy="272400"/>
          </a:xfrm>
          <a:prstGeom prst="rect">
            <a:avLst/>
          </a:prstGeom>
          <a:noFill/>
          <a:ln/>
        </p:spPr>
        <p:txBody>
          <a:bodyPr wrap="square" lIns="0" tIns="0" rIns="0" bIns="0" rtlCol="0" anchor="t"/>
          <a:lstStyle/>
          <a:p>
            <a:pPr algn="r" indent="0" marL="0">
              <a:lnSpc>
                <a:spcPct val="108000"/>
              </a:lnSpc>
              <a:buNone/>
            </a:pPr>
            <a:r>
              <a:rPr lang="zh-Hans" altLang="en-US" sz="1650" dirty="0">
                <a:solidFill>
                  <a:srgbClr val="FFFFFF"/>
                </a:solidFill>
                <a:latin typeface="IBM Plex Sans" pitchFamily="34" charset="0"/>
                <a:ea typeface="IBM Plex Sans" pitchFamily="34" charset="-122"/>
                <a:cs typeface="IBM Plex Sans" pitchFamily="34" charset="-120"/>
              </a:rPr>
              <a:t>版本 26.10</a:t>
            </a:r>
            <a:endParaRPr lang="zh-Hans" sz="1650" dirty="0"/>
          </a:p>
        </p:txBody>
      </p:sp>
      <p:sp>
        <p:nvSpPr>
          <p:cNvPr id="3" name="Text 1"/>
          <p:cNvSpPr/>
          <p:nvPr/>
        </p:nvSpPr>
        <p:spPr>
          <a:xfrm>
            <a:off x="666780" y="1962120"/>
            <a:ext cx="11144250" cy="960029"/>
          </a:xfrm>
          <a:prstGeom prst="rect">
            <a:avLst/>
          </a:prstGeom>
          <a:noFill/>
          <a:ln/>
        </p:spPr>
        <p:txBody>
          <a:bodyPr wrap="square" lIns="0" tIns="0" rIns="0" bIns="0" rtlCol="0" anchor="t"/>
          <a:lstStyle/>
          <a:p>
            <a:pPr algn="l" indent="0" marL="0">
              <a:lnSpc>
                <a:spcPct val="88000"/>
              </a:lnSpc>
              <a:buNone/>
            </a:pPr>
            <a:r>
              <a:rPr lang="zh-Hans" altLang="en-US" sz="7200" dirty="0">
                <a:solidFill>
                  <a:srgbClr val="FFFFFF"/>
                </a:solidFill>
                <a:latin typeface="IBM Plex Sans Medium" pitchFamily="34" charset="0"/>
                <a:ea typeface="IBM Plex Sans Medium" pitchFamily="34" charset="-122"/>
                <a:cs typeface="IBM Plex Sans Medium" pitchFamily="34" charset="-120"/>
              </a:rPr>
              <a:t>比特币入门</a:t>
            </a:r>
            <a:endParaRPr lang="zh-Hans"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zh-Hans" altLang="en-US" sz="2400" dirty="0">
                <a:solidFill>
                  <a:srgbClr val="FFFFFF"/>
                </a:solidFill>
                <a:latin typeface="IBM Plex Sans" pitchFamily="34" charset="0"/>
                <a:ea typeface="IBM Plex Sans" pitchFamily="34" charset="-122"/>
                <a:cs typeface="IBM Plex Sans" pitchFamily="34" charset="-120"/>
              </a:rPr>
              <a:t>初学者指南</a:t>
            </a:r>
            <a:endParaRPr lang="zh-Hans"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zh-Hans" altLang="en-US" sz="4350" dirty="0">
                <a:solidFill>
                  <a:srgbClr val="FFFFFF"/>
                </a:solidFill>
                <a:latin typeface="IBM Plex Sans Medium" pitchFamily="34" charset="0"/>
                <a:ea typeface="IBM Plex Sans Medium" pitchFamily="34" charset="-122"/>
                <a:cs typeface="IBM Plex Sans Medium" pitchFamily="34" charset="-120"/>
              </a:rPr>
              <a:t>为什么货币很重要？</a:t>
            </a:r>
            <a:endParaRPr lang="zh-Hans"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zh-Hans" altLang="en-US" sz="2400" dirty="0">
                <a:solidFill>
                  <a:srgbClr val="FFFFFF"/>
                </a:solidFill>
                <a:latin typeface="IBM Plex Sans" pitchFamily="34" charset="0"/>
                <a:ea typeface="IBM Plex Sans" pitchFamily="34" charset="-122"/>
                <a:cs typeface="IBM Plex Sans" pitchFamily="34" charset="-120"/>
              </a:rPr>
              <a:t>我们每天都在使用金钱，却很少追问它是如何运作的。</a:t>
            </a:r>
            <a:endParaRPr lang="zh-Hans"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大多数人从未停下来思考过金钱</a:t>
            </a:r>
            <a:endParaRPr lang="zh-Hans" sz="3000" dirty="0"/>
          </a:p>
        </p:txBody>
      </p:sp>
      <p:sp>
        <p:nvSpPr>
          <p:cNvPr id="5" name="Text 2"/>
          <p:cNvSpPr/>
          <p:nvPr/>
        </p:nvSpPr>
        <p:spPr>
          <a:xfrm>
            <a:off x="666780" y="1447770"/>
            <a:ext cx="5694426" cy="822686"/>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不是去赚取它，也不是去花费它，而是去思考它是什么以及它如何运作。</a:t>
            </a:r>
            <a:endParaRPr lang="zh-Hans"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比特币入门 · 为什么货币很重要？</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入门五问</a:t>
            </a:r>
            <a:endParaRPr lang="zh-Hans" sz="3000" dirty="0"/>
          </a:p>
        </p:txBody>
      </p:sp>
      <p:sp>
        <p:nvSpPr>
          <p:cNvPr id="5" name="Text 2"/>
          <p:cNvSpPr/>
          <p:nvPr/>
        </p:nvSpPr>
        <p:spPr>
          <a:xfrm>
            <a:off x="1047720" y="1386779"/>
            <a:ext cx="5923026" cy="2300265"/>
          </a:xfrm>
          <a:prstGeom prst="rect">
            <a:avLst/>
          </a:prstGeom>
          <a:noFill/>
          <a:ln/>
        </p:spPr>
        <p:txBody>
          <a:bodyPr wrap="square" lIns="0" tIns="0" rIns="0" bIns="0" rtlCol="0" anchor="t"/>
          <a:lstStyle/>
          <a:p>
            <a:pPr algn="l" marL="228600" indent="-228600">
              <a:lnSpc>
                <a:spcPct val="113000"/>
              </a:lnSpc>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人们为什么需要货币？</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是什么让某样东西成为货币？</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谁能创造或控制您使用的货币？</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您使用的货币为什么具有价值？</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您的钱能买到的东西和以前一样多吗？</a:t>
            </a:r>
            <a:endParaRPr lang="zh-Hans" sz="2400" dirty="0"/>
          </a:p>
        </p:txBody>
      </p:sp>
      <p:sp>
        <p:nvSpPr>
          <p:cNvPr id="6" name="Shape 3"/>
          <p:cNvSpPr/>
          <p:nvPr/>
        </p:nvSpPr>
        <p:spPr>
          <a:xfrm>
            <a:off x="666780" y="4022263"/>
            <a:ext cx="5981730" cy="1645280"/>
          </a:xfrm>
          <a:prstGeom prst="rect">
            <a:avLst/>
          </a:prstGeom>
          <a:solidFill>
            <a:srgbClr val="F3F3FA"/>
          </a:solidFill>
          <a:ln/>
        </p:spPr>
      </p:sp>
      <p:sp>
        <p:nvSpPr>
          <p:cNvPr id="7" name="Shape 4"/>
          <p:cNvSpPr/>
          <p:nvPr/>
        </p:nvSpPr>
        <p:spPr>
          <a:xfrm>
            <a:off x="666780" y="4022263"/>
            <a:ext cx="57150" cy="1645280"/>
          </a:xfrm>
          <a:prstGeom prst="rect">
            <a:avLst/>
          </a:prstGeom>
          <a:solidFill>
            <a:srgbClr val="422C70"/>
          </a:solidFill>
          <a:ln/>
        </p:spPr>
      </p:sp>
      <p:sp>
        <p:nvSpPr>
          <p:cNvPr id="8" name="Text 5"/>
          <p:cNvSpPr/>
          <p:nvPr/>
        </p:nvSpPr>
        <p:spPr>
          <a:xfrm>
            <a:off x="1211580" y="4296583"/>
            <a:ext cx="5246096" cy="1096640"/>
          </a:xfrm>
          <a:prstGeom prst="rect">
            <a:avLst/>
          </a:prstGeom>
          <a:noFill/>
          <a:ln/>
        </p:spPr>
        <p:txBody>
          <a:bodyPr wrap="square" lIns="0" tIns="0" rIns="0" bIns="0" rtlCol="0" anchor="t"/>
          <a:lstStyle/>
          <a:p>
            <a:pPr algn="l" indent="0" marL="0">
              <a:lnSpc>
                <a:spcPct val="113000"/>
              </a:lnSpc>
              <a:buNone/>
            </a:pPr>
            <a:r>
              <a:rPr lang="zh-Hans" altLang="en-US" sz="2400" b="1" dirty="0">
                <a:solidFill>
                  <a:srgbClr val="422C70"/>
                </a:solidFill>
                <a:latin typeface="IBM Plex Sans" pitchFamily="34" charset="0"/>
                <a:ea typeface="IBM Plex Sans" pitchFamily="34" charset="-122"/>
                <a:cs typeface="IBM Plex Sans" pitchFamily="34" charset="-120"/>
              </a:rPr>
              <a:t>保存您的答案</a:t>
            </a:r>
            <a:endParaRPr lang="zh-Hans" sz="2400" dirty="0"/>
          </a:p>
          <a:p>
            <a:pPr algn="l" indent="0" marL="0">
              <a:lnSpc>
                <a:spcPct val="113000"/>
              </a:lnSpc>
              <a:spcBef>
                <a:spcPts val="360"/>
              </a:spcBef>
              <a:buNone/>
            </a:pPr>
            <a:r>
              <a:rPr lang="zh-Hans" altLang="en-US" sz="2400" dirty="0">
                <a:solidFill>
                  <a:srgbClr val="25252B"/>
                </a:solidFill>
                <a:latin typeface="IBM Plex Sans" pitchFamily="34" charset="0"/>
                <a:ea typeface="IBM Plex Sans" pitchFamily="34" charset="-122"/>
                <a:cs typeface="IBM Plex Sans" pitchFamily="34" charset="-120"/>
              </a:rPr>
              <a:t>请为每个问题写一个简短的答案。课程结束时，您将重新回顾这些答案。</a:t>
            </a:r>
            <a:endParaRPr lang="zh-Hans" sz="240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比特币入门 · 为什么货币很重要？</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事实还是观点？</a:t>
            </a:r>
            <a:endParaRPr lang="zh-Hans" sz="3000" dirty="0"/>
          </a:p>
        </p:txBody>
      </p:sp>
      <p:sp>
        <p:nvSpPr>
          <p:cNvPr id="5" name="Text 2"/>
          <p:cNvSpPr/>
          <p:nvPr/>
        </p:nvSpPr>
        <p:spPr>
          <a:xfrm>
            <a:off x="1047720" y="1386779"/>
            <a:ext cx="5923026" cy="1706270"/>
          </a:xfrm>
          <a:prstGeom prst="rect">
            <a:avLst/>
          </a:prstGeom>
          <a:noFill/>
          <a:ln/>
        </p:spPr>
        <p:txBody>
          <a:bodyPr wrap="square" lIns="0" tIns="0" rIns="0" bIns="0" rtlCol="0" anchor="t"/>
          <a:lstStyle/>
          <a:p>
            <a:pPr algn="l" marL="228600" indent="-228600">
              <a:lnSpc>
                <a:spcPct val="113000"/>
              </a:lnSpc>
              <a:buSzPct val="100000"/>
              <a:buChar char="•"/>
            </a:pPr>
            <a:r>
              <a:rPr lang="zh-Hans" altLang="en-US" sz="2400" b="1" dirty="0">
                <a:solidFill>
                  <a:srgbClr val="25252B"/>
                </a:solidFill>
                <a:latin typeface="IBM Plex Sans" pitchFamily="34" charset="0"/>
                <a:ea typeface="IBM Plex Sans" pitchFamily="34" charset="-122"/>
                <a:cs typeface="IBM Plex Sans" pitchFamily="34" charset="-120"/>
              </a:rPr>
              <a:t>事实：</a:t>
            </a:r>
            <a:r>
              <a:rPr lang="zh-Hans" altLang="en-US" sz="2400" dirty="0">
                <a:solidFill>
                  <a:srgbClr val="25252B"/>
                </a:solidFill>
                <a:latin typeface="IBM Plex Sans" pitchFamily="34" charset="0"/>
                <a:ea typeface="IBM Plex Sans" pitchFamily="34" charset="-122"/>
                <a:cs typeface="IBM Plex Sans" pitchFamily="34" charset="-120"/>
              </a:rPr>
              <a:t>「这张钞票可用于缴税。」这是可以核实的。</a:t>
            </a:r>
            <a:endParaRPr lang="zh-Hans" sz="2400" dirty="0"/>
          </a:p>
          <a:p>
            <a:pPr algn="l" marL="228600" indent="-228600">
              <a:lnSpc>
                <a:spcPct val="113000"/>
              </a:lnSpc>
              <a:spcBef>
                <a:spcPts val="480"/>
              </a:spcBef>
              <a:buSzPct val="100000"/>
              <a:buChar char="•"/>
            </a:pPr>
            <a:r>
              <a:rPr lang="zh-Hans" altLang="en-US" sz="2400" b="1" dirty="0">
                <a:solidFill>
                  <a:srgbClr val="25252B"/>
                </a:solidFill>
                <a:latin typeface="IBM Plex Sans" pitchFamily="34" charset="0"/>
                <a:ea typeface="IBM Plex Sans" pitchFamily="34" charset="-122"/>
                <a:cs typeface="IBM Plex Sans" pitchFamily="34" charset="-120"/>
              </a:rPr>
              <a:t>观点：</a:t>
            </a:r>
            <a:r>
              <a:rPr lang="zh-Hans" altLang="en-US" sz="2400" dirty="0">
                <a:solidFill>
                  <a:srgbClr val="25252B"/>
                </a:solidFill>
                <a:latin typeface="IBM Plex Sans" pitchFamily="34" charset="0"/>
                <a:ea typeface="IBM Plex Sans" pitchFamily="34" charset="-122"/>
                <a:cs typeface="IBM Plex Sans" pitchFamily="34" charset="-120"/>
              </a:rPr>
              <a:t>「这是最好的货币形式。」这需要标准和证据。</a:t>
            </a:r>
            <a:endParaRPr lang="zh-Hans" sz="2400" dirty="0"/>
          </a:p>
        </p:txBody>
      </p:sp>
      <p:sp>
        <p:nvSpPr>
          <p:cNvPr id="6" name="Text 3"/>
          <p:cNvSpPr/>
          <p:nvPr/>
        </p:nvSpPr>
        <p:spPr>
          <a:xfrm>
            <a:off x="666780" y="3428268"/>
            <a:ext cx="6340632" cy="1234074"/>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本指南仅供教育用途。它不提供任何财务、投资、法律或税务建议，也不建议您购买、出售或持有任何资产。</a:t>
            </a:r>
            <a:endParaRPr lang="zh-Hans"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比特币入门 · 为什么货币很重要？</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zh-Hans" altLang="en-US" sz="4350" dirty="0">
                <a:solidFill>
                  <a:srgbClr val="FFFFFF"/>
                </a:solidFill>
                <a:latin typeface="IBM Plex Sans Medium" pitchFamily="34" charset="0"/>
                <a:ea typeface="IBM Plex Sans Medium" pitchFamily="34" charset="-122"/>
                <a:cs typeface="IBM Plex Sans Medium" pitchFamily="34" charset="-120"/>
              </a:rPr>
              <a:t>什么是货币？</a:t>
            </a:r>
            <a:endParaRPr lang="zh-Hans"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zh-Hans" altLang="en-US" sz="2400" dirty="0">
                <a:solidFill>
                  <a:srgbClr val="FFFFFF"/>
                </a:solidFill>
                <a:latin typeface="IBM Plex Sans" pitchFamily="34" charset="0"/>
                <a:ea typeface="IBM Plex Sans" pitchFamily="34" charset="-122"/>
                <a:cs typeface="IBM Plex Sans" pitchFamily="34" charset="-120"/>
              </a:rPr>
              <a:t>货币是一种交换工具。</a:t>
            </a:r>
            <a:endParaRPr lang="zh-Hans"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易货与需求的双重巧合</a:t>
            </a:r>
            <a:endParaRPr lang="zh-Hans"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双方必须在同一时间、以合适的数量，都想要对方所拥有的东西。</a:t>
            </a:r>
            <a:endParaRPr lang="zh-Hans" sz="2400" dirty="0"/>
          </a:p>
        </p:txBody>
      </p:sp>
      <p:pic>
        <p:nvPicPr>
          <p:cNvPr id="5" name="Image 0" descr="preencoded.png">    </p:cNvPr>
          <p:cNvPicPr>
            <a:picLocks noChangeAspect="1"/>
          </p:cNvPicPr>
          <p:nvPr/>
        </p:nvPicPr>
        <p:blipFill>
          <a:blip r:embed="rId1"/>
          <a:stretch>
            <a:fillRect/>
          </a:stretch>
        </p:blipFill>
        <p:spPr>
          <a:xfrm>
            <a:off x="3004993" y="2163928"/>
            <a:ext cx="6181893" cy="4122390"/>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比特币入门 · 什么是货币？</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易货与需求的双重巧合</a:t>
            </a:r>
            <a:endParaRPr lang="zh-Hans"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双方都必须想要对方所拥有的东西，而且时间要一致，数量也要合适。</a:t>
            </a:r>
            <a:endParaRPr lang="zh-Hans" sz="2400" dirty="0"/>
          </a:p>
        </p:txBody>
      </p:sp>
      <p:pic>
        <p:nvPicPr>
          <p:cNvPr id="5" name="Image 0" descr="Amina 拥有：大米 想要：鞋子与Luis交易Luis不想要大米。Luis 拥有：鞋子想要：食用油与Mei交易Mei不想要鞋子。Mei拥有：食用油想要：维修服务与Amina交易Amina不会维修。">    </p:cNvPr>
          <p:cNvPicPr>
            <a:picLocks noChangeAspect="1"/>
          </p:cNvPicPr>
          <p:nvPr/>
        </p:nvPicPr>
        <p:blipFill>
          <a:blip r:embed="rId1"/>
          <a:stretch>
            <a:fillRect/>
          </a:stretch>
        </p:blipFill>
        <p:spPr>
          <a:xfrm>
            <a:off x="666780" y="2011589"/>
            <a:ext cx="10858500" cy="3782050"/>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比特币入门 · 什么是货币？</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货币是交换的工具</a:t>
            </a:r>
            <a:endParaRPr lang="zh-Hans"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没有人是为了货币本身而想要它。货币之所以有用，是因为别人愿意接受它，并预期日后其他人也会接受它。</a:t>
            </a:r>
            <a:endParaRPr lang="zh-Hans" sz="2400" dirty="0"/>
          </a:p>
        </p:txBody>
      </p:sp>
      <p:pic>
        <p:nvPicPr>
          <p:cNvPr id="5" name="Image 0" descr="preencoded.png">    </p:cNvPr>
          <p:cNvPicPr>
            <a:picLocks noChangeAspect="1"/>
          </p:cNvPicPr>
          <p:nvPr/>
        </p:nvPicPr>
        <p:blipFill>
          <a:blip r:embed="rId1"/>
          <a:stretch>
            <a:fillRect/>
          </a:stretch>
        </p:blipFill>
        <p:spPr>
          <a:xfrm>
            <a:off x="2384847" y="2575316"/>
            <a:ext cx="7422368" cy="371118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比特币入门 · 什么是货币？</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货币的三大功能</a:t>
            </a:r>
            <a:endParaRPr lang="zh-Hans" sz="3000" dirty="0"/>
          </a:p>
        </p:txBody>
      </p:sp>
      <p:sp>
        <p:nvSpPr>
          <p:cNvPr id="5" name="Text 2"/>
          <p:cNvSpPr/>
          <p:nvPr/>
        </p:nvSpPr>
        <p:spPr>
          <a:xfrm>
            <a:off x="1047720" y="1386779"/>
            <a:ext cx="5923026" cy="1767169"/>
          </a:xfrm>
          <a:prstGeom prst="rect">
            <a:avLst/>
          </a:prstGeom>
          <a:noFill/>
          <a:ln/>
        </p:spPr>
        <p:txBody>
          <a:bodyPr wrap="square" lIns="0" tIns="0" rIns="0" bIns="0" rtlCol="0" anchor="t"/>
          <a:lstStyle/>
          <a:p>
            <a:pPr algn="l" marL="228600" indent="-228600">
              <a:lnSpc>
                <a:spcPct val="113000"/>
              </a:lnSpc>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**交换媒介：**人们接受用它来支付</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**记账单位：**价格以它来表示</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**价值储藏：**它将价值从今天转移到未来</a:t>
            </a:r>
            <a:endParaRPr lang="zh-Hans" sz="2400" dirty="0"/>
          </a:p>
        </p:txBody>
      </p:sp>
      <p:sp>
        <p:nvSpPr>
          <p:cNvPr id="6" name="Text 3"/>
          <p:cNvSpPr/>
          <p:nvPr/>
        </p:nvSpPr>
        <p:spPr>
          <a:xfrm>
            <a:off x="666780" y="3489168"/>
            <a:ext cx="6340632" cy="822686"/>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没有任何货币能完美地储藏价值，但某些形式的货币比其他形式更慢地丧失购买力。</a:t>
            </a:r>
            <a:endParaRPr lang="zh-Hans"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比特币入门 · 什么是货币？</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381280"/>
            <a:ext cx="5029200" cy="20955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从贝壳到纸币</a:t>
            </a:r>
            <a:endParaRPr lang="zh-Hans" sz="3000" dirty="0"/>
          </a:p>
        </p:txBody>
      </p:sp>
      <p:sp>
        <p:nvSpPr>
          <p:cNvPr id="5" name="Text 2"/>
          <p:cNvSpPr/>
          <p:nvPr/>
        </p:nvSpPr>
        <p:spPr>
          <a:xfrm>
            <a:off x="1047720" y="1386779"/>
            <a:ext cx="5276820" cy="2650754"/>
          </a:xfrm>
          <a:prstGeom prst="rect">
            <a:avLst/>
          </a:prstGeom>
          <a:noFill/>
          <a:ln/>
        </p:spPr>
        <p:txBody>
          <a:bodyPr wrap="square" lIns="0" tIns="0" rIns="0" bIns="0" rtlCol="0" anchor="t"/>
          <a:lstStyle/>
          <a:p>
            <a:pPr algn="l" marL="228600" indent="-228600">
              <a:lnSpc>
                <a:spcPct val="113000"/>
              </a:lnSpc>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贝壳、盐、珠子、牲畜、铜、银、金</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贵金属：稀缺、耐久、被广泛接受</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纸质凭证：可兑换规定数量的金属</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金本位制：货币单位在法律上与黄金挂钩</a:t>
            </a:r>
            <a:endParaRPr lang="zh-Hans" sz="2400" dirty="0"/>
          </a:p>
        </p:txBody>
      </p:sp>
      <p:sp>
        <p:nvSpPr>
          <p:cNvPr id="6" name="Text 3"/>
          <p:cNvSpPr/>
          <p:nvPr/>
        </p:nvSpPr>
        <p:spPr>
          <a:xfrm>
            <a:off x="666780" y="4372752"/>
            <a:ext cx="11144250" cy="411389"/>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具体规则因地区和时期而异。</a:t>
            </a:r>
            <a:endParaRPr lang="zh-Hans"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比特币入门 · 什么是货币？</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法定货币</a:t>
            </a:r>
            <a:endParaRPr lang="zh-Hans" sz="3000" dirty="0"/>
          </a:p>
        </p:txBody>
      </p:sp>
      <p:sp>
        <p:nvSpPr>
          <p:cNvPr id="4" name="Text 2"/>
          <p:cNvSpPr/>
          <p:nvPr/>
        </p:nvSpPr>
        <p:spPr>
          <a:xfrm>
            <a:off x="1047720" y="1386779"/>
            <a:ext cx="11092404" cy="2650754"/>
          </a:xfrm>
          <a:prstGeom prst="rect">
            <a:avLst/>
          </a:prstGeom>
          <a:noFill/>
          <a:ln/>
        </p:spPr>
        <p:txBody>
          <a:bodyPr wrap="square" lIns="0" tIns="0" rIns="0" bIns="0" rtlCol="0" anchor="t"/>
          <a:lstStyle/>
          <a:p>
            <a:pPr algn="l" marL="228600" indent="-228600">
              <a:lnSpc>
                <a:spcPct val="113000"/>
              </a:lnSpc>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1971年：美国终止了外国政府和中央银行以美元兑换黄金的官方渠道</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如今，大多数国家货币都是法定货币（fiat money）：由政府授权发行，不能兑换黄金或任何其他商品</a:t>
            </a:r>
            <a:endParaRPr lang="zh-Hans" sz="2400" dirty="0"/>
          </a:p>
          <a:p>
            <a:pPr algn="l" marL="228600" indent="-228600">
              <a:lnSpc>
                <a:spcPct val="113000"/>
              </a:lnSpc>
              <a:spcBef>
                <a:spcPts val="480"/>
              </a:spcBef>
              <a:buSzPct val="100000"/>
              <a:buChar char="•"/>
            </a:pPr>
            <a:r>
              <a:rPr lang="zh-Hans" altLang="en-US" sz="2400" i="1" dirty="0">
                <a:solidFill>
                  <a:srgbClr val="25252B"/>
                </a:solidFill>
                <a:latin typeface="IBM Plex Sans" pitchFamily="34" charset="0"/>
                <a:ea typeface="IBM Plex Sans" pitchFamily="34" charset="-122"/>
                <a:cs typeface="IBM Plex Sans" pitchFamily="34" charset="-120"/>
              </a:rPr>
              <a:t>Fiat</a:t>
            </a:r>
            <a:r>
              <a:rPr lang="zh-Hans" altLang="en-US" sz="2400" dirty="0">
                <a:solidFill>
                  <a:srgbClr val="25252B"/>
                </a:solidFill>
                <a:latin typeface="IBM Plex Sans" pitchFamily="34" charset="0"/>
                <a:ea typeface="IBM Plex Sans" pitchFamily="34" charset="-122"/>
                <a:cs typeface="IBM Plex Sans" pitchFamily="34" charset="-120"/>
              </a:rPr>
              <a:t>一词源自拉丁语，意为「就这样吧」，通常被理解为「依法令而定」</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之所以被接受，是因为个人、企业、银行和政府都在使用它；法律规定它为法偿货币，并要求用它缴纳税款</a:t>
            </a:r>
            <a:endParaRPr lang="zh-Hans"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比特币入门 · 什么是货币？</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766151"/>
            <a:ext cx="10226010" cy="1325789"/>
          </a:xfrm>
          <a:prstGeom prst="rect">
            <a:avLst/>
          </a:prstGeom>
          <a:noFill/>
          <a:ln/>
        </p:spPr>
        <p:txBody>
          <a:bodyPr wrap="square" lIns="0" tIns="0" rIns="0" bIns="0" rtlCol="0" anchor="t"/>
          <a:lstStyle/>
          <a:p>
            <a:pPr algn="l" indent="0" marL="0">
              <a:lnSpc>
                <a:spcPct val="100000"/>
              </a:lnSpc>
              <a:buNone/>
            </a:pPr>
            <a:r>
              <a:rPr lang="zh-Hans" altLang="en-US" sz="4350" dirty="0">
                <a:solidFill>
                  <a:srgbClr val="FFFFFF"/>
                </a:solidFill>
                <a:latin typeface="IBM Plex Sans Medium" pitchFamily="34" charset="0"/>
                <a:ea typeface="IBM Plex Sans Medium" pitchFamily="34" charset="-122"/>
                <a:cs typeface="IBM Plex Sans Medium" pitchFamily="34" charset="-120"/>
              </a:rPr>
              <a:t>我们从以某物为支撑的货币，走向</a:t>
            </a:r>
            <a:br/>
            <a:r>
              <a:rPr lang="zh-Hans" altLang="en-US" sz="4350" dirty="0">
                <a:solidFill>
                  <a:srgbClr val="FFFFFF"/>
                </a:solidFill>
                <a:latin typeface="IBM Plex Sans Medium" pitchFamily="34" charset="0"/>
                <a:ea typeface="IBM Plex Sans Medium" pitchFamily="34" charset="-122"/>
                <a:cs typeface="IBM Plex Sans Medium" pitchFamily="34" charset="-120"/>
              </a:rPr>
              <a:t>了以对某人的信任为支撑的货币。</a:t>
            </a:r>
            <a:endParaRPr lang="zh-Hans"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C0C0D0"/>
                </a:solidFill>
                <a:latin typeface="IBM Plex Sans" pitchFamily="34" charset="0"/>
                <a:ea typeface="IBM Plex Sans" pitchFamily="34" charset="-122"/>
                <a:cs typeface="IBM Plex Sans" pitchFamily="34" charset="-120"/>
              </a:rPr>
              <a:t>比特币入门 · 什么是货币？</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zh-Hans" altLang="en-US" sz="4350" dirty="0">
                <a:solidFill>
                  <a:srgbClr val="FFFFFF"/>
                </a:solidFill>
                <a:latin typeface="IBM Plex Sans Medium" pitchFamily="34" charset="0"/>
                <a:ea typeface="IBM Plex Sans Medium" pitchFamily="34" charset="-122"/>
                <a:cs typeface="IBM Plex Sans Medium" pitchFamily="34" charset="-120"/>
              </a:rPr>
              <a:t>我们的货币出了什么问题？</a:t>
            </a:r>
            <a:endParaRPr lang="zh-Hans"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zh-Hans" altLang="en-US" sz="2400" dirty="0">
                <a:solidFill>
                  <a:srgbClr val="FFFFFF"/>
                </a:solidFill>
                <a:latin typeface="IBM Plex Sans" pitchFamily="34" charset="0"/>
                <a:ea typeface="IBM Plex Sans" pitchFamily="34" charset="-122"/>
                <a:cs typeface="IBM Plex Sans" pitchFamily="34" charset="-120"/>
              </a:rPr>
              <a:t>当人们听到「通货膨胀」这个词时，通常会想到物价上涨。</a:t>
            </a:r>
            <a:endParaRPr lang="zh-Hans"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通货膨胀与购买力</a:t>
            </a:r>
            <a:endParaRPr lang="zh-Hans" sz="3000" dirty="0"/>
          </a:p>
        </p:txBody>
      </p:sp>
      <p:pic>
        <p:nvPicPr>
          <p:cNvPr id="4" name="Image 0" descr="之前 您持有100个单位。 这篮商品售价100。 您可以买下整篮商品。价格水平较低购买力较高价格上涨之后 您仍然持有100个单位。 同样一篮商品售价110。 您已无法全部买下。价格水平较高购买力较低">    </p:cNvPr>
          <p:cNvPicPr>
            <a:picLocks noChangeAspect="1"/>
          </p:cNvPicPr>
          <p:nvPr/>
        </p:nvPicPr>
        <p:blipFill>
          <a:blip r:embed="rId1"/>
          <a:stretch>
            <a:fillRect/>
          </a:stretch>
        </p:blipFill>
        <p:spPr>
          <a:xfrm>
            <a:off x="829544" y="1295430"/>
            <a:ext cx="10532699" cy="4951202"/>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比特币入门 · 我们的货币出了什么问题？</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通货膨胀与购买力</a:t>
            </a:r>
            <a:endParaRPr lang="zh-Hans"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比特币入门 · 我们的货币出了什么问题？</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多种原因，一个选择</a:t>
            </a:r>
            <a:endParaRPr lang="zh-Hans" sz="3000" dirty="0"/>
          </a:p>
        </p:txBody>
      </p:sp>
      <p:sp>
        <p:nvSpPr>
          <p:cNvPr id="5" name="Text 2"/>
          <p:cNvSpPr/>
          <p:nvPr/>
        </p:nvSpPr>
        <p:spPr>
          <a:xfrm>
            <a:off x="1047720" y="1386779"/>
            <a:ext cx="5276820" cy="1355781"/>
          </a:xfrm>
          <a:prstGeom prst="rect">
            <a:avLst/>
          </a:prstGeom>
          <a:noFill/>
          <a:ln/>
        </p:spPr>
        <p:txBody>
          <a:bodyPr wrap="square" lIns="0" tIns="0" rIns="0" bIns="0" rtlCol="0" anchor="t"/>
          <a:lstStyle/>
          <a:p>
            <a:pPr algn="l" marL="228600" indent="-228600">
              <a:lnSpc>
                <a:spcPct val="113000"/>
              </a:lnSpc>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货币与信贷扩张</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供应中断与需求变化</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货币贬值、税收、生产成本</a:t>
            </a:r>
            <a:endParaRPr lang="zh-Hans" sz="2400" dirty="0"/>
          </a:p>
        </p:txBody>
      </p:sp>
      <p:sp>
        <p:nvSpPr>
          <p:cNvPr id="6" name="Text 3"/>
          <p:cNvSpPr/>
          <p:nvPr/>
        </p:nvSpPr>
        <p:spPr>
          <a:xfrm>
            <a:off x="666780" y="3077779"/>
            <a:ext cx="5694426" cy="1234074"/>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其中一个原因是人为选择，而非偶然：在法定货币体系中，少数机构可以增加货币和信贷的供应，并改变其规则。</a:t>
            </a:r>
            <a:endParaRPr lang="zh-Hans"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比特币入门 · 我们的货币出了什么问题？</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稀缺性与价值</a:t>
            </a:r>
            <a:endParaRPr lang="zh-Hans" sz="3000" dirty="0"/>
          </a:p>
        </p:txBody>
      </p:sp>
      <p:sp>
        <p:nvSpPr>
          <p:cNvPr id="4" name="Text 2"/>
          <p:cNvSpPr/>
          <p:nvPr/>
        </p:nvSpPr>
        <p:spPr>
          <a:xfrm>
            <a:off x="1047720" y="1386779"/>
            <a:ext cx="11092404" cy="1767169"/>
          </a:xfrm>
          <a:prstGeom prst="rect">
            <a:avLst/>
          </a:prstGeom>
          <a:noFill/>
          <a:ln/>
        </p:spPr>
        <p:txBody>
          <a:bodyPr wrap="square" lIns="0" tIns="0" rIns="0" bIns="0" rtlCol="0" anchor="t"/>
          <a:lstStyle/>
          <a:p>
            <a:pPr algn="l" marL="228600" indent="-228600">
              <a:lnSpc>
                <a:spcPct val="113000"/>
              </a:lnSpc>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《蒙娜丽莎》原作比任何复制品都更有价值：因为它独一无二</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稀缺性本身并不创造价值，但当人们想要某样东西时，它的供应量就很重要</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当货币供应量的增长快于它所能购买之物的增长时，每单位货币往往能买到的东西就会变少</a:t>
            </a:r>
            <a:endParaRPr lang="zh-Hans"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比特币入门 · 我们的货币出了什么问题？</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通货膨胀对每个人的影响并不相同</a:t>
            </a:r>
            <a:endParaRPr lang="zh-Hans" sz="3000" dirty="0"/>
          </a:p>
        </p:txBody>
      </p:sp>
      <p:sp>
        <p:nvSpPr>
          <p:cNvPr id="4" name="Text 2"/>
          <p:cNvSpPr/>
          <p:nvPr/>
        </p:nvSpPr>
        <p:spPr>
          <a:xfrm>
            <a:off x="1047720" y="1386779"/>
            <a:ext cx="11092404" cy="1355781"/>
          </a:xfrm>
          <a:prstGeom prst="rect">
            <a:avLst/>
          </a:prstGeom>
          <a:noFill/>
          <a:ln/>
        </p:spPr>
        <p:txBody>
          <a:bodyPr wrap="square" lIns="0" tIns="0" rIns="0" bIns="0" rtlCol="0" anchor="t"/>
          <a:lstStyle/>
          <a:p>
            <a:pPr algn="l" marL="228600" indent="-228600">
              <a:lnSpc>
                <a:spcPct val="113000"/>
              </a:lnSpc>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现金和储蓄可能会失去购买力</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持有价格上涨资产的人可能会得到一定程度的保护</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工资和物价的调整速度不同</a:t>
            </a:r>
            <a:endParaRPr lang="zh-Hans" sz="2400" dirty="0"/>
          </a:p>
        </p:txBody>
      </p:sp>
      <p:sp>
        <p:nvSpPr>
          <p:cNvPr id="5" name="Text 3"/>
          <p:cNvSpPr/>
          <p:nvPr/>
        </p:nvSpPr>
        <p:spPr>
          <a:xfrm>
            <a:off x="666780" y="3077779"/>
            <a:ext cx="11510010" cy="822686"/>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银行存款余额与您手中的现金不同：它是银行向您付款的承诺。这一承诺通常会得到兑现，但它取决于银行本身以及相关的规则。</a:t>
            </a:r>
            <a:endParaRPr lang="zh-Hans"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比特币入门 · 我们的货币出了什么问题？</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动手试试：购买力检验</a:t>
            </a:r>
            <a:endParaRPr lang="zh-Hans"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zh-Hans" altLang="en-US" sz="2400" dirty="0">
                <a:solidFill>
                  <a:srgbClr val="25252B"/>
                </a:solidFill>
                <a:latin typeface="IBM Plex Sans" pitchFamily="34" charset="0"/>
                <a:ea typeface="IBM Plex Sans" pitchFamily="34" charset="-122"/>
                <a:cs typeface="IBM Plex Sans" pitchFamily="34" charset="-120"/>
              </a:rPr>
              <a:t>选择一种日常用品：面包、交通或话费</a:t>
            </a:r>
            <a:endParaRPr lang="zh-Hans" sz="2400" dirty="0"/>
          </a:p>
          <a:p>
            <a:pPr algn="l" marL="228600" indent="-228600">
              <a:lnSpc>
                <a:spcPct val="113000"/>
              </a:lnSpc>
              <a:spcBef>
                <a:spcPts val="480"/>
              </a:spcBef>
              <a:buSzPct val="100000"/>
              <a:buFont typeface="+mj-lt"/>
              <a:buAutoNum type="arabicPeriod" startAt="1"/>
            </a:pPr>
            <a:r>
              <a:rPr lang="zh-Hans" altLang="en-US" sz="2400" dirty="0">
                <a:solidFill>
                  <a:srgbClr val="25252B"/>
                </a:solidFill>
                <a:latin typeface="IBM Plex Sans" pitchFamily="34" charset="0"/>
                <a:ea typeface="IBM Plex Sans" pitchFamily="34" charset="-122"/>
                <a:cs typeface="IBM Plex Sans" pitchFamily="34" charset="-120"/>
              </a:rPr>
              <a:t>记下它今天的价格</a:t>
            </a:r>
            <a:endParaRPr lang="zh-Hans" sz="2400" dirty="0"/>
          </a:p>
          <a:p>
            <a:pPr algn="l" marL="228600" indent="-228600">
              <a:lnSpc>
                <a:spcPct val="113000"/>
              </a:lnSpc>
              <a:spcBef>
                <a:spcPts val="480"/>
              </a:spcBef>
              <a:buSzPct val="100000"/>
              <a:buFont typeface="+mj-lt"/>
              <a:buAutoNum type="arabicPeriod" startAt="1"/>
            </a:pPr>
            <a:r>
              <a:rPr lang="zh-Hans" altLang="en-US" sz="2400" dirty="0">
                <a:solidFill>
                  <a:srgbClr val="25252B"/>
                </a:solidFill>
                <a:latin typeface="IBM Plex Sans" pitchFamily="34" charset="0"/>
                <a:ea typeface="IBM Plex Sans" pitchFamily="34" charset="-122"/>
                <a:cs typeface="IBM Plex Sans" pitchFamily="34" charset="-120"/>
              </a:rPr>
              <a:t>询问他人几年前它的价格，如有可能，请查阅可靠的记录加以核实</a:t>
            </a:r>
            <a:endParaRPr lang="zh-Hans" sz="2400" dirty="0"/>
          </a:p>
          <a:p>
            <a:pPr algn="l" marL="228600" indent="-228600">
              <a:lnSpc>
                <a:spcPct val="113000"/>
              </a:lnSpc>
              <a:spcBef>
                <a:spcPts val="480"/>
              </a:spcBef>
              <a:buSzPct val="100000"/>
              <a:buFont typeface="+mj-lt"/>
              <a:buAutoNum type="arabicPeriod" startAt="1"/>
            </a:pPr>
            <a:r>
              <a:rPr lang="zh-Hans" altLang="en-US" sz="2400" dirty="0">
                <a:solidFill>
                  <a:srgbClr val="25252B"/>
                </a:solidFill>
                <a:latin typeface="IBM Plex Sans" pitchFamily="34" charset="0"/>
                <a:ea typeface="IBM Plex Sans" pitchFamily="34" charset="-122"/>
                <a:cs typeface="IBM Plex Sans" pitchFamily="34" charset="-120"/>
              </a:rPr>
              <a:t>收入是否以同样的速度增长？还有哪些因素可能解释这种变化？</a:t>
            </a:r>
            <a:endParaRPr lang="zh-Hans"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比特币入门 · 我们的货币出了什么问题？</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法定货币行之有效，但伴随风险</a:t>
            </a:r>
            <a:endParaRPr lang="zh-Hans" sz="3000" dirty="0"/>
          </a:p>
        </p:txBody>
      </p:sp>
      <p:sp>
        <p:nvSpPr>
          <p:cNvPr id="4" name="Text 2"/>
          <p:cNvSpPr/>
          <p:nvPr/>
        </p:nvSpPr>
        <p:spPr>
          <a:xfrm>
            <a:off x="1047720" y="1386779"/>
            <a:ext cx="11092404" cy="883585"/>
          </a:xfrm>
          <a:prstGeom prst="rect">
            <a:avLst/>
          </a:prstGeom>
          <a:noFill/>
          <a:ln/>
        </p:spPr>
        <p:txBody>
          <a:bodyPr wrap="square" lIns="0" tIns="0" rIns="0" bIns="0" rtlCol="0" anchor="t"/>
          <a:lstStyle/>
          <a:p>
            <a:pPr algn="l" marL="228600" indent="-228600">
              <a:lnSpc>
                <a:spcPct val="113000"/>
              </a:lnSpc>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便捷的支付、灵活的信贷、应对危机的工具</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但它的供应量和规则可能会改变，而使用它的人几乎没有发言权</a:t>
            </a:r>
            <a:endParaRPr lang="zh-Hans" sz="2400" dirty="0"/>
          </a:p>
        </p:txBody>
      </p:sp>
      <p:sp>
        <p:nvSpPr>
          <p:cNvPr id="5" name="Shape 3"/>
          <p:cNvSpPr/>
          <p:nvPr/>
        </p:nvSpPr>
        <p:spPr>
          <a:xfrm>
            <a:off x="666780" y="2605491"/>
            <a:ext cx="10858500" cy="776874"/>
          </a:xfrm>
          <a:prstGeom prst="rect">
            <a:avLst/>
          </a:prstGeom>
          <a:solidFill>
            <a:srgbClr val="F3F3FA"/>
          </a:solidFill>
          <a:ln/>
        </p:spPr>
      </p:sp>
      <p:sp>
        <p:nvSpPr>
          <p:cNvPr id="6" name="Shape 4"/>
          <p:cNvSpPr/>
          <p:nvPr/>
        </p:nvSpPr>
        <p:spPr>
          <a:xfrm>
            <a:off x="666780" y="2605491"/>
            <a:ext cx="57150" cy="776874"/>
          </a:xfrm>
          <a:prstGeom prst="rect">
            <a:avLst/>
          </a:prstGeom>
          <a:solidFill>
            <a:srgbClr val="422C70"/>
          </a:solidFill>
          <a:ln/>
        </p:spPr>
      </p:sp>
      <p:sp>
        <p:nvSpPr>
          <p:cNvPr id="7" name="Text 5"/>
          <p:cNvSpPr/>
          <p:nvPr/>
        </p:nvSpPr>
        <p:spPr>
          <a:xfrm>
            <a:off x="1211580" y="2879811"/>
            <a:ext cx="10599450" cy="228234"/>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这就是人们寻找替代方案的原因，也是比特币诞生的原因。</a:t>
            </a:r>
            <a:endParaRPr lang="zh-Hans"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比特币入门 · 我们的货币出了什么问题？</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zh-Hans" altLang="en-US" sz="4350" dirty="0">
                <a:solidFill>
                  <a:srgbClr val="FFFFFF"/>
                </a:solidFill>
                <a:latin typeface="IBM Plex Sans Medium" pitchFamily="34" charset="0"/>
                <a:ea typeface="IBM Plex Sans Medium" pitchFamily="34" charset="-122"/>
                <a:cs typeface="IBM Plex Sans Medium" pitchFamily="34" charset="-120"/>
              </a:rPr>
              <a:t>什么是比特币？</a:t>
            </a:r>
            <a:endParaRPr lang="zh-Hans"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zh-Hans" altLang="en-US" sz="2400" dirty="0">
                <a:solidFill>
                  <a:srgbClr val="FFFFFF"/>
                </a:solidFill>
                <a:latin typeface="IBM Plex Sans" pitchFamily="34" charset="0"/>
                <a:ea typeface="IBM Plex Sans" pitchFamily="34" charset="-122"/>
                <a:cs typeface="IBM Plex Sans" pitchFamily="34" charset="-120"/>
              </a:rPr>
              <a:t>一种去中心化、供应量有限的数字货币，无需银行许可即可点对点发送。</a:t>
            </a:r>
            <a:endParaRPr lang="zh-Hans"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双重支付问题</a:t>
            </a:r>
            <a:endParaRPr lang="zh-Hans"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**2008年10月31日：*</a:t>
            </a:r>
            <a:r>
              <a:rPr lang="zh-Hans" altLang="en-US" sz="2400" i="1" dirty="0">
                <a:solidFill>
                  <a:srgbClr val="25252B"/>
                </a:solidFill>
                <a:latin typeface="IBM Plex Sans" pitchFamily="34" charset="0"/>
                <a:ea typeface="IBM Plex Sans" pitchFamily="34" charset="-122"/>
                <a:cs typeface="IBM Plex Sans" pitchFamily="34" charset="-120"/>
              </a:rPr>
              <a:t>Satoshi Nakamoto 发表了</a:t>
            </a:r>
            <a:r>
              <a:rPr lang="zh-Hans" altLang="en-US" sz="2400" dirty="0">
                <a:solidFill>
                  <a:srgbClr val="25252B"/>
                </a:solidFill>
                <a:latin typeface="IBM Plex Sans" pitchFamily="34" charset="0"/>
                <a:ea typeface="IBM Plex Sans" pitchFamily="34" charset="-122"/>
                <a:cs typeface="IBM Plex Sans" pitchFamily="34" charset="-120"/>
              </a:rPr>
              <a:t>《比特币：一种点对点的电子现金系统》*。**2009年1月：**网络正式启动。</a:t>
            </a:r>
            <a:endParaRPr lang="zh-Hans" sz="2400" dirty="0"/>
          </a:p>
        </p:txBody>
      </p:sp>
      <p:pic>
        <p:nvPicPr>
          <p:cNvPr id="5" name="Image 0" descr="支付公司 付款人向公司提出请求公司保管账本并批准交易 经公司许可，收款人才能收到付款依赖于一个保管账本的受信任机构比特币 付款人对交易进行签名节点验证交易，矿工将其添加到共享账本中 收款人在同一账本中看到这笔交易依赖于遵循相同规则的独立节点">    </p:cNvPr>
          <p:cNvPicPr>
            <a:picLocks noChangeAspect="1"/>
          </p:cNvPicPr>
          <p:nvPr/>
        </p:nvPicPr>
        <p:blipFill>
          <a:blip r:embed="rId1"/>
          <a:stretch>
            <a:fillRect/>
          </a:stretch>
        </p:blipFill>
        <p:spPr>
          <a:xfrm>
            <a:off x="2729850" y="2422886"/>
            <a:ext cx="6732270" cy="3816980"/>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比特币入门 · 什么是比特币？</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去中心化 · 供应有限 · 点对点</a:t>
            </a:r>
            <a:endParaRPr lang="zh-Hans" sz="3000" dirty="0"/>
          </a:p>
        </p:txBody>
      </p:sp>
      <p:sp>
        <p:nvSpPr>
          <p:cNvPr id="4" name="Text 2"/>
          <p:cNvSpPr/>
          <p:nvPr/>
        </p:nvSpPr>
        <p:spPr>
          <a:xfrm>
            <a:off x="1047720" y="1386779"/>
            <a:ext cx="11092404" cy="1767169"/>
          </a:xfrm>
          <a:prstGeom prst="rect">
            <a:avLst/>
          </a:prstGeom>
          <a:noFill/>
          <a:ln/>
        </p:spPr>
        <p:txBody>
          <a:bodyPr wrap="square" lIns="0" tIns="0" rIns="0" bIns="0" rtlCol="0" anchor="t"/>
          <a:lstStyle/>
          <a:p>
            <a:pPr algn="l" marL="228600" indent="-228600">
              <a:lnSpc>
                <a:spcPct val="113000"/>
              </a:lnSpc>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**去中心化：**没有任何中央机构负责创建账户、更改余额或审批谁可以加入</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**供应有限：**比特币的总量永远不会超过2100万枚</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**点对点：**无需请示任何中央机构，即可向任何地方的任何人转账</a:t>
            </a:r>
            <a:endParaRPr lang="zh-Hans" sz="2400" dirty="0"/>
          </a:p>
        </p:txBody>
      </p:sp>
      <p:sp>
        <p:nvSpPr>
          <p:cNvPr id="5" name="Text 3"/>
          <p:cNvSpPr/>
          <p:nvPr/>
        </p:nvSpPr>
        <p:spPr>
          <a:xfrm>
            <a:off x="666780" y="3489168"/>
            <a:ext cx="11510010" cy="822686"/>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对于您自己掌控的比特币，任何公司都无法冻结。这种自由的另一面是责任：一笔有效的交易通常无法撤销，而且这个网络也没有客服可以求助。</a:t>
            </a:r>
            <a:endParaRPr lang="zh-Hans"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比特币入门 · 什么是比特币？</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任何人都能验证的上限</a:t>
            </a:r>
            <a:endParaRPr lang="zh-Hans" sz="3000" dirty="0"/>
          </a:p>
        </p:txBody>
      </p:sp>
      <p:pic>
        <p:nvPicPr>
          <p:cNvPr id="4" name="Image 0" descr="供应量声明 发行方在其网站上声明一个上限。 只有发行方自己的数据库记录着它。 发行方以外的任何人都无法核查。 发行方可以悄悄更改供应量。核查方仅限发行方公开的供应规则 签名表明谁可以花费每一枚bitcoin。任何人都可以查阅公开的交易历史。工作量证明使篡改历史的代价高昂。节点会拒绝无效的币和双重支付。核查方任何运行节点的人">    </p:cNvPr>
          <p:cNvPicPr>
            <a:picLocks noChangeAspect="1"/>
          </p:cNvPicPr>
          <p:nvPr/>
        </p:nvPicPr>
        <p:blipFill>
          <a:blip r:embed="rId1"/>
          <a:stretch>
            <a:fillRect/>
          </a:stretch>
        </p:blipFill>
        <p:spPr>
          <a:xfrm>
            <a:off x="666780" y="1295430"/>
            <a:ext cx="10858500" cy="4503054"/>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比特币入门 · 什么是比特币？</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您无需拥有一整枚比特币</a:t>
            </a:r>
            <a:endParaRPr lang="zh-Hans"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一个比特币可分割为100,000,000个更小的单位，称为「聪」（satoshi），简称sats。</a:t>
            </a:r>
            <a:endParaRPr lang="zh-Hans" sz="2400" dirty="0"/>
          </a:p>
        </p:txBody>
      </p:sp>
      <p:pic>
        <p:nvPicPr>
          <p:cNvPr id="5" name="Image 0" descr="比特币（BTC）10.10.010.0010.00000001聪（sats）⁠100,000,000⁠ 10,000,000⁠ 1,000,000⁠ 100,000⁠ 1">    </p:cNvPr>
          <p:cNvPicPr>
            <a:picLocks noChangeAspect="1"/>
          </p:cNvPicPr>
          <p:nvPr/>
        </p:nvPicPr>
        <p:blipFill>
          <a:blip r:embed="rId1"/>
          <a:stretch>
            <a:fillRect/>
          </a:stretch>
        </p:blipFill>
        <p:spPr>
          <a:xfrm>
            <a:off x="2677455" y="2422886"/>
            <a:ext cx="6837060" cy="385730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比特币入门 · 什么是比特币？</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谁在维持比特币的运行？</a:t>
            </a:r>
            <a:endParaRPr lang="zh-Hans" sz="3000" dirty="0"/>
          </a:p>
        </p:txBody>
      </p:sp>
      <p:pic>
        <p:nvPicPr>
          <p:cNvPr id="4" name="Image 0" descr="用户用户接收、持有和发送比特币。 节点节点自行检查规则，并转发有效数据。 矿工矿工构建候选区块，并执行工作量证明。开发者开发者审查、编写并提出软件。">    </p:cNvPr>
          <p:cNvPicPr>
            <a:picLocks noChangeAspect="1"/>
          </p:cNvPicPr>
          <p:nvPr/>
        </p:nvPicPr>
        <p:blipFill>
          <a:blip r:embed="rId1"/>
          <a:stretch>
            <a:fillRect/>
          </a:stretch>
        </p:blipFill>
        <p:spPr>
          <a:xfrm>
            <a:off x="681777" y="1295430"/>
            <a:ext cx="10828325" cy="48887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比特币入门 · 什么是比特币？</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谁在维持比特币的运行？</a:t>
            </a:r>
            <a:endParaRPr lang="zh-Hans"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比特币入门 · 什么是比特币？</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比特币也有取舍</a:t>
            </a:r>
            <a:endParaRPr lang="zh-Hans"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其价格可能快速变化</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操作失误通常无法挽回</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在许多地方，接受度仍然有限</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安全使用需要一定的学习</a:t>
            </a:r>
            <a:endParaRPr lang="zh-Hans" sz="2400" dirty="0"/>
          </a:p>
        </p:txBody>
      </p:sp>
      <p:sp>
        <p:nvSpPr>
          <p:cNvPr id="5" name="Text 3"/>
          <p:cNvSpPr/>
          <p:nvPr/>
        </p:nvSpPr>
        <p:spPr>
          <a:xfrm>
            <a:off x="666780" y="3549975"/>
            <a:ext cx="11510010" cy="411389"/>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比特币以验证和个人责任取代了对机构的部分信任。但它并不能消除风险。</a:t>
            </a:r>
            <a:endParaRPr lang="zh-Hans"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比特币入门 · 什么是比特币？</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zh-Hans" altLang="en-US" sz="4350" dirty="0">
                <a:solidFill>
                  <a:srgbClr val="FFFFFF"/>
                </a:solidFill>
                <a:latin typeface="IBM Plex Sans Medium" pitchFamily="34" charset="0"/>
                <a:ea typeface="IBM Plex Sans Medium" pitchFamily="34" charset="-122"/>
                <a:cs typeface="IBM Plex Sans Medium" pitchFamily="34" charset="-120"/>
              </a:rPr>
              <a:t>如何使用比特币？</a:t>
            </a:r>
            <a:endParaRPr lang="zh-Hans"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zh-Hans" altLang="en-US" sz="2400" dirty="0">
                <a:solidFill>
                  <a:srgbClr val="FFFFFF"/>
                </a:solidFill>
                <a:latin typeface="IBM Plex Sans" pitchFamily="34" charset="0"/>
                <a:ea typeface="IBM Plex Sans" pitchFamily="34" charset="-122"/>
                <a:cs typeface="IBM Plex Sans" pitchFamily="34" charset="-120"/>
              </a:rPr>
              <a:t>关于任何钱包，首先要问的问题是：谁掌控私钥？</a:t>
            </a:r>
            <a:endParaRPr lang="zh-Hans"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钱包管理密钥</a:t>
            </a:r>
            <a:endParaRPr lang="zh-Hans" sz="3000" dirty="0"/>
          </a:p>
        </p:txBody>
      </p:sp>
      <p:pic>
        <p:nvPicPr>
          <p:cNvPr id="4" name="Image 0" descr="您的钱包保管着密钥 接收 分享一个收款地址发送 用您的密钥签名 比特币始终保存在共享账本上">    </p:cNvPr>
          <p:cNvPicPr>
            <a:picLocks noChangeAspect="1"/>
          </p:cNvPicPr>
          <p:nvPr/>
        </p:nvPicPr>
        <p:blipFill>
          <a:blip r:embed="rId1"/>
          <a:stretch>
            <a:fillRect/>
          </a:stretch>
        </p:blipFill>
        <p:spPr>
          <a:xfrm>
            <a:off x="881024" y="1295430"/>
            <a:ext cx="10429921" cy="465566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比特币入门 · 如何使用比特币？</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究竟是谁持有您的比特币？</a:t>
            </a:r>
            <a:endParaRPr lang="zh-Hans"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**自托管：**由您自己掌控密钥</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如果您丢失了助记词和设备，没有人能替您找回您的bitcoin</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**托管：**由一家公司持有密钥，有点像银行</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您的余额只是该公司的支付承诺；它可能限制提款、冻结账户、遭到黑客攻击或倒闭关停</a:t>
            </a:r>
            <a:endParaRPr lang="zh-Hans" sz="2400" dirty="0"/>
          </a:p>
        </p:txBody>
      </p:sp>
      <p:sp>
        <p:nvSpPr>
          <p:cNvPr id="5" name="Text 3"/>
          <p:cNvSpPr/>
          <p:nvPr/>
        </p:nvSpPr>
        <p:spPr>
          <a:xfrm>
            <a:off x="666780" y="3961364"/>
            <a:ext cx="11510010" cy="822686"/>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选择托管并不说明您能力不足。重要的是清楚自己使用的是哪一种方式，以及自己信任的是什么。</a:t>
            </a:r>
            <a:endParaRPr lang="zh-Hans"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比特币入门 · 如何使用比特币？</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您的助记词即完全访问权限</a:t>
            </a:r>
            <a:endParaRPr lang="zh-Hans" sz="3000" dirty="0"/>
          </a:p>
        </p:txBody>
      </p:sp>
      <p:sp>
        <p:nvSpPr>
          <p:cNvPr id="5" name="Text 2"/>
          <p:cNvSpPr/>
          <p:nvPr/>
        </p:nvSpPr>
        <p:spPr>
          <a:xfrm>
            <a:off x="666780" y="1447770"/>
            <a:ext cx="5694426" cy="1234074"/>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一组有序的单词（通常为12个或24个），可用于恢复您的密钥。任何人只要掌握它，就能拿走您的比特币。</a:t>
            </a:r>
            <a:endParaRPr lang="zh-Hans" sz="2400" dirty="0"/>
          </a:p>
        </p:txBody>
      </p:sp>
      <p:pic>
        <p:nvPicPr>
          <p:cNvPr id="6" name="Image 1" descr="仅为示例1. civil2. switch3. plunge4. stadium5. live6. wedding7. foster8. dice9. giraffe10. you11. foil12. cinnamon">    </p:cNvPr>
          <p:cNvPicPr>
            <a:picLocks noChangeAspect="1"/>
          </p:cNvPicPr>
          <p:nvPr/>
        </p:nvPicPr>
        <p:blipFill>
          <a:blip r:embed="rId2"/>
          <a:stretch>
            <a:fillRect/>
          </a:stretch>
        </p:blipFill>
        <p:spPr>
          <a:xfrm>
            <a:off x="719176" y="2834274"/>
            <a:ext cx="5267310" cy="2765054"/>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比特币入门 · 如何使用比特币？</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3097530"/>
            <a:ext cx="10226010" cy="662849"/>
          </a:xfrm>
          <a:prstGeom prst="rect">
            <a:avLst/>
          </a:prstGeom>
          <a:noFill/>
          <a:ln/>
        </p:spPr>
        <p:txBody>
          <a:bodyPr wrap="square" lIns="0" tIns="0" rIns="0" bIns="0" rtlCol="0" anchor="t"/>
          <a:lstStyle/>
          <a:p>
            <a:pPr algn="l" indent="0" marL="0">
              <a:lnSpc>
                <a:spcPct val="100000"/>
              </a:lnSpc>
              <a:buNone/>
            </a:pPr>
            <a:r>
              <a:rPr lang="zh-Hans" altLang="en-US" sz="4350" dirty="0">
                <a:solidFill>
                  <a:srgbClr val="FFFFFF"/>
                </a:solidFill>
                <a:latin typeface="IBM Plex Sans Medium" pitchFamily="34" charset="0"/>
                <a:ea typeface="IBM Plex Sans Medium" pitchFamily="34" charset="-122"/>
                <a:cs typeface="IBM Plex Sans Medium" pitchFamily="34" charset="-120"/>
              </a:rPr>
              <a:t>不是您的私钥，就不是您的币。</a:t>
            </a:r>
            <a:endParaRPr lang="zh-Hans"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C0C0D0"/>
                </a:solidFill>
                <a:latin typeface="IBM Plex Sans" pitchFamily="34" charset="0"/>
                <a:ea typeface="IBM Plex Sans" pitchFamily="34" charset="-122"/>
                <a:cs typeface="IBM Plex Sans" pitchFamily="34" charset="-120"/>
              </a:rPr>
              <a:t>比特币入门 · 如何使用比特币？</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在您使用任何钱包之前</a:t>
            </a:r>
            <a:endParaRPr lang="zh-Hans" sz="3000" dirty="0"/>
          </a:p>
        </p:txBody>
      </p:sp>
      <p:sp>
        <p:nvSpPr>
          <p:cNvPr id="5" name="Text 2"/>
          <p:cNvSpPr/>
          <p:nvPr/>
        </p:nvSpPr>
        <p:spPr>
          <a:xfrm>
            <a:off x="1032449" y="1383030"/>
            <a:ext cx="5939760" cy="4637380"/>
          </a:xfrm>
          <a:prstGeom prst="rect">
            <a:avLst/>
          </a:prstGeom>
          <a:noFill/>
          <a:ln/>
        </p:spPr>
        <p:txBody>
          <a:bodyPr wrap="square" lIns="0" tIns="0" rIns="0" bIns="0" rtlCol="0" anchor="t"/>
          <a:lstStyle/>
          <a:p>
            <a:pPr algn="l" marL="219710" indent="-219710">
              <a:lnSpc>
                <a:spcPct val="113000"/>
              </a:lnSpc>
              <a:buSzPct val="100000"/>
              <a:buChar char="•"/>
            </a:pPr>
            <a:r>
              <a:rPr lang="zh-Hans" altLang="en-US" sz="2300" dirty="0">
                <a:solidFill>
                  <a:srgbClr val="25252B"/>
                </a:solidFill>
                <a:latin typeface="IBM Plex Sans" pitchFamily="34" charset="0"/>
                <a:ea typeface="IBM Plex Sans" pitchFamily="34" charset="-122"/>
                <a:cs typeface="IBM Plex Sans" pitchFamily="34" charset="-120"/>
              </a:rPr>
              <a:t>**密钥：**由谁掌控？是您本人还是某家公司？</a:t>
            </a:r>
            <a:endParaRPr lang="zh-Hans" sz="2300" dirty="0"/>
          </a:p>
          <a:p>
            <a:pPr algn="l" marL="219710" indent="-219710">
              <a:lnSpc>
                <a:spcPct val="113000"/>
              </a:lnSpc>
              <a:spcBef>
                <a:spcPts val="460"/>
              </a:spcBef>
              <a:buSzPct val="100000"/>
              <a:buChar char="•"/>
            </a:pPr>
            <a:r>
              <a:rPr lang="zh-Hans" altLang="en-US" sz="2300" dirty="0">
                <a:solidFill>
                  <a:srgbClr val="25252B"/>
                </a:solidFill>
                <a:latin typeface="IBM Plex Sans" pitchFamily="34" charset="0"/>
                <a:ea typeface="IBM Plex Sans" pitchFamily="34" charset="-122"/>
                <a:cs typeface="IBM Plex Sans" pitchFamily="34" charset="-120"/>
              </a:rPr>
              <a:t>**恢复：**如果您的手机丢失或公司倒闭，该怎么办？</a:t>
            </a:r>
            <a:endParaRPr lang="zh-Hans" sz="2300" dirty="0"/>
          </a:p>
          <a:p>
            <a:pPr algn="l" marL="219710" indent="-219710">
              <a:lnSpc>
                <a:spcPct val="113000"/>
              </a:lnSpc>
              <a:spcBef>
                <a:spcPts val="460"/>
              </a:spcBef>
              <a:buSzPct val="100000"/>
              <a:buChar char="•"/>
            </a:pPr>
            <a:r>
              <a:rPr lang="zh-Hans" altLang="en-US" sz="2300" dirty="0">
                <a:solidFill>
                  <a:srgbClr val="25252B"/>
                </a:solidFill>
                <a:latin typeface="IBM Plex Sans" pitchFamily="34" charset="0"/>
                <a:ea typeface="IBM Plex Sans" pitchFamily="34" charset="-122"/>
                <a:cs typeface="IBM Plex Sans" pitchFamily="34" charset="-120"/>
              </a:rPr>
              <a:t>**来源：**是否来自官方网站或应用商店页面，而不是别人发给您的链接？</a:t>
            </a:r>
            <a:endParaRPr lang="zh-Hans" sz="2300" dirty="0"/>
          </a:p>
          <a:p>
            <a:pPr algn="l" marL="219710" indent="-219710">
              <a:lnSpc>
                <a:spcPct val="113000"/>
              </a:lnSpc>
              <a:spcBef>
                <a:spcPts val="460"/>
              </a:spcBef>
              <a:buSzPct val="100000"/>
              <a:buChar char="•"/>
            </a:pPr>
            <a:r>
              <a:rPr lang="zh-Hans" altLang="en-US" sz="2300" dirty="0">
                <a:solidFill>
                  <a:srgbClr val="25252B"/>
                </a:solidFill>
                <a:latin typeface="IBM Plex Sans" pitchFamily="34" charset="0"/>
                <a:ea typeface="IBM Plex Sans" pitchFamily="34" charset="-122"/>
                <a:cs typeface="IBM Plex Sans" pitchFamily="34" charset="-120"/>
              </a:rPr>
              <a:t>**代码：**是否开源并持续维护？（这本身并不能证明安全。）</a:t>
            </a:r>
            <a:endParaRPr lang="zh-Hans" sz="2300" dirty="0"/>
          </a:p>
          <a:p>
            <a:pPr algn="l" marL="219710" indent="-219710">
              <a:lnSpc>
                <a:spcPct val="113000"/>
              </a:lnSpc>
              <a:spcBef>
                <a:spcPts val="460"/>
              </a:spcBef>
              <a:buSzPct val="100000"/>
              <a:buChar char="•"/>
            </a:pPr>
            <a:r>
              <a:rPr lang="zh-Hans" altLang="en-US" sz="2300" dirty="0">
                <a:solidFill>
                  <a:srgbClr val="25252B"/>
                </a:solidFill>
                <a:latin typeface="IBM Plex Sans" pitchFamily="34" charset="0"/>
                <a:ea typeface="IBM Plex Sans" pitchFamily="34" charset="-122"/>
                <a:cs typeface="IBM Plex Sans" pitchFamily="34" charset="-120"/>
              </a:rPr>
              <a:t>**费用：**发送、接收或提现是否收费？</a:t>
            </a:r>
            <a:endParaRPr lang="zh-Hans" sz="2300" dirty="0"/>
          </a:p>
          <a:p>
            <a:pPr algn="l" marL="219710" indent="-219710">
              <a:lnSpc>
                <a:spcPct val="113000"/>
              </a:lnSpc>
              <a:spcBef>
                <a:spcPts val="460"/>
              </a:spcBef>
              <a:buSzPct val="100000"/>
              <a:buChar char="•"/>
            </a:pPr>
            <a:r>
              <a:rPr lang="zh-Hans" altLang="en-US" sz="2300" dirty="0">
                <a:solidFill>
                  <a:srgbClr val="25252B"/>
                </a:solidFill>
                <a:latin typeface="IBM Plex Sans" pitchFamily="34" charset="0"/>
                <a:ea typeface="IBM Plex Sans" pitchFamily="34" charset="-122"/>
                <a:cs typeface="IBM Plex Sans" pitchFamily="34" charset="-120"/>
              </a:rPr>
              <a:t>**支付：**链上、闪电网络，还是两者皆可？</a:t>
            </a:r>
            <a:endParaRPr lang="zh-Hans" sz="23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比特币入门 · 如何使用比特币？</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链上与闪电网络</a:t>
            </a:r>
            <a:endParaRPr lang="zh-Hans" sz="3000" dirty="0"/>
          </a:p>
        </p:txBody>
      </p:sp>
      <p:sp>
        <p:nvSpPr>
          <p:cNvPr id="4" name="Text 2"/>
          <p:cNvSpPr/>
          <p:nvPr/>
        </p:nvSpPr>
        <p:spPr>
          <a:xfrm>
            <a:off x="1047720" y="1386779"/>
            <a:ext cx="11092404" cy="1767169"/>
          </a:xfrm>
          <a:prstGeom prst="rect">
            <a:avLst/>
          </a:prstGeom>
          <a:noFill/>
          <a:ln/>
        </p:spPr>
        <p:txBody>
          <a:bodyPr wrap="square" lIns="0" tIns="0" rIns="0" bIns="0" rtlCol="0" anchor="t"/>
          <a:lstStyle/>
          <a:p>
            <a:pPr algn="l" marL="228600" indent="-228600">
              <a:lnSpc>
                <a:spcPct val="113000"/>
              </a:lnSpc>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**链上：**直接记录在区块链中</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**闪电网络：**构建在比特币之上的支付网络，用于快速、小额、频繁的支付，例如买一杯咖啡</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闪电网络钱包同样可以是托管型或自托管型</a:t>
            </a:r>
            <a:endParaRPr lang="zh-Hans" sz="2400" dirty="0"/>
          </a:p>
        </p:txBody>
      </p:sp>
      <p:pic>
        <p:nvPicPr>
          <p:cNvPr id="5" name="Image 0" descr="链上直接记录在比特币区块链上闪电网络构建在比特币之上的支付网络">    </p:cNvPr>
          <p:cNvPicPr>
            <a:picLocks noChangeAspect="1"/>
          </p:cNvPicPr>
          <p:nvPr/>
        </p:nvPicPr>
        <p:blipFill>
          <a:blip r:embed="rId1"/>
          <a:stretch>
            <a:fillRect/>
          </a:stretch>
        </p:blipFill>
        <p:spPr>
          <a:xfrm>
            <a:off x="737189" y="3336737"/>
            <a:ext cx="10717408" cy="225701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比特币入门 · 如何使用比特币？</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学习期间的三条守则</a:t>
            </a:r>
            <a:endParaRPr lang="zh-Hans" sz="3000" dirty="0"/>
          </a:p>
        </p:txBody>
      </p:sp>
      <p:sp>
        <p:nvSpPr>
          <p:cNvPr id="4" name="Text 2"/>
          <p:cNvSpPr/>
          <p:nvPr/>
        </p:nvSpPr>
        <p:spPr>
          <a:xfrm>
            <a:off x="1047720" y="1386779"/>
            <a:ext cx="11092404" cy="1355781"/>
          </a:xfrm>
          <a:prstGeom prst="rect">
            <a:avLst/>
          </a:prstGeom>
          <a:noFill/>
          <a:ln/>
        </p:spPr>
        <p:txBody>
          <a:bodyPr wrap="square" lIns="0" tIns="0" rIns="0" bIns="0" rtlCol="0" anchor="t"/>
          <a:lstStyle/>
          <a:p>
            <a:pPr algn="l" marL="228600" indent="-228600">
              <a:lnSpc>
                <a:spcPct val="113000"/>
              </a:lnSpc>
              <a:buSzPct val="100000"/>
              <a:buChar char="•"/>
            </a:pPr>
            <a:r>
              <a:rPr lang="zh-Hans" altLang="en-US" sz="2400" b="1" dirty="0">
                <a:solidFill>
                  <a:srgbClr val="25252B"/>
                </a:solidFill>
                <a:latin typeface="IBM Plex Sans" pitchFamily="34" charset="0"/>
                <a:ea typeface="IBM Plex Sans" pitchFamily="34" charset="-122"/>
                <a:cs typeface="IBM Plex Sans" pitchFamily="34" charset="-120"/>
              </a:rPr>
              <a:t>先学习。</a:t>
            </a:r>
            <a:r>
              <a:rPr lang="zh-Hans" altLang="en-US" sz="2400" dirty="0">
                <a:solidFill>
                  <a:srgbClr val="25252B"/>
                </a:solidFill>
                <a:latin typeface="IBM Plex Sans" pitchFamily="34" charset="0"/>
                <a:ea typeface="IBM Plex Sans" pitchFamily="34" charset="-122"/>
                <a:cs typeface="IBM Plex Sans" pitchFamily="34" charset="-120"/>
              </a:rPr>
              <a:t> 不要因兴奋、恐惧或压力而贸然行动。</a:t>
            </a:r>
            <a:endParaRPr lang="zh-Hans" sz="2400" dirty="0"/>
          </a:p>
          <a:p>
            <a:pPr algn="l" marL="228600" indent="-228600">
              <a:lnSpc>
                <a:spcPct val="113000"/>
              </a:lnSpc>
              <a:spcBef>
                <a:spcPts val="480"/>
              </a:spcBef>
              <a:buSzPct val="100000"/>
              <a:buChar char="•"/>
            </a:pPr>
            <a:r>
              <a:rPr lang="zh-Hans" altLang="en-US" sz="2400" b="1" dirty="0">
                <a:solidFill>
                  <a:srgbClr val="25252B"/>
                </a:solidFill>
                <a:latin typeface="IBM Plex Sans" pitchFamily="34" charset="0"/>
                <a:ea typeface="IBM Plex Sans" pitchFamily="34" charset="-122"/>
                <a:cs typeface="IBM Plex Sans" pitchFamily="34" charset="-120"/>
              </a:rPr>
              <a:t>从小额开始。</a:t>
            </a:r>
            <a:r>
              <a:rPr lang="zh-Hans" altLang="en-US" sz="2400" dirty="0">
                <a:solidFill>
                  <a:srgbClr val="25252B"/>
                </a:solidFill>
                <a:latin typeface="IBM Plex Sans" pitchFamily="34" charset="0"/>
                <a:ea typeface="IBM Plex Sans" pitchFamily="34" charset="-122"/>
                <a:cs typeface="IBM Plex Sans" pitchFamily="34" charset="-120"/>
              </a:rPr>
              <a:t> 尝试不熟悉的工具时，请使用您能承受损失的金额。</a:t>
            </a:r>
            <a:endParaRPr lang="zh-Hans" sz="2400" dirty="0"/>
          </a:p>
          <a:p>
            <a:pPr algn="l" marL="228600" indent="-228600">
              <a:lnSpc>
                <a:spcPct val="113000"/>
              </a:lnSpc>
              <a:spcBef>
                <a:spcPts val="480"/>
              </a:spcBef>
              <a:buSzPct val="100000"/>
              <a:buChar char="•"/>
            </a:pPr>
            <a:r>
              <a:rPr lang="zh-Hans" altLang="en-US" sz="2400" b="1" dirty="0">
                <a:solidFill>
                  <a:srgbClr val="25252B"/>
                </a:solidFill>
                <a:latin typeface="IBM Plex Sans" pitchFamily="34" charset="0"/>
                <a:ea typeface="IBM Plex Sans" pitchFamily="34" charset="-122"/>
                <a:cs typeface="IBM Plex Sans" pitchFamily="34" charset="-120"/>
              </a:rPr>
              <a:t>不要信任，要验证。</a:t>
            </a:r>
            <a:r>
              <a:rPr lang="zh-Hans" altLang="en-US" sz="2400" dirty="0">
                <a:solidFill>
                  <a:srgbClr val="25252B"/>
                </a:solidFill>
                <a:latin typeface="IBM Plex Sans" pitchFamily="34" charset="0"/>
                <a:ea typeface="IBM Plex Sans" pitchFamily="34" charset="-122"/>
                <a:cs typeface="IBM Plex Sans" pitchFamily="34" charset="-120"/>
              </a:rPr>
              <a:t> 请核实对方身份、支付方式、地址和金额。</a:t>
            </a:r>
            <a:endParaRPr lang="zh-Hans" sz="2400" dirty="0"/>
          </a:p>
        </p:txBody>
      </p:sp>
      <p:sp>
        <p:nvSpPr>
          <p:cNvPr id="5" name="Shape 3"/>
          <p:cNvSpPr/>
          <p:nvPr/>
        </p:nvSpPr>
        <p:spPr>
          <a:xfrm>
            <a:off x="666780" y="3077779"/>
            <a:ext cx="10858500" cy="1645280"/>
          </a:xfrm>
          <a:prstGeom prst="rect">
            <a:avLst/>
          </a:prstGeom>
          <a:solidFill>
            <a:srgbClr val="F3F3FA"/>
          </a:solidFill>
          <a:ln/>
        </p:spPr>
      </p:sp>
      <p:sp>
        <p:nvSpPr>
          <p:cNvPr id="6" name="Shape 4"/>
          <p:cNvSpPr/>
          <p:nvPr/>
        </p:nvSpPr>
        <p:spPr>
          <a:xfrm>
            <a:off x="666780" y="3077779"/>
            <a:ext cx="57150" cy="1645280"/>
          </a:xfrm>
          <a:prstGeom prst="rect">
            <a:avLst/>
          </a:prstGeom>
          <a:solidFill>
            <a:srgbClr val="422C70"/>
          </a:solidFill>
          <a:ln/>
        </p:spPr>
      </p:sp>
      <p:sp>
        <p:nvSpPr>
          <p:cNvPr id="7" name="Text 5"/>
          <p:cNvSpPr/>
          <p:nvPr/>
        </p:nvSpPr>
        <p:spPr>
          <a:xfrm>
            <a:off x="1211580" y="3352099"/>
            <a:ext cx="10415565" cy="1096640"/>
          </a:xfrm>
          <a:prstGeom prst="rect">
            <a:avLst/>
          </a:prstGeom>
          <a:noFill/>
          <a:ln/>
        </p:spPr>
        <p:txBody>
          <a:bodyPr wrap="square" lIns="0" tIns="0" rIns="0" bIns="0" rtlCol="0" anchor="t"/>
          <a:lstStyle/>
          <a:p>
            <a:pPr algn="l" indent="0" marL="0">
              <a:lnSpc>
                <a:spcPct val="113000"/>
              </a:lnSpc>
              <a:buNone/>
            </a:pPr>
            <a:r>
              <a:rPr lang="zh-Hans" altLang="en-US" sz="2400" b="1" dirty="0">
                <a:solidFill>
                  <a:srgbClr val="422C70"/>
                </a:solidFill>
                <a:latin typeface="IBM Plex Sans" pitchFamily="34" charset="0"/>
                <a:ea typeface="IBM Plex Sans" pitchFamily="34" charset="-122"/>
                <a:cs typeface="IBM Plex Sans" pitchFamily="34" charset="-120"/>
              </a:rPr>
              <a:t>可以分享收款信息，但绝不分享机密</a:t>
            </a:r>
            <a:endParaRPr lang="zh-Hans" sz="2400" dirty="0"/>
          </a:p>
          <a:p>
            <a:pPr algn="l" indent="0" marL="0">
              <a:lnSpc>
                <a:spcPct val="113000"/>
              </a:lnSpc>
              <a:spcBef>
                <a:spcPts val="360"/>
              </a:spcBef>
              <a:buNone/>
            </a:pPr>
            <a:r>
              <a:rPr lang="zh-Hans" altLang="en-US" sz="2400" dirty="0">
                <a:solidFill>
                  <a:srgbClr val="25252B"/>
                </a:solidFill>
                <a:latin typeface="IBM Plex Sans" pitchFamily="34" charset="0"/>
                <a:ea typeface="IBM Plex Sans" pitchFamily="34" charset="-122"/>
                <a:cs typeface="IBM Plex Sans" pitchFamily="34" charset="-120"/>
              </a:rPr>
              <a:t>地址或付款请求可以分享。助记词或私钥绝不能分享。任何正规的教育者、钱包公司或客服人员都绝不会向您索要这些信息。</a:t>
            </a:r>
            <a:endParaRPr lang="zh-Hans"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比特币入门 · 如何使用比特币？</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停下来，什么都不分享，什么都</a:t>
            </a:r>
            <a:br/>
            <a:r>
              <a:rPr lang="zh-Hans" altLang="en-US" sz="3000" dirty="0">
                <a:solidFill>
                  <a:srgbClr val="422C70"/>
                </a:solidFill>
                <a:latin typeface="IBM Plex Sans Medium" pitchFamily="34" charset="0"/>
                <a:ea typeface="IBM Plex Sans Medium" pitchFamily="34" charset="-122"/>
                <a:cs typeface="IBM Plex Sans Medium" pitchFamily="34" charset="-120"/>
              </a:rPr>
              <a:t>不发送</a:t>
            </a:r>
            <a:endParaRPr lang="zh-Hans" sz="3000" dirty="0"/>
          </a:p>
        </p:txBody>
      </p:sp>
      <p:sp>
        <p:nvSpPr>
          <p:cNvPr id="5" name="Text 2"/>
          <p:cNvSpPr/>
          <p:nvPr/>
        </p:nvSpPr>
        <p:spPr>
          <a:xfrm>
            <a:off x="666780" y="1866930"/>
            <a:ext cx="5694426" cy="2468148"/>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如果有人制造紧迫感或要求保密、承诺保证收益、要求您先发送比特币，或索要您的助记词，请立即停止。暂停一下。不要透露任何信息。不要发送任何东西。然后通过您已经熟悉的渠道进行核实。</a:t>
            </a:r>
            <a:endParaRPr lang="zh-Hans" sz="2400" dirty="0"/>
          </a:p>
        </p:txBody>
      </p:sp>
      <p:pic>
        <p:nvPicPr>
          <p:cNvPr id="6" name="Image 1" descr="紧迫感 冒充身份 收款地址被更改 保证收益 索要机密信息">    </p:cNvPr>
          <p:cNvPicPr>
            <a:picLocks noChangeAspect="1"/>
          </p:cNvPicPr>
          <p:nvPr/>
        </p:nvPicPr>
        <p:blipFill>
          <a:blip r:embed="rId2"/>
          <a:stretch>
            <a:fillRect/>
          </a:stretch>
        </p:blipFill>
        <p:spPr>
          <a:xfrm>
            <a:off x="935248" y="4487509"/>
            <a:ext cx="4834799" cy="1745772"/>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比特币入门 · 如何使用比特币？</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zh-Hans" altLang="en-US" sz="4350" dirty="0">
                <a:solidFill>
                  <a:srgbClr val="FFFFFF"/>
                </a:solidFill>
                <a:latin typeface="IBM Plex Sans Medium" pitchFamily="34" charset="0"/>
                <a:ea typeface="IBM Plex Sans Medium" pitchFamily="34" charset="-122"/>
                <a:cs typeface="IBM Plex Sans Medium" pitchFamily="34" charset="-120"/>
              </a:rPr>
              <a:t>下一步是什么？</a:t>
            </a:r>
            <a:endParaRPr lang="zh-Hans"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zh-Hans" altLang="en-US" sz="2400" dirty="0">
                <a:solidFill>
                  <a:srgbClr val="FFFFFF"/>
                </a:solidFill>
                <a:latin typeface="IBM Plex Sans" pitchFamily="34" charset="0"/>
                <a:ea typeface="IBM Plex Sans" pitchFamily="34" charset="-122"/>
                <a:cs typeface="IBM Plex Sans" pitchFamily="34" charset="-120"/>
              </a:rPr>
              <a:t>这仅仅是开始。</a:t>
            </a:r>
            <a:endParaRPr lang="zh-Hans"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四个要点</a:t>
            </a:r>
            <a:endParaRPr lang="zh-Hans" sz="3000" dirty="0"/>
          </a:p>
        </p:txBody>
      </p:sp>
      <p:sp>
        <p:nvSpPr>
          <p:cNvPr id="4" name="Text 2"/>
          <p:cNvSpPr/>
          <p:nvPr/>
        </p:nvSpPr>
        <p:spPr>
          <a:xfrm>
            <a:off x="1047720" y="1386779"/>
            <a:ext cx="11092404" cy="2650754"/>
          </a:xfrm>
          <a:prstGeom prst="rect">
            <a:avLst/>
          </a:prstGeom>
          <a:noFill/>
          <a:ln/>
        </p:spPr>
        <p:txBody>
          <a:bodyPr wrap="square" lIns="0" tIns="0" rIns="0" bIns="0" rtlCol="0" anchor="t"/>
          <a:lstStyle/>
          <a:p>
            <a:pPr algn="l" marL="228600" indent="-228600">
              <a:lnSpc>
                <a:spcPct val="113000"/>
              </a:lnSpc>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**货币依赖于规则与信任。**法定货币的供应量和规则由少数机构制定。</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**比特币提供了一套不同的规则。**公开、有限的供应量，向所有人开放，可以验证，而无需信任。</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**安全第一。**先学习，从小额开始，验证一切，永远不要泄露您的助记词。</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**这仅仅是开始。**迈出安全的下一步就已足够。</a:t>
            </a:r>
            <a:endParaRPr lang="zh-Hans" sz="2400" dirty="0"/>
          </a:p>
        </p:txBody>
      </p:sp>
      <p:sp>
        <p:nvSpPr>
          <p:cNvPr id="5" name="Shape 3"/>
          <p:cNvSpPr/>
          <p:nvPr/>
        </p:nvSpPr>
        <p:spPr>
          <a:xfrm>
            <a:off x="666780" y="4372752"/>
            <a:ext cx="10858500" cy="1233891"/>
          </a:xfrm>
          <a:prstGeom prst="rect">
            <a:avLst/>
          </a:prstGeom>
          <a:solidFill>
            <a:srgbClr val="F3F3FA"/>
          </a:solidFill>
          <a:ln/>
        </p:spPr>
      </p:sp>
      <p:sp>
        <p:nvSpPr>
          <p:cNvPr id="6" name="Shape 4"/>
          <p:cNvSpPr/>
          <p:nvPr/>
        </p:nvSpPr>
        <p:spPr>
          <a:xfrm>
            <a:off x="666780" y="4372752"/>
            <a:ext cx="57150" cy="1233891"/>
          </a:xfrm>
          <a:prstGeom prst="rect">
            <a:avLst/>
          </a:prstGeom>
          <a:solidFill>
            <a:srgbClr val="422C70"/>
          </a:solidFill>
          <a:ln/>
        </p:spPr>
      </p:sp>
      <p:sp>
        <p:nvSpPr>
          <p:cNvPr id="7" name="Text 5"/>
          <p:cNvSpPr/>
          <p:nvPr/>
        </p:nvSpPr>
        <p:spPr>
          <a:xfrm>
            <a:off x="1211580" y="4647072"/>
            <a:ext cx="10415565" cy="685251"/>
          </a:xfrm>
          <a:prstGeom prst="rect">
            <a:avLst/>
          </a:prstGeom>
          <a:noFill/>
          <a:ln/>
        </p:spPr>
        <p:txBody>
          <a:bodyPr wrap="square" lIns="0" tIns="0" rIns="0" bIns="0" rtlCol="0" anchor="t"/>
          <a:lstStyle/>
          <a:p>
            <a:pPr algn="l" indent="0" marL="0">
              <a:lnSpc>
                <a:spcPct val="113000"/>
              </a:lnSpc>
              <a:buNone/>
            </a:pPr>
            <a:r>
              <a:rPr lang="zh-Hans" altLang="en-US" sz="2400" b="1" dirty="0">
                <a:solidFill>
                  <a:srgbClr val="422C70"/>
                </a:solidFill>
                <a:latin typeface="IBM Plex Sans" pitchFamily="34" charset="0"/>
                <a:ea typeface="IBM Plex Sans" pitchFamily="34" charset="-122"/>
                <a:cs typeface="IBM Plex Sans" pitchFamily="34" charset="-120"/>
              </a:rPr>
              <a:t>思考片刻</a:t>
            </a:r>
            <a:endParaRPr lang="zh-Hans" sz="2400" dirty="0"/>
          </a:p>
          <a:p>
            <a:pPr algn="l" indent="0" marL="0">
              <a:lnSpc>
                <a:spcPct val="113000"/>
              </a:lnSpc>
              <a:spcBef>
                <a:spcPts val="360"/>
              </a:spcBef>
              <a:buNone/>
            </a:pPr>
            <a:r>
              <a:rPr lang="zh-Hans" altLang="en-US" sz="2400" dirty="0">
                <a:solidFill>
                  <a:srgbClr val="25252B"/>
                </a:solidFill>
                <a:latin typeface="IBM Plex Sans" pitchFamily="34" charset="0"/>
                <a:ea typeface="IBM Plex Sans" pitchFamily="34" charset="-122"/>
                <a:cs typeface="IBM Plex Sans" pitchFamily="34" charset="-120"/>
              </a:rPr>
              <a:t>回顾开头的五个问题。您现在会如何回答？</a:t>
            </a:r>
            <a:endParaRPr lang="zh-Hans"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比特币入门 · 下一步是什么？</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比特币文凭</a:t>
            </a:r>
            <a:endParaRPr lang="zh-Hans" sz="3000" dirty="0"/>
          </a:p>
        </p:txBody>
      </p:sp>
      <p:sp>
        <p:nvSpPr>
          <p:cNvPr id="5" name="Text 2"/>
          <p:cNvSpPr/>
          <p:nvPr/>
        </p:nvSpPr>
        <p:spPr>
          <a:xfrm>
            <a:off x="666780" y="1447770"/>
            <a:ext cx="11144250" cy="411389"/>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下一步。它的四个模块将带您更进一步：</a:t>
            </a:r>
            <a:endParaRPr lang="zh-Hans" sz="2400" dirty="0"/>
          </a:p>
        </p:txBody>
      </p:sp>
      <p:sp>
        <p:nvSpPr>
          <p:cNvPr id="6" name="Text 3"/>
          <p:cNvSpPr/>
          <p:nvPr/>
        </p:nvSpPr>
        <p:spPr>
          <a:xfrm>
            <a:off x="1047720" y="2102937"/>
            <a:ext cx="5923026" cy="1828068"/>
          </a:xfrm>
          <a:prstGeom prst="rect">
            <a:avLst/>
          </a:prstGeom>
          <a:noFill/>
          <a:ln/>
        </p:spPr>
        <p:txBody>
          <a:bodyPr wrap="square" lIns="0" tIns="0" rIns="0" bIns="0" rtlCol="0" anchor="t"/>
          <a:lstStyle/>
          <a:p>
            <a:pPr algn="l" marL="228600" indent="-228600">
              <a:lnSpc>
                <a:spcPct val="113000"/>
              </a:lnSpc>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理解货币</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比特币如何运作</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安全使用比特币</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您所在社区中的比特币</a:t>
            </a:r>
            <a:endParaRPr lang="zh-Hans" sz="2400" dirty="0"/>
          </a:p>
        </p:txBody>
      </p:sp>
      <p:sp>
        <p:nvSpPr>
          <p:cNvPr id="7" name="Text 4"/>
          <p:cNvSpPr/>
          <p:nvPr/>
        </p:nvSpPr>
        <p:spPr>
          <a:xfrm>
            <a:off x="666780" y="4266133"/>
            <a:ext cx="6340632" cy="822686"/>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请保持好奇心，不断提出问题，并访问</a:t>
            </a:r>
            <a:r>
              <a:rPr lang="zh-Hans" altLang="en-US" sz="2400" b="1" u="sng" dirty="0">
                <a:solidFill>
                  <a:srgbClr val="F7941F"/>
                </a:solidFill>
                <a:latin typeface="IBM Plex Sans" pitchFamily="34" charset="0"/>
                <a:ea typeface="IBM Plex Sans" pitchFamily="34" charset="-122"/>
                <a:cs typeface="IBM Plex Sans" pitchFamily="34" charset="-120"/>
                <a:hlinkClick r:id="rId2" invalidUrl="" action="" tgtFrame="" tooltip="" history="1" highlightClick="0" endSnd="0">
                  <a:extLst>
                    <a:ext uri="{A12FA001-AC4F-418D-AE19-62706E023703}">
                      <ahyp:hlinkClr xmlns:ahyp="http://schemas.microsoft.com/office/drawing/2018/hyperlinkcolor" val="tx"/>
                    </a:ext>
                  </a:extLst>
                </a:hlinkClick>
              </a:rPr>
              <a:t>myfirstbitcoin.org</a:t>
            </a:r>
            <a:r>
              <a:rPr lang="zh-Hans" altLang="en-US" sz="2400" dirty="0">
                <a:solidFill>
                  <a:srgbClr val="25252B"/>
                </a:solidFill>
                <a:latin typeface="IBM Plex Sans" pitchFamily="34" charset="0"/>
                <a:ea typeface="IBM Plex Sans" pitchFamily="34" charset="-122"/>
                <a:cs typeface="IBM Plex Sans" pitchFamily="34" charset="-120"/>
              </a:rPr>
              <a:t>了解更多。</a:t>
            </a:r>
            <a:endParaRPr lang="zh-Hans" sz="2400" dirty="0"/>
          </a:p>
        </p:txBody>
      </p:sp>
      <p:sp>
        <p:nvSpPr>
          <p:cNvPr id="8" name="Text 5"/>
          <p:cNvSpPr/>
          <p:nvPr/>
        </p:nvSpPr>
        <p:spPr>
          <a:xfrm>
            <a:off x="666780" y="5393680"/>
            <a:ext cx="11144250" cy="411389"/>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我们期待在下一期课程中与您相见。</a:t>
            </a:r>
            <a:endParaRPr lang="zh-Hans" sz="240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比特币入门 · 下一步是什么？</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比特币入门</dc:title>
  <dc:subject>Open educational slides (Creative Commons). Adapt them freely.</dc:subject>
  <dc:creator>My First Bitcoin</dc:creator>
  <cp:lastModifiedBy>My First Bitcoin</cp:lastModifiedBy>
  <cp:revision>1</cp:revision>
  <dcterms:created xsi:type="dcterms:W3CDTF">2026-10-22T19:58:03Z</dcterms:created>
  <dcterms:modified xsi:type="dcterms:W3CDTF">2026-10-22T19:58:03Z</dcterms:modified>
</cp:coreProperties>
</file>