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Chanzo: My First Bitcoin, Utangulizi wa Bitcoin, Mwongozo kwa Wanaoanza, toleo la 26.10. Kimetoholewa chini ya leseni ya Creative Commons Attribution-ShareAlike 4.0 International; mfululizo huu wa slaidi unatumia leseni hiyo hiyo. Mfululizo huu wa slaidi ni kifaa cha kusaidia uwasilishaji kinachoongozwa na mwalimu, kilichojengwa juu ya maswali sita ya mwongozo. Rekebisheni mifano, kasi na namna ya kuwasilisha ili ziendane na jamii yenu, huku mkidumisha maana na ujumbe wa usalama. Hakuna muda maalum wa kipindi unaokusudiwa.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Anza na picha hii: kila mtu anayetuzunguka hutumia pesa bila kuihoji. Uliza kikundi ni lini mara ya mwisho walifikiria pesa hutoka wapi.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Wapeni wanafunzi dakika chache waandike. Msimwombe mtu yeyote aeleze taarifa zake binafsi za kifedha. Majibu haya yatarejelewa kwenye slaidi ya mambo muhimu ya "Nini Kinafuata?".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Zingatieni tofauti hii katika kipindi chote. Dai linapojitokeza, ulizeni: je, tunaweza kulikagua, au linahitaji vigezo na ushahidi?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Tumia mfano wa mwongozo: unalima mpunga na unahitaji viatu, lakini fundi viatu anataka mafuta ya kupikia, si mpunga. Wanauchumi huita hali hii sadfa maradufu ya mahitaji.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Tumia mfano wa mwongozo: unalima mpunga na unahitaji viatu, lakini fundi viatu anataka mafuta ya kupikia, si mpunga. Wanauchumi huita hali hii sadfa maradufu ya mahitaji.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 ya benki ni kipande cha karatasi tu. Pesa hutatua tatizo la kubadilishana bidhaa kwa kutenganisha kuuza na kununua: mnauza mchele wenu kwa mtu mmoja na kununua viatu kutoka kwa mwingine. Hiki ndicho kinachotofautisha pesa na kubadilishana bidhaa.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Mfumuko wa bei ni ongezeko endelevu la kiwango cha jumla cha bei. Upande wake mwingine ni uwezo wa kununua: kiasi ambacho kipimo kimoja cha pesa kinaweza kununua. Ikiwa kikapu cha bidhaa za msingi kinapanda kutoka vipimo 100 vya sarafu hadi 110, vipimo vile vile 100 havinunui tena kikapu kizima.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Mfumuko wa bei ni ongezeko endelevu la kiwango cha jumla cha bei. Upande wake mwingine ni uwezo wa kununua: kiasi ambacho kipimo kimoja cha pesa kinaweza kununua. Ikiwa kikapu cha bidhaa za msingi kinapanda kutoka vipimo 100 vya sarafu hadi 110, vipimo vile vile 100 havinunui tena kikapu kizima.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Wanauchumi hujadiliana kuhusu kiasi cha umuhimu wa kila chanzo. Elekezeni umakini wenu kwenye chanzo kimoja ambacho ni uamuzi, si bahati mbaya.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Zoezi hili linafanyika bila kifaa chochote wala intaneti. Linganisheni majibu katika kikundi chote, na wakumbusheni wanafunzi kwamba bei moja pekee si kipimo kamili cha mfumuko wa bei.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Kabla ya Bitcoin, kutuma pesa mtandaoni kulitegemea daima taasisi inayoaminika: benki au kampuni ya malipo iliyotunza leja, iliyoidhinisha akaunti, na iliyoweza kuchelewesha, kuzuia, au kubatilisha malipo. Taarifa za kidijitali ni rahisi kunakiliwa: ikiwa sarafu ya kidijitali ingeweza kutumika mara mbili, isingeweza kufanya kazi kama pesa. Hili ndilo tatizo la matumizi mara mbili. Satoshi Nakamoto ni mtu au kikundi kinachotumia jina hilo.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Kutokuwa na mamlaka kuu hakumaanishi kwamba kila mtu ana ushawishi sawa. Kunamaanisha kwamba hakuna mshiriki mmoja anayeweza kubadilisha leja au kanuni za fedha kwa ajili ya kila mtu.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mpya hutolewa kwa ratiba iliyo wazi kwa umma, na kompyuta huru zinazoitwa nodi hukataa bloku yoyote inayokiuka kanuni hiyo. Kikomo hiki kinaaminika kwa sababu mtu yeyote anaweza kukihakiki. Si sheria ya asili: kinadumu kwa sababu washiriki wanaendelea kukisimamia. Ugavi wenye kikomo hauhakikishi kwamba bei itapanda; bei hutegemea mahitaji pamoja na ugavi.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Kumiliki sats 100,000 na kumiliki bitcoin 0.001 kunaelezea kiasi kilekile. Rekebisha dhana potofu kwamba Bitcoin haifikiki kwa sababu bitcoin moja ni ghali.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Watumiaji hutuma, hupokea na kuhifadhi bitcoin; nodi hukagua kila muamala na kila bloku dhidi ya kanuni; wachimbaji hushindana kuongeza bloku mpya kwenye rekodi takriban kila dakika kumi. Rekodi hiyo, yaani blockchain, ni ya umma na ni ghali sana kuiandika upya. Dokezo kuhusu tahajia: Bitcoin yenye herufi kubwa B kwa kawaida humaanisha mtandao au mfumo; bitcoin yenye herufi ndogo b humaanisha pesa yenyewe.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Watumiaji hutuma, hupokea na kuhifadhi bitcoin; nodi hukagua kila muamala na kila bloku dhidi ya kanuni; wachimbaji hushindana kuongeza bloku mpya kwenye rekodi takriban kila dakika kumi. Rekodi hiyo, yaani blockchain, ni ya umma na ni ghali sana kuiandika upya. Dokezo kuhusu tahajia: Bitcoin yenye herufi kubwa B kwa kawaida humaanisha mtandao au mfumo; bitcoin yenye herufi ndogo b humaanisha pesa yenyewe.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Pochi ya Bitcoin ni chombo, kwa kawaida programu, kinachokuwezesha kupokea, kukagua na kutuma bitcoin. Bitcoin yako haihifadhiwi ndani ya simu yako: imerekodiwa kwenye blockchain. Pochi husimamia funguo zinazokuwezesha kuthibitisha kwamba ni yako na kuidhinisha malipo.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Kifungu cha maneno ya urejeshaji (seed phrase) si nakala ya akiba tu: kinatoa ufikiaji kamili. Kiandike kwa usahihi kwenye karatasi unapounda pochi; kihifadhi nje ya mtandao, kwa siri, na mahali ambapo hakitapotea wala kuharibika. Kamwe usikipige picha, usikitume kwa barua pepe, usikihifadhi katika madokezo ya wingu, usikitume kwa ujumbe, wala usikiandike kwenye tovuti yoyote. Maneno yanayoonyeshwa ni mfano tu; kamwe usionyeshe wala usikusanye kifungu halisi cha maneno ya urejeshaji.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haipendekezi pochi mahususi. Zana, ada na wamiliki hubadilika, na kinachofaa jamii moja huenda kisifae jamii nyingine. Waelekezeni wanafunzi kwa mwalimu wa eneo lenu anayeaminika.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35463" y="571500"/>
            <a:ext cx="1189817" cy="272400"/>
          </a:xfrm>
          <a:prstGeom prst="rect">
            <a:avLst/>
          </a:prstGeom>
          <a:noFill/>
          <a:ln/>
        </p:spPr>
        <p:txBody>
          <a:bodyPr wrap="square" lIns="0" tIns="0" rIns="0" bIns="0" rtlCol="0" anchor="t"/>
          <a:lstStyle/>
          <a:p>
            <a:pPr algn="r" indent="0" marL="0">
              <a:lnSpc>
                <a:spcPct val="108000"/>
              </a:lnSpc>
              <a:buNone/>
            </a:pPr>
            <a:r>
              <a:rPr lang="sw" altLang="en-US" sz="1650" dirty="0">
                <a:solidFill>
                  <a:srgbClr val="FFFFFF"/>
                </a:solidFill>
                <a:latin typeface="IBM Plex Sans" pitchFamily="34" charset="0"/>
                <a:ea typeface="IBM Plex Sans" pitchFamily="34" charset="-122"/>
                <a:cs typeface="IBM Plex Sans" pitchFamily="34" charset="-120"/>
              </a:rPr>
              <a:t>Toleo 26.10</a:t>
            </a:r>
            <a:endParaRPr lang="sw"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sw" altLang="en-US" sz="7200" dirty="0">
                <a:solidFill>
                  <a:srgbClr val="FFFFFF"/>
                </a:solidFill>
                <a:latin typeface="IBM Plex Sans Medium" pitchFamily="34" charset="0"/>
                <a:ea typeface="IBM Plex Sans Medium" pitchFamily="34" charset="-122"/>
                <a:cs typeface="IBM Plex Sans Medium" pitchFamily="34" charset="-120"/>
              </a:rPr>
              <a:t>Utangulizi</a:t>
            </a:r>
            <a:br/>
            <a:r>
              <a:rPr lang="sw" altLang="en-US" sz="7200" dirty="0">
                <a:solidFill>
                  <a:srgbClr val="FFFFFF"/>
                </a:solidFill>
                <a:latin typeface="IBM Plex Sans Medium" pitchFamily="34" charset="0"/>
                <a:ea typeface="IBM Plex Sans Medium" pitchFamily="34" charset="-122"/>
                <a:cs typeface="IBM Plex Sans Medium" pitchFamily="34" charset="-120"/>
              </a:rPr>
              <a:t>wa Bitcoin</a:t>
            </a:r>
            <a:endParaRPr lang="sw"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sw" altLang="en-US" sz="2400" dirty="0">
                <a:solidFill>
                  <a:srgbClr val="FFFFFF"/>
                </a:solidFill>
                <a:latin typeface="IBM Plex Sans" pitchFamily="34" charset="0"/>
                <a:ea typeface="IBM Plex Sans" pitchFamily="34" charset="-122"/>
                <a:cs typeface="IBM Plex Sans" pitchFamily="34" charset="-120"/>
              </a:rPr>
              <a:t>Mwongozo kwa Wanaoanza</a:t>
            </a:r>
            <a:endParaRPr lang="sw"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sw" altLang="en-US" sz="4350" dirty="0">
                <a:solidFill>
                  <a:srgbClr val="FFFFFF"/>
                </a:solidFill>
                <a:latin typeface="IBM Plex Sans Medium" pitchFamily="34" charset="0"/>
                <a:ea typeface="IBM Plex Sans Medium" pitchFamily="34" charset="-122"/>
                <a:cs typeface="IBM Plex Sans Medium" pitchFamily="34" charset="-120"/>
              </a:rPr>
              <a:t>Kwa Nini Pesa Ni Muhimu?</a:t>
            </a:r>
            <a:endParaRPr lang="sw"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w" altLang="en-US" sz="2400" dirty="0">
                <a:solidFill>
                  <a:srgbClr val="FFFFFF"/>
                </a:solidFill>
                <a:latin typeface="IBM Plex Sans" pitchFamily="34" charset="0"/>
                <a:ea typeface="IBM Plex Sans" pitchFamily="34" charset="-122"/>
                <a:cs typeface="IBM Plex Sans" pitchFamily="34" charset="-120"/>
              </a:rPr>
              <a:t>Tunatumia pesa kila siku, lakini mara chache tunajiuliza jinsi inavyofanya kazi.</a:t>
            </a:r>
            <a:endParaRPr lang="sw"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Watu Wengi Hawajawahi</a:t>
            </a:r>
            <a:br/>
            <a:r>
              <a:rPr lang="sw" altLang="en-US" sz="3000" dirty="0">
                <a:solidFill>
                  <a:srgbClr val="422C70"/>
                </a:solidFill>
                <a:latin typeface="IBM Plex Sans Medium" pitchFamily="34" charset="0"/>
                <a:ea typeface="IBM Plex Sans Medium" pitchFamily="34" charset="-122"/>
                <a:cs typeface="IBM Plex Sans Medium" pitchFamily="34" charset="-120"/>
              </a:rPr>
              <a:t>Kutafakari Kuhusu Pesa</a:t>
            </a:r>
            <a:endParaRPr lang="sw" sz="3000" dirty="0"/>
          </a:p>
        </p:txBody>
      </p:sp>
      <p:sp>
        <p:nvSpPr>
          <p:cNvPr id="5" name="Text 2"/>
          <p:cNvSpPr/>
          <p:nvPr/>
        </p:nvSpPr>
        <p:spPr>
          <a:xfrm>
            <a:off x="666780" y="1866930"/>
            <a:ext cx="5694426" cy="822686"/>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Si kuipata, si kuitumia, bali kutafakari ni nini na jinsi inavyofanya kazi.</a:t>
            </a:r>
            <a:endParaRPr lang="sw"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Kwa Nini Pesa Ni Muhimu?</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Maswali Matano ya Kuanzia</a:t>
            </a:r>
            <a:endParaRPr lang="sw"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Kwa nini watu wanahitaji pesa?</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Ni nini kinachofanya kitu kiwe pesa?</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Ni nani anayeweza kuunda au kudhibiti pesa mnazotumia?</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Kwa nini pesa mnazotumia zina thamani?</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Je, pesa zenu zinanunua kiasi kilekile kama hapo awali?</a:t>
            </a:r>
            <a:endParaRPr lang="sw"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sw" altLang="en-US" sz="2300" b="1" dirty="0">
                <a:solidFill>
                  <a:srgbClr val="422C70"/>
                </a:solidFill>
                <a:latin typeface="IBM Plex Sans" pitchFamily="34" charset="0"/>
                <a:ea typeface="IBM Plex Sans" pitchFamily="34" charset="-122"/>
                <a:cs typeface="IBM Plex Sans" pitchFamily="34" charset="-120"/>
              </a:rPr>
              <a:t>Hifadhini majibu yenu</a:t>
            </a:r>
            <a:endParaRPr lang="sw" sz="2300" dirty="0"/>
          </a:p>
          <a:p>
            <a:pPr algn="l" indent="0" marL="0">
              <a:lnSpc>
                <a:spcPct val="113000"/>
              </a:lnSpc>
              <a:spcBef>
                <a:spcPts val="340"/>
              </a:spcBef>
              <a:buNone/>
            </a:pPr>
            <a:r>
              <a:rPr lang="sw" altLang="en-US" sz="2300" dirty="0">
                <a:solidFill>
                  <a:srgbClr val="25252B"/>
                </a:solidFill>
                <a:latin typeface="IBM Plex Sans" pitchFamily="34" charset="0"/>
                <a:ea typeface="IBM Plex Sans" pitchFamily="34" charset="-122"/>
                <a:cs typeface="IBM Plex Sans" pitchFamily="34" charset="-120"/>
              </a:rPr>
              <a:t>Andikeni jibu fupi kwa kila swali. Mtayarudia mwishoni.</a:t>
            </a:r>
            <a:endParaRPr lang="sw"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Kwa Nini Pesa Ni Muhimu?</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Ukweli au Maoni?</a:t>
            </a:r>
            <a:endParaRPr lang="sw" sz="3000" dirty="0"/>
          </a:p>
        </p:txBody>
      </p:sp>
      <p:sp>
        <p:nvSpPr>
          <p:cNvPr id="5" name="Text 2"/>
          <p:cNvSpPr/>
          <p:nvPr/>
        </p:nvSpPr>
        <p:spPr>
          <a:xfrm>
            <a:off x="1047720" y="1386779"/>
            <a:ext cx="5923026" cy="2529048"/>
          </a:xfrm>
          <a:prstGeom prst="rect">
            <a:avLst/>
          </a:prstGeom>
          <a:noFill/>
          <a:ln/>
        </p:spPr>
        <p:txBody>
          <a:bodyPr wrap="square" lIns="0" tIns="0" rIns="0" bIns="0" rtlCol="0" anchor="t"/>
          <a:lstStyle/>
          <a:p>
            <a:pPr algn="l" marL="228600" indent="-228600">
              <a:lnSpc>
                <a:spcPct val="113000"/>
              </a:lnSpc>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Ukweli:</a:t>
            </a:r>
            <a:r>
              <a:rPr lang="sw" altLang="en-US" sz="2400" dirty="0">
                <a:solidFill>
                  <a:srgbClr val="25252B"/>
                </a:solidFill>
                <a:latin typeface="IBM Plex Sans" pitchFamily="34" charset="0"/>
                <a:ea typeface="IBM Plex Sans" pitchFamily="34" charset="-122"/>
                <a:cs typeface="IBM Plex Sans" pitchFamily="34" charset="-120"/>
              </a:rPr>
              <a:t> "Noti hii inakubalika kwa kulipa kodi." Jambo hili linaweza kuthibitishwa.</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Maoni:</a:t>
            </a:r>
            <a:r>
              <a:rPr lang="sw" altLang="en-US" sz="2400" dirty="0">
                <a:solidFill>
                  <a:srgbClr val="25252B"/>
                </a:solidFill>
                <a:latin typeface="IBM Plex Sans" pitchFamily="34" charset="0"/>
                <a:ea typeface="IBM Plex Sans" pitchFamily="34" charset="-122"/>
                <a:cs typeface="IBM Plex Sans" pitchFamily="34" charset="-120"/>
              </a:rPr>
              <a:t> "Hii ndiyo aina bora zaidi ya pesa." Kauli hii inahitaji vigezo na ushahidi.</a:t>
            </a:r>
            <a:endParaRPr lang="sw" sz="2400" dirty="0"/>
          </a:p>
        </p:txBody>
      </p:sp>
      <p:sp>
        <p:nvSpPr>
          <p:cNvPr id="6" name="Text 3"/>
          <p:cNvSpPr/>
          <p:nvPr/>
        </p:nvSpPr>
        <p:spPr>
          <a:xfrm>
            <a:off x="666780" y="4250954"/>
            <a:ext cx="6340632" cy="1645463"/>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Mwongozo huu ni kwa ajili ya elimu pekee. Hautoi ushauri wa kifedha, wa uwekezaji, wa kisheria au wa kodi, na haukuelekezi kununua, kuuza au kushikilia chochote.</a:t>
            </a:r>
            <a:endParaRPr lang="sw"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Kwa Nini Pesa Ni Muhimu?</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w" altLang="en-US" sz="4350" dirty="0">
                <a:solidFill>
                  <a:srgbClr val="FFFFFF"/>
                </a:solidFill>
                <a:latin typeface="IBM Plex Sans Medium" pitchFamily="34" charset="0"/>
                <a:ea typeface="IBM Plex Sans Medium" pitchFamily="34" charset="-122"/>
                <a:cs typeface="IBM Plex Sans Medium" pitchFamily="34" charset="-120"/>
              </a:rPr>
              <a:t>Pesa ni Nini?</a:t>
            </a:r>
            <a:endParaRPr lang="sw"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w" altLang="en-US" sz="2400" dirty="0">
                <a:solidFill>
                  <a:srgbClr val="FFFFFF"/>
                </a:solidFill>
                <a:latin typeface="IBM Plex Sans" pitchFamily="34" charset="0"/>
                <a:ea typeface="IBM Plex Sans" pitchFamily="34" charset="-122"/>
                <a:cs typeface="IBM Plex Sans" pitchFamily="34" charset="-120"/>
              </a:rPr>
              <a:t>Pesa ni chombo cha kubadilishana.</a:t>
            </a:r>
            <a:endParaRPr lang="sw"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Biashara ya Kubadilishana Bidhaa na Ulinganifu Maradufu wa</a:t>
            </a:r>
            <a:br/>
            <a:r>
              <a:rPr lang="sw" altLang="en-US" sz="3000" dirty="0">
                <a:solidFill>
                  <a:srgbClr val="422C70"/>
                </a:solidFill>
                <a:latin typeface="IBM Plex Sans Medium" pitchFamily="34" charset="0"/>
                <a:ea typeface="IBM Plex Sans Medium" pitchFamily="34" charset="-122"/>
                <a:cs typeface="IBM Plex Sans Medium" pitchFamily="34" charset="-120"/>
              </a:rPr>
              <a:t>Mahitaji</a:t>
            </a:r>
            <a:endParaRPr lang="sw"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Watu wote wawili lazima wataka kile ambacho mwenzake anacho, kwa wakati mmoja na kwa kiasi kinachofaa.</a:t>
            </a:r>
            <a:endParaRPr lang="sw"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Pesa ni Nini?</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Biashara ya Kubadilishana Bidhaa na Ulinganifu Maradufu wa</a:t>
            </a:r>
            <a:br/>
            <a:r>
              <a:rPr lang="sw" altLang="en-US" sz="3000" dirty="0">
                <a:solidFill>
                  <a:srgbClr val="422C70"/>
                </a:solidFill>
                <a:latin typeface="IBM Plex Sans Medium" pitchFamily="34" charset="0"/>
                <a:ea typeface="IBM Plex Sans Medium" pitchFamily="34" charset="-122"/>
                <a:cs typeface="IBM Plex Sans Medium" pitchFamily="34" charset="-120"/>
              </a:rPr>
              <a:t>Mahitaji</a:t>
            </a:r>
            <a:endParaRPr lang="sw"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Watu wote wawili lazima watake kile ambacho mwenzake anacho, kwa wakati mmoja na kwa kiasi kinachofaa.</a:t>
            </a:r>
            <a:endParaRPr lang="sw" sz="2400" dirty="0"/>
          </a:p>
        </p:txBody>
      </p:sp>
      <p:pic>
        <p:nvPicPr>
          <p:cNvPr id="5" name="Image 0" descr="Amina Ana: mchele Anataka: viatuNa LuisLuis hataki mchele.Luis Ana: viatuAnataka: mafutaNa MeiMei hataki viatu.MeiAna: mafutaAnataka: matengenezoNa AminaAmina hawezi kufanya matengenezo.">    </p:cNvPr>
          <p:cNvPicPr>
            <a:picLocks noChangeAspect="1"/>
          </p:cNvPicPr>
          <p:nvPr/>
        </p:nvPicPr>
        <p:blipFill>
          <a:blip r:embed="rId1"/>
          <a:stretch>
            <a:fillRect/>
          </a:stretch>
        </p:blipFill>
        <p:spPr>
          <a:xfrm>
            <a:off x="2078248" y="2842047"/>
            <a:ext cx="8035199" cy="339800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Pesa ni Nini?</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Pesa ni Chombo cha Kubadilishana</a:t>
            </a:r>
            <a:endParaRPr lang="sw"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Hakuna anayetaka pesa kwa ajili ya pesa yenyewe. Ina manufaa kwa sababu wengine huikubali, wakitarajia kwamba wengine nao wataikubali baadaye.</a:t>
            </a:r>
            <a:endParaRPr lang="sw"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Pesa ni Nini?</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Mambo Matatu Ambayo Pesa</a:t>
            </a:r>
            <a:br/>
            <a:r>
              <a:rPr lang="sw" altLang="en-US" sz="3000" dirty="0">
                <a:solidFill>
                  <a:srgbClr val="422C70"/>
                </a:solidFill>
                <a:latin typeface="IBM Plex Sans Medium" pitchFamily="34" charset="0"/>
                <a:ea typeface="IBM Plex Sans Medium" pitchFamily="34" charset="-122"/>
                <a:cs typeface="IBM Plex Sans Medium" pitchFamily="34" charset="-120"/>
              </a:rPr>
              <a:t>Hufanya</a:t>
            </a:r>
            <a:endParaRPr lang="sw" sz="3000" dirty="0"/>
          </a:p>
        </p:txBody>
      </p:sp>
      <p:sp>
        <p:nvSpPr>
          <p:cNvPr id="5" name="Text 2"/>
          <p:cNvSpPr/>
          <p:nvPr/>
        </p:nvSpPr>
        <p:spPr>
          <a:xfrm>
            <a:off x="1032449" y="1802191"/>
            <a:ext cx="5939760" cy="2486894"/>
          </a:xfrm>
          <a:prstGeom prst="rect">
            <a:avLst/>
          </a:prstGeom>
          <a:noFill/>
          <a:ln/>
        </p:spPr>
        <p:txBody>
          <a:bodyPr wrap="square" lIns="0" tIns="0" rIns="0" bIns="0" rtlCol="0" anchor="t"/>
          <a:lstStyle/>
          <a:p>
            <a:pPr algn="l" marL="219710" indent="-219710">
              <a:lnSpc>
                <a:spcPct val="113000"/>
              </a:lnSpc>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Njia ya kubadilishana:</a:t>
            </a:r>
            <a:r>
              <a:rPr lang="sw" altLang="en-US" sz="2300" dirty="0">
                <a:solidFill>
                  <a:srgbClr val="25252B"/>
                </a:solidFill>
                <a:latin typeface="IBM Plex Sans" pitchFamily="34" charset="0"/>
                <a:ea typeface="IBM Plex Sans" pitchFamily="34" charset="-122"/>
                <a:cs typeface="IBM Plex Sans" pitchFamily="34" charset="-120"/>
              </a:rPr>
              <a:t> watu huikubali kama malipo</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Kipimo cha thamani:</a:t>
            </a:r>
            <a:r>
              <a:rPr lang="sw" altLang="en-US" sz="2300" dirty="0">
                <a:solidFill>
                  <a:srgbClr val="25252B"/>
                </a:solidFill>
                <a:latin typeface="IBM Plex Sans" pitchFamily="34" charset="0"/>
                <a:ea typeface="IBM Plex Sans" pitchFamily="34" charset="-122"/>
                <a:cs typeface="IBM Plex Sans" pitchFamily="34" charset="-120"/>
              </a:rPr>
              <a:t> bei huonyeshwa kwa kuitumia</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Hifadhi ya thamani:</a:t>
            </a:r>
            <a:r>
              <a:rPr lang="sw" altLang="en-US" sz="2300" dirty="0">
                <a:solidFill>
                  <a:srgbClr val="25252B"/>
                </a:solidFill>
                <a:latin typeface="IBM Plex Sans" pitchFamily="34" charset="0"/>
                <a:ea typeface="IBM Plex Sans" pitchFamily="34" charset="-122"/>
                <a:cs typeface="IBM Plex Sans" pitchFamily="34" charset="-120"/>
              </a:rPr>
              <a:t> huhamisha thamani kutoka leo hadi siku zijazo</a:t>
            </a:r>
            <a:endParaRPr lang="sw" sz="2300" dirty="0"/>
          </a:p>
        </p:txBody>
      </p:sp>
      <p:sp>
        <p:nvSpPr>
          <p:cNvPr id="6" name="Text 3"/>
          <p:cNvSpPr/>
          <p:nvPr/>
        </p:nvSpPr>
        <p:spPr>
          <a:xfrm>
            <a:off x="666780" y="4610862"/>
            <a:ext cx="6340632" cy="1184971"/>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Hakuna pesa inayohifadhi thamani kikamilifu, lakini baadhi ya aina za pesa hupoteza nguvu ya ununuzi polepole zaidi kuliko nyingine.</a:t>
            </a:r>
            <a:endParaRPr lang="sw"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Pesa ni Nini?</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Kutoka Makombe hadi</a:t>
            </a:r>
            <a:br/>
            <a:r>
              <a:rPr lang="sw" altLang="en-US" sz="3000" dirty="0">
                <a:solidFill>
                  <a:srgbClr val="422C70"/>
                </a:solidFill>
                <a:latin typeface="IBM Plex Sans Medium" pitchFamily="34" charset="0"/>
                <a:ea typeface="IBM Plex Sans Medium" pitchFamily="34" charset="-122"/>
                <a:cs typeface="IBM Plex Sans Medium" pitchFamily="34" charset="-120"/>
              </a:rPr>
              <a:t>Karatasi</a:t>
            </a:r>
            <a:endParaRPr lang="sw" sz="3000" dirty="0"/>
          </a:p>
        </p:txBody>
      </p:sp>
      <p:sp>
        <p:nvSpPr>
          <p:cNvPr id="5" name="Text 2"/>
          <p:cNvSpPr/>
          <p:nvPr/>
        </p:nvSpPr>
        <p:spPr>
          <a:xfrm>
            <a:off x="1002000" y="1794876"/>
            <a:ext cx="5327020" cy="3418302"/>
          </a:xfrm>
          <a:prstGeom prst="rect">
            <a:avLst/>
          </a:prstGeom>
          <a:noFill/>
          <a:ln/>
        </p:spPr>
        <p:txBody>
          <a:bodyPr wrap="square" lIns="0" tIns="0" rIns="0" bIns="0" rtlCol="0" anchor="t"/>
          <a:lstStyle/>
          <a:p>
            <a:pPr algn="l" marL="200660" indent="-200660">
              <a:lnSpc>
                <a:spcPct val="113000"/>
              </a:lnSpc>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Makombe, chumvi, shanga, mifugo, shaba, fedha, dhahabu</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Madini ya thamani: adimu, ya kudumu, yanayokubalika kwa wingi</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Hati za karatasi zinazoweza kubadilishwa kwa kiasi kilichotajwa cha madini</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Mifumo ya dhahabu: kipimo cha sarafu kilichounganishwa kisheria na dhahabu</a:t>
            </a:r>
            <a:endParaRPr lang="sw" sz="2110" dirty="0"/>
          </a:p>
        </p:txBody>
      </p:sp>
      <p:sp>
        <p:nvSpPr>
          <p:cNvPr id="6" name="Text 3"/>
          <p:cNvSpPr/>
          <p:nvPr/>
        </p:nvSpPr>
        <p:spPr>
          <a:xfrm>
            <a:off x="666780" y="5508163"/>
            <a:ext cx="5694426" cy="723930"/>
          </a:xfrm>
          <a:prstGeom prst="rect">
            <a:avLst/>
          </a:prstGeom>
          <a:noFill/>
          <a:ln/>
        </p:spPr>
        <p:txBody>
          <a:bodyPr wrap="square" lIns="0" tIns="0" rIns="0" bIns="0" rtlCol="0" anchor="t"/>
          <a:lstStyle/>
          <a:p>
            <a:pPr algn="l" indent="0" marL="0">
              <a:lnSpc>
                <a:spcPct val="113000"/>
              </a:lnSpc>
              <a:buNone/>
            </a:pPr>
            <a:r>
              <a:rPr lang="sw" altLang="en-US" sz="2110" dirty="0">
                <a:solidFill>
                  <a:srgbClr val="25252B"/>
                </a:solidFill>
                <a:latin typeface="IBM Plex Sans" pitchFamily="34" charset="0"/>
                <a:ea typeface="IBM Plex Sans" pitchFamily="34" charset="-122"/>
                <a:cs typeface="IBM Plex Sans" pitchFamily="34" charset="-120"/>
              </a:rPr>
              <a:t>Kanuni zilitofautiana kulingana na mahali na kipindi.</a:t>
            </a:r>
            <a:endParaRPr lang="sw"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Pesa ni Nini?</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Pesa ya Fiat</a:t>
            </a:r>
            <a:endParaRPr lang="sw"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1971: Marekani ilisitisha ubadilishaji rasmi wa dola kwa dhahabu uliokuwa ukifanywa na serikali za nje na benki kuu</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Leo sarafu nyingi za kitaifa ni pesa ya fiat: hutolewa chini ya mamlaka ya serikali, na haziwezi kubadilishwa kwa dhahabu wala bidhaa nyingine yoyote</a:t>
            </a:r>
            <a:endParaRPr lang="sw" sz="2400" dirty="0"/>
          </a:p>
          <a:p>
            <a:pPr algn="l" marL="228600" indent="-228600">
              <a:lnSpc>
                <a:spcPct val="113000"/>
              </a:lnSpc>
              <a:spcBef>
                <a:spcPts val="480"/>
              </a:spcBef>
              <a:buSzPct val="100000"/>
              <a:buChar char="•"/>
            </a:pPr>
            <a:r>
              <a:rPr lang="sw" altLang="en-US" sz="2400" i="1" dirty="0">
                <a:solidFill>
                  <a:srgbClr val="25252B"/>
                </a:solidFill>
                <a:latin typeface="IBM Plex Sans" pitchFamily="34" charset="0"/>
                <a:ea typeface="IBM Plex Sans" pitchFamily="34" charset="-122"/>
                <a:cs typeface="IBM Plex Sans" pitchFamily="34" charset="-120"/>
              </a:rPr>
              <a:t>Fiat</a:t>
            </a:r>
            <a:r>
              <a:rPr lang="sw" altLang="en-US" sz="2400" dirty="0">
                <a:solidFill>
                  <a:srgbClr val="25252B"/>
                </a:solidFill>
                <a:latin typeface="IBM Plex Sans" pitchFamily="34" charset="0"/>
                <a:ea typeface="IBM Plex Sans" pitchFamily="34" charset="-122"/>
                <a:cs typeface="IBM Plex Sans" pitchFamily="34" charset="-120"/>
              </a:rPr>
              <a:t> ni neno la Kilatini lenye maana ya "na ifanyike", ambalo mara nyingi hueleweka kama "kwa amri"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Inakubalika kwa sababu watu, biashara, benki na serikali huitumia; sheria huifanya kuwa fedha halali ya malipo na huitaka itumike kulipa kodi</a:t>
            </a:r>
            <a:endParaRPr lang="sw"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Pesa ni Nini?</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sw" altLang="en-US" sz="4350" dirty="0">
                <a:solidFill>
                  <a:srgbClr val="FFFFFF"/>
                </a:solidFill>
                <a:latin typeface="IBM Plex Sans Medium" pitchFamily="34" charset="0"/>
                <a:ea typeface="IBM Plex Sans Medium" pitchFamily="34" charset="-122"/>
                <a:cs typeface="IBM Plex Sans Medium" pitchFamily="34" charset="-120"/>
              </a:rPr>
              <a:t>Tulihama kutoka pesa</a:t>
            </a:r>
            <a:br/>
            <a:r>
              <a:rPr lang="sw" altLang="en-US" sz="4350" dirty="0">
                <a:solidFill>
                  <a:srgbClr val="FFFFFF"/>
                </a:solidFill>
                <a:latin typeface="IBM Plex Sans Medium" pitchFamily="34" charset="0"/>
                <a:ea typeface="IBM Plex Sans Medium" pitchFamily="34" charset="-122"/>
                <a:cs typeface="IBM Plex Sans Medium" pitchFamily="34" charset="-120"/>
              </a:rPr>
              <a:t>iliyodhaminiwa na kitu fulani,</a:t>
            </a:r>
            <a:br/>
            <a:r>
              <a:rPr lang="sw" altLang="en-US" sz="4350" dirty="0">
                <a:solidFill>
                  <a:srgbClr val="FFFFFF"/>
                </a:solidFill>
                <a:latin typeface="IBM Plex Sans Medium" pitchFamily="34" charset="0"/>
                <a:ea typeface="IBM Plex Sans Medium" pitchFamily="34" charset="-122"/>
                <a:cs typeface="IBM Plex Sans Medium" pitchFamily="34" charset="-120"/>
              </a:rPr>
              <a:t>hadi pesa iliyodhaminiwa na</a:t>
            </a:r>
            <a:br/>
            <a:r>
              <a:rPr lang="sw" altLang="en-US" sz="4350" dirty="0">
                <a:solidFill>
                  <a:srgbClr val="FFFFFF"/>
                </a:solidFill>
                <a:latin typeface="IBM Plex Sans Medium" pitchFamily="34" charset="0"/>
                <a:ea typeface="IBM Plex Sans Medium" pitchFamily="34" charset="-122"/>
                <a:cs typeface="IBM Plex Sans Medium" pitchFamily="34" charset="-120"/>
              </a:rPr>
              <a:t>imani kwa mtu fulani.</a:t>
            </a:r>
            <a:endParaRPr lang="sw"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C0C0D0"/>
                </a:solidFill>
                <a:latin typeface="IBM Plex Sans" pitchFamily="34" charset="0"/>
                <a:ea typeface="IBM Plex Sans" pitchFamily="34" charset="-122"/>
                <a:cs typeface="IBM Plex Sans" pitchFamily="34" charset="-120"/>
              </a:rPr>
              <a:t>Utangulizi wa Bitcoin · Pesa ni Nini?</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sw" altLang="en-US" sz="4350" dirty="0">
                <a:solidFill>
                  <a:srgbClr val="FFFFFF"/>
                </a:solidFill>
                <a:latin typeface="IBM Plex Sans Medium" pitchFamily="34" charset="0"/>
                <a:ea typeface="IBM Plex Sans Medium" pitchFamily="34" charset="-122"/>
                <a:cs typeface="IBM Plex Sans Medium" pitchFamily="34" charset="-120"/>
              </a:rPr>
              <a:t>Kuna Tatizo Gani na Pesa Zetu?</a:t>
            </a:r>
            <a:endParaRPr lang="sw"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sw" altLang="en-US" sz="2400" dirty="0">
                <a:solidFill>
                  <a:srgbClr val="FFFFFF"/>
                </a:solidFill>
                <a:latin typeface="IBM Plex Sans" pitchFamily="34" charset="0"/>
                <a:ea typeface="IBM Plex Sans" pitchFamily="34" charset="-122"/>
                <a:cs typeface="IBM Plex Sans" pitchFamily="34" charset="-120"/>
              </a:rPr>
              <a:t>Watu wanaposikia neno mfumuko wa bei, kwa kawaida hufikiria kupanda kwa bei.</a:t>
            </a:r>
            <a:endParaRPr lang="sw"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Mfumuko wa Bei na Uwezo wa Kununua</a:t>
            </a:r>
            <a:endParaRPr lang="sw" sz="3000" dirty="0"/>
          </a:p>
        </p:txBody>
      </p:sp>
      <p:pic>
        <p:nvPicPr>
          <p:cNvPr id="4" name="Image 0" descr="Kabla Una vipimo 100. Kapu linagharimu 100. Mnaweza kununua kapu lote.Kiwango cha beiChini zaidiUwezo wa kununuaJuu zaidiBaada ya bei kupanda Bado mna vipimo 100. Kapu lilelile linagharimu 110. Hamwez">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Kuna Tatizo Gani na Pesa Zetu?</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Mfumuko wa Bei na Uwezo wa Kununua</a:t>
            </a:r>
            <a:endParaRPr lang="sw"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Kuna Tatizo Gani na Pesa Zetu?</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Sababu Nyingi, Chaguo Moja</a:t>
            </a:r>
            <a:endParaRPr lang="sw"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Upanuzi wa pesa na mikopo</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Kukatizwa kwa ugavi na mabadiliko ya mahitaji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Sarafu inayodhoofika, kodi, gharama za uzalishaji</a:t>
            </a:r>
            <a:endParaRPr lang="sw"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Chanzo kimoja ni uamuzi, si ajali: katika mfumo wa pesa za fiat, idadi ndogo ya taasisi inaweza kuongeza kiasi cha pesa na mikopo na kubadilisha kanuni zake.</a:t>
            </a:r>
            <a:endParaRPr lang="sw"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Kuna Tatizo Gani na Pesa Zetu?</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Uhaba na Thamani</a:t>
            </a:r>
            <a:endParaRPr lang="sw"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Mchoro halisi wa Mona Lisa una thamani kubwa kuliko nakala yoyote: ndio pekee uliopo</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Uhaba pekee hauleti thamani, lakini watu wanapotaka kitu, kiasi chake kinachopatikana kina umuhimu</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Kiasi cha pesa kinapoongezeka kwa kasi kuliko vitu vinavyoweza kununuliwa nacho, kila kipimo cha pesa huelekea kununua kidogo zaidi</a:t>
            </a:r>
            <a:endParaRPr lang="sw"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Kuna Tatizo Gani na Pesa Zetu?</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Mfumuko wa Bei Hauwaathiri Watu Wote kwa Usawa</a:t>
            </a:r>
            <a:endParaRPr lang="sw"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Pesa taslimu na akiba zinaweza kupoteza nguvu ya ununuzi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Wamiliki wa mali ambazo bei yake hupanda wanaweza kulindwa kwa kiasi fulani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Mishahara na bei hubadilika kwa kasi tofauti</a:t>
            </a:r>
            <a:endParaRPr lang="sw" sz="2400" dirty="0"/>
          </a:p>
        </p:txBody>
      </p:sp>
      <p:sp>
        <p:nvSpPr>
          <p:cNvPr id="5" name="Text 3"/>
          <p:cNvSpPr/>
          <p:nvPr/>
        </p:nvSpPr>
        <p:spPr>
          <a:xfrm>
            <a:off x="666780" y="3489168"/>
            <a:ext cx="11510010"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Salio la benki ni tofauti na pesa taslimu iliyo mkononi mwako: ni ahadi ya benki kukulipa. Kwa kawaida ahadi hiyo hutimizwa, lakini inategemea benki na kanuni zinazoisimamia.</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Kuna Tatizo Gani na Pesa Zetu?</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Jaribu: Kupima Uwezo wa Kununua</a:t>
            </a:r>
            <a:endParaRPr lang="sw"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Chagueni bidhaa moja ya kawaida: mkate, usafiri, au salio la simu</a:t>
            </a:r>
            <a:endParaRPr lang="sw" sz="2400" dirty="0"/>
          </a:p>
          <a:p>
            <a:pPr algn="l" marL="228600" indent="-228600">
              <a:lnSpc>
                <a:spcPct val="113000"/>
              </a:lnSpc>
              <a:spcBef>
                <a:spcPts val="480"/>
              </a:spcBef>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Andikeni bei yake ya leo</a:t>
            </a:r>
            <a:endParaRPr lang="sw" sz="2400" dirty="0"/>
          </a:p>
          <a:p>
            <a:pPr algn="l" marL="228600" indent="-228600">
              <a:lnSpc>
                <a:spcPct val="113000"/>
              </a:lnSpc>
              <a:spcBef>
                <a:spcPts val="480"/>
              </a:spcBef>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Mwulizeni mtu ilikuwa bei gani miaka kadhaa iliyopita, na hakikisheni kwa kumbukumbu za kuaminika ikiwezekana</a:t>
            </a:r>
            <a:endParaRPr lang="sw" sz="2400" dirty="0"/>
          </a:p>
          <a:p>
            <a:pPr algn="l" marL="228600" indent="-228600">
              <a:lnSpc>
                <a:spcPct val="113000"/>
              </a:lnSpc>
              <a:spcBef>
                <a:spcPts val="480"/>
              </a:spcBef>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Je, mapato yalipanda kwa kiwango hicho hicho? Ni nini kingine kinachoweza kueleza mabadiliko haya?</a:t>
            </a:r>
            <a:endParaRPr lang="sw"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Kuna Tatizo Gani na Pesa Zetu?</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Pesa ya Fiat Inafanya Kazi, Ingawa Ina Hatari</a:t>
            </a:r>
            <a:endParaRPr lang="sw"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Malipo rahisi, mikopo inayonyumbulika, na nyenzo za kukabiliana na migogoro</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Lakini ugavi wake na kanuni zake zinaweza kubadilika, na watu wanaoitumia hawana sauti kubwa</a:t>
            </a:r>
            <a:endParaRPr lang="sw"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Hii ndiyo sababu watu hutafuta njia mbadala, na ndiyo sababu Bitcoin iliundwa.</a:t>
            </a:r>
            <a:endParaRPr lang="sw"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Kuna Tatizo Gani na Pesa Zetu?</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sw" altLang="en-US" sz="4350" dirty="0">
                <a:solidFill>
                  <a:srgbClr val="FFFFFF"/>
                </a:solidFill>
                <a:latin typeface="IBM Plex Sans Medium" pitchFamily="34" charset="0"/>
                <a:ea typeface="IBM Plex Sans Medium" pitchFamily="34" charset="-122"/>
                <a:cs typeface="IBM Plex Sans Medium" pitchFamily="34" charset="-120"/>
              </a:rPr>
              <a:t>Bitcoin ni nini?</a:t>
            </a:r>
            <a:endParaRPr lang="sw"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sw" altLang="en-US" sz="2400" dirty="0">
                <a:solidFill>
                  <a:srgbClr val="FFFFFF"/>
                </a:solidFill>
                <a:latin typeface="IBM Plex Sans" pitchFamily="34" charset="0"/>
                <a:ea typeface="IBM Plex Sans" pitchFamily="34" charset="-122"/>
                <a:cs typeface="IBM Plex Sans" pitchFamily="34" charset="-120"/>
              </a:rPr>
              <a:t>Pesa ya kidijitali isiyodhibitiwa na mamlaka kuu, yenye kiasi kilichowekewa kikomo, na inayoweza kutumwa Rika-kwa-Rika (P2P) bila ruhusa ya benki.</a:t>
            </a:r>
            <a:endParaRPr lang="sw"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Tatizo la Matumizi Mara Mbili</a:t>
            </a:r>
            <a:endParaRPr lang="sw"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w" altLang="en-US" sz="2400" b="1" dirty="0">
                <a:solidFill>
                  <a:srgbClr val="422C70"/>
                </a:solidFill>
                <a:latin typeface="IBM Plex Sans" pitchFamily="34" charset="0"/>
                <a:ea typeface="IBM Plex Sans" pitchFamily="34" charset="-122"/>
                <a:cs typeface="IBM Plex Sans" pitchFamily="34" charset="-120"/>
              </a:rPr>
              <a:t>31 Oktoba 2008:</a:t>
            </a:r>
            <a:r>
              <a:rPr lang="sw" altLang="en-US" sz="2400" dirty="0">
                <a:solidFill>
                  <a:srgbClr val="25252B"/>
                </a:solidFill>
                <a:latin typeface="IBM Plex Sans" pitchFamily="34" charset="0"/>
                <a:ea typeface="IBM Plex Sans" pitchFamily="34" charset="-122"/>
                <a:cs typeface="IBM Plex Sans" pitchFamily="34" charset="-120"/>
              </a:rPr>
              <a:t> Satoshi Nakamoto anachapisha </a:t>
            </a:r>
            <a:r>
              <a:rPr lang="sw" altLang="en-US" sz="2400" i="1" dirty="0">
                <a:solidFill>
                  <a:srgbClr val="25252B"/>
                </a:solidFill>
                <a:latin typeface="IBM Plex Sans" pitchFamily="34" charset="0"/>
                <a:ea typeface="IBM Plex Sans" pitchFamily="34" charset="-122"/>
                <a:cs typeface="IBM Plex Sans" pitchFamily="34" charset="-120"/>
              </a:rPr>
              <a:t>Bitcoin: Mfumo wa Pesa Taslimu za Kielektroniki wa Rika-kwa-Rika (P2P)</a:t>
            </a:r>
            <a:r>
              <a:rPr lang="sw" altLang="en-US" sz="2400" dirty="0">
                <a:solidFill>
                  <a:srgbClr val="25252B"/>
                </a:solidFill>
                <a:latin typeface="IBM Plex Sans" pitchFamily="34" charset="0"/>
                <a:ea typeface="IBM Plex Sans" pitchFamily="34" charset="-122"/>
                <a:cs typeface="IBM Plex Sans" pitchFamily="34" charset="-120"/>
              </a:rPr>
              <a:t>. </a:t>
            </a:r>
            <a:r>
              <a:rPr lang="sw" altLang="en-US" sz="2400" b="1" dirty="0">
                <a:solidFill>
                  <a:srgbClr val="25252B"/>
                </a:solidFill>
                <a:latin typeface="IBM Plex Sans" pitchFamily="34" charset="0"/>
                <a:ea typeface="IBM Plex Sans" pitchFamily="34" charset="-122"/>
                <a:cs typeface="IBM Plex Sans" pitchFamily="34" charset="-120"/>
              </a:rPr>
              <a:t>Januari 2009:</a:t>
            </a:r>
            <a:r>
              <a:rPr lang="sw" altLang="en-US" sz="2400" dirty="0">
                <a:solidFill>
                  <a:srgbClr val="25252B"/>
                </a:solidFill>
                <a:latin typeface="IBM Plex Sans" pitchFamily="34" charset="0"/>
                <a:ea typeface="IBM Plex Sans" pitchFamily="34" charset="-122"/>
                <a:cs typeface="IBM Plex Sans" pitchFamily="34" charset="-120"/>
              </a:rPr>
              <a:t> mtandao unaanza kufanya kazi.</a:t>
            </a:r>
            <a:endParaRPr lang="sw" sz="2400" dirty="0"/>
          </a:p>
        </p:txBody>
      </p:sp>
      <p:pic>
        <p:nvPicPr>
          <p:cNvPr id="5" name="Image 0" descr="Kampuni ya malipo Mtumaji anaiomba kampuniKampuni inatunza leja na kuidhinisha Mpokeaji analipwa ikiwa kampuni inaruhusuInategemeaShirika moja linaloaminika linalotunza lejaBitcoin Mtumaji anatia sahi">    </p:cNvPr>
          <p:cNvPicPr>
            <a:picLocks noChangeAspect="1"/>
          </p:cNvPicPr>
          <p:nvPr/>
        </p:nvPicPr>
        <p:blipFill>
          <a:blip r:embed="rId1"/>
          <a:stretch>
            <a:fillRect/>
          </a:stretch>
        </p:blipFill>
        <p:spPr>
          <a:xfrm>
            <a:off x="3489899" y="2834274"/>
            <a:ext cx="5211989" cy="335008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Bitcoin ni nini?</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Iliyogatuliwa · Ugavi wenye Kikomo · Mtu kwa Mtu</a:t>
            </a:r>
            <a:endParaRPr lang="sw"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Haijawekwa kati:</a:t>
            </a:r>
            <a:r>
              <a:rPr lang="sw" altLang="en-US" sz="2400" dirty="0">
                <a:solidFill>
                  <a:srgbClr val="25252B"/>
                </a:solidFill>
                <a:latin typeface="IBM Plex Sans" pitchFamily="34" charset="0"/>
                <a:ea typeface="IBM Plex Sans" pitchFamily="34" charset="-122"/>
                <a:cs typeface="IBM Plex Sans" pitchFamily="34" charset="-120"/>
              </a:rPr>
              <a:t> hakuna ofisi kuu inayofungua akaunti, kubadilisha salio, au kuidhinisha nani ajiunge</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Ugavi wenye kikomo:</a:t>
            </a:r>
            <a:r>
              <a:rPr lang="sw" altLang="en-US" sz="2400" dirty="0">
                <a:solidFill>
                  <a:srgbClr val="25252B"/>
                </a:solidFill>
                <a:latin typeface="IBM Plex Sans" pitchFamily="34" charset="0"/>
                <a:ea typeface="IBM Plex Sans" pitchFamily="34" charset="-122"/>
                <a:cs typeface="IBM Plex Sans" pitchFamily="34" charset="-120"/>
              </a:rPr>
              <a:t> hazitakuwepo kamwe zaidi ya bitcoin milioni 21</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Rika-kwa-Rika (P2P):</a:t>
            </a:r>
            <a:r>
              <a:rPr lang="sw" altLang="en-US" sz="2400" dirty="0">
                <a:solidFill>
                  <a:srgbClr val="25252B"/>
                </a:solidFill>
                <a:latin typeface="IBM Plex Sans" pitchFamily="34" charset="0"/>
                <a:ea typeface="IBM Plex Sans" pitchFamily="34" charset="-122"/>
                <a:cs typeface="IBM Plex Sans" pitchFamily="34" charset="-120"/>
              </a:rPr>
              <a:t> tuma kwa mtu yeyote, mahali popote, bila kuomba ruhusa kwa mamlaka kuu</a:t>
            </a:r>
            <a:endParaRPr lang="sw"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Hakuna kampuni inayoweza kuzuia bitcoin ambazo mnazidhibiti wenyewe. Upande mwingine wa uhuru huo ni uwajibikaji: muamala halali kwa kawaida hauwezi kubatilishwa, na hakuna dawati la msaada kwa mtandao.</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Bitcoin ni nini?</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Kikomo Ambacho Mtu Yeyote Anaweza Kukihakiki</a:t>
            </a:r>
            <a:endParaRPr lang="sw" sz="3000" dirty="0"/>
          </a:p>
        </p:txBody>
      </p:sp>
      <p:pic>
        <p:nvPicPr>
          <p:cNvPr id="4" name="Image 0" descr="Dai la ugavi Mtoaji hutangaza kikomo kwenye tovuti yake. Ni hifadhidata ya mtoaji pekee inayokirekodi. Hakuna mtu nje ya mtoaji anayeweza kukihakiki. Mtoaji anaweza kubadilisha ugavi kimyakimya.Huhaki">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Bitcoin ni nini?</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Hamhitaji Bitcoin Nzima</a:t>
            </a:r>
            <a:endParaRPr lang="sw"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Kila bitcoin moja hugawanyika katika vipimo vidogo 100,000,000 vinavyoitwa satoshi, au sats.</a:t>
            </a:r>
            <a:endParaRPr lang="sw" sz="2400" dirty="0"/>
          </a:p>
        </p:txBody>
      </p:sp>
      <p:pic>
        <p:nvPicPr>
          <p:cNvPr id="5" name="Image 0" descr="Bitcoin (BTC)10.10.010.0010.00000001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Bitcoin ni nini?</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Nani Huendesha Bitcoin?</a:t>
            </a:r>
            <a:endParaRPr lang="sw" sz="3000" dirty="0"/>
          </a:p>
        </p:txBody>
      </p:sp>
      <p:pic>
        <p:nvPicPr>
          <p:cNvPr id="4" name="Image 0" descr="MtumiajiMtumiaji hupokea, huhifadhi na kutuma bitcoin. NodiNodi hukagua kanuni yenyewe na kusambaza data halali. MchimbajiMchimbaji huunda bloku pendekezwa na hufanya uthibitisho wa kazi.Msanidi progr">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Bitcoin ni nini?</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Nani Huendesha Bitcoin?</a:t>
            </a:r>
            <a:endParaRPr lang="sw"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Bitcoin ni nini?</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Bitcoin Ina Faida na Hasara Zake</a:t>
            </a:r>
            <a:endParaRPr lang="sw"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Bei yake inaweza kubadilika haraka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Makosa kwa kawaida hayawezi kurekebishwa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Kukubalika kwake bado ni kwa kiwango kidogo katika maeneo mengi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Kuitumia kwa usalama kunahitaji kujifunza kiasi fulani</a:t>
            </a:r>
            <a:endParaRPr lang="sw"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Bitcoin inachukua nafasi ya sehemu ya uaminifu kwa taasisi kwa uthibitishaji na uwajibikaji binafsi. Haiondoi hatari.</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Bitcoin ni nini?</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sw" altLang="en-US" sz="4350" dirty="0">
                <a:solidFill>
                  <a:srgbClr val="FFFFFF"/>
                </a:solidFill>
                <a:latin typeface="IBM Plex Sans Medium" pitchFamily="34" charset="0"/>
                <a:ea typeface="IBM Plex Sans Medium" pitchFamily="34" charset="-122"/>
                <a:cs typeface="IBM Plex Sans Medium" pitchFamily="34" charset="-120"/>
              </a:rPr>
              <a:t>Je, Bitcoin Hutumiwaje?</a:t>
            </a:r>
            <a:endParaRPr lang="sw"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w" altLang="en-US" sz="2400" dirty="0">
                <a:solidFill>
                  <a:srgbClr val="FFFFFF"/>
                </a:solidFill>
                <a:latin typeface="IBM Plex Sans" pitchFamily="34" charset="0"/>
                <a:ea typeface="IBM Plex Sans" pitchFamily="34" charset="-122"/>
                <a:cs typeface="IBM Plex Sans" pitchFamily="34" charset="-120"/>
              </a:rPr>
              <a:t>Swali la kwanza kuhusu pochi yoyote: nani anadhibiti funguo?</a:t>
            </a:r>
            <a:endParaRPr lang="sw"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Pochi Husimamia Funguo</a:t>
            </a:r>
            <a:endParaRPr lang="sw" sz="3000" dirty="0"/>
          </a:p>
        </p:txBody>
      </p:sp>
      <p:pic>
        <p:nvPicPr>
          <p:cNvPr id="4" name="Image 0" descr="Pochi yako inahifadhi funguo Pokea Shiriki anwani ya kupokeaTuma Tia sahihi kwa ufunguo wako Bitcoin hubaki kwenye leja ya pamoja">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Je, Bitcoin Hutumiwaje?</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Nani Hasa Anayeshikilia Bitcoin Yako?</a:t>
            </a:r>
            <a:endParaRPr lang="sw"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Kujihifadhi wenyewe:</a:t>
            </a:r>
            <a:r>
              <a:rPr lang="sw" altLang="en-US" sz="2400" dirty="0">
                <a:solidFill>
                  <a:srgbClr val="25252B"/>
                </a:solidFill>
                <a:latin typeface="IBM Plex Sans" pitchFamily="34" charset="0"/>
                <a:ea typeface="IBM Plex Sans" pitchFamily="34" charset="-122"/>
                <a:cs typeface="IBM Plex Sans" pitchFamily="34" charset="-120"/>
              </a:rPr>
              <a:t> ninyi mnadhibiti funguo</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Hakuna mtu anayeweza kuwarejeshea bitcoin zenu mkipoteza maneno ya urejeshaji (seed phrase) pamoja na kifaa</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Kuhifadhiwa na mtoa huduma:</a:t>
            </a:r>
            <a:r>
              <a:rPr lang="sw" altLang="en-US" sz="2400" dirty="0">
                <a:solidFill>
                  <a:srgbClr val="25252B"/>
                </a:solidFill>
                <a:latin typeface="IBM Plex Sans" pitchFamily="34" charset="0"/>
                <a:ea typeface="IBM Plex Sans" pitchFamily="34" charset="-122"/>
                <a:cs typeface="IBM Plex Sans" pitchFamily="34" charset="-120"/>
              </a:rPr>
              <a:t> kampuni inashikilia funguo, kwa namna fulani kama benki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Salio lenu ni ahadi yake ya kuwalipa; inaweza kuweka kikomo cha utoaji wa pesa, kuzuia akaunti, kudukuliwa, au kufunga shughuli zake</a:t>
            </a:r>
            <a:endParaRPr lang="sw"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Kuchagua kuhifadhiwa na mtoa huduma si kipimo cha thamani yenu. Jambo muhimu ni kujua ni aina gani mnayotumia na ni nini mnachokiamini.</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Je, Bitcoin Hutumiwaje?</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Maneno Yako ya Mbegu Ndiyo</a:t>
            </a:r>
            <a:br/>
            <a:r>
              <a:rPr lang="sw" altLang="en-US" sz="3000" dirty="0">
                <a:solidFill>
                  <a:srgbClr val="422C70"/>
                </a:solidFill>
                <a:latin typeface="IBM Plex Sans Medium" pitchFamily="34" charset="0"/>
                <a:ea typeface="IBM Plex Sans Medium" pitchFamily="34" charset="-122"/>
                <a:cs typeface="IBM Plex Sans Medium" pitchFamily="34" charset="-120"/>
              </a:rPr>
              <a:t>Ufikiaji Kamili</a:t>
            </a:r>
            <a:endParaRPr lang="sw"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Orodha ya maneno yaliyopangwa kwa mfuatano, mara nyingi 12 au 24, inayoweza kuunda upya funguo zenu. Mtu yeyote aliye nayo anaweza kuchukua bitcoin zenu.</a:t>
            </a:r>
            <a:endParaRPr lang="sw" sz="2400" dirty="0"/>
          </a:p>
        </p:txBody>
      </p:sp>
      <p:pic>
        <p:nvPicPr>
          <p:cNvPr id="6" name="Image 1" descr="Mfano tu1. civil2. switch3. plunge4. stadium5. live6. wedding7. foster8. dice9. giraffe10. you11. foil12. cinnamon">    </p:cNvPr>
          <p:cNvPicPr>
            <a:picLocks noChangeAspect="1"/>
          </p:cNvPicPr>
          <p:nvPr/>
        </p:nvPicPr>
        <p:blipFill>
          <a:blip r:embed="rId2"/>
          <a:stretch>
            <a:fillRect/>
          </a:stretch>
        </p:blipFill>
        <p:spPr>
          <a:xfrm>
            <a:off x="1283452" y="4076121"/>
            <a:ext cx="4138574" cy="214746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Je, Bitcoin Hutumiwaje?</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sw" altLang="en-US" sz="4350" dirty="0">
                <a:solidFill>
                  <a:srgbClr val="FFFFFF"/>
                </a:solidFill>
                <a:latin typeface="IBM Plex Sans Medium" pitchFamily="34" charset="0"/>
                <a:ea typeface="IBM Plex Sans Medium" pitchFamily="34" charset="-122"/>
                <a:cs typeface="IBM Plex Sans Medium" pitchFamily="34" charset="-120"/>
              </a:rPr>
              <a:t>Si funguo zako, si sarafu zako.</a:t>
            </a:r>
            <a:endParaRPr lang="sw"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C0C0D0"/>
                </a:solidFill>
                <a:latin typeface="IBM Plex Sans" pitchFamily="34" charset="0"/>
                <a:ea typeface="IBM Plex Sans" pitchFamily="34" charset="-122"/>
                <a:cs typeface="IBM Plex Sans" pitchFamily="34" charset="-120"/>
              </a:rPr>
              <a:t>Utangulizi wa Bitcoin · Je, Bitcoin Hutumiwaje?</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Kabla ya Kutumia Pochi Yoyote</a:t>
            </a:r>
            <a:endParaRPr lang="sw" sz="3000" dirty="0"/>
          </a:p>
        </p:txBody>
      </p:sp>
      <p:sp>
        <p:nvSpPr>
          <p:cNvPr id="5" name="Text 2"/>
          <p:cNvSpPr/>
          <p:nvPr/>
        </p:nvSpPr>
        <p:spPr>
          <a:xfrm>
            <a:off x="1002000" y="1375806"/>
            <a:ext cx="5973227" cy="4611319"/>
          </a:xfrm>
          <a:prstGeom prst="rect">
            <a:avLst/>
          </a:prstGeom>
          <a:noFill/>
          <a:ln/>
        </p:spPr>
        <p:txBody>
          <a:bodyPr wrap="square" lIns="0" tIns="0" rIns="0" bIns="0" rtlCol="0" anchor="t"/>
          <a:lstStyle/>
          <a:p>
            <a:pPr algn="l" marL="200660" indent="-200660">
              <a:lnSpc>
                <a:spcPct val="113000"/>
              </a:lnSpc>
              <a:buSzPct val="100000"/>
              <a:buChar char="•"/>
            </a:pPr>
            <a:r>
              <a:rPr lang="sw" altLang="en-US" sz="2110" b="1" dirty="0">
                <a:solidFill>
                  <a:srgbClr val="422C70"/>
                </a:solidFill>
                <a:latin typeface="IBM Plex Sans" pitchFamily="34" charset="0"/>
                <a:ea typeface="IBM Plex Sans" pitchFamily="34" charset="-122"/>
                <a:cs typeface="IBM Plex Sans" pitchFamily="34" charset="-120"/>
              </a:rPr>
              <a:t>Funguo:</a:t>
            </a:r>
            <a:r>
              <a:rPr lang="sw" altLang="en-US" sz="2110" dirty="0">
                <a:solidFill>
                  <a:srgbClr val="25252B"/>
                </a:solidFill>
                <a:latin typeface="IBM Plex Sans" pitchFamily="34" charset="0"/>
                <a:ea typeface="IBM Plex Sans" pitchFamily="34" charset="-122"/>
                <a:cs typeface="IBM Plex Sans" pitchFamily="34" charset="-120"/>
              </a:rPr>
              <a:t> nani anazidhibiti, ninyi au kampuni?</a:t>
            </a:r>
            <a:endParaRPr lang="sw" sz="2110" dirty="0"/>
          </a:p>
          <a:p>
            <a:pPr algn="l" marL="200660" indent="-200660">
              <a:lnSpc>
                <a:spcPct val="113000"/>
              </a:lnSpc>
              <a:spcBef>
                <a:spcPts val="420"/>
              </a:spcBef>
              <a:buSzPct val="100000"/>
              <a:buChar char="•"/>
            </a:pPr>
            <a:r>
              <a:rPr lang="sw" altLang="en-US" sz="2110" b="1" dirty="0">
                <a:solidFill>
                  <a:srgbClr val="422C70"/>
                </a:solidFill>
                <a:latin typeface="IBM Plex Sans" pitchFamily="34" charset="0"/>
                <a:ea typeface="IBM Plex Sans" pitchFamily="34" charset="-122"/>
                <a:cs typeface="IBM Plex Sans" pitchFamily="34" charset="-120"/>
              </a:rPr>
              <a:t>Urejeshaji:</a:t>
            </a:r>
            <a:r>
              <a:rPr lang="sw" altLang="en-US" sz="2110" dirty="0">
                <a:solidFill>
                  <a:srgbClr val="25252B"/>
                </a:solidFill>
                <a:latin typeface="IBM Plex Sans" pitchFamily="34" charset="0"/>
                <a:ea typeface="IBM Plex Sans" pitchFamily="34" charset="-122"/>
                <a:cs typeface="IBM Plex Sans" pitchFamily="34" charset="-120"/>
              </a:rPr>
              <a:t> itakuwaje simu yenu ikipotea au kampuni ikitoweka?</a:t>
            </a:r>
            <a:endParaRPr lang="sw" sz="2110" dirty="0"/>
          </a:p>
          <a:p>
            <a:pPr algn="l" marL="200660" indent="-200660">
              <a:lnSpc>
                <a:spcPct val="113000"/>
              </a:lnSpc>
              <a:spcBef>
                <a:spcPts val="420"/>
              </a:spcBef>
              <a:buSzPct val="100000"/>
              <a:buChar char="•"/>
            </a:pPr>
            <a:r>
              <a:rPr lang="sw" altLang="en-US" sz="2110" b="1" dirty="0">
                <a:solidFill>
                  <a:srgbClr val="422C70"/>
                </a:solidFill>
                <a:latin typeface="IBM Plex Sans" pitchFamily="34" charset="0"/>
                <a:ea typeface="IBM Plex Sans" pitchFamily="34" charset="-122"/>
                <a:cs typeface="IBM Plex Sans" pitchFamily="34" charset="-120"/>
              </a:rPr>
              <a:t>Chanzo:</a:t>
            </a:r>
            <a:r>
              <a:rPr lang="sw" altLang="en-US" sz="2110" dirty="0">
                <a:solidFill>
                  <a:srgbClr val="25252B"/>
                </a:solidFill>
                <a:latin typeface="IBM Plex Sans" pitchFamily="34" charset="0"/>
                <a:ea typeface="IBM Plex Sans" pitchFamily="34" charset="-122"/>
                <a:cs typeface="IBM Plex Sans" pitchFamily="34" charset="-120"/>
              </a:rPr>
              <a:t> tovuti rasmi au orodha ya duka la programu, si kiungo ambacho mtu amewatumia?</a:t>
            </a:r>
            <a:endParaRPr lang="sw" sz="2110" dirty="0"/>
          </a:p>
          <a:p>
            <a:pPr algn="l" marL="200660" indent="-200660">
              <a:lnSpc>
                <a:spcPct val="113000"/>
              </a:lnSpc>
              <a:spcBef>
                <a:spcPts val="420"/>
              </a:spcBef>
              <a:buSzPct val="100000"/>
              <a:buChar char="•"/>
            </a:pPr>
            <a:r>
              <a:rPr lang="sw" altLang="en-US" sz="2110" b="1" dirty="0">
                <a:solidFill>
                  <a:srgbClr val="422C70"/>
                </a:solidFill>
                <a:latin typeface="IBM Plex Sans" pitchFamily="34" charset="0"/>
                <a:ea typeface="IBM Plex Sans" pitchFamily="34" charset="-122"/>
                <a:cs typeface="IBM Plex Sans" pitchFamily="34" charset="-120"/>
              </a:rPr>
              <a:t>Msimbo:</a:t>
            </a:r>
            <a:r>
              <a:rPr lang="sw" altLang="en-US" sz="2110" dirty="0">
                <a:solidFill>
                  <a:srgbClr val="25252B"/>
                </a:solidFill>
                <a:latin typeface="IBM Plex Sans" pitchFamily="34" charset="0"/>
                <a:ea typeface="IBM Plex Sans" pitchFamily="34" charset="-122"/>
                <a:cs typeface="IBM Plex Sans" pitchFamily="34" charset="-120"/>
              </a:rPr>
              <a:t> ni wa chanzo huria na unadumishwa kikamilifu? (Hili pekee si uthibitisho wa usalama.)</a:t>
            </a:r>
            <a:endParaRPr lang="sw" sz="2110" dirty="0"/>
          </a:p>
          <a:p>
            <a:pPr algn="l" marL="200660" indent="-200660">
              <a:lnSpc>
                <a:spcPct val="113000"/>
              </a:lnSpc>
              <a:spcBef>
                <a:spcPts val="420"/>
              </a:spcBef>
              <a:buSzPct val="100000"/>
              <a:buChar char="•"/>
            </a:pPr>
            <a:r>
              <a:rPr lang="sw" altLang="en-US" sz="2110" b="1" dirty="0">
                <a:solidFill>
                  <a:srgbClr val="422C70"/>
                </a:solidFill>
                <a:latin typeface="IBM Plex Sans" pitchFamily="34" charset="0"/>
                <a:ea typeface="IBM Plex Sans" pitchFamily="34" charset="-122"/>
                <a:cs typeface="IBM Plex Sans" pitchFamily="34" charset="-120"/>
              </a:rPr>
              <a:t>Gharama:</a:t>
            </a:r>
            <a:r>
              <a:rPr lang="sw" altLang="en-US" sz="2110" dirty="0">
                <a:solidFill>
                  <a:srgbClr val="25252B"/>
                </a:solidFill>
                <a:latin typeface="IBM Plex Sans" pitchFamily="34" charset="0"/>
                <a:ea typeface="IBM Plex Sans" pitchFamily="34" charset="-122"/>
                <a:cs typeface="IBM Plex Sans" pitchFamily="34" charset="-120"/>
              </a:rPr>
              <a:t> ada za kutuma, kupokea, au kutoa pesa?</a:t>
            </a:r>
            <a:endParaRPr lang="sw" sz="2110" dirty="0"/>
          </a:p>
          <a:p>
            <a:pPr algn="l" marL="200660" indent="-200660">
              <a:lnSpc>
                <a:spcPct val="113000"/>
              </a:lnSpc>
              <a:spcBef>
                <a:spcPts val="420"/>
              </a:spcBef>
              <a:buSzPct val="100000"/>
              <a:buChar char="•"/>
            </a:pPr>
            <a:r>
              <a:rPr lang="sw" altLang="en-US" sz="2110" b="1" dirty="0">
                <a:solidFill>
                  <a:srgbClr val="422C70"/>
                </a:solidFill>
                <a:latin typeface="IBM Plex Sans" pitchFamily="34" charset="0"/>
                <a:ea typeface="IBM Plex Sans" pitchFamily="34" charset="-122"/>
                <a:cs typeface="IBM Plex Sans" pitchFamily="34" charset="-120"/>
              </a:rPr>
              <a:t>Malipo:</a:t>
            </a:r>
            <a:r>
              <a:rPr lang="sw" altLang="en-US" sz="2110" dirty="0">
                <a:solidFill>
                  <a:srgbClr val="25252B"/>
                </a:solidFill>
                <a:latin typeface="IBM Plex Sans" pitchFamily="34" charset="0"/>
                <a:ea typeface="IBM Plex Sans" pitchFamily="34" charset="-122"/>
                <a:cs typeface="IBM Plex Sans" pitchFamily="34" charset="-120"/>
              </a:rPr>
              <a:t> on-chain, Lightning, au yote mawili?</a:t>
            </a:r>
            <a:endParaRPr lang="sw" sz="21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Je, Bitcoin Hutumiwaje?</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Kwenye Mnyororo na Lightning</a:t>
            </a:r>
            <a:endParaRPr lang="sw"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On-chain:</a:t>
            </a:r>
            <a:r>
              <a:rPr lang="sw" altLang="en-US" sz="2400" dirty="0">
                <a:solidFill>
                  <a:srgbClr val="25252B"/>
                </a:solidFill>
                <a:latin typeface="IBM Plex Sans" pitchFamily="34" charset="0"/>
                <a:ea typeface="IBM Plex Sans" pitchFamily="34" charset="-122"/>
                <a:cs typeface="IBM Plex Sans" pitchFamily="34" charset="-120"/>
              </a:rPr>
              <a:t> hurekodiwa moja kwa moja kwenye blockchain</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Lightning:</a:t>
            </a:r>
            <a:r>
              <a:rPr lang="sw" altLang="en-US" sz="2400" dirty="0">
                <a:solidFill>
                  <a:srgbClr val="25252B"/>
                </a:solidFill>
                <a:latin typeface="IBM Plex Sans" pitchFamily="34" charset="0"/>
                <a:ea typeface="IBM Plex Sans" pitchFamily="34" charset="-122"/>
                <a:cs typeface="IBM Plex Sans" pitchFamily="34" charset="-120"/>
              </a:rPr>
              <a:t> mtandao wa malipo uliojengwa juu ya Bitcoin kwa ajili ya malipo ya haraka, madogo na ya mara kwa mara, kama vile kununua kahawa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Pochi ya Lightning pia inaweza kuwa ya kuhifadhiwa na mtu mwingine au ya kujihifadhi mwenyewe</a:t>
            </a:r>
            <a:endParaRPr lang="sw" sz="2400" dirty="0"/>
          </a:p>
        </p:txBody>
      </p:sp>
      <p:pic>
        <p:nvPicPr>
          <p:cNvPr id="5" name="Image 0" descr="On-chainHurekodiwa moja kwa moja katika blockchain ya BitcoinLightningMtandao wa malipo uliojengwa juu ya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Je, Bitcoin Hutumiwaje?</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Kanuni Tatu Wakati Mnapojifunza</a:t>
            </a:r>
            <a:endParaRPr lang="sw" sz="3000" dirty="0"/>
          </a:p>
        </p:txBody>
      </p:sp>
      <p:sp>
        <p:nvSpPr>
          <p:cNvPr id="4" name="Text 2"/>
          <p:cNvSpPr/>
          <p:nvPr/>
        </p:nvSpPr>
        <p:spPr>
          <a:xfrm>
            <a:off x="1032449" y="1383030"/>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sw" altLang="en-US" sz="2300" b="1" dirty="0">
                <a:solidFill>
                  <a:srgbClr val="25252B"/>
                </a:solidFill>
                <a:latin typeface="IBM Plex Sans" pitchFamily="34" charset="0"/>
                <a:ea typeface="IBM Plex Sans" pitchFamily="34" charset="-122"/>
                <a:cs typeface="IBM Plex Sans" pitchFamily="34" charset="-120"/>
              </a:rPr>
              <a:t>Jifunze kwanza.</a:t>
            </a:r>
            <a:r>
              <a:rPr lang="sw" altLang="en-US" sz="2300" dirty="0">
                <a:solidFill>
                  <a:srgbClr val="25252B"/>
                </a:solidFill>
                <a:latin typeface="IBM Plex Sans" pitchFamily="34" charset="0"/>
                <a:ea typeface="IBM Plex Sans" pitchFamily="34" charset="-122"/>
                <a:cs typeface="IBM Plex Sans" pitchFamily="34" charset="-120"/>
              </a:rPr>
              <a:t> Msichukue hatua kwa sababu ya msisimko, hofu, au shinikizo.</a:t>
            </a:r>
            <a:endParaRPr lang="sw" sz="2300" dirty="0"/>
          </a:p>
          <a:p>
            <a:pPr algn="l" marL="219710" indent="-219710">
              <a:lnSpc>
                <a:spcPct val="113000"/>
              </a:lnSpc>
              <a:spcBef>
                <a:spcPts val="460"/>
              </a:spcBef>
              <a:buSzPct val="100000"/>
              <a:buChar char="•"/>
            </a:pPr>
            <a:r>
              <a:rPr lang="sw" altLang="en-US" sz="2300" b="1" dirty="0">
                <a:solidFill>
                  <a:srgbClr val="25252B"/>
                </a:solidFill>
                <a:latin typeface="IBM Plex Sans" pitchFamily="34" charset="0"/>
                <a:ea typeface="IBM Plex Sans" pitchFamily="34" charset="-122"/>
                <a:cs typeface="IBM Plex Sans" pitchFamily="34" charset="-120"/>
              </a:rPr>
              <a:t>Anzeni kidogo.</a:t>
            </a:r>
            <a:r>
              <a:rPr lang="sw" altLang="en-US" sz="2300" dirty="0">
                <a:solidFill>
                  <a:srgbClr val="25252B"/>
                </a:solidFill>
                <a:latin typeface="IBM Plex Sans" pitchFamily="34" charset="0"/>
                <a:ea typeface="IBM Plex Sans" pitchFamily="34" charset="-122"/>
                <a:cs typeface="IBM Plex Sans" pitchFamily="34" charset="-120"/>
              </a:rPr>
              <a:t> Jaribuni zana msizozifahamu kwa kiasi ambacho mnaweza kumudu kukipoteza.</a:t>
            </a:r>
            <a:endParaRPr lang="sw" sz="2300" dirty="0"/>
          </a:p>
          <a:p>
            <a:pPr algn="l" marL="219710" indent="-219710">
              <a:lnSpc>
                <a:spcPct val="113000"/>
              </a:lnSpc>
              <a:spcBef>
                <a:spcPts val="460"/>
              </a:spcBef>
              <a:buSzPct val="100000"/>
              <a:buChar char="•"/>
            </a:pPr>
            <a:r>
              <a:rPr lang="sw" altLang="en-US" sz="2300" b="1" dirty="0">
                <a:solidFill>
                  <a:srgbClr val="25252B"/>
                </a:solidFill>
                <a:latin typeface="IBM Plex Sans" pitchFamily="34" charset="0"/>
                <a:ea typeface="IBM Plex Sans" pitchFamily="34" charset="-122"/>
                <a:cs typeface="IBM Plex Sans" pitchFamily="34" charset="-120"/>
              </a:rPr>
              <a:t>Usiamini, Thibitisha.</a:t>
            </a:r>
            <a:r>
              <a:rPr lang="sw" altLang="en-US" sz="2300" dirty="0">
                <a:solidFill>
                  <a:srgbClr val="25252B"/>
                </a:solidFill>
                <a:latin typeface="IBM Plex Sans" pitchFamily="34" charset="0"/>
                <a:ea typeface="IBM Plex Sans" pitchFamily="34" charset="-122"/>
                <a:cs typeface="IBM Plex Sans" pitchFamily="34" charset="-120"/>
              </a:rPr>
              <a:t> Hakikisheni mtu, njia ya malipo, anwani, na kiasi.</a:t>
            </a:r>
            <a:endParaRPr lang="sw" sz="2300" dirty="0"/>
          </a:p>
        </p:txBody>
      </p:sp>
      <p:sp>
        <p:nvSpPr>
          <p:cNvPr id="5" name="Shape 3"/>
          <p:cNvSpPr/>
          <p:nvPr/>
        </p:nvSpPr>
        <p:spPr>
          <a:xfrm>
            <a:off x="666780" y="3796772"/>
            <a:ext cx="10858500" cy="2369302"/>
          </a:xfrm>
          <a:prstGeom prst="rect">
            <a:avLst/>
          </a:prstGeom>
          <a:solidFill>
            <a:srgbClr val="F3F3FA"/>
          </a:solidFill>
          <a:ln/>
        </p:spPr>
      </p:sp>
      <p:sp>
        <p:nvSpPr>
          <p:cNvPr id="6" name="Shape 4"/>
          <p:cNvSpPr/>
          <p:nvPr/>
        </p:nvSpPr>
        <p:spPr>
          <a:xfrm>
            <a:off x="666780" y="3796772"/>
            <a:ext cx="57150" cy="2369302"/>
          </a:xfrm>
          <a:prstGeom prst="rect">
            <a:avLst/>
          </a:prstGeom>
          <a:solidFill>
            <a:srgbClr val="422C70"/>
          </a:solidFill>
          <a:ln/>
        </p:spPr>
      </p:sp>
      <p:sp>
        <p:nvSpPr>
          <p:cNvPr id="7" name="Text 5"/>
          <p:cNvSpPr/>
          <p:nvPr/>
        </p:nvSpPr>
        <p:spPr>
          <a:xfrm>
            <a:off x="1192103" y="4060119"/>
            <a:ext cx="10456896" cy="1842607"/>
          </a:xfrm>
          <a:prstGeom prst="rect">
            <a:avLst/>
          </a:prstGeom>
          <a:noFill/>
          <a:ln/>
        </p:spPr>
        <p:txBody>
          <a:bodyPr wrap="square" lIns="0" tIns="0" rIns="0" bIns="0" rtlCol="0" anchor="t"/>
          <a:lstStyle/>
          <a:p>
            <a:pPr algn="l" indent="0" marL="0">
              <a:lnSpc>
                <a:spcPct val="113000"/>
              </a:lnSpc>
              <a:buNone/>
            </a:pPr>
            <a:r>
              <a:rPr lang="sw" altLang="en-US" sz="2300" b="1" dirty="0">
                <a:solidFill>
                  <a:srgbClr val="422C70"/>
                </a:solidFill>
                <a:latin typeface="IBM Plex Sans" pitchFamily="34" charset="0"/>
                <a:ea typeface="IBM Plex Sans" pitchFamily="34" charset="-122"/>
                <a:cs typeface="IBM Plex Sans" pitchFamily="34" charset="-120"/>
              </a:rPr>
              <a:t>Shirikini taarifa za kupokea, kamwe si siri</a:t>
            </a:r>
            <a:endParaRPr lang="sw" sz="2300" dirty="0"/>
          </a:p>
          <a:p>
            <a:pPr algn="l" indent="0" marL="0">
              <a:lnSpc>
                <a:spcPct val="113000"/>
              </a:lnSpc>
              <a:spcBef>
                <a:spcPts val="340"/>
              </a:spcBef>
              <a:buNone/>
            </a:pPr>
            <a:r>
              <a:rPr lang="sw" altLang="en-US" sz="2300" dirty="0">
                <a:solidFill>
                  <a:srgbClr val="25252B"/>
                </a:solidFill>
                <a:latin typeface="IBM Plex Sans" pitchFamily="34" charset="0"/>
                <a:ea typeface="IBM Plex Sans" pitchFamily="34" charset="-122"/>
                <a:cs typeface="IBM Plex Sans" pitchFamily="34" charset="-120"/>
              </a:rPr>
              <a:t>Anwani au ombi la malipo linaweza kushirikiwa. Maneno ya mbegu (seed phrase) au ufunguo wa kibinafsi havipaswi kamwe kushirikiwa. Hakuna mwalimu halali, kampuni ya pochi, au mhudumu wa msaada atakayewahi kuviomba.</a:t>
            </a:r>
            <a:endParaRPr lang="sw"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Je, Bitcoin Hutumiwaje?</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Simama, Usishiriki Chochote,</a:t>
            </a:r>
            <a:br/>
            <a:r>
              <a:rPr lang="sw" altLang="en-US" sz="3000" dirty="0">
                <a:solidFill>
                  <a:srgbClr val="422C70"/>
                </a:solidFill>
                <a:latin typeface="IBM Plex Sans Medium" pitchFamily="34" charset="0"/>
                <a:ea typeface="IBM Plex Sans Medium" pitchFamily="34" charset="-122"/>
                <a:cs typeface="IBM Plex Sans Medium" pitchFamily="34" charset="-120"/>
              </a:rPr>
              <a:t>Usitume Chochote</a:t>
            </a:r>
            <a:endParaRPr lang="sw" sz="3000" dirty="0"/>
          </a:p>
        </p:txBody>
      </p:sp>
      <p:sp>
        <p:nvSpPr>
          <p:cNvPr id="5" name="Text 2"/>
          <p:cNvSpPr/>
          <p:nvPr/>
        </p:nvSpPr>
        <p:spPr>
          <a:xfrm>
            <a:off x="666780" y="1854678"/>
            <a:ext cx="5694426" cy="2649291"/>
          </a:xfrm>
          <a:prstGeom prst="rect">
            <a:avLst/>
          </a:prstGeom>
          <a:noFill/>
          <a:ln/>
        </p:spPr>
        <p:txBody>
          <a:bodyPr wrap="square" lIns="0" tIns="0" rIns="0" bIns="0" rtlCol="0" anchor="t"/>
          <a:lstStyle/>
          <a:p>
            <a:pPr algn="l" indent="0" marL="0">
              <a:lnSpc>
                <a:spcPct val="113000"/>
              </a:lnSpc>
              <a:buNone/>
            </a:pPr>
            <a:r>
              <a:rPr lang="sw" altLang="en-US" sz="2210" dirty="0">
                <a:solidFill>
                  <a:srgbClr val="25252B"/>
                </a:solidFill>
                <a:latin typeface="IBM Plex Sans" pitchFamily="34" charset="0"/>
                <a:ea typeface="IBM Plex Sans" pitchFamily="34" charset="-122"/>
                <a:cs typeface="IBM Plex Sans" pitchFamily="34" charset="-120"/>
              </a:rPr>
              <a:t>Simameni mtu akileta haraka au usiri, akiahidi faida zilizohakikishwa, akiwaomba mtume bitcoin kwanza, au akiwaomba kirai chenu cha mbegu (seed phrase). Tulieni. Msishiriki chochote. Msitume chochote. Kisha hakikisheni kupitia chanzo mnachokifahamu tayari.</a:t>
            </a:r>
            <a:endParaRPr lang="sw" sz="2210" dirty="0"/>
          </a:p>
        </p:txBody>
      </p:sp>
      <p:pic>
        <p:nvPicPr>
          <p:cNvPr id="6" name="Image 1" descr="Shinikizo la haraka Kujifanya mtu mwingine Mahali pa kutuma palipobadilishwa Faida zilizohakikishwa Maombi ya siri">    </p:cNvPr>
          <p:cNvPicPr>
            <a:picLocks noChangeAspect="1"/>
          </p:cNvPicPr>
          <p:nvPr/>
        </p:nvPicPr>
        <p:blipFill>
          <a:blip r:embed="rId2"/>
          <a:stretch>
            <a:fillRect/>
          </a:stretch>
        </p:blipFill>
        <p:spPr>
          <a:xfrm>
            <a:off x="1338224" y="4644146"/>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Je, Bitcoin Hutumiwaje?</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w" altLang="en-US" sz="4350" dirty="0">
                <a:solidFill>
                  <a:srgbClr val="FFFFFF"/>
                </a:solidFill>
                <a:latin typeface="IBM Plex Sans Medium" pitchFamily="34" charset="0"/>
                <a:ea typeface="IBM Plex Sans Medium" pitchFamily="34" charset="-122"/>
                <a:cs typeface="IBM Plex Sans Medium" pitchFamily="34" charset="-120"/>
              </a:rPr>
              <a:t>Nini Kinafuata?</a:t>
            </a:r>
            <a:endParaRPr lang="sw"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sw" altLang="en-US" sz="2400" dirty="0">
                <a:solidFill>
                  <a:srgbClr val="FFFFFF"/>
                </a:solidFill>
                <a:latin typeface="IBM Plex Sans" pitchFamily="34" charset="0"/>
                <a:ea typeface="IBM Plex Sans" pitchFamily="34" charset="-122"/>
                <a:cs typeface="IBM Plex Sans" pitchFamily="34" charset="-120"/>
              </a:rPr>
              <a:t>Huu ni mwanzo tu.</a:t>
            </a:r>
            <a:endParaRPr lang="sw"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Mambo Manne Muhimu ya Kukumbuka</a:t>
            </a:r>
            <a:endParaRPr lang="sw"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sw" altLang="en-US" sz="2400" b="1" dirty="0">
                <a:solidFill>
                  <a:srgbClr val="25252B"/>
                </a:solidFill>
                <a:latin typeface="IBM Plex Sans" pitchFamily="34" charset="0"/>
                <a:ea typeface="IBM Plex Sans" pitchFamily="34" charset="-122"/>
                <a:cs typeface="IBM Plex Sans" pitchFamily="34" charset="-120"/>
              </a:rPr>
              <a:t>Pesa hutegemea kanuni na uaminifu.</a:t>
            </a:r>
            <a:r>
              <a:rPr lang="sw" altLang="en-US" sz="2400" dirty="0">
                <a:solidFill>
                  <a:srgbClr val="25252B"/>
                </a:solidFill>
                <a:latin typeface="IBM Plex Sans" pitchFamily="34" charset="0"/>
                <a:ea typeface="IBM Plex Sans" pitchFamily="34" charset="-122"/>
                <a:cs typeface="IBM Plex Sans" pitchFamily="34" charset="-120"/>
              </a:rPr>
              <a:t> Ugavi na kanuni za pesa za fiat huwekwa na idadi ndogo ya taasisi.</a:t>
            </a:r>
            <a:endParaRPr lang="sw" sz="2400" dirty="0"/>
          </a:p>
          <a:p>
            <a:pPr algn="l" marL="228600" indent="-228600">
              <a:lnSpc>
                <a:spcPct val="113000"/>
              </a:lnSpc>
              <a:spcBef>
                <a:spcPts val="480"/>
              </a:spcBef>
              <a:buSzPct val="100000"/>
              <a:buChar char="•"/>
            </a:pPr>
            <a:r>
              <a:rPr lang="sw" altLang="en-US" sz="2400" b="1" dirty="0">
                <a:solidFill>
                  <a:srgbClr val="25252B"/>
                </a:solidFill>
                <a:latin typeface="IBM Plex Sans" pitchFamily="34" charset="0"/>
                <a:ea typeface="IBM Plex Sans" pitchFamily="34" charset="-122"/>
                <a:cs typeface="IBM Plex Sans" pitchFamily="34" charset="-120"/>
              </a:rPr>
              <a:t>Bitcoin inatoa kanuni tofauti.</a:t>
            </a:r>
            <a:r>
              <a:rPr lang="sw" altLang="en-US" sz="2400" dirty="0">
                <a:solidFill>
                  <a:srgbClr val="25252B"/>
                </a:solidFill>
                <a:latin typeface="IBM Plex Sans" pitchFamily="34" charset="0"/>
                <a:ea typeface="IBM Plex Sans" pitchFamily="34" charset="-122"/>
                <a:cs typeface="IBM Plex Sans" pitchFamily="34" charset="-120"/>
              </a:rPr>
              <a:t> Ugavi wa wazi kwa umma na wenye kikomo, ulio wazi kwa mtu yeyote, unaoweza kuthibitishwa badala ya kuaminiwa tu.</a:t>
            </a:r>
            <a:endParaRPr lang="sw" sz="2400" dirty="0"/>
          </a:p>
          <a:p>
            <a:pPr algn="l" marL="228600" indent="-228600">
              <a:lnSpc>
                <a:spcPct val="113000"/>
              </a:lnSpc>
              <a:spcBef>
                <a:spcPts val="480"/>
              </a:spcBef>
              <a:buSzPct val="100000"/>
              <a:buChar char="•"/>
            </a:pPr>
            <a:r>
              <a:rPr lang="sw" altLang="en-US" sz="2400" b="1" dirty="0">
                <a:solidFill>
                  <a:srgbClr val="25252B"/>
                </a:solidFill>
                <a:latin typeface="IBM Plex Sans" pitchFamily="34" charset="0"/>
                <a:ea typeface="IBM Plex Sans" pitchFamily="34" charset="-122"/>
                <a:cs typeface="IBM Plex Sans" pitchFamily="34" charset="-120"/>
              </a:rPr>
              <a:t>Usalama huja kwanza.</a:t>
            </a:r>
            <a:r>
              <a:rPr lang="sw" altLang="en-US" sz="2400" dirty="0">
                <a:solidFill>
                  <a:srgbClr val="25252B"/>
                </a:solidFill>
                <a:latin typeface="IBM Plex Sans" pitchFamily="34" charset="0"/>
                <a:ea typeface="IBM Plex Sans" pitchFamily="34" charset="-122"/>
                <a:cs typeface="IBM Plex Sans" pitchFamily="34" charset="-120"/>
              </a:rPr>
              <a:t> Jifunzeni kwanza, anzeni kidogo, thibitisheni kila kitu, na msishiriki kamwe kirai chenu cha mbegu (seed phrase).</a:t>
            </a:r>
            <a:endParaRPr lang="sw" sz="2400" dirty="0"/>
          </a:p>
          <a:p>
            <a:pPr algn="l" marL="228600" indent="-228600">
              <a:lnSpc>
                <a:spcPct val="113000"/>
              </a:lnSpc>
              <a:spcBef>
                <a:spcPts val="480"/>
              </a:spcBef>
              <a:buSzPct val="100000"/>
              <a:buChar char="•"/>
            </a:pPr>
            <a:r>
              <a:rPr lang="sw" altLang="en-US" sz="2400" b="1" dirty="0">
                <a:solidFill>
                  <a:srgbClr val="25252B"/>
                </a:solidFill>
                <a:latin typeface="IBM Plex Sans" pitchFamily="34" charset="0"/>
                <a:ea typeface="IBM Plex Sans" pitchFamily="34" charset="-122"/>
                <a:cs typeface="IBM Plex Sans" pitchFamily="34" charset="-120"/>
              </a:rPr>
              <a:t>Huu ni mwanzo tu.</a:t>
            </a:r>
            <a:r>
              <a:rPr lang="sw" altLang="en-US" sz="2400" dirty="0">
                <a:solidFill>
                  <a:srgbClr val="25252B"/>
                </a:solidFill>
                <a:latin typeface="IBM Plex Sans" pitchFamily="34" charset="0"/>
                <a:ea typeface="IBM Plex Sans" pitchFamily="34" charset="-122"/>
                <a:cs typeface="IBM Plex Sans" pitchFamily="34" charset="-120"/>
              </a:rPr>
              <a:t> Hatua moja salama inayofuata inatosha.</a:t>
            </a:r>
            <a:endParaRPr lang="sw"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sw" altLang="en-US" sz="2400" b="1" dirty="0">
                <a:solidFill>
                  <a:srgbClr val="422C70"/>
                </a:solidFill>
                <a:latin typeface="IBM Plex Sans" pitchFamily="34" charset="0"/>
                <a:ea typeface="IBM Plex Sans" pitchFamily="34" charset="-122"/>
                <a:cs typeface="IBM Plex Sans" pitchFamily="34" charset="-120"/>
              </a:rPr>
              <a:t>Muda wa kutafakari</a:t>
            </a:r>
            <a:endParaRPr lang="sw" sz="2400" dirty="0"/>
          </a:p>
          <a:p>
            <a:pPr algn="l" indent="0" marL="0">
              <a:lnSpc>
                <a:spcPct val="113000"/>
              </a:lnSpc>
              <a:spcBef>
                <a:spcPts val="360"/>
              </a:spcBef>
              <a:buNone/>
            </a:pPr>
            <a:r>
              <a:rPr lang="sw" altLang="en-US" sz="2400" dirty="0">
                <a:solidFill>
                  <a:srgbClr val="25252B"/>
                </a:solidFill>
                <a:latin typeface="IBM Plex Sans" pitchFamily="34" charset="0"/>
                <a:ea typeface="IBM Plex Sans" pitchFamily="34" charset="-122"/>
                <a:cs typeface="IBM Plex Sans" pitchFamily="34" charset="-120"/>
              </a:rPr>
              <a:t>Rudini kwenye maswali matano ya mwanzoni. Mngejibu nini sasa?</a:t>
            </a:r>
            <a:endParaRPr lang="sw"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Nini Kinafuata?</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Stashahada ya Bitcoin</a:t>
            </a:r>
            <a:endParaRPr lang="sw"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sw" altLang="en-US" sz="2210" dirty="0">
                <a:solidFill>
                  <a:srgbClr val="25252B"/>
                </a:solidFill>
                <a:latin typeface="IBM Plex Sans" pitchFamily="34" charset="0"/>
                <a:ea typeface="IBM Plex Sans" pitchFamily="34" charset="-122"/>
                <a:cs typeface="IBM Plex Sans" pitchFamily="34" charset="-120"/>
              </a:rPr>
              <a:t>Hatua inayofuata. Moduli zake nne zitawapeleka mbali zaidi:</a:t>
            </a:r>
            <a:endParaRPr lang="sw"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sw" altLang="en-US" sz="2210" dirty="0">
                <a:solidFill>
                  <a:srgbClr val="25252B"/>
                </a:solidFill>
                <a:latin typeface="IBM Plex Sans" pitchFamily="34" charset="0"/>
                <a:ea typeface="IBM Plex Sans" pitchFamily="34" charset="-122"/>
                <a:cs typeface="IBM Plex Sans" pitchFamily="34" charset="-120"/>
              </a:rPr>
              <a:t>Kuelewa pesa</a:t>
            </a:r>
            <a:endParaRPr lang="sw" sz="2210" dirty="0"/>
          </a:p>
          <a:p>
            <a:pPr algn="l" marL="210820" indent="-210820">
              <a:lnSpc>
                <a:spcPct val="113000"/>
              </a:lnSpc>
              <a:spcBef>
                <a:spcPts val="440"/>
              </a:spcBef>
              <a:buSzPct val="100000"/>
              <a:buChar char="•"/>
            </a:pPr>
            <a:r>
              <a:rPr lang="sw" altLang="en-US" sz="2210" dirty="0">
                <a:solidFill>
                  <a:srgbClr val="25252B"/>
                </a:solidFill>
                <a:latin typeface="IBM Plex Sans" pitchFamily="34" charset="0"/>
                <a:ea typeface="IBM Plex Sans" pitchFamily="34" charset="-122"/>
                <a:cs typeface="IBM Plex Sans" pitchFamily="34" charset="-120"/>
              </a:rPr>
              <a:t>Jinsi Bitcoin inavyofanya kazi</a:t>
            </a:r>
            <a:endParaRPr lang="sw" sz="2210" dirty="0"/>
          </a:p>
          <a:p>
            <a:pPr algn="l" marL="210820" indent="-210820">
              <a:lnSpc>
                <a:spcPct val="113000"/>
              </a:lnSpc>
              <a:spcBef>
                <a:spcPts val="440"/>
              </a:spcBef>
              <a:buSzPct val="100000"/>
              <a:buChar char="•"/>
            </a:pPr>
            <a:r>
              <a:rPr lang="sw" altLang="en-US" sz="2210" dirty="0">
                <a:solidFill>
                  <a:srgbClr val="25252B"/>
                </a:solidFill>
                <a:latin typeface="IBM Plex Sans" pitchFamily="34" charset="0"/>
                <a:ea typeface="IBM Plex Sans" pitchFamily="34" charset="-122"/>
                <a:cs typeface="IBM Plex Sans" pitchFamily="34" charset="-120"/>
              </a:rPr>
              <a:t>Kutumia Bitcoin kwa usalama</a:t>
            </a:r>
            <a:endParaRPr lang="sw" sz="2210" dirty="0"/>
          </a:p>
          <a:p>
            <a:pPr algn="l" marL="210820" indent="-210820">
              <a:lnSpc>
                <a:spcPct val="113000"/>
              </a:lnSpc>
              <a:spcBef>
                <a:spcPts val="440"/>
              </a:spcBef>
              <a:buSzPct val="100000"/>
              <a:buChar char="•"/>
            </a:pPr>
            <a:r>
              <a:rPr lang="sw" altLang="en-US" sz="2210" dirty="0">
                <a:solidFill>
                  <a:srgbClr val="25252B"/>
                </a:solidFill>
                <a:latin typeface="IBM Plex Sans" pitchFamily="34" charset="0"/>
                <a:ea typeface="IBM Plex Sans" pitchFamily="34" charset="-122"/>
                <a:cs typeface="IBM Plex Sans" pitchFamily="34" charset="-120"/>
              </a:rPr>
              <a:t>Bitcoin katika jamii yenu</a:t>
            </a:r>
            <a:endParaRPr lang="sw" sz="2210" dirty="0"/>
          </a:p>
        </p:txBody>
      </p:sp>
      <p:sp>
        <p:nvSpPr>
          <p:cNvPr id="7" name="Text 4"/>
          <p:cNvSpPr/>
          <p:nvPr/>
        </p:nvSpPr>
        <p:spPr>
          <a:xfrm>
            <a:off x="666780" y="4406951"/>
            <a:ext cx="6340632" cy="1135410"/>
          </a:xfrm>
          <a:prstGeom prst="rect">
            <a:avLst/>
          </a:prstGeom>
          <a:noFill/>
          <a:ln/>
        </p:spPr>
        <p:txBody>
          <a:bodyPr wrap="square" lIns="0" tIns="0" rIns="0" bIns="0" rtlCol="0" anchor="t"/>
          <a:lstStyle/>
          <a:p>
            <a:pPr algn="l" indent="0" marL="0">
              <a:lnSpc>
                <a:spcPct val="113000"/>
              </a:lnSpc>
              <a:buNone/>
            </a:pPr>
            <a:r>
              <a:rPr lang="sw" altLang="en-US" sz="2210" dirty="0">
                <a:solidFill>
                  <a:srgbClr val="25252B"/>
                </a:solidFill>
                <a:latin typeface="IBM Plex Sans" pitchFamily="34" charset="0"/>
                <a:ea typeface="IBM Plex Sans" pitchFamily="34" charset="-122"/>
                <a:cs typeface="IBM Plex Sans" pitchFamily="34" charset="-120"/>
              </a:rPr>
              <a:t>Endeleeni kuwa na udadisi, endeleeni kuuliza maswali, na jifunzeni zaidi katika </a:t>
            </a:r>
            <a:r>
              <a:rPr lang="sw"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sw" altLang="en-US" sz="2210" dirty="0">
                <a:solidFill>
                  <a:srgbClr val="25252B"/>
                </a:solidFill>
                <a:latin typeface="IBM Plex Sans" pitchFamily="34" charset="0"/>
                <a:ea typeface="IBM Plex Sans" pitchFamily="34" charset="-122"/>
                <a:cs typeface="IBM Plex Sans" pitchFamily="34" charset="-120"/>
              </a:rPr>
              <a:t>.</a:t>
            </a:r>
            <a:endParaRPr lang="sw" sz="2210" dirty="0"/>
          </a:p>
        </p:txBody>
      </p:sp>
      <p:sp>
        <p:nvSpPr>
          <p:cNvPr id="8" name="Text 5"/>
          <p:cNvSpPr/>
          <p:nvPr/>
        </p:nvSpPr>
        <p:spPr>
          <a:xfrm>
            <a:off x="666780" y="5822716"/>
            <a:ext cx="11144250" cy="378470"/>
          </a:xfrm>
          <a:prstGeom prst="rect">
            <a:avLst/>
          </a:prstGeom>
          <a:noFill/>
          <a:ln/>
        </p:spPr>
        <p:txBody>
          <a:bodyPr wrap="square" lIns="0" tIns="0" rIns="0" bIns="0" rtlCol="0" anchor="t"/>
          <a:lstStyle/>
          <a:p>
            <a:pPr algn="l" indent="0" marL="0">
              <a:lnSpc>
                <a:spcPct val="113000"/>
              </a:lnSpc>
              <a:buNone/>
            </a:pPr>
            <a:r>
              <a:rPr lang="sw" altLang="en-US" sz="2210" dirty="0">
                <a:solidFill>
                  <a:srgbClr val="25252B"/>
                </a:solidFill>
                <a:latin typeface="IBM Plex Sans" pitchFamily="34" charset="0"/>
                <a:ea typeface="IBM Plex Sans" pitchFamily="34" charset="-122"/>
                <a:cs typeface="IBM Plex Sans" pitchFamily="34" charset="-120"/>
              </a:rPr>
              <a:t>Tunatarajia kuwaona katika kundi letu lijalo.</a:t>
            </a:r>
            <a:endParaRPr lang="sw"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Utangulizi wa Bitcoin · Nini Kinafuata?</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Utangulizi wa Bitcoin</dc:title>
  <dc:subject>Open educational slides (Creative Commons). Adapt them freely.</dc:subject>
  <dc:creator>My First Bitcoin</dc:creator>
  <cp:lastModifiedBy>My First Bitcoin</cp:lastModifiedBy>
  <cp:revision>1</cp:revision>
  <dcterms:created xsi:type="dcterms:W3CDTF">2026-10-22T19:50:40Z</dcterms:created>
  <dcterms:modified xsi:type="dcterms:W3CDTF">2026-10-22T19:50:40Z</dcterms:modified>
</cp:coreProperties>
</file>