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ਸਰੋਤ: My First Bitcoin, ਬਿਟਕੋਇਨ ਡਿਪਲੋਮਾ ਵਿਦਿਆਰਥੀ ਗਾਈਡ, ਸੰਸਕਰਣ 26.10, ਮੋਡੀਊਲ 1–4 ਅਤੇ ਸਿਖਿਆਰਥੀਆਂ ਲਈ ਮੁੱਢਲੀਆਂ ਉਮੀਦਾਂ। Creative Commons ਐਟ੍ਰਿਬਿਊਸ਼ਨ-ਸ਼ੇਅਰਅਲਾਈਕ 4.0 ਇੰਟਰਨੈਸ਼ਨਲ ਲਾਇਸੈਂਸ ਅਧੀਨ ਅਨੁਕੂਲਿਤ; ਇਹ ਸਲਾਈਡ ਡੈੱਕ ਵੀ ਉਸੇ ਲਾਇਸੈਂਸ ਦੀ ਵਰਤੋਂ ਕਰਦਾ ਹੈ। ਇਹ ਸਲਾਈਡ ਡੈੱਕ ਅਧਿਆਪਕ ਦੀ ਅਗਵਾਈ ਹੇਠ ਪੇਸ਼ਕਾਰੀ ਲਈ ਇੱਕ ਸਹਾਇਕ ਸਾਧਨ ਹੈ। ਪਾਠਕ੍ਰਮ ਦੇ ਅਰਥ, ਲੋੜੀਂਦੀਆਂ ਯੋਗਤਾਵਾਂ ਅਤੇ ਸੁਰੱਖਿਆ ਦੀਆਂ ਹੱਦਾਂ ਨੂੰ ਬਰਕਰਾਰ ਰੱਖਦੇ ਹੋਏ ਉਦਾਹਰਨਾਂ, ਗਤੀਵਿਧੀਆਂ, ਪੜ੍ਹਾਉਣ ਦੀ ਰਫ਼ਤਾਰ ਅਤੇ ਪੇਸ਼ਕਾਰੀ ਦੇ ਢੰਗ ਨੂੰ ਅਨੁਕੂਲ ਬਣਾਓ। ਸੈਸ਼ਨ ਦੀ ਕੋਈ ਨਿਸ਼ਚਿਤ ਮਿਆਦ ਨਹੀਂ ਮੰਨੀ ਗਈ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ਇਨ੍ਹਾਂ ਹੱਦਾਂ ਨੂੰ ਚਾਰੇ ਮਾਡਿਊਲਾਂ ਵਿੱਚ ਕਾਇਮ ਰੱਖੋ। ਘੱਟ ਰਕਮ ਨਾਲ ਕੀਤੇ ਜਾਣ ਵਾਲੇ ਕਿਸੇ ਵੀ ਵਿਕਲਪਿਕ ਲਾਈਵ ਅਭਿਆਸ ਤੋਂ ਪਹਿਲਾਂ ਨਿੱਜਤਾ, ਸੁਰੱਖਿਆ ਅਤੇ ਨੁਕਸਾਨ ਦੇ ਜੋਖਮਾਂ ਬਾਰੇ ਸਮਝਾਓ।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ਸਰੋਤ ਵਿਚਲੀ ਚਰਚਾ ਦੀ ਵਰਤੋਂ ਕਰਕੇ ਇੱਕ ਅਜਿਹੇ ਤੱਥ, ਜਿਸ ਦੀ ਜਾਂਚ ਕੀਤੀ ਜਾ ਸਕਦੀ ਹੈ, ਅਤੇ ਇੱਕ ਅਜਿਹੀ ਰਾਏ, ਜਿਸ ਲਈ ਮਾਪਦੰਡਾਂ ਅਤੇ ਸਬੂਤਾਂ ਦੀ ਲੋੜ ਹੈ, ਵਿਚਕਾਰ ਫ਼ਰਕ ਸਪਸ਼ਟ ਕਰੋ। ਨਿੱਜੀ ਵਿੱਤੀ ਜਾਣਕਾਰੀ ਸਾਂਝੀ ਕਰਨ ਲਈ ਨਾ ਕਹੋ।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ਸਰੋਤ ਵਿੱਚ ਦਿੱਤੀ ਉਦਾਹਰਨ ਵਰਤੋ: ਅਮੀਨਾ ਕੋਲ ਚੌਲ ਹਨ ਅਤੇ ਉਸ ਨੂੰ ਜੁੱਤੀਆਂ ਚਾਹੀਦੀਆਂ ਹਨ; ਲੁਈਸ ਕੋਲ ਜੁੱਤੀਆਂ ਹਨ ਅਤੇ ਉਸ ਨੂੰ ਖਾਣਾ ਪਕਾਉਣ ਵਾਲਾ ਤੇਲ ਚਾਹੀਦਾ ਹੈ; ਮੇਈ ਕੋਲ ਖਾਣਾ ਪਕਾਉਣ ਵਾਲਾ ਤੇਲ ਹੈ ਅਤੇ ਉਸ ਨੂੰ ਮੁਰੰਮਤ ਦਾ ਕੰਮ ਕਰਵਾਉਣਾ ਹੈ। ਸਿੱਧੇ ਵਟਾਂਦਰੇ ਦੀਆਂ ਅਸਫਲ ਕੋਸ਼ਿਸ਼ਾਂ ਨੂੰ ਬਾਅਦ ਵਿੱਚ ਪੈਸੇ ਰਾਹੀਂ ਹੋਣ ਵਾਲੇ ਹੱਲ ਤੋਂ ਵੱਖਰਾ ਰੱਖੋ।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ਗਾਈਡ ਵਿੱਚ ਦਿੱਤੀ ਪਾਣੀ ਦੀ ਉਪਲਬਧਤਾ ਦੀ ਉਦਾਹਰਨ ਅਤੇ ਰੋਜ਼ਾਨਾ ਦੀਆਂ ਚੋਣਾਂ ਦੀ ਵਰਤੋਂ ਕਰੋ। ਫੌਰੀ ਲੋੜਾਂ ਕਾਰਨ ਵਰਤਮਾਨ ਨੂੰ ਤਰਜੀਹ ਦੇਣਾ ਵਾਜਬ ਤੌਰ ’ਤੇ ਵਧ ਸਕਦਾ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ਪ੍ਰਤੀਨਿਧੀ ਕਾਗ਼ਜ਼ੀ ਮੁਦਰਾ ਦੇ ਸੰਦਰਭ ਵਿੱਚ ਸੋਨਾ ਮਿਆਰ ਅਤੇ ਕਾਗ਼ਜ਼ੀ ਮੁਦਰਾ ਨੂੰ ਸੋਨੇ ਵਿੱਚ ਵਟਾਉਣ ਦੇ ਇਸ ਦੇ ਵੱਖੋ-ਵੱਖਰੇ ਨਿਯਮਾਂ ਦੀ ਵਿਆਖਿਆ ਕਰੋ। ਕਾਰਡ ਜਾਂ ਫ਼ੋਨ ਹਦਾਇਤਾਂ ਭੇਜਦਾ ਹੈ; ਉਸ ਵਿੱਚ ਪੈਸਾ ਨਹੀਂ ਹੁੰਦਾ। ਬੈਂਕ ਵਿੱਚ ਆਮ ਤੌਰ ’ਤੇ ਜਮ੍ਹਾਂ ਕੀਤੀ ਰਕਮ ਬੈਂਕ ਦੀ ਆਪਣੇ ਗਾਹਕ ਪ੍ਰਤੀ ਦੇਣਦਾਰੀ ਹੁੰਦੀ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ਬੈਂਕ ਲਾਗਤਾਂ ਅਤੇ ਨੁਕਸਾਨਾਂ ਦੀ ਭਰਪਾਈ ਕਰਦੇ ਹੋਏ ਵਿਆਜ ਅਤੇ ਫ਼ੀਸਾਂ ਤੋਂ ਕਮਾਈ ਕਰਦੇ ਹਨ। ਇਹ ਸੰਕੇਤ ਨਾ ਦਿਓ ਕਿ ਸਾਰੇ ਬੈਂਕ ਡੁੱਬਣ ਵਾਲੇ ਹਨ ਜਾਂ ਕਰਜ਼ਾ ਦੇਣ ਉੱਤੇ ਕੋਈ ਸੀਮਾ ਨਹੀਂ ਹੈ। ਬੈਂਕ ਦੇ ਵਾਅਦੇ ਅਤੇ ਲੈਣ-ਦੇਣ ਦੇ ਨਿਪਟਾਰੇ ਲਈ ਵਰਤੀ ਜਾਂਦੀ ਸੰਪਤੀ ਨੂੰ ਸਿੱਧੇ ਤੌਰ ’ਤੇ ਆਪਣੇ ਕਬਜ਼ੇ ਵਿੱਚ ਰੱਖਣ ਵਿਚਕਾਰ ਫ਼ਰਕ ਸਪਸ਼ਟ ਕਰੋ।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ਪੰਜ ਭਾਗਾਂ ਵਾਲੇ ਜਵਾਬ ਨੂੰ ਆਪਸ ਵਿੱਚ ਜੁੜਿਆ ਰੱਖੋ। ਪਹਿਲਾਂ ਦੇ ਪ੍ਰਸਤਾਵਾਂ ਨੇ ਕੁਝ ਹਿੱਸੇ ਮੁਹੱਈਆ ਕੀਤੇ ਸਨ; ਇਹ ਪ੍ਰਭਾਵ ਦੇਣ ਤੋਂ ਬਚੋ ਕਿ ਉਨ੍ਹਾਂ ਵਿੱਚੋਂ ਹਰੇਕ ਆਪਣੇ ਆਪ ਵਿੱਚ ਇੱਕ ਸੰਪੂਰਨ ਵਿਕੇਂਦਰੀਕ੍ਰਿਤ ਮੁਦਰਾ 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ਕੁਝ ਬਿਟਕੋਇਨ ਪਹੁੰਚ ਤੋਂ ਬਾਹਰ ਹੋ ਸਕਦੇ ਹਨ ਜਾਂ ਵਿਕਰੀ ਲਈ ਉਪਲਬਧ ਨਹੀਂ ਹੋ ਸਕਦੇ।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ਸਿਖਿਆਰਥੀਆਂ ਨੂੰ ਰੂਪਾਂਤਰਨ ਦੀ ਗਣਨਾ ਆਪ ਕਰਨ ਦਿਓ; ਉੱਤਰ-ਕੁੰਜੀ ਦਿਖਾਈ ਨਾ ਦੇਵੇ।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ਮੁੱਖ ਵਿਚਾਰ: ਕੀ ਬਿਟਕੋਇਨ ਤੁਹਾਡੇ ਲਈ ਕੋਈ ਮੁੱਲ ਰੱਖਦਾ ਹੈ? ਕੀ ਇਸ ਦੀ ਮੌਜੂਦਾ ਕੀਮਤ ਇਸ ਦੇ ਮੁੱਲ ਨੂੰ ਦਰਸਾਉਂਦੀ 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ਪ੍ਰਾਪਤੀ-ਸਕ੍ਰੀਨ ਦੀ ਜਾਂਚ, ਭੇਜਣ ਅਤੇ ਪੁਸ਼ਟੀ ਕਰਨ ਦੀ ਜਾਂਚ, ਅਤੇ ਰਿਕਵਰੀ ਲਈ ਤਿਆਰੀ ਜਾਂ ਧੋਖਾਧੜੀ ਨਾਲ ਨਜਿੱਠਣ ਦਾ ਅਭਿਆਸ ਤਿਆਰ ਕਰੋ। ਵਰਤੋਂ ਤੋਂ ਪਹਿਲਾਂ ਹਰੇਕ ਕਾਰਜ-ਵਾਤਾਵਰਨ ਦੀਆਂ ਸੀਮਾਵਾਂ ਸਮਝਾਓ।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ਅਸਲ ਸੀਡ ਫ੍ਰੇਜ਼ ਦੀ ਕਦੇ ਵੀ ਫੋਟੋ ਨਾ ਖਿੱਚੋ, ਇਸ ਨੂੰ ਕਲਾਊਡ ਵਿੱਚ ਸਟੋਰ ਨਾ ਕਰੋ, ਈਮੇਲ ਜਾਂ ਸੁਨੇਹੇ ਰਾਹੀਂ ਨਾ ਭੇਜੋ, ਅਤੇ ਕਿਸੇ ਵੈੱਬਸਾਈਟ ਜਾਂ ਆਮ ਫਾਰਮ ਵਿੱਚ ਦਰਜ ਨਾ ਕਰੋ। ਇਸ ਨਾਲ ਧਨ ਤੱਕ ਪੂਰੀ ਪਹੁੰਚ ਮਿਲ ਸਕਦੀ ਹੈ।
ਵਾਧੂ ਪਾਸਫ੍ਰੇਜ਼, ਕਈ ਕੁੰਜੀਆਂ ਅਤੇ ਉੱਨਤ ਬੈਕਅੱਪ ਵਿਧੀਆਂ ਉੱਨਤ ਸਿੱਖਿਆ ਦਾ ਹਿੱਸਾ ਹਨ। ਅਜਿਹੀ ਜਟਿਲਤਾ ਨਾ ਜੋੜੋ ਜਿਸ ਨੂੰ ਸਿੱਖਿਆਰਥੀ ਸਮਝਾ ਨਾ ਸਕਣ ਜਾਂ ਜਿਸ ਵਿੱਚ ਗ਼ਲਤੀ ਹੋਣ ’ਤੇ ਮੁੜ ਸੰਭਲ ਨਾ ਸਕਣ।
ਜੇ ਸੰਭਾਵਨਾ ਹੈ ਕਿ ਕਿਸੇ ਨੇ ਇਸ ਨੂੰ ਦੇਖ ਲਿਆ ਹੈ, ਕਾਪੀ ਕਰ ਲਿਆ ਹੈ, ਇਸ ਨੂੰ ਆਨਲਾਈਨ ਦਰਜ ਕੀਤਾ ਗਿਆ ਹੈ ਜਾਂ ਕਿਸੇ ਗ਼ੈਰ-ਭਰੋਸੇਯੋਗ ਡਿਵਾਈਸ ’ਤੇ ਸਟੋਰ ਕੀਤਾ ਗਿਆ ਹੈ, ਤਾਂ ਇਸ ਨੂੰ ਅਸੁਰੱਖਿਅਤ ਮੰਨੋ। ਇਸ ਨੂੰ ਜ਼ਾਹਰ ਕੀਤੇ ਬਿਨਾਂ ਮਦਦ ਲਵੋ; ਇੱਕ ਨਵੀਂ, ਭਰੋਸੇਯੋਗ ਰਿਕਵਰੀ ਪ੍ਰਕਿਰਿਆ ਵਰਤੋ।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ਸਰੋਤ ਵਿੱਚ ਦਿੱਤੀ ਛੋਟੇ ਭੁਗਤਾਨਾਂ ਅਤੇ ਘੱਟ ਵਾਰ ਕੀਤੇ ਜਾਣ ਵਾਲੇ ਭੁਗਤਾਨਾਂ ਦੀ ਕਾਲਪਨਿਕ ਤੁਲਨਾ ਵਰਤੋ। ਚੋਣਾਂ ਨੂੰ ਕਾਲਪਨਿਕ ਹੀ ਰੱਖੋ; ਸਿਖਿਆਰਥੀਆਂ ਦੇ ਨਿੱਜੀ ਧਨ ਲਈ ਸਾਧਨਾਂ ਜਾਂ ਰਕਮਾਂ ਦੀ ਚੋਣ ਨਾ ਕਰੋ।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ਰਿਕਵਰੀ ਸ਼ਬਦਾਂ ਨੂੰ ਦੇਖੇ ਬਿਨਾਂ ਪ੍ਰਕਿਰਿਆ ਦਾ ਨਿਰੀਖਣ ਕਰੋ। ਬਾਅਦ ਵਿੱਚ ਆਪਣਾ ਨਿੱਜੀ ਸੈੱਟਅੱਪ ਕਰਨ ਲਈ ਨਵੀਂ, ਨਿੱਜੀ ਤੌਰ ’ਤੇ ਤਿਆਰ ਕੀਤੀ ਗਈ ਰਿਕਵਰੀ ਜਾਣਕਾਰੀ ਦੀ ਲੋੜ ਹੋਵੇਗੀ।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ਆਨ-ਚੇਨ ਫ਼ੀਸਾਂ ਮੁੱਖ ਤੌਰ 'ਤੇ ਲੈਣ-ਦੇਣ ਦੇ ਡਾਟੇ ਅਤੇ ਬਲਾਕ ਵਿੱਚ ਥਾਂ ਦੀ ਮੰਗ 'ਤੇ ਨਿਰਭਰ ਕਰਦੀਆਂ ਹਨ, ਨਾ ਕਿ ਸਿਰਫ਼ ਭੇਜੀ ਗਈ ਰਕਮ 'ਤੇ। ਅੰਤਿਮ ਅੰਦਾਜ਼ਾ ਪੜ੍ਹੋ; ਸਮਾਂ ਅਤੇ ਫ਼ੀਸਾਂ ਬਦਲ ਸਕਦੀਆਂ ਹਨ।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ਅਧਿਕਾਰਤ ਵੈੱਬਸਾਈਟਾਂ, ਐਪ ਸੂਚੀਆਂ ਅਤੇ ਸੰਪਰਕਾਂ ਤੱਕ ਆਪਣੇ ਤੌਰ ’ਤੇ ਪਹੁੰਚੋ। ਪ੍ਰਕਾਸ਼ਕ ਅਤੇ ਡੋਮੇਨ ਦੀ ਜਾਂਚ ਕਰੋ; ਇਸ਼ਤਿਹਾਰਾਂ, ਸੁਨੇਹਿਆਂ ਅਤੇ ਮਿਲਦੀਆਂ-ਜੁਲਦੀਆਂ ਨਕਲੀ ਵੈੱਬਸਾਈਟਾਂ ਤੋਂ ਸਾਵਧਾਨ ਰਹੋ। ਤਜਰਬਾ ਕਰਨ ਲਈ ਕਦੇ ਵੀ ਪੈਸੇ ਉਧਾਰ ਨਾ ਲਵੋ।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ਸਰੋਤ ਆਧਾਰ: ਕਿਸੇ ਸਿੱਖਿਅਕ ਦੀ ਸਿੱਧੀ ਨਿਗਰਾਨੀ ਹੇਠ ਵਿਹਾਰਕ ਯੋਗਤਾ ਦੀ ਜਾਂਚ। C6 ਲਈ ਵਾਲਿਟ/ਪ੍ਰਾਪਤੀ ਅਤੇ ਰਿਕਵਰੀ ਲਈ ਤਿਆਰੀ—ਦੋਵਾਂ ਨਾਲ ਸੰਬੰਧਿਤ ਕਾਰਜਾਂ ਦੀ ਸਿੱਧੀ ਨਿਗਰਾਨੀ ਲਾਜ਼ਮੀ ਹੈ। ਸਿਮੂਲੇਸ਼ਨ, ਤਿਆਰ ਕੀਤੀ ਸਮੱਗਰੀ, ਭੌਤਿਕ ਮਾਡਲ ਅਤੇ ਬਿਨਾਂ ਧਨ ਵਰਤੇ ਜਾਣ ਵਾਲੇ ਵਿਕਲਪ ਮੰਨਣਯੋਗ ਹਨ। ਲੋੜ ਪੈਣ ’ਤੇ ਫੀਡਬੈਕ ਅਤੇ ਇੱਕ ਹੋਰ ਮੌਕਾ ਦਿਓ। ਮੁਲਾਂਕਣ ਦੇ ਮਾਪਦੰਡ ਅਤੇ ਮੁਲਾਂਕਣ ਦੇ ਸੰਚਾਲਨ ਸੰਬੰਧੀ ਵੇਰਵੇ ਸਕ੍ਰੀਨ ’ਤੇ ਨਾ ਦਿਖਾਓ।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ਮੋਡੀਊਲ 4 ਲਾਜ਼ਮੀ ਹੈ ਅਤੇ ਸਿੱਖਿਅਕ ਵੱਲੋਂ ਚੁਣ ਕੇ ਤਿਆਰ ਕੀਤਾ ਗਿਆ ਹੈ। ਬਿਟਕੋਇਨ ਨੂੰ ਪੈਸੇ ਵਜੋਂ ਵਰਤਣ ਨਾਲ ਸੰਬੰਧਿਤ, ਸਥਾਨਕ ਤੌਰ ’ਤੇ ਢੁਕਵਾਂ ਕਾਰਜ ਚੁਣੋ ਅਤੇ ਹੇਠਾਂ ਦਿੱਤੇ ਸੁਝਾਵਾਂ ਨੂੰ ਲੋੜ ਅਨੁਸਾਰ ਢਾਲੇ ਜਾ ਸਕਣ ਵਾਲੇ ਵਿਕਲਪਾਂ ਵਜੋਂ ਵਰਤੋ, ਨਾ ਕਿ ਹਰ ਸਾਧਨ ਜਾਂ ਸਥਿਤੀ ਦਾ ਪ੍ਰਦਰਸ਼ਨ ਕਰਨ ਦੀ ਲਾਜ਼ਮੀ ਸ਼ਰਤ ਵਜੋਂ। ਮੌਜੂਦਾ ਸਾਧਨਾਂ, ਸਥਾਨਕ ਨਿਯਮਾਂ, ਬੁਨਿਆਦੀ ਢਾਂਚੇ ਅਤੇ ਸਹਾਇਤਾ ਦੀ ਪੁਸ਼ਟੀ ਕਰੋ। ਲੋੜੀਂਦੀਆਂ ਯੋਗਤਾਵਾਂ ਅਤੇ ਮੋਡੀਊਲ 3 ਦੇ ਸੁਰੱਖਿਆ ਮਿਆਰ ਕਾਇਮ ਰੱਖੋ; ਸਥਾਨਕ ਸੇਵਾ ਪ੍ਰਦਾਤਾਵਾਂ ਜਾਂ ਵੇਰਵਿਆਂ ਦੀ ਕਲਪਨਾ ਨਾ ਕਰੋ।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ਸੰਬੰਧਿਤ ਸਰੋਤ ਕਾਰਜ ਚੁਣੋ: ਕਸਟਡੀ ਦੀ ਤੁਲਨਾ, ਭੁਗਤਾਨ ਪ੍ਰਾਪਤ ਕਰਨ ਵਾਲੀ ਸਕ੍ਰੀਨ ਦੀ ਜਾਂਚ, ਭੁਗਤਾਨ ਮਾਰਗਾਂ ਦੀ ਤੁਲਨਾ, ਤਿਆਰ ਕੀਤੇ ਲੈਣ-ਦੇਣ ਦੀ ਜਾਂਚ, ਰੂਟ ਦੀ ਲਾਗਤ ਦੀ ਤੁਲਨਾ, ਧੋਖਾਧੜੀ ਪ੍ਰਤੀ ਪ੍ਰਤੀਕਿਰਿਆ, ਵਪਾਰੀ/ਦਾਨ ਪ੍ਰਕਿਰਿਆ, ਜਾਂ ਸਰੋਤ ਦੀ ਤਸਦੀਕ। ਲੋੜ ਪੈਣ ’ਤੇ ਸਥਾਨਕ ਮਾਹਿਰਾਂ ਦੀ ਸਲਾਹ ਲਵੋ।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ਘੱਟ ਮੁੱਲ ਵਾਲੀ ਵਸਤੂ ਜਾਂ ਸਿਮੂਲੇਸ਼ਨ ਦੀ ਵਰਤੋਂ ਕਰੋ। ਭੁਗਤਾਨ ਨੂੰ ਮਨਜ਼ੂਰੀ ਦੇਣ ਤੋਂ ਪਹਿਲਾਂ ਪੂਰੀ ਪ੍ਰਕਿਰਿਆ ਸਮਝਾਓ।
ਗਾਈਡ ਵਿੱਚ ਦਿੱਤੇ ਦ੍ਰਿਸ਼ਾਂ ਨੂੰ ਸਥਾਨਕ ਕਾਰਜ ਅਨੁਸਾਰ ਚੁਣੋ ਜਾਂ ਢਾਲੋ। ਸਵਾਲਾਂ ਅਤੇ ਹਦਾਇਤਾਂ ਨੂੰ ਸਿਖਿਆਰਥੀਆਂ ਲਈ ਸਿੱਧੇ ਤੌਰ ’ਤੇ ਲਿਖੋ ਅਤੇ ਭੁਗਤਾਨ ਸਵੀਕਾਰ ਕਰਨ ਦੀ ਕਾਲਪਨਿਕ ਸਥਿਤੀ ਨੂੰ ਕਿਸੇ ਅਸਲ ਸਥਾਨਕ ਵਪਾਰੀ ਦੀ ਸੂਚੀ ਵਜੋਂ ਪੇਸ਼ ਕਰਨ ਤੋਂ ਬਚੋ।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ਚੁਣੇ ਗਏ ਸਥਾਨਕ ਕਾਰਜ ਲਈ ਢੁਕਵੀਂ ਸਰੋਤ ਸਥਿਤੀ ਦੀ ਵਰਤੋਂ ਕਰੋ। ਰਿਫੰਡ ਇੱਕ ਨਵਾਂ ਭੁਗਤਾਨ ਹੁੰਦਾ ਹੈ, ਮੂਲ ਆਨ-ਚੇਨ ਲੈਣ-ਦੇਣ ਨੂੰ ਉਲਟਾਉਣਾ ਨਹੀਂ।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ਪ੍ਰਾਪਤੀ ਦੇ ਤਰੀਕਿਆਂ ਵਿੱਚ ਕੰਮ, ਸਿੱਧਾ ਵਟਾਂਦਰਾ, ਦਲਾਲ, ਏਟੀਐੱਮ, ਵਪਾਰੀ, ਪਰਿਵਰਤਨ ਸੇਵਾਵਾਂ ਅਤੇ ਚੱਕਰੀ ਅਰਥਵਿਵਸਥਾਵਾਂ ਸ਼ਾਮਲ ਹਨ। ਮੌਜੂਦਾ ਪ੍ਰਮਾਣਿਤ ਸਥਾਨਕ ਤੱਥਾਂ ਜਾਂ ਸਪਸ਼ਟ ਤੌਰ ’ਤੇ ਕਾਲਪਨਿਕ ਦ੍ਰਿਸ਼ ਦੀ ਵਰਤੋਂ ਕਰੋ।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ਡਾਟਾ ਸੰਭਾਲ ਕੇ ਰੱਖਣ, ਆਨ-ਚੇਨ ਸੰਬੰਧਾਂ, ਲੈਣ-ਦੇਣ ਦੀਆਂ ਦੂਜੀਆਂ ਧਿਰਾਂ, ਧੋਖਾਧੜੀ ਤੋਂ ਸੁਰੱਖਿਆ, ਹੱਦਾਂ, ਫ਼ੀਸਾਂ ਅਤੇ ਵਿਵਾਦਾਂ ਦੇ ਨਿਪਟਾਰੇ ਦੀ ਤੁਲਨਾ ਕਰੋ।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ਸਫਲਤਾ ਨੂੰ ਹੱਲ ਕੀਤੀ ਗਈ ਸਮੱਸਿਆ ਦੇ ਆਧਾਰ 'ਤੇ ਪਰਿਭਾਸ਼ਿਤ ਕਰੋ, ਨਾ ਕਿ ਲੈਣ-ਦੇਣ ਦੀ ਗਿਣਤੀ ਦੇ ਆਧਾਰ 'ਤੇ।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ਸਿੱਖਿਅਕ ਵੱਲੋਂ ਚੁਣੇ ਗਏ ਸਥਾਨਕ ਪੱਧਰ ’ਤੇ ਬਿਟਕੋਇਨ ਨੂੰ ਪੈਸੇ ਵਜੋਂ ਵਰਤਣ ਦੇ ਕਾਰਜ ਅਤੇ ਸਿਖਿਆਰਥੀ ਵੱਲੋਂ ਉਸ ਦੇ ਉਦੇਸ਼, ਵਿਕਲਪ, ਲਾਭ-ਨੁਕਸਾਨ, ਸੰਭਾਵੀ ਅਸਫਲਤਾ ਅਤੇ ਅਗਲੇ ਕਦਮ ਦੀ ਦਿੱਤੀ ਵਿਆਖਿਆ ਦਾ ਨਿਰੀਖਣ ਕਰੋ। ਅੰਕ ਦੇਣ, ਮੁਲਾਂਕਣ ਦੇ ਮਾਪਦੰਡਾਂ ਅਤੇ ਮੁਲਾਂਕਣ ਦੇ ਪ੍ਰਬੰਧਨ ਨੂੰ ਸਕ੍ਰੀਨ ਤੋਂ ਬਾਹਰ ਰੱਖੋ।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03698" y="571500"/>
            <a:ext cx="1321582" cy="272400"/>
          </a:xfrm>
          <a:prstGeom prst="rect">
            <a:avLst/>
          </a:prstGeom>
          <a:noFill/>
          <a:ln/>
        </p:spPr>
        <p:txBody>
          <a:bodyPr wrap="square" lIns="0" tIns="0" rIns="0" bIns="0" rtlCol="0" anchor="t"/>
          <a:lstStyle/>
          <a:p>
            <a:pPr algn="r" indent="0" marL="0">
              <a:lnSpc>
                <a:spcPct val="108000"/>
              </a:lnSpc>
              <a:buNone/>
            </a:pPr>
            <a:r>
              <a:rPr lang="pa" altLang="en-US" sz="1650" dirty="0">
                <a:solidFill>
                  <a:srgbClr val="FFFFFF"/>
                </a:solidFill>
                <a:latin typeface="IBM Plex Sans" pitchFamily="34" charset="0"/>
                <a:ea typeface="IBM Plex Sans" pitchFamily="34" charset="-122"/>
                <a:cs typeface="IBM Plex Sans" pitchFamily="34" charset="-120"/>
              </a:rPr>
              <a:t>ਸੰਸਕਰਨ 26.10</a:t>
            </a:r>
            <a:endParaRPr lang="p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pa" altLang="en-US" sz="7200" dirty="0">
                <a:solidFill>
                  <a:srgbClr val="FFFFFF"/>
                </a:solidFill>
                <a:latin typeface="IBM Plex Sans Medium" pitchFamily="34" charset="0"/>
                <a:ea typeface="IBM Plex Sans Medium" pitchFamily="34" charset="-122"/>
                <a:cs typeface="IBM Plex Sans Medium" pitchFamily="34" charset="-120"/>
              </a:rPr>
              <a:t>ਬਿਟਕੋਇਨ</a:t>
            </a:r>
            <a:br/>
            <a:r>
              <a:rPr lang="pa" altLang="en-US" sz="7200" dirty="0">
                <a:solidFill>
                  <a:srgbClr val="FFFFFF"/>
                </a:solidFill>
                <a:latin typeface="IBM Plex Sans Medium" pitchFamily="34" charset="0"/>
                <a:ea typeface="IBM Plex Sans Medium" pitchFamily="34" charset="-122"/>
                <a:cs typeface="IBM Plex Sans Medium" pitchFamily="34" charset="-120"/>
              </a:rPr>
              <a:t>ਡਿਪਲੋਮਾ</a:t>
            </a:r>
            <a:endParaRPr lang="p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pa" altLang="en-US" sz="2400" dirty="0">
                <a:solidFill>
                  <a:srgbClr val="FFFFFF"/>
                </a:solidFill>
                <a:latin typeface="IBM Plex Sans" pitchFamily="34" charset="0"/>
                <a:ea typeface="IBM Plex Sans" pitchFamily="34" charset="-122"/>
                <a:cs typeface="IBM Plex Sans" pitchFamily="34" charset="-120"/>
              </a:rPr>
              <a:t>ਬਿਟਕੋਇਨ ਦੇ ਯੁੱਗ ਲਈ ਵਿੱਤੀ ਸਿੱਖਿਆ</a:t>
            </a:r>
            <a:endParaRPr lang="p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7941F"/>
                </a:solidFill>
                <a:latin typeface="IBM Plex Sans Medium" pitchFamily="34" charset="0"/>
                <a:ea typeface="IBM Plex Sans Medium" pitchFamily="34" charset="-122"/>
                <a:cs typeface="IBM Plex Sans Medium" pitchFamily="34" charset="-120"/>
              </a:rPr>
              <a:t>ਮੋਡੀਊਲ 1</a:t>
            </a:r>
            <a:endParaRPr lang="pa"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ਪੈਸੇ ਨੂੰ ਸਮਝਣਾ</a:t>
            </a:r>
            <a:endParaRPr lang="p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pa" altLang="en-US" sz="2400" b="1" dirty="0">
                <a:solidFill>
                  <a:srgbClr val="FFFFFF"/>
                </a:solidFill>
                <a:latin typeface="IBM Plex Sans" pitchFamily="34" charset="0"/>
                <a:ea typeface="IBM Plex Sans" pitchFamily="34" charset="-122"/>
                <a:cs typeface="IBM Plex Sans" pitchFamily="34" charset="-120"/>
              </a:rPr>
              <a:t>ਸਮੱਸਿਆ:</a:t>
            </a:r>
            <a:r>
              <a:rPr lang="pa" altLang="en-US" sz="2400" dirty="0">
                <a:solidFill>
                  <a:srgbClr val="FFFFFF"/>
                </a:solidFill>
                <a:latin typeface="IBM Plex Sans" pitchFamily="34" charset="0"/>
                <a:ea typeface="IBM Plex Sans" pitchFamily="34" charset="-122"/>
                <a:cs typeface="IBM Plex Sans" pitchFamily="34" charset="-120"/>
              </a:rPr>
              <a:t> ਮੁਦਰਾ ਪ੍ਰਣਾਲੀਆਂ ਕਿਵੇਂ ਕੰਮ ਕਰਦੀਆਂ ਹਨ ਅਤੇ ਕਿਵੇਂ ਬਦਲਦੀਆਂ ਹਨ?</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ਗਿਆਨ ਕਾਰਵਾਈ ਤੋਂ ਪਹਿਲਾਂ ਆਉਂਦਾ ਹੈ</a:t>
            </a:r>
            <a:endParaRPr lang="p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ਪਹਿਲਾਂ ਸਿੱਖੋ · ਛੋਟੀ ਸ਼ੁਰੂਆਤ ਕਰੋ · ਹੌਲੀ ਅੱਗੇ ਵਧੋ</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ਕਿਸੇ ਖਰੀਦ, ਨਿੱਜੀ ਪੈਸੇ ਜਾਂ ਨਿੱਜੀ ਵਾਲਿਟ ਦੀ ਲੋੜ ਨਹੀਂ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ਕੋਰਸ ਪੂਰਾ ਕਰਨ ਲਈ ਨਿੱਜੀ ਡਿਵਾਈਸ ਜਾਂ ਇੰਟਰਨੈੱਟ ਦੀ ਲੋੜ ਨਹੀਂ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ਤਿਆਰ ਕੀਤੀ ਸਮੱਗਰੀ, ਸਿਮੂਲੇਸ਼ਨ ਅਤੇ ਆਫ਼ਲਾਈਨ ਅਭਿਆਸ ਉਪਲਬਧ ਹਨ</a:t>
            </a:r>
            <a:endParaRPr lang="pa"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ਇਹ ਕੋਰਸ ਸਿੱਖਿਆ ਪ੍ਰਦਾਨ ਕਰਦਾ ਹੈ, ਨਾ ਕਿ ਵਿੱਤੀ, ਨਿਵੇਸ਼, ਕਾਨੂੰਨੀ ਜਾਂ ਟੈਕਸ ਸੰਬੰਧੀ ਸਲਾਹ। ਇਹ ਬਿਟਕੋਇਨ ਖਰੀਦਣ, ਵੇਚਣ, ਇਸ ਨੂੰ ਗਿਰਵੀ ਰੱਖ ਕੇ ਕਰਜ਼ਾ ਲੈਣ ਜਾਂ ਆਪਣੇ ਕੋਲ ਰੱਖਣ ਦੀ ਸਿਫ਼ਾਰਸ਼ ਨਹੀਂ ਕਰਦਾ, ਨਾ ਹੀ ਕੀਮਤ ਵਧਣ ਦਾ ਵਾਅਦਾ ਕਰਦਾ ਹੈ।</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ਭਰੋਸਾ ਨਾ ਕਰੋ, ਤਸਦੀਕ ਕਰੋ</a:t>
            </a:r>
            <a:endParaRPr lang="p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C0C0D0"/>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ਚਰਚਾ ਅਤੇ ਨਿੱਜਤਾ ਸੰਬੰਧੀ ਉਮੀਦਾਂ</a:t>
            </a:r>
            <a:endParaRPr lang="p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ਸਬੂਤਾਂ ਦੀ ਜਾਂਚ ਕਰੋ; ਤੱਥਾਂ, ਰਾਇਆਂ ਅਤੇ ਗਾਰੰਟੀਆਂ ਨੂੰ ਵੱਖਰਾ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ਵਿਚਾਰਾਂ ਨੂੰ ਆਦਰ ਨਾਲ ਚੁਣੌਤੀ ਦਿਓ; ਅਨਿਸ਼ਚਿਤਤਾ ਸਪੱਸ਼ਟ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ਨਿੱਜੀ ਕਹਾਣੀਆਂ ਅਤੇ ਵਿੱਤੀ ਜਾਣਕਾਰੀ ਗੁਪਤ ਰੱਖੋ</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ਖਰੀਦਣ, ਵੇਚਣ ਜਾਂ ਆਪਣੀ ਮਲਕੀਅਤ ਵਾਲੀ ਰਕਮ ਦਾ ਖੁਲਾਸਾ ਕਰਨ ਲਈ ਕੋਈ ਦਬਾਅ ਨਹੀਂ</a:t>
            </a:r>
            <a:endParaRPr lang="p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ਕਿਸੇ ਦੀ ਸਕ੍ਰੀਨ, ਕੰਮ ਜਾਂ ਪਛਾਣ ਦੱਸਣ ਵਾਲੀ ਜਾਣਕਾਰੀ ਰਿਕਾਰਡ ਕਰਨ ਜਾਂ ਸਾਂਝੀ ਕਰਨ ਤੋਂ ਪਹਿਲਾਂ ਇਜਾਜ਼ਤ ਲਵੋ। ਅਸਲ ਨਿੱਜੀ ਕੁੰਜੀਆਂ ਜਾਂ ਰਿਕਵਰੀ ਸ਼ਬਦ ਕਦੇ ਵੀ ਸਾਂਝੇ ਨਾ ਕਰੋ।</a:t>
            </a:r>
            <a:endParaRPr lang="pa"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ਬਿਟਕੋਇਨ ਦੀ ਕੀਮਤ ਵਿੱਚ ਤੇਜ਼ੀ ਨਾਲ ਬਦਲਾਅ ਆ ਸਕਦਾ ਹੈ। ਗ਼ਲਤੀਆਂ, ਧੋਖਾਧੜੀ, ਗੁਪਤ ਜਾਣਕਾਰੀ ਗੁਆਚ ਜਾਣ ਜਾਂ ਸੰਪਤੀਆਂ ਦੀ ਹਿਰਾਸਤ ਰੱਖਣ ਵਾਲੀ ਸੰਸਥਾ ਦੀ ਨਾਕਾਮੀ ਕਾਰਨ ਸਥਾਈ ਨੁਕਸਾਨ ਹੋ ਸਕਦਾ ਹੈ; ਵੈਧ ਭੁਗਤਾਨਾਂ ਨੂੰ ਵਾਪਸ ਮੋੜਨਾ ਆਮ ਤੌਰ 'ਤੇ ਮੁਸ਼ਕਲ ਜਾਂ ਅਸੰਭਵ ਹੁੰਦਾ ਹੈ।</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ਪੈਸੇ ਬਾਰੇ ਸ਼ੁਰੂਆਤੀ ਸਵਾਲ</a:t>
            </a:r>
            <a:endParaRPr lang="pa"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ਲੋਕਾਂ ਨੂੰ ਪੈਸੇ ਦੀ ਲੋੜ ਕਿਉਂ ਹੁੰਦੀ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ਕਿਹੜੀ ਗੱਲ ਕਿਸੇ ਚੀਜ਼ ਨੂੰ ਪੈਸਾ ਬਣਾਉਂਦੀ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ਤੁਸੀਂ ਜੋ ਪੈਸਾ ਵਰਤਦੇ ਹੋ, ਉਸ ਨੂੰ ਕੌਣ ਬਣਾ ਸਕਦਾ ਹੈ ਜਾਂ ਉਸ ਉੱਤੇ ਕਾਬੂ ਰੱਖ ਸਕਦਾ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ਤੁਹਾਡੇ ਪੈਸੇ ਦਾ ਮੁੱਲ ਕਿਉਂ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 ਇਸ ਨਾਲ ਪਹਿਲਾਂ ਜਿੰਨੀਆਂ ਹੀ ਚੀਜ਼ਾਂ ਖਰੀਦੀਆਂ ਜਾ ਸਕਦੀਆਂ ਹਨ?</a:t>
            </a:r>
            <a:endParaRPr lang="p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ਪੈਸਾ ਕਿਉਂ ਮੌਜੂਦ ਹੈ</a:t>
            </a:r>
            <a:endParaRPr lang="p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ਪੈਸਾ ਇੱਕ ਅਜਿਹੀ ਸੰਪਤੀ ਹੈ ਜਿਸ ਨੂੰ ਲੋਕ ਇਸ ਲਈ ਸਵੀਕਾਰ ਕਰਦੇ ਹਨ ਕਿਉਂਕਿ ਉਨ੍ਹਾਂ ਨੂੰ ਉਮੀਦ ਹੁੰਦੀ ਹੈ ਕਿ ਬਾਅਦ ਵਿੱਚ ਹੋਰ ਲੋਕ ਵੀ ਇਸ ਨੂੰ ਸਵੀਕਾਰ ਕਰਨਗੇ।</a:t>
            </a:r>
            <a:endParaRPr lang="pa"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ਵਿਸ਼ੇਸ਼ੀਕਰਨ ਅਤੇ ਵਟਾਂਦਰਾ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ਅਜਨਬੀਆਂ ਵਿਚਕਾਰ ਸਹਿਯੋਗ</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ਕੀਮਤਾਂ, ਕਰਜ਼ੇ, ਆਮਦਨ ਅਤੇ ਬੱਚਤਾਂ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ਸਮੇਂ ਅਤੇ ਦੂਰੀ ਦੇ ਪਾਰ ਮੁੱਲ</a:t>
            </a:r>
            <a:endParaRPr lang="pa"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ਮੌਕੇ ਦਾ ਸਵਾਲ</a:t>
            </a:r>
            <a:endParaRPr lang="pa" sz="2400" dirty="0"/>
          </a:p>
          <a:p>
            <a:pPr algn="l" indent="0" marL="0">
              <a:lnSpc>
                <a:spcPct val="113000"/>
              </a:lnSpc>
              <a:spcBef>
                <a:spcPts val="360"/>
              </a:spcBef>
              <a:buNone/>
            </a:pPr>
            <a:r>
              <a:rPr lang="pa" altLang="en-US" sz="2400" dirty="0">
                <a:solidFill>
                  <a:srgbClr val="25252B"/>
                </a:solidFill>
                <a:latin typeface="IBM Plex Sans" pitchFamily="34" charset="0"/>
                <a:ea typeface="IBM Plex Sans" pitchFamily="34" charset="-122"/>
                <a:cs typeface="IBM Plex Sans" pitchFamily="34" charset="-120"/>
              </a:rPr>
              <a:t>ਪੈਸਾ ਵਟਾਂਦਰੇ ਜਾਂ ਤਾਲਮੇਲ ਦੀ ਕਿਹੜੀ ਸਮੱਸਿਆ ਹੱਲ ਕਰਨ ਵਿੱਚ ਮਦਦ ਕਰਦਾ ਹੈ?</a:t>
            </a:r>
            <a:endParaRPr lang="pa"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ਪੈਸੇ ਦੇ ਕਾਰਜ</a:t>
            </a:r>
            <a:endParaRPr lang="pa" sz="3000" dirty="0"/>
          </a:p>
        </p:txBody>
      </p:sp>
      <p:sp>
        <p:nvSpPr>
          <p:cNvPr id="5" name="Text 2"/>
          <p:cNvSpPr/>
          <p:nvPr/>
        </p:nvSpPr>
        <p:spPr>
          <a:xfrm>
            <a:off x="1047720" y="1386779"/>
            <a:ext cx="5923026" cy="1767169"/>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ਵਟਾਂਦਰੇ ਦਾ ਮਾਧਿਅਮ:</a:t>
            </a:r>
            <a:r>
              <a:rPr lang="pa" altLang="en-US" sz="2400" dirty="0">
                <a:solidFill>
                  <a:srgbClr val="25252B"/>
                </a:solidFill>
                <a:latin typeface="IBM Plex Sans" pitchFamily="34" charset="0"/>
                <a:ea typeface="IBM Plex Sans" pitchFamily="34" charset="-122"/>
                <a:cs typeface="IBM Plex Sans" pitchFamily="34" charset="-120"/>
              </a:rPr>
              <a:t> ਵਸਤਾਂ ਅਤੇ ਸੇਵਾਵਾਂ ਲਈ ਭੁਗਤਾਨ</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ਲੇਖੇ ਦੀ ਇਕਾਈ:</a:t>
            </a:r>
            <a:r>
              <a:rPr lang="pa" altLang="en-US" sz="2400" dirty="0">
                <a:solidFill>
                  <a:srgbClr val="25252B"/>
                </a:solidFill>
                <a:latin typeface="IBM Plex Sans" pitchFamily="34" charset="0"/>
                <a:ea typeface="IBM Plex Sans" pitchFamily="34" charset="-122"/>
                <a:cs typeface="IBM Plex Sans" pitchFamily="34" charset="-120"/>
              </a:rPr>
              <a:t> ਸਾਂਝੀਆਂ ਕੀਮਤਾਂ ਅਤੇ ਰਿਕਾਰਡ</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ਮੁੱਲ ਦਾ ਭੰਡਾਰ:</a:t>
            </a:r>
            <a:r>
              <a:rPr lang="pa" altLang="en-US" sz="2400" dirty="0">
                <a:solidFill>
                  <a:srgbClr val="25252B"/>
                </a:solidFill>
                <a:latin typeface="IBM Plex Sans" pitchFamily="34" charset="0"/>
                <a:ea typeface="IBM Plex Sans" pitchFamily="34" charset="-122"/>
                <a:cs typeface="IBM Plex Sans" pitchFamily="34" charset="-120"/>
              </a:rPr>
              <a:t> ਸਮੇਂ ਦੇ ਨਾਲ ਮੁੱਲ ਕਾਇਮ ਰੱਖਣਾ</a:t>
            </a:r>
            <a:endParaRPr lang="pa" sz="2400" dirty="0"/>
          </a:p>
        </p:txBody>
      </p:sp>
      <p:sp>
        <p:nvSpPr>
          <p:cNvPr id="6" name="Text 3"/>
          <p:cNvSpPr/>
          <p:nvPr/>
        </p:nvSpPr>
        <p:spPr>
          <a:xfrm>
            <a:off x="666780" y="3489168"/>
            <a:ext cx="6340632"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ਪੈਸੇ ਦਾ ਇੱਕ ਰੂਪ ਕਿਸੇ ਇੱਕ ਕਾਰਜ ਨੂੰ ਦੂਜੇ ਰੂਪ ਨਾਲੋਂ ਬਿਹਤਰ ਢੰਗ ਨਾਲ ਨਿਭਾ ਸਕਦਾ ਹੈ। ਹਰ ਰੂਪ ਨਾਲ ਖ਼ਰੀਦ ਸ਼ਕਤੀ ਦੇ ਜੋਖਮ ਜੁੜੇ ਹੁੰਦੇ ਹਨ।</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ਲਾਭਦਾਇਕ ਪੈਸੇ ਦੀਆਂ ਵਿਸ਼ੇਸ਼ਤਾਵਾਂ</a:t>
            </a:r>
            <a:endParaRPr lang="pa" sz="3000" dirty="0"/>
          </a:p>
        </p:txBody>
      </p:sp>
      <p:sp>
        <p:nvSpPr>
          <p:cNvPr id="4" name="Text 2"/>
          <p:cNvSpPr/>
          <p:nvPr/>
        </p:nvSpPr>
        <p:spPr>
          <a:xfrm>
            <a:off x="666689" y="1383030"/>
            <a:ext cx="5723961" cy="2150394"/>
          </a:xfrm>
          <a:prstGeom prst="rect">
            <a:avLst/>
          </a:prstGeom>
          <a:noFill/>
          <a:ln/>
        </p:spPr>
        <p:txBody>
          <a:bodyPr wrap="square" lIns="0" tIns="0" rIns="0" bIns="0" rtlCol="0" anchor="t"/>
          <a:lstStyle/>
          <a:p>
            <a:pPr algn="l" marL="585470" indent="-585470">
              <a:lnSpc>
                <a:spcPct val="113000"/>
              </a:lnSpc>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ਟਿਕਾਊਪਣ:</a:t>
            </a:r>
            <a:r>
              <a:rPr lang="pa" altLang="en-US" sz="2300" dirty="0">
                <a:solidFill>
                  <a:srgbClr val="25252B"/>
                </a:solidFill>
                <a:latin typeface="IBM Plex Sans" pitchFamily="34" charset="0"/>
                <a:ea typeface="IBM Plex Sans" pitchFamily="34" charset="-122"/>
                <a:cs typeface="IBM Plex Sans" pitchFamily="34" charset="-120"/>
              </a:rPr>
              <a:t> ਲੰਮੇ ਸਮੇਂ ਤੱਕ ਵਰਤੋਂਯੋਗ</a:t>
            </a:r>
            <a:endParaRPr lang="pa" sz="2300" dirty="0"/>
          </a:p>
          <a:p>
            <a:pPr algn="l" marL="585470" indent="-58547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ਢੋਣਯੋਗਤਾ:</a:t>
            </a:r>
            <a:r>
              <a:rPr lang="pa" altLang="en-US" sz="2300" dirty="0">
                <a:solidFill>
                  <a:srgbClr val="25252B"/>
                </a:solidFill>
                <a:latin typeface="IBM Plex Sans" pitchFamily="34" charset="0"/>
                <a:ea typeface="IBM Plex Sans" pitchFamily="34" charset="-122"/>
                <a:cs typeface="IBM Plex Sans" pitchFamily="34" charset="-120"/>
              </a:rPr>
              <a:t> ਲਿਜਾਣਾ ਜਾਂ ਤਬਦੀਲ ਕਰਨਾ ਆਸਾਨ</a:t>
            </a:r>
            <a:endParaRPr lang="pa" sz="2300" dirty="0"/>
          </a:p>
          <a:p>
            <a:pPr algn="l" marL="585470" indent="-58547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ਵੰਡਣਯੋਗਤਾ:</a:t>
            </a:r>
            <a:r>
              <a:rPr lang="pa" altLang="en-US" sz="2300" dirty="0">
                <a:solidFill>
                  <a:srgbClr val="25252B"/>
                </a:solidFill>
                <a:latin typeface="IBM Plex Sans" pitchFamily="34" charset="0"/>
                <a:ea typeface="IBM Plex Sans" pitchFamily="34" charset="-122"/>
                <a:cs typeface="IBM Plex Sans" pitchFamily="34" charset="-120"/>
              </a:rPr>
              <a:t> ਛੋਟੀਆਂ ਅਤੇ ਵੱਡੀਆਂ ਮਾਤਰਾਵਾਂ</a:t>
            </a:r>
            <a:endParaRPr lang="pa" sz="2300" dirty="0"/>
          </a:p>
          <a:p>
            <a:pPr algn="l" marL="585470" indent="-58547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ਵਟਾਂਦਰਾਯੋਗਤਾ:</a:t>
            </a:r>
            <a:r>
              <a:rPr lang="pa" altLang="en-US" sz="2300" dirty="0">
                <a:solidFill>
                  <a:srgbClr val="25252B"/>
                </a:solidFill>
                <a:latin typeface="IBM Plex Sans" pitchFamily="34" charset="0"/>
                <a:ea typeface="IBM Plex Sans" pitchFamily="34" charset="-122"/>
                <a:cs typeface="IBM Plex Sans" pitchFamily="34" charset="-120"/>
              </a:rPr>
              <a:t> ਇੱਕੋ ਮੁੱਲ ਦੀਆਂ ਇਕਾਈਆਂ ਜੋ ਆਪਸ ਵਿੱਚ ਬਦਲੀਆਂ ਜਾ ਸਕਣ</a:t>
            </a:r>
            <a:endParaRPr lang="pa" sz="2300" dirty="0"/>
          </a:p>
        </p:txBody>
      </p:sp>
      <p:sp>
        <p:nvSpPr>
          <p:cNvPr id="5" name="Text 3"/>
          <p:cNvSpPr/>
          <p:nvPr/>
        </p:nvSpPr>
        <p:spPr>
          <a:xfrm>
            <a:off x="6125108" y="1383030"/>
            <a:ext cx="5723961" cy="1696944"/>
          </a:xfrm>
          <a:prstGeom prst="rect">
            <a:avLst/>
          </a:prstGeom>
          <a:noFill/>
          <a:ln/>
        </p:spPr>
        <p:txBody>
          <a:bodyPr wrap="square" lIns="0" tIns="0" rIns="0" bIns="0" rtlCol="0" anchor="t"/>
          <a:lstStyle/>
          <a:p>
            <a:pPr algn="l" marL="585470" indent="-585470">
              <a:lnSpc>
                <a:spcPct val="113000"/>
              </a:lnSpc>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ਦੁਰਲੱਭਤਾ:</a:t>
            </a:r>
            <a:r>
              <a:rPr lang="pa" altLang="en-US" sz="2300" dirty="0">
                <a:solidFill>
                  <a:srgbClr val="25252B"/>
                </a:solidFill>
                <a:latin typeface="IBM Plex Sans" pitchFamily="34" charset="0"/>
                <a:ea typeface="IBM Plex Sans" pitchFamily="34" charset="-122"/>
                <a:cs typeface="IBM Plex Sans" pitchFamily="34" charset="-120"/>
              </a:rPr>
              <a:t> ਸਪਲਾਈ ਵਧਾਉਣ ਉੱਤੇ ਸੀਮਾਵਾਂ</a:t>
            </a:r>
            <a:endParaRPr lang="pa" sz="2300" dirty="0"/>
          </a:p>
          <a:p>
            <a:pPr algn="l" marL="585470" indent="-58547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ਸਵੀਕਾਰਯੋਗਤਾ:</a:t>
            </a:r>
            <a:r>
              <a:rPr lang="pa" altLang="en-US" sz="2300" dirty="0">
                <a:solidFill>
                  <a:srgbClr val="25252B"/>
                </a:solidFill>
                <a:latin typeface="IBM Plex Sans" pitchFamily="34" charset="0"/>
                <a:ea typeface="IBM Plex Sans" pitchFamily="34" charset="-122"/>
                <a:cs typeface="IBM Plex Sans" pitchFamily="34" charset="-120"/>
              </a:rPr>
              <a:t> ਇਸ ਨੂੰ ਪ੍ਰਾਪਤ ਕਰਨ ਦੀ ਇੱਛਾ</a:t>
            </a:r>
            <a:endParaRPr lang="pa" sz="2300" dirty="0"/>
          </a:p>
          <a:p>
            <a:pPr algn="l" marL="585470" indent="-58547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ਪੜਤਾਲਯੋਗਤਾ ਅਤੇ ਪਛਾਣਯੋਗਤਾ:</a:t>
            </a:r>
            <a:r>
              <a:rPr lang="pa" altLang="en-US" sz="2300" dirty="0">
                <a:solidFill>
                  <a:srgbClr val="25252B"/>
                </a:solidFill>
                <a:latin typeface="IBM Plex Sans" pitchFamily="34" charset="0"/>
                <a:ea typeface="IBM Plex Sans" pitchFamily="34" charset="-122"/>
                <a:cs typeface="IBM Plex Sans" pitchFamily="34" charset="-120"/>
              </a:rPr>
              <a:t> ਅਸਲੀ, ਪਛਾਣੀਆਂ ਜਾ ਸਕਣ ਵਾਲੀਆਂ ਇਕਾਈਆਂ</a:t>
            </a:r>
            <a:endParaRPr lang="pa" sz="2300" dirty="0"/>
          </a:p>
        </p:txBody>
      </p:sp>
      <p:sp>
        <p:nvSpPr>
          <p:cNvPr id="6" name="Text 4"/>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ਕੋਈ ਵੀ ਰੂਪ ਹਰ ਮਾਪਦੰਡ ਉੱਤੇ ਪੂਰਾ ਨਹੀਂ ਉਤਰਦਾ। “</a:t>
            </a:r>
            <a:r>
              <a:rPr lang="pa" altLang="en-US" sz="2300" b="1" dirty="0">
                <a:solidFill>
                  <a:srgbClr val="25252B"/>
                </a:solidFill>
                <a:latin typeface="IBM Plex Sans" pitchFamily="34" charset="0"/>
                <a:ea typeface="IBM Plex Sans" pitchFamily="34" charset="-122"/>
                <a:cs typeface="IBM Plex Sans" pitchFamily="34" charset="-120"/>
              </a:rPr>
              <a:t>ਸੁਦ੍ਰਿੜ ਮੁਦਰਾ</a:t>
            </a:r>
            <a:r>
              <a:rPr lang="pa" altLang="en-US" sz="2300" dirty="0">
                <a:solidFill>
                  <a:srgbClr val="25252B"/>
                </a:solidFill>
                <a:latin typeface="IBM Plex Sans" pitchFamily="34" charset="0"/>
                <a:ea typeface="IBM Plex Sans" pitchFamily="34" charset="-122"/>
                <a:cs typeface="IBM Plex Sans" pitchFamily="34" charset="-120"/>
              </a:rPr>
              <a:t>” ਇੱਕ ਮੁਲਾਂਕਣ ਹੈ: ਮਾਪਦੰਡ ਸਪਸ਼ਟ ਕਰੋ ਅਤੇ ਇਕਸਾਰ ਢੰਗ ਨਾਲ ਤੁਲਨਾ ਕਰੋ।</a:t>
            </a:r>
            <a:endParaRPr lang="pa" sz="2300" dirty="0"/>
          </a:p>
        </p:txBody>
      </p:sp>
      <p:sp>
        <p:nvSpPr>
          <p:cNvPr id="7" name="Shape 5"/>
          <p:cNvSpPr/>
          <p:nvPr/>
        </p:nvSpPr>
        <p:spPr>
          <a:xfrm>
            <a:off x="666780" y="4937851"/>
            <a:ext cx="10858500" cy="1184331"/>
          </a:xfrm>
          <a:prstGeom prst="rect">
            <a:avLst/>
          </a:prstGeom>
          <a:solidFill>
            <a:srgbClr val="F3F3FA"/>
          </a:solidFill>
          <a:ln/>
        </p:spPr>
      </p:sp>
      <p:sp>
        <p:nvSpPr>
          <p:cNvPr id="8" name="Shape 6"/>
          <p:cNvSpPr/>
          <p:nvPr/>
        </p:nvSpPr>
        <p:spPr>
          <a:xfrm>
            <a:off x="666780" y="4937851"/>
            <a:ext cx="57150" cy="1184331"/>
          </a:xfrm>
          <a:prstGeom prst="rect">
            <a:avLst/>
          </a:prstGeom>
          <a:solidFill>
            <a:srgbClr val="422C70"/>
          </a:solidFill>
          <a:ln/>
        </p:spPr>
      </p:sp>
      <p:sp>
        <p:nvSpPr>
          <p:cNvPr id="9" name="Text 7"/>
          <p:cNvSpPr/>
          <p:nvPr/>
        </p:nvSpPr>
        <p:spPr>
          <a:xfrm>
            <a:off x="1192103" y="5201199"/>
            <a:ext cx="10456896" cy="657636"/>
          </a:xfrm>
          <a:prstGeom prst="rect">
            <a:avLst/>
          </a:prstGeom>
          <a:noFill/>
          <a:ln/>
        </p:spPr>
        <p:txBody>
          <a:bodyPr wrap="square" lIns="0" tIns="0" rIns="0" bIns="0" rtlCol="0" anchor="t"/>
          <a:lstStyle/>
          <a:p>
            <a:pPr algn="l" indent="0" marL="0">
              <a:lnSpc>
                <a:spcPct val="113000"/>
              </a:lnSpc>
              <a:buNone/>
            </a:pPr>
            <a:r>
              <a:rPr lang="pa" altLang="en-US" sz="2300" b="1" dirty="0">
                <a:solidFill>
                  <a:srgbClr val="422C70"/>
                </a:solidFill>
                <a:latin typeface="IBM Plex Sans" pitchFamily="34" charset="0"/>
                <a:ea typeface="IBM Plex Sans" pitchFamily="34" charset="-122"/>
                <a:cs typeface="IBM Plex Sans" pitchFamily="34" charset="-120"/>
              </a:rPr>
              <a:t>ਆਲੋਚਨਾਤਮਕ ਢੰਗ ਨਾਲ ਸੋਚੋ</a:t>
            </a:r>
            <a:endParaRPr lang="pa" sz="2300" dirty="0"/>
          </a:p>
          <a:p>
            <a:pPr algn="l" indent="0" marL="0">
              <a:lnSpc>
                <a:spcPct val="113000"/>
              </a:lnSpc>
              <a:spcBef>
                <a:spcPts val="340"/>
              </a:spcBef>
              <a:buNone/>
            </a:pPr>
            <a:r>
              <a:rPr lang="pa" altLang="en-US" sz="2300" dirty="0">
                <a:solidFill>
                  <a:srgbClr val="25252B"/>
                </a:solidFill>
                <a:latin typeface="IBM Plex Sans" pitchFamily="34" charset="0"/>
                <a:ea typeface="IBM Plex Sans" pitchFamily="34" charset="-122"/>
                <a:cs typeface="IBM Plex Sans" pitchFamily="34" charset="-120"/>
              </a:rPr>
              <a:t>ਜਦੋਂ ਤੁਸੀਂ ਇੱਕ ਕਿਸਮ ਦੇ ਪੈਸੇ ਜਾਂ ਸੰਪਤੀ ਨੂੰ ਦੂਜੀ ਨਾਲੋਂ ਤਰਜੀਹ ਦਿੱਤੀ, ਤਾਂ ਕਿਹੜੇ ਗੁਣ ਮਹੱਤਵਪੂਰਨ ਸਨ?</a:t>
            </a:r>
            <a:endParaRPr lang="pa" sz="230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ਵਸਤੂ-ਵਟਾਂਦਰਾ ਅਤੇ ਲੋੜਾਂ ਦਾ ਦੋਹਰਾ ਸੰਜੋਗ</a:t>
            </a:r>
            <a:endParaRPr lang="p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ਵਸਤਾਂ ਜਾਂ ਸੇਵਾਵਾਂ ਦਾ ਸਿੱਧਾ ਵਟਾਂਦਰਾ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ਦੋਵਾਂ ਧਿਰਾਂ ਨੂੰ ਇੱਕ-ਦੂਜੇ ਦੀ ਪੇਸ਼ਕਸ਼ ਦੀ ਲੋੜ ਹੋਣੀ ਚਾਹੀਦੀ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ਇੱਕੋ ਸਮੇਂ, ਢੁਕਵੀਂ ਮਾਤਰਾ ਵਿੱਚ</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ਵੰਡਣ, ਖ਼ਰਾਬ ਹੋਣ, ਕੀਮਤ ਤੈਅ ਕਰਨ ਅਤੇ ਬਚਤ ਕਰਨ ਦੀਆਂ ਮੁਸ਼ਕਲਾਂ</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ਪੈਸਾ ਵੇਚਣ ਨੂੰ ਖ਼ਰੀਦਣ ਤੋਂ ਵੱਖ ਕਰਦਾ ਹੈ</a:t>
            </a:r>
            <a:endParaRPr lang="p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ਘਾਟ, ਮੁੱਲ ਅਤੇ ਵਟਾਂਦਰਾ</a:t>
            </a:r>
            <a:endParaRPr lang="pa" sz="3000" dirty="0"/>
          </a:p>
        </p:txBody>
      </p:sp>
      <p:sp>
        <p:nvSpPr>
          <p:cNvPr id="5" name="Text 2"/>
          <p:cNvSpPr/>
          <p:nvPr/>
        </p:nvSpPr>
        <p:spPr>
          <a:xfrm>
            <a:off x="1017179" y="1379464"/>
            <a:ext cx="5310287" cy="3307568"/>
          </a:xfrm>
          <a:prstGeom prst="rect">
            <a:avLst/>
          </a:prstGeom>
          <a:noFill/>
          <a:ln/>
        </p:spPr>
        <p:txBody>
          <a:bodyPr wrap="square" lIns="0" tIns="0" rIns="0" bIns="0" rtlCol="0" anchor="t"/>
          <a:lstStyle/>
          <a:p>
            <a:pPr algn="l" marL="210820" indent="-210820">
              <a:lnSpc>
                <a:spcPct val="113000"/>
              </a:lnSpc>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ਦੁਰਲੱਭਤਾ:</a:t>
            </a:r>
            <a:r>
              <a:rPr lang="pa" altLang="en-US" sz="2210" dirty="0">
                <a:solidFill>
                  <a:srgbClr val="25252B"/>
                </a:solidFill>
                <a:latin typeface="IBM Plex Sans" pitchFamily="34" charset="0"/>
                <a:ea typeface="IBM Plex Sans" pitchFamily="34" charset="-122"/>
                <a:cs typeface="IBM Plex Sans" pitchFamily="34" charset="-120"/>
              </a:rPr>
              <a:t> ਇੱਕ ਵਰਤੋਂ ਦੂਜੀ ਵਰਤੋਂ ਨੂੰ ਰੋਕਦੀ ਹੈ</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ਵਿਅਕਤੀਗਤ ਮੁੱਲ:</a:t>
            </a:r>
            <a:r>
              <a:rPr lang="pa" altLang="en-US" sz="2210" dirty="0">
                <a:solidFill>
                  <a:srgbClr val="25252B"/>
                </a:solidFill>
                <a:latin typeface="IBM Plex Sans" pitchFamily="34" charset="0"/>
                <a:ea typeface="IBM Plex Sans" pitchFamily="34" charset="-122"/>
                <a:cs typeface="IBM Plex Sans" pitchFamily="34" charset="-120"/>
              </a:rPr>
              <a:t> ਲੋੜਾਂ, ਤਰਜੀਹਾਂ ਅਤੇ ਹਾਲਾਤ</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ਵਟਾਂਦਰਾ:</a:t>
            </a:r>
            <a:r>
              <a:rPr lang="pa" altLang="en-US" sz="2210" dirty="0">
                <a:solidFill>
                  <a:srgbClr val="25252B"/>
                </a:solidFill>
                <a:latin typeface="IBM Plex Sans" pitchFamily="34" charset="0"/>
                <a:ea typeface="IBM Plex Sans" pitchFamily="34" charset="-122"/>
                <a:cs typeface="IBM Plex Sans" pitchFamily="34" charset="-120"/>
              </a:rPr>
              <a:t> ਦੋਵੇਂ ਧਿਰਾਂ ਜੋ ਪ੍ਰਾਪਤ ਕਰਦੀਆਂ ਹਨ, ਉਸ ਨੂੰ ਤਰਜੀਹ ਦਿੰਦੀਆਂ ਹਨ</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ਮੌਕਾ ਲਾਗਤ:</a:t>
            </a:r>
            <a:r>
              <a:rPr lang="pa" altLang="en-US" sz="2210" dirty="0">
                <a:solidFill>
                  <a:srgbClr val="25252B"/>
                </a:solidFill>
                <a:latin typeface="IBM Plex Sans" pitchFamily="34" charset="0"/>
                <a:ea typeface="IBM Plex Sans" pitchFamily="34" charset="-122"/>
                <a:cs typeface="IBM Plex Sans" pitchFamily="34" charset="-120"/>
              </a:rPr>
              <a:t> ਛੱਡਿਆ ਗਿਆ ਸਭ ਤੋਂ ਵਧੀਆ ਵਿਕਲਪ</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ਸਮੇਂ ਦੀ ਤਰਜੀਹ:</a:t>
            </a:r>
            <a:r>
              <a:rPr lang="pa" altLang="en-US" sz="2210" dirty="0">
                <a:solidFill>
                  <a:srgbClr val="25252B"/>
                </a:solidFill>
                <a:latin typeface="IBM Plex Sans" pitchFamily="34" charset="0"/>
                <a:ea typeface="IBM Plex Sans" pitchFamily="34" charset="-122"/>
                <a:cs typeface="IBM Plex Sans" pitchFamily="34" charset="-120"/>
              </a:rPr>
              <a:t> ਬਾਅਦ ਦੇ ਮੁਕਾਬਲੇ ਹੁਣ</a:t>
            </a:r>
            <a:endParaRPr lang="pa" sz="2210" dirty="0"/>
          </a:p>
          <a:p>
            <a:pPr algn="l" marL="210820" indent="-210820">
              <a:lnSpc>
                <a:spcPct val="113000"/>
              </a:lnSpc>
              <a:spcBef>
                <a:spcPts val="440"/>
              </a:spcBef>
              <a:buSzPct val="100000"/>
              <a:buChar char="•"/>
            </a:pPr>
            <a:r>
              <a:rPr lang="pa" altLang="en-US" sz="2210" b="1" dirty="0">
                <a:solidFill>
                  <a:srgbClr val="422C70"/>
                </a:solidFill>
                <a:latin typeface="IBM Plex Sans" pitchFamily="34" charset="0"/>
                <a:ea typeface="IBM Plex Sans" pitchFamily="34" charset="-122"/>
                <a:cs typeface="IBM Plex Sans" pitchFamily="34" charset="-120"/>
              </a:rPr>
              <a:t>ਲਾਭ-ਲਾਗਤ ਸਮਝੌਤਾ:</a:t>
            </a:r>
            <a:r>
              <a:rPr lang="pa" altLang="en-US" sz="2210" dirty="0">
                <a:solidFill>
                  <a:srgbClr val="25252B"/>
                </a:solidFill>
                <a:latin typeface="IBM Plex Sans" pitchFamily="34" charset="0"/>
                <a:ea typeface="IBM Plex Sans" pitchFamily="34" charset="-122"/>
                <a:cs typeface="IBM Plex Sans" pitchFamily="34" charset="-120"/>
              </a:rPr>
              <a:t> ਇੱਕ ਲਾਭ ਜਿਸ ਨਾਲ ਇੱਕ ਲਾਗਤ ਜੁੜੀ ਹੁੰਦੀ ਹੈ</a:t>
            </a:r>
            <a:endParaRPr lang="pa" sz="2210" dirty="0"/>
          </a:p>
        </p:txBody>
      </p:sp>
      <p:sp>
        <p:nvSpPr>
          <p:cNvPr id="6" name="Text 3"/>
          <p:cNvSpPr/>
          <p:nvPr/>
        </p:nvSpPr>
        <p:spPr>
          <a:xfrm>
            <a:off x="666780" y="4995459"/>
            <a:ext cx="5694426" cy="75694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ਸਿਰਫ਼ ਦੁਰਲੱਭਤਾ ਮੁੱਲ ਦੀ ਗਾਰੰਟੀ ਨਹੀਂ ਦਿੰਦੀ; ਮੰਗ ਵੀ ਮਹੱਤਵ ਰੱਖਦੀ ਹੈ।</a:t>
            </a:r>
            <a:endParaRPr lang="p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ਸੁਰੱਖਿਅਤ ਸਰੋਤ ਦੇ ਨੇੜੇ ਪਾਣੀ ਦੀ ਇੱਕ ਬੋਤਲ ਦੁਕਾਨ ਦੇ ਫਰਿੱਜ ਵਿੱਚ ਪਈ ਹੈ। ਨੇੜੇ ਸਾਫ਼ ਪਾਣੀ ਆਸਾਨੀ ਨਾਲ ਮਿਲ ਜਾਂਦਾ ਹੈ।ਲੋੜਘੱਟਕੀਮਤਘੱਟਕਿੱਲਤ ਦੌਰਾਨ ਉਹੀ ਬੋਤਲ ਇੱਕ ਤਪਦੇ ਰੇਗਿਸਤਾਨ ਵਿੱਚ ਪਈ ਹੈ। ਪਾਣੀ ਮਿਲਣਾ ਔਖਾ ਹੈ ਅਤੇ ਇਸ ਦੀ ਬਹੁਤ">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ਮੌਕਾ ਲਾਗਤ</a:t>
            </a:r>
            <a:endParaRPr lang="p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ਸੀਮਤ ਪੈਸਿਆਂ ਵਾਲਾ ਇੱਕ ਖਰੀਦਦਾਰ ਵਿਕਲਪਾਂ ਨੂੰ ਤੋਲਦਾ ਹੈ ਭੋਜਨ ਅੱਜ ਚੰਗਾ ਖਾਓ।ਆਵਾਜਾਈ ਕੰਮ 'ਤੇ ਪਹੁੰਚੋ।ਬੱਚਤਪੈਸੇ ਬਾਅਦ ਲਈ ਰੱਖੋ। ਹਰ ਚੋਣ ਲਈ ਬਾਕੀ ਵਿਕਲਪ ਛੱਡਣੇ ਪੈਂਦੇ ਹਨ: ਇਹੀ ਮੌਕਾ ਲਾਗਤ ਹੈ">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ਵਸਤੂ ਵਟਾਂਦਰੇ ਤੋਂ ਡਿਜੀਟਲ ਪੈਸੇ ਤੱਕ</a:t>
            </a:r>
            <a:endParaRPr lang="pa"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ਸਿੱਧਾ ਵਟਾਂਦਰਾ, ਤੋਹਫ਼ੇ, ਜ਼ਿੰਮੇਵਾਰੀਆਂ, ਅਤੇ ਕਰਜ਼ੇ ਦੇ ਰਿਕਾਰਡ</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ਵਸਤੂ ਮੁਦਰਾ: ਹੋਰ ਵਰਤੋਂ ਵਾਲੀਆਂ ਵਸਤਾਂ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ਮਿਆਰੀ ਸਿੱਕੇ: ਪਛਾਣ; ਧਾਤ ਦੀ ਸ਼ੁੱਧਤਾ ਵਿੱਚ ਸੰਭਾਵੀ ਕਮੀ</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ਪ੍ਰਤੀਨਿਧੀ ਕਾਗਜ਼ੀ ਮੁਦਰਾ: ਬਦਲੇ ਵਿੱਚ ਅਸਲ ਸੰਪਤੀ ਪ੍ਰਾਪਤ ਕਰਨ ਦੇ ਦਾਅਵੇ; ਜਾਰੀਕਰਤਾ ਉੱਤੇ ਭਰੋਸਾ</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ਬੈਂਕਾਂ ਅਤੇ ਸਰਕਾਰ ਦੀ ਮੁਦਰਾ: ਸੰਸਥਾਗਤ ਵਾਅਦੇ</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ਡਿਜੀਟਲ ਭੁਗਤਾਨ: ਰਿਕਾਰਡ ਬਦਲਣ ਵਾਲੀਆਂ ਹਦਾਇਤਾਂ</a:t>
            </a:r>
            <a:endParaRPr lang="p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ਵੱਖ-ਵੱਖ ਰੂਪ ਇਕੱਠੇ ਮੌਜੂਦ ਸਨ; ਸਾਰੇ ਸਮਾਜਾਂ ਨੇ ਇੱਕੋ ਜਿਹੇ ਕ੍ਰਮ ਦੀ ਪਾਲਣਾ ਨਹੀਂ ਕੀਤੀ। ਸਹੂਲਤ ਅਕਸਰ ਜਾਰੀਕਰਤਾਵਾਂ ਅਤੇ ਵਿਚੋਲਿਆਂ ਉੱਤੇ ਨਿਰਭਰਤਾ ਲੈ ਕੇ ਆਈ।</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ਫਿਏਟ ਮੁਦਰਾ</a:t>
            </a:r>
            <a:endParaRPr lang="p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ਫ਼ਿਏਟ ਮੁਦਰਾ ਸਰਕਾਰ ਵੱਲੋਂ ਅਧਿਕਾਰਤ ਮੁਦਰਾ ਹੁੰਦੀ ਹੈ ਜਿਸ ਨੂੰ ਸੋਨੇ ਵਰਗੀ ਕਿਸੇ ਵਸਤੂ ਦੀ ਨਿਸ਼ਚਿਤ ਮਾਤਰਾ ਦੇ ਬਦਲੇ ਭੁਨਾਇਆ ਨਹੀਂ ਜਾ ਸਕਦਾ।</a:t>
            </a:r>
            <a:endParaRPr lang="pa"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ਕੇਂਦਰੀ ਬੈਂਕ:</a:t>
            </a:r>
            <a:r>
              <a:rPr lang="pa" altLang="en-US" sz="2300" dirty="0">
                <a:solidFill>
                  <a:srgbClr val="25252B"/>
                </a:solidFill>
                <a:latin typeface="IBM Plex Sans" pitchFamily="34" charset="0"/>
                <a:ea typeface="IBM Plex Sans" pitchFamily="34" charset="-122"/>
                <a:cs typeface="IBM Plex Sans" pitchFamily="34" charset="-120"/>
              </a:rPr>
              <a:t> ਆਧਾਰ ਮੁਦਰਾ, ਨੀਤੀ, ਨਿਪਟਾਰਾ</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ਵਪਾਰਕ ਬੈਂਕ:</a:t>
            </a:r>
            <a:r>
              <a:rPr lang="pa" altLang="en-US" sz="2300" dirty="0">
                <a:solidFill>
                  <a:srgbClr val="25252B"/>
                </a:solidFill>
                <a:latin typeface="IBM Plex Sans" pitchFamily="34" charset="0"/>
                <a:ea typeface="IBM Plex Sans" pitchFamily="34" charset="-122"/>
                <a:cs typeface="IBM Plex Sans" pitchFamily="34" charset="-120"/>
              </a:rPr>
              <a:t> ਜਮ੍ਹਾਂ ਰਕਮਾਂ, ਭੁਗਤਾਨ, ਕਰਜ਼ੇ</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ਸਰਕਾਰ:</a:t>
            </a:r>
            <a:r>
              <a:rPr lang="pa" altLang="en-US" sz="2300" dirty="0">
                <a:solidFill>
                  <a:srgbClr val="25252B"/>
                </a:solidFill>
                <a:latin typeface="IBM Plex Sans" pitchFamily="34" charset="0"/>
                <a:ea typeface="IBM Plex Sans" pitchFamily="34" charset="-122"/>
                <a:cs typeface="IBM Plex Sans" pitchFamily="34" charset="-120"/>
              </a:rPr>
              <a:t> ਟੈਕਸ, ਖ਼ਰਚ, ਕਾਨੂੰਨ</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ਲੋਕ ਅਤੇ ਕਾਰੋਬਾਰ:</a:t>
            </a:r>
            <a:r>
              <a:rPr lang="pa" altLang="en-US" sz="2300" dirty="0">
                <a:solidFill>
                  <a:srgbClr val="25252B"/>
                </a:solidFill>
                <a:latin typeface="IBM Plex Sans" pitchFamily="34" charset="0"/>
                <a:ea typeface="IBM Plex Sans" pitchFamily="34" charset="-122"/>
                <a:cs typeface="IBM Plex Sans" pitchFamily="34" charset="-120"/>
              </a:rPr>
              <a:t> ਕੰਮ, ਕੀਮਤਾਂ, ਵਟਾਂਦਰਾ</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ਸਾਂਝੀ ਸਵੀਕ੍ਰਿਤੀ ਅਤੇ ਨੈੱਟਵਰਕ ਪ੍ਰਭਾਵ</a:t>
            </a:r>
            <a:endParaRPr lang="pa"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ਸੁਵਿਧਾਜਨਕ ਭੁਗਤਾਨ ਅਤੇ ਲਚਕੀਲੀਆਂ ਕਰਜ਼ਾ ਸਹੂਲਤਾਂ ਸੰਸਥਾਵਾਂ ਉੱਤੇ ਨਿਰਭਰਤਾ ਲਿਆਉਂਦੀਆਂ ਹਨ। ਸਪਲਾਈ, ਪਹੁੰਚ ਅਤੇ ਨਿਯਮ ਬਦਲ ਸਕਦੇ ਹਨ; ਕਾਨੂੰਨੀ ਤੌਰ 'ਤੇ ਮੰਨਣਯੋਗ ਮੁਦਰਾ ਦੇ ਨਿਯਮ ਅਧਿਕਾਰ ਖੇਤਰ ਅਨੁਸਾਰ ਵੱਖਰੇ ਹੁੰਦੇ ਹਨ।</a:t>
            </a:r>
            <a:endParaRPr lang="p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ਕੇਂਦਰੀ ਬੈਂਕਮੁਦਰਾ ਨੀਤੀ ਦਾ ਪ੍ਰਬੰਧਨ ਕਰਦਾ ਹੈ ਅਤੇ ਭੁਗਤਾਨਾਂ ਦੇ ਨਿਪਟਾਰੇ ਵਿੱਚ ਸਹਾਇਤਾ ਕਰਦਾ ਹੈ। ਵਪਾਰਕ ਬੈਂਕਗਾਹਕਾਂ ਦੀਆਂ ਜਮ੍ਹਾਂ ਰਕਮਾਂ ਵਾਪਸ ਕਰਨ ਦਾ ਦੇਣਦਾਰ ਹੁੰਦਾ ਹੈ; ਜਮ੍ਹਾਂ ਰਕਮ ਬੈਂਕ ਦੀ ਦੇਣਦਾਰੀ ਹੁੰਦੀ ਹੈ। ਭੁਗਤਾਨ ਸੇਵਾਵਾ">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ਕਿਸੇ ਸਥਾਨਕ ਭੁਗਤਾਨ ਦੀ ਜਾਂਚ ਕਰੋ</a:t>
            </a:r>
            <a:endParaRPr lang="pa"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ਕੋਈ ਆਮ ਭੁਗਤਾਨ ਚੁਣੋ, ਜਾਂ ਕਿਸੇ ਕਾਲਪਨਿਕ ਸਥਿਤੀ ਦੀ ਵਰਤੋਂ ਕਰੋ।</a:t>
            </a:r>
            <a:endParaRPr lang="pa"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ਕਿਸ ਚੀਜ਼ ਲਈ ਭੁਗਤਾਨ ਕੀਤਾ ਜਾ ਰਿਹਾ ਹੈ? ਹਿਸਾਬ ਦੀ ਇਕਾਈ ਵਜੋਂ ਕਿਹੜੀ ਮੁਦਰਾ ਵਰਤੀ ਜਾ ਰਹੀ ਹੈ?</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ਪ੍ਰਾਪਤਕਰਤਾ ਇਸ ਨੂੰ ਕਿਉਂ ਸਵੀਕਾਰ ਕਰਦਾ ਹੈ?</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ਕਿਹੜੀਆਂ ਸੰਸਥਾਵਾਂ, ਰਿਕਾਰਡ ਜਾਂ ਨਿਯਮ ਇਸ ਦਾ ਸਮਰਥਨ ਕਰਦੇ ਹਨ?</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ਜੇ ਸਵੀਕਾਰਤਾ ਜਾਂ ਭਰੋਸਾ ਟੁੱਟ ਜਾਵੇ ਤਾਂ ਕੀ ਕਰਨਾ ਔਖਾ ਹੋ ਜਾਂਦਾ ਹੈ?</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ਅੰਸ਼ਕ ਰਿਜ਼ਰਵ ਬੈਂਕਿੰਗ</a:t>
            </a:r>
            <a:endParaRPr lang="pa"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ਬੈਂਕ ਜਮ੍ਹਾਂ ਰਕਮਾਂ: ਭੁਗਤਾਨ ਕਰਨ ਦੇ ਵਾਅਦੇ</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ਸਿਰਫ਼ ਕੁਝ ਹਿੱਸਾ ਹੀ ਤੁਰੰਤ ਉਪਲਬਧ ਰਾਖਵੀਂ ਰਕਮ ਵਜੋਂ ਰੱਖਿਆ ਜਾਂਦਾ ਹੈ</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ਕਰਜ਼ਾ ਆਮ ਤੌਰ 'ਤੇ ਨਵੀਂ ਜਮ੍ਹਾਂ ਰਕਮ ਪੈਦਾ ਕਰਦਾ ਹੈ</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ਮੂਲਧਨ ਦੀ ਵਾਪਸੀ ਜਮ੍ਹਾਂ ਰਕਮ ਨੂੰ ਘਟਾਉਂਦੀ ਹੈ</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ਪੂੰਜੀ, ਤਰਲਤਾ, ਕਰਜ਼ੇ ਦਾ ਜੋਖਮ, ਫੰਡਾਂ ਦੀ ਉਪਲਬਧਤਾ, ਨਿਯਮਨ ਅਤੇ ਮੰਗ ਕਰਜ਼ਾ ਦੇਣ ਨੂੰ ਸੀਮਤ ਕਰਦੇ ਹਨ</a:t>
            </a:r>
            <a:endParaRPr lang="pa"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pa" altLang="en-US" sz="2210" b="1" dirty="0">
                <a:solidFill>
                  <a:srgbClr val="422C70"/>
                </a:solidFill>
                <a:latin typeface="IBM Plex Sans" pitchFamily="34" charset="0"/>
                <a:ea typeface="IBM Plex Sans" pitchFamily="34" charset="-122"/>
                <a:cs typeface="IBM Plex Sans" pitchFamily="34" charset="-120"/>
              </a:rPr>
              <a:t>ਤਰਲਤਾ ਦਾ ਜੋਖਮ:</a:t>
            </a:r>
            <a:r>
              <a:rPr lang="pa" altLang="en-US" sz="2210" dirty="0">
                <a:solidFill>
                  <a:srgbClr val="25252B"/>
                </a:solidFill>
                <a:latin typeface="IBM Plex Sans" pitchFamily="34" charset="0"/>
                <a:ea typeface="IBM Plex Sans" pitchFamily="34" charset="-122"/>
                <a:cs typeface="IBM Plex Sans" pitchFamily="34" charset="-120"/>
              </a:rPr>
              <a:t> ਅੱਜ ਪੈਸੇ ਕਢਵਾਉਣ ਲਈ ਬਹੁਤ ਘੱਟ ਰਕਮ ਉਪਲਬਧ ਹੋਣਾ।</a:t>
            </a:r>
            <a:endParaRPr lang="pa"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pa" altLang="en-US" sz="2210" b="1" dirty="0">
                <a:solidFill>
                  <a:srgbClr val="422C70"/>
                </a:solidFill>
                <a:latin typeface="IBM Plex Sans" pitchFamily="34" charset="0"/>
                <a:ea typeface="IBM Plex Sans" pitchFamily="34" charset="-122"/>
                <a:cs typeface="IBM Plex Sans" pitchFamily="34" charset="-120"/>
              </a:rPr>
              <a:t>ਦੇਣਦਾਰੀਆਂ ਚੁਕਾਉਣ ਦੀ ਸਮਰੱਥਾ ਦਾ ਜੋਖਮ:</a:t>
            </a:r>
            <a:r>
              <a:rPr lang="pa" altLang="en-US" sz="2210" dirty="0">
                <a:solidFill>
                  <a:srgbClr val="25252B"/>
                </a:solidFill>
                <a:latin typeface="IBM Plex Sans" pitchFamily="34" charset="0"/>
                <a:ea typeface="IBM Plex Sans" pitchFamily="34" charset="-122"/>
                <a:cs typeface="IBM Plex Sans" pitchFamily="34" charset="-120"/>
              </a:rPr>
              <a:t> ਸੰਪਤੀਆਂ ਦਾ ਮੁੱਲ ਦੇਣਦਾਰੀਆਂ ਤੋਂ ਘੱਟ ਹੋਣਾ।</a:t>
            </a:r>
            <a:endParaRPr lang="pa" sz="2210" dirty="0"/>
          </a:p>
        </p:txBody>
      </p:sp>
      <p:sp>
        <p:nvSpPr>
          <p:cNvPr id="7" name="Text 5"/>
          <p:cNvSpPr/>
          <p:nvPr/>
        </p:nvSpPr>
        <p:spPr>
          <a:xfrm>
            <a:off x="666780" y="5121737"/>
            <a:ext cx="11510010" cy="113541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ਬੈਂਕਾਂ ਵਿੱਚੋਂ ਇਕੱਠੇ ਵੱਡੀ ਗਿਣਤੀ ਵਿੱਚ ਲੋਕਾਂ ਵੱਲੋਂ ਪੈਸੇ ਕਢਵਾਉਣ ਨਾਲ ਪੈਸਿਆਂ ਤੱਕ ਪਹੁੰਚ ਮੁਸ਼ਕਲ ਹੋ ਸਕਦੀ ਹੈ। ਬੀਮਾ ਅਤੇ ਕੇਂਦਰੀ ਬੈਂਕ ਵੱਲੋਂ ਦਿੱਤੇ ਜਾਣ ਵਾਲੇ ਕਰਜ਼ੇ ਘਬਰਾਹਟ ਘਟਾ ਸਕਦੇ ਹਨ, ਪਰ ਬੀਮੇ ਦੀ ਕਵਰੇਜ ਅਤੇ ਨਿਯਮ ਵੱਖੋ-ਵੱਖ ਹੁੰਦੇ ਹਨ; ਸੁਰੱਖਿਆ ਹਰ ਜੋਖਮ ਨੂੰ ਦੂਰ ਨਹੀਂ ਕਰ ਸਕਦੀ।</a:t>
            </a:r>
            <a:endParaRPr lang="pa"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ਕਰਜ਼ੇ ਲਈ ਅਰਜ਼ੀ ਦਿਓਕਰਜ਼ਾ ਲੈਣ ਵਾਲਾ ਬੈਂਕ ਤੋਂ ਕਰਜ਼ਾ ਮੰਗਦਾ ਹੈ।2ਕਰਜ਼ਾ ਮਨਜ਼ੂਰ ਕਰੋਬੈਂਕ ਕਰਜ਼ਾ ਦੇਣ ਲਈ ਸਹਿਮਤ ਹੁੰਦਾ ਹੈ।3 ਜਮ੍ਹਾਂ ਰਕਮ ਬਣਾਓਬੈਂਕ ਕਰਜ਼ਾ ਲੈਣ ਵਾਲੇ ਦੇ ਖਾਤੇ ਵਿੱਚ ਨਵੀਂ ਜਮ੍ਹਾਂ ਰਕਮ ਦਰਜ ਕਰਦਾ ਹੈ।4 ਖਰਚ ਕਰੋ ਜਾਂ">    </p:cNvPr>
          <p:cNvPicPr>
            <a:picLocks noChangeAspect="1"/>
          </p:cNvPicPr>
          <p:nvPr/>
        </p:nvPicPr>
        <p:blipFill>
          <a:blip r:embed="rId1"/>
          <a:stretch>
            <a:fillRect/>
          </a:stretch>
        </p:blipFill>
        <p:spPr>
          <a:xfrm>
            <a:off x="342900" y="731703"/>
            <a:ext cx="11506170" cy="524216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ਤਰਲਤਾ ਦਾ ਜੋਖਮਬਹੁਤ ਸਾਰੇ ਜਮ੍ਹਾਂਕਰਤਾ ਅੱਜ ਪੈਸੇ ਕਢਵਾਉਣ ਲਈ ਕਤਾਰ ਵਿੱਚ ਹਨ ਬੈਂਕ ਵੱਲੋਂ ਦਿੱਤੇ ਕਰਜ਼ੇ ਬਾਅਦ ਵਿੱਚ ਵੀ ਵਾਪਸ ਕੀਤੇ ਜਾ ਸਕਦੇ ਹਨ ਇਸ ਵੇਲੇ ਲੋੜੀਂਦੀ ਨਕਦੀ ਜਾਂ ਛੇਤੀ ਵਰਤੋਂ ਵਿੱਚ ਲਿਆਂਦੀਆਂ ਜਾ ਸਕਣ ਵਾਲੀਆਂ ਸੰਪਤੀਆਂ ਨਹੀਂ ">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ਮਹਿੰਗਾਈ ਅਤੇ ਖਰੀਦ ਸ਼ਕਤੀ</a:t>
            </a:r>
            <a:endParaRPr lang="pa" sz="3000" dirty="0"/>
          </a:p>
        </p:txBody>
      </p:sp>
      <p:sp>
        <p:nvSpPr>
          <p:cNvPr id="5" name="Text 2"/>
          <p:cNvSpPr/>
          <p:nvPr/>
        </p:nvSpPr>
        <p:spPr>
          <a:xfrm>
            <a:off x="1002000" y="1375806"/>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pa" altLang="en-US" sz="2110" b="1" dirty="0">
                <a:solidFill>
                  <a:srgbClr val="422C70"/>
                </a:solidFill>
                <a:latin typeface="IBM Plex Sans" pitchFamily="34" charset="0"/>
                <a:ea typeface="IBM Plex Sans" pitchFamily="34" charset="-122"/>
                <a:cs typeface="IBM Plex Sans" pitchFamily="34" charset="-120"/>
              </a:rPr>
              <a:t>ਕੀਮਤ ਮਹਿੰਗਾਈ:</a:t>
            </a:r>
            <a:r>
              <a:rPr lang="pa" altLang="en-US" sz="2110" dirty="0">
                <a:solidFill>
                  <a:srgbClr val="25252B"/>
                </a:solidFill>
                <a:latin typeface="IBM Plex Sans" pitchFamily="34" charset="0"/>
                <a:ea typeface="IBM Plex Sans" pitchFamily="34" charset="-122"/>
                <a:cs typeface="IBM Plex Sans" pitchFamily="34" charset="-120"/>
              </a:rPr>
              <a:t> ਕੀਮਤਾਂ ਦੇ ਆਮ ਪੱਧਰ ਵਿੱਚ ਲਗਾਤਾਰ ਵਾਧਾ</a:t>
            </a:r>
            <a:endParaRPr lang="pa" sz="2110" dirty="0"/>
          </a:p>
          <a:p>
            <a:pPr algn="l" marL="200660" indent="-200660">
              <a:lnSpc>
                <a:spcPct val="113000"/>
              </a:lnSpc>
              <a:spcBef>
                <a:spcPts val="420"/>
              </a:spcBef>
              <a:buSzPct val="100000"/>
              <a:buChar char="•"/>
            </a:pPr>
            <a:r>
              <a:rPr lang="pa" altLang="en-US" sz="2110" b="1" dirty="0">
                <a:solidFill>
                  <a:srgbClr val="422C70"/>
                </a:solidFill>
                <a:latin typeface="IBM Plex Sans" pitchFamily="34" charset="0"/>
                <a:ea typeface="IBM Plex Sans" pitchFamily="34" charset="-122"/>
                <a:cs typeface="IBM Plex Sans" pitchFamily="34" charset="-120"/>
              </a:rPr>
              <a:t>ਖਰੀਦ ਸ਼ਕਤੀ:</a:t>
            </a:r>
            <a:r>
              <a:rPr lang="pa" altLang="en-US" sz="2110" dirty="0">
                <a:solidFill>
                  <a:srgbClr val="25252B"/>
                </a:solidFill>
                <a:latin typeface="IBM Plex Sans" pitchFamily="34" charset="0"/>
                <a:ea typeface="IBM Plex Sans" pitchFamily="34" charset="-122"/>
                <a:cs typeface="IBM Plex Sans" pitchFamily="34" charset="-120"/>
              </a:rPr>
              <a:t> ਪੈਸੇ ਦੀ ਇੱਕ ਇਕਾਈ ਨਾਲ ਕੀ ਖਰੀਦਿਆ ਜਾ ਸਕਦਾ ਹੈ</a:t>
            </a:r>
            <a:endParaRPr lang="pa" sz="2110" dirty="0"/>
          </a:p>
          <a:p>
            <a:pPr algn="l" marL="200660" indent="-200660">
              <a:lnSpc>
                <a:spcPct val="113000"/>
              </a:lnSpc>
              <a:spcBef>
                <a:spcPts val="420"/>
              </a:spcBef>
              <a:buSzPct val="100000"/>
              <a:buChar char="•"/>
            </a:pPr>
            <a:r>
              <a:rPr lang="pa" altLang="en-US" sz="2110" dirty="0">
                <a:solidFill>
                  <a:srgbClr val="25252B"/>
                </a:solidFill>
                <a:latin typeface="IBM Plex Sans" pitchFamily="34" charset="0"/>
                <a:ea typeface="IBM Plex Sans" pitchFamily="34" charset="-122"/>
                <a:cs typeface="IBM Plex Sans" pitchFamily="34" charset="-120"/>
              </a:rPr>
              <a:t>ਉਹੀ ਵਸਤਾਂ ਦੀ ਟੋਕਰੀ: 100 → 110 ਮੁਦਰਾ ਇਕਾਈਆਂ</a:t>
            </a:r>
            <a:endParaRPr lang="pa" sz="2110" dirty="0"/>
          </a:p>
          <a:p>
            <a:pPr algn="l" marL="200660" indent="-200660">
              <a:lnSpc>
                <a:spcPct val="113000"/>
              </a:lnSpc>
              <a:spcBef>
                <a:spcPts val="420"/>
              </a:spcBef>
              <a:buSzPct val="100000"/>
              <a:buChar char="•"/>
            </a:pPr>
            <a:r>
              <a:rPr lang="pa" altLang="en-US" sz="2110" dirty="0">
                <a:solidFill>
                  <a:srgbClr val="25252B"/>
                </a:solidFill>
                <a:latin typeface="IBM Plex Sans" pitchFamily="34" charset="0"/>
                <a:ea typeface="IBM Plex Sans" pitchFamily="34" charset="-122"/>
                <a:cs typeface="IBM Plex Sans" pitchFamily="34" charset="-120"/>
              </a:rPr>
              <a:t>ਆਮਦਨ ਜਾਂ ਬੱਚਤ ਵਿੱਚ ਕੋਈ ਬਦਲਾਅ ਨਹੀਂ: ਘੱਟ ਖਰੀਦ ਸ਼ਕਤੀ</a:t>
            </a:r>
            <a:endParaRPr lang="pa" sz="2110" dirty="0"/>
          </a:p>
        </p:txBody>
      </p:sp>
      <p:sp>
        <p:nvSpPr>
          <p:cNvPr id="6" name="Text 3"/>
          <p:cNvSpPr/>
          <p:nvPr/>
        </p:nvSpPr>
        <p:spPr>
          <a:xfrm>
            <a:off x="666780" y="4727082"/>
            <a:ext cx="5694426" cy="1447770"/>
          </a:xfrm>
          <a:prstGeom prst="rect">
            <a:avLst/>
          </a:prstGeom>
          <a:noFill/>
          <a:ln/>
        </p:spPr>
        <p:txBody>
          <a:bodyPr wrap="square" lIns="0" tIns="0" rIns="0" bIns="0" rtlCol="0" anchor="t"/>
          <a:lstStyle/>
          <a:p>
            <a:pPr algn="l" indent="0" marL="0">
              <a:lnSpc>
                <a:spcPct val="113000"/>
              </a:lnSpc>
              <a:buNone/>
            </a:pPr>
            <a:r>
              <a:rPr lang="pa" altLang="en-US" sz="2110" dirty="0">
                <a:solidFill>
                  <a:srgbClr val="25252B"/>
                </a:solidFill>
                <a:latin typeface="IBM Plex Sans" pitchFamily="34" charset="0"/>
                <a:ea typeface="IBM Plex Sans" pitchFamily="34" charset="-122"/>
                <a:cs typeface="IBM Plex Sans" pitchFamily="34" charset="-120"/>
              </a:rPr>
              <a:t>ਪੈਸੇ ਅਤੇ ਕਰਜ਼ੇ ਦਾ ਵਿਸਤਾਰ ਵੀ ਸਪਲਾਈ, ਮੰਗ, ਮੁਦਰਾ, ਟੈਕਸ, ਨਿਯਮਾਂ ਅਤੇ ਲਾਗਤਾਂ ਦੇ ਨਾਲ ਮਹਿੰਗਾਈ ਵਿੱਚ ਯੋਗਦਾਨ ਪਾ ਸਕਦਾ ਹੈ। ਕਿਸੇ ਇੱਕ ਕੀਮਤ ਦਾ ਵਧਣਾ ਸਮੁੱਚੀ ਮਹਿੰਗਾਈ ਦਾ ਮਾਪ ਨਹੀਂ ਹੈ।</a:t>
            </a:r>
            <a:endParaRPr lang="p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ਪਹਿਲਾਂ ਤੁਹਾਡੇ ਕੋਲ 100 ਇਕਾਈਆਂ ਹਨ। ਟੋਕਰੀ ਦੀ ਕੀਮਤ 100 ਹੈ। ਤੁਸੀਂ ਪੂਰੀ ਟੋਕਰੀ ਖਰੀਦ ਸਕਦੇ ਹੋ।ਕੀਮਤਾਂ ਦਾ ਪੱਧਰਘੱਟਖਰੀਦ ਸ਼ਕਤੀਵੱਧਕੀਮਤਾਂ ਵਧਣ ਤੋਂ ਬਾਅਦ ਤੁਹਾਡੇ ਕੋਲ ਅਜੇ ਵੀ 100 ਇਕਾਈਆਂ ਹਨ। ਉਸੇ ਟੋਕਰੀ ਦੀ ਕੀਮਤ 110 ਹੈ। ਹੁਣ ਤੁ">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ਸਥਾਨਕ ਪੱਧਰ ’ਤੇ ਖਰੀਦ ਸ਼ਕਤੀ ਦੀ ਤੁਲਨਾ ਕਰੋ</a:t>
            </a:r>
            <a:endParaRPr lang="pa"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pa" altLang="en-US" sz="2300" dirty="0">
                <a:solidFill>
                  <a:srgbClr val="25252B"/>
                </a:solidFill>
                <a:latin typeface="IBM Plex Sans" pitchFamily="34" charset="0"/>
                <a:ea typeface="IBM Plex Sans" pitchFamily="34" charset="-122"/>
                <a:cs typeface="IBM Plex Sans" pitchFamily="34" charset="-120"/>
              </a:rPr>
              <a:t>ਕੋਈ ਆਮ ਵਰਤੋਂ ਦੀ ਚੀਜ਼ ਚੁਣੋ; ਅੱਜ ਦੀ ਕੀਮਤ ਦਰਜ ਕਰੋ।</a:t>
            </a:r>
            <a:endParaRPr lang="pa" sz="2300" dirty="0"/>
          </a:p>
          <a:p>
            <a:pPr algn="l" marL="219710" indent="-219710">
              <a:lnSpc>
                <a:spcPct val="113000"/>
              </a:lnSpc>
              <a:spcBef>
                <a:spcPts val="460"/>
              </a:spcBef>
              <a:buSzPct val="100000"/>
              <a:buFont typeface="+mj-lt"/>
              <a:buAutoNum type="arabicPeriod" startAt="1"/>
            </a:pPr>
            <a:r>
              <a:rPr lang="pa" altLang="en-US" sz="2300" dirty="0">
                <a:solidFill>
                  <a:srgbClr val="25252B"/>
                </a:solidFill>
                <a:latin typeface="IBM Plex Sans" pitchFamily="34" charset="0"/>
                <a:ea typeface="IBM Plex Sans" pitchFamily="34" charset="-122"/>
                <a:cs typeface="IBM Plex Sans" pitchFamily="34" charset="-120"/>
              </a:rPr>
              <a:t>ਪਿਛਲੀ ਕੀਮਤ ਨਾਲ ਤੁਲਨਾ ਕਰੋ; ਜੇ ਸੰਭਵ ਹੋਵੇ ਤਾਂ ਕੋਈ ਭਰੋਸੇਯੋਗ ਰਿਕਾਰਡ ਜਾਂਚੋ।</a:t>
            </a:r>
            <a:endParaRPr lang="pa" sz="2300" dirty="0"/>
          </a:p>
          <a:p>
            <a:pPr algn="l" marL="219710" indent="-219710">
              <a:lnSpc>
                <a:spcPct val="113000"/>
              </a:lnSpc>
              <a:spcBef>
                <a:spcPts val="460"/>
              </a:spcBef>
              <a:buSzPct val="100000"/>
              <a:buFont typeface="+mj-lt"/>
              <a:buAutoNum type="arabicPeriod" startAt="1"/>
            </a:pPr>
            <a:r>
              <a:rPr lang="pa" altLang="en-US" sz="2300" dirty="0">
                <a:solidFill>
                  <a:srgbClr val="25252B"/>
                </a:solidFill>
                <a:latin typeface="IBM Plex Sans" pitchFamily="34" charset="0"/>
                <a:ea typeface="IBM Plex Sans" pitchFamily="34" charset="-122"/>
                <a:cs typeface="IBM Plex Sans" pitchFamily="34" charset="-120"/>
              </a:rPr>
              <a:t>ਕੀ ਆਮਦਨ ਵੀ ਉਸੇ ਦਰ ਨਾਲ ਬਦਲੀ? ਹੋਰ ਕੀ ਬਦਲਿਆ?</a:t>
            </a:r>
            <a:endParaRPr lang="pa" sz="2300" dirty="0"/>
          </a:p>
          <a:p>
            <a:pPr algn="l" marL="219710" indent="-219710">
              <a:lnSpc>
                <a:spcPct val="113000"/>
              </a:lnSpc>
              <a:spcBef>
                <a:spcPts val="460"/>
              </a:spcBef>
              <a:buSzPct val="100000"/>
              <a:buFont typeface="+mj-lt"/>
              <a:buAutoNum type="arabicPeriod" startAt="1"/>
            </a:pPr>
            <a:r>
              <a:rPr lang="pa" altLang="en-US" sz="2300" dirty="0">
                <a:solidFill>
                  <a:srgbClr val="25252B"/>
                </a:solidFill>
                <a:latin typeface="IBM Plex Sans" pitchFamily="34" charset="0"/>
                <a:ea typeface="IBM Plex Sans" pitchFamily="34" charset="-122"/>
                <a:cs typeface="IBM Plex Sans" pitchFamily="34" charset="-120"/>
              </a:rPr>
              <a:t>ਮਹਿੰਗਾਈ ਦੇ ਕਿਸੇ ਅਧਿਕਾਰਤ ਮਾਪ ਅਤੇ ਉਸ ਲਈ ਵਰਤੀ ਜਾਂਦੀ ਵਸਤੂਆਂ ਅਤੇ ਸੇਵਾਵਾਂ ਦੀ ਟੋਕਰੀ ਨਾਲ ਤੁਲਨਾ ਕਰੋ।</a:t>
            </a:r>
            <a:endParaRPr lang="pa"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ਨਕਦੀ ਰੱਖਣ ਵਾਲਿਆਂ, ਸੰਪਤੀਆਂ ਦੇ ਮਾਲਕਾਂ, ਕਰਜ਼ਾ ਲੈਣ ਵਾਲਿਆਂ ਅਤੇ ਕਰਜ਼ਾ ਦੇਣ ਵਾਲਿਆਂ ਉੱਤੇ ਅਸਰ ਵੱਖੋ-ਵੱਖਰੇ ਹੁੰਦੇ ਹਨ; ਉਜਰਤਾਂ ਅਤੇ ਕੀਮਤਾਂ ਵੱਖੋ-ਵੱਖਰੀ ਰਫ਼ਤਾਰ ਨਾਲ ਅਨੁਕੂਲ ਹੁੰਦੀਆਂ ਹਨ। ਤੁਹਾਡੇ ਖਰਚੇ ਮਾਪ ਲਈ ਵਰਤੀ ਗਈ ਟੋਕਰੀ ਤੋਂ ਵੱਖਰੇ ਹੋ ਸਕਦੇ ਹਨ।</a:t>
            </a:r>
            <a:endParaRPr lang="pa"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ਟੋਕਰੀ ਜਾਂ ਵਿਧੀ ਵਿੱਚ ਤਬਦੀਲੀ ਦਾ ਮਤਲਬ ਆਪਣੇ ਆਪ ਹੇਰਾਫੇਰੀ ਨਹੀਂ ਹੁੰਦਾ; ਦਿੱਤੀ ਗਈ ਵਿਆਖਿਆ ਦੀ ਜਾਂਚ ਕਰੋ ਅਤੇ ਤਬਦੀਲੀ ਨੂੰ ਦਸਤਾਵੇਜ਼ ਵਿੱਚ ਦਰਜ ਕਰੋ।</a:t>
            </a:r>
            <a:endParaRPr lang="p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ਰਿਜ਼ਰਵ ਮੁਦਰਾ ਵਜੋਂ ਅਮਰੀਕੀ ਡਾਲਰ</a:t>
            </a:r>
            <a:endParaRPr lang="p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ਰਾਖਵੀਂ ਮੁਦਰਾ: ਅੰਤਰਰਾਸ਼ਟਰੀ ਭੁਗਤਾਨਾਂ ਲਈ ਰੱਖੀ ਜਾਂਦੀ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ਵਿਸ਼ਵ ਯੁੱਧ: ਆਰਥਿਕ ਅਤੇ ਵਿੱਤੀ ਤਾਕਤ ਵਿੱਚ ਬਦਲਾਅ</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1944:</a:t>
            </a:r>
            <a:r>
              <a:rPr lang="pa" altLang="en-US" sz="2400" dirty="0">
                <a:solidFill>
                  <a:srgbClr val="25252B"/>
                </a:solidFill>
                <a:latin typeface="IBM Plex Sans" pitchFamily="34" charset="0"/>
                <a:ea typeface="IBM Plex Sans" pitchFamily="34" charset="-122"/>
                <a:cs typeface="IBM Plex Sans" pitchFamily="34" charset="-120"/>
              </a:rPr>
              <a:t> ਬ੍ਰੈਟਨ ਵੁੱਡਜ਼; ਮੁਦਰਾਵਾਂ ਡਾਲਰ ਨਾਲ ਅਤੇ ਡਾਲਰ ਸੋਨੇ ਨਾਲ ਜੋੜਿਆ ਗਿਆ</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1971:</a:t>
            </a:r>
            <a:r>
              <a:rPr lang="pa" altLang="en-US" sz="2400" dirty="0">
                <a:solidFill>
                  <a:srgbClr val="25252B"/>
                </a:solidFill>
                <a:latin typeface="IBM Plex Sans" pitchFamily="34" charset="0"/>
                <a:ea typeface="IBM Plex Sans" pitchFamily="34" charset="-122"/>
                <a:cs typeface="IBM Plex Sans" pitchFamily="34" charset="-120"/>
              </a:rPr>
              <a:t> ਡਾਲਰ ਨੂੰ ਸੋਨੇ ਵਿੱਚ ਬਦਲਣ ਦੀ ਅਧਿਕਾਰਤ ਵਿਵਸਥਾ ਖ਼ਤਮ ਹੋਈ</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ਸਥਾਪਿਤ ਵਪਾਰ, ਅਰਥਵਿਵਸਥਾ ਦਾ ਆਕਾਰ ਅਤੇ ਡੂੰਘੇ ਵਿੱਤੀ ਬਾਜ਼ਾਰ</a:t>
            </a:r>
            <a:endParaRPr lang="pa"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ਰਾਖਵੀਆਂ ਮੁਦਰਾਵਾਂ ਦੇ ਹਿੱਸੇ ਬਦਲ ਸਕਦੇ ਹਨ; ਕੇਂਦਰੀ ਬੈਂਕ ਹੋਰ ਮੁਦਰਾਵਾਂ ਵੀ ਰੱਖਦੇ ਹਨ।</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ਬੱਚਤ ਕਰਨ ਅਤੇ ਮੁੱਲ ਸੰਭਾਲ ਕੇ ਰੱਖਣ ਦੇ ਵਿਕਲਪ</a:t>
            </a:r>
            <a:endParaRPr lang="p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ਕੀਮਤੀ ਧਾਤਾਂ:</a:t>
            </a:r>
            <a:r>
              <a:rPr lang="pa" altLang="en-US" sz="2400" dirty="0">
                <a:solidFill>
                  <a:srgbClr val="25252B"/>
                </a:solidFill>
                <a:latin typeface="IBM Plex Sans" pitchFamily="34" charset="0"/>
                <a:ea typeface="IBM Plex Sans" pitchFamily="34" charset="-122"/>
                <a:cs typeface="IBM Plex Sans" pitchFamily="34" charset="-120"/>
              </a:rPr>
              <a:t> ਭੌਤਿਕ ਕਬਜ਼ਾ; ਭੰਡਾਰਨ ਅਤੇ ਤਸਦੀਕ ਦੇ ਖ਼ਰਚੇ</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ਅਚੱਲ ਜਾਇਦਾਦ:</a:t>
            </a:r>
            <a:r>
              <a:rPr lang="pa" altLang="en-US" sz="2400" dirty="0">
                <a:solidFill>
                  <a:srgbClr val="25252B"/>
                </a:solidFill>
                <a:latin typeface="IBM Plex Sans" pitchFamily="34" charset="0"/>
                <a:ea typeface="IBM Plex Sans" pitchFamily="34" charset="-122"/>
                <a:cs typeface="IBM Plex Sans" pitchFamily="34" charset="-120"/>
              </a:rPr>
              <a:t> ਲਾਭਦਾਇਕ ਸੰਪਤੀ; ਨਿਵੇਸ਼ ਸ਼ੁਰੂ ਕਰਨ ਦੀ ਉੱਚੀ ਲਾਗਤ, ਰੱਖ-ਰਖਾਅ, ਇੱਕ ਥਾਂ ਤੋਂ ਦੂਜੀ ਥਾਂ ਲਿਜਾਣ ਦੀ ਘੱਟ ਸਮਰੱਥਾ</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ਸ਼ੇਅਰ:</a:t>
            </a:r>
            <a:r>
              <a:rPr lang="pa" altLang="en-US" sz="2400" dirty="0">
                <a:solidFill>
                  <a:srgbClr val="25252B"/>
                </a:solidFill>
                <a:latin typeface="IBM Plex Sans" pitchFamily="34" charset="0"/>
                <a:ea typeface="IBM Plex Sans" pitchFamily="34" charset="-122"/>
                <a:cs typeface="IBM Plex Sans" pitchFamily="34" charset="-120"/>
              </a:rPr>
              <a:t> ਉਤਪਾਦਕ ਮਾਲਕੀ; ਕਾਰੋਬਾਰ, ਬਾਜ਼ਾਰ ਅਤੇ ਹਿਰਾਸਤ ਨਾਲ ਜੁੜੇ ਜੋਖਮ</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ਹੋਰ ਵਿਕਲਪ: ਵਿਦੇਸ਼ੀ ਮੁਦਰਾ, ਬਾਂਡ, ਕਾਰੋਬਾਰ, ਔਜ਼ਾਰ, ਸਿੱਖਿਆ</a:t>
            </a:r>
            <a:endParaRPr lang="pa"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ਕੋਈ ਸੰਪਤੀ ਆਪਣੇ-ਆਪ ਪੈਸੇ ਦਾ ਹਰ ਕੰਮ ਨਹੀਂ ਕਰਦੀ। ਕੋਈ ਵੀ ਸੰਪਤੀ ਹਰ ਸਥਿਤੀ ਵਿੱਚ ਖ਼ਰੀਦ ਸ਼ਕਤੀ ਦੀ ਗਾਰੰਟੀ ਨਹੀਂ ਦਿੰਦੀ।</a:t>
            </a:r>
            <a:endParaRPr lang="pa"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ਟੈਕਸ ਲਾਗਤਾਂ ਅਤੇ ਲਾਭਾਂ ਨੂੰ ਬਦਲ ਸਕਦੇ ਹਨ; ਨਿਯਮ ਵੱਖੋ-ਵੱਖਰੇ ਹੁੰਦੇ ਹਨ ਅਤੇ ਬਦਲਦੇ ਰਹਿੰਦੇ ਹਨ। ਇਹ ਕੋਰਸ ਟੈਕਸ ਸੰਬੰਧੀ ਕੋਈ ਸਲਾਹ ਨਹੀਂ ਦਿੰਦਾ।</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ਕੇਂਦਰੀ ਬੈਂਕ ਡਿਜੀਟਲ ਮੁਦਰਾਵਾਂ (CBDCs)</a:t>
            </a:r>
            <a:endParaRPr lang="pa"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pa" altLang="en-US" sz="2020" dirty="0">
                <a:solidFill>
                  <a:srgbClr val="25252B"/>
                </a:solidFill>
                <a:latin typeface="IBM Plex Sans" pitchFamily="34" charset="0"/>
                <a:ea typeface="IBM Plex Sans" pitchFamily="34" charset="-122"/>
                <a:cs typeface="IBM Plex Sans" pitchFamily="34" charset="-120"/>
              </a:rPr>
              <a:t>CBDC ਕੇਂਦਰੀ ਬੈਂਕ ਦੀ ਦੇਣਦਾਰੀ ਵਜੋਂ ਜਾਰੀ ਕੀਤਾ ਗਿਆ ਡਿਜੀਟਲ ਫਿਏਟ ਪੈਸਾ ਹੈ: ਇਸ ਦੇ ਧਾਰਕ ਦਾ ਬੈਂਕ ਉੱਤੇ ਦਾਅਵਾ ਹੁੰਦਾ ਹੈ।</a:t>
            </a:r>
            <a:endParaRPr lang="pa" sz="2020" dirty="0"/>
          </a:p>
        </p:txBody>
      </p:sp>
      <p:sp>
        <p:nvSpPr>
          <p:cNvPr id="5" name="Text 3"/>
          <p:cNvSpPr/>
          <p:nvPr/>
        </p:nvSpPr>
        <p:spPr>
          <a:xfrm>
            <a:off x="986729" y="1973732"/>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ਨਕਦੀ ਅਤੇ ਵਪਾਰਕ ਬੈਂਕਾਂ ਵਿੱਚ ਜਮ੍ਹਾਂ ਰਕਮਾਂ ਤੋਂ ਵੱਖਰਾ</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ਲੈਣ-ਦੇਣ ਦੇ ਨਿਪਟਾਰੇ ਜਾਂ ਪਹੁੰਚ ਦੇ ਸੰਭਾਵੀ ਲਾਭ</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ਸੰਭਾਵੀ ਨਿਗਰਾਨੀ, ਪਾਬੰਦੀਆਂ ਅਤੇ ਪਛਾਣ ਨਾਲ ਜੋੜ</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ਕੇਂਦਰੀ ਜਾਰੀਕਰਨ ਅਤੇ ਮੁਦਰਾ ਨੀਤੀ ਬਰਕਰਾਰ ਰਹਿੰਦੇ ਹਨ</a:t>
            </a:r>
            <a:endParaRPr lang="pa" sz="2020" dirty="0"/>
          </a:p>
        </p:txBody>
      </p:sp>
      <p:sp>
        <p:nvSpPr>
          <p:cNvPr id="6" name="Text 4"/>
          <p:cNvSpPr/>
          <p:nvPr/>
        </p:nvSpPr>
        <p:spPr>
          <a:xfrm>
            <a:off x="666780" y="3791285"/>
            <a:ext cx="11510010" cy="691195"/>
          </a:xfrm>
          <a:prstGeom prst="rect">
            <a:avLst/>
          </a:prstGeom>
          <a:noFill/>
          <a:ln/>
        </p:spPr>
        <p:txBody>
          <a:bodyPr wrap="square" lIns="0" tIns="0" rIns="0" bIns="0" rtlCol="0" anchor="t"/>
          <a:lstStyle/>
          <a:p>
            <a:pPr algn="l" indent="0" marL="0">
              <a:lnSpc>
                <a:spcPct val="113000"/>
              </a:lnSpc>
              <a:buNone/>
            </a:pPr>
            <a:r>
              <a:rPr lang="pa" altLang="en-US" sz="2020" dirty="0">
                <a:solidFill>
                  <a:srgbClr val="25252B"/>
                </a:solidFill>
                <a:latin typeface="IBM Plex Sans" pitchFamily="34" charset="0"/>
                <a:ea typeface="IBM Plex Sans" pitchFamily="34" charset="-122"/>
                <a:cs typeface="IBM Plex Sans" pitchFamily="34" charset="-120"/>
              </a:rPr>
              <a:t>ਡਿਜ਼ਾਈਨ ਵੱਖੋ-ਵੱਖਰੇ ਹੁੰਦੇ ਹਨ। ਡਿਜੀਟਲ ਹੋਣ ਦਾ ਮਤਲਬ ਆਪਣੇ ਆਪ ਵਿਕੇਂਦਰੀਕ੍ਰਿਤ, ਸੀਮਤ ਸਪਲਾਈ ਵਾਲਾ, ਨਿੱਜੀ ਜਾਂ ਸੁਤੰਤਰ ਤੌਰ 'ਤੇ ਤਸਦੀਕ ਕਰਨਯੋਗ ਹੋਣਾ ਨਹੀਂ ਹੁੰਦਾ।</a:t>
            </a:r>
            <a:endParaRPr lang="pa" sz="2020" dirty="0"/>
          </a:p>
        </p:txBody>
      </p:sp>
      <p:sp>
        <p:nvSpPr>
          <p:cNvPr id="7" name="Shape 5"/>
          <p:cNvSpPr/>
          <p:nvPr/>
        </p:nvSpPr>
        <p:spPr>
          <a:xfrm>
            <a:off x="666780" y="4738421"/>
            <a:ext cx="10858500" cy="1382298"/>
          </a:xfrm>
          <a:prstGeom prst="rect">
            <a:avLst/>
          </a:prstGeom>
          <a:solidFill>
            <a:srgbClr val="F3F3FA"/>
          </a:solidFill>
          <a:ln/>
        </p:spPr>
      </p:sp>
      <p:sp>
        <p:nvSpPr>
          <p:cNvPr id="8" name="Shape 6"/>
          <p:cNvSpPr/>
          <p:nvPr/>
        </p:nvSpPr>
        <p:spPr>
          <a:xfrm>
            <a:off x="666780" y="4738421"/>
            <a:ext cx="57150" cy="1382298"/>
          </a:xfrm>
          <a:prstGeom prst="rect">
            <a:avLst/>
          </a:prstGeom>
          <a:solidFill>
            <a:srgbClr val="422C70"/>
          </a:solidFill>
          <a:ln/>
        </p:spPr>
      </p:sp>
      <p:sp>
        <p:nvSpPr>
          <p:cNvPr id="9" name="Text 7"/>
          <p:cNvSpPr/>
          <p:nvPr/>
        </p:nvSpPr>
        <p:spPr>
          <a:xfrm>
            <a:off x="1133582" y="4968850"/>
            <a:ext cx="10580980" cy="921441"/>
          </a:xfrm>
          <a:prstGeom prst="rect">
            <a:avLst/>
          </a:prstGeom>
          <a:noFill/>
          <a:ln/>
        </p:spPr>
        <p:txBody>
          <a:bodyPr wrap="square" lIns="0" tIns="0" rIns="0" bIns="0" rtlCol="0" anchor="t"/>
          <a:lstStyle/>
          <a:p>
            <a:pPr algn="l" indent="0" marL="0">
              <a:lnSpc>
                <a:spcPct val="113000"/>
              </a:lnSpc>
              <a:buNone/>
            </a:pPr>
            <a:r>
              <a:rPr lang="pa" altLang="en-US" sz="2020" b="1" dirty="0">
                <a:solidFill>
                  <a:srgbClr val="422C70"/>
                </a:solidFill>
                <a:latin typeface="IBM Plex Sans" pitchFamily="34" charset="0"/>
                <a:ea typeface="IBM Plex Sans" pitchFamily="34" charset="-122"/>
                <a:cs typeface="IBM Plex Sans" pitchFamily="34" charset="-120"/>
              </a:rPr>
              <a:t>ਜਾਂਚ ਕਰੋ</a:t>
            </a:r>
            <a:endParaRPr lang="pa" sz="2020" dirty="0"/>
          </a:p>
          <a:p>
            <a:pPr algn="l" indent="0" marL="0">
              <a:lnSpc>
                <a:spcPct val="113000"/>
              </a:lnSpc>
              <a:spcBef>
                <a:spcPts val="300"/>
              </a:spcBef>
              <a:buNone/>
            </a:pPr>
            <a:r>
              <a:rPr lang="pa" altLang="en-US" sz="2020" dirty="0">
                <a:solidFill>
                  <a:srgbClr val="25252B"/>
                </a:solidFill>
                <a:latin typeface="IBM Plex Sans" pitchFamily="34" charset="0"/>
                <a:ea typeface="IBM Plex Sans" pitchFamily="34" charset="-122"/>
                <a:cs typeface="IBM Plex Sans" pitchFamily="34" charset="-120"/>
              </a:rPr>
              <a:t>ਇਸ ਨੂੰ ਕੌਣ ਜਾਰੀ ਕਰਦਾ ਹੈ, ਕੌਣ ਇਸ ਦੀ ਵਰਤੋਂ ਕਰ ਸਕਦਾ ਹੈ, ਕਿਹੜਾ ਡਾਟਾ ਇਕੱਠਾ ਕੀਤਾ ਜਾਂਦਾ ਹੈ, ਅਤੇ ਕੌਣ ਭੁਗਤਾਨ ਰੋਕ ਸਕਦਾ ਹੈ ਜਾਂ ਨਿਯਮ ਬਦਲ ਸਕਦਾ ਹੈ? ਆਫ਼ਲਾਈਨ ਹੋਣ 'ਤੇ ਕੀ ਹੁੰਦਾ ਹੈ, ਅਤੇ ਕਿਹੜੀਆਂ ਕਾਨੂੰਨੀ ਸੁਰੱਖਿਆਵਾਂ ਮੌਜੂਦ ਹਨ?</a:t>
            </a:r>
            <a:endParaRPr lang="pa"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ਸਮੀਖਿਆ: ਪੈਸਾ ਕਿਵੇਂ ਨਾਕਾਮ ਹੋ ਸਕਦਾ ਹੈ?</a:t>
            </a:r>
            <a:endParaRPr lang="pa"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pa" altLang="en-US" sz="2020" b="1" dirty="0">
                <a:solidFill>
                  <a:srgbClr val="25252B"/>
                </a:solidFill>
                <a:latin typeface="IBM Plex Sans" pitchFamily="34" charset="0"/>
                <a:ea typeface="IBM Plex Sans" pitchFamily="34" charset="-122"/>
                <a:cs typeface="IBM Plex Sans" pitchFamily="34" charset="-120"/>
              </a:rPr>
              <a:t>ਮੁੱਖ ਸਿੱਖਿਆਵਾਂ</a:t>
            </a:r>
            <a:endParaRPr lang="pa"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ਪੈਸਾ ਸਮੇਂ ਦੇ ਨਾਲ ਵਟਾਂਦਰੇ, ਕੀਮਤਾਂ ਅਤੇ ਮੁੱਲ ਵਿਚਕਾਰ ਤਾਲਮੇਲ ਬਣਾਉਂਦਾ ਹੈ</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ਕਾਰਜ ਅਤੇ ਗੁਣ ਤੁਲਨਾ ਕਰਨ ਵਿੱਚ ਮਦਦ ਕਰਦੇ ਹਨ</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ਸਹੂਲਤ ਦੇ ਬਦਲੇ ਭਰੋਸੇ, ਨਿਯੰਤਰਣ ਅਤੇ ਪਹੁੰਚ ਦੇ ਮਾਮਲੇ ਵਿੱਚ ਸਮਝੌਤੇ ਕਰਨੇ ਪੈਂਦੇ ਹਨ</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ਸਪਲਾਈ, ਬੈਂਕਿੰਗ ਦੇ ਜੋਖਮ ਅਤੇ ਮਹਿੰਗਾਈ ਲੋਕਾਂ ਉੱਤੇ ਵੱਖੋ-ਵੱਖਰੇ ਢੰਗ ਨਾਲ ਅਸਰ ਪਾਉਂਦੇ ਹਨ</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ਵਿਕਲਪਾਂ ਅਤੇ ਕੇਂਦਰੀ ਬੈਂਕਾਂ ਦੀਆਂ ਡਿਜੀਟਲ ਮੁਦਰਾਵਾਂ ਦਾ ਵੀ ਧਿਆਨ ਨਾਲ ਮੁਲਾਂਕਣ ਕਰਨਾ ਜ਼ਰੂਰੀ ਹੈ</a:t>
            </a:r>
            <a:endParaRPr lang="pa"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pa" altLang="en-US" sz="2020" dirty="0">
                <a:solidFill>
                  <a:srgbClr val="25252B"/>
                </a:solidFill>
                <a:latin typeface="IBM Plex Sans" pitchFamily="34" charset="0"/>
                <a:ea typeface="IBM Plex Sans" pitchFamily="34" charset="-122"/>
                <a:cs typeface="IBM Plex Sans" pitchFamily="34" charset="-120"/>
              </a:rPr>
              <a:t>ਤੁਹਾਡੇ ਪੈਸੇ ਨੂੰ ਕਿਹੜੀ ਚੀਜ਼ ਲਾਭਦਾਇਕ ਬਣਾਉਂਦੀ ਹੈ, ਅਤੇ ਕਿਹੜੇ ਨਿਯਮ ਉਨ੍ਹਾਂ ਸੰਸਥਾਵਾਂ ਉੱਤੇ ਨਿਰਭਰ ਕਰਦੇ ਹਨ ਜਿਨ੍ਹਾਂ ਉੱਤੇ ਤੁਸੀਂ ਭਰੋਸਾ ਕਰਦੇ ਹੋ?</a:t>
            </a:r>
            <a:endParaRPr lang="pa"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pa" altLang="en-US" sz="2020" b="1" dirty="0">
                <a:solidFill>
                  <a:srgbClr val="422C70"/>
                </a:solidFill>
                <a:latin typeface="IBM Plex Sans" pitchFamily="34" charset="0"/>
                <a:ea typeface="IBM Plex Sans" pitchFamily="34" charset="-122"/>
                <a:cs typeface="IBM Plex Sans" pitchFamily="34" charset="-120"/>
              </a:rPr>
              <a:t>ਵਿਚਾਰ ਕਰਨ ਲਈ ਇੱਕ ਪਲ</a:t>
            </a:r>
            <a:endParaRPr lang="pa" sz="2020" dirty="0"/>
          </a:p>
          <a:p>
            <a:pPr algn="l" indent="0" marL="0">
              <a:lnSpc>
                <a:spcPct val="113000"/>
              </a:lnSpc>
              <a:spcBef>
                <a:spcPts val="300"/>
              </a:spcBef>
              <a:buNone/>
            </a:pPr>
            <a:r>
              <a:rPr lang="pa" altLang="en-US" sz="2020" dirty="0">
                <a:solidFill>
                  <a:srgbClr val="25252B"/>
                </a:solidFill>
                <a:latin typeface="IBM Plex Sans" pitchFamily="34" charset="0"/>
                <a:ea typeface="IBM Plex Sans" pitchFamily="34" charset="-122"/>
                <a:cs typeface="IBM Plex Sans" pitchFamily="34" charset="-120"/>
              </a:rPr>
              <a:t>ਪੈਸੇ ਬਾਰੇ ਅਜਿਹਾ ਕਿਹੜਾ ਇੱਕ ਸਵਾਲ ਹੈ ਜੋ ਤੁਸੀਂ ਹੁਣ ਪੁੱਛਦੇ ਹੋ ਪਰ ਪਹਿਲਾਂ ਨਹੀਂ ਪੁੱਛਦੇ ਸੀ?</a:t>
            </a:r>
            <a:endParaRPr lang="pa"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1</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7941F"/>
                </a:solidFill>
                <a:latin typeface="IBM Plex Sans Medium" pitchFamily="34" charset="0"/>
                <a:ea typeface="IBM Plex Sans Medium" pitchFamily="34" charset="-122"/>
                <a:cs typeface="IBM Plex Sans Medium" pitchFamily="34" charset="-120"/>
              </a:rPr>
              <a:t>ਮੋਡੀਊਲ 2</a:t>
            </a:r>
            <a:endParaRPr lang="pa"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ਬਿਟਕੋਇਨ ਕਿਵੇਂ ਕੰਮ ਕਰਦਾ ਹੈ</a:t>
            </a:r>
            <a:endParaRPr lang="pa"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pa" altLang="en-US" sz="2400" b="1" dirty="0">
                <a:solidFill>
                  <a:srgbClr val="FFFFFF"/>
                </a:solidFill>
                <a:latin typeface="IBM Plex Sans" pitchFamily="34" charset="0"/>
                <a:ea typeface="IBM Plex Sans" pitchFamily="34" charset="-122"/>
                <a:cs typeface="IBM Plex Sans" pitchFamily="34" charset="-120"/>
              </a:rPr>
              <a:t>ਹੱਲ:</a:t>
            </a:r>
            <a:r>
              <a:rPr lang="pa" altLang="en-US" sz="2400" dirty="0">
                <a:solidFill>
                  <a:srgbClr val="FFFFFF"/>
                </a:solidFill>
                <a:latin typeface="IBM Plex Sans" pitchFamily="34" charset="0"/>
                <a:ea typeface="IBM Plex Sans" pitchFamily="34" charset="-122"/>
                <a:cs typeface="IBM Plex Sans" pitchFamily="34" charset="-120"/>
              </a:rPr>
              <a:t> ਬਿਟਕੋਇਨ ਕਿਉਂ ਬਣਾਇਆ ਗਿਆ ਸੀ, ਅਤੇ ਇਹ ਕਿਵੇਂ ਜਵਾਬ ਦਿੰਦਾ ਹੈ?</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ਕਿਉਂ ਬਣਾਇਆ ਗਿਆ ਸੀ</a:t>
            </a:r>
            <a:endParaRPr lang="pa"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ਡਿਜੀਟਲ ਭੁਗਤਾਨ ਪਹਿਲਾਂ ਹੀ ਮੌਜੂਦ ਸਨ</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ਕੇਂਦਰੀ ਖਾਤਾ-ਬਹੀ ਰੱਖਣ ਵਾਲੇ: ਇਜਾਜ਼ਤ, ਡਾਟਾ, ਫ਼ੀਸਾਂ ਅਤੇ ਨਾਕਾਮੀ ਦੇ ਜੋਖਮ</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ਨਕਲ ਕੀਤੇ ਜਾ ਸਕਣ ਵਾਲਾ ਡਾਟਾ: ਦੋਹਰੇ ਖਰਚ ਦੀ ਸਮੱਸਿਆ</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ਬਿਟਕੋਇਨ: ਕੇਂਦਰੀ ਖਾਤਾ-ਬਹੀ ਰੱਖਣ ਵਾਲੇ ਤੋਂ ਬਿਨਾਂ ਭੁਗਤਾਨਾਂ ਦਾ ਸਾਂਝਾ ਇਤਿਹਾਸ</a:t>
            </a:r>
            <a:endParaRPr lang="pa" sz="2020" dirty="0"/>
          </a:p>
        </p:txBody>
      </p:sp>
      <p:sp>
        <p:nvSpPr>
          <p:cNvPr id="6" name="Text 3"/>
          <p:cNvSpPr/>
          <p:nvPr/>
        </p:nvSpPr>
        <p:spPr>
          <a:xfrm>
            <a:off x="666780" y="4226448"/>
            <a:ext cx="5694426" cy="1036747"/>
          </a:xfrm>
          <a:prstGeom prst="rect">
            <a:avLst/>
          </a:prstGeom>
          <a:noFill/>
          <a:ln/>
        </p:spPr>
        <p:txBody>
          <a:bodyPr wrap="square" lIns="0" tIns="0" rIns="0" bIns="0" rtlCol="0" anchor="t"/>
          <a:lstStyle/>
          <a:p>
            <a:pPr algn="l" indent="0" marL="0">
              <a:lnSpc>
                <a:spcPct val="113000"/>
              </a:lnSpc>
              <a:buNone/>
            </a:pPr>
            <a:r>
              <a:rPr lang="pa" altLang="en-US" sz="2020" dirty="0">
                <a:solidFill>
                  <a:srgbClr val="25252B"/>
                </a:solidFill>
                <a:latin typeface="IBM Plex Sans" pitchFamily="34" charset="0"/>
                <a:ea typeface="IBM Plex Sans" pitchFamily="34" charset="-122"/>
                <a:cs typeface="IBM Plex Sans" pitchFamily="34" charset="-120"/>
              </a:rPr>
              <a:t>ਬਿਟਕੋਇਨ ਜਾਰੀਕਰਨ ਅਤੇ ਨਿਪਟਾਰੇ ਵਿੱਚ ਕੇਂਦਰੀ ਧਿਰ ਉੱਤੇ ਭਰੋਸੇ ਦੀ ਲੋੜ ਘਟਾਉਂਦਾ ਹੈ; ਇਹ ਸਾਰੇ ਭਰੋਸੇ ਜਾਂ ਜੋਖਮ ਨੂੰ ਖ਼ਤਮ ਨਹੀਂ ਕਰਦਾ।</a:t>
            </a:r>
            <a:endParaRPr lang="pa"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pa" altLang="en-US" sz="2020" b="1" dirty="0">
                <a:solidFill>
                  <a:srgbClr val="422C70"/>
                </a:solidFill>
                <a:latin typeface="IBM Plex Sans" pitchFamily="34" charset="0"/>
                <a:ea typeface="IBM Plex Sans" pitchFamily="34" charset="-122"/>
                <a:cs typeface="IBM Plex Sans" pitchFamily="34" charset="-120"/>
              </a:rPr>
              <a:t>ਬਿਟਕੋਇਨ:</a:t>
            </a:r>
            <a:r>
              <a:rPr lang="pa" altLang="en-US" sz="2020" dirty="0">
                <a:solidFill>
                  <a:srgbClr val="25252B"/>
                </a:solidFill>
                <a:latin typeface="IBM Plex Sans" pitchFamily="34" charset="0"/>
                <a:ea typeface="IBM Plex Sans" pitchFamily="34" charset="-122"/>
                <a:cs typeface="IBM Plex Sans" pitchFamily="34" charset="-120"/>
              </a:rPr>
              <a:t> ਨੈੱਟਵਰਕ ਅਤੇ ਪ੍ਰੋਟੋਕੋਲ · </a:t>
            </a:r>
            <a:r>
              <a:rPr lang="pa" altLang="en-US" sz="2020" b="1" dirty="0">
                <a:solidFill>
                  <a:srgbClr val="25252B"/>
                </a:solidFill>
                <a:latin typeface="IBM Plex Sans" pitchFamily="34" charset="0"/>
                <a:ea typeface="IBM Plex Sans" pitchFamily="34" charset="-122"/>
                <a:cs typeface="IBM Plex Sans" pitchFamily="34" charset="-120"/>
              </a:rPr>
              <a:t>ਬਿਟਕੋਇਨ:</a:t>
            </a:r>
            <a:r>
              <a:rPr lang="pa" altLang="en-US" sz="2020" dirty="0">
                <a:solidFill>
                  <a:srgbClr val="25252B"/>
                </a:solidFill>
                <a:latin typeface="IBM Plex Sans" pitchFamily="34" charset="0"/>
                <a:ea typeface="IBM Plex Sans" pitchFamily="34" charset="-122"/>
                <a:cs typeface="IBM Plex Sans" pitchFamily="34" charset="-120"/>
              </a:rPr>
              <a:t> ਸੰਪਤੀ · </a:t>
            </a:r>
            <a:r>
              <a:rPr lang="pa" altLang="en-US" sz="2020" b="1" dirty="0">
                <a:solidFill>
                  <a:srgbClr val="25252B"/>
                </a:solidFill>
                <a:latin typeface="IBM Plex Sans" pitchFamily="34" charset="0"/>
                <a:ea typeface="IBM Plex Sans" pitchFamily="34" charset="-122"/>
                <a:cs typeface="IBM Plex Sans" pitchFamily="34" charset="-120"/>
              </a:rPr>
              <a:t>BTC:</a:t>
            </a:r>
            <a:r>
              <a:rPr lang="pa" altLang="en-US" sz="2020" dirty="0">
                <a:solidFill>
                  <a:srgbClr val="25252B"/>
                </a:solidFill>
                <a:latin typeface="IBM Plex Sans" pitchFamily="34" charset="0"/>
                <a:ea typeface="IBM Plex Sans" pitchFamily="34" charset="-122"/>
                <a:cs typeface="IBM Plex Sans" pitchFamily="34" charset="-120"/>
              </a:rPr>
              <a:t> ਮਾਤਰਾ ਦਾ ਸੰਖੇਪ ਰੂਪ</a:t>
            </a:r>
            <a:endParaRPr lang="pa"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ਭੁਗਤਾਨ ਕੰਪਨੀ ਭੇਜਣ ਵਾਲਾ ਕੰਪਨੀ ਨੂੰ ਬੇਨਤੀ ਕਰਦਾ ਹੈਕੰਪਨੀ ਵਹੀ-ਖਾਤਾ ਰੱਖਦੀ ਹੈ ਅਤੇ ਮਨਜ਼ੂਰੀ ਦਿੰਦੀ ਹੈ ਪ੍ਰਾਪਤਕਰਤਾ ਨੂੰ ਭੁਗਤਾਨ ਤਾਂ ਹੀ ਮਿਲਦਾ ਹੈ ਜੇ ਕੰਪਨੀ ਇਜਾਜ਼ਤ ਦੇਵੇਨਿਰਭਰ ਕਰਦਾ ਹੈਵਹੀ-ਖਾਤਾ ਰੱਖਣ ਵਾਲੀ ਇੱਕ ਭਰੋਸੇਯੋਗ ਸੰਸਥਾ ">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ਡਿਜੀਟਲ ਅਤੇ ਵਿਕੇਂਦਰੀਕ੍ਰਿਤ ਪੈਸੇ ਦੀ ਖੋਜ</a:t>
            </a:r>
            <a:endParaRPr lang="p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ਸਾਈਫਰਪੰਕਸ: ਕ੍ਰਿਪਟੋਗ੍ਰਾਫੀ ਰਾਹੀਂ ਨਿੱਜਤਾ ਅਤੇ ਆਜ਼ਾਦੀ</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ਇਨਕ੍ਰਿਪਸ਼ਨ:</a:t>
            </a:r>
            <a:r>
              <a:rPr lang="pa" altLang="en-US" sz="2400" dirty="0">
                <a:solidFill>
                  <a:srgbClr val="25252B"/>
                </a:solidFill>
                <a:latin typeface="IBM Plex Sans" pitchFamily="34" charset="0"/>
                <a:ea typeface="IBM Plex Sans" pitchFamily="34" charset="-122"/>
                <a:cs typeface="IBM Plex Sans" pitchFamily="34" charset="-120"/>
              </a:rPr>
              <a:t> ਸੁਨੇਹੇ ਦੀ ਨਿੱਜਤਾ ਦੀ ਰੱਖਿਆ ਕਰਦੀ ਹੈ</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ਡਿਜੀਟਲ ਦਸਤਖ਼ਤ:</a:t>
            </a:r>
            <a:r>
              <a:rPr lang="pa" altLang="en-US" sz="2400" dirty="0">
                <a:solidFill>
                  <a:srgbClr val="25252B"/>
                </a:solidFill>
                <a:latin typeface="IBM Plex Sans" pitchFamily="34" charset="0"/>
                <a:ea typeface="IBM Plex Sans" pitchFamily="34" charset="-122"/>
                <a:cs typeface="IBM Plex Sans" pitchFamily="34" charset="-120"/>
              </a:rPr>
              <a:t> ਗੁਪਤ ਕੁੰਜੀ ਪ੍ਰਗਟ ਕੀਤੇ ਬਿਨਾਂ ਅਧਿਕਾਰ ਹੋਣ ਦਾ ਸਬੂਤ ਦਿੰਦੇ ਹਨ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ਟੀਚਾ: ਕੋਈ ਇੱਕੋ-ਇੱਕ ਜਾਰੀਕਰਤਾ, ਸਰਵਰ ਜਾਂ ਪ੍ਰਬੰਧਕ ਨਾ ਹੋਵੇ</a:t>
            </a:r>
            <a:endParaRPr lang="pa"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pa" altLang="en-US" sz="2400" b="1" dirty="0">
                <a:solidFill>
                  <a:srgbClr val="25252B"/>
                </a:solidFill>
                <a:latin typeface="IBM Plex Sans" pitchFamily="34" charset="0"/>
                <a:ea typeface="IBM Plex Sans" pitchFamily="34" charset="-122"/>
                <a:cs typeface="IBM Plex Sans" pitchFamily="34" charset="-120"/>
              </a:rPr>
              <a:t>ਬੁਝਾਰਤ ਦੇ ਪਹਿਲਾਂ ਦੇ ਟੁਕੜੇ</a:t>
            </a:r>
            <a:endParaRPr lang="pa"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ਡਿਜੀਕੈਸ਼: ਨਿੱਜੀ ਭੁਗਤਾਨ; ਇੱਕ ਕੇਂਦਰੀ ਕੰਪਨੀ ਉੱਤੇ ਨਿਰਭਰਤਾ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ਹੈਸ਼ਕੈਸ਼: ਦੁਰਵਰਤੋਂ ਰੋਕਣ ਲਈ ਗਣਨਾਤਮਕ ਲਾਗਤ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ਬਿਟ ਗੋਲਡ, ਬੀ-ਮਨੀ, RPoW: ਸੀਮਤ ਉਪਲਬਧਤਾ ਵਾਲੇ ਮੁੱਲ ਬਾਰੇ ਪ੍ਰਸਤਾਵ ਅਤੇ ਪ੍ਰਯੋਗ</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ਬਿਟਟੋਰੈਂਟ: ਪੀਅਰ-ਟੂ-ਪੀਅਰ ਜਾਣਕਾਰੀ ਸਾਂਝੀ ਕਰਨਾ, ਪੈਸਾ ਨਹੀਂ</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ਸ਼ੁਰੂਆਤੀ ਡਿਜੀਟਲ ਪੈਸਾ ਅਤੇ ਦੋਹਰਾ</a:t>
            </a:r>
            <a:br/>
            <a:r>
              <a:rPr lang="pa" altLang="en-US" sz="3000" dirty="0">
                <a:solidFill>
                  <a:srgbClr val="422C70"/>
                </a:solidFill>
                <a:latin typeface="IBM Plex Sans Medium" pitchFamily="34" charset="0"/>
                <a:ea typeface="IBM Plex Sans Medium" pitchFamily="34" charset="-122"/>
                <a:cs typeface="IBM Plex Sans Medium" pitchFamily="34" charset="-120"/>
              </a:rPr>
              <a:t>ਖਰਚਾ</a:t>
            </a:r>
            <a:endParaRPr lang="pa"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ਦੋਹਰਾ ਖਰਚ ਇੱਕੋ ਡਿਜੀਟਲ ਇਕਾਈ ਨੂੰ ਦੋ ਪ੍ਰਾਪਤਕਰਤਾਵਾਂ ਨੂੰ ਭੇਜਣ ਦੀ ਕੋਸ਼ਿਸ਼ ਹੈ।</a:t>
            </a:r>
            <a:endParaRPr lang="pa" sz="2300" dirty="0"/>
          </a:p>
        </p:txBody>
      </p:sp>
      <p:sp>
        <p:nvSpPr>
          <p:cNvPr id="6" name="Text 3"/>
          <p:cNvSpPr/>
          <p:nvPr/>
        </p:nvSpPr>
        <p:spPr>
          <a:xfrm>
            <a:off x="1032449" y="2884749"/>
            <a:ext cx="5293553" cy="2998866"/>
          </a:xfrm>
          <a:prstGeom prst="rect">
            <a:avLst/>
          </a:prstGeom>
          <a:noFill/>
          <a:ln/>
        </p:spPr>
        <p:txBody>
          <a:bodyPr wrap="square" lIns="0" tIns="0" rIns="0" bIns="0" rtlCol="0" anchor="t"/>
          <a:lstStyle/>
          <a:p>
            <a:pPr algn="l" marL="219710" indent="-219710">
              <a:lnSpc>
                <a:spcPct val="113000"/>
              </a:lnSpc>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ਕੇਂਦਰੀ ਡਾਟਾਬੇਸ: ਇੱਕ ਭਰੋਸੇਯੋਗ ਫ਼ੈਸਲਾ ਲੈਣ ਵਾਲਾ</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ਬਿਟਕੋਇਨ: ਪੀਅਰ-ਟੂ-ਪੀਅਰ ਪ੍ਰਸਾਰਣ ਅਤੇ ਦਸਤਖ਼ਤ</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ਮਾਈਨਰ: ਬਲਾਕ ਅਤੇ ਕੰਮ ਦਾ ਸਬੂਤ</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ਨੋਡ: ਸੁਤੰਤਰ ਤਸਦੀਕ</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ਸਾਂਝਾ ਰਿਕਾਰਡ: ਸਭ ਤੋਂ ਵੱਧ ਸੰਚਿਤ ਕੰਮ ਵਾਲਾ ਵੈਧ ਇਤਿਹਾਸ</a:t>
            </a:r>
            <a:endParaRPr lang="p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ਪੀਅਰ-ਟੂ-ਪੀਅਰ ਨੈੱਟਵਰਕਲੈਣ-ਦੇਣ ਦੀ ਜਾਣਕਾਰੀ ਸਿੱਧੇ ਭਾਗੀਦਾਰਾਂ ਨੂੰ ਦਿੱਤੀ ਜਾਂਦੀ ਹੈ ਡਿਜੀਟਲ ਦਸਤਖ਼ਤਸਿਰਫ਼ ਨਿੱਜੀ ਕੁੰਜੀ ਦਾ ਧਾਰਕ ਹੀ ਖ਼ਰਚ ਕਰਨ ਦੀ ਇਜਾਜ਼ਤ ਦੇ ਸਕਦਾ ਹੈਬਲਾਕ ਅਤੇ ਮਾਈਨਿੰਗਮਾਈਨਰ ਅਗਲਾ ਬਲਾਕ ਜੋੜਨ ਲਈ ਕੰਮ ਦੇ ਸਬੂਤ ਦੀ ">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ਡਿਜੀਟਲ ਦੁਰਲੱਭਤਾ ਅਤੇ ਤਸਦੀਕਯੋਗ</a:t>
            </a:r>
            <a:br/>
            <a:r>
              <a:rPr lang="pa" altLang="en-US" sz="3000" dirty="0">
                <a:solidFill>
                  <a:srgbClr val="422C70"/>
                </a:solidFill>
                <a:latin typeface="IBM Plex Sans Medium" pitchFamily="34" charset="0"/>
                <a:ea typeface="IBM Plex Sans Medium" pitchFamily="34" charset="-122"/>
                <a:cs typeface="IBM Plex Sans Medium" pitchFamily="34" charset="-120"/>
              </a:rPr>
              <a:t>ਸਪਲਾਈ</a:t>
            </a:r>
            <a:endParaRPr lang="pa" sz="3000" dirty="0"/>
          </a:p>
        </p:txBody>
      </p:sp>
      <p:sp>
        <p:nvSpPr>
          <p:cNvPr id="5" name="Text 2"/>
          <p:cNvSpPr/>
          <p:nvPr/>
        </p:nvSpPr>
        <p:spPr>
          <a:xfrm>
            <a:off x="1017179" y="1798625"/>
            <a:ext cx="5310287" cy="2873136"/>
          </a:xfrm>
          <a:prstGeom prst="rect">
            <a:avLst/>
          </a:prstGeom>
          <a:noFill/>
          <a:ln/>
        </p:spPr>
        <p:txBody>
          <a:bodyPr wrap="square" lIns="0" tIns="0" rIns="0" bIns="0" rtlCol="0" anchor="t"/>
          <a:lstStyle/>
          <a:p>
            <a:pPr algn="l" marL="210820" indent="-210820">
              <a:lnSpc>
                <a:spcPct val="113000"/>
              </a:lnSpc>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ਵੈਧ ਇਕਾਈਆਂ ਨੂੰ ਅਵੈਧ ਨਕਲਾਂ ਤੋਂ ਵੱਖਰਾ ਪਛਾਣਿਆ ਜਾਂਦਾ ਹੈ</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ਦੋਹਰੇ ਖਰਚ ਰੱਦ ਕੀਤੇ ਜਾਂਦੇ ਹਨ</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ਲੈਣ-ਦੇਣ ਦਾ ਜਨਤਕ ਇਤਿਹਾਸ ਅਤੇ ਦਸਤਖਤ</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ਕੰਮ ਦਾ ਸਬੂਤ ਅਤੇ ਨਿਯਮਾਂ ਦੀ ਸੁਤੰਤਰ ਜਾਂਚ</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ਵਿਕੇਂਦਰੀਕਰਨ ਅਤੇ ਤਸਦੀਕ ਨਾਲ ਜੁੜੀ ਸਪਲਾਈ ਦੀ ਸੀਮਾ</a:t>
            </a:r>
            <a:endParaRPr lang="pa" sz="2210" dirty="0"/>
          </a:p>
        </p:txBody>
      </p:sp>
      <p:sp>
        <p:nvSpPr>
          <p:cNvPr id="6" name="Text 3"/>
          <p:cNvSpPr/>
          <p:nvPr/>
        </p:nvSpPr>
        <p:spPr>
          <a:xfrm>
            <a:off x="666780" y="4980097"/>
            <a:ext cx="5694426" cy="113541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ਸਪਲਾਈ ਬਾਰੇ ਲਿਖਤੀ ਦਾਅਵਾ ਕਾਫ਼ੀ ਨਹੀਂ ਹੈ: ਇਸ ਦੀ ਤਸਦੀਕ ਕੌਣ ਕਰ ਸਕਦਾ ਹੈ, ਅਤੇ ਇਸ ਨੂੰ ਕੌਣ ਬਦਲ ਸਕਦਾ ਹੈ?</a:t>
            </a:r>
            <a:endParaRPr lang="p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ਸਪਲਾਈ ਬਾਰੇ ਇੱਕ ਦਾਅਵਾ ਜਾਰੀਕਰਤਾ ਆਪਣੀ ਵੈੱਬਸਾਈਟ ਉੱਤੇ ਇੱਕ ਹੱਦ ਦੱਸਦਾ ਹੈ। ਇਹ ਸਿਰਫ਼ ਜਾਰੀਕਰਤਾ ਦੇ ਆਪਣੇ ਡਾਟਾਬੇਸ ਵਿੱਚ ਦਰਜ ਹੁੰਦੀ ਹੈ। ਜਾਰੀਕਰਤਾ ਤੋਂ ਬਾਹਰ ਕੋਈ ਵੀ ਇਸ ਦੀ ਜਾਂਚ ਨਹੀਂ ਕਰ ਸਕਦਾ। ਜਾਰੀਕਰਤਾ ਚੁੱਪਚਾਪ ਸਪਲਾਈ ਬਦਲ ਸਕਦ">    </p:cNvPr>
          <p:cNvPicPr>
            <a:picLocks noChangeAspect="1"/>
          </p:cNvPicPr>
          <p:nvPr/>
        </p:nvPicPr>
        <p:blipFill>
          <a:blip r:embed="rId1"/>
          <a:stretch>
            <a:fillRect/>
          </a:stretch>
        </p:blipFill>
        <p:spPr>
          <a:xfrm>
            <a:off x="342900" y="612648"/>
            <a:ext cx="11506170" cy="54802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ਬਲਾਕਚੇਨ: ਬਿਟਕੋਇਨ ਦਾ ਜਨਤਕ ਬਹੀ-ਖਾਤਾ</a:t>
            </a:r>
            <a:endParaRPr lang="p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ਜਨਤਕ ਲੈਣ-ਦੇਣ ਰਿਕਾਰਡ ਦੀਆਂ ਕਈ ਨਕਲਾਂ</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ਆਪਸ ਵਿੱਚ ਜੁੜੇ ਬਲਾਕ; ਸੁਤੰਤਰ ਤੌਰ ’ਤੇ ਜਾਂਚੀਆਂ ਗਈਆਂ ਨਕਲਾਂ</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ਕੰਮ ਦੇ ਸਭ ਤੋਂ ਵੱਧ ਇਕੱਠੇ ਹੋਏ ਸਬੂਤ ਵਾਲੀ ਵੈਧ ਲੜੀ</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ਔਸਤਨ ਲਗਭਗ ਹਰ ਦਸ ਮਿੰਟਾਂ ਵਿੱਚ ਇੱਕ ਨਵਾਂ ਬਲਾਕ</a:t>
            </a:r>
            <a:endParaRPr lang="pa"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ਇਤਿਹਾਸ ਨੂੰ ਮੁੜ ਲਿਖਣ ਲਈ ਕੰਮ ਦੁਬਾਰਾ ਕਰਨਾ ਅਤੇ ਮੌਜੂਦਾ ਲੜੀ ਦੇ ਬਰਾਬਰ ਪਹੁੰਚਣਾ ਲੋੜੀਂਦਾ ਹੈ। ਇਹ ਮਹਿੰਗਾ ਹੈ, ਪਰ ਅਸਲ ਵਿੱਚ ਅਸੰਭਵ ਨਹੀਂ; ਅਸਥਾਈ ਤੌਰ ’ਤੇ ਮੁਕਾਬਲੇ ਵਾਲੇ ਇਤਿਹਾਸ ਅਤੇ ਪੁਨਰਗਠਨ ਹੋ ਸਕਦੇ ਹਨ।</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ਵਿਕੇਂਦਰੀਕਰਨ</a:t>
            </a:r>
            <a:endParaRPr lang="pa" sz="3000" dirty="0"/>
          </a:p>
        </p:txBody>
      </p:sp>
      <p:sp>
        <p:nvSpPr>
          <p:cNvPr id="5" name="Text 2"/>
          <p:cNvSpPr/>
          <p:nvPr/>
        </p:nvSpPr>
        <p:spPr>
          <a:xfrm>
            <a:off x="1017179" y="1379464"/>
            <a:ext cx="5956493" cy="2817175"/>
          </a:xfrm>
          <a:prstGeom prst="rect">
            <a:avLst/>
          </a:prstGeom>
          <a:noFill/>
          <a:ln/>
        </p:spPr>
        <p:txBody>
          <a:bodyPr wrap="square" lIns="0" tIns="0" rIns="0" bIns="0" rtlCol="0" anchor="t"/>
          <a:lstStyle/>
          <a:p>
            <a:pPr algn="l" marL="210820" indent="-210820">
              <a:lnSpc>
                <a:spcPct val="113000"/>
              </a:lnSpc>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ਓਪਨ-ਸੋਰਸ ਸੌਫਟਵੇਅਰ ਅਤੇ ਖੁੱਲ੍ਹੇ ਪ੍ਰੋਟੋਕੋਲ ਵਿੱਚ ਭਾਗੀਦਾਰੀ</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ਸੁਤੰਤਰ ਨੋਡ ਤਸਦੀਕ ਕਰਦੇ ਹਨ; ਮਾਈਨਰ ਬਲਾਕ ਪ੍ਰਸਤਾਵਿਤ ਕਰਦੇ ਹਨ</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ਨਿਯਮਾਂ ਵਿੱਚ ਬਦਲਾਅ ਸਵੈਇੱਛਾ ਨਾਲ ਅਪਣਾਏ ਜਾਣ ਉੱਤੇ ਨਿਰਭਰ ਕਰਦੇ ਹਨ</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ਕੋਈ ਵੀ ਇਕੱਲਾ ਭਾਗੀਦਾਰ ਸਾਰਿਆਂ ਲਈ ਨਿਯਮ ਨਹੀਂ ਬਦਲ ਸਕਦਾ</a:t>
            </a:r>
            <a:endParaRPr lang="pa" sz="2210" dirty="0"/>
          </a:p>
        </p:txBody>
      </p:sp>
      <p:sp>
        <p:nvSpPr>
          <p:cNvPr id="6" name="Text 3"/>
          <p:cNvSpPr/>
          <p:nvPr/>
        </p:nvSpPr>
        <p:spPr>
          <a:xfrm>
            <a:off x="666780" y="4505066"/>
            <a:ext cx="6340632" cy="113541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ਪ੍ਰਭਾਵ ਅਤੇ ਸਰੋਤਾਂ ਦੀ ਵੰਡ ਅਸਮਾਨ ਹੈ; ਵੱਡੀਆਂ ਸੇਵਾਵਾਂ ਨਿਰਭਰਤਾ ਪੈਦਾ ਕਰ ਸਕਦੀਆਂ ਹਨ। ਤਾਲਮੇਲ ਵਿੱਚ ਵੱਧ ਸਮਾਂ ਲੱਗ ਸਕਦਾ ਹੈ, ਅਤੇ ਨੈੱਟਵਰਕ ਦਾ ਕੋਈ ਕੇਂਦਰੀ ਸਹਾਇਤਾ ਕੇਂਦਰ ਨਹੀਂ ਹੈ।</a:t>
            </a:r>
            <a:endParaRPr lang="pa"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ਡਿਜੀਟਲ ਦਸਤਖ਼ਤ ਅਤੇ ਪੀਅਰ-ਟੂ-ਪੀਅਰ ਟ੍ਰਾਂਸਫ਼ਰ</a:t>
            </a:r>
            <a:endParaRPr lang="p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ਵਾਲਿਟ ਦਸਤਖ਼ਤ ਕਰਨ ਲਈ ਇੱਕ ਨਿੱਜੀ ਕੁੰਜੀ ਵਰਤਦਾ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ਨੈੱਟਵਰਕ ਕੁੰਜੀ ਨੂੰ ਜਾਣੇ ਬਿਨਾਂ ਤਸਦੀਕ ਕਰਦਾ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ਦਸਤਖ਼ਤ ਕੀਤਾ ਲੈਣ-ਦੇਣ ਭਾਗੀਦਾਰਾਂ ਰਾਹੀਂ ਪ੍ਰਸਾਰਿਤ ਹੁੰਦਾ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ਕੋਈ ਕੇਂਦਰੀ ਬਿਟਕੋਇਨ ਸੰਚਾਲਕ ਮੈਂਬਰਸ਼ਿਪ ਜਾਂ ਭੁਗਤਾਨ ਨੂੰ ਮਨਜ਼ੂਰੀ ਨਹੀਂ ਦਿੰਦਾ</a:t>
            </a:r>
            <a:endParaRPr lang="p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ਨਿੱਜੀ ਕੁੰਜੀ ਹਾਸਲ ਕਰਨ ਵਾਲਾ ਕੋਈ ਵੀ ਵਿਅਕਤੀ ਆਮ ਤੌਰ 'ਤੇ ਰਕਮ ਖ਼ਰਚ ਸਕਦਾ ਹੈ। ਪਹੁੰਚ ਗੁਆਉਣ ਦਾ ਮਤਲਬ ਰਕਮ ਦਾ ਸਥਾਈ ਨੁਕਸਾਨ ਹੋ ਸਕਦਾ ਹੈ।</a:t>
            </a:r>
            <a:endParaRPr lang="pa"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ਵਿਚੋਲਿਆਂ ਦੀਆਂ ਸੇਵਾਵਾਂ ਵਿਕਲਪਿਕ ਰਹਿੰਦੀਆਂ ਹਨ; ਕਿਸੇ ਇੱਕ ਨੂੰ ਚੁਣਨ ਨਾਲ ਰਕਮ ਦੀ ਹਿਰਾਸਤ ਸੰਬੰਧੀ ਉਸ ਦੇ ਨਿਯਮ ਅਤੇ ਜੋਖਮ ਵੀ ਜੁੜ ਜਾਂਦੇ ਹਨ। ਗ਼ਲਤ ਪਤੇ 'ਤੇ ਕੀਤਾ ਗਿਆ ਵੈਧ ਭੁਗਤਾਨ ਆਮ ਤੌਰ 'ਤੇ ਵਾਪਸ ਨਹੀਂ ਮੋੜਿਆ ਜਾ ਸਕਦਾ।</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ਭੇਜਣ ਵਾਲਾ ਲੈਣ-ਦੇਣ 'ਤੇ ਦਸਤਖ਼ਤ ਕਰਦਾ ਹੈ ਅਤੇ ਇਸ ਨੂੰ ਪ੍ਰਸਾਰਿਤ ਕਰਦਾ ਹੈ ਹੋਰ ਨੋਡ ਇੱਕ ਨੋਡ ਇਸ ਦੀ ਜਾਂਚ ਕਰਦਾ ਹੈ ਅਤੇ ਇਸ ਨੂੰ ਅੱਗੇ ਭੇਜਦਾ ਹੈ ਇੱਕ ਹੋਰ ਨੋਡ ਇਸ ਨੂੰ ਅੱਗੇ ਭੇਜਦਾ ਹੈਉਹ ਰਸਤਾ ਜਿਸ ਰਾਹੀਂ ਇਹ ਜਾਂਦਾ ਹੈ ਇੱਕ ਨੋਡ ਇਸ ਦੀ">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ਵਰਤੋਂਕਾਰਵਰਤੋਂਕਾਰ ਬਿਟਕੋਇਨ ਪ੍ਰਾਪਤ ਕਰਦਾ ਹੈ, ਆਪਣੇ ਕੋਲ ਰੱਖਦਾ ਹੈ ਅਤੇ ਭੇਜਦਾ ਹੈ। ਨੋਡਨੋਡ ਖ਼ੁਦ ਨਿਯਮਾਂ ਦੀ ਜਾਂਚ ਕਰਦਾ ਹੈ ਅਤੇ ਵੈਧ ਡਾਟਾ ਅੱਗੇ ਭੇਜਦਾ ਹੈ। ਮਾਈਨਰਮਾਈਨਰ ਸੰਭਾਵੀ ਬਲਾਕ ਬਣਾਉਂਦਾ ਹੈ ਅਤੇ ਕੰਮ ਦਾ ਸਬੂਤ ਤਿਆਰ ਕਰਦਾ ਹੈ।ਡ">    </p:cNvPr>
          <p:cNvPicPr>
            <a:picLocks noChangeAspect="1"/>
          </p:cNvPicPr>
          <p:nvPr/>
        </p:nvPicPr>
        <p:blipFill>
          <a:blip r:embed="rId2"/>
          <a:stretch>
            <a:fillRect/>
          </a:stretch>
        </p:blipFill>
        <p:spPr>
          <a:xfrm>
            <a:off x="1590690" y="571500"/>
            <a:ext cx="3524280" cy="569890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ਵਰਤੋਂਕਾਰ, ਨੋਡ, ਮਾਈਨਰ ਅਤੇ ਡਿਵੈਲਪਰ</a:t>
            </a:r>
            <a:endParaRPr lang="p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ਮਾਈਨਰ ਅਵੈਧ ਬਲਾਕਾਂ ਨੂੰ ਇਮਾਨਦਾਰ ਨੋਡਾਂ ਲਈ ਸਵੀਕਾਰਯੋਗ ਨਹੀਂ ਬਣਾ ਸਕਦੇ। ਡਿਵੈਲਪਰ ਸਾਫਟਵੇਅਰ ਅਪਣਾਉਣ ਲਈ ਮਜਬੂਰ ਨਹੀਂ ਕਰ ਸਕਦੇ। ਇੱਕ ਵਿਅਕਤੀ ਕਈ ਭੂਮਿਕਾਵਾਂ ਨਿਭਾ ਸਕਦਾ ਹੈ।</a:t>
            </a:r>
            <a:endParaRPr lang="pa"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ਤੁਰੰਤ ਸਵਾਲ</a:t>
            </a:r>
            <a:endParaRPr lang="pa" sz="2400" dirty="0"/>
          </a:p>
          <a:p>
            <a:pPr algn="l" indent="0" marL="0">
              <a:lnSpc>
                <a:spcPct val="113000"/>
              </a:lnSpc>
              <a:spcBef>
                <a:spcPts val="360"/>
              </a:spcBef>
              <a:buNone/>
            </a:pPr>
            <a:r>
              <a:rPr lang="pa" altLang="en-US" sz="2400" dirty="0">
                <a:solidFill>
                  <a:srgbClr val="25252B"/>
                </a:solidFill>
                <a:latin typeface="IBM Plex Sans" pitchFamily="34" charset="0"/>
                <a:ea typeface="IBM Plex Sans" pitchFamily="34" charset="-122"/>
                <a:cs typeface="IBM Plex Sans" pitchFamily="34" charset="-120"/>
              </a:rPr>
              <a:t>ਇੱਕ ਨੋਡ ਲੈਣ-ਦੇਣ ਦੀ ਪੁਸ਼ਟੀ ਕਿਉਂ ਕਰਦਾ ਹੈ? ਕੋਈ ਇੱਕ ਨਿਯਮ ਦੱਸੋ ਜਿਸ ਦੀ ਇਹ ਜਾਂਚ ਕਰਦਾ ਹੈ।</a:t>
            </a:r>
            <a:endParaRPr lang="p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ਕੰਮ ਦਾ ਸਬੂਤ</a:t>
            </a:r>
            <a:endParaRPr lang="pa"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ਪ੍ਰਸਤਾਵਿਤ ਬਲਾਕ → ਵਾਰ-ਵਾਰ ਹੈਸ਼ਿੰਗ → ਵੈਧ ਨਤੀਜਾ</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ਮਹਿੰਗੀ ਗਣਨਾ ਅਤੇ ਊਰਜਾ ਦੀ ਖਪਤ; ਤੇਜ਼ ਤਸਦੀਕ</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ਵੈਧ ਬਲਾਕ ਦਾ ਪ੍ਰਸਾਰਣ ਅਤੇ ਨੋਡਾਂ ਵੱਲੋਂ ਜਾਂਚ</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ਬਲਾਕਾਂ ਵਿਚਕਾਰ ਔਸਤ ਅੰਤਰ ਦਸ ਮਿੰਟ ਰੱਖਣ ਲਈ ਟੀਚਾ ਬਦਲਦਾ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ਸੰਚਿਤ ਕੰਮ ਇਤਿਹਾਸ ਨੂੰ ਮੁੜ ਲਿਖਣਾ ਮਹਿੰਗਾ ਬਣਾਉਂਦਾ ਹੈ</a:t>
            </a:r>
            <a:endParaRPr lang="pa" sz="2400" dirty="0"/>
          </a:p>
        </p:txBody>
      </p:sp>
      <p:sp>
        <p:nvSpPr>
          <p:cNvPr id="6" name="Text 3"/>
          <p:cNvSpPr/>
          <p:nvPr/>
        </p:nvSpPr>
        <p:spPr>
          <a:xfrm>
            <a:off x="666780" y="4844948"/>
            <a:ext cx="6340632"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ਮਾਈਨਿੰਗ ਲੈਣ-ਦੇਣ ਦੇ ਕ੍ਰਮ ਨੂੰ ਸੁਰੱਖਿਅਤ ਕਰਦੀ ਹੈ; ਇਹ ਬਾਹਰੀ ਸਮੀਕਰਨਾਂ ਨੂੰ ਹੱਲ ਨਹੀਂ ਕਰਦੀ। ਊਰਜਾ ਦੇ ਸਰੋਤ, ਵਰਤੋਂ, ਸੁਰੱਖਿਆ ਲਾਭ ਅਤੇ ਵਿਕਲਪਾਂ ਦਾ ਮੁਲਾਂਕਣ ਕਰੋ।</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ਮਾਈਨਰ ਇੱਕ ਬਲਾਕ ਲੱਭਦਾ ਹੈ ਇੱਕ ਮਾਈਨਿੰਗ ਮਸ਼ੀਨ ਵਾਰ-ਵਾਰ ਹੈਸ਼ ਕਰਦੀ ਹੈ ਜਦੋਂ ਤੱਕ ਕੋਈ ਨਤੀਜਾ ਟੀਚੇ ਨੂੰ ਪੂਰਾ ਨਹੀਂ ਕਰਦਾ2ਮਾਈਨਰ ਇਸ ਦਾ ਪ੍ਰਸਾਰਣ ਕਰਦਾ ਹੈਬਲਾਕ ਨੈੱਟਵਰਕ ਵਿੱਚ ਭੇਜਿਆ ਜਾਂਦਾ ਹੈ3ਨੋਡ ਇਸ ਦੀ ਜਾਂਚ ਕਰਦੇ ਹਨ ਹਰ ਨੋਡ ਸਬੂ">    </p:cNvPr>
          <p:cNvPicPr>
            <a:picLocks noChangeAspect="1"/>
          </p:cNvPicPr>
          <p:nvPr/>
        </p:nvPicPr>
        <p:blipFill>
          <a:blip r:embed="rId2"/>
          <a:stretch>
            <a:fillRect/>
          </a:stretch>
        </p:blipFill>
        <p:spPr>
          <a:xfrm>
            <a:off x="1379190" y="571500"/>
            <a:ext cx="3947099" cy="5699089"/>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ਸੀਮਤ ਸਪਲਾਈ</a:t>
            </a:r>
            <a:endParaRPr lang="pa"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pa" altLang="en-US" sz="2110" dirty="0">
                <a:solidFill>
                  <a:srgbClr val="25252B"/>
                </a:solidFill>
                <a:latin typeface="IBM Plex Sans" pitchFamily="34" charset="0"/>
                <a:ea typeface="IBM Plex Sans" pitchFamily="34" charset="-122"/>
                <a:cs typeface="IBM Plex Sans" pitchFamily="34" charset="-120"/>
              </a:rPr>
              <a:t>ਵੱਧ ਤੋਂ ਵੱਧ: </a:t>
            </a:r>
            <a:r>
              <a:rPr lang="pa" altLang="en-US" sz="2110" b="1" dirty="0">
                <a:solidFill>
                  <a:srgbClr val="25252B"/>
                </a:solidFill>
                <a:latin typeface="IBM Plex Sans" pitchFamily="34" charset="0"/>
                <a:ea typeface="IBM Plex Sans" pitchFamily="34" charset="-122"/>
                <a:cs typeface="IBM Plex Sans" pitchFamily="34" charset="-120"/>
              </a:rPr>
              <a:t>21 ਮਿਲੀਅਨ BTC</a:t>
            </a:r>
            <a:r>
              <a:rPr lang="pa" altLang="en-US" sz="2110" dirty="0">
                <a:solidFill>
                  <a:srgbClr val="25252B"/>
                </a:solidFill>
                <a:latin typeface="IBM Plex Sans" pitchFamily="34" charset="0"/>
                <a:ea typeface="IBM Plex Sans" pitchFamily="34" charset="-122"/>
                <a:cs typeface="IBM Plex Sans" pitchFamily="34" charset="-120"/>
              </a:rPr>
              <a:t> ਜਨਤਕ ਨਿਯਮਾਂ ਦੇ ਤਹਿਤ</a:t>
            </a:r>
            <a:endParaRPr lang="pa" sz="2110" dirty="0"/>
          </a:p>
          <a:p>
            <a:pPr algn="l" marL="200660" indent="-200660">
              <a:lnSpc>
                <a:spcPct val="113000"/>
              </a:lnSpc>
              <a:spcBef>
                <a:spcPts val="420"/>
              </a:spcBef>
              <a:buSzPct val="100000"/>
              <a:buChar char="•"/>
            </a:pPr>
            <a:r>
              <a:rPr lang="pa" altLang="en-US" sz="2110" dirty="0">
                <a:solidFill>
                  <a:srgbClr val="25252B"/>
                </a:solidFill>
                <a:latin typeface="IBM Plex Sans" pitchFamily="34" charset="0"/>
                <a:ea typeface="IBM Plex Sans" pitchFamily="34" charset="-122"/>
                <a:cs typeface="IBM Plex Sans" pitchFamily="34" charset="-120"/>
              </a:rPr>
              <a:t>ਨਵਾਂ ਜਾਰੀਕਰਨ: ਬਲਾਕ ਸਬਸਿਡੀ</a:t>
            </a:r>
            <a:endParaRPr lang="pa" sz="2110" dirty="0"/>
          </a:p>
          <a:p>
            <a:pPr algn="l" marL="200660" indent="-200660">
              <a:lnSpc>
                <a:spcPct val="113000"/>
              </a:lnSpc>
              <a:spcBef>
                <a:spcPts val="420"/>
              </a:spcBef>
              <a:buSzPct val="100000"/>
              <a:buChar char="•"/>
            </a:pPr>
            <a:r>
              <a:rPr lang="pa" altLang="en-US" sz="2110" dirty="0">
                <a:solidFill>
                  <a:srgbClr val="25252B"/>
                </a:solidFill>
                <a:latin typeface="IBM Plex Sans" pitchFamily="34" charset="0"/>
                <a:ea typeface="IBM Plex Sans" pitchFamily="34" charset="-122"/>
                <a:cs typeface="IBM Plex Sans" pitchFamily="34" charset="-120"/>
              </a:rPr>
              <a:t>ਹਾਲਵਿੰਗ: ਹਰ </a:t>
            </a:r>
            <a:r>
              <a:rPr lang="pa" altLang="en-US" sz="2110" b="1" dirty="0">
                <a:solidFill>
                  <a:srgbClr val="25252B"/>
                </a:solidFill>
                <a:latin typeface="IBM Plex Sans" pitchFamily="34" charset="0"/>
                <a:ea typeface="IBM Plex Sans" pitchFamily="34" charset="-122"/>
                <a:cs typeface="IBM Plex Sans" pitchFamily="34" charset="-120"/>
              </a:rPr>
              <a:t>2,10,000 ਬਲਾਕਾਂ ਬਾਅਦ</a:t>
            </a:r>
            <a:r>
              <a:rPr lang="pa" altLang="en-US" sz="2110" dirty="0">
                <a:solidFill>
                  <a:srgbClr val="25252B"/>
                </a:solidFill>
                <a:latin typeface="IBM Plex Sans" pitchFamily="34" charset="0"/>
                <a:ea typeface="IBM Plex Sans" pitchFamily="34" charset="-122"/>
                <a:cs typeface="IBM Plex Sans" pitchFamily="34" charset="-120"/>
              </a:rPr>
              <a:t>, ਲਗਭਗ ਚਾਰ ਸਾਲਾਂ ਬਾਅਦ</a:t>
            </a:r>
            <a:endParaRPr lang="pa" sz="2110" dirty="0"/>
          </a:p>
          <a:p>
            <a:pPr algn="l" marL="200660" indent="-200660">
              <a:lnSpc>
                <a:spcPct val="113000"/>
              </a:lnSpc>
              <a:spcBef>
                <a:spcPts val="420"/>
              </a:spcBef>
              <a:buSzPct val="100000"/>
              <a:buChar char="•"/>
            </a:pPr>
            <a:r>
              <a:rPr lang="pa" altLang="en-US" sz="2110" dirty="0">
                <a:solidFill>
                  <a:srgbClr val="25252B"/>
                </a:solidFill>
                <a:latin typeface="IBM Plex Sans" pitchFamily="34" charset="0"/>
                <a:ea typeface="IBM Plex Sans" pitchFamily="34" charset="-122"/>
                <a:cs typeface="IBM Plex Sans" pitchFamily="34" charset="-120"/>
              </a:rPr>
              <a:t>ਸਬਸਿਡੀ: 50 → 25 → 12.5 → 6.25 → 3.125 BTC</a:t>
            </a:r>
            <a:endParaRPr lang="pa" sz="2110" dirty="0"/>
          </a:p>
          <a:p>
            <a:pPr algn="l" marL="200660" indent="-200660">
              <a:lnSpc>
                <a:spcPct val="113000"/>
              </a:lnSpc>
              <a:spcBef>
                <a:spcPts val="420"/>
              </a:spcBef>
              <a:buSzPct val="100000"/>
              <a:buChar char="•"/>
            </a:pPr>
            <a:r>
              <a:rPr lang="pa" altLang="en-US" sz="2110" dirty="0">
                <a:solidFill>
                  <a:srgbClr val="25252B"/>
                </a:solidFill>
                <a:latin typeface="IBM Plex Sans" pitchFamily="34" charset="0"/>
                <a:ea typeface="IBM Plex Sans" pitchFamily="34" charset="-122"/>
                <a:cs typeface="IBM Plex Sans" pitchFamily="34" charset="-120"/>
              </a:rPr>
              <a:t>ਫ਼ੀਸਾਂ ਨਵੇਂ ਜਾਰੀਕਰਨ ਤੋਂ ਵੱਖ ਹਨ</a:t>
            </a:r>
            <a:endParaRPr lang="pa" sz="2110" dirty="0"/>
          </a:p>
        </p:txBody>
      </p:sp>
      <p:sp>
        <p:nvSpPr>
          <p:cNvPr id="6" name="Text 3"/>
          <p:cNvSpPr/>
          <p:nvPr/>
        </p:nvSpPr>
        <p:spPr>
          <a:xfrm>
            <a:off x="666780" y="4780666"/>
            <a:ext cx="5694426" cy="1085850"/>
          </a:xfrm>
          <a:prstGeom prst="rect">
            <a:avLst/>
          </a:prstGeom>
          <a:noFill/>
          <a:ln/>
        </p:spPr>
        <p:txBody>
          <a:bodyPr wrap="square" lIns="0" tIns="0" rIns="0" bIns="0" rtlCol="0" anchor="t"/>
          <a:lstStyle/>
          <a:p>
            <a:pPr algn="l" indent="0" marL="0">
              <a:lnSpc>
                <a:spcPct val="113000"/>
              </a:lnSpc>
              <a:buNone/>
            </a:pPr>
            <a:r>
              <a:rPr lang="pa" altLang="en-US" sz="2110" dirty="0">
                <a:solidFill>
                  <a:srgbClr val="25252B"/>
                </a:solidFill>
                <a:latin typeface="IBM Plex Sans" pitchFamily="34" charset="0"/>
                <a:ea typeface="IBM Plex Sans" pitchFamily="34" charset="-122"/>
                <a:cs typeface="IBM Plex Sans" pitchFamily="34" charset="-120"/>
              </a:rPr>
              <a:t>ਨੋਡ ਵਾਧੂ ਜਾਰੀਕਰਨ ਨੂੰ ਰੱਦ ਕਰਦੇ ਹਨ; ਇਹ ਸੀਮਾ ਉਦੋਂ ਤੱਕ ਕਾਇਮ ਰਹਿੰਦੀ ਹੈ ਜਦੋਂ ਤੱਕ ਭਾਗੀਦਾਰ ਇਸ ਨੂੰ ਲਾਗੂ ਰੱਖਦੇ ਹਨ। ਸੀਮਤ ਸਪਲਾਈ ਕੀਮਤ ਵਧਣ ਦੀ ਗਾਰੰਟੀ ਨਹੀਂ ਦਿੰਦੀ।</a:t>
            </a:r>
            <a:endParaRPr lang="pa"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ਜਾਰੀ ਕੀਤੇ ਕੁੱਲ ਬਿਟਕੋਇਨ21 ਮਿਲੀਅਨ ਦੀ ਸੀਮਾ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ਪ੍ਰਤੀ ਬਲਾਕ ਨਵੇਂ ਬਿਟਕੋਇਨ502512.56.253.1250k210k420k630k840k1,050k1,260k1,470kਹਰ 210,000 ਬਲਾਕਾਂ ਮਗਰੋਂ ਅੱਧੇ ਹੋਣਾ (ਲਗਭਗ ਚਾਰ ਸਾਲ)ਲੈਣ-ਦੇਣ ਦੀਆਂ ਫੀਸਾਂ ਵਾਧੂ ਅਦਾ ਕੀਤੀਆਂ ਜਾਂਦੀਆਂ ਹਨ ਅਤੇ ਇਹ ਨਵੇਂ ਬਿਟਕੋਇਨ ਨਹੀਂ ਹੁੰਦੀ">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ਸਤੋਸ਼ੀ ਅਤੇ ਇਕਾਈ ਪੱਖਪਾਤ</a:t>
            </a:r>
            <a:endParaRPr lang="pa" sz="3000" dirty="0"/>
          </a:p>
        </p:txBody>
      </p:sp>
      <p:sp>
        <p:nvSpPr>
          <p:cNvPr id="5" name="Text 2"/>
          <p:cNvSpPr/>
          <p:nvPr/>
        </p:nvSpPr>
        <p:spPr>
          <a:xfrm>
            <a:off x="986729" y="1372240"/>
            <a:ext cx="5343754" cy="1535918"/>
          </a:xfrm>
          <a:prstGeom prst="rect">
            <a:avLst/>
          </a:prstGeom>
          <a:noFill/>
          <a:ln/>
        </p:spPr>
        <p:txBody>
          <a:bodyPr wrap="square" lIns="0" tIns="0" rIns="0" bIns="0" rtlCol="0" anchor="t"/>
          <a:lstStyle/>
          <a:p>
            <a:pPr algn="l" marL="191770" indent="-191770">
              <a:lnSpc>
                <a:spcPct val="113000"/>
              </a:lnSpc>
              <a:buSzPct val="100000"/>
              <a:buChar char="•"/>
            </a:pPr>
            <a:r>
              <a:rPr lang="pa" altLang="en-US" sz="2020" b="1" dirty="0">
                <a:solidFill>
                  <a:srgbClr val="25252B"/>
                </a:solidFill>
                <a:latin typeface="IBM Plex Sans" pitchFamily="34" charset="0"/>
                <a:ea typeface="IBM Plex Sans" pitchFamily="34" charset="-122"/>
                <a:cs typeface="IBM Plex Sans" pitchFamily="34" charset="-120"/>
              </a:rPr>
              <a:t>1 BTC = 10,00,00,000 ਸੈਟਸ</a:t>
            </a:r>
            <a:endParaRPr lang="pa" sz="2020" dirty="0"/>
          </a:p>
          <a:p>
            <a:pPr algn="l" marL="191770" indent="-191770">
              <a:lnSpc>
                <a:spcPct val="113000"/>
              </a:lnSpc>
              <a:spcBef>
                <a:spcPts val="400"/>
              </a:spcBef>
              <a:buSzPct val="100000"/>
              <a:buChar char="•"/>
            </a:pPr>
            <a:r>
              <a:rPr lang="pa" altLang="en-US" sz="2020" b="1" dirty="0">
                <a:solidFill>
                  <a:srgbClr val="25252B"/>
                </a:solidFill>
                <a:latin typeface="IBM Plex Sans" pitchFamily="34" charset="0"/>
                <a:ea typeface="IBM Plex Sans" pitchFamily="34" charset="-122"/>
                <a:cs typeface="IBM Plex Sans" pitchFamily="34" charset="-120"/>
              </a:rPr>
              <a:t>0.001 BTC = 1,00,000 ਸੈਟਸ</a:t>
            </a:r>
            <a:endParaRPr lang="pa" sz="2020" dirty="0"/>
          </a:p>
          <a:p>
            <a:pPr algn="l" marL="191770" indent="-191770">
              <a:lnSpc>
                <a:spcPct val="113000"/>
              </a:lnSpc>
              <a:spcBef>
                <a:spcPts val="400"/>
              </a:spcBef>
              <a:buSzPct val="100000"/>
              <a:buChar char="•"/>
            </a:pPr>
            <a:r>
              <a:rPr lang="pa" altLang="en-US" sz="2020" b="1" dirty="0">
                <a:solidFill>
                  <a:srgbClr val="25252B"/>
                </a:solidFill>
                <a:latin typeface="IBM Plex Sans" pitchFamily="34" charset="0"/>
                <a:ea typeface="IBM Plex Sans" pitchFamily="34" charset="-122"/>
                <a:cs typeface="IBM Plex Sans" pitchFamily="34" charset="-120"/>
              </a:rPr>
              <a:t>1 ਸੈਟ = 0.00000001 BTC</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ਇੱਕ ਪੂਰਾ ਬਿਟਕੋਇਨ ਲੈਣਾ ਜ਼ਰੂਰੀ ਨਹੀਂ ਹੈ</a:t>
            </a:r>
            <a:endParaRPr lang="pa" sz="2020" dirty="0"/>
          </a:p>
        </p:txBody>
      </p:sp>
      <p:sp>
        <p:nvSpPr>
          <p:cNvPr id="6" name="Text 3"/>
          <p:cNvSpPr/>
          <p:nvPr/>
        </p:nvSpPr>
        <p:spPr>
          <a:xfrm>
            <a:off x="666780" y="3189702"/>
            <a:ext cx="5694426" cy="1036747"/>
          </a:xfrm>
          <a:prstGeom prst="rect">
            <a:avLst/>
          </a:prstGeom>
          <a:noFill/>
          <a:ln/>
        </p:spPr>
        <p:txBody>
          <a:bodyPr wrap="square" lIns="0" tIns="0" rIns="0" bIns="0" rtlCol="0" anchor="t"/>
          <a:lstStyle/>
          <a:p>
            <a:pPr algn="l" indent="0" marL="0">
              <a:lnSpc>
                <a:spcPct val="113000"/>
              </a:lnSpc>
              <a:buNone/>
            </a:pPr>
            <a:r>
              <a:rPr lang="pa" altLang="en-US" sz="2020" b="1" dirty="0">
                <a:solidFill>
                  <a:srgbClr val="422C70"/>
                </a:solidFill>
                <a:latin typeface="IBM Plex Sans" pitchFamily="34" charset="0"/>
                <a:ea typeface="IBM Plex Sans" pitchFamily="34" charset="-122"/>
                <a:cs typeface="IBM Plex Sans" pitchFamily="34" charset="-120"/>
              </a:rPr>
              <a:t>ਇਕਾਈ ਪੱਖਪਾਤ:</a:t>
            </a:r>
            <a:r>
              <a:rPr lang="pa" altLang="en-US" sz="2020" dirty="0">
                <a:solidFill>
                  <a:srgbClr val="25252B"/>
                </a:solidFill>
                <a:latin typeface="IBM Plex Sans" pitchFamily="34" charset="0"/>
                <a:ea typeface="IBM Plex Sans" pitchFamily="34" charset="-122"/>
                <a:cs typeface="IBM Plex Sans" pitchFamily="34" charset="-120"/>
              </a:rPr>
              <a:t> ਪ੍ਰਤੀ ਪੂਰੀ ਇਕਾਈ ਦੀ ਘੱਟ ਕੀਮਤ ਇਹ ਸਾਬਤ ਨਹੀਂ ਕਰਦੀ ਕਿ ਉਹ ਵੱਧ ਮੁੱਲ ਦਿੰਦੀ ਹੈ। ਸਪਲਾਈ ਵਿੱਚ ਹਿੱਸੇਦਾਰੀ, ਸ਼ਾਮਲ ਮੁੱਲ ਅਤੇ ਜੋਖਮਾਂ ਦੀ ਤੁਲਨਾ ਕਰੋ।</a:t>
            </a:r>
            <a:endParaRPr lang="pa" sz="2020" dirty="0"/>
          </a:p>
        </p:txBody>
      </p:sp>
      <p:sp>
        <p:nvSpPr>
          <p:cNvPr id="7" name="Shape 4"/>
          <p:cNvSpPr/>
          <p:nvPr/>
        </p:nvSpPr>
        <p:spPr>
          <a:xfrm>
            <a:off x="666780" y="4482389"/>
            <a:ext cx="5372100" cy="1382298"/>
          </a:xfrm>
          <a:prstGeom prst="rect">
            <a:avLst/>
          </a:prstGeom>
          <a:solidFill>
            <a:srgbClr val="F3F3FA"/>
          </a:solidFill>
          <a:ln/>
        </p:spPr>
      </p:sp>
      <p:sp>
        <p:nvSpPr>
          <p:cNvPr id="8" name="Shape 5"/>
          <p:cNvSpPr/>
          <p:nvPr/>
        </p:nvSpPr>
        <p:spPr>
          <a:xfrm>
            <a:off x="666780" y="4482389"/>
            <a:ext cx="57150" cy="1382298"/>
          </a:xfrm>
          <a:prstGeom prst="rect">
            <a:avLst/>
          </a:prstGeom>
          <a:solidFill>
            <a:srgbClr val="422C70"/>
          </a:solidFill>
          <a:ln/>
        </p:spPr>
      </p:sp>
      <p:sp>
        <p:nvSpPr>
          <p:cNvPr id="9" name="Text 6"/>
          <p:cNvSpPr/>
          <p:nvPr/>
        </p:nvSpPr>
        <p:spPr>
          <a:xfrm>
            <a:off x="1133582" y="4712818"/>
            <a:ext cx="4765396" cy="921441"/>
          </a:xfrm>
          <a:prstGeom prst="rect">
            <a:avLst/>
          </a:prstGeom>
          <a:noFill/>
          <a:ln/>
        </p:spPr>
        <p:txBody>
          <a:bodyPr wrap="square" lIns="0" tIns="0" rIns="0" bIns="0" rtlCol="0" anchor="t"/>
          <a:lstStyle/>
          <a:p>
            <a:pPr algn="l" indent="0" marL="0">
              <a:lnSpc>
                <a:spcPct val="113000"/>
              </a:lnSpc>
              <a:buNone/>
            </a:pPr>
            <a:r>
              <a:rPr lang="pa" altLang="en-US" sz="2020" b="1" dirty="0">
                <a:solidFill>
                  <a:srgbClr val="422C70"/>
                </a:solidFill>
                <a:latin typeface="IBM Plex Sans" pitchFamily="34" charset="0"/>
                <a:ea typeface="IBM Plex Sans" pitchFamily="34" charset="-122"/>
                <a:cs typeface="IBM Plex Sans" pitchFamily="34" charset="-120"/>
              </a:rPr>
              <a:t>ਆਪਣੀ ਸਮਝ ਦਰਸਾਓ</a:t>
            </a:r>
            <a:endParaRPr lang="pa" sz="2020" dirty="0"/>
          </a:p>
          <a:p>
            <a:pPr algn="l" indent="0" marL="0">
              <a:lnSpc>
                <a:spcPct val="113000"/>
              </a:lnSpc>
              <a:spcBef>
                <a:spcPts val="300"/>
              </a:spcBef>
              <a:buNone/>
            </a:pPr>
            <a:r>
              <a:rPr lang="pa" altLang="en-US" sz="2020" dirty="0">
                <a:solidFill>
                  <a:srgbClr val="25252B"/>
                </a:solidFill>
                <a:latin typeface="IBM Plex Sans" pitchFamily="34" charset="0"/>
                <a:ea typeface="IBM Plex Sans" pitchFamily="34" charset="-122"/>
                <a:cs typeface="IBM Plex Sans" pitchFamily="34" charset="-120"/>
              </a:rPr>
              <a:t>0.01 BTC ਵਿੱਚ ਕਿੰਨੇ ਸੈਟਸ ਹੁੰਦੇ ਹਨ? ਕੋਈ ਵਿਅਕਤੀ ਇੱਕ ਪੂਰੇ ਬਿਟਕੋਇਨ ਤੋਂ ਘੱਟ ਦੀ ਵਰਤੋਂ ਕਿਉਂ ਕਰ ਸਕਦਾ ਹੈ?</a:t>
            </a:r>
            <a:endParaRPr lang="pa"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ਮਜ਼ਬੂਤ ਡਿਜੀਟਲ ਮੁਦਰਾ ਵਜੋਂ ਬਿਟਕੋਇਨ</a:t>
            </a:r>
            <a:endParaRPr lang="pa"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ਟਿਕਾਊ ਬਹੀ-ਖਾਤਾ; ਪਹੁੰਚ ਕੁੰਜੀਆਂ 'ਤੇ ਨਿਰਭਰ ਕਰਦੀ ਹੈ</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ਆਸਾਨੀ ਨਾਲ ਲਿਜਾਣਯੋਗ ਅਤੇ ਵੰਡਣਯੋਗ; ਟ੍ਰਾਂਸਫ਼ਰ ਲਈ ਸੰਚਾਰ ਦੀ ਲੋੜ ਹੁੰਦੀ ਹੈ</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ਜਨਤਕ ਤੌਰ 'ਤੇ ਜਾਣੀ ਸੀਮਿਤ ਸਪਲਾਈ ਅਤੇ ਤਸਦੀਕਯੋਗ ਨਿਯਮ</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ਸੇਵਾਵਾਂ ਜਨਤਕ ਲੈਣ-ਦੇਣ ਇਤਿਹਾਸ ਨਾਲ ਕਿਵੇਂ ਪੇਸ਼ ਆਉਂਦੀਆਂ ਹਨ, ਇਸ ਨਾਲ ਪਰਸਪਰ ਬਦਲਣਯੋਗਤਾ ਪ੍ਰਭਾਵਿਤ ਹੋ ਸਕਦੀ ਹੈ</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ਸਵੀਕਾਰਤਾ ਥਾਂ ਅਨੁਸਾਰ ਬਦਲਦੀ ਹੈ</a:t>
            </a:r>
            <a:endParaRPr lang="pa"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pa" altLang="en-US" sz="2020" b="1" dirty="0">
                <a:solidFill>
                  <a:srgbClr val="25252B"/>
                </a:solidFill>
                <a:latin typeface="IBM Plex Sans" pitchFamily="34" charset="0"/>
                <a:ea typeface="IBM Plex Sans" pitchFamily="34" charset="-122"/>
                <a:cs typeface="IBM Plex Sans" pitchFamily="34" charset="-120"/>
              </a:rPr>
              <a:t>ਤਿੰਨ ਕਾਰਜ</a:t>
            </a:r>
            <a:endParaRPr lang="pa" sz="2020" dirty="0"/>
          </a:p>
        </p:txBody>
      </p:sp>
      <p:sp>
        <p:nvSpPr>
          <p:cNvPr id="6" name="Text 4"/>
          <p:cNvSpPr/>
          <p:nvPr/>
        </p:nvSpPr>
        <p:spPr>
          <a:xfrm>
            <a:off x="986729" y="4136837"/>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ਮੁੱਲ ਸੰਭਾਲਣ ਦਾ ਸਾਧਨ: ਅਨੁਮਾਨਯੋਗ ਸਪਲਾਈ; ਉਤਰਾਅ-ਚੜ੍ਹਾਅ ਵਾਲੀ ਕੀਮਤ</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ਵਟਾਂਦਰੇ ਦਾ ਮਾਧਿਅਮ: ਸਿੱਧਾ ਟ੍ਰਾਂਸਫ਼ਰ; ਵੱਖੋ-ਵੱਖਰੀਆਂ ਫ਼ੀਸਾਂ ਅਤੇ ਸਵੀਕਾਰਤਾ</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ਹਿਸਾਬ ਦੀ ਇਕਾਈ: BTC ਜਾਂ ਸੈਟਸ; ਕਈ ਵਸਤਾਂ ਦੀਆਂ ਕੀਮਤਾਂ ਫ਼ਿਏਟ ਮੁਦਰਾ ਵਿੱਚ ਨਿਰਧਾਰਤ ਹੁੰਦੀਆਂ ਹਨ</a:t>
            </a:r>
            <a:endParaRPr lang="pa" sz="2020" dirty="0"/>
          </a:p>
        </p:txBody>
      </p:sp>
      <p:sp>
        <p:nvSpPr>
          <p:cNvPr id="7" name="Text 5"/>
          <p:cNvSpPr/>
          <p:nvPr/>
        </p:nvSpPr>
        <p:spPr>
          <a:xfrm>
            <a:off x="666780" y="5429524"/>
            <a:ext cx="11510010" cy="428762"/>
          </a:xfrm>
          <a:prstGeom prst="rect">
            <a:avLst/>
          </a:prstGeom>
          <a:noFill/>
          <a:ln/>
        </p:spPr>
        <p:txBody>
          <a:bodyPr wrap="square" lIns="0" tIns="0" rIns="0" bIns="0" rtlCol="0" anchor="t"/>
          <a:lstStyle/>
          <a:p>
            <a:pPr algn="l" indent="0" marL="0">
              <a:lnSpc>
                <a:spcPct val="113000"/>
              </a:lnSpc>
              <a:buNone/>
            </a:pPr>
            <a:r>
              <a:rPr lang="pa" altLang="en-US" sz="1610" dirty="0">
                <a:solidFill>
                  <a:srgbClr val="25252B"/>
                </a:solidFill>
                <a:latin typeface="IBM Plex Sans" pitchFamily="34" charset="0"/>
                <a:ea typeface="IBM Plex Sans" pitchFamily="34" charset="-122"/>
                <a:cs typeface="IBM Plex Sans" pitchFamily="34" charset="-120"/>
              </a:rPr>
              <a:t>“ਮਜ਼ਬੂਤ ਮੁਦਰਾ” ਦੱਸੇ ਗਏ ਮਾਪਦੰਡਾਂ 'ਤੇ ਨਿਰਭਰ ਕਰਦੀ ਹੈ। ਇੱਕੋ ਜਿਹੇ ਮਿਆਰਾਂ ਦੀ ਵਰਤੋਂ ਕਰਕੇ ਵਿਕਲਪਾਂ ਦੀ ਤੁਲਨਾ ਕਰੋ।</a:t>
            </a:r>
            <a:endParaRPr lang="pa"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ਸਟੇਬਲਕੋਇਨ ਅਤੇ ਹੋਰ ਕ੍ਰਿਪਟੋ-ਸੰਪਤੀਆਂ</a:t>
            </a:r>
            <a:endParaRPr lang="p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ਬਿਟਕੋਇਨ:</a:t>
            </a:r>
            <a:r>
              <a:rPr lang="pa" altLang="en-US" sz="2400" dirty="0">
                <a:solidFill>
                  <a:srgbClr val="25252B"/>
                </a:solidFill>
                <a:latin typeface="IBM Plex Sans" pitchFamily="34" charset="0"/>
                <a:ea typeface="IBM Plex Sans" pitchFamily="34" charset="-122"/>
                <a:cs typeface="IBM Plex Sans" pitchFamily="34" charset="-120"/>
              </a:rPr>
              <a:t> ਜਾਰੀਕਰਨ ਦੇ ਜਨਤਕ ਨਿਯਮ; ਕੋਈ ਕੇਂਦਰੀ ਜਾਰੀਕਰਤਾ ਨਹੀਂ</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ਸਟੇਬਲਕੋਇਨ:</a:t>
            </a:r>
            <a:r>
              <a:rPr lang="pa" altLang="en-US" sz="2400" dirty="0">
                <a:solidFill>
                  <a:srgbClr val="25252B"/>
                </a:solidFill>
                <a:latin typeface="IBM Plex Sans" pitchFamily="34" charset="0"/>
                <a:ea typeface="IBM Plex Sans" pitchFamily="34" charset="-122"/>
                <a:cs typeface="IBM Plex Sans" pitchFamily="34" charset="-120"/>
              </a:rPr>
              <a:t> ਇੱਕ ਹਵਾਲਾ ਮੁੱਲ ਨੂੰ ਟੀਚਾ ਬਣਾਉਂਦੇ ਹਨ; ਰਾਖਵੇਂ ਭੰਡਾਰ, ਕਾਰਜ-ਪ੍ਰਣਾਲੀਆਂ, ਜਾਂ ਮੁੱਲ ਵਾਪਸ ਲੈਣ ਦੇ ਦਾਅਵੇ</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ਹੋਰ ਕ੍ਰਿਪਟੋ-ਸੰਪਤੀਆਂ:</a:t>
            </a:r>
            <a:r>
              <a:rPr lang="pa" altLang="en-US" sz="2400" dirty="0">
                <a:solidFill>
                  <a:srgbClr val="25252B"/>
                </a:solidFill>
                <a:latin typeface="IBM Plex Sans" pitchFamily="34" charset="0"/>
                <a:ea typeface="IBM Plex Sans" pitchFamily="34" charset="-122"/>
                <a:cs typeface="IBM Plex Sans" pitchFamily="34" charset="-120"/>
              </a:rPr>
              <a:t> ਵੱਖੋ-ਵੱਖਰੇ ਨੈੱਟਵਰਕ, ਜਾਰੀਕਰਨ, ਨਿਯੰਤਰਣ ਅਤੇ ਉਦੇਸ਼</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ਕਿਸੇ ਫੋਰਕ ਦਾ ਸਾਂਝਾ ਕੋਡ ਇਤਿਹਾਸ ਉਸ ਨੂੰ ਬਿਟਕੋਇਨ ਦਾ ਨੈੱਟਵਰਕ ਜਾਂ ਸੁਰੱਖਿਆ ਨਹੀਂ ਦਿੰਦਾ</a:t>
            </a:r>
            <a:endParaRPr lang="pa"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ਤੁਲਨਾ ਕਰੋ:</a:t>
            </a:r>
            <a:r>
              <a:rPr lang="pa" altLang="en-US" sz="2400" dirty="0">
                <a:solidFill>
                  <a:srgbClr val="25252B"/>
                </a:solidFill>
                <a:latin typeface="IBM Plex Sans" pitchFamily="34" charset="0"/>
                <a:ea typeface="IBM Plex Sans" pitchFamily="34" charset="-122"/>
                <a:cs typeface="IBM Plex Sans" pitchFamily="34" charset="-120"/>
              </a:rPr>
              <a:t> ਜਾਰੀਕਰਨ ਉੱਤੇ ਨਿਯੰਤਰਣ, ਸੁਤੰਤਰ ਤਸਦੀਕ, ਕੁੰਜੀਆਂ ਉੱਤੇ ਨਿਯੰਤਰਣ ਅਤੇ ਲੈਣ-ਦੇਣ ਦੀਆਂ ਦੂਜੀਆਂ ਧਿਰਾਂ ਦੀ।</a:t>
            </a:r>
            <a:endParaRPr lang="pa"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ਇਹ ਤੁਲਨਾ ਬਿਟਕੋਇਨ ਨੂੰ ਸਪਸ਼ਟ ਕਰਦੀ ਹੈ; ਇਹ ਕਿਸੇ ਵੀ ਸੰਪਤੀ ਨੂੰ ਹਾਸਲ ਕਰਨ, ਉਸ ਦਾ ਵਪਾਰ ਕਰਨ ਜਾਂ ਉਸ ਨੂੰ ਉਤਸ਼ਾਹਿਤ ਕਰਨ ਦੀ ਸਿਫ਼ਾਰਸ਼ ਨਹੀਂ ਕਰਦੀ।</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ਵੱਖ-ਵੱਖ ਡਿਜ਼ਾਈਨ, ਵੱਖ-ਵੱਖ ਜੋਖਮ</a:t>
            </a:r>
            <a:endParaRPr lang="p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ਬਿਟਕੋਇਨ:</a:t>
            </a:r>
            <a:r>
              <a:rPr lang="pa" altLang="en-US" sz="2400" dirty="0">
                <a:solidFill>
                  <a:srgbClr val="25252B"/>
                </a:solidFill>
                <a:latin typeface="IBM Plex Sans" pitchFamily="34" charset="0"/>
                <a:ea typeface="IBM Plex Sans" pitchFamily="34" charset="-122"/>
                <a:cs typeface="IBM Plex Sans" pitchFamily="34" charset="-120"/>
              </a:rPr>
              <a:t> ਕੀਮਤ ਵਿੱਚ ਉਤਾਰ-ਚੜ੍ਹਾਅ, ਕੁੰਜੀ ਗੁਆਚਣਾ, ਭੁਗਤਾਨ ਦੀ ਅੰਤਿਮਤਾ, ਫ਼ੀਸਾਂ, ਜਨਤਕ ਰਿਕਾਰਡ</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ਸਟੇਬਲਕੋਇਨ:</a:t>
            </a:r>
            <a:r>
              <a:rPr lang="pa" altLang="en-US" sz="2400" dirty="0">
                <a:solidFill>
                  <a:srgbClr val="25252B"/>
                </a:solidFill>
                <a:latin typeface="IBM Plex Sans" pitchFamily="34" charset="0"/>
                <a:ea typeface="IBM Plex Sans" pitchFamily="34" charset="-122"/>
                <a:cs typeface="IBM Plex Sans" pitchFamily="34" charset="-120"/>
              </a:rPr>
              <a:t> ਨਿਰਧਾਰਤ ਮੁੱਲ ਨਾਲੋਂ ਨਾਤਾ ਟੁੱਟਣਾ, ਰਾਖਵੇਂ ਫੰਡ, ਮੁੱਲ ਵਾਪਸ ਲੈਣਾ, ਲੈਣ-ਦੇਣ ਜਾਂ ਫੰਡਾਂ 'ਤੇ ਰੋਕਾਂ, ਅਤੇ ਵਿਰੋਧੀ ਧਿਰਾਂ</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ਹੋਰ ਕ੍ਰਿਪਟੋ-ਸੰਪਤੀਆਂ:</a:t>
            </a:r>
            <a:r>
              <a:rPr lang="pa" altLang="en-US" sz="2400" dirty="0">
                <a:solidFill>
                  <a:srgbClr val="25252B"/>
                </a:solidFill>
                <a:latin typeface="IBM Plex Sans" pitchFamily="34" charset="0"/>
                <a:ea typeface="IBM Plex Sans" pitchFamily="34" charset="-122"/>
                <a:cs typeface="IBM Plex Sans" pitchFamily="34" charset="-120"/>
              </a:rPr>
              <a:t> ਨਿਯਮਾਂ ਵਿੱਚ ਬਦਲਾਅ, ਕੁਝ ਹੱਥਾਂ ਵਿੱਚ ਕੇਂਦਰਿਤ ਪ੍ਰਭਾਵ, ਸੌਫਟਵੇਅਰ ਦੀਆਂ ਖਾਮੀਆਂ, ਹੈਕ, ਅਤੇ ਬ੍ਰਿਜ</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ਸੇਵਾਵਾਂ:</a:t>
            </a:r>
            <a:r>
              <a:rPr lang="pa" altLang="en-US" sz="2400" dirty="0">
                <a:solidFill>
                  <a:srgbClr val="25252B"/>
                </a:solidFill>
                <a:latin typeface="IBM Plex Sans" pitchFamily="34" charset="0"/>
                <a:ea typeface="IBM Plex Sans" pitchFamily="34" charset="-122"/>
                <a:cs typeface="IBM Plex Sans" pitchFamily="34" charset="-120"/>
              </a:rPr>
              <a:t> ਵੱਖ-ਵੱਖ ਸ਼੍ਰੇਣੀਆਂ ਵਿੱਚ ਸੰਪਤੀਆਂ ਦੀ ਹਿਰਾਸਤ, ਸੇਵਾ ਠੱਪ ਹੋਣਾ, ਪਹੁੰਚ, ਅਤੇ ਕਾਨੂੰਨੀ ਜੋਖਮ</a:t>
            </a:r>
            <a:endParaRPr lang="pa"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ਜਾਣਿਆ-ਪਛਾਣਿਆ ਟਿਕਰ ਚਿੰਨ੍ਹ, ਸਥਿਰ ਦਿਸਦੀ ਕੀਮਤ, ਜਾਂ ਸੁਚੱਜੀ ਐਪ ਸੁਰੱਖਿਆ ਦਾ ਸਬੂਤ ਨਹੀਂ ਹੁੰਦੀ। ਟੋਕਨ ਆਪਣੇ ਆਪ ਕੰਪਨੀ ਦੀ ਮਾਲਕੀ, ਆਮਦਨ, ਜਾਂ ਮੁੱਲ ਵਾਪਸ ਲੈਣ ਦੇ ਅਧਿਕਾਰ ਨਹੀਂ ਦਿੰਦੇ।</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ਸਿੱਖਣਾ ਟ੍ਰੇਡਿੰਗ ਜਾਂ ਪ੍ਰਚਾਰ ਕਰਨਾ ਨਹੀਂ ਹੈ</a:t>
            </a:r>
            <a:endParaRPr lang="p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ਸਮਝਾਓ, ਸਵਾਲ ਪੁੱਛੋ, ਤੁਲਨਾ ਕਰੋ, ਅਤੇ ਤਸਦੀਕ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ਸੱਟੇਬਾਜ਼ੀ: ਕੀਮਤ ਦਾ ਜੋਖਮ, ਪਲੇਟਫਾਰਮ ਦਾ ਜੋਖਮ, ਅਤੇ ਦਬਾਅ</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ਪ੍ਰਚਾਰ: ਹਿੱਤਾਂ ਦੇ ਸੰਭਾਵੀ ਟਕਰਾਅ</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ਖਰੀਦਣ, ਵੇਚਣ, ਜਾਂ ਆਪਣੇ ਕੋਲ ਰੱਖਣ ਦੀ ਕੋਈ ਹਦਾਇਤ ਨਹੀਂ</a:t>
            </a:r>
            <a:endParaRPr lang="pa"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ਸਥਾਨਕ ਮੁੱਲ ਦੀ ਜਾਂਚ</a:t>
            </a:r>
            <a:endParaRPr lang="pa" sz="2400" dirty="0"/>
          </a:p>
          <a:p>
            <a:pPr algn="l" indent="0" marL="0">
              <a:lnSpc>
                <a:spcPct val="113000"/>
              </a:lnSpc>
              <a:spcBef>
                <a:spcPts val="360"/>
              </a:spcBef>
              <a:buNone/>
            </a:pPr>
            <a:r>
              <a:rPr lang="pa" altLang="en-US" sz="2400" dirty="0">
                <a:solidFill>
                  <a:srgbClr val="25252B"/>
                </a:solidFill>
                <a:latin typeface="IBM Plex Sans" pitchFamily="34" charset="0"/>
                <a:ea typeface="IBM Plex Sans" pitchFamily="34" charset="-122"/>
                <a:cs typeface="IBM Plex Sans" pitchFamily="34" charset="-120"/>
              </a:rPr>
              <a:t>ਬਾਜ਼ਾਰੀ ਕੀਮਤ, ਸਥਾਨਕ ਸਵੀਕਾਰਤਾ, ਅਤੇ ਨਿੱਜੀ ਪਸੰਦ ਜਾਂ ਪੱਖਪਾਤ ਨੂੰ ਵੱਖ-ਵੱਖ ਰੱਖੋ।</a:t>
            </a:r>
            <a:endParaRPr lang="p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ਦੀ ਉਤਪੱਤੀ ਦੀ ਸਮਾਂਰੇਖਾ</a:t>
            </a:r>
            <a:endParaRPr lang="p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Satoshi Nakamoto ਇੱਕ ਛਦਮ ਨਾਮ ਹੈ; ਇਸ ਦੇ ਰਚਨਾਕਾਰ ਜਾਂ ਰਚਨਾਕਾਰਾਂ ਦੀ ਪਛਾਣ ਅਜੇ ਵੀ ਅਣਜਾਣ ਹੈ। ਹੋਰਨਾਂ ਨੇ ਕਿਸੇ ਸਥਾਈ ਕੇਂਦਰੀ ਆਗੂ ਤੋਂ ਬਿਨਾਂ ਇਸ ਓਪਨ-ਸੋਰਸ ਨੈੱਟਵਰਕ ਨੂੰ ਅੱਗੇ ਚਲਾਇਆ।</a:t>
            </a:r>
            <a:endParaRPr lang="pa"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ਇਸ ਦੀ ਬਣਤਰ ਅਤੇ ਕਾਰਜਪ੍ਰਣਾਲੀ ਦੇ ਨਾਲ-ਨਾਲ ਇਸ ਦੀ ਉਤਪੱਤੀ ਦੀ ਕਹਾਣੀ ਦਾ ਵੀ ਮੁਲਾਂਕਣ ਕਰੋ।</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ਅਕਤੂਬਰ 2008ਵ੍ਹਾਈਟਪੇਪਰ ਪ੍ਰਕਾਸ਼ਿਤ ਹੋਇਆ: ਬਿਨਾਂ ਕਿਸੇ ਵਿਚੋਲੇ ਦੇ ਆਨਲਾਈਨ ਭੁਗਤਾਨ3 ਜਨਵਰੀ 2009ਜੈਨੇਸਿਸ ਬਲਾਕ: ਬਿਟਕੋਇਨ ਨੈੱਟਵਰਕ ਦੀ ਸ਼ੁਰੂਆਤ 12 ਜਨਵਰੀ 2009ਵਿਅਕਤੀ ਤੋਂ ਵਿਅਕਤੀ ਨੂੰ ਪਹਿਲਾ ਲੈਣ-ਦੇਣ, Satoshi ਤੋਂ Hal Finney">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ਸਸ਼ਕਤੀਕਰਨ, ਜੋਖਮ ਅਤੇ ਜ਼ਿੰਮੇਵਾਰੀ</a:t>
            </a:r>
            <a:endParaRPr lang="p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ਕੁੰਜੀਆਂ ਰਾਹੀਂ ਸਿੱਧਾ ਨਿਯੰਤਰਣ</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ਜਨਤਕ ਨਿਯਮ ਅਤੇ ਸੁਤੰਤਰ ਤਸਦੀਕ</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ਵਿਸ਼ਵ ਪੱਧਰੀ ਪੀਅਰ-ਟੂ-ਪੀਅਰ ਟ੍ਰਾਂਸਫਰ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ਬੈਕਅੱਪ, ਭੁਗਤਾਨ ਦੀ ਜਾਂਚ ਅਤੇ ਮੁੜ-ਪ੍ਰਾਪਤੀ ਦੀ ਯੋਜਨਾਬੰਦੀ</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ਕੀਮਤ ਵਿੱਚ ਉਤਰਾਅ-ਚੜ੍ਹਾਅ, ਜਨਤਕ ਰਿਕਾਰਡ, ਫੀਸਾਂ ਅਤੇ ਸੀਮਤ ਸਵੀਕਾਰਤਾ</a:t>
            </a:r>
            <a:endParaRPr lang="pa"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ਕੋਈ ਵੀ ਕੰਪਨੀ ਗੁੰਮ ਹੋਇਆ ਸੀਡ ਫਰੇਜ਼ ਮੁੜ ਪ੍ਰਾਪਤ ਨਹੀਂ ਕਰ ਸਕਦੀ। ਵੱਡੀ ਰਕਮ ਟ੍ਰਾਂਸਫਰ ਕਰਨ ਤੋਂ ਪਹਿਲਾਂ, ਗੁਪਤ ਜਾਣਕਾਰੀ ਜ਼ਾਹਰ ਕੀਤੇ ਬਿਨਾਂ ਮਦਦ ਮੰਗੋ।</a:t>
            </a:r>
            <a:endParaRPr lang="pa"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ਨਿੱਜੀ ਜ਼ਿੰਮੇਵਾਰੀ ਵਿੱਚ ਸਿੱਖਿਆ, ਸਾਥੀਆਂ ਵੱਲੋਂ ਸਮੀਖਿਆ, ਕਾਰਜ-ਵਿਧੀਆਂ ਅਤੇ ਛੋਟੇ ਪੱਧਰ ਦੇ ਟੈਸਟ ਸ਼ਾਮਲ ਹੋ ਸਕਦੇ ਹਨ।</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ਸਮੀਖਿਆ: ਬਿਟਕੋਇਨ ਮੁਦਰਾ ਪ੍ਰਣਾਲੀ ਦੀਆਂ ਖਾਮੀਆਂ ਨੂੰ ਕਿਵੇਂ ਦੂਰ ਕਰਦਾ ਹੈ?</a:t>
            </a:r>
            <a:endParaRPr lang="p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pa" altLang="en-US" sz="2400" b="1" dirty="0">
                <a:solidFill>
                  <a:srgbClr val="25252B"/>
                </a:solidFill>
                <a:latin typeface="IBM Plex Sans" pitchFamily="34" charset="0"/>
                <a:ea typeface="IBM Plex Sans" pitchFamily="34" charset="-122"/>
                <a:cs typeface="IBM Plex Sans" pitchFamily="34" charset="-120"/>
              </a:rPr>
              <a:t>ਮੁੱਖ ਸਿੱਖਿਆਵਾਂ</a:t>
            </a:r>
            <a:endParaRPr lang="pa"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ਬਦਲਦੀ ਸਪਲਾਈ → ਜਾਰੀ ਕਰਨ ਦੇ ਜਨਤਕ ਨਿਯਮ; ਵਰਤੋਂਕਾਰ ਇਨ੍ਹਾਂ ਨੂੰ ਲਾਗੂ ਕਰਦੇ ਹਨ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ਭੁਗਤਾਨ ਲਈ ਕੇਂਦਰੀ ਇਜਾਜ਼ਤ → ਪੀਅਰ-ਟੂ-ਪੀਅਰ ਟ੍ਰਾਂਸਫਰ; ਗ਼ਲਤੀਆਂ ਨੂੰ ਉਲਟਾਉਣਾ ਮੁਸ਼ਕਲ</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ਕੇਂਦਰੀ ਖਾਤਾ-ਬਹੀ → ਸਾਂਝੀ ਤਸਦੀਕ; ਜਨਤਕ ਰਿਕਾਰਡ ਨਾਲ ਨਿੱਜਤਾ ਦੇ ਜੋਖਮ</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ਸੰਸਥਾਗਤ ਪਹੁੰਚ → ਕੁੰਜੀਆਂ ਦਾ ਨਿਯੰਤਰਣ; ਬੈਕਅੱਪ ਦੀ ਜ਼ਿੰਮੇਵਾਰੀ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ਲੈਣ-ਦੇਣ ਦਾ ਕ੍ਰਮ ਨਿਰਧਾਰਨ → ਕੰਮ ਦਾ ਸਬੂਤ; ਸਾਜ਼ੋ-ਸਾਮਾਨ ਅਤੇ ਊਰਜਾ ਦੇ ਖ਼ਰਚੇ</a:t>
            </a:r>
            <a:endParaRPr lang="pa"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ਵਿਚਾਰ ਕਰਨ ਲਈ ਇੱਕ ਪਲ</a:t>
            </a:r>
            <a:endParaRPr lang="pa" sz="2400" dirty="0"/>
          </a:p>
          <a:p>
            <a:pPr algn="l" indent="0" marL="0">
              <a:lnSpc>
                <a:spcPct val="113000"/>
              </a:lnSpc>
              <a:spcBef>
                <a:spcPts val="360"/>
              </a:spcBef>
              <a:buNone/>
            </a:pPr>
            <a:r>
              <a:rPr lang="pa" altLang="en-US" sz="2400" dirty="0">
                <a:solidFill>
                  <a:srgbClr val="25252B"/>
                </a:solidFill>
                <a:latin typeface="IBM Plex Sans" pitchFamily="34" charset="0"/>
                <a:ea typeface="IBM Plex Sans" pitchFamily="34" charset="-122"/>
                <a:cs typeface="IBM Plex Sans" pitchFamily="34" charset="-120"/>
              </a:rPr>
              <a:t>ਹੁਣ ਤੁਸੀਂ ਬਿਟਕੋਇਨ ਦੀ ਬਣਤਰ ਦੇ ਕਿਹੜੇ ਹਿੱਸੇ ਨੂੰ ਵੱਖਰੇ ਢੰਗ ਨਾਲ ਸਮਝਾਓਗੇ, ਅਤੇ ਕਿਉਂ?</a:t>
            </a:r>
            <a:endParaRPr lang="pa"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2</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7941F"/>
                </a:solidFill>
                <a:latin typeface="IBM Plex Sans Medium" pitchFamily="34" charset="0"/>
                <a:ea typeface="IBM Plex Sans Medium" pitchFamily="34" charset="-122"/>
                <a:cs typeface="IBM Plex Sans Medium" pitchFamily="34" charset="-120"/>
              </a:rPr>
              <a:t>ਮੋਡੀਊਲ 3</a:t>
            </a:r>
            <a:endParaRPr lang="pa"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ਬਿਟਕੋਇਨ ਦੀ ਸੁਰੱਖਿਅਤ ਵਰਤੋਂ</a:t>
            </a:r>
            <a:endParaRPr lang="p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pa" altLang="en-US" sz="2400" b="1" dirty="0">
                <a:solidFill>
                  <a:srgbClr val="FFFFFF"/>
                </a:solidFill>
                <a:latin typeface="IBM Plex Sans" pitchFamily="34" charset="0"/>
                <a:ea typeface="IBM Plex Sans" pitchFamily="34" charset="-122"/>
                <a:cs typeface="IBM Plex Sans" pitchFamily="34" charset="-120"/>
              </a:rPr>
              <a:t>ਕਾਰਵਾਈ:</a:t>
            </a:r>
            <a:r>
              <a:rPr lang="pa" altLang="en-US" sz="2400" dirty="0">
                <a:solidFill>
                  <a:srgbClr val="FFFFFF"/>
                </a:solidFill>
                <a:latin typeface="IBM Plex Sans" pitchFamily="34" charset="0"/>
                <a:ea typeface="IBM Plex Sans" pitchFamily="34" charset="-122"/>
                <a:cs typeface="IBM Plex Sans" pitchFamily="34" charset="-120"/>
              </a:rPr>
              <a:t> ਮੈਂ ਬਿਟਕੋਇਨ ਦੀ ਵਰਤੋਂ ਕਰਨ ਅਤੇ ਇਸ ਨੂੰ ਸੁਰੱਖਿਅਤ ਰੱਖਣ ਦੀ ਜ਼ਿੰਮੇਵਾਰੀ ਕਿਵੇਂ ਲਵਾਂ?</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ਸੁਰੱਖਿਅਤ ਸ਼ੁਰੂਆਤੀ ਕਦਮ</a:t>
            </a:r>
            <a:endParaRPr lang="pa"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ਪ੍ਰਾਪਤ ਕਰਨ ਲਈ ਲੋੜੀਂਦੀ ਜਾਣਕਾਰੀ ਸਾਂਝੀ ਕਰੋ; ਗੁਪਤ ਜਾਣਕਾਰੀ ਕਦੇ ਨਹੀਂ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ਭੇਜਣ ਦੀ ਮਨਜ਼ੂਰੀ ਦੇਣ ਤੋਂ ਪਹਿਲਾਂ ਰੁਕੋ</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ਗ਼ਲਤੀਆਂ ਦਾ ਅਸਰ ਛੋਟਾ ਰੱਖੋ; ਮਦਦ ਮੰਗੋ</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ਪਹਿਲਾਂ ਤੋਂ ਤਿਆਰ, ਖਾਲੀ, ਅਭਿਆਸ ਲਈ ਬਣਾਈ ਗਈ, ਜਾਂ ਘੱਟ ਜੋਖਮ ਵਾਲੀ ਮਨਜ਼ੂਰਸ਼ੁਦਾ ਸਮੱਗਰੀ ਵਰਤੋ</a:t>
            </a:r>
            <a:endParaRPr lang="pa"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ਕਿਸੇ ਖਰੀਦ, ਨਿੱਜੀ ਪੈਸੇ ਜਾਂ ਨਿੱਜੀ ਵਾਲਿਟ ਦੀ ਲੋੜ ਨਹੀਂ ਹੈ। ਅਸਲ ਲੈਣ-ਦੇਣ ਨਾਲ ਅਭਿਆਸ ਕਰਨ ਨਾਲ ਨਿੱਜਤਾ, ਸੁਰੱਖਿਆ ਅਤੇ ਨੁਕਸਾਨ ਦੇ ਜੋਖਮ ਵਧਦੇ ਹਨ; ਬਿਨਾਂ ਪੈਸੇ ਵਰਤੇ ਅਭਿਆਸ ਕਰਨ ਦਾ ਵਿਕਲਪ ਉਪਲਬਧ ਹੈ।</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ਵਾਲਿਟਾਂ</a:t>
            </a:r>
            <a:endParaRPr lang="pa"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ਇੱਕ ਬਿਟਕੋਇਨ ਵਾਲਿਟ ਲੈਣ-ਦੇਣ ਪ੍ਰਾਪਤ ਕਰਨ ਅਤੇ ਉਨ੍ਹਾਂ ਨੂੰ ਮਨਜ਼ੂਰੀ ਦੇਣ ਲਈ ਲੋੜੀਂਦੀਆਂ ਕੁੰਜੀਆਂ ਅਤੇ ਜਾਣਕਾਰੀ ਦਾ ਪ੍ਰਬੰਧ ਕਰਦਾ ਹੈ; ਬਿਟਕੋਇਨ ਸਾਂਝੇ ਖਾਤਾ-ਬਹੀ ਵਿੱਚ ਦਰਜ ਰਹਿੰਦਾ ਹੈ।</a:t>
            </a:r>
            <a:endParaRPr lang="pa"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ਕੁੰਜੀਆਂ ਦਾ ਕੰਟਰੋਲ ਕਿਸ ਕੋਲ ਹੈ?</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ਪਹੁੰਚ ਮੁੜ ਕਿਵੇਂ ਪ੍ਰਾਪਤ ਕੀਤੀ ਜਾਂਦੀ ਹੈ?</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ਭੁਗਤਾਨ ਦੇ ਕਿਹੜੇ ਤਰੀਕੇ ਵਰਤੇ ਜਾ ਸਕਦੇ ਹਨ?</a:t>
            </a:r>
            <a:endParaRPr lang="pa" sz="2210" dirty="0"/>
          </a:p>
          <a:p>
            <a:pPr algn="l" marL="210820" indent="-210820">
              <a:lnSpc>
                <a:spcPct val="113000"/>
              </a:lnSpc>
              <a:spcBef>
                <a:spcPts val="440"/>
              </a:spcBef>
              <a:buSzPct val="100000"/>
              <a:buChar char="•"/>
            </a:pPr>
            <a:r>
              <a:rPr lang="pa" altLang="en-US" sz="2210" dirty="0">
                <a:solidFill>
                  <a:srgbClr val="25252B"/>
                </a:solidFill>
                <a:latin typeface="IBM Plex Sans" pitchFamily="34" charset="0"/>
                <a:ea typeface="IBM Plex Sans" pitchFamily="34" charset="-122"/>
                <a:cs typeface="IBM Plex Sans" pitchFamily="34" charset="-120"/>
              </a:rPr>
              <a:t>ਸਰੋਤ, ਰੱਖ-ਰਖਾਅ, ਅਨੁਕੂਲਤਾ, ਨਿੱਜਤਾ, ਲਾਗਤ ਅਤੇ ਸਹਾਇਤਾ</a:t>
            </a:r>
            <a:endParaRPr lang="pa"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ਓਪਨ-ਸੋਰਸ ਕੋਡ ਦੀ ਜਾਂਚ ਕੀਤੀ ਜਾ ਸਕਦੀ ਹੈ; ਇਸ ਨਾਲ ਇਹ ਸਾਬਤ ਨਹੀਂ ਹੁੰਦਾ ਕਿ ਕੋਈ ਵਾਲਿਟ ਸੁਰੱਖਿਅਤ ਜਾਂ ਢੁਕਵਾਂ ਹੈ।</a:t>
            </a:r>
            <a:endParaRPr lang="pa"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pa" altLang="en-US" sz="2210" dirty="0">
                <a:solidFill>
                  <a:srgbClr val="25252B"/>
                </a:solidFill>
                <a:latin typeface="IBM Plex Sans" pitchFamily="34" charset="0"/>
                <a:ea typeface="IBM Plex Sans" pitchFamily="34" charset="-122"/>
                <a:cs typeface="IBM Plex Sans" pitchFamily="34" charset="-120"/>
              </a:rPr>
              <a:t>ਸਿਖਲਾਈ ਵਾਲੇ ਵਾਲਿਟਾਂ ਵਿੱਚ ਕੋਈ ਮਹੱਤਵਪੂਰਨ ਰਕਮ ਨਹੀਂ ਰੱਖਣੀ ਚਾਹੀਦੀ। ਬਾਅਦ ਵਿੱਚ ਵਰਤੇ ਜਾਣ ਵਾਲੇ ਨਿੱਜੀ ਵਾਲਿਟ ਲਈ ਨਵਾਂ ਨਿੱਜੀ ਸੈੱਟਅੱਪ ਅਤੇ ਪਹੁੰਚ ਮੁੜ ਪ੍ਰਾਪਤ ਕਰਨ ਲਈ ਨਵੀਂ ਜਾਣਕਾਰੀ ਲੋੜੀਂਦੀ ਹੈ।</a:t>
            </a:r>
            <a:endParaRPr lang="pa"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ਤੁਹਾਡਾ ਵਾਲਿਟ ਕੁੰਜੀਆਂ ਸੰਭਾਲਦਾ ਹੈ ਪ੍ਰਾਪਤ ਕਰੋ ਪ੍ਰਾਪਤੀ ਲਈ ਪਤਾ ਸਾਂਝਾ ਕਰੋਭੇਜੋ ਆਪਣੀ ਕੁੰਜੀ ਨਾਲ ਦਸਤਖ਼ਤ ਕਰੋ ਬਿਟਕੋਇਨ ਸਾਂਝੇ ਖਾਤਾ-ਬਹੀ ਵਿੱਚ ਹੀ ਰਹਿੰਦਾ ਹੈ">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ਪਤੇ</a:t>
            </a:r>
            <a:endParaRPr lang="p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ਆਨ-ਚੇਨ ਭੁਗਤਾਨ ਪ੍ਰਾਪਤ ਕਰਨ ਲਈ ਜਨਤਕ ਜਾਣਕਾਰੀ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ਇੱਛਿਤ ਵਾਲਿਟ ਦੀ ਪ੍ਰਾਪਤੀ ਸਕ੍ਰੀਨ ਤੋਂ ਪ੍ਰਾਪਤ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ਸਕੈਨ ਕਰੋ ਜਾਂ ਕਾਪੀ ਕਰੋ; ਬਾਅਦ ਵਿੱਚ ਭਰੋਸੇਯੋਗ ਸਕ੍ਰੀਨ ਨਾਲ ਤੁਲਨਾ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ਪ੍ਰਾਪਤਕਰਤਾ, ਨੈੱਟਵਰਕ ਅਤੇ ਭੁਗਤਾਨ ਵਿਧੀ ਦੀ ਪੁਸ਼ਟੀ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ਆਨ-ਚੇਨ ਪਤਾ ਅਤੇ ਲਾਈਟਨਿੰਗ ਇਨਵੌਇਸ: ਵੱਖ-ਵੱਖ ਬੇਨਤੀਆਂ</a:t>
            </a:r>
            <a:endParaRPr lang="pa"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ਮਾਲਵੇਅਰ ਕਾਪੀ ਕੀਤੇ ਭੁਗਤਾਨ ਮੰਜ਼ਿਲਾਂ ਦੇ ਵੇਰਵੇ ਬਦਲ ਸਕਦਾ ਹੈ। ਜਾਣੀ-ਪਛਾਣੀ ਦਿੱਖ ਕਾਫ਼ੀ ਨਹੀਂ ਹੈ। ਨਵੇਂ ਪਤੇ ਭੁਗਤਾਨਾਂ ਵਿਚਕਾਰ ਆਸਾਨੀ ਨਾਲ ਸੰਬੰਧ ਜੋੜਨ ਦੀ ਸੰਭਾਵਨਾ ਘਟਾਉਂਦੇ ਹਨ; ਉਹ ਭੁਗਤਾਨਾਂ ਨੂੰ ਗੁਮਨਾਮ ਨਹੀਂ ਬਣਾਉਂਦੇ।</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ਕੁੰਜੀਆਂ</a:t>
            </a:r>
            <a:endParaRPr lang="pa"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ਨਿੱਜੀ ਕੁੰਜੀ:</a:t>
            </a:r>
            <a:r>
              <a:rPr lang="pa" altLang="en-US" sz="2300" dirty="0">
                <a:solidFill>
                  <a:srgbClr val="25252B"/>
                </a:solidFill>
                <a:latin typeface="IBM Plex Sans" pitchFamily="34" charset="0"/>
                <a:ea typeface="IBM Plex Sans" pitchFamily="34" charset="-122"/>
                <a:cs typeface="IBM Plex Sans" pitchFamily="34" charset="-120"/>
              </a:rPr>
              <a:t> ਖ਼ਰਚ ਕਰਨ ਦੀ ਇਜਾਜ਼ਤ ਦੇਣ ਲਈ ਵਰਤੀ ਜਾਣ ਵਾਲੀ ਗੁਪਤ ਜਾਣਕਾਰੀ</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ਜਨਤਕ ਕੁੰਜੀ:</a:t>
            </a:r>
            <a:r>
              <a:rPr lang="pa" altLang="en-US" sz="2300" dirty="0">
                <a:solidFill>
                  <a:srgbClr val="25252B"/>
                </a:solidFill>
                <a:latin typeface="IBM Plex Sans" pitchFamily="34" charset="0"/>
                <a:ea typeface="IBM Plex Sans" pitchFamily="34" charset="-122"/>
                <a:cs typeface="IBM Plex Sans" pitchFamily="34" charset="-120"/>
              </a:rPr>
              <a:t> ਨਿੱਜੀ ਕੁੰਜੀ ਨੂੰ ਜ਼ਾਹਰ ਕੀਤੇ ਬਿਨਾਂ ਦਸਤਖ਼ਤਾਂ ਦੀ ਪੁਸ਼ਟੀ ਕਰਦੀ ਹੈ</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ਪਤਾ:</a:t>
            </a:r>
            <a:r>
              <a:rPr lang="pa" altLang="en-US" sz="2300" dirty="0">
                <a:solidFill>
                  <a:srgbClr val="25252B"/>
                </a:solidFill>
                <a:latin typeface="IBM Plex Sans" pitchFamily="34" charset="0"/>
                <a:ea typeface="IBM Plex Sans" pitchFamily="34" charset="-122"/>
                <a:cs typeface="IBM Plex Sans" pitchFamily="34" charset="-120"/>
              </a:rPr>
              <a:t> ਜਨਤਕ ਕੁੰਜੀ ਦੀ ਜਾਣਕਾਰੀ ਤੋਂ ਪ੍ਰਾਪਤ ਕੀਤੀ ਗਈ, ਭੁਗਤਾਨ ਪ੍ਰਾਪਤ ਕਰਨ ਲਈ ਜਾਣਕਾਰੀ</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ਵਾਲਿਟ ਆਮ ਤੌਰ 'ਤੇ ਕਈ ਕੁੰਜੀਆਂ ਦਾ ਪ੍ਰਬੰਧ ਆਪਣੇ ਆਪ ਕਰਦੇ ਹਨ</a:t>
            </a:r>
            <a:endParaRPr lang="pa"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ਨਿੱਜੀ ਕੁੰਜੀਆਂ, ਸੀਡ ਵਾਕਾਂਸ਼, ਪਾਸਵਰਡ ਜਾਂ ਰਿਕਵਰੀ ਕੋਡ ਕਦੇ ਵੀ ਸਾਂਝੇ ਨਾ ਕਰੋ। ਕਿਸੇ ਵੀ ਜਾਇਜ਼ ਸਿੱਖਿਅਕ, ਸਹਾਇਤਾ ਕਰਮਚਾਰੀ, ਵਾਲਿਟ ਕੰਪਨੀ, ਐਕਸਚੇਂਜ ਕਰਮਚਾਰੀ ਜਾਂ ਡਿਵੈਲਪਰ ਨੂੰ ਇਨ੍ਹਾਂ ਦੀ ਲੋੜ ਨਹੀਂ ਹੁੰਦੀ।</a:t>
            </a:r>
            <a:endParaRPr lang="pa"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pa" altLang="en-US" sz="2300" b="1" dirty="0">
                <a:solidFill>
                  <a:srgbClr val="422C70"/>
                </a:solidFill>
                <a:latin typeface="IBM Plex Sans" pitchFamily="34" charset="0"/>
                <a:ea typeface="IBM Plex Sans" pitchFamily="34" charset="-122"/>
                <a:cs typeface="IBM Plex Sans" pitchFamily="34" charset="-120"/>
              </a:rPr>
              <a:t>ਅਜ਼ਮਾ ਕੇ ਦੇਖੋ</a:t>
            </a:r>
            <a:endParaRPr lang="pa" sz="2300" dirty="0"/>
          </a:p>
          <a:p>
            <a:pPr algn="l" indent="0" marL="0">
              <a:lnSpc>
                <a:spcPct val="113000"/>
              </a:lnSpc>
              <a:spcBef>
                <a:spcPts val="340"/>
              </a:spcBef>
              <a:buNone/>
            </a:pPr>
            <a:r>
              <a:rPr lang="pa" altLang="en-US" sz="2300" dirty="0">
                <a:solidFill>
                  <a:srgbClr val="25252B"/>
                </a:solidFill>
                <a:latin typeface="IBM Plex Sans" pitchFamily="34" charset="0"/>
                <a:ea typeface="IBM Plex Sans" pitchFamily="34" charset="-122"/>
                <a:cs typeface="IBM Plex Sans" pitchFamily="34" charset="-120"/>
              </a:rPr>
              <a:t>ਤਿਆਰ ਕੀਤੀਆਂ ਉਦਾਹਰਨਾਂ ਨੂੰ ਭੁਗਤਾਨ ਪ੍ਰਾਪਤ ਕਰਨ ਲਈ ਜਾਣਕਾਰੀ, ਗੁਪਤ ਜਾਣਕਾਰੀ ਅਤੇ ਅਜਿਹੀ ਜਨਤਕ ਜਾਣਕਾਰੀ ਵਿੱਚ ਵੰਡੋ ਜੋ ਕਿਸੇ ਵਿਅਕਤੀ ਨਾਲ ਜੁੜਨ 'ਤੇ ਸੰਵੇਦਨਸ਼ੀਲ ਬਣ ਜਾਂਦੀ ਹੈ।</a:t>
            </a:r>
            <a:endParaRPr lang="pa"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ਨਿੱਜੀ ਕੁੰਜੀ: ਇਸਨੂੰ ਕਦੇ ਵੀ ਸਾਂਝਾ ਨਾ ਕਰੋ। ਜਿਸ ਕੋਲ ਵੀ ਇਹ ਹੋਵੇ, ਉਹ ਤੁਹਾਡੇ ਬਿਟਕੋਇਨ ਖ਼ਰਚ ਕਰ ਸਕਦਾ ਹੈ। ਪ੍ਰਾਪਤ ਕਰਨਾ: ਸਾਂਝਾ ਕਰਨਾ ਸੁਰੱਖਿਅਤ ਹੈ ਜਨਤਕ ਕੁੰਜੀ, ਜੋ ਨਿੱਜੀ ਕੁੰਜੀ ਤੋਂ ਬਣਾਈ ਜਾਂਦੀ ਹੈ ਪ੍ਰਾਪਤੀ ਦਾ ਪਤਾ, ਜੋ ਜਨਤਕ ">    </p:cNvPr>
          <p:cNvPicPr>
            <a:picLocks noChangeAspect="1"/>
          </p:cNvPicPr>
          <p:nvPr/>
        </p:nvPicPr>
        <p:blipFill>
          <a:blip r:embed="rId1"/>
          <a:stretch>
            <a:fillRect/>
          </a:stretch>
        </p:blipFill>
        <p:spPr>
          <a:xfrm>
            <a:off x="342900" y="1203625"/>
            <a:ext cx="11506170" cy="42983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ਸੀਡ ਵਾਕਾਂਸ਼</a:t>
            </a:r>
            <a:endParaRPr lang="pa"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ਸੀਡ ਫ੍ਰੇਜ਼ ਸ਼ਬਦਾਂ ਦੀ ਇੱਕ ਕ੍ਰਮਬੱਧ ਸੂਚੀ ਹੁੰਦੀ ਹੈ ਜਿਸ ਦੀ ਵਰਤੋਂ ਕਈ ਵਾਲਿਟ ਆਪਣੀਆਂ ਨਿੱਜੀ ਕੁੰਜੀਆਂ ਮੁੜ ਪ੍ਰਾਪਤ ਕਰਨ ਲਈ ਕਰਦੇ ਹਨ।</a:t>
            </a:r>
            <a:endParaRPr lang="pa"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ਅਕਸਰ 12 ਜਾਂ 24 ਸ਼ਬਦ; ਡਿਜ਼ਾਈਨ ਵੱਖੋ-ਵੱਖਰੇ ਹੁੰਦੇ ਹਨ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ਬਿਲਕੁਲ ਸਹੀ ਸ਼ਬਦ-ਜੋੜ ਅਤੇ ਕ੍ਰਮ</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ਬੈਕਅੱਪ ਲਈ ਅਧਿਕਾਰਤ ਹਦਾਇਤਾਂ; ਨਿੱਜੀ, ਆਫ਼ਲਾਈਨ ਸੰਭਾਲ</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ਗੁਆਚਣ, ਨੁਕਸਾਨ, ਕੈਮਰਿਆਂ ਅਤੇ ਹੋਰ ਦੇਖਣ ਵਾਲਿਆਂ ਤੋਂ ਬਚਾ ਕੇ ਰੱਖੋ</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ਕਸਟੋਡੀਅਲ ਅਤੇ ਗੈਰ-ਕਸਟੋਡੀਅਲ ਵਰਤੋਂ</a:t>
            </a:r>
            <a:endParaRPr lang="pa"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ਕਸਟੋਡੀਅਲ:</a:t>
            </a:r>
            <a:r>
              <a:rPr lang="pa" altLang="en-US" sz="2300" dirty="0">
                <a:solidFill>
                  <a:srgbClr val="25252B"/>
                </a:solidFill>
                <a:latin typeface="IBM Plex Sans" pitchFamily="34" charset="0"/>
                <a:ea typeface="IBM Plex Sans" pitchFamily="34" charset="-122"/>
                <a:cs typeface="IBM Plex Sans" pitchFamily="34" charset="-120"/>
              </a:rPr>
              <a:t> ਸੇਵਾ ਕੁੰਜੀਆਂ ਅਤੇ ਖਾਤੇ ਦੀ ਮੁੜ-ਬਹਾਲੀ ਨੂੰ ਨਿਯੰਤਰਿਤ ਕਰਦੀ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ਦਿਖਾਇਆ ਗਿਆ ਬਕਾਇਆ: ਬਿਟਕੋਇਨ ਪ੍ਰਦਾਨ ਕਰਨ ਦਾ ਸੇਵਾ ਦਾ ਵਾਅਦਾ</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ਸਵੈ-ਕਸਟੋਡੀਅਲ:</a:t>
            </a:r>
            <a:r>
              <a:rPr lang="pa" altLang="en-US" sz="2300" dirty="0">
                <a:solidFill>
                  <a:srgbClr val="25252B"/>
                </a:solidFill>
                <a:latin typeface="IBM Plex Sans" pitchFamily="34" charset="0"/>
                <a:ea typeface="IBM Plex Sans" pitchFamily="34" charset="-122"/>
                <a:cs typeface="IBM Plex Sans" pitchFamily="34" charset="-120"/>
              </a:rPr>
              <a:t> ਵਰਤੋਂਕਾਰ ਕੁੰਜੀਆਂ ਅਤੇ ਬੈਕਅੱਪ ਨੂੰ ਨਿਯੰਤਰਿਤ ਕਰਦਾ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ਸਿੱਧੇ ਨਿਯੰਤਰਣ ਨਾਲ ਗ਼ਲਤੀਆਂ ਅਤੇ ਮੁੜ-ਬਹਾਲੀ ਦੀ ਜ਼ਿੰਮੇਵਾਰੀ ਵੀ ਆਉਂਦੀ ਹੈ</a:t>
            </a:r>
            <a:endParaRPr lang="pa"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ਇੱਕ ਜਨਤਕ ਬਲਾਕਚੇਨ ਇਹ ਸਾਬਤ ਨਹੀਂ ਕਰ ਸਕਦੀ ਕਿ ਕਿਸੇ ਸੇਵਾ ਨੇ ਕਿਸੇ ਖ਼ਾਸ ਗਾਹਕ ਨੂੰ ਕਿੰਨਾ ਦੇਣਾ ਹੈ। ਸਵੈ-ਕਸਟਡੀ ਵਿੱਚ ਵੀ ਸਾਫ਼ਟਵੇਅਰ, ਹਾਰਡਵੇਅਰ, ਸਰਵਰ ਅਤੇ ਨੈੱਟਵਰਕ ਉੱਤੇ ਨਿਰਭਰਤਾਵਾਂ ਹੋ ਸਕਦੀਆਂ ਹਨ।</a:t>
            </a:r>
            <a:endParaRPr lang="pa"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pa" altLang="en-US" sz="2300" b="1" dirty="0">
                <a:solidFill>
                  <a:srgbClr val="422C70"/>
                </a:solidFill>
                <a:latin typeface="IBM Plex Sans" pitchFamily="34" charset="0"/>
                <a:ea typeface="IBM Plex Sans" pitchFamily="34" charset="-122"/>
                <a:cs typeface="IBM Plex Sans" pitchFamily="34" charset="-120"/>
              </a:rPr>
              <a:t>ਅਜ਼ਮਾ ਕੇ ਵੇਖੋ</a:t>
            </a:r>
            <a:endParaRPr lang="pa" sz="2300" dirty="0"/>
          </a:p>
          <a:p>
            <a:pPr algn="l" indent="0" marL="0">
              <a:lnSpc>
                <a:spcPct val="113000"/>
              </a:lnSpc>
              <a:spcBef>
                <a:spcPts val="340"/>
              </a:spcBef>
              <a:buNone/>
            </a:pPr>
            <a:r>
              <a:rPr lang="pa" altLang="en-US" sz="2300" dirty="0">
                <a:solidFill>
                  <a:srgbClr val="25252B"/>
                </a:solidFill>
                <a:latin typeface="IBM Plex Sans" pitchFamily="34" charset="0"/>
                <a:ea typeface="IBM Plex Sans" pitchFamily="34" charset="-122"/>
                <a:cs typeface="IBM Plex Sans" pitchFamily="34" charset="-120"/>
              </a:rPr>
              <a:t>ਦੋ ਤਿਆਰ ਕੀਤੇ ਵੇਰਵਿਆਂ ਦੀ ਤੁਲਨਾ ਕਰੋ: ਕੁੰਜੀਆਂ ਨੂੰ ਕੌਣ ਨਿਯੰਤਰਿਤ ਕਰਦਾ ਹੈ, ਪਹੁੰਚ ਕੌਣ ਮੁੜ ਬਹਾਲ ਕਰਦਾ ਹੈ, ਅਤੇ ਕਿਹੜੇ ਜੋਖਮ ਦੀ ਜਾਂਚ ਕਰਨ ਦੀ ਲੋੜ ਹੈ?</a:t>
            </a:r>
            <a:endParaRPr lang="pa"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ਸੇਵਾ ਦੀ ਹਿਰਾਸਤ ਵਾਲਾ ਤੁਸੀਂ ਆਪਣੇ ਫ਼ੋਨ ਉੱਤੇ ਇੱਕ ਖਾਤੇ ਵਿੱਚ ਸਾਈਨ ਇਨ ਕਰਦੇ ਹੋਸੇਵਾ ਆਪਣੇ ਸਰਵਰਾਂ ਉੱਤੇ ਕੁੰਜੀਆਂ ਰੱਖਦੀ ਹੈ ਸੇਵਾ ਤੁਹਾਡੇ ਭੁਗਤਾਨ ਨੂੰ ਮਨਜ਼ੂਰੀ ਦਿੰਦੀ ਹੈ ਅਤੇ ਉਸ ਉੱਤੇ ਦਸਤਖ਼ਤ ਕਰਦੀ ਹੈਬਕਾਇਆਸੇਵਾ ਵੱਲੋਂ ਇੱਕ ਵਾਅਦਾ">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ਹੌਟ ਅਤੇ ਕੋਲਡ ਵਾਲਿਟ</a:t>
            </a:r>
            <a:endParaRPr lang="pa" sz="3000" dirty="0"/>
          </a:p>
        </p:txBody>
      </p:sp>
      <p:sp>
        <p:nvSpPr>
          <p:cNvPr id="5" name="Text 2"/>
          <p:cNvSpPr/>
          <p:nvPr/>
        </p:nvSpPr>
        <p:spPr>
          <a:xfrm>
            <a:off x="1032449" y="1383030"/>
            <a:ext cx="5939760" cy="3335365"/>
          </a:xfrm>
          <a:prstGeom prst="rect">
            <a:avLst/>
          </a:prstGeom>
          <a:noFill/>
          <a:ln/>
        </p:spPr>
        <p:txBody>
          <a:bodyPr wrap="square" lIns="0" tIns="0" rIns="0" bIns="0" rtlCol="0" anchor="t"/>
          <a:lstStyle/>
          <a:p>
            <a:pPr algn="l" marL="219710" indent="-219710">
              <a:lnSpc>
                <a:spcPct val="113000"/>
              </a:lnSpc>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ਹੌਟ:</a:t>
            </a:r>
            <a:r>
              <a:rPr lang="pa" altLang="en-US" sz="2300" dirty="0">
                <a:solidFill>
                  <a:srgbClr val="25252B"/>
                </a:solidFill>
                <a:latin typeface="IBM Plex Sans" pitchFamily="34" charset="0"/>
                <a:ea typeface="IBM Plex Sans" pitchFamily="34" charset="-122"/>
                <a:cs typeface="IBM Plex Sans" pitchFamily="34" charset="-120"/>
              </a:rPr>
              <a:t> ਇੰਟਰਨੈੱਟ ਨਾਲ ਜੁੜੇ ਡਿਵਾਈਸ ਉੱਤੇ ਕੁੰਜੀਆਂ; ਸੁਵਿਧਾਜਨਕ, ਪਰ ਖ਼ਤਰੇ ਦਾ ਵੱਧ ਸਾਹਮਣਾ</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ਕੋਲਡ:</a:t>
            </a:r>
            <a:r>
              <a:rPr lang="pa" altLang="en-US" sz="2300" dirty="0">
                <a:solidFill>
                  <a:srgbClr val="25252B"/>
                </a:solidFill>
                <a:latin typeface="IBM Plex Sans" pitchFamily="34" charset="0"/>
                <a:ea typeface="IBM Plex Sans" pitchFamily="34" charset="-122"/>
                <a:cs typeface="IBM Plex Sans" pitchFamily="34" charset="-120"/>
              </a:rPr>
              <a:t> ਦਸਤਖ਼ਤ ਕਰਨ ਵਾਲੀਆਂ ਕੁੰਜੀਆਂ ਇੰਟਰਨੈੱਟ ਨਾਲ ਜੁੜੇ ਆਮ ਵਰਤੋਂ ਵਾਲੇ ਡਿਵਾਈਸ ਤੋਂ ਵੱਖ ਰੱਖੀਆਂ ਜਾਂਦੀਆਂ ਹਨ</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ਹਾਰਡਵੇਅਰ ਵਾਲਿਟ:</a:t>
            </a:r>
            <a:r>
              <a:rPr lang="pa" altLang="en-US" sz="2300" dirty="0">
                <a:solidFill>
                  <a:srgbClr val="25252B"/>
                </a:solidFill>
                <a:latin typeface="IBM Plex Sans" pitchFamily="34" charset="0"/>
                <a:ea typeface="IBM Plex Sans" pitchFamily="34" charset="-122"/>
                <a:cs typeface="IBM Plex Sans" pitchFamily="34" charset="-120"/>
              </a:rPr>
              <a:t> ਕੁੰਜੀਆਂ ਦੀ ਸੁਰੱਖਿਆ ਅਤੇ ਦਸਤਖ਼ਤ ਕਰਨ ਲਈ ਵਿਸ਼ੇਸ਼ ਡਿਵਾਈਸ</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ਹਿਰਾਸਤ ਅਤੇ ਮੁੜ-ਪ੍ਰਾਪਤੀ: ਵੱਖਰੇ ਸਵਾਲ</a:t>
            </a:r>
            <a:endParaRPr lang="pa" sz="2300" dirty="0"/>
          </a:p>
        </p:txBody>
      </p:sp>
      <p:sp>
        <p:nvSpPr>
          <p:cNvPr id="6" name="Text 3"/>
          <p:cNvSpPr/>
          <p:nvPr/>
        </p:nvSpPr>
        <p:spPr>
          <a:xfrm>
            <a:off x="666780" y="5040173"/>
            <a:ext cx="6340632" cy="1184971"/>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ਹਾਰਡਵੇਅਰ ਵਾਲਿਟ ਕੋਲਡ ਸਟੋਰੇਜ ਵਿੱਚ ਮਦਦ ਕਰ ਸਕਦਾ ਹੈ; ਇਹ ਸ਼ਬਦ ਇੱਕ-ਦੂਜੇ ਦੀ ਥਾਂ ਨਹੀਂ ਵਰਤੇ ਜਾ ਸਕਦੇ। ਡਿਵਾਈਸਾਂ ਅਤੇ ਬੈਕਅੱਪਾਂ ਨੂੰ ਫਿਰ ਵੀ ਸੁਰੱਖਿਆ ਦੀ ਲੋੜ ਹੁੰਦੀ ਹੈ।</a:t>
            </a:r>
            <a:endParaRPr lang="pa"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ਵਾਲਿਟ ਦੀ ਮੁੜ-ਪ੍ਰਾਪਤੀ ਅਤੇ ਸੀਡ ਫ੍ਰੇਜ਼ ਦੀ ਜਾਂਚ</a:t>
            </a:r>
            <a:endParaRPr lang="pa"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ਸਿਰਫ਼ ਪਹਿਲਾਂ ਤੋਂ ਤਿਆਰ ਕੀਤੀ, ਖਾਲੀ ਜਾਂ ਅਭਿਆਸ ਲਈ ਬਣਾਈ ਸਮੱਗਰੀ ਹੀ ਵਰਤੋ। ਅਸਲ ਰਿਕਵਰੀ ਸ਼ਬਦ ਕਦੇ ਵੀ ਜ਼ਾਹਰ ਨਾ ਕਰੋ; ਕਲਾਸ ਵਿੱਚ ਵਰਤੇ ਗਏ ਵਾਲਿਟ ਨੂੰ ਬਾਅਦ ਵਿੱਚ ਕਦੇ ਵੀ ਵੱਡੀ ਰਕਮ ਰੱਖਣ ਲਈ ਨਾ ਵਰਤੋ।</a:t>
            </a:r>
            <a:endParaRPr lang="p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ਸਿਰਫ਼ ਤਿਆਰ ਕੀਤੀ, ਖਾਲੀ ਜਾਂ ਅਭਿਆਸ ਲਈ ਬਣਾਈ ਸਮੱਗਰੀ ਹੀ ਵਰਤੋ। ਤੁਹਾਡੇ ਅਧਿਆਪਕ ਕਦੇ ਵੀ ਰਿਕਵਰੀ ਸ਼ਬਦ ਨਹੀਂ ਦੇਖਦੇ। 1 ਹਦਾਇਤਾਂ ਦੀ ਪਾਲਣਾ ਕਰੋਤੁਸੀਂ ਜਿਸ ਸਿਖਲਾਈ ਵਾਲਿਟ ਦੀ ਵਰਤੋਂ ਕਰ ਰਹੇ ਹੋ, ਉਸੇ ਦੀ ਅਧਿਕਾਰਤ ਮਾਰਗਦਰਸ਼ਿਕਾ ਵਰਤੋ।2 ">    </p:cNvPr>
          <p:cNvPicPr>
            <a:picLocks noChangeAspect="1"/>
          </p:cNvPicPr>
          <p:nvPr/>
        </p:nvPicPr>
        <p:blipFill>
          <a:blip r:embed="rId1"/>
          <a:stretch>
            <a:fillRect/>
          </a:stretch>
        </p:blipFill>
        <p:spPr>
          <a:xfrm>
            <a:off x="342900" y="990112"/>
            <a:ext cx="11506170" cy="472525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ਪ੍ਰਾਪਤ ਕਰਨਾ</a:t>
            </a:r>
            <a:endParaRPr lang="p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pa" altLang="en-US" sz="2400" b="1" dirty="0">
                <a:solidFill>
                  <a:srgbClr val="25252B"/>
                </a:solidFill>
                <a:latin typeface="IBM Plex Sans" pitchFamily="34" charset="0"/>
                <a:ea typeface="IBM Plex Sans" pitchFamily="34" charset="-122"/>
                <a:cs typeface="IBM Plex Sans" pitchFamily="34" charset="-120"/>
              </a:rPr>
              <a:t>ਅਭਿਆਸ 1: ਸੁਰੱਖਿਅਤ ਢੰਗ ਨਾਲ ਪ੍ਰਾਪਤ ਕਰੋ</a:t>
            </a:r>
            <a:endParaRPr lang="pa"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ਤਿਆਰ ਕੀਤਾ ਵਾਲਿਟ ਖੋਲ੍ਹੋ; ਪ੍ਰਾਪਤ ਕਰੋ ਚੁਣੋ।</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ਪਛਾਣੋ ਕਿ ਇਹ ਆਨ-ਚੇਨ ਹੈ ਜਾਂ ਲਾਈਟਨਿੰਗ।</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ਪ੍ਰਾਪਤ ਕਰਨ ਲਈ ਸਿਰਫ਼ ਜਨਤਕ ਜਾਣਕਾਰੀ ਹੀ ਸਾਂਝੀ ਕਰੋ।</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ਮੰਗੀ ਗਈ ਕਿਸੇ ਵੀ ਰਕਮ ਦੀ ਭੇਜਣ ਵਾਲੇ ਨਾਲ ਜਾਂਚ ਕਰੋ।</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ਆਪਣੇ ਵਾਲਿਟ ਵਿੱਚ ਰਕਮ ਅਤੇ ਸਥਿਤੀ ਦੀ ਜਾਂਚ ਕਰੋ।</a:t>
            </a:r>
            <a:endParaRPr lang="pa"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ਭੇਜਣ ਵਾਲੇ ਦਾ ਸੁਨੇਹਾ ਜਾਂ ਸਕ੍ਰੀਨਸ਼ਾਟ ਸਬੂਤ ਨਹੀਂ ਹੁੰਦਾ। ਪੁਸ਼ਟੀ ਦੀ ਉਡੀਕ ਵਿੱਚ ਹੋਣਾ ਅਤੇ ਪੁਸ਼ਟੀ ਹੋ ਜਾਣਾ ਵੱਖਰੀਆਂ ਸਥਿਤੀਆਂ ਹਨ; ਪੁਸ਼ਟੀਆਂ ਗ਼ਲਤ ਪਤੇ ਜਾਂ ਧੋਖਾਧੜੀ ਨੂੰ ਠੀਕ ਨਹੀਂ ਕਰ ਸਕਦੀਆਂ।</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ਭੇਜਣਾ</a:t>
            </a:r>
            <a:endParaRPr lang="pa"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pa" altLang="en-US" sz="2400" b="1" dirty="0">
                <a:solidFill>
                  <a:srgbClr val="25252B"/>
                </a:solidFill>
                <a:latin typeface="IBM Plex Sans" pitchFamily="34" charset="0"/>
                <a:ea typeface="IBM Plex Sans" pitchFamily="34" charset="-122"/>
                <a:cs typeface="IBM Plex Sans" pitchFamily="34" charset="-120"/>
              </a:rPr>
              <a:t>ਅਭਿਆਸ 2: ਭੇਜਣ ਤੋਂ ਪਹਿਲਾਂ ਰੁਕੋ ਅਤੇ ਜਾਂਚ ਕਰੋ</a:t>
            </a:r>
            <a:endParaRPr lang="pa"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ਮਨਜ਼ੂਰੀ ਸਿਰਫ਼ ਉਦੋਂ ਦਿਓ ਜਦੋਂ ਹਰ ਜਾਂਚ ਵਿੱਚ ਵੇਰਵੇ ਮੇਲ ਖਾਂਦੇ ਹੋਣ। ਜੇ ਵੇਰਵੇ ਬਦਲ ਜਾਣ, ਜਲਦੀ ਕਰਨ ਦਾ ਦਬਾਅ ਪਵੇ, ਜਾਂ ਕੋਈ ਗੁਪਤ ਜਾਣਕਾਰੀ ਮੰਗੇ, ਤਾਂ ਰੁਕੋ ਅਤੇ ਸੁਤੰਤਰ ਤੌਰ 'ਤੇ ਪੁਸ਼ਟੀ ਕਰੋ। ਇੱਕ ਵੈਧ ਭੇਜੇ ਗਏ ਲੈਣ-ਦੇਣ ਨੂੰ ਵਾਪਸ ਮੋੜਨਾ ਔਖਾ ਜਾਂ ਅਸੰਭਵ ਹੁੰਦਾ ਹੈ।</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ਭੇਜਣ ਤੋਂ ਪਹਿਲਾਂ✓ ਪ੍ਰਾਪਤਕਰਤਾਕਿਸ ਨੂੰ ਅਤੇ ਕਿਉਂ ਭੇਜ ਰਹੇ ਹੋ, ਇਸ ਦੀ ਪੁਸ਼ਟੀ ਕਿਸੇ ਭਰੋਸੇਯੋਗ ਮਾਧਿਅਮ ਰਾਹੀਂ ਕਰੋ।✓ ਭੁਗਤਾਨ ਦਾ ਤਰੀਕਾਪੁਸ਼ਟੀ ਕਰੋ ਕਿ ਭੁਗਤਾਨ ਆਨ-ਚੇਨ ਹੈ ਜਾਂ ਲਾਈਟਨਿੰਗ ਰਾਹੀਂ।✓ ਮੰਜ਼ਿਲਇਸ ਦੀ ਤੁਲਨਾ ਪ੍ਰਾਪਤ ਕਰਨ ਵਾ">    </p:cNvPr>
          <p:cNvPicPr>
            <a:picLocks noChangeAspect="1"/>
          </p:cNvPicPr>
          <p:nvPr/>
        </p:nvPicPr>
        <p:blipFill>
          <a:blip r:embed="rId1"/>
          <a:stretch>
            <a:fillRect/>
          </a:stretch>
        </p:blipFill>
        <p:spPr>
          <a:xfrm>
            <a:off x="342900" y="301569"/>
            <a:ext cx="11506170" cy="61025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ਤਸਦੀਕ ਅਤੇ ਵਾਪਸ ਨਾ ਕੀਤੇ ਜਾ ਸਕਣ ਵਾਲੇ ਲੈਣ-ਦੇਣ</a:t>
            </a:r>
            <a:endParaRPr lang="pa"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Txid:</a:t>
            </a:r>
            <a:r>
              <a:rPr lang="pa" altLang="en-US" sz="2400" dirty="0">
                <a:solidFill>
                  <a:srgbClr val="25252B"/>
                </a:solidFill>
                <a:latin typeface="IBM Plex Sans" pitchFamily="34" charset="0"/>
                <a:ea typeface="IBM Plex Sans" pitchFamily="34" charset="-122"/>
                <a:cs typeface="IBM Plex Sans" pitchFamily="34" charset="-120"/>
              </a:rPr>
              <a:t> ਆਨ-ਚੇਨ ਲੈਣ-ਦੇਣ ਦਾ ਪਛਾਣਕਰਤਾ</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ਐਕਸਪਲੋਰਰ:</a:t>
            </a:r>
            <a:r>
              <a:rPr lang="pa" altLang="en-US" sz="2400" dirty="0">
                <a:solidFill>
                  <a:srgbClr val="25252B"/>
                </a:solidFill>
                <a:latin typeface="IBM Plex Sans" pitchFamily="34" charset="0"/>
                <a:ea typeface="IBM Plex Sans" pitchFamily="34" charset="-122"/>
                <a:cs typeface="IBM Plex Sans" pitchFamily="34" charset="-120"/>
              </a:rPr>
              <a:t> ਜਨਤਕ ਲੈਣ-ਦੇਣ ਡਾਟਾ ਵੇਖਣ ਲਈ ਇੰਟਰਫੇਸ</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ਨੈੱਟਵਰਕ, ਮੰਜ਼ਿਲ, ਰਕਮ, ਫ਼ੀਸ, ਸਥਿਤੀ ਅਤੇ ਪੁਸ਼ਟੀਆਂ ਦੀ ਜਾਂਚ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ਪ੍ਰਸਾਰਿਤ → ਬਕਾਇਆ → ਬਲਾਕ ਵਿੱਚ ਸ਼ਾਮਲ → ਬਾਅਦ ਦੀਆਂ ਪੁਸ਼ਟੀਆਂ</a:t>
            </a:r>
            <a:endParaRPr lang="p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ਐਕਸਪਲੋਰਰ ਪਛਾਣ, ਇਮਾਨਦਾਰੀ ਜਾਂ ਭੁਗਤਾਨ ਦੇ ਉਦੇਸ਼ ਨੂੰ ਸਾਬਤ ਨਹੀਂ ਕਰ ਸਕਦਾ। ਹਰ ਭੁਗਤਾਨ ਲਈ ਪੁਸ਼ਟੀਆਂ ਦੀ ਕੋਈ ਇੱਕ ਸਰਬਵਿਆਪੀ ਗਿਣਤੀ ਨਹੀਂ ਹੈ।</a:t>
            </a:r>
            <a:endParaRPr lang="pa"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ਤਿਆਰ ਕੀਤੀਆਂ ਉਦਾਹਰਨਾਂ ਵਰਤੋ; ਕਿਸੇ ਸਿਖਿਆਰਥੀ ਦਾ ਨਿੱਜੀ ਪਤਾ ਜਾਂ ਲੈਣ-ਦੇਣ ਨਾ ਖੋਜੋ। ਖੋਜਾਂ ਐਕਸਪਲੋਰਰ ਦੇ ਸੰਚਾਲਕ ਨੂੰ ਤੁਹਾਡੀ ਦਿਲਚਸਪੀ ਬਾਰੇ ਦੱਸ ਸਕਦੀਆਂ ਹਨ।</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ਲੰਬਿਤ ਪੂਲਬਲਾਕ ਦੀ ਉਡੀਕ ਵਿੱਚਬਲਾਕ N1 ਪੁਸ਼ਟੀਬਲਾਕ N+12 ਪੁਸ਼ਟੀਆਂਬਲਾਕ N+23 ਪੁਸ਼ਟੀਆਂਬਲਾਕ N+34 ਪੁਸ਼ਟੀਆਂ">    </p:cNvPr>
          <p:cNvPicPr>
            <a:picLocks noChangeAspect="1"/>
          </p:cNvPicPr>
          <p:nvPr/>
        </p:nvPicPr>
        <p:blipFill>
          <a:blip r:embed="rId1"/>
          <a:stretch>
            <a:fillRect/>
          </a:stretch>
        </p:blipFill>
        <p:spPr>
          <a:xfrm>
            <a:off x="342900" y="2040758"/>
            <a:ext cx="11506170" cy="26240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ਸੁਰੱਖਿਆ ਜਾਂਚ-ਸੂਚੀ</a:t>
            </a:r>
            <a:endParaRPr lang="pa"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pa" altLang="en-US" sz="2400" b="1" dirty="0">
                <a:solidFill>
                  <a:srgbClr val="25252B"/>
                </a:solidFill>
                <a:latin typeface="IBM Plex Sans" pitchFamily="34" charset="0"/>
                <a:ea typeface="IBM Plex Sans" pitchFamily="34" charset="-122"/>
                <a:cs typeface="IBM Plex Sans" pitchFamily="34" charset="-120"/>
              </a:rPr>
              <a:t>ਅਭਿਆਸ 3: ਖ਼ਤਰੇ ਨੂੰ ਪਛਾਣੋ ਅਤੇ ਸੁਰੱਖਿਅਤ ਢੰਗ ਨਾਲ ਰੁਕੋ</a:t>
            </a:r>
            <a:endParaRPr lang="pa" sz="2400" dirty="0"/>
          </a:p>
        </p:txBody>
      </p:sp>
      <p:sp>
        <p:nvSpPr>
          <p:cNvPr id="6" name="Text 3"/>
          <p:cNvSpPr/>
          <p:nvPr/>
        </p:nvSpPr>
        <p:spPr>
          <a:xfrm>
            <a:off x="666780" y="2575316"/>
            <a:ext cx="5694426" cy="1234074"/>
          </a:xfrm>
          <a:prstGeom prst="rect">
            <a:avLst/>
          </a:prstGeom>
          <a:noFill/>
          <a:ln/>
        </p:spPr>
        <p:txBody>
          <a:bodyPr wrap="square" lIns="0" tIns="0" rIns="0" bIns="0" rtlCol="0" anchor="t"/>
          <a:lstStyle/>
          <a:p>
            <a:pPr algn="l" indent="0" marL="0">
              <a:lnSpc>
                <a:spcPct val="113000"/>
              </a:lnSpc>
              <a:buNone/>
            </a:pPr>
            <a:r>
              <a:rPr lang="pa" altLang="en-US" sz="2400" b="1" dirty="0">
                <a:solidFill>
                  <a:srgbClr val="25252B"/>
                </a:solidFill>
                <a:latin typeface="IBM Plex Sans" pitchFamily="34" charset="0"/>
                <a:ea typeface="IBM Plex Sans" pitchFamily="34" charset="-122"/>
                <a:cs typeface="IBM Plex Sans" pitchFamily="34" charset="-120"/>
              </a:rPr>
              <a:t>ਰੁਕੋ। ਕੁਝ ਵੀ ਸਾਂਝਾ ਨਾ ਕਰੋ। ਕੁਝ ਵੀ ਨਾ ਭੇਜੋ। ਸੰਚਾਰ ਦਾ ਮਾਧਿਅਮ ਬੰਦ ਕਰੋ। ਸੁਤੰਤਰ ਤੌਰ 'ਤੇ ਪੁਸ਼ਟੀ ਕਰੋ। ਗੁਪਤ ਜਾਣਕਾਰੀ ਜ਼ਾਹਰ ਕੀਤੇ ਬਿਨਾਂ ਮਦਦ ਮੰਗੋ।</a:t>
            </a:r>
            <a:endParaRPr lang="pa" sz="2400" dirty="0"/>
          </a:p>
        </p:txBody>
      </p:sp>
      <p:sp>
        <p:nvSpPr>
          <p:cNvPr id="7" name="Shape 4"/>
          <p:cNvSpPr/>
          <p:nvPr/>
        </p:nvSpPr>
        <p:spPr>
          <a:xfrm>
            <a:off x="666780" y="4114160"/>
            <a:ext cx="5372100" cy="2056668"/>
          </a:xfrm>
          <a:prstGeom prst="rect">
            <a:avLst/>
          </a:prstGeom>
          <a:solidFill>
            <a:srgbClr val="F3F3FA"/>
          </a:solidFill>
          <a:ln/>
        </p:spPr>
      </p:sp>
      <p:sp>
        <p:nvSpPr>
          <p:cNvPr id="8" name="Shape 5"/>
          <p:cNvSpPr/>
          <p:nvPr/>
        </p:nvSpPr>
        <p:spPr>
          <a:xfrm>
            <a:off x="666780" y="4114160"/>
            <a:ext cx="57150" cy="2056668"/>
          </a:xfrm>
          <a:prstGeom prst="rect">
            <a:avLst/>
          </a:prstGeom>
          <a:solidFill>
            <a:srgbClr val="422C70"/>
          </a:solidFill>
          <a:ln/>
        </p:spPr>
      </p:sp>
      <p:sp>
        <p:nvSpPr>
          <p:cNvPr id="9" name="Text 6"/>
          <p:cNvSpPr/>
          <p:nvPr/>
        </p:nvSpPr>
        <p:spPr>
          <a:xfrm>
            <a:off x="1211580" y="4388480"/>
            <a:ext cx="4599981" cy="1508028"/>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ਕਰ ਕੇ ਦੇਖੋ</a:t>
            </a:r>
            <a:endParaRPr lang="pa" sz="2400" dirty="0"/>
          </a:p>
          <a:p>
            <a:pPr algn="l" indent="0" marL="0">
              <a:lnSpc>
                <a:spcPct val="113000"/>
              </a:lnSpc>
              <a:spcBef>
                <a:spcPts val="360"/>
              </a:spcBef>
              <a:buNone/>
            </a:pPr>
            <a:r>
              <a:rPr lang="pa" altLang="en-US" sz="2400" dirty="0">
                <a:solidFill>
                  <a:srgbClr val="25252B"/>
                </a:solidFill>
                <a:latin typeface="IBM Plex Sans" pitchFamily="34" charset="0"/>
                <a:ea typeface="IBM Plex Sans" pitchFamily="34" charset="-122"/>
                <a:cs typeface="IBM Plex Sans" pitchFamily="34" charset="-120"/>
              </a:rPr>
              <a:t>ਇੱਕ ਤਿਆਰ ਕੀਤੇ ਸੁਨੇਹੇ ਵਿੱਚ ਚੇਤਾਵਨੀ ਦੇ ਸੰਕੇਤ, ਸੰਭਾਵੀ ਨੁਕਸਾਨ ਅਤੇ ਪਹਿਲੇ ਸੁਰੱਖਿਅਤ ਕਦਮ ਦੀ ਪਛਾਣ ਕਰੋ।</a:t>
            </a:r>
            <a:endParaRPr lang="pa" sz="24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ਤੁਰੰਤ ਕਾਰਵਾਈ ਦਾ ਦਬਾਅ ਕਿਸੇ ਹੋਰ ਦੀ ਪਛਾਣ ਧਾਰਨਾ ਬਦਲਿਆ ਹੋਇਆ ਮੰਜ਼ਿਲੀ ਪਤਾ ਮੁਨਾਫ਼ੇ ਦੀ ਗਾਰੰਟੀ ਗੁਪਤ ਜਾਣਕਾਰੀ ਦੀ ਮੰਗ">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ਬਿਟਕੋਇਨ ਪ੍ਰਾਪਤ ਕਰਨਾ ਅਤੇ ਵਟਾਂਦਰਾ</a:t>
            </a:r>
            <a:br/>
            <a:r>
              <a:rPr lang="pa" altLang="en-US" sz="3000" dirty="0">
                <a:solidFill>
                  <a:srgbClr val="422C70"/>
                </a:solidFill>
                <a:latin typeface="IBM Plex Sans Medium" pitchFamily="34" charset="0"/>
                <a:ea typeface="IBM Plex Sans Medium" pitchFamily="34" charset="-122"/>
                <a:cs typeface="IBM Plex Sans Medium" pitchFamily="34" charset="-120"/>
              </a:rPr>
              <a:t>ਕਰਨਾ</a:t>
            </a:r>
            <a:endParaRPr lang="pa" sz="3000" dirty="0"/>
          </a:p>
        </p:txBody>
      </p:sp>
      <p:sp>
        <p:nvSpPr>
          <p:cNvPr id="5" name="Text 2"/>
          <p:cNvSpPr/>
          <p:nvPr/>
        </p:nvSpPr>
        <p:spPr>
          <a:xfrm>
            <a:off x="666780" y="1866930"/>
            <a:ext cx="11144250" cy="411389"/>
          </a:xfrm>
          <a:prstGeom prst="rect">
            <a:avLst/>
          </a:prstGeom>
          <a:noFill/>
          <a:ln/>
        </p:spPr>
        <p:txBody>
          <a:bodyPr wrap="square" lIns="0" tIns="0" rIns="0" bIns="0" rtlCol="0" anchor="t"/>
          <a:lstStyle/>
          <a:p>
            <a:pPr algn="l" indent="0" marL="0">
              <a:lnSpc>
                <a:spcPct val="113000"/>
              </a:lnSpc>
              <a:buNone/>
            </a:pPr>
            <a:r>
              <a:rPr lang="pa" altLang="en-US" sz="2400" b="1" dirty="0">
                <a:solidFill>
                  <a:srgbClr val="25252B"/>
                </a:solidFill>
                <a:latin typeface="IBM Plex Sans" pitchFamily="34" charset="0"/>
                <a:ea typeface="IBM Plex Sans" pitchFamily="34" charset="-122"/>
                <a:cs typeface="IBM Plex Sans" pitchFamily="34" charset="-120"/>
              </a:rPr>
              <a:t>ਜਾਗਰੂਕਤਾ, ਵਿੱਤੀ ਸਲਾਹ ਨਹੀਂ</a:t>
            </a:r>
            <a:endParaRPr lang="pa" sz="2400" dirty="0"/>
          </a:p>
        </p:txBody>
      </p:sp>
      <p:sp>
        <p:nvSpPr>
          <p:cNvPr id="6" name="Text 3"/>
          <p:cNvSpPr/>
          <p:nvPr/>
        </p:nvSpPr>
        <p:spPr>
          <a:xfrm>
            <a:off x="666780" y="2583089"/>
            <a:ext cx="5694426"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ਕੁੱਲ ਕੀਮਤ ਅਤੇ ਸਪ੍ਰੈਡ, ਸੇਵਾ ਅਤੇ ਨਿਕਾਸੀ ਫ਼ੀਸਾਂ, ਕੁੰਜੀਆਂ ਉੱਤੇ ਨਿਯੰਤਰਣ, ਪਛਾਣ ਸੰਬੰਧੀ ਡਾਟਾ, ਨਿਪਟਾਰੇ ਅਤੇ ਮੌਜੂਦਾ ਸਥਾਨਕ ਨਿਯਮਾਂ ਦੀ ਤੁਲਨਾ ਕਰੋ।</a:t>
            </a:r>
            <a:endParaRPr lang="pa" sz="2400" dirty="0"/>
          </a:p>
        </p:txBody>
      </p:sp>
      <p:sp>
        <p:nvSpPr>
          <p:cNvPr id="7" name="Text 4"/>
          <p:cNvSpPr/>
          <p:nvPr/>
        </p:nvSpPr>
        <p:spPr>
          <a:xfrm>
            <a:off x="666780" y="4121932"/>
            <a:ext cx="5694426" cy="2056760"/>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ਕੋਈ ਵੀ ਤਰੀਕਾ ਜਾਂ ਸੇਵਾ ਪ੍ਰਦਾਤਾ ਆਪਣੇ ਆਪ ਵਿੱਚ ਸਭ ਤੋਂ ਵਧੀਆ ਨਹੀਂ ਹੁੰਦਾ। </a:t>
            </a:r>
            <a:r>
              <a:rPr lang="pa" altLang="en-US" sz="2400" b="1" dirty="0">
                <a:solidFill>
                  <a:srgbClr val="25252B"/>
                </a:solidFill>
                <a:latin typeface="IBM Plex Sans" pitchFamily="34" charset="0"/>
                <a:ea typeface="IBM Plex Sans" pitchFamily="34" charset="-122"/>
                <a:cs typeface="IBM Plex Sans" pitchFamily="34" charset="-120"/>
              </a:rPr>
              <a:t>ਕੇਵਾਈਸੀ</a:t>
            </a:r>
            <a:r>
              <a:rPr lang="pa" altLang="en-US" sz="2400" dirty="0">
                <a:solidFill>
                  <a:srgbClr val="25252B"/>
                </a:solidFill>
                <a:latin typeface="IBM Plex Sans" pitchFamily="34" charset="0"/>
                <a:ea typeface="IBM Plex Sans" pitchFamily="34" charset="-122"/>
                <a:cs typeface="IBM Plex Sans" pitchFamily="34" charset="-120"/>
              </a:rPr>
              <a:t> ਦਾ ਅਰਥ ਹੈ ਪਛਾਣ ਦੀ ਜਾਂਚ: ਨਿਯਮਾਂ ਦੀ ਪਾਲਣਾ ਜਾਂ ਮੁੜ ਪ੍ਰਾਪਤੀ ਦੇ ਸੰਭਾਵੀ ਲਾਭ, ਪਰ ਨਾਲ ਹੀ ਪਛਾਣ–ਭੁਗਤਾਨ ਡਾਟਾ ਸੰਬੰਧੀ ਖ਼ਤਰੇ ਵੀ।</a:t>
            </a:r>
            <a:endParaRPr lang="pa"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ਇੱਕ ਵਿਅਕਤੀ ਜੋ ਬਿਟਕੋਇਨ ਚਾਹੁੰਦਾ ਹੈ ਕਮਾਈ ਕੰਮ ਦੇ ਬਦਲੇ ਭੁਗਤਾਨ ਪ੍ਰਾਪਤ ਕਰੋ।ਵਿਅਕਤੀ ਤੋਂ ਵਿਅਕਤੀਆਹਮੋ-ਸਾਹਮਣੇ ਨਕਦ ਦੇ ਬਦਲੇ ਲੈਣ-ਦੇਣ ਕਰੋ।ਐਕਸਚੇਂਜਕਿਸੇ ਸੇਵਾ ਰਾਹੀਂ ਖਰੀਦੋ।ਏਟੀਐੱਮ ਮਸ਼ੀਨ ਤੋਂ ਖਰੀਦੋ। ਸਵੈ-ਹਿਰਾਸਤ ਜਾਂ ਕਿਸੇ ਨਿਗਰਾਨ">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ਲਾਗਤਾਂਕੀ ਕੀਮਤ, ਖਰੀਦ ਅਤੇ ਵਿਕਰੀ ਦੀਆਂ ਕੀਮਤਾਂ ਵਿਚਲਾ ਅੰਤਰ, ਅਤੇ ਸੇਵਾ ਜਾਂ ਨਿਕਾਸੀ ਫ਼ੀਸਾਂ ਲਾਗੂ ਹੁੰਦੀਆਂ ਹਨ?ਹਿਰਾਸਤਵਟਾਂਦਰੇ ਤੋਂ ਪਹਿਲਾਂ ਅਤੇ ਬਾਅਦ ਬਿਟਕੋਇਨ ਦਾ ਨਿਯੰਤਰਣ ਕਿਸ ਕੋਲ ਹੁੰਦਾ ਹੈ? ਪਛਾਣ ਅਤੇ ਨਿੱਜਤਾਕਿਹੜੀ ਨਿੱਜੀ ਜਾਣਕਾ">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ਆਨ-ਚੇਨ ਅਤੇ ਲਾਈਟਨਿੰਗ ਭੁਗਤਾਨ</a:t>
            </a:r>
            <a:endParaRPr lang="pa"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ਆਨ-ਚੇਨ:</a:t>
            </a:r>
            <a:r>
              <a:rPr lang="pa" altLang="en-US" sz="2300" dirty="0">
                <a:solidFill>
                  <a:srgbClr val="25252B"/>
                </a:solidFill>
                <a:latin typeface="IBM Plex Sans" pitchFamily="34" charset="0"/>
                <a:ea typeface="IBM Plex Sans" pitchFamily="34" charset="-122"/>
                <a:cs typeface="IBM Plex Sans" pitchFamily="34" charset="-120"/>
              </a:rPr>
              <a:t> ਬਲਾਕਚੇਨ ਰਿਕਾਰਡ; ਪੁਸ਼ਟੀਆਂ</a:t>
            </a:r>
            <a:endParaRPr lang="pa" sz="2300" dirty="0"/>
          </a:p>
          <a:p>
            <a:pPr algn="l" marL="219710" indent="-219710">
              <a:lnSpc>
                <a:spcPct val="113000"/>
              </a:lnSpc>
              <a:spcBef>
                <a:spcPts val="460"/>
              </a:spcBef>
              <a:buSzPct val="100000"/>
              <a:buChar char="•"/>
            </a:pPr>
            <a:r>
              <a:rPr lang="pa" altLang="en-US" sz="2300" b="1" dirty="0">
                <a:solidFill>
                  <a:srgbClr val="422C70"/>
                </a:solidFill>
                <a:latin typeface="IBM Plex Sans" pitchFamily="34" charset="0"/>
                <a:ea typeface="IBM Plex Sans" pitchFamily="34" charset="-122"/>
                <a:cs typeface="IBM Plex Sans" pitchFamily="34" charset="-120"/>
              </a:rPr>
              <a:t>ਲਾਈਟਨਿੰਗ:</a:t>
            </a:r>
            <a:r>
              <a:rPr lang="pa" altLang="en-US" sz="2300" dirty="0">
                <a:solidFill>
                  <a:srgbClr val="25252B"/>
                </a:solidFill>
                <a:latin typeface="IBM Plex Sans" pitchFamily="34" charset="0"/>
                <a:ea typeface="IBM Plex Sans" pitchFamily="34" charset="-122"/>
                <a:cs typeface="IBM Plex Sans" pitchFamily="34" charset="-120"/>
              </a:rPr>
              <a:t> ਬਿਟਕੋਇਨ ਭੁਗਤਾਨ ਨੈੱਟਵਰਕ; ਆਮ ਤੌਰ 'ਤੇ ਛੇਤੀ ਸਫਲਤਾ ਜਾਂ ਅਸਫਲਤਾ</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ਰਕਮ ਪ੍ਰਾਪਤ ਕਰਨ ਦੀਆਂ ਵੱਖ-ਵੱਖ ਬੇਨਤੀਆਂ, ਫ਼ੀਸਾਂ, ਸੀਮਾਵਾਂ ਅਤੇ ਅਸਫਲਤਾ ਦੇ ਬਿੰਦੂ</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ਬੇਨਤੀ ਨੂੰ ਵਾਲਿਟ ਵੱਲੋਂ ਸਮਰਥਿਤ ਭੁਗਤਾਨ ਵਿਧੀ ਨਾਲ ਮੇਲੋ</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ਦੋਵਾਂ ਵਿੱਚੋਂ ਕਿਸੇ ਵੀ ਰਾਹ ਵਿੱਚ ਕਿਸੇ ਹੋਰ ਵੱਲੋਂ ਰਕਮ ਦੀ ਹਿਰਾਸਤ ਜਾਂ ਸੇਵਾ 'ਤੇ ਨਿਰਭਰਤਾ ਸ਼ਾਮਲ ਹੋ ਸਕਦੀ ਹੈ</a:t>
            </a:r>
            <a:endParaRPr lang="pa" sz="2300" dirty="0"/>
          </a:p>
        </p:txBody>
      </p:sp>
      <p:sp>
        <p:nvSpPr>
          <p:cNvPr id="5" name="Text 3"/>
          <p:cNvSpPr/>
          <p:nvPr/>
        </p:nvSpPr>
        <p:spPr>
          <a:xfrm>
            <a:off x="666780" y="3913723"/>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ਲਾਈਟਨਿੰਗ ਕੋਈ ਵੱਖਰਾ ਸਿੱਕਾ ਨਹੀਂ ਹੈ। ਲਾਈਟਨਿੰਗ ਵਾਲਿਟ ਵਿੱਚ ਰਕਮ ਦੀ ਹਿਰਾਸਤ ਸੇਵਾ ਪ੍ਰਦਾਤਾ ਕੋਲ ਜਾਂ ਤੁਹਾਡੇ ਆਪਣੇ ਕੋਲ ਹੋ ਸਕਦੀ ਹੈ; ਤੇਜ਼ ਭੁਗਤਾਨ ਇਹ ਸਾਬਤ ਨਹੀਂ ਕਰਦਾ ਕਿ ਵਾਲਿਟ ਵੱਡੀਆਂ ਰਕਮਾਂ ਰੱਖਣ ਲਈ ਢੁਕਵਾਂ ਹੈ।</a:t>
            </a:r>
            <a:endParaRPr lang="pa"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ਕੁਝ ਐਪਾਂ ਵਾਧੂ ਫ਼ੀਸਾਂ ਜਾਂ ਨਿਰਭਰਤਾਵਾਂ ਨਾਲ ਦੋਵੇਂ ਰਾਹ ਸਮਰਥਿਤ ਕਰਦੀਆਂ ਹਨ। ਚੈਨਲਾਂ, ਰੂਟਿੰਗ ਅਤੇ ਤਰਲਤਾ ਬਾਰੇ ਵਿਸਤ੍ਰਿਤ ਜਾਣਕਾਰੀ ਉੱਨਤ ਸਿੱਖਿਆ ਦਾ ਹਿੱਸਾ ਹੈ।</a:t>
            </a:r>
            <a:endParaRPr lang="p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ਸਹਾਇਤਾ ਨਾਲ ਅਭਿਆਸ</a:t>
            </a:r>
            <a:endParaRPr lang="pa"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ਤਿਆਰ ਕੀਤੇ ਵਾਲਿਟ ਨੂੰ ਖੋਲ੍ਹੋ ਅਤੇ ਇਸ ਵਿੱਚ ਨੈਵੀਗੇਟ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ਪਹਿਲੀ ਵਾਰ ਪਹੁੰਚ ਕਰਨ ਲਈ ਮਨਜ਼ੂਰਸ਼ੁਦਾ ਪ੍ਰਕਿਰਿਆ ਪੂਰੀ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ਪ੍ਰਾਪਤ ਕਰਨ ਲਈ ਜਨਤਕ ਜਾਣਕਾਰੀ ਲੱਭੋ ਅਤੇ ਜਾਂਚੋ</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ਰਕਮ ਪ੍ਰਾਪਤ ਕਰੋ ਜਾਂ ਸੁਰੱਖਿਅਤ ਢੰਗ ਨਾਲ ਪ੍ਰਾਪਤੀ ਦਾ ਅਭਿਆਸ ਕਰੋ; ਸਥਿਤੀ ਜਾਂਚੋ</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ਰਕਮ ਪ੍ਰਾਪਤ ਕਰਨ/ਭੇਜਣ ਦੀ ਪ੍ਰਕਿਰਿਆ ਪੂਰੀ ਕਰੋ ਜਾਂ ਇਸ ਦਾ ਅਭਿਆਸ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ਗੁਪਤ ਜਾਣਕਾਰੀ ਜ਼ਾਹਰ ਕੀਤੇ ਬਿਨਾਂ ਵਾਲਿਟ ਮੁੜ ਬਹਾਲ ਕਰਨ ਦੀ ਤਿਆਰੀ ਦਰਸਾਓ</a:t>
            </a:r>
            <a:endParaRPr lang="p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ਸਹਿਮਤੀ ਨਾਲ ਤੈਅ ਕੀਤੇ ਸਿਖਲਾਈ ਵਾਤਾਵਰਨ ਦੀ ਵਰਤੋਂ ਕਰੋ। ਕੋਈ ਬੇਮੇਲ ਗੱਲ ਮਿਲਣ 'ਤੇ ਰੁਕੋ; ਲੋੜ ਪੈਣ 'ਤੇ ਸਹਾਇਤਾ ਅਤੇ ਹੋਰ ਅਭਿਆਸ ਲਈ ਬੇਨਤੀ ਕਰੋ।</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ਸਮੀਖਿਆ: ਸਵੈ-ਹਿਰਾਸਤ ਦੀ ਜ਼ਿੰਮੇਵਾਰੀ ਦਾ ਕੀ ਅਰਥ ਹੈ?</a:t>
            </a:r>
            <a:endParaRPr lang="pa"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pa" altLang="en-US" sz="2020" b="1" dirty="0">
                <a:solidFill>
                  <a:srgbClr val="25252B"/>
                </a:solidFill>
                <a:latin typeface="IBM Plex Sans" pitchFamily="34" charset="0"/>
                <a:ea typeface="IBM Plex Sans" pitchFamily="34" charset="-122"/>
                <a:cs typeface="IBM Plex Sans" pitchFamily="34" charset="-120"/>
              </a:rPr>
              <a:t>ਮੁੱਖ ਸਿੱਖਿਆਵਾਂ</a:t>
            </a:r>
            <a:endParaRPr lang="pa"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ਵਾਲਿਟ ਪਹੁੰਚ ਦਾ ਪ੍ਰਬੰਧ ਕਰਦਾ ਹੈ; ਕੁੰਜੀਆਂ ਖਰਚ ਕਰਨ ਦੀ ਇਜਾਜ਼ਤ ਦਿੰਦੀਆਂ ਹਨ</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ਪ੍ਰਾਪਤ ਕਰਨ ਲਈ ਲੋੜੀਂਦੀ ਜਾਣਕਾਰੀ ਸਾਂਝੀ ਕਰੋ; ਗੁਪਤ ਜਾਣਕਾਰੀ ਆਫ਼ਲਾਈਨ ਅਤੇ ਨਿੱਜੀ ਰੱਖੋ</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ਕਸਟਡੀ, ਰਿਕਵਰੀ ਅਤੇ ਡਿਵਾਈਸ ਨਾਲ ਜੁੜੇ ਜੋਖਮਾਂ ਦੀ ਪਛਾਣ ਕਰੋ</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ਮਨਜ਼ੂਰੀ ਦੇਣ ਤੋਂ ਪਹਿਲਾਂ ਪੁਸ਼ਟੀ ਕਰੋ; ਨਤੀਜਾ ਖ਼ੁਦ ਜਾਂਚੋ</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ਦਬਾਅ ਹੇਠ ਹੋਣ ਵੇਲੇ ਰੁਕੋ; ਸਿੱਖਣ ਦੌਰਾਨ ਹੋਣ ਵਾਲੀਆਂ ਗ਼ਲਤੀਆਂ ਛੋਟੀਆਂ ਰੱਖੋ</a:t>
            </a:r>
            <a:endParaRPr lang="pa"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pa" altLang="en-US" sz="2020" dirty="0">
                <a:solidFill>
                  <a:srgbClr val="25252B"/>
                </a:solidFill>
                <a:latin typeface="IBM Plex Sans" pitchFamily="34" charset="0"/>
                <a:ea typeface="IBM Plex Sans" pitchFamily="34" charset="-122"/>
                <a:cs typeface="IBM Plex Sans" pitchFamily="34" charset="-120"/>
              </a:rPr>
              <a:t>ਇੱਕ ਦੋਸਤ ਬੇਨਤੀ ਭੇਜਦਾ ਹੈ, ਜਦਕਿ ਕੋਈ ਅਣਜਾਣ ਸਹਾਇਤਾ ਪ੍ਰਦਾਤਾ ਤੁਰੰਤ ਕਾਰਵਾਈ ਕਰਨ ਦੀ ਮੰਗ ਕਰਦਾ ਹੈ। ਕੁਝ ਵੀ ਕਰਨ ਤੋਂ ਪਹਿਲਾਂ ਤੁਸੀਂ ਕੀ ਜਾਂਚ ਸਕਦੇ ਹੋ?</a:t>
            </a:r>
            <a:endParaRPr lang="pa"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pa" altLang="en-US" sz="2020" b="1" dirty="0">
                <a:solidFill>
                  <a:srgbClr val="422C70"/>
                </a:solidFill>
                <a:latin typeface="IBM Plex Sans" pitchFamily="34" charset="0"/>
                <a:ea typeface="IBM Plex Sans" pitchFamily="34" charset="-122"/>
                <a:cs typeface="IBM Plex Sans" pitchFamily="34" charset="-120"/>
              </a:rPr>
              <a:t>ਵਿਚਾਰ ਕਰਨ ਲਈ ਇੱਕ ਪਲ</a:t>
            </a:r>
            <a:endParaRPr lang="pa" sz="2020" dirty="0"/>
          </a:p>
          <a:p>
            <a:pPr algn="l" indent="0" marL="0">
              <a:lnSpc>
                <a:spcPct val="113000"/>
              </a:lnSpc>
              <a:spcBef>
                <a:spcPts val="300"/>
              </a:spcBef>
              <a:buNone/>
            </a:pPr>
            <a:r>
              <a:rPr lang="pa" altLang="en-US" sz="2020" dirty="0">
                <a:solidFill>
                  <a:srgbClr val="25252B"/>
                </a:solidFill>
                <a:latin typeface="IBM Plex Sans" pitchFamily="34" charset="0"/>
                <a:ea typeface="IBM Plex Sans" pitchFamily="34" charset="-122"/>
                <a:cs typeface="IBM Plex Sans" pitchFamily="34" charset="-120"/>
              </a:rPr>
              <a:t>ਕਾਰਵਾਈ ਕਰਨ ਤੋਂ ਪਹਿਲਾਂ ਤੁਸੀਂ ਰੁਕ ਕੇ ਕਿਹੜੀ ਸੁਰੱਖਿਆ ਜਾਂਚ ਕਰੋਗੇ?</a:t>
            </a:r>
            <a:endParaRPr lang="pa"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3</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pa" altLang="en-US" sz="2400" dirty="0">
                <a:solidFill>
                  <a:srgbClr val="F7941F"/>
                </a:solidFill>
                <a:latin typeface="IBM Plex Sans Medium" pitchFamily="34" charset="0"/>
                <a:ea typeface="IBM Plex Sans Medium" pitchFamily="34" charset="-122"/>
                <a:cs typeface="IBM Plex Sans Medium" pitchFamily="34" charset="-120"/>
              </a:rPr>
              <a:t>ਮੋਡੀਊਲ 4</a:t>
            </a:r>
            <a:endParaRPr lang="pa"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pa" altLang="en-US" sz="4350" dirty="0">
                <a:solidFill>
                  <a:srgbClr val="FFFFFF"/>
                </a:solidFill>
                <a:latin typeface="IBM Plex Sans Medium" pitchFamily="34" charset="0"/>
                <a:ea typeface="IBM Plex Sans Medium" pitchFamily="34" charset="-122"/>
                <a:cs typeface="IBM Plex Sans Medium" pitchFamily="34" charset="-120"/>
              </a:rPr>
              <a:t>ਤੁਹਾਡੇ ਭਾਈਚਾਰੇ ਵਿੱਚ ਬਿਟਕੋਇਨ</a:t>
            </a:r>
            <a:endParaRPr lang="pa"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pa" altLang="en-US" sz="2400" b="1" dirty="0">
                <a:solidFill>
                  <a:srgbClr val="FFFFFF"/>
                </a:solidFill>
                <a:latin typeface="IBM Plex Sans" pitchFamily="34" charset="0"/>
                <a:ea typeface="IBM Plex Sans" pitchFamily="34" charset="-122"/>
                <a:cs typeface="IBM Plex Sans" pitchFamily="34" charset="-120"/>
              </a:rPr>
              <a:t>ਸੰਬੰਧ ਜੋੜੋ:</a:t>
            </a:r>
            <a:r>
              <a:rPr lang="pa" altLang="en-US" sz="2400" dirty="0">
                <a:solidFill>
                  <a:srgbClr val="FFFFFF"/>
                </a:solidFill>
                <a:latin typeface="IBM Plex Sans" pitchFamily="34" charset="0"/>
                <a:ea typeface="IBM Plex Sans" pitchFamily="34" charset="-122"/>
                <a:cs typeface="IBM Plex Sans" pitchFamily="34" charset="-120"/>
              </a:rPr>
              <a:t> ਸਮੱਸਿਆ, ਹੱਲ ਅਤੇ ਸੁਰੱਖਿਅਤ ਕਦਮ ਦਾ ਇਸ ਭਾਈਚਾਰੇ ਨਾਲ ਕੀ ਸੰਬੰਧ ਹੈ?</a:t>
            </a:r>
            <a:endParaRPr lang="p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ਤੁਹਾਡਾ ਸਥਾਨਕ ਮੋਡੀਊਲ 4</a:t>
            </a:r>
            <a:endParaRPr lang="pa" sz="3000" dirty="0"/>
          </a:p>
        </p:txBody>
      </p:sp>
      <p:pic>
        <p:nvPicPr>
          <p:cNvPr id="4" name="Image 0" descr="ਜੋੜੋਪਹਿਲਾਂ ਸਿੱਖੀਆਂ ਗੱਲਾਂ ਨੂੰ ਕਿਸੇ ਸਥਾਨਕ ਲੋੜ ਨਾਲ ਜੋੜੋ। ਤੁਲਨਾ ਕਰੋਬਿਟਕੋਇਨ ਨੂੰ ਕਿਸੇ ਵਿਹਾਰਕ ਸਥਾਨਕ ਵਿਕਲਪ ਨਾਲ ਤੋਲ ਕੇ ਵੇਖੋ।ਸੁਰੱਖਿਅਤ ਢੰਗ ਨਾਲ ਅਭਿਆਸ ਕਰੋਮਾਰਗਦਰਸ਼ਨ ਨਾਲ ਕੋਈ ਨਿਰਧਾਰਤ ਕੰਮ ਕਰਕੇ ਵੇਖੋ। ਸਮਝਾਓਤੁਸੀਂ ਜੋ ਸਿੱਖ">    </p:cNvPr>
          <p:cNvPicPr>
            <a:picLocks noChangeAspect="1"/>
          </p:cNvPicPr>
          <p:nvPr/>
        </p:nvPicPr>
        <p:blipFill>
          <a:blip r:embed="rId1"/>
          <a:stretch>
            <a:fillRect/>
          </a:stretch>
        </p:blipFill>
        <p:spPr>
          <a:xfrm>
            <a:off x="666780" y="1295430"/>
            <a:ext cx="10858500" cy="2073311"/>
          </a:xfrm>
          <a:prstGeom prst="rect">
            <a:avLst/>
          </a:prstGeom>
        </p:spPr>
      </p:pic>
      <p:sp>
        <p:nvSpPr>
          <p:cNvPr id="5" name="Text 2"/>
          <p:cNvSpPr/>
          <p:nvPr/>
        </p:nvSpPr>
        <p:spPr>
          <a:xfrm>
            <a:off x="666780" y="3521080"/>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ਆਪਣੇ ਸਥਾਨਕ ਸੰਦਰਭ ਵਿੱਚ ਧਿਆਨ ਦੇ ਕੇਂਦਰ ਨੂੰ ਦਰਜ ਕਰੋ: ਸਮੱਸਿਆ ਜਾਂ ਮੌਕਾ, ਵਿਕਲਪ, ਸੁਰੱਖਿਅਤ ਦ੍ਰਿਸ਼, ਮੁੱਖ ਲਾਭ ਅਤੇ ਜੋਖਮ, ਅਤੇ ਅਗਲਾ ਸੁਰੱਖਿਅਤ ਕਦਮ।</a:t>
            </a:r>
            <a:endParaRPr lang="pa" sz="2400" dirty="0"/>
          </a:p>
        </p:txBody>
      </p:sp>
      <p:sp>
        <p:nvSpPr>
          <p:cNvPr id="6" name="Text 3"/>
          <p:cNvSpPr/>
          <p:nvPr/>
        </p:nvSpPr>
        <p:spPr>
          <a:xfrm>
            <a:off x="666780" y="4648627"/>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ਤੁਹਾਡੇ ਤੋਂ ਇਹ ਉਮੀਦ ਨਹੀਂ ਕੀਤੀ ਜਾਂਦੀ ਕਿ ਤੁਸੀਂ ਬਿਟਕੋਇਨ ਅਪਣਾਓ ਜਾਂ ਇਹ ਸਿੱਟਾ ਕੱਢੋ ਕਿ ਇਹ ਸਭ ਤੋਂ ਵਧੀਆ ਹੈ। ਸਥਾਨਕ ਉਦਾਹਰਨਾਂ ਇਹ ਸਾਬਤ ਨਹੀਂ ਕਰਦੀਆਂ ਕਿ ਕੋਈ ਤਰੀਕਾ ਹਰ ਥਾਂ ਕੰਮ ਕਰਦਾ ਹੈ।</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ਵਰਕਸ਼ਾਪਾਂ ਅਤੇ ਪ੍ਰਦਰਸ਼ਨ</a:t>
            </a:r>
            <a:endParaRPr lang="pa"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ਪੇਸ਼ਕਾਰੀ:</a:t>
            </a:r>
            <a:r>
              <a:rPr lang="pa" altLang="en-US" sz="2400" dirty="0">
                <a:solidFill>
                  <a:srgbClr val="25252B"/>
                </a:solidFill>
                <a:latin typeface="IBM Plex Sans" pitchFamily="34" charset="0"/>
                <a:ea typeface="IBM Plex Sans" pitchFamily="34" charset="-122"/>
                <a:cs typeface="IBM Plex Sans" pitchFamily="34" charset="-120"/>
              </a:rPr>
              <a:t> ਪ੍ਰਕਿਰਿਆ ਅਤੇ ਜੋਖਮਾਂ ਨੂੰ ਦੇਖੋ</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ਅਭਿਆਸ:</a:t>
            </a:r>
            <a:r>
              <a:rPr lang="pa" altLang="en-US" sz="2400" dirty="0">
                <a:solidFill>
                  <a:srgbClr val="25252B"/>
                </a:solidFill>
                <a:latin typeface="IBM Plex Sans" pitchFamily="34" charset="0"/>
                <a:ea typeface="IBM Plex Sans" pitchFamily="34" charset="-122"/>
                <a:cs typeface="IBM Plex Sans" pitchFamily="34" charset="-120"/>
              </a:rPr>
              <a:t> ਸੁਰੱਖਿਅਤ ਸਿਖਲਾਈ ਸਮੱਗਰੀ ਨਾਲ ਨਾਲ-ਨਾਲ ਅਭਿਆਸ ਕਰੋ</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ਅਮਲ:</a:t>
            </a:r>
            <a:r>
              <a:rPr lang="pa" altLang="en-US" sz="2400" dirty="0">
                <a:solidFill>
                  <a:srgbClr val="25252B"/>
                </a:solidFill>
                <a:latin typeface="IBM Plex Sans" pitchFamily="34" charset="0"/>
                <a:ea typeface="IBM Plex Sans" pitchFamily="34" charset="-122"/>
                <a:cs typeface="IBM Plex Sans" pitchFamily="34" charset="-120"/>
              </a:rPr>
              <a:t> ਸੁਤੰਤਰ ਤੌਰ ’ਤੇ ਕੋਈ ਕੰਮ ਪੂਰਾ ਕਰੋ ਜਾਂ ਕਿਸੇ ਫ਼ੈਸਲੇ ਦੀ ਵਿਆਖਿਆ ਕਰੋ</a:t>
            </a:r>
            <a:endParaRPr lang="pa"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ਅਭਿਆਸ ਤੋਂ ਪਹਿਲਾਂ: ਜਾਂਚੇ ਹੋਏ ਸਾਧਨ, ਬਹਾਲੀ ਅਤੇ ਅਸਫਲਤਾ ਨਾਲ ਨਜਿੱਠਣ ਲਈ ਸਪਸ਼ਟ ਯੋਜਨਾਵਾਂ, ਜਾਣੇ-ਪਛਾਣੇ ਜੋਖਮ ਅਤੇ ਰੁਕਣ ਦਾ ਇੱਕ ਸਪਸ਼ਟ ਬਿੰਦੂ।</a:t>
            </a:r>
            <a:endParaRPr lang="pa" sz="2400" dirty="0"/>
          </a:p>
        </p:txBody>
      </p:sp>
      <p:sp>
        <p:nvSpPr>
          <p:cNvPr id="6" name="Text 4"/>
          <p:cNvSpPr/>
          <p:nvPr/>
        </p:nvSpPr>
        <p:spPr>
          <a:xfrm>
            <a:off x="666780" y="4205326"/>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ਸਾਫਟਵੇਅਰ ਇੰਸਟਾਲ ਕਰਨ ਜਾਂ ਵਿੱਤੀ ਜਾਣਕਾਰੀ ਸਾਂਝੀ ਕਰਨ ਲਈ ਕੋਈ ਦਬਾਅ ਨਹੀਂ ਹੈ। ਆਫ਼ਲਾਈਨ ਜਾਂ ਬਿਨਾਂ ਪੈਸੇ ਵਰਤਣ ਵਾਲਾ ਵਿਕਲਪ ਉਪਲਬਧ ਹੈ। ਅਸਲ ਵਿੱਚ ਵਰਤੀ ਜਾਣ ਵਾਲੀ ਕੋਈ ਵੀ ਰਕਮ ਇੰਨੀ ਛੋਟੀ ਹੋਣੀ ਚਾਹੀਦੀ ਹੈ ਕਿ ਉਸ ਦਾ ਪੂਰਾ ਨੁਕਸਾਨ ਇੱਕ ਸਬਕ ਹੀ ਰਹੇ, ਸੰਕਟ ਨਾ ਬਣੇ।</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ਸਥਾਨਕ ਬਿਟਕੋਇਨ ਟੂਲ ਅਤੇ ਸਰੋਤ</a:t>
            </a:r>
            <a:endParaRPr lang="pa" sz="3000" dirty="0"/>
          </a:p>
        </p:txBody>
      </p:sp>
      <p:sp>
        <p:nvSpPr>
          <p:cNvPr id="4" name="Text 2"/>
          <p:cNvSpPr/>
          <p:nvPr/>
        </p:nvSpPr>
        <p:spPr>
          <a:xfrm>
            <a:off x="1032449" y="1383030"/>
            <a:ext cx="11109137" cy="2662367"/>
          </a:xfrm>
          <a:prstGeom prst="rect">
            <a:avLst/>
          </a:prstGeom>
          <a:noFill/>
          <a:ln/>
        </p:spPr>
        <p:txBody>
          <a:bodyPr wrap="square" lIns="0" tIns="0" rIns="0" bIns="0" rtlCol="0" anchor="t"/>
          <a:lstStyle/>
          <a:p>
            <a:pPr algn="l" marL="219710" indent="-219710">
              <a:lnSpc>
                <a:spcPct val="113000"/>
              </a:lnSpc>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ਉਦੇਸ਼ ਅਤੇ ਵਿਹਾਰਕ ਵਿਕਲਪ</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ਕੁੰਜੀਆਂ ਦਾ ਨਿਯੰਤਰਣ ਅਤੇ ਮੁੜ-ਪ੍ਰਾਪਤੀ</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ਅਸਲੀ ਪ੍ਰਕਾਸ਼ਕ, ਡੋਮੇਨ, ਜਾਂ ਐਪ ਲਿਸਟਿੰਗ</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ਓਪਨ-ਸੋਰਸ ਸਥਿਤੀ, ਸਮੀਖਿਆ, ਅਤੇ ਰੱਖ-ਰਖਾਅ</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ਨਿੱਜਤਾ, ਕੁੱਲ ਲਾਗਤ, ਅਨੁਕੂਲਤਾ, ਅਤੇ ਸਹਾਇਤਾ</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ਮੌਜੂਦਾ ਸਥਾਨਕ ਨਿਯਮ ਅਤੇ ਪਾਬੰਦੀਆਂ</a:t>
            </a:r>
            <a:endParaRPr lang="pa" sz="2300" dirty="0"/>
          </a:p>
        </p:txBody>
      </p:sp>
      <p:sp>
        <p:nvSpPr>
          <p:cNvPr id="5" name="Text 3"/>
          <p:cNvSpPr/>
          <p:nvPr/>
        </p:nvSpPr>
        <p:spPr>
          <a:xfrm>
            <a:off x="666780" y="4367174"/>
            <a:ext cx="11510010" cy="395021"/>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ਟੂਲ/ਵਰਜਨ, ਜਾਂਚ ਦੀ ਮਿਤੀ, ਹਿਰਾਸਤ, ਮੁੱਖ ਵਰਤੋਂ, ਲਾਭ, ਜੋਖਮ, ਮੁੜ-ਪ੍ਰਾਪਤੀ ਦਾ ਤਰੀਕਾ, ਅਤੇ ਵਿਕਲਪ ਦਰਜ ਕਰੋ।</a:t>
            </a:r>
            <a:endParaRPr lang="pa" sz="2300" dirty="0"/>
          </a:p>
        </p:txBody>
      </p:sp>
      <p:sp>
        <p:nvSpPr>
          <p:cNvPr id="6" name="Text 4"/>
          <p:cNvSpPr/>
          <p:nvPr/>
        </p:nvSpPr>
        <p:spPr>
          <a:xfrm>
            <a:off x="666780" y="5054803"/>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ਜਿਨ੍ਹਾਂ ਟੂਲਾਂ ਦੇ ਨਾਮ ਦਿੱਤੇ ਗਏ ਹਨ, ਉਹ ਕਿਸੇ ਖ਼ਾਸ ਸਮੇਂ ਦੇ ਸਿੱਖਣ ਲਈ ਉਦਾਹਰਨ ਹਨ, ਨਾ ਕਿ ਸਿਫ਼ਾਰਸ਼ਾਂ ਜਾਂ ਸੁਰੱਖਿਆ, ਉਪਲਬਧਤਾ, ਘੱਟ ਲਾਗਤ, ਜਾਂ ਢੁਕਵੇਂਪਣ ਦੇ ਵਾਅਦੇ। ਅਸਲ ਵਰਤੋਂ ਤੋਂ ਪਹਿਲਾਂ ਉਨ੍ਹਾਂ ਦੀ ਮੁੜ ਜਾਂਚ ਕਰੋ।</a:t>
            </a:r>
            <a:endParaRPr lang="p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ਲਾਈਟਨਿੰਗ ਭੁਗਤਾਨ</a:t>
            </a:r>
            <a:endParaRPr lang="pa"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ਇਨਵੌਇਸ:</a:t>
            </a:r>
            <a:r>
              <a:rPr lang="pa" altLang="en-US" sz="2400" dirty="0">
                <a:solidFill>
                  <a:srgbClr val="25252B"/>
                </a:solidFill>
                <a:latin typeface="IBM Plex Sans" pitchFamily="34" charset="0"/>
                <a:ea typeface="IBM Plex Sans" pitchFamily="34" charset="-122"/>
                <a:cs typeface="IBM Plex Sans" pitchFamily="34" charset="-120"/>
              </a:rPr>
              <a:t> ਕਿਸੇ ਖ਼ਾਸ ਭੁਗਤਾਨ ਲਈ ਬੇਨਤੀ; ਇਸ ਵਿੱਚ ਰਕਮ ਅਤੇ ਮਿਆਦ ਪੁੱਗਣ ਦਾ ਸਮਾਂ ਸ਼ਾਮਲ ਹੋ ਸਕਦਾ ਹੈ</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ਲਾਈਟਨਿੰਗ ਪਤਾ:</a:t>
            </a:r>
            <a:r>
              <a:rPr lang="pa" altLang="en-US" sz="2400" dirty="0">
                <a:solidFill>
                  <a:srgbClr val="25252B"/>
                </a:solidFill>
                <a:latin typeface="IBM Plex Sans" pitchFamily="34" charset="0"/>
                <a:ea typeface="IBM Plex Sans" pitchFamily="34" charset="-122"/>
                <a:cs typeface="IBM Plex Sans" pitchFamily="34" charset="-120"/>
              </a:rPr>
              <a:t> ਸੇਵਾ ਪ੍ਰਦਾਤਾ ਵੱਲੋਂ ਸਮਰਥਿਤ ਰੂਟਿੰਗ ਪਛਾਣਕਰਤਾ, ਜੋ ਅਕਸਰ ਈਮੇਲ ਪਤੇ ਵਰਗਾ ਹੁੰਦਾ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ਹਿਰਾਸਤ, ਫੰਡ ਜਮ੍ਹਾਂ ਕਰਨ ਦੇ ਤਰੀਕੇ, ਬੈਕਅੱਪ, ਫ਼ੀਸਾਂ ਅਤੇ ਸੀਮਾਵਾਂ ਦੀ ਜਾਂਚ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ਪਛਾਣੋ ਕਿ ਅਸਫਲਤਾ ਨੂੰ ਕਿਵੇਂ ਸੰਭਾਲਿਆ ਜਾਂਦਾ ਹੈ ਅਤੇ ਪ੍ਰਾਪਤਕਰਤਾ ਦੀ ਪੁਸ਼ਟੀ ਕਿਵੇਂ ਕੀਤੀ ਜਾਂਦੀ ਹੈ</a:t>
            </a:r>
            <a:endParaRPr lang="pa"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ਲਾਈਟਨਿੰਗ ਪਤਾ ਕੋਈ ਈਮੇਲ ਖਾਤਾ ਨਹੀਂ ਹੈ; ਇਹ ਇਸ ਨੂੰ ਸਮਰਥਨ ਦੇਣ ਵਾਲੇ ਸੇਵਾ ਪ੍ਰਦਾਤਾ ਜਾਂ ਡੋਮੇਨ ਉੱਤੇ ਨਿਰਭਰ ਕਰਦਾ ਹੈ। ਮਨਜ਼ੂਰੀ ਦੇਣ ਤੋਂ ਪਹਿਲਾਂ ਅੰਤਿਮ ਬੇਨਤੀ ਦੀ ਜਾਂਚ ਕਰੋ।</a:t>
            </a:r>
            <a:endParaRPr lang="pa" sz="2400" dirty="0"/>
          </a:p>
        </p:txBody>
      </p:sp>
      <p:sp>
        <p:nvSpPr>
          <p:cNvPr id="6" name="Text 4"/>
          <p:cNvSpPr/>
          <p:nvPr/>
        </p:nvSpPr>
        <p:spPr>
          <a:xfrm>
            <a:off x="666780" y="5500207"/>
            <a:ext cx="11510010" cy="411389"/>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ਇੱਕ ਛੋਟਾ ਭੁਗਤਾਨ ਸਫਲ ਹੋ ਜਾਣਾ ਇਸ ਗੱਲ ਦਾ ਸਬੂਤ ਨਹੀਂ ਹੈ ਕਿ ਵੱਡੀਆਂ ਜਮ੍ਹਾਂ ਰਕਮਾਂ ਵੀ ਸੁਰੱਖਿਅਤ ਹਨ।</a:t>
            </a:r>
            <a:endParaRPr lang="pa"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ਪ੍ਰਾਪਤਕਰਤਾ ਭੁਗਤਾਨ ਦੀ ਬੇਨਤੀ ਬਣਾਉਂਦਾ ਹੈਪ੍ਰਾਪਤਕਰਤਾ ਰਕਮ ਸਮੇਤ ਭੁਗਤਾਨ ਦੀ ਬੇਨਤੀ ਬਣਾਉਂਦਾ ਹੈ।ਭੇਜਣ ਵਾਲਾ ਭੁਗਤਾਨ ਕਰਦਾ ਹੈਭੇਜਣ ਵਾਲਾ ਬੇਨਤੀ ਨੂੰ ਸਕੈਨ ਕਰਦਾ ਹੈ, ਰਕਮ ਦੀ ਜਾਂਚ ਕਰਦਾ ਹੈ ਅਤੇ ਭੁਗਤਾਨ ਕਰਦਾ ਹੈ। ਪ੍ਰਾਪਤਕਰਤਾ ਨੂੰ ਭੁਗ">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ਜਾਣੋ ਕਿ ਹਰੇਕ ਵਾਲਿਟ ਕਸਟੋਡੀਅਲ ਹੈ ਜਾਂ ਸਵੈ-ਕਸਟੋਡੀਅਲ। 1ਬੇਨਤੀ ਬਣਾਓਪ੍ਰਾਪਤਕਰਤਾ ਭੁਗਤਾਨ ਦੀ ਬੇਨਤੀ ਬਣਾਉਂਦਾ ਹੈ।2ਬੇਨਤੀ ਸਕੈਨ ਕਰੋਭੇਜਣ ਵਾਲਾ ਇਸ ਨੂੰ ਸਕੈਨ ਜਾਂ ਕਾਪੀ ਕਰਦਾ ਹੈ।3ਵੇਰਵਿਆਂ ਦੀ ਪੁਸ਼ਟੀ ਕਰੋਪ੍ਰਾਪਤਕਰਤਾ, ਰਕਮ, ਇਕਾਈ, ਮਿਆ">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ਮਾਰਗਦਰਸ਼ਿਤ ਲਾਈਟਨਿੰਗ ਭੁਗਤਾਨ</a:t>
            </a:r>
            <a:endParaRPr lang="pa"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ਪ੍ਰਾਪਤਕਰਤਾ ਸਹੀ ਬੇਨਤੀ ਤਿਆਰ ਕਰਦਾ ਹੈ।</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ਭੇਜਣ ਵਾਲਾ ਇਸ ਨੂੰ ਸਕੈਨ ਜਾਂ ਕਾਪੀ ਕਰਦਾ ਹੈ।</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ਪ੍ਰਾਪਤਕਰਤਾ, ਰਕਮ, ਇਕਾਈ, ਫ਼ੀਸ ਅਤੇ ਮਿਆਦ ਪੁੱਗਣ ਦਾ ਸਮਾਂ, ਜੇ ਕੋਈ ਹੋਵੇ, ਜਾਂਚੋ।</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ਵੇਰਵੇ ਮੇਲ ਖਾਣ 'ਤੇ ਹੀ ਮਨਜ਼ੂਰੀ ਦਿਓ।</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ਦੋਵੇਂ ਧਿਰਾਂ ਆਪੋ-ਆਪਣੇ ਵਾਲਿਟ ਵਿੱਚ ਨਤੀਜੇ ਦੀ ਜਾਂਚ ਕਰਦੀਆਂ ਹਨ।</a:t>
            </a:r>
            <a:endParaRPr lang="pa" sz="2400" dirty="0"/>
          </a:p>
          <a:p>
            <a:pPr algn="l" marL="228600" indent="-228600">
              <a:lnSpc>
                <a:spcPct val="113000"/>
              </a:lnSpc>
              <a:spcBef>
                <a:spcPts val="480"/>
              </a:spcBef>
              <a:buSzPct val="100000"/>
              <a:buFont typeface="+mj-lt"/>
              <a:buAutoNum type="arabicPeriod" startAt="1"/>
            </a:pPr>
            <a:r>
              <a:rPr lang="pa" altLang="en-US" sz="2400" dirty="0">
                <a:solidFill>
                  <a:srgbClr val="25252B"/>
                </a:solidFill>
                <a:latin typeface="IBM Plex Sans" pitchFamily="34" charset="0"/>
                <a:ea typeface="IBM Plex Sans" pitchFamily="34" charset="-122"/>
                <a:cs typeface="IBM Plex Sans" pitchFamily="34" charset="-120"/>
              </a:rPr>
              <a:t>ਹਿਰਾਸਤ ਅਤੇ ਅਸਫਲਤਾ ਦੇ ਜੋਖਮਾਂ ਬਾਰੇ ਸਮਝਾਓ।</a:t>
            </a:r>
            <a:endParaRPr lang="pa"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ਪਹਿਲਾਂ ਤੋਂ ਤਿਆਰ ਜਾਂ ਮਨਜ਼ੂਰਸ਼ੁਦਾ ਘੱਟ ਜੋਖਮ ਵਾਲੇ ਅਭਿਆਸ ਦੀ ਵਰਤੋਂ ਕਰੋ। ਜੇ ਨਤੀਜਾ ਯੋਜਨਾ ਤੋਂ ਵੱਖਰਾ ਹੋਵੇ ਤਾਂ ਰੁਕ ਜਾਓ; ਅੱਗੇ ਕੋਈ ਕਾਰਵਾਈ ਕਰਨ ਤੋਂ ਪਹਿਲਾਂ ਪੁਸ਼ਟੀ ਕਰੋ।</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ਰੋਜ਼ਾਨਾ ਜੀਵਨ ਵਿੱਚ ਬਿਟਕੋਇਨ ਦੀ ਵਰਤੋਂ</a:t>
            </a:r>
            <a:endParaRPr lang="pa"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ਕਮਾਈ:</a:t>
            </a:r>
            <a:r>
              <a:rPr lang="pa" altLang="en-US" sz="2400" dirty="0">
                <a:solidFill>
                  <a:srgbClr val="25252B"/>
                </a:solidFill>
                <a:latin typeface="IBM Plex Sans" pitchFamily="34" charset="0"/>
                <a:ea typeface="IBM Plex Sans" pitchFamily="34" charset="-122"/>
                <a:cs typeface="IBM Plex Sans" pitchFamily="34" charset="-120"/>
              </a:rPr>
              <a:t> ਕੀਮਤ ਤੈਅ ਕਰਨਾ, ਸਮੇਂ ਦੀ ਚੋਣ, ਕੀਮਤਾਂ ਵਿੱਚ ਉਤਾਰ-ਚੜ੍ਹਾਅ, ਰਿਕਾਰਡ ਅਤੇ ਸੁਰੱਖਿਅਤ ਹਿਰਾਸਤ</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ਬੱਚਤ:</a:t>
            </a:r>
            <a:r>
              <a:rPr lang="pa" altLang="en-US" sz="2400" dirty="0">
                <a:solidFill>
                  <a:srgbClr val="25252B"/>
                </a:solidFill>
                <a:latin typeface="IBM Plex Sans" pitchFamily="34" charset="0"/>
                <a:ea typeface="IBM Plex Sans" pitchFamily="34" charset="-122"/>
                <a:cs typeface="IBM Plex Sans" pitchFamily="34" charset="-120"/>
              </a:rPr>
              <a:t> ਭਵਿੱਖ ਵਿੱਚ ਵਰਤੋਂ; ਕੀਮਤ ਤੇਜ਼ੀ ਨਾਲ ਡਿੱਗ ਸਕਦੀ ਹੈ</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ਪ੍ਰਾਪਤ ਕਰਨਾ ਅਤੇ ਭੇਜਣਾ:</a:t>
            </a:r>
            <a:r>
              <a:rPr lang="pa" altLang="en-US" sz="2400" dirty="0">
                <a:solidFill>
                  <a:srgbClr val="25252B"/>
                </a:solidFill>
                <a:latin typeface="IBM Plex Sans" pitchFamily="34" charset="0"/>
                <a:ea typeface="IBM Plex Sans" pitchFamily="34" charset="-122"/>
                <a:cs typeface="IBM Plex Sans" pitchFamily="34" charset="-120"/>
              </a:rPr>
              <a:t> ਸਹੀ ਭੁਗਤਾਨ ਬੇਨਤੀ, ਨਿਪਟਾਰਾ, ਭੁਗਤਾਨ ਦਾ ਰਸਤਾ ਅਤੇ ਫ਼ੀਸਾਂ</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ਖ਼ਰਚ ਕਰਨਾ:</a:t>
            </a:r>
            <a:r>
              <a:rPr lang="pa" altLang="en-US" sz="2400" dirty="0">
                <a:solidFill>
                  <a:srgbClr val="25252B"/>
                </a:solidFill>
                <a:latin typeface="IBM Plex Sans" pitchFamily="34" charset="0"/>
                <a:ea typeface="IBM Plex Sans" pitchFamily="34" charset="-122"/>
                <a:cs typeface="IBM Plex Sans" pitchFamily="34" charset="-120"/>
              </a:rPr>
              <a:t> ਵਟਾਂਦਰਾ ਦਰ, ਵਪਾਰੀ ਦੀ ਨੀਤੀ ਅਤੇ ਟੈਕਸ ਸੰਬੰਧੀ ਪ੍ਰਭਾਵ</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ਕੀਮਤ ਤੈਅ ਕਰਨਾ ਅਤੇ ਲੇਖਾ-ਜੋਖਾ:</a:t>
            </a:r>
            <a:r>
              <a:rPr lang="pa" altLang="en-US" sz="2400" dirty="0">
                <a:solidFill>
                  <a:srgbClr val="25252B"/>
                </a:solidFill>
                <a:latin typeface="IBM Plex Sans" pitchFamily="34" charset="0"/>
                <a:ea typeface="IBM Plex Sans" pitchFamily="34" charset="-122"/>
                <a:cs typeface="IBM Plex Sans" pitchFamily="34" charset="-120"/>
              </a:rPr>
              <a:t> BTC/ਸੈਟਸ; ਫਿਏਟ ਮੁਦਰਾ ਵਿੱਚ ਰਿਕਾਰਡ ਰੱਖਣ ਦੀ ਲੋੜ ਫਿਰ ਵੀ ਪੈ ਸਕਦੀ ਹੈ</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ਦਾਨ ਕਰਨਾ:</a:t>
            </a:r>
            <a:r>
              <a:rPr lang="pa" altLang="en-US" sz="2400" dirty="0">
                <a:solidFill>
                  <a:srgbClr val="25252B"/>
                </a:solidFill>
                <a:latin typeface="IBM Plex Sans" pitchFamily="34" charset="0"/>
                <a:ea typeface="IBM Plex Sans" pitchFamily="34" charset="-122"/>
                <a:cs typeface="IBM Plex Sans" pitchFamily="34" charset="-120"/>
              </a:rPr>
              <a:t> ਅਸਲ ਪ੍ਰਾਪਤਕਰਤਾ ਦੀ ਭੁਗਤਾਨ ਬੇਨਤੀ ਦੀ ਪੁਸ਼ਟੀ ਕਰੋ</a:t>
            </a:r>
            <a:endParaRPr lang="pa"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ਕਿਹੜੀ ਸਮੱਸਿਆ ਹੱਲ ਕੀਤੀ ਜਾ ਰਹੀ ਹੈ? ਕੀ ਇੱਥੇ ਬਿਟਕੋਇਨ ਉਪਲਬਧ ਵਿਕਲਪ ਨਾਲੋਂ ਬਿਹਤਰ ਹੈ? ਕਿਹੜਾ ਨਵਾਂ ਜੋਖਮ ਜਾਂ ਜ਼ਿੰਮੇਵਾਰੀ ਸਾਹਮਣੇ ਆਉਂਦੀ ਹੈ?</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ਸਥਾਨਕ ਪੱਧਰ ’ਤੇ ਖ਼ਰਚ ਕਰਨਾ ਅਤੇ ਪ੍ਰਾਪਤ</a:t>
            </a:r>
            <a:br/>
            <a:r>
              <a:rPr lang="pa" altLang="en-US" sz="3000" dirty="0">
                <a:solidFill>
                  <a:srgbClr val="422C70"/>
                </a:solidFill>
                <a:latin typeface="IBM Plex Sans Medium" pitchFamily="34" charset="0"/>
                <a:ea typeface="IBM Plex Sans Medium" pitchFamily="34" charset="-122"/>
                <a:cs typeface="IBM Plex Sans Medium" pitchFamily="34" charset="-120"/>
              </a:rPr>
              <a:t>ਕਰਨਾ</a:t>
            </a:r>
            <a:endParaRPr lang="pa"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pa" altLang="en-US" sz="2020" b="1" dirty="0">
                <a:solidFill>
                  <a:srgbClr val="25252B"/>
                </a:solidFill>
                <a:latin typeface="IBM Plex Sans" pitchFamily="34" charset="0"/>
                <a:ea typeface="IBM Plex Sans" pitchFamily="34" charset="-122"/>
                <a:cs typeface="IBM Plex Sans" pitchFamily="34" charset="-120"/>
              </a:rPr>
              <a:t>ਇੱਕ ਛੋਟੀ ਖਰੀਦ</a:t>
            </a:r>
            <a:endParaRPr lang="pa" sz="2020" dirty="0"/>
          </a:p>
        </p:txBody>
      </p:sp>
      <p:sp>
        <p:nvSpPr>
          <p:cNvPr id="6" name="Text 3"/>
          <p:cNvSpPr/>
          <p:nvPr/>
        </p:nvSpPr>
        <p:spPr>
          <a:xfrm>
            <a:off x="986729" y="2392893"/>
            <a:ext cx="5989960" cy="1484711"/>
          </a:xfrm>
          <a:prstGeom prst="rect">
            <a:avLst/>
          </a:prstGeom>
          <a:noFill/>
          <a:ln/>
        </p:spPr>
        <p:txBody>
          <a:bodyPr wrap="square" lIns="0" tIns="0" rIns="0" bIns="0" rtlCol="0" anchor="t"/>
          <a:lstStyle/>
          <a:p>
            <a:pPr algn="l" marL="191770" indent="-191770">
              <a:lnSpc>
                <a:spcPct val="113000"/>
              </a:lnSpc>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ਛੋਟੇ, ਤੁਰੰਤ ਭੁਗਤਾਨ ਲਈ ਕਿਹੜਾ ਤਰੀਕਾ ਢੁਕਵਾਂ ਹੈ?</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ਬੇਨਤੀ ਕੌਣ ਕਰਦਾ ਹੈ; ਰਕਮ ਅਤੇ ਇਕਾਈ ਦੀ ਜਾਂਚ ਕੌਣ ਕਰਦਾ ਹੈ?</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ਜੇ “ਭੇਜਿਆ ਗਿਆ” ਅਤੇ “ਪ੍ਰਾਪਤ ਹੋਇਆ” ਮੇਲ ਨਾ ਖਾਣ ਤਾਂ ਕੀ ਹੋਵੇਗਾ?</a:t>
            </a:r>
            <a:endParaRPr lang="pa" sz="2020" dirty="0"/>
          </a:p>
        </p:txBody>
      </p:sp>
      <p:sp>
        <p:nvSpPr>
          <p:cNvPr id="7" name="Text 4"/>
          <p:cNvSpPr/>
          <p:nvPr/>
        </p:nvSpPr>
        <p:spPr>
          <a:xfrm>
            <a:off x="666780" y="4159148"/>
            <a:ext cx="11144250" cy="345552"/>
          </a:xfrm>
          <a:prstGeom prst="rect">
            <a:avLst/>
          </a:prstGeom>
          <a:noFill/>
          <a:ln/>
        </p:spPr>
        <p:txBody>
          <a:bodyPr wrap="square" lIns="0" tIns="0" rIns="0" bIns="0" rtlCol="0" anchor="t"/>
          <a:lstStyle/>
          <a:p>
            <a:pPr algn="l" indent="0" marL="0">
              <a:lnSpc>
                <a:spcPct val="113000"/>
              </a:lnSpc>
              <a:buNone/>
            </a:pPr>
            <a:r>
              <a:rPr lang="pa" altLang="en-US" sz="2020" b="1" dirty="0">
                <a:solidFill>
                  <a:srgbClr val="25252B"/>
                </a:solidFill>
                <a:latin typeface="IBM Plex Sans" pitchFamily="34" charset="0"/>
                <a:ea typeface="IBM Plex Sans" pitchFamily="34" charset="-122"/>
                <a:cs typeface="IBM Plex Sans" pitchFamily="34" charset="-120"/>
              </a:rPr>
              <a:t>ਕੰਮ ਲਈ ਭੁਗਤਾਨ</a:t>
            </a:r>
            <a:endParaRPr lang="pa" sz="2020" dirty="0"/>
          </a:p>
        </p:txBody>
      </p:sp>
      <p:sp>
        <p:nvSpPr>
          <p:cNvPr id="8" name="Text 5"/>
          <p:cNvSpPr/>
          <p:nvPr/>
        </p:nvSpPr>
        <p:spPr>
          <a:xfrm>
            <a:off x="986729" y="4709526"/>
            <a:ext cx="5989960" cy="742310"/>
          </a:xfrm>
          <a:prstGeom prst="rect">
            <a:avLst/>
          </a:prstGeom>
          <a:noFill/>
          <a:ln/>
        </p:spPr>
        <p:txBody>
          <a:bodyPr wrap="square" lIns="0" tIns="0" rIns="0" bIns="0" rtlCol="0" anchor="t"/>
          <a:lstStyle/>
          <a:p>
            <a:pPr algn="l" marL="191770" indent="-191770">
              <a:lnSpc>
                <a:spcPct val="113000"/>
              </a:lnSpc>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ਕੀਮਤ ਦੀ ਇਕਾਈ, ਦਰ ਤੈਅ ਕਰਨ ਦਾ ਸਮਾਂ, ਫ਼ੀਸ ਕੌਣ ਭਰਦਾ ਹੈ?</a:t>
            </a:r>
            <a:endParaRPr lang="pa" sz="2020" dirty="0"/>
          </a:p>
          <a:p>
            <a:pPr algn="l" marL="191770" indent="-191770">
              <a:lnSpc>
                <a:spcPct val="113000"/>
              </a:lnSpc>
              <a:spcBef>
                <a:spcPts val="400"/>
              </a:spcBef>
              <a:buSzPct val="100000"/>
              <a:buChar char="•"/>
            </a:pPr>
            <a:r>
              <a:rPr lang="pa" altLang="en-US" sz="2020" dirty="0">
                <a:solidFill>
                  <a:srgbClr val="25252B"/>
                </a:solidFill>
                <a:latin typeface="IBM Plex Sans" pitchFamily="34" charset="0"/>
                <a:ea typeface="IBM Plex Sans" pitchFamily="34" charset="-122"/>
                <a:cs typeface="IBM Plex Sans" pitchFamily="34" charset="-120"/>
              </a:rPr>
              <a:t>ਹਿਰਾਸਤ, ਰਿਕਾਰਡ, ਸੁਰੱਖਿਅਤ ਪ੍ਰਬੰਧਨ?</a:t>
            </a:r>
            <a:endParaRPr lang="pa"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ਗਾਹਕ ਆਰਡਰ ਦਿੰਦਾ ਹੈਗਾਹਕ ਇੱਕ ਕੌਫੀ ਮੰਗਦਾ ਹੈ। ਵੇਟਰ ਬਿੱਲ ਦਿੰਦਾ ਹੈਵੇਟਰ ਭੁਗਤਾਨ ਦੀ ਬੇਨਤੀ ਤਿਆਰ ਕਰਦਾ ਹੈ। ਗਾਹਕ ਭੁਗਤਾਨ ਕਰਦਾ ਹੈਗਾਹਕ ਬਿਟਕੋਇਨ ਵਿੱਚ ਭੁਗਤਾਨ ਕਰਦਾ ਹੈ। ਵੇਟਰ ਕੌਫੀ ਦਿੰਦਾ ਹੈਗਾਹਕ ਨੂੰ ਕੌਫੀ ਮਿਲਦੀ ਹੈ।">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ਸਥਾਨਕ ਟ੍ਰਾਂਸਫਰ, ਰਿਫੰਡ ਅਤੇ ਦਾਨ</a:t>
            </a:r>
            <a:endParaRPr lang="pa"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ਪਰਿਵਾਰ ਨੂੰ ਰਕਮ ਭੇਜਣਾ:</a:t>
            </a:r>
            <a:r>
              <a:rPr lang="pa" altLang="en-US" sz="2400" dirty="0">
                <a:solidFill>
                  <a:srgbClr val="25252B"/>
                </a:solidFill>
                <a:latin typeface="IBM Plex Sans" pitchFamily="34" charset="0"/>
                <a:ea typeface="IBM Plex Sans" pitchFamily="34" charset="-122"/>
                <a:cs typeface="IBM Plex Sans" pitchFamily="34" charset="-120"/>
              </a:rPr>
              <a:t> ਪੂਰੇ ਮਾਰਗ, ਕੁੱਲ ਲਾਗਤ, ਦੇਰੀ, ਰਕਮ ਦੀ ਹਿਰਾਸਤ ਅਤੇ ਪ੍ਰਾਪਤਕਰਤਾ ਦੀਆਂ ਇੱਛਾਵਾਂ ਦੀ ਤੁਲਨਾ ਕਰੋ</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ਰਿਫੰਡ:</a:t>
            </a:r>
            <a:r>
              <a:rPr lang="pa" altLang="en-US" sz="2400" dirty="0">
                <a:solidFill>
                  <a:srgbClr val="25252B"/>
                </a:solidFill>
                <a:latin typeface="IBM Plex Sans" pitchFamily="34" charset="0"/>
                <a:ea typeface="IBM Plex Sans" pitchFamily="34" charset="-122"/>
                <a:cs typeface="IBM Plex Sans" pitchFamily="34" charset="-120"/>
              </a:rPr>
              <a:t> ਗਾਹਕ ਦੀ ਬੇਨਤੀ ਦੀ ਪੁਸ਼ਟੀ ਕਰੋ; ਰਿਫੰਡ ਲਈ ਨਵਾਂ ਪਤਾ ਵਰਤੋ; ਫ਼ੀਸਾਂ ਅਤੇ ਰਿਕਾਰਡਾਂ ਬਾਰੇ ਸਹਿਮਤੀ ਬਣਾਓ</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ਭਾਈਚਾਰੇ ਲਈ ਦਾਨ:</a:t>
            </a:r>
            <a:r>
              <a:rPr lang="pa" altLang="en-US" sz="2400" dirty="0">
                <a:solidFill>
                  <a:srgbClr val="25252B"/>
                </a:solidFill>
                <a:latin typeface="IBM Plex Sans" pitchFamily="34" charset="0"/>
                <a:ea typeface="IBM Plex Sans" pitchFamily="34" charset="-122"/>
                <a:cs typeface="IBM Plex Sans" pitchFamily="34" charset="-120"/>
              </a:rPr>
              <a:t> ਬੇਨਤੀ ਦੀ ਪੁਸ਼ਟੀ ਕਰੋ; ਪਛਾਣ ਕਰੋ ਕਿ ਕੁੰਜੀ/ਬੈਕਅੱਪ ਦਾ ਕੰਟਰੋਲ ਕਿਸ ਕੋਲ ਹੈ ਅਤੇ ਭੁਗਤਾਨ ਦਾ ਮਾਰਗ ਕੀ ਹੈ</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ਪਾਰਦਰਸ਼ਤਾ ਅਤੇ ਦਾਨੀ ਦੀ ਨਿੱਜਤਾ ਵਿਚਕਾਰ ਸੰਤੁਲਨ ਬਣਾਓ; ਲੋੜੀਂਦੇ ਰਿਕਾਰਡਾਂ ਦੀ ਜਾਂਚ ਕਰੋ</a:t>
            </a:r>
            <a:endParaRPr lang="p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ਸਥਾਨਕ ਆਨ-ਰੈਂਪ ਅਤੇ ਆਫ਼-ਰੈਂਪ ਮਾਰਗ</a:t>
            </a:r>
            <a:endParaRPr lang="pa"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ਦਾਖ਼ਲਾ ਮਾਰਗ:</a:t>
            </a:r>
            <a:r>
              <a:rPr lang="pa" altLang="en-US" sz="2400" dirty="0">
                <a:solidFill>
                  <a:srgbClr val="25252B"/>
                </a:solidFill>
                <a:latin typeface="IBM Plex Sans" pitchFamily="34" charset="0"/>
                <a:ea typeface="IBM Plex Sans" pitchFamily="34" charset="-122"/>
                <a:cs typeface="IBM Plex Sans" pitchFamily="34" charset="-120"/>
              </a:rPr>
              <a:t> ਸਥਾਨਕ ਪੈਸਾ, ਕੰਮ, ਜਾਂ ਸੰਪਤੀਆਂ → ਬਿਟਕੋਇਨ</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ਨਿਕਾਸ ਮਾਰਗ:</a:t>
            </a:r>
            <a:r>
              <a:rPr lang="pa" altLang="en-US" sz="2400" dirty="0">
                <a:solidFill>
                  <a:srgbClr val="25252B"/>
                </a:solidFill>
                <a:latin typeface="IBM Plex Sans" pitchFamily="34" charset="0"/>
                <a:ea typeface="IBM Plex Sans" pitchFamily="34" charset="-122"/>
                <a:cs typeface="IBM Plex Sans" pitchFamily="34" charset="-120"/>
              </a:rPr>
              <a:t> ਬਿਟਕੋਇਨ → ਸਥਾਨਕ ਪੈਸਾ, ਵਸਤਾਂ, ਜਾਂ ਸੇਵਾਵਾਂ</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ਦੋ ਸਥਾਨਕ ਮਾਰਗਾਂ ਦੀ ਤੁਲਨਾ ਇੱਕ ਮੌਜੂਦਾ ਗ਼ੈਰ-ਬਿਟਕੋਇਨ ਵਿਕਲਪ ਨਾਲ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ਕੁੱਲ ਪ੍ਰਾਪਤ ਰਕਮ, ਸਮਾਂ, ਸੰਪਤੀਆਂ ਦੀ ਸੰਭਾਲ, ਨਿੱਜਤਾ, ਲੈਣ-ਦੇਣ ਪਲਟੇ ਜਾਣ ਦਾ ਜੋਖਮ, ਅਤੇ ਅਸਫਲਤਾ ਦੇ ਬਿੰਦੂ</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ਜਾਂਚ ਕਰੋ ਕਿ ਨਿਕਾਸੀ ਤੁਹਾਡੇ ਨਿਯੰਤਰਣ ਹੇਠਲੀਆਂ ਕੁੰਜੀਆਂ ਨਾਲ ਜੁੜੇ ਪਤੇ 'ਤੇ ਹੁੰਦੀ ਹੈ; ਅੰਦਰੂਨੀ ਬਕਾਇਆ ਸਿਰਫ਼ ਇੱਕ ਦਾਅਵਾ ਹੀ ਰਹਿ ਸਕਦਾ ਹੈ</a:t>
            </a:r>
            <a:endParaRPr lang="pa" sz="2400" dirty="0"/>
          </a:p>
        </p:txBody>
      </p:sp>
      <p:sp>
        <p:nvSpPr>
          <p:cNvPr id="5" name="Text 3"/>
          <p:cNvSpPr/>
          <p:nvPr/>
        </p:nvSpPr>
        <p:spPr>
          <a:xfrm>
            <a:off x="666780" y="4844948"/>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ਆਹਮੋ-ਸਾਹਮਣੇ ਵਟਾਂਦਰੇ ਲਈ, ਕਿਸੇ ਢੁਕਵੀਂ ਜਨਤਕ ਥਾਂ ਦੀ ਵਰਤੋਂ ਕਰੋ, ਬੇਲੋੜੀ ਨਕਦੀ ਤੋਂ ਬਚੋ, ਜਿੱਥੇ ਢੁਕਵਾਂ ਹੋਵੇ ਕਿਸੇ ਭਰੋਸੇਯੋਗ ਵਿਅਕਤੀ ਨੂੰ ਨਾਲ ਲਿਆਓ, ਜਾਣ ਤੋਂ ਪਹਿਲਾਂ ਭੁਗਤਾਨ ਦੀ ਪੁਸ਼ਟੀ ਕਰੋ, ਅਤੇ ਸਥਾਨਕ ਕਾਨੂੰਨ ਦੀ ਪਾਲਣਾ ਕਰੋ। ਆਪਣੀ ਸੰਪਤੀ ਜਾਂ ਉਸ ਨੂੰ ਸੰਭਾਲ ਕੇ ਰੱਖਣ ਦੇ ਵੇਰਵੇ ਜ਼ਾਹਰ ਨਾ ਕਰੋ।</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KYC ਅਤੇ ਬਿਨਾਂ KYC ਦੇ ਫ਼ਾਇਦੇ ਅਤੇ ਨੁਕਸਾਨ</a:t>
            </a:r>
            <a:endParaRPr lang="pa"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KYC:</a:t>
            </a:r>
            <a:r>
              <a:rPr lang="pa" altLang="en-US" sz="2400" dirty="0">
                <a:solidFill>
                  <a:srgbClr val="25252B"/>
                </a:solidFill>
                <a:latin typeface="IBM Plex Sans" pitchFamily="34" charset="0"/>
                <a:ea typeface="IBM Plex Sans" pitchFamily="34" charset="-122"/>
                <a:cs typeface="IBM Plex Sans" pitchFamily="34" charset="-120"/>
              </a:rPr>
              <a:t> ਪਛਾਣ ਦੀ ਜਾਂਚ; ਬੈਂਕਿੰਗ ਸੇਵਾਵਾਂ ਤੱਕ ਪਹੁੰਚ, ਹੱਦਾਂ, ਨਿਯਮਾਂ ਦੀ ਪਾਲਣਾ ਜਾਂ ਮੁੜ-ਪ੍ਰਾਪਤੀ ਸੰਬੰਧੀ ਸੰਭਾਵੀ ਲਾਭ</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ਡਾਟਾ ਦਾ ਜੋਖਮ:</a:t>
            </a:r>
            <a:r>
              <a:rPr lang="pa" altLang="en-US" sz="2400" dirty="0">
                <a:solidFill>
                  <a:srgbClr val="25252B"/>
                </a:solidFill>
                <a:latin typeface="IBM Plex Sans" pitchFamily="34" charset="0"/>
                <a:ea typeface="IBM Plex Sans" pitchFamily="34" charset="-122"/>
                <a:cs typeface="IBM Plex Sans" pitchFamily="34" charset="-120"/>
              </a:rPr>
              <a:t> ਪਛਾਣ ਅਤੇ ਭੁਗਤਾਨ ਵਿਚਕਾਰ ਸਥਾਈ ਸੰਬੰਧ, ਡਾਟਾ ਦੀ ਸੁਰੱਖਿਆ ਵਿੱਚ ਸੰਨ੍ਹ, ਦੁਰਵਰਤੋਂ ਜਾਂ ਪਾਬੰਦੀਆਂ</a:t>
            </a:r>
            <a:endParaRPr lang="pa" sz="2400" dirty="0"/>
          </a:p>
          <a:p>
            <a:pPr algn="l" marL="228600" indent="-228600">
              <a:lnSpc>
                <a:spcPct val="113000"/>
              </a:lnSpc>
              <a:spcBef>
                <a:spcPts val="480"/>
              </a:spcBef>
              <a:buSzPct val="100000"/>
              <a:buChar char="•"/>
            </a:pPr>
            <a:r>
              <a:rPr lang="pa" altLang="en-US" sz="2400" b="1" dirty="0">
                <a:solidFill>
                  <a:srgbClr val="422C70"/>
                </a:solidFill>
                <a:latin typeface="IBM Plex Sans" pitchFamily="34" charset="0"/>
                <a:ea typeface="IBM Plex Sans" pitchFamily="34" charset="-122"/>
                <a:cs typeface="IBM Plex Sans" pitchFamily="34" charset="-120"/>
              </a:rPr>
              <a:t>ਬਿਨਾਂ KYC:</a:t>
            </a:r>
            <a:r>
              <a:rPr lang="pa" altLang="en-US" sz="2400" dirty="0">
                <a:solidFill>
                  <a:srgbClr val="25252B"/>
                </a:solidFill>
                <a:latin typeface="IBM Plex Sans" pitchFamily="34" charset="0"/>
                <a:ea typeface="IBM Plex Sans" pitchFamily="34" charset="-122"/>
                <a:cs typeface="IBM Plex Sans" pitchFamily="34" charset="-120"/>
              </a:rPr>
              <a:t> ਸੰਭਾਵੀ ਤੌਰ 'ਤੇ ਪਛਾਣ ਸੰਬੰਧੀ ਘੱਟ ਜਾਣਕਾਰੀ ਇਕੱਠੀ ਕਰਨਾ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ਸੰਭਾਵੀ ਤੌਰ 'ਤੇ ਵੱਧ ਕੀਮਤਾਂ, ਘੱਟ ਤਰਲਤਾ, ਘੱਟ ਸਹਾਇਤਾ, ਧੋਖਾਧੜੀ ਜਾਂ ਕਾਨੂੰਨੀ ਪਾਬੰਦੀਆਂ</a:t>
            </a:r>
            <a:endParaRPr lang="pa"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ਦੋਵਾਂ ਵਿੱਚੋਂ ਕੋਈ ਵੀ ਲੇਬਲ ਆਪਣੇ-ਆਪ ਵਿੱਚ ਸਭ ਤੋਂ ਵਧੀਆ ਨਹੀਂ ਹੈ। ਨਿੱਜਤਾ ਦੀ ਖ਼ਾਤਰ ਸਥਾਨਕ ਕਾਨੂੰਨ ਨਾ ਤੋੜੋ ਅਤੇ ਨਾ ਹੀ ਆਪਣੇ ਆਪ ਨੂੰ ਸਰੀਰਕ ਖ਼ਤਰੇ ਵਿੱਚ ਪਾਓ; ਜੇ ਕੋਈ ਗੱਲ ਅਸਪਸ਼ਟ ਹੋਵੇ, ਤਾਂ ਯੋਗ ਮਾਹਿਰਾਂ ਤੋਂ ਮੌਜੂਦਾ ਸਥਾਨਕ ਹਾਲਾਤ ਅਤੇ ਨਿਯਮਾਂ ਅਨੁਸਾਰ ਮਾਰਗਦਰਸ਼ਨ ਲਵੋ।</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ਚੱਕਰੀ ਅਰਥਵਿਵਸਥਾਵਾਂ</a:t>
            </a:r>
            <a:endParaRPr lang="pa"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ਬਿਟਕੋਇਨ ਦੀ ਚੱਕਰੀ ਅਰਥਵਿਵਸਥਾ ਉਨ੍ਹਾਂ ਲੋਕਾਂ ਨੂੰ ਜੋੜਦੀ ਹੈ ਜੋ ਕਿਸੇ ਭਾਈਚਾਰੇ ਅੰਦਰ ਆਪਣੀ ਮਰਜ਼ੀ ਨਾਲ ਬਿਟਕੋਇਨ ਕਮਾਉਂਦੇ, ਖਰਚਦੇ, ਬਚਾਉਂਦੇ ਅਤੇ ਵਟਾਂਦਰਾ ਕਰਦੇ ਹਨ।</a:t>
            </a:r>
            <a:endParaRPr lang="pa"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ਕਾਮੇ → ਗਾਹਕ → ਵਪਾਰੀ → ਸਪਲਾਇਰ</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ਮੁੱਲ ਦਾ ਪ੍ਰਵਾਹ ਕਿੱਥੇ ਹੁੰਦਾ ਹੈ ਜਾਂ ਇਸ ਨੂੰ ਫਿਏਟ ਮੁਦਰਾ ਵਿੱਚ ਕਿੱਥੇ ਬਦਲਿਆ ਜਾਂਦਾ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ਸਿੱਖਿਆ ਅਤੇ ਤਕਨੀਕੀ ਸਹਾਇਤਾ ਕੌਣ ਪ੍ਰਦਾਨ ਕਰਦਾ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ਜੇ ਕਨੈਕਟੀਵਿਟੀ ਬੰਦ ਹੋ ਜਾਵੇ ਤਾਂ ਕੀ ਹੁੰਦਾ ਹੈ?</a:t>
            </a:r>
            <a:endParaRPr lang="pa" sz="2300" dirty="0"/>
          </a:p>
          <a:p>
            <a:pPr algn="l" marL="219710" indent="-219710">
              <a:lnSpc>
                <a:spcPct val="113000"/>
              </a:lnSpc>
              <a:spcBef>
                <a:spcPts val="460"/>
              </a:spcBef>
              <a:buSzPct val="100000"/>
              <a:buChar char="•"/>
            </a:pPr>
            <a:r>
              <a:rPr lang="pa" altLang="en-US" sz="2300" dirty="0">
                <a:solidFill>
                  <a:srgbClr val="25252B"/>
                </a:solidFill>
                <a:latin typeface="IBM Plex Sans" pitchFamily="34" charset="0"/>
                <a:ea typeface="IBM Plex Sans" pitchFamily="34" charset="-122"/>
                <a:cs typeface="IBM Plex Sans" pitchFamily="34" charset="-120"/>
              </a:rPr>
              <a:t>ਸੰਪਤੀਆਂ ਦੀ ਹਿਰਾਸਤ ਅਤੇ ਕੀਮਤ ਨਾਲ ਜੁੜੇ ਜੋਖਮ ਕੌਣ ਝੱਲਦਾ ਹੈ?</a:t>
            </a:r>
            <a:endParaRPr lang="pa"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pa" altLang="en-US" sz="2300" dirty="0">
                <a:solidFill>
                  <a:srgbClr val="25252B"/>
                </a:solidFill>
                <a:latin typeface="IBM Plex Sans" pitchFamily="34" charset="0"/>
                <a:ea typeface="IBM Plex Sans" pitchFamily="34" charset="-122"/>
                <a:cs typeface="IBM Plex Sans" pitchFamily="34" charset="-120"/>
              </a:rPr>
              <a:t>ਸਿਰਫ਼ ਅਪਣਾਉਣ ਵਾਲਿਆਂ ਦੀ ਗਿਣਤੀ ਹੀ ਉਪਯੋਗਤਾ ਸਾਬਤ ਨਹੀਂ ਕਰਦੀ। ਮੰਗ, ਸਾਧਨਾਂ, ਸਿੱਖਿਆ ਜਾਂ ਸੁਰੱਖਿਆ ਵਿੱਚ ਕਮਜ਼ੋਰੀ ਇਸ ਚੱਕਰ ਨੂੰ ਤੋੜ ਸਕਦੀ ਹੈ; ਮੁਫ਼ਤ ਵੰਡ ਜਾਂ ਹਰ ਭੁਗਤਾਨ ਦੀ ਪ੍ਰਕਿਰਿਆ ਸੰਭਾਲਣ ਵਾਲੇ ਇੱਕੋ ਪ੍ਰਬੰਧਕ ਉੱਤੇ ਨਿਰਭਰਤਾ ਤੋਂ ਬਚੋ।</a:t>
            </a:r>
            <a:endParaRPr lang="pa"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ਗਾਹਕਗਾਹਕ ਵਸਤਾਂ ਦੇ ਬਦਲੇ ਵਪਾਰੀ ਨੂੰ ਬਿਟਕੋਇਨ ਵਿੱਚ ਭੁਗਤਾਨ ਕਰਦਾ ਹੈ। ਵਪਾਰੀਵਪਾਰੀ ਕਿਸੇ ਸੇਵਾ ਦੇ ਬਦਲੇ ਸੇਵਾ ਪ੍ਰਦਾਤਾ ਨੂੰ ਬਿਟਕੋਇਨ ਵਿੱਚ ਭੁਗਤਾਨ ਕਰਦਾ ਹੈ।ਸੇਵਾ ਪ੍ਰਦਾਤਾਸੇਵਾ ਪ੍ਰਦਾਤਾ ਕਾਮੇ ਦੇ ਸਮੇਂ ਦੇ ਬਦਲੇ ਉਸ ਨੂੰ ਬਿਟਕੋਇਨ ਵਿੱ">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ਵਪਾਰੀਆਂ ਜਾਂ ਭਾਈਚਾਰੇ ਲਈ ਵਰਤੋਂ ਦੇ ਮਾਮਲੇ</a:t>
            </a:r>
            <a:endParaRPr lang="p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ਕੀਮਤ ਨਿਰਧਾਰਨ ਦੀ ਇਕਾਈ ਅਤੇ ਭੁਗਤਾਨ ਦਾ ਤਰੀਕਾ</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ਕੁੰਜੀਆਂ ਦਾ ਨਿਯੰਤਰਣ, ਸਟਾਫ਼ ਦੀ ਪਹੁੰਚ, ਡਿਵਾਈਸ ਦੀ ਸੁਰੱਖਿਆ ਅਤੇ ਬੈਕਅੱਪ</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ਪੁਸ਼ਟੀ, ਰਸੀਦਾਂ, ਰਕਮ ਦੀ ਵਾਪਸੀ ਅਤੇ ਗ਼ਲਤੀਆਂ</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ਮੁਦਰਾ ਬਦਲੀ, ਰਿਕਾਰਡ, ਟੈਕਸ ਅਤੇ ਸਹਾਇਤਾ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ਵਾਲਿਟ ਜਾਂ ਨੈੱਟਵਰਕ ਦੇ ਕੰਮ ਨਾ ਕਰਨ ਦੀ ਸਥਿਤੀ ਲਈ ਯੋਜਨਾ</a:t>
            </a:r>
            <a:endParaRPr lang="pa"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ਸਾਂਝੇ ਫੰਡ ਆਪਣੇ ਕੋਲ ਰੱਖਣ ਵਾਲਾ ਇੱਕ ਆਯੋਜਕ ਉਨ੍ਹਾਂ ਦਾ ਰਖਵਾਲਾ ਹੁੰਦਾ ਹੈ ਅਤੇ ਉਸ ਉੱਤੇ ਭਰੋਸਾ ਕਰਨਾ ਪੈਂਦਾ ਹੈ। ਸਾਂਝੇ ਫੰਡਾਂ ਲਈ ਪਾਰਦਰਸ਼ੀ ਨਿਯਮ, ਰਿਕਾਰਡ, ਪਹੁੰਚ ਨਿਯੰਤਰਣ ਅਤੇ ਜਿੱਥੇ ਉਚਿਤ ਹੋਵੇ, ਕਾਨੂੰਨੀ ਸਮੀਖਿਆ ਦੀ ਲੋੜ ਹੁੰਦੀ ਹੈ।</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ਸਥਾਨਕ ਸਰੋਤਾਂ ਦੇ ਨਕਸ਼ੇ ਅਤੇ ਭਾਈਚਾਰੇ ਦੀ ਖੋਜ</a:t>
            </a:r>
            <a:endParaRPr lang="pa" sz="3000" dirty="0"/>
          </a:p>
        </p:txBody>
      </p:sp>
      <p:pic>
        <p:nvPicPr>
          <p:cNvPr id="4" name="Image 0" descr="QR code">    </p:cNvPr>
          <p:cNvPicPr>
            <a:picLocks noChangeAspect="1"/>
          </p:cNvPicPr>
          <p:nvPr/>
        </p:nvPicPr>
        <p:blipFill>
          <a:blip r:embed="rId1"/>
          <a:stretch>
            <a:fillRect/>
          </a:stretch>
        </p:blipFill>
        <p:spPr>
          <a:xfrm>
            <a:off x="9429750" y="1295430"/>
            <a:ext cx="2095530" cy="3900007"/>
          </a:xfrm>
          <a:prstGeom prst="rect">
            <a:avLst/>
          </a:prstGeom>
        </p:spPr>
      </p:pic>
      <p:sp>
        <p:nvSpPr>
          <p:cNvPr id="5" name="Text 2"/>
          <p:cNvSpPr/>
          <p:nvPr/>
        </p:nvSpPr>
        <p:spPr>
          <a:xfrm>
            <a:off x="1047720" y="1386779"/>
            <a:ext cx="8483620" cy="1828068"/>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ਵਪਾਰੀਆਂ, ਸਿੱਖਿਅਕਾਂ, ਮਿਲਣੀਆਂ ਅਤੇ ਭਾਈਚਾਰਕ ਸਰੋਤਾਂ ਨੂੰ ਲੱਭੋ</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ਤਾਰੀਖ ਦੇਖੋ; ਸੁਤੰਤਰ ਤੌਰ ’ਤੇ ਪੁਸ਼ਟੀ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ਭੁਗਤਾਨ ਕਰਨ ਜਾਂ ਹਿੱਸਾ ਲੈਣ ਦਾ ਕੋਈ ਵਿਕਲਪਿਕ ਸਾਧਨ ਨਾਲ ਲਿਆਓ</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ਭਾਈਚਾਰੇ ਦੀ ਮੈਂਬਰਸ਼ਿਪ ਭਰੋਸੇਯੋਗਤਾ ਦਾ ਸਬੂਤ ਨਹੀਂ ਹੈ</a:t>
            </a:r>
            <a:endParaRPr lang="pa" sz="2400" dirty="0"/>
          </a:p>
        </p:txBody>
      </p:sp>
      <p:sp>
        <p:nvSpPr>
          <p:cNvPr id="6" name="Text 3"/>
          <p:cNvSpPr/>
          <p:nvPr/>
        </p:nvSpPr>
        <p:spPr>
          <a:xfrm>
            <a:off x="666780" y="3549975"/>
            <a:ext cx="8901135" cy="1645463"/>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ਕਿਸੇ ਮਿਲਣੀ ਵਿੱਚ ਕਦੇ ਵੀ ਆਪਣੇ ਵਾਲਿਟ ਦੀ ਰਿਕਵਰੀ ਦੇ ਸ਼ਬਦ, ਖਾਤਿਆਂ ਵਿੱਚ ਮੌਜੂਦ ਰਕਮਾਂ, ਘਰ ਦੇ ਪਤੇ ਜਾਂ ਸੁਰੱਖਿਆ ਪ੍ਰਬੰਧਾਂ ਬਾਰੇ ਜਾਣਕਾਰੀ ਸਾਂਝੀ ਨਾ ਕਰੋ। ਨਿਵੇਸ਼ ਪ੍ਰਬੰਧਨ, ਨਿੱਜੀ ਲੈਣ-ਦੇਣ ਦੀਆਂ ਪੇਸ਼ਕਸ਼ਾਂ, ਫੌਰੀ ਮਦਦ ਅਤੇ ਗਾਰੰਟੀਸ਼ੁਦਾ ਮੁਨਾਫ਼ੇ ਦੇ ਮਾਮਲਿਆਂ ਵਿੱਚ ਸਾਵਧਾਨ ਰਹੋ।</a:t>
            </a:r>
            <a:endParaRPr lang="p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ਸਮੀਖਿਆ: ਇਸ ਨੂੰ ਆਪਣੇ ਭਾਈਚਾਰੇ ਨਾਲ ਜੋੜੋ</a:t>
            </a:r>
            <a:endParaRPr lang="p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pa" altLang="en-US" sz="2400" dirty="0">
                <a:solidFill>
                  <a:srgbClr val="25252B"/>
                </a:solidFill>
                <a:latin typeface="IBM Plex Sans" pitchFamily="34" charset="0"/>
                <a:ea typeface="IBM Plex Sans" pitchFamily="34" charset="-122"/>
                <a:cs typeface="IBM Plex Sans" pitchFamily="34" charset="-120"/>
              </a:rPr>
              <a:t>ਪਹਿਲਾਂ ਇਕੱਲੇ ਪੂਰਾ ਕਰੋ, ਫਿਰ ਆਪਣੇ ਤਰਕ ਦੀ ਤੁਲਨਾ ਆਪਣੇ ਸਮੂਹ ਦੇ ਤਰਕ ਨਾਲ ਕਰੋ।</a:t>
            </a:r>
            <a:endParaRPr lang="pa" sz="2400" dirty="0"/>
          </a:p>
        </p:txBody>
      </p:sp>
      <p:sp>
        <p:nvSpPr>
          <p:cNvPr id="5" name="Text 3"/>
          <p:cNvSpPr/>
          <p:nvPr/>
        </p:nvSpPr>
        <p:spPr>
          <a:xfrm>
            <a:off x="1047720" y="2102937"/>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ਕਿਹੜੀ ਸਥਾਨਕ ਲੋੜ ਅਤੇ ਪੈਸੇ ਦਾ ਕਿਹੜਾ ਕਾਰਜ ਇਸ ਵਿੱਚ ਸ਼ਾਮਲ ਸਨ?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ਤੁਸੀਂ ਕਿਹੜੇ ਵਿਹਾਰਕ ਵਿਕਲਪ ਨਾਲ ਤੁਲਨਾ ਕੀਤੀ?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ਔਨ-ਚੇਨ, ਲਾਈਟਨਿੰਗ, ਜਾਂ ਦੋਵੇਂ? ਕੁੰਜੀਆਂ ਕਿਸ ਦੇ ਨਿਯੰਤਰਣ ਵਿੱਚ ਸਨ?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ਸਭ ਤੋਂ ਵੱਡਾ ਲਾਭ, ਸਭ ਤੋਂ ਗੰਭੀਰ ਜੋਖਮ ਅਤੇ ਸੰਭਾਵਿਤ ਅਸਫਲਤਾ ਕੀ ਸਨ?</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ਕਾਨੂੰਨ, ਬੁਨਿਆਦੀ ਢਾਂਚੇ, ਭਾਸ਼ਾ ਜਾਂ ਸੱਭਿਆਚਾਰ ਨੇ ਨਤੀਜੇ ਨੂੰ ਕਿਵੇਂ ਪ੍ਰਭਾਵਿਤ ਕੀਤਾ?</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ਜੇ ਕੋਈ ਜ਼ਿੰਮੇਵਾਰੀ ਨਾਲ ਚੁੱਕਿਆ ਜਾ ਸਕਣ ਵਾਲਾ ਅਗਲਾ ਕਦਮ ਹੈ, ਤਾਂ ਕਿਹੜੇ ਸਬੂਤ ਉਸ ਦਾ ਸਮਰਥਨ ਕਰਦੇ ਹਨ?</a:t>
            </a:r>
            <a:endParaRPr lang="p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 altLang="en-US" sz="3000" dirty="0">
                <a:solidFill>
                  <a:srgbClr val="422C70"/>
                </a:solidFill>
                <a:latin typeface="IBM Plex Sans Medium" pitchFamily="34" charset="0"/>
                <a:ea typeface="IBM Plex Sans Medium" pitchFamily="34" charset="-122"/>
                <a:cs typeface="IBM Plex Sans Medium" pitchFamily="34" charset="-120"/>
              </a:rPr>
              <a:t>ਮੁੱਖ ਸਿੱਖਿਆਵਾਂ ਅਤੇ ਚਿੰਤਨ ਲਈ ਇੱਕ ਪਲ</a:t>
            </a:r>
            <a:endParaRPr lang="pa"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ਸਥਾਨਕ ਲੋੜ ਅਤੇ ਇੱਕ ਹਕੀਕਤਪੂਰਨ ਵਿਕਲਪ ਨਾਲ ਸ਼ੁਰੂ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ਨਿਰੀਖਣ ਕਰੋ, ਸੁਰੱਖਿਅਤ ਢੰਗ ਨਾਲ ਅਭਿਆਸ ਕਰੋ, ਫਿਰ ਸਮਝਾਓ ਜਾਂ ਕਰਕੇ ਦਿਖਾਓ</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ਸਾਧਨਾਂ, ਧਨ ਦੀ ਹਿਰਾਸਤ, ਲਾਗਤਾਂ, ਨਿੱਜਤਾ ਅਤੇ ਮੌਜੂਦਾ ਸਥਾਨਕ ਨਿਯਮਾਂ ਦੀ ਪੁਸ਼ਟੀ ਕਰੋ</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ਭੁਗਤਾਨ ਦੇ ਢੰਗ ਅਤੇ ਨਤੀਜੇ ਦੀ ਪੁਸ਼ਟੀ ਕਰੋ; ਅਸਫਲਤਾ ਦੀ ਸਥਿਤੀ ਲਈ ਯੋਜਨਾ ਬਣਾਓ</a:t>
            </a:r>
            <a:endParaRPr lang="pa" sz="2400" dirty="0"/>
          </a:p>
          <a:p>
            <a:pPr algn="l" marL="228600" indent="-228600">
              <a:lnSpc>
                <a:spcPct val="113000"/>
              </a:lnSpc>
              <a:spcBef>
                <a:spcPts val="480"/>
              </a:spcBef>
              <a:buSzPct val="100000"/>
              <a:buChar char="•"/>
            </a:pPr>
            <a:r>
              <a:rPr lang="pa" altLang="en-US" sz="2400" dirty="0">
                <a:solidFill>
                  <a:srgbClr val="25252B"/>
                </a:solidFill>
                <a:latin typeface="IBM Plex Sans" pitchFamily="34" charset="0"/>
                <a:ea typeface="IBM Plex Sans" pitchFamily="34" charset="-122"/>
                <a:cs typeface="IBM Plex Sans" pitchFamily="34" charset="-120"/>
              </a:rPr>
              <a:t>ਭਾਈਚਾਰੇ ਵਿੱਚ ਲਾਭਦਾਇਕ ਭਾਗੀਦਾਰੀ ਸਵੈਇੱਛਤ ਹੁੰਦੀ ਹੈ ਅਤੇ ਲੋਕਾਂ ਦੀ ਸੁਰੱਖਿਆ ਕਰਦੀ ਹੈ</a:t>
            </a:r>
            <a:endParaRPr lang="pa"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algn="l" indent="0" marL="0">
              <a:lnSpc>
                <a:spcPct val="113000"/>
              </a:lnSpc>
              <a:buNone/>
            </a:pPr>
            <a:r>
              <a:rPr lang="pa" altLang="en-US" sz="2400" b="1" dirty="0">
                <a:solidFill>
                  <a:srgbClr val="422C70"/>
                </a:solidFill>
                <a:latin typeface="IBM Plex Sans" pitchFamily="34" charset="0"/>
                <a:ea typeface="IBM Plex Sans" pitchFamily="34" charset="-122"/>
                <a:cs typeface="IBM Plex Sans" pitchFamily="34" charset="-120"/>
              </a:rPr>
              <a:t>ਵਿਚਾਰ ਕਰਨ ਲਈ ਇੱਕ ਪਲ</a:t>
            </a:r>
            <a:endParaRPr lang="pa" sz="2400" dirty="0"/>
          </a:p>
          <a:p>
            <a:pPr algn="l" indent="0" marL="0">
              <a:lnSpc>
                <a:spcPct val="113000"/>
              </a:lnSpc>
              <a:spcBef>
                <a:spcPts val="360"/>
              </a:spcBef>
              <a:buNone/>
            </a:pPr>
            <a:r>
              <a:rPr lang="pa" altLang="en-US" sz="2400" dirty="0">
                <a:solidFill>
                  <a:srgbClr val="25252B"/>
                </a:solidFill>
                <a:latin typeface="IBM Plex Sans" pitchFamily="34" charset="0"/>
                <a:ea typeface="IBM Plex Sans" pitchFamily="34" charset="-122"/>
                <a:cs typeface="IBM Plex Sans" pitchFamily="34" charset="-120"/>
              </a:rPr>
              <a:t>ਇਹ ਫ਼ੈਸਲਾ ਕਰਨ ਤੋਂ ਪਹਿਲਾਂ ਕਿ ਬਿਟਕੋਇਨ ਦਾ ਕੋਈ ਤਰੀਕਾ ਸਥਾਨਕ ਲੋੜ ਲਈ ਢੁਕਵਾਂ ਹੈ ਜਾਂ ਨਹੀਂ, ਤੁਸੀਂ ਕਿਹੜਾ ਸਵਾਲ ਪੁੱਛੋਗੇ?</a:t>
            </a:r>
            <a:endParaRPr lang="p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 altLang="en-US" sz="1200" dirty="0">
                <a:solidFill>
                  <a:srgbClr val="6C6C7D"/>
                </a:solidFill>
                <a:latin typeface="IBM Plex Sans" pitchFamily="34" charset="0"/>
                <a:ea typeface="IBM Plex Sans" pitchFamily="34" charset="-122"/>
                <a:cs typeface="IBM Plex Sans" pitchFamily="34" charset="-120"/>
              </a:rPr>
              <a:t>ਬਿਟਕੋਇਨ ਡਿਪਲੋਮਾ · ਮੋਡੀਊਲ 4</a:t>
            </a:r>
            <a:endParaRPr lang="p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ਬਿਟਕੋਇਨ ਡਿਪਲੋਮਾ</dc:title>
  <dc:subject>Open educational slides (Creative Commons). Adapt them freely.</dc:subject>
  <dc:creator>My First Bitcoin</dc:creator>
  <cp:lastModifiedBy>My First Bitcoin</cp:lastModifiedBy>
  <cp:revision>1</cp:revision>
  <dcterms:created xsi:type="dcterms:W3CDTF">2026-10-22T20:35:23Z</dcterms:created>
  <dcterms:modified xsi:type="dcterms:W3CDTF">2026-10-22T20:35:23Z</dcterms:modified>
</cp:coreProperties>
</file>