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Πηγή: My First Bitcoin, Δίπλωμα Bitcoin — Οδηγός σπουδαστή, έκδοση 26.10, Ενότητες 1–4 και εισαγωγικές προσδοκίες για τους εκπαιδευόμενους. Προσαρμογή βάσει της άδειας Creative Commons Αναφορά Δημιουργού–Παρόμοια Διανομή 4.0 Διεθνές· η παρούσα παρουσίαση χρησιμοποιεί την ίδια άδεια. Η παρουσίαση αυτή αποτελεί υποστηρικτικό εργαλείο για διδασκαλία υπό την καθοδήγηση εκπαιδευτικού. Προσαρμόστε τα παραδείγματα, τις δραστηριότητες, τον ρυθμό και τον τρόπο διδασκαλίας, διατηρώντας το νόημα του προγράμματος σπουδών, τις απαιτούμενες ικανότητες και τα όρια ασφάλειας. Δεν υποδηλώνεται προκαθορισμένη διάρκεια μαθήματος.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Τηρήστε αυτά τα όρια και στις τέσσερις ενότητες. Εξηγήστε τους κινδύνους για την ιδιωτικότητα και την ασφάλεια, καθώς και τον κίνδυνο απώλειας, πριν από οποιαδήποτε προαιρετική πρακτική εξάσκηση σε πραγματικές συνθήκες με μικρά ποσά.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τη συζήτηση της πηγής για να διακρίνετε ένα επαληθεύσιμο γεγονός από μια άποψη που απαιτεί κριτήρια και αποδεικτικά στοιχεία. Μη ζητάτε την κοινοποίηση προσωπικών οικονομικών στοιχείων.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το παράδειγμα του πρωτοτύπου: η Amina έχει ρύζι και θέλει παπούτσια· ο Luis έχει παπούτσια και θέλει μαγειρικό λάδι· η Mei έχει μαγειρικό λάδι και θέλει εργασίες επισκευής. Διατηρήστε σαφή τη διάκριση ανάμεσα στις αποτυχημένες άμεσες ανταλλαγές και τη μεταγενέστερη λύση με τη μεσολάβηση του χρήματος.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το παράδειγμα του οδηγού σχετικά με τη διαθεσιμότητα νερού και τις καθημερινές επιλογές. Οι επείγουσες ανάγκες μπορούν εύλογα να αυξήσουν την προτίμηση για το παρόν.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Εξηγήστε τον κανόνα του χρυσού και τους διαφορετικούς κανόνες εξαργύρωσης που ισχύουν για το αντιπροσωπευτικό χαρτονόμισμα. Μια κάρτα ή ένα τηλέφωνο στέλνει εντολές· δεν περιέχει χρήματα. Μια συνηθισμένη τραπεζική κατάθεση αποτελεί υποχρέωση της τράπεζας προς τον πελάτη της.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τράπεζες εισπράττουν τόκους και προμήθειες, καλύπτοντας παράλληλα τα έξοδα και τις ζημίες τους. Μην αφήνετε να εννοηθεί ότι όλες οι τράπεζες βρίσκονται στα πρόθυρα κατάρρευσης ή ότι ο δανεισμός δεν υπόκειται σε περιορισμούς. Διακρίνετε την υπόσχεση μιας τράπεζας από την άμεση κατοχή του περιουσιακού στοιχείου διακανονισμού.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Διατηρήστε τη συνοχή της απάντησης των πέντε μερών. Οι προηγούμενες προτάσεις παρείχαν επιμέρους στοιχεία· αποφύγετε να υπονοήσετε ότι καθεμία αποτελούσε ένα ολοκληρωμένο αποκεντρωμένο νόμισμα.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Ορισμένα bitcoin ενδέχεται να μην είναι προσβάσιμα ή διαθέσιμα προς πώληση.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Αφήστε τους εκπαιδευόμενους να υπολογίσουν τη μετατροπή· οι απαντήσεις δεν πρέπει να είναι ορατές.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Βασική σκέψη: Έχει το Bitcoin αξία για εσάς; Αντικατοπτρίζει η τρέχουσα τιμή του την αξία του;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Προετοιμάστε τον έλεγχο της οθόνης λήψης, τον έλεγχο αποστολής και επαλήθευσης, καθώς και την άσκηση ετοιμότητας ανάκτησης ή αντιμετώπισης απάτης. Εξηγήστε τους περιορισμούς κάθε περιβάλλοντος πριν από τη χρήση του.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Ποτέ μη φωτογραφίζετε μια πραγματική φράση ανάκτησης, μην την αποθηκεύετε στο cloud, μην τη στέλνετε με email ή μήνυμα και μην την εισάγετε σε ιστότοπο ή κοινή φόρμα. Μπορεί να παρέχει πλήρη πρόσβαση στα κεφάλαια.
Οι πρόσθετες φράσεις πρόσβασης, τα πολλαπλά κλειδιά και τα προηγμένα σχήματα δημιουργίας αντιγράφων ασφαλείας ανήκουν στην ενότητα Προχωρημένη Μάθηση. Μην εισάγετε πολυπλοκότητα που οι εκπαιδευόμενοι δεν μπορούν να εξηγήσουν ή από τις συνέπειες της οποίας δεν μπορούν να ανακάμψουν.
Αν υπάρχει πιθανότητα η φράση ανάκτησης να έχει γίνει ορατή σε άλλους, να έχει αντιγραφεί, να έχει εισαχθεί στο διαδίκτυο ή να έχει αποθηκευτεί σε μη έμπιστη συσκευή, θεωρήστε την παραβιασμένη. Ζητήστε βοήθεια χωρίς να την αποκαλύψετε· χρησιμοποιήστε μια νέα, αξιόπιστη διαδικασία ανάκτησης.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την υποθετική σύγκριση του πρωτοτύπου μεταξύ μικρών πληρωμών και λιγότερο συχνών πληρωμών. Διατηρήστε τις επιλογές υποθετικές· μην επιλέγετε εργαλεία ή ποσά για τα προσωπικά χρήματα των εκπαιδευομένων.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Παρακολουθήστε τη διαδικασία χωρίς να δείτε τις λέξεις ανάκτησης. Μια μεταγενέστερη προσωπική ρύθμιση απαιτεί νέα στοιχεία ανάκτησης που θα δημιουργηθούν ιδιωτικά.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χρεώσεις εντός της αλυσίδας εξαρτώνται κυρίως από τα δεδομένα της συναλλαγής και τη ζήτηση για χώρο στα μπλοκ, όχι απλώς από το ποσό που αποστέλλεται. Διαβάστε την τελική εκτίμηση· ο χρόνος και οι χρεώσεις ενδέχεται να αλλάξουν.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Επισκεφθείτε επίσημους ιστότοπους, βρείτε καταχωρίσεις εφαρμογών και επικοινωνήστε με τους αρμόδιους με δική σας αναζήτηση. Ελέγξτε τον εκδότη και το όνομα τομέα· να είστε προσεκτικοί με διαφημίσεις, μηνύματα και ιστότοπους που μοιάζουν με τους επίσημους. Ποτέ μη δανείζεστε χρήματα για να πειραματιστείτε.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Σημείο αναφοράς του πρωτοτύπου: Έλεγχος πρακτικών δεξιοτήτων με παρατήρηση από εκπαιδευτικό. Το C6 απαιτεί άμεση παρατήρηση τόσο των εργασιών πορτοφολιού/λήψης όσο και των εργασιών ετοιμότητας για ανάκτηση. Οι προσομοιώσεις, το προετοιμασμένο υλικό, τα φυσικά μοντέλα και οι εναλλακτικές χωρίς χρήση χρημάτων είναι αποδεκτά. Παρέχετε ανατροφοδότηση και άλλη μία ευκαιρία όταν χρειάζεται. Κρατήστε τις κλίμακες βαθμολόγησης και τη διαχείριση της αξιολόγησης εκτός οθόνης.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Ενότητα 4 είναι υποχρεωτική και το περιεχόμενό της επιμελείται ο εκπαιδευτικός. Επιλέξτε τη δραστηριότητα χρήσης του Bitcoin ως χρήματος που είναι συναφής με το τοπικό πλαίσιο και χρησιμοποιήστε τις ακόλουθες προτροπές ως προσαρμόσιμες επιλογές, όχι ως απαίτηση επίδειξης κάθε εργαλείου ή σεναρίου. Επαληθεύστε τα διαθέσιμα εργαλεία, τους ισχύοντες τοπικούς κανόνες, τις υποδομές και την υποστήριξη. Διατηρήστε τις απαιτούμενες ικανότητες και τα πρότυπα ασφάλειας της Ενότητας 3· μην επινοείτε τοπικούς παρόχους ή λεπτομέρειες.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Επιλέξτε τη σχετική εργασία αναφοράς: σύγκριση τρόπων φύλαξης, έλεγχος οθόνης λήψης, σύγκριση διαδρομών πληρωμής, έλεγχος προετοιμασμένης συναλλαγής, σύγκριση κόστους διαδρομών, αντιμετώπιση απάτης, ροή πληρωμής σε εμπόρους ή δωρεών ή επαλήθευση πόρων. Ζητήστε τη συνδρομή τοπικών ειδικών όταν χρειάζεται.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ένα αντικείμενο μικρής αξίας ή μια προσομοίωση. Εξηγήστε ολόκληρη τη διαδικασία πριν εγκρίνετε την πληρωμή.
Επιλέξτε ή προσαρμόστε τα σενάρια του οδηγού στην τοπική δραστηριότητα. Διατυπώστε τις προτροπές ώστε να απευθύνονται στους εκπαιδευόμενους και αποφύγετε να παρουσιάζετε μια υποθετική αποδοχή πληρωμών ως πραγματική καταχώριση τοπικού εμπόρου.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Χρησιμοποιήστε όποιο σενάριο πηγής υποστηρίζει την επιλεγμένη τοπική δραστηριότητα. Η επιστροφή χρημάτων είναι μια νέα πληρωμή, όχι αναίρεση της αρχικής συναλλαγής στην αλυσίδα.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τρόποι απόκτησης περιλαμβάνουν την εργασία, την άμεση ανταλλαγή, τους διαμεσολαβητές, τα ΑΤΜ, τους εμπόρους, τις υπηρεσίες μετατροπής και τις κυκλικές οικονομίες. Χρησιμοποιήστε επίκαιρα, επαληθευμένα τοπικά στοιχεία ή ένα σαφώς φανταστικό σενάριο.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Συγκρίνετε τη διατήρηση δεδομένων, τις συνδέσεις στην αλυσίδα, τους αντισυμβαλλομένους, την προστασία από απάτες, τα όρια, τις χρεώσεις και τη διαχείριση διαφορών.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Ορίστε την επιτυχία με βάση το πρόβλημα που λύνεται, όχι τον αριθμό των συναλλαγών.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Παρατηρήστε την τοπική δραστηριότητα χρήσης του Bitcoin ως χρήματος που επέλεξε ο εκπαιδευτικός και την εξήγηση του εκπαιδευόμενου σχετικά με τον σκοπό, την εναλλακτική επιλογή, τους συμβιβασμούς, την πιθανή αποτυχία και το επόμενο βήμα. Κρατήστε τη βαθμολόγηση, τις κλίμακες αξιολόγησης και τη διαχείριση της αξιολόγησης εκτός οθόνης.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22499" y="571500"/>
            <a:ext cx="1402781" cy="272400"/>
          </a:xfrm>
          <a:prstGeom prst="rect">
            <a:avLst/>
          </a:prstGeom>
          <a:noFill/>
          <a:ln/>
        </p:spPr>
        <p:txBody>
          <a:bodyPr wrap="square" lIns="0" tIns="0" rIns="0" bIns="0" rtlCol="0" anchor="t"/>
          <a:lstStyle/>
          <a:p>
            <a:pPr algn="r" indent="0" marL="0">
              <a:lnSpc>
                <a:spcPct val="108000"/>
              </a:lnSpc>
              <a:buNone/>
            </a:pPr>
            <a:r>
              <a:rPr lang="el" altLang="en-US" sz="1650" dirty="0">
                <a:solidFill>
                  <a:srgbClr val="FFFFFF"/>
                </a:solidFill>
                <a:latin typeface="IBM Plex Sans" pitchFamily="34" charset="0"/>
                <a:ea typeface="IBM Plex Sans" pitchFamily="34" charset="-122"/>
                <a:cs typeface="IBM Plex Sans" pitchFamily="34" charset="-120"/>
              </a:rPr>
              <a:t>Έκδοση 26.10</a:t>
            </a:r>
            <a:endParaRPr lang="e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l" altLang="en-US" sz="7200" dirty="0">
                <a:solidFill>
                  <a:srgbClr val="FFFFFF"/>
                </a:solidFill>
                <a:latin typeface="IBM Plex Sans Medium" pitchFamily="34" charset="0"/>
                <a:ea typeface="IBM Plex Sans Medium" pitchFamily="34" charset="-122"/>
                <a:cs typeface="IBM Plex Sans Medium" pitchFamily="34" charset="-120"/>
              </a:rPr>
              <a:t>Δίπλωμα</a:t>
            </a:r>
            <a:br/>
            <a:r>
              <a:rPr lang="el" altLang="en-US" sz="7200" dirty="0">
                <a:solidFill>
                  <a:srgbClr val="FFFFFF"/>
                </a:solidFill>
                <a:latin typeface="IBM Plex Sans Medium" pitchFamily="34" charset="0"/>
                <a:ea typeface="IBM Plex Sans Medium" pitchFamily="34" charset="-122"/>
                <a:cs typeface="IBM Plex Sans Medium" pitchFamily="34" charset="-120"/>
              </a:rPr>
              <a:t>Bitcoin</a:t>
            </a:r>
            <a:endParaRPr lang="el" sz="7200" dirty="0"/>
          </a:p>
        </p:txBody>
      </p:sp>
      <p:sp>
        <p:nvSpPr>
          <p:cNvPr id="4" name="Text 2"/>
          <p:cNvSpPr/>
          <p:nvPr/>
        </p:nvSpPr>
        <p:spPr>
          <a:xfrm>
            <a:off x="666780" y="5524530"/>
            <a:ext cx="7107906" cy="761970"/>
          </a:xfrm>
          <a:prstGeom prst="rect">
            <a:avLst/>
          </a:prstGeom>
          <a:noFill/>
          <a:ln/>
        </p:spPr>
        <p:txBody>
          <a:bodyPr wrap="square" lIns="0" tIns="0" rIns="0" bIns="0" rtlCol="0" anchor="t"/>
          <a:lstStyle/>
          <a:p>
            <a:pPr algn="l" indent="0" marL="0">
              <a:lnSpc>
                <a:spcPct val="104000"/>
              </a:lnSpc>
              <a:buNone/>
            </a:pPr>
            <a:r>
              <a:rPr lang="el" altLang="en-US" sz="2400" dirty="0">
                <a:solidFill>
                  <a:srgbClr val="FFFFFF"/>
                </a:solidFill>
                <a:latin typeface="IBM Plex Sans" pitchFamily="34" charset="0"/>
                <a:ea typeface="IBM Plex Sans" pitchFamily="34" charset="-122"/>
                <a:cs typeface="IBM Plex Sans" pitchFamily="34" charset="-120"/>
              </a:rPr>
              <a:t>Χρηματοοικονομική εκπαίδευση για την εποχή του Bitcoin</a:t>
            </a:r>
            <a:endParaRPr lang="e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7941F"/>
                </a:solidFill>
                <a:latin typeface="IBM Plex Sans Medium" pitchFamily="34" charset="0"/>
                <a:ea typeface="IBM Plex Sans Medium" pitchFamily="34" charset="-122"/>
                <a:cs typeface="IBM Plex Sans Medium" pitchFamily="34" charset="-120"/>
              </a:rPr>
              <a:t>Ενότητα 1</a:t>
            </a:r>
            <a:endParaRPr lang="e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Κατανοώντας το χρήμα</a:t>
            </a:r>
            <a:endParaRPr lang="e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l" altLang="en-US" sz="2400" b="1" dirty="0">
                <a:solidFill>
                  <a:srgbClr val="FFFFFF"/>
                </a:solidFill>
                <a:latin typeface="IBM Plex Sans" pitchFamily="34" charset="0"/>
                <a:ea typeface="IBM Plex Sans" pitchFamily="34" charset="-122"/>
                <a:cs typeface="IBM Plex Sans" pitchFamily="34" charset="-120"/>
              </a:rPr>
              <a:t>Πρόβλημα:</a:t>
            </a:r>
            <a:r>
              <a:rPr lang="el" altLang="en-US" sz="2400" dirty="0">
                <a:solidFill>
                  <a:srgbClr val="FFFFFF"/>
                </a:solidFill>
                <a:latin typeface="IBM Plex Sans" pitchFamily="34" charset="0"/>
                <a:ea typeface="IBM Plex Sans" pitchFamily="34" charset="-122"/>
                <a:cs typeface="IBM Plex Sans" pitchFamily="34" charset="-120"/>
              </a:rPr>
              <a:t> Πώς λειτουργούν και αλλάζουν τα νομισματικά συστήματα;</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Η γνώση προηγείται της δράσης</a:t>
            </a:r>
            <a:endParaRPr lang="el"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Μάθετε πρώτα · ξεκινήστε με μικρά βήματα · προχωρήστε αργά</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Δεν απαιτείται αγορά, χρήση προσωπικών χρημάτων ή προσωπικό πορτοφόλι</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Δεν απαιτείται προσωπική συσκευή ή σύνδεση στο διαδίκτυο για την ολοκλήρωση του μαθήματος</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Διατίθενται έτοιμο εκπαιδευτικό υλικό, προσομοιώσεις και πρακτική εξάσκηση χωρίς σύνδεση στο διαδίκτυο</a:t>
            </a:r>
            <a:endParaRPr lang="el" sz="2300" dirty="0"/>
          </a:p>
        </p:txBody>
      </p:sp>
      <p:sp>
        <p:nvSpPr>
          <p:cNvPr id="5" name="Text 3"/>
          <p:cNvSpPr/>
          <p:nvPr/>
        </p:nvSpPr>
        <p:spPr>
          <a:xfrm>
            <a:off x="666780" y="4250223"/>
            <a:ext cx="11510010" cy="1184971"/>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Αυτό το μάθημα παρέχει εκπαίδευση και όχι χρηματοοικονομικές, επενδυτικές, νομικές ή φορολογικές συμβουλές. Δεν συνιστά την αγορά, την πώληση, τον δανεισμό με ενέχυρο ή τη διακράτηση bitcoin, ούτε υπόσχεται άνοδο της τιμής.</a:t>
            </a:r>
            <a:endParaRPr lang="e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Μην εμπιστεύεστε, επαληθεύστε</a:t>
            </a:r>
            <a:endParaRPr lang="e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C0C0D0"/>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Συζήτηση και προσδοκίες για την ιδιωτικότητα</a:t>
            </a:r>
            <a:endParaRPr lang="el"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Ελέγχετε τα αποδεικτικά στοιχεία· διακρίνετε τα γεγονότα, τις απόψεις και τις εγγυήσεις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Αμφισβητείτε τις ιδέες με σεβασμό· δηλώνετε την αβεβαιότητά σας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Διατηρείτε εμπιστευτικές τις προσωπικές ιστορίες και τις οικονομικές πληροφορίες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Καμία πίεση για αγορά, πώληση ή αποκάλυψη περιουσιακών στοιχείων</a:t>
            </a:r>
            <a:endParaRPr lang="el"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Ζητάτε άδεια πριν καταγράψετε ή κοινοποιήσετε την οθόνη, την εργασία ή τα στοιχεία ταυτοποίησης οποιουδήποτε. Μην κοινοποιείτε ποτέ πραγματικά ιδιωτικά κλειδιά ή λέξεις ανάκτησης.</a:t>
            </a:r>
            <a:endParaRPr lang="el" sz="2020" dirty="0"/>
          </a:p>
        </p:txBody>
      </p:sp>
      <p:sp>
        <p:nvSpPr>
          <p:cNvPr id="6" name="Text 4"/>
          <p:cNvSpPr/>
          <p:nvPr/>
        </p:nvSpPr>
        <p:spPr>
          <a:xfrm>
            <a:off x="666780" y="4827941"/>
            <a:ext cx="11510010" cy="1382298"/>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Η τιμή του Bitcoin μπορεί να μεταβληθεί απότομα. Λάθη, απάτες, απώλεια μυστικών στοιχείων ή αδυναμία του θεματοφύλακα να ανταποκριθεί στις υποχρεώσεις του μπορούν να προκαλέσουν οριστική απώλεια· οι έγκυρες πληρωμές είναι συνήθως δύσκολο ή αδύνατο να αντιστραφούν.</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Εισαγωγικές ερωτήσεις για το</a:t>
            </a:r>
            <a:br/>
            <a:r>
              <a:rPr lang="el" altLang="en-US" sz="3000" dirty="0">
                <a:solidFill>
                  <a:srgbClr val="422C70"/>
                </a:solidFill>
                <a:latin typeface="IBM Plex Sans Medium" pitchFamily="34" charset="0"/>
                <a:ea typeface="IBM Plex Sans Medium" pitchFamily="34" charset="-122"/>
                <a:cs typeface="IBM Plex Sans Medium" pitchFamily="34" charset="-120"/>
              </a:rPr>
              <a:t>χρήμα</a:t>
            </a:r>
            <a:endParaRPr lang="el" sz="3000" dirty="0"/>
          </a:p>
        </p:txBody>
      </p:sp>
      <p:sp>
        <p:nvSpPr>
          <p:cNvPr id="5" name="Text 2"/>
          <p:cNvSpPr/>
          <p:nvPr/>
        </p:nvSpPr>
        <p:spPr>
          <a:xfrm>
            <a:off x="1047720" y="1805849"/>
            <a:ext cx="5923026" cy="3945727"/>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Γιατί οι άνθρωποι χρειάζονται χρήματα;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Τι κάνει κάτι να θεωρείται χρήμα;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Ποιος μπορεί να δημιουργεί ή να ελέγχει τα χρήματα που χρησιμοποιείτε;</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Γιατί τα χρήματά σας έχουν αξία;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Μπορείτε να αγοράσετε με αυτά την ίδια ποσότητα όπως πριν;</a:t>
            </a:r>
            <a:endParaRPr lang="e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Γιατί υπάρχει το χρήμα</a:t>
            </a:r>
            <a:endParaRPr lang="e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Το χρήμα είναι ένα περιουσιακό στοιχείο που οι άνθρωποι αποδέχονται επειδή προσδοκούν ότι και άλλοι θα το αποδεχτούν αργότερα.</a:t>
            </a:r>
            <a:endParaRPr lang="el"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Εξειδίκευση και ανταλλαγή</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Συνεργασία μεταξύ αγνώστων</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Τιμές, χρέη, εισόδημα και αποταμιεύσεις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Αξία στον χρόνο και στον χώρο</a:t>
            </a:r>
            <a:endParaRPr lang="el"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el" altLang="en-US" sz="2400" b="1" dirty="0">
                <a:solidFill>
                  <a:srgbClr val="422C70"/>
                </a:solidFill>
                <a:latin typeface="IBM Plex Sans" pitchFamily="34" charset="0"/>
                <a:ea typeface="IBM Plex Sans" pitchFamily="34" charset="-122"/>
                <a:cs typeface="IBM Plex Sans" pitchFamily="34" charset="-120"/>
              </a:rPr>
              <a:t>Σύντομη ερώτηση</a:t>
            </a:r>
            <a:endParaRPr lang="el" sz="2400" dirty="0"/>
          </a:p>
          <a:p>
            <a:pPr algn="l" indent="0" marL="0">
              <a:lnSpc>
                <a:spcPct val="113000"/>
              </a:lnSpc>
              <a:spcBef>
                <a:spcPts val="360"/>
              </a:spcBef>
              <a:buNone/>
            </a:pPr>
            <a:r>
              <a:rPr lang="el" altLang="en-US" sz="2400" dirty="0">
                <a:solidFill>
                  <a:srgbClr val="25252B"/>
                </a:solidFill>
                <a:latin typeface="IBM Plex Sans" pitchFamily="34" charset="0"/>
                <a:ea typeface="IBM Plex Sans" pitchFamily="34" charset="-122"/>
                <a:cs typeface="IBM Plex Sans" pitchFamily="34" charset="-120"/>
              </a:rPr>
              <a:t>Ποιο πρόβλημα ανταλλαγής ή συντονισμού βοηθά να λυθεί το χρήμα;</a:t>
            </a:r>
            <a:endParaRPr lang="el"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Λειτουργίες του χρήματος</a:t>
            </a:r>
            <a:endParaRPr lang="e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Μέσο ανταλλαγής:</a:t>
            </a:r>
            <a:r>
              <a:rPr lang="el" altLang="en-US" sz="2400" dirty="0">
                <a:solidFill>
                  <a:srgbClr val="25252B"/>
                </a:solidFill>
                <a:latin typeface="IBM Plex Sans" pitchFamily="34" charset="0"/>
                <a:ea typeface="IBM Plex Sans" pitchFamily="34" charset="-122"/>
                <a:cs typeface="IBM Plex Sans" pitchFamily="34" charset="-120"/>
              </a:rPr>
              <a:t> πληρωμή για αγαθά και υπηρεσίες</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Λογιστική μονάδα:</a:t>
            </a:r>
            <a:r>
              <a:rPr lang="el" altLang="en-US" sz="2400" dirty="0">
                <a:solidFill>
                  <a:srgbClr val="25252B"/>
                </a:solidFill>
                <a:latin typeface="IBM Plex Sans" pitchFamily="34" charset="0"/>
                <a:ea typeface="IBM Plex Sans" pitchFamily="34" charset="-122"/>
                <a:cs typeface="IBM Plex Sans" pitchFamily="34" charset="-120"/>
              </a:rPr>
              <a:t> κοινές τιμές και καταγραφές</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Μέσο αποθήκευσης αξίας:</a:t>
            </a:r>
            <a:r>
              <a:rPr lang="el" altLang="en-US" sz="2400" dirty="0">
                <a:solidFill>
                  <a:srgbClr val="25252B"/>
                </a:solidFill>
                <a:latin typeface="IBM Plex Sans" pitchFamily="34" charset="0"/>
                <a:ea typeface="IBM Plex Sans" pitchFamily="34" charset="-122"/>
                <a:cs typeface="IBM Plex Sans" pitchFamily="34" charset="-120"/>
              </a:rPr>
              <a:t> αξία σε βάθος χρόνου</a:t>
            </a:r>
            <a:endParaRPr lang="el"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Μια μορφή χρήματος μπορεί να επιτελεί μια λειτουργία καλύτερα από μια άλλη. Κάθε μορφή ενέχει κινδύνους για την αγοραστική δύναμη.</a:t>
            </a:r>
            <a:endParaRPr lang="e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Ιδιότητες του χρήσιμου χρήματος</a:t>
            </a:r>
            <a:endParaRPr lang="el"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Ανθεκτικότητα:</a:t>
            </a:r>
            <a:r>
              <a:rPr lang="el" altLang="en-US" sz="1820" dirty="0">
                <a:solidFill>
                  <a:srgbClr val="25252B"/>
                </a:solidFill>
                <a:latin typeface="IBM Plex Sans" pitchFamily="34" charset="0"/>
                <a:ea typeface="IBM Plex Sans" pitchFamily="34" charset="-122"/>
                <a:cs typeface="IBM Plex Sans" pitchFamily="34" charset="-120"/>
              </a:rPr>
              <a:t> δυνατότητα χρήσης σε βάθος χρόνου</a:t>
            </a:r>
            <a:endParaRPr lang="el" sz="1820" dirty="0"/>
          </a:p>
          <a:p>
            <a:pPr algn="l" marL="463550" indent="-46355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Φορητότητα:</a:t>
            </a:r>
            <a:r>
              <a:rPr lang="el" altLang="en-US" sz="1820" dirty="0">
                <a:solidFill>
                  <a:srgbClr val="25252B"/>
                </a:solidFill>
                <a:latin typeface="IBM Plex Sans" pitchFamily="34" charset="0"/>
                <a:ea typeface="IBM Plex Sans" pitchFamily="34" charset="-122"/>
                <a:cs typeface="IBM Plex Sans" pitchFamily="34" charset="-120"/>
              </a:rPr>
              <a:t> ευκολία μετακίνησης ή μεταφοράς</a:t>
            </a:r>
            <a:endParaRPr lang="el" sz="1820" dirty="0"/>
          </a:p>
          <a:p>
            <a:pPr algn="l" marL="463550" indent="-46355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Διαιρετότητα:</a:t>
            </a:r>
            <a:r>
              <a:rPr lang="el" altLang="en-US" sz="1820" dirty="0">
                <a:solidFill>
                  <a:srgbClr val="25252B"/>
                </a:solidFill>
                <a:latin typeface="IBM Plex Sans" pitchFamily="34" charset="0"/>
                <a:ea typeface="IBM Plex Sans" pitchFamily="34" charset="-122"/>
                <a:cs typeface="IBM Plex Sans" pitchFamily="34" charset="-120"/>
              </a:rPr>
              <a:t> μικρά και μεγάλα ποσά</a:t>
            </a:r>
            <a:endParaRPr lang="el" sz="1820" dirty="0"/>
          </a:p>
          <a:p>
            <a:pPr algn="l" marL="463550" indent="-46355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Ανταλλαξιμότητα:</a:t>
            </a:r>
            <a:r>
              <a:rPr lang="el" altLang="en-US" sz="1820" dirty="0">
                <a:solidFill>
                  <a:srgbClr val="25252B"/>
                </a:solidFill>
                <a:latin typeface="IBM Plex Sans" pitchFamily="34" charset="0"/>
                <a:ea typeface="IBM Plex Sans" pitchFamily="34" charset="-122"/>
                <a:cs typeface="IBM Plex Sans" pitchFamily="34" charset="-120"/>
              </a:rPr>
              <a:t> ίσες μονάδες που μπορούν να αντικατασταθούν μεταξύ τους</a:t>
            </a:r>
            <a:endParaRPr lang="el" sz="1820" dirty="0"/>
          </a:p>
        </p:txBody>
      </p:sp>
      <p:sp>
        <p:nvSpPr>
          <p:cNvPr id="5" name="Text 3"/>
          <p:cNvSpPr/>
          <p:nvPr/>
        </p:nvSpPr>
        <p:spPr>
          <a:xfrm>
            <a:off x="6119073" y="1364742"/>
            <a:ext cx="5730545" cy="1655247"/>
          </a:xfrm>
          <a:prstGeom prst="rect">
            <a:avLst/>
          </a:prstGeom>
          <a:noFill/>
          <a:ln/>
        </p:spPr>
        <p:txBody>
          <a:bodyPr wrap="square" lIns="0" tIns="0" rIns="0" bIns="0" rtlCol="0" anchor="t"/>
          <a:lstStyle/>
          <a:p>
            <a:pPr algn="l" marL="463550" indent="-46355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Σπανιότητα:</a:t>
            </a:r>
            <a:r>
              <a:rPr lang="el" altLang="en-US" sz="1820" dirty="0">
                <a:solidFill>
                  <a:srgbClr val="25252B"/>
                </a:solidFill>
                <a:latin typeface="IBM Plex Sans" pitchFamily="34" charset="0"/>
                <a:ea typeface="IBM Plex Sans" pitchFamily="34" charset="-122"/>
                <a:cs typeface="IBM Plex Sans" pitchFamily="34" charset="-120"/>
              </a:rPr>
              <a:t> περιορισμοί στην αύξηση της προσφοράς</a:t>
            </a:r>
            <a:endParaRPr lang="el" sz="1820" dirty="0"/>
          </a:p>
          <a:p>
            <a:pPr algn="l" marL="463550" indent="-46355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Αποδοχή:</a:t>
            </a:r>
            <a:r>
              <a:rPr lang="el" altLang="en-US" sz="1820" dirty="0">
                <a:solidFill>
                  <a:srgbClr val="25252B"/>
                </a:solidFill>
                <a:latin typeface="IBM Plex Sans" pitchFamily="34" charset="0"/>
                <a:ea typeface="IBM Plex Sans" pitchFamily="34" charset="-122"/>
                <a:cs typeface="IBM Plex Sans" pitchFamily="34" charset="-120"/>
              </a:rPr>
              <a:t> προθυμία αποδοχής του</a:t>
            </a:r>
            <a:endParaRPr lang="el" sz="1820" dirty="0"/>
          </a:p>
          <a:p>
            <a:pPr algn="l" marL="463550" indent="-46355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Επαληθευσιμότητα και αναγνωρισιμότητα:</a:t>
            </a:r>
            <a:r>
              <a:rPr lang="el" altLang="en-US" sz="1820" dirty="0">
                <a:solidFill>
                  <a:srgbClr val="25252B"/>
                </a:solidFill>
                <a:latin typeface="IBM Plex Sans" pitchFamily="34" charset="0"/>
                <a:ea typeface="IBM Plex Sans" pitchFamily="34" charset="-122"/>
                <a:cs typeface="IBM Plex Sans" pitchFamily="34" charset="-120"/>
              </a:rPr>
              <a:t> γνήσιες, αναγνωρίσιμες μονάδες</a:t>
            </a:r>
            <a:endParaRPr lang="el"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Καμία μορφή χρήματος δεν πληροί τέλεια όλα τα κριτήρια. Ο χαρακτηρισμός «</a:t>
            </a:r>
            <a:r>
              <a:rPr lang="el" altLang="en-US" sz="1820" b="1" dirty="0">
                <a:solidFill>
                  <a:srgbClr val="25252B"/>
                </a:solidFill>
                <a:latin typeface="IBM Plex Sans" pitchFamily="34" charset="0"/>
                <a:ea typeface="IBM Plex Sans" pitchFamily="34" charset="-122"/>
                <a:cs typeface="IBM Plex Sans" pitchFamily="34" charset="-120"/>
              </a:rPr>
              <a:t>υγιές χρήμα</a:t>
            </a:r>
            <a:r>
              <a:rPr lang="el" altLang="en-US" sz="1820" dirty="0">
                <a:solidFill>
                  <a:srgbClr val="25252B"/>
                </a:solidFill>
                <a:latin typeface="IBM Plex Sans" pitchFamily="34" charset="0"/>
                <a:ea typeface="IBM Plex Sans" pitchFamily="34" charset="-122"/>
                <a:cs typeface="IBM Plex Sans" pitchFamily="34" charset="-120"/>
              </a:rPr>
              <a:t>» αποτελεί αξιολογική κρίση: ορίστε κριτήρια και συγκρίνετε με συνέπεια.</a:t>
            </a:r>
            <a:endParaRPr lang="el" sz="1820" dirty="0"/>
          </a:p>
        </p:txBody>
      </p:sp>
      <p:sp>
        <p:nvSpPr>
          <p:cNvPr id="7" name="Shape 5"/>
          <p:cNvSpPr/>
          <p:nvPr/>
        </p:nvSpPr>
        <p:spPr>
          <a:xfrm>
            <a:off x="666780" y="4802703"/>
            <a:ext cx="10858500" cy="1249985"/>
          </a:xfrm>
          <a:prstGeom prst="rect">
            <a:avLst/>
          </a:prstGeom>
          <a:solidFill>
            <a:srgbClr val="F3F3FA"/>
          </a:solidFill>
          <a:ln/>
        </p:spPr>
      </p:sp>
      <p:sp>
        <p:nvSpPr>
          <p:cNvPr id="8" name="Shape 6"/>
          <p:cNvSpPr/>
          <p:nvPr/>
        </p:nvSpPr>
        <p:spPr>
          <a:xfrm>
            <a:off x="666780" y="4802703"/>
            <a:ext cx="57150" cy="1249985"/>
          </a:xfrm>
          <a:prstGeom prst="rect">
            <a:avLst/>
          </a:prstGeom>
          <a:solidFill>
            <a:srgbClr val="422C70"/>
          </a:solidFill>
          <a:ln/>
        </p:spPr>
      </p:sp>
      <p:sp>
        <p:nvSpPr>
          <p:cNvPr id="9" name="Text 7"/>
          <p:cNvSpPr/>
          <p:nvPr/>
        </p:nvSpPr>
        <p:spPr>
          <a:xfrm>
            <a:off x="1094537" y="5011186"/>
            <a:ext cx="10663641" cy="833018"/>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Σκεφτείτε κριτικά</a:t>
            </a:r>
            <a:endParaRPr lang="el" sz="1820" dirty="0"/>
          </a:p>
          <a:p>
            <a:pPr algn="l" indent="0" marL="0">
              <a:lnSpc>
                <a:spcPct val="113000"/>
              </a:lnSpc>
              <a:spcBef>
                <a:spcPts val="270"/>
              </a:spcBef>
              <a:buNone/>
            </a:pPr>
            <a:r>
              <a:rPr lang="el" altLang="en-US" sz="1820" dirty="0">
                <a:solidFill>
                  <a:srgbClr val="25252B"/>
                </a:solidFill>
                <a:latin typeface="IBM Plex Sans" pitchFamily="34" charset="0"/>
                <a:ea typeface="IBM Plex Sans" pitchFamily="34" charset="-122"/>
                <a:cs typeface="IBM Plex Sans" pitchFamily="34" charset="-120"/>
              </a:rPr>
              <a:t>Ποιες ιδιότητες είχαν σημασία όταν επιλέξατε έναν τύπο χρήματος ή περιουσιακού στοιχείου αντί για κάποιον άλλον;</a:t>
            </a:r>
            <a:endParaRPr lang="e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Αντιπραγματισμός και διπλή σύμπτωση επιθυμιών</a:t>
            </a:r>
            <a:endParaRPr lang="e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Άμεση ανταλλαγή αγαθών ή υπηρεσιών</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Και οι δύο πλευρές πρέπει να επιθυμούν αυτό που προσφέρει η άλλη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Την ίδια στιγμή, σε κατάλληλες ποσότητες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Δυσκολίες στη διαιρετότητα, στη διατήρηση, στην τιμολόγηση και στην αποταμίευση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Το χρήμα διαχωρίζει την πώληση από την αγορά</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Σπανιότητα, Αξία και</a:t>
            </a:r>
            <a:br/>
            <a:r>
              <a:rPr lang="el" altLang="en-US" sz="3000" dirty="0">
                <a:solidFill>
                  <a:srgbClr val="422C70"/>
                </a:solidFill>
                <a:latin typeface="IBM Plex Sans Medium" pitchFamily="34" charset="0"/>
                <a:ea typeface="IBM Plex Sans Medium" pitchFamily="34" charset="-122"/>
                <a:cs typeface="IBM Plex Sans Medium" pitchFamily="34" charset="-120"/>
              </a:rPr>
              <a:t>Ανταλλαγή</a:t>
            </a:r>
            <a:endParaRPr lang="el" sz="3000" dirty="0"/>
          </a:p>
        </p:txBody>
      </p:sp>
      <p:sp>
        <p:nvSpPr>
          <p:cNvPr id="5" name="Text 2"/>
          <p:cNvSpPr/>
          <p:nvPr/>
        </p:nvSpPr>
        <p:spPr>
          <a:xfrm>
            <a:off x="956188" y="1783812"/>
            <a:ext cx="5377221" cy="3356854"/>
          </a:xfrm>
          <a:prstGeom prst="rect">
            <a:avLst/>
          </a:prstGeom>
          <a:noFill/>
          <a:ln/>
        </p:spPr>
        <p:txBody>
          <a:bodyPr wrap="square" lIns="0" tIns="0" rIns="0" bIns="0" rtlCol="0" anchor="t"/>
          <a:lstStyle/>
          <a:p>
            <a:pPr algn="l" marL="173990" indent="-17399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Σπανιότητα:</a:t>
            </a:r>
            <a:r>
              <a:rPr lang="el" altLang="en-US" sz="1820" dirty="0">
                <a:solidFill>
                  <a:srgbClr val="25252B"/>
                </a:solidFill>
                <a:latin typeface="IBM Plex Sans" pitchFamily="34" charset="0"/>
                <a:ea typeface="IBM Plex Sans" pitchFamily="34" charset="-122"/>
                <a:cs typeface="IBM Plex Sans" pitchFamily="34" charset="-120"/>
              </a:rPr>
              <a:t> μία χρήση αποκλείει μια άλλη</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Υποκειμενική αξία:</a:t>
            </a:r>
            <a:r>
              <a:rPr lang="el" altLang="en-US" sz="1820" dirty="0">
                <a:solidFill>
                  <a:srgbClr val="25252B"/>
                </a:solidFill>
                <a:latin typeface="IBM Plex Sans" pitchFamily="34" charset="0"/>
                <a:ea typeface="IBM Plex Sans" pitchFamily="34" charset="-122"/>
                <a:cs typeface="IBM Plex Sans" pitchFamily="34" charset="-120"/>
              </a:rPr>
              <a:t> ανάγκες, προτιμήσεις και περιστάσεις</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Ανταλλαγή:</a:t>
            </a:r>
            <a:r>
              <a:rPr lang="el" altLang="en-US" sz="1820" dirty="0">
                <a:solidFill>
                  <a:srgbClr val="25252B"/>
                </a:solidFill>
                <a:latin typeface="IBM Plex Sans" pitchFamily="34" charset="0"/>
                <a:ea typeface="IBM Plex Sans" pitchFamily="34" charset="-122"/>
                <a:cs typeface="IBM Plex Sans" pitchFamily="34" charset="-120"/>
              </a:rPr>
              <a:t> και οι δύο πλευρές προτιμούν αυτό που λαμβάνουν</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Κόστος ευκαιρίας:</a:t>
            </a:r>
            <a:r>
              <a:rPr lang="el" altLang="en-US" sz="1820" dirty="0">
                <a:solidFill>
                  <a:srgbClr val="25252B"/>
                </a:solidFill>
                <a:latin typeface="IBM Plex Sans" pitchFamily="34" charset="0"/>
                <a:ea typeface="IBM Plex Sans" pitchFamily="34" charset="-122"/>
                <a:cs typeface="IBM Plex Sans" pitchFamily="34" charset="-120"/>
              </a:rPr>
              <a:t> η καλύτερη εναλλακτική που θυσιάζεται</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Χρονική προτίμηση:</a:t>
            </a:r>
            <a:r>
              <a:rPr lang="el" altLang="en-US" sz="1820" dirty="0">
                <a:solidFill>
                  <a:srgbClr val="25252B"/>
                </a:solidFill>
                <a:latin typeface="IBM Plex Sans" pitchFamily="34" charset="0"/>
                <a:ea typeface="IBM Plex Sans" pitchFamily="34" charset="-122"/>
                <a:cs typeface="IBM Plex Sans" pitchFamily="34" charset="-120"/>
              </a:rPr>
              <a:t> το τώρα σε σύγκριση με το αργότερα</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Συμβιβασμός:</a:t>
            </a:r>
            <a:r>
              <a:rPr lang="el" altLang="en-US" sz="1820" dirty="0">
                <a:solidFill>
                  <a:srgbClr val="25252B"/>
                </a:solidFill>
                <a:latin typeface="IBM Plex Sans" pitchFamily="34" charset="0"/>
                <a:ea typeface="IBM Plex Sans" pitchFamily="34" charset="-122"/>
                <a:cs typeface="IBM Plex Sans" pitchFamily="34" charset="-120"/>
              </a:rPr>
              <a:t> ένα όφελος με κάποιο κόστος</a:t>
            </a:r>
            <a:endParaRPr lang="el" sz="1820" dirty="0"/>
          </a:p>
        </p:txBody>
      </p:sp>
      <p:sp>
        <p:nvSpPr>
          <p:cNvPr id="6" name="Text 3"/>
          <p:cNvSpPr/>
          <p:nvPr/>
        </p:nvSpPr>
        <p:spPr>
          <a:xfrm>
            <a:off x="666780" y="5395326"/>
            <a:ext cx="5694426" cy="625084"/>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Η σπανιότητα από μόνη της δεν εγγυάται αξία· σημασία έχει και η ζήτηση.</a:t>
            </a:r>
            <a:endParaRPr lang="e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Κοντά σε μια ασφαλή πηγή Ένα μπουκάλι νερό βρίσκεται στο ψυγείο ενός καταστήματος. Το καθαρό νερό είναι εύκολο να βρεθεί εκεί κοντά.ΑνάγκηΜικρήΤιμήΧαμηλότερηΣε περίοδο έλλειψης Το ίδιο μπουκάλι βρίσκε">    </p:cNvPr>
          <p:cNvPicPr>
            <a:picLocks noChangeAspect="1"/>
          </p:cNvPicPr>
          <p:nvPr/>
        </p:nvPicPr>
        <p:blipFill>
          <a:blip r:embed="rId1"/>
          <a:stretch>
            <a:fillRect/>
          </a:stretch>
        </p:blipFill>
        <p:spPr>
          <a:xfrm>
            <a:off x="538947" y="266730"/>
            <a:ext cx="111141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Κόστος ευκαιρίας</a:t>
            </a:r>
            <a:endParaRPr lang="e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Ένα άτομο που ψωνίζει με περιορισμένα χρήματα σταθμίζει τις επιλογές του Φαγητό Να φάει καλά σήμερα.Μετακίνηση Να πάει στη δουλειά.ΑποταμίευσηΝα κρατήσει τα χρήματα για αργότερα. Κάθε επιλογή σημαίνει">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Από τον αντιπραγματισμό στο ψηφιακό χρήμα</a:t>
            </a:r>
            <a:endParaRPr lang="e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Άμεση ανταλλαγή, δώρα, υποχρεώσεις και καταγραφές χρεών</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Εμπορευματικό χρήμα: αγαθά με άλλες χρήσεις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Τυποποιημένα νομίσματα: αναγνωρισιμότητα· πιθανή νόθευση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Αντιπροσωπευτικό χάρτινο χρήμα: εξαγοράσιμες απαιτήσεις· εμπιστοσύνη στον εκδότη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Τράπεζες και κρατικό χρήμα: θεσμικές υποσχέσεις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Ψηφιακές πληρωμές: εντολές που μεταβάλλουν καταγραφές</a:t>
            </a:r>
            <a:endParaRPr lang="el"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Διαφορετικές μορφές συνυπήρχαν· οι κοινωνίες δεν ακολούθησαν όλες την ίδια αλληλουχία. Η ευκολία συχνά έφερνε εξάρτηση από εκδότες και μεσάζοντες.</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Παραστατικό χρήμα</a:t>
            </a:r>
            <a:endParaRPr lang="e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Το παραστατικό χρήμα είναι νόμισμα εγκεκριμένο από το κράτος που δεν είναι εξαργυρώσιμο σε σταθερή ποσότητα ενός εμπορεύματος, όπως ο χρυσός.</a:t>
            </a:r>
            <a:endParaRPr lang="el"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Κεντρική τράπεζα:</a:t>
            </a:r>
            <a:r>
              <a:rPr lang="el" altLang="en-US" sz="2300" dirty="0">
                <a:solidFill>
                  <a:srgbClr val="25252B"/>
                </a:solidFill>
                <a:latin typeface="IBM Plex Sans" pitchFamily="34" charset="0"/>
                <a:ea typeface="IBM Plex Sans" pitchFamily="34" charset="-122"/>
                <a:cs typeface="IBM Plex Sans" pitchFamily="34" charset="-120"/>
              </a:rPr>
              <a:t> νομισματική βάση, πολιτική, διακανονισμός</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Εμπορικές τράπεζες:</a:t>
            </a:r>
            <a:r>
              <a:rPr lang="el" altLang="en-US" sz="2300" dirty="0">
                <a:solidFill>
                  <a:srgbClr val="25252B"/>
                </a:solidFill>
                <a:latin typeface="IBM Plex Sans" pitchFamily="34" charset="0"/>
                <a:ea typeface="IBM Plex Sans" pitchFamily="34" charset="-122"/>
                <a:cs typeface="IBM Plex Sans" pitchFamily="34" charset="-120"/>
              </a:rPr>
              <a:t> καταθέσεις, πληρωμές, δάνεια</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Κράτος:</a:t>
            </a:r>
            <a:r>
              <a:rPr lang="el" altLang="en-US" sz="2300" dirty="0">
                <a:solidFill>
                  <a:srgbClr val="25252B"/>
                </a:solidFill>
                <a:latin typeface="IBM Plex Sans" pitchFamily="34" charset="0"/>
                <a:ea typeface="IBM Plex Sans" pitchFamily="34" charset="-122"/>
                <a:cs typeface="IBM Plex Sans" pitchFamily="34" charset="-120"/>
              </a:rPr>
              <a:t> φόροι, δαπάνες, νόμοι</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Πολίτες και επιχειρήσεις:</a:t>
            </a:r>
            <a:r>
              <a:rPr lang="el" altLang="en-US" sz="2300" dirty="0">
                <a:solidFill>
                  <a:srgbClr val="25252B"/>
                </a:solidFill>
                <a:latin typeface="IBM Plex Sans" pitchFamily="34" charset="0"/>
                <a:ea typeface="IBM Plex Sans" pitchFamily="34" charset="-122"/>
                <a:cs typeface="IBM Plex Sans" pitchFamily="34" charset="-120"/>
              </a:rPr>
              <a:t> εργασία, τιμές, συναλλαγές</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Κοινή αποδοχή και φαινόμενα δικτύου</a:t>
            </a:r>
            <a:endParaRPr lang="el"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Οι εύχρηστες πληρωμές και η ευέλικτη πίστωση συνεπάγονται εξάρτηση από θεσμούς. Η προσφορά, η πρόσβαση και οι κανόνες μπορούν να αλλάξουν· οι κανόνες περί νόμιμου χρήματος διαφέρουν ανάλογα με τη δικαιοδοσία.</a:t>
            </a:r>
            <a:endParaRPr lang="e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Κεντρική τράπεζαΔιαχειρίζεται τη νομισματική πολιτική και υποστηρίζει τον διακανονισμό πληρωμών. Εμπορική τράπεζαΟφείλει στους πελάτες τις καταθέσεις τους· κάθε κατάθεση αποτελεί υποχρέωση της τράπεζα">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Εξετάστε μια τοπική πληρωμή</a:t>
            </a:r>
            <a:endParaRPr lang="el"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Επιλέξτε μια συνηθισμένη πληρωμή ή χρησιμοποιήστε ένα φανταστικό σενάριο.</a:t>
            </a:r>
            <a:endParaRPr lang="el"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el" altLang="en-US" sz="2300" dirty="0">
                <a:solidFill>
                  <a:srgbClr val="25252B"/>
                </a:solidFill>
                <a:latin typeface="IBM Plex Sans" pitchFamily="34" charset="0"/>
                <a:ea typeface="IBM Plex Sans" pitchFamily="34" charset="-122"/>
                <a:cs typeface="IBM Plex Sans" pitchFamily="34" charset="-120"/>
              </a:rPr>
              <a:t>Για ποιο πράγμα γίνεται η πληρωμή; Ποιο νόμισμα χρησιμοποιείται ως λογιστική μονάδα;</a:t>
            </a:r>
            <a:endParaRPr lang="el" sz="2300" dirty="0"/>
          </a:p>
          <a:p>
            <a:pPr algn="l" marL="219710" indent="-219710">
              <a:lnSpc>
                <a:spcPct val="113000"/>
              </a:lnSpc>
              <a:spcBef>
                <a:spcPts val="460"/>
              </a:spcBef>
              <a:buSzPct val="100000"/>
              <a:buFont typeface="+mj-lt"/>
              <a:buAutoNum type="arabicPeriod" startAt="1"/>
            </a:pPr>
            <a:r>
              <a:rPr lang="el" altLang="en-US" sz="2300" dirty="0">
                <a:solidFill>
                  <a:srgbClr val="25252B"/>
                </a:solidFill>
                <a:latin typeface="IBM Plex Sans" pitchFamily="34" charset="0"/>
                <a:ea typeface="IBM Plex Sans" pitchFamily="34" charset="-122"/>
                <a:cs typeface="IBM Plex Sans" pitchFamily="34" charset="-120"/>
              </a:rPr>
              <a:t>Γιατί το αποδέχεται ο παραλήπτης;</a:t>
            </a:r>
            <a:endParaRPr lang="el" sz="2300" dirty="0"/>
          </a:p>
          <a:p>
            <a:pPr algn="l" marL="219710" indent="-219710">
              <a:lnSpc>
                <a:spcPct val="113000"/>
              </a:lnSpc>
              <a:spcBef>
                <a:spcPts val="460"/>
              </a:spcBef>
              <a:buSzPct val="100000"/>
              <a:buFont typeface="+mj-lt"/>
              <a:buAutoNum type="arabicPeriod" startAt="1"/>
            </a:pPr>
            <a:r>
              <a:rPr lang="el" altLang="en-US" sz="2300" dirty="0">
                <a:solidFill>
                  <a:srgbClr val="25252B"/>
                </a:solidFill>
                <a:latin typeface="IBM Plex Sans" pitchFamily="34" charset="0"/>
                <a:ea typeface="IBM Plex Sans" pitchFamily="34" charset="-122"/>
                <a:cs typeface="IBM Plex Sans" pitchFamily="34" charset="-120"/>
              </a:rPr>
              <a:t>Ποιοι θεσμοί, αρχεία ή κανόνες το υποστηρίζουν;</a:t>
            </a:r>
            <a:endParaRPr lang="el" sz="2300" dirty="0"/>
          </a:p>
          <a:p>
            <a:pPr algn="l" marL="219710" indent="-219710">
              <a:lnSpc>
                <a:spcPct val="113000"/>
              </a:lnSpc>
              <a:spcBef>
                <a:spcPts val="460"/>
              </a:spcBef>
              <a:buSzPct val="100000"/>
              <a:buFont typeface="+mj-lt"/>
              <a:buAutoNum type="arabicPeriod" startAt="1"/>
            </a:pPr>
            <a:r>
              <a:rPr lang="el" altLang="en-US" sz="2300" dirty="0">
                <a:solidFill>
                  <a:srgbClr val="25252B"/>
                </a:solidFill>
                <a:latin typeface="IBM Plex Sans" pitchFamily="34" charset="0"/>
                <a:ea typeface="IBM Plex Sans" pitchFamily="34" charset="-122"/>
                <a:cs typeface="IBM Plex Sans" pitchFamily="34" charset="-120"/>
              </a:rPr>
              <a:t>Τι γίνεται δυσκολότερο αν χαθεί η αποδοχή ή η εμπιστοσύνη;</a:t>
            </a:r>
            <a:endParaRPr lang="e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Τραπεζικό σύστημα κλασματικών αποθεματικών</a:t>
            </a:r>
            <a:endParaRPr lang="el"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Τραπεζικές καταθέσεις: υποσχέσεις πληρωμής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Μόνο ένα μέρος διατηρείται ως άμεσα διαθέσιμα αποθεματικά</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Ένα δάνειο συνήθως δημιουργεί νέο καταθετικό χρήμα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Η αποπληρωμή του κεφαλαίου μειώνει το καταθετικό χρήμα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Τα κεφάλαια, η ρευστότητα, ο πιστωτικός κίνδυνος, η χρηματοδότηση, το κανονιστικό πλαίσιο και η ζήτηση περιορίζουν τη χορήγηση δανείων</a:t>
            </a:r>
            <a:endParaRPr lang="el"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el" altLang="en-US" sz="1920" b="1" dirty="0">
                <a:solidFill>
                  <a:srgbClr val="422C70"/>
                </a:solidFill>
                <a:latin typeface="IBM Plex Sans" pitchFamily="34" charset="0"/>
                <a:ea typeface="IBM Plex Sans" pitchFamily="34" charset="-122"/>
                <a:cs typeface="IBM Plex Sans" pitchFamily="34" charset="-120"/>
              </a:rPr>
              <a:t>Κίνδυνος ρευστότητας:</a:t>
            </a:r>
            <a:r>
              <a:rPr lang="el" altLang="en-US" sz="1920" dirty="0">
                <a:solidFill>
                  <a:srgbClr val="25252B"/>
                </a:solidFill>
                <a:latin typeface="IBM Plex Sans" pitchFamily="34" charset="0"/>
                <a:ea typeface="IBM Plex Sans" pitchFamily="34" charset="-122"/>
                <a:cs typeface="IBM Plex Sans" pitchFamily="34" charset="-120"/>
              </a:rPr>
              <a:t> ανεπαρκή διαθέσιμα χρήματα για τις σημερινές αναλήψεις.</a:t>
            </a:r>
            <a:endParaRPr lang="el" sz="1920" dirty="0"/>
          </a:p>
        </p:txBody>
      </p:sp>
      <p:sp>
        <p:nvSpPr>
          <p:cNvPr id="6" name="Text 4"/>
          <p:cNvSpPr/>
          <p:nvPr/>
        </p:nvSpPr>
        <p:spPr>
          <a:xfrm>
            <a:off x="666780" y="4378513"/>
            <a:ext cx="11510010" cy="329093"/>
          </a:xfrm>
          <a:prstGeom prst="rect">
            <a:avLst/>
          </a:prstGeom>
          <a:noFill/>
          <a:ln/>
        </p:spPr>
        <p:txBody>
          <a:bodyPr wrap="square" lIns="0" tIns="0" rIns="0" bIns="0" rtlCol="0" anchor="t"/>
          <a:lstStyle/>
          <a:p>
            <a:pPr algn="l" indent="0" marL="0">
              <a:lnSpc>
                <a:spcPct val="113000"/>
              </a:lnSpc>
              <a:buNone/>
            </a:pPr>
            <a:r>
              <a:rPr lang="el" altLang="en-US" sz="1920" b="1" dirty="0">
                <a:solidFill>
                  <a:srgbClr val="422C70"/>
                </a:solidFill>
                <a:latin typeface="IBM Plex Sans" pitchFamily="34" charset="0"/>
                <a:ea typeface="IBM Plex Sans" pitchFamily="34" charset="-122"/>
                <a:cs typeface="IBM Plex Sans" pitchFamily="34" charset="-120"/>
              </a:rPr>
              <a:t>Κίνδυνος φερεγγυότητας:</a:t>
            </a:r>
            <a:r>
              <a:rPr lang="el" altLang="en-US" sz="1920" dirty="0">
                <a:solidFill>
                  <a:srgbClr val="25252B"/>
                </a:solidFill>
                <a:latin typeface="IBM Plex Sans" pitchFamily="34" charset="0"/>
                <a:ea typeface="IBM Plex Sans" pitchFamily="34" charset="-122"/>
                <a:cs typeface="IBM Plex Sans" pitchFamily="34" charset="-120"/>
              </a:rPr>
              <a:t> περιουσιακά στοιχεία με αξία μικρότερη από τις υποχρεώσεις.</a:t>
            </a:r>
            <a:endParaRPr lang="el" sz="1920" dirty="0"/>
          </a:p>
        </p:txBody>
      </p:sp>
      <p:sp>
        <p:nvSpPr>
          <p:cNvPr id="7" name="Text 5"/>
          <p:cNvSpPr/>
          <p:nvPr/>
        </p:nvSpPr>
        <p:spPr>
          <a:xfrm>
            <a:off x="666780" y="4951385"/>
            <a:ext cx="11510010" cy="1316279"/>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Οι μαζικές αναλήψεις καταθέσεων μπορούν να δυσχεράνουν την πρόσβαση στις καταθέσεις. Η ασφάλιση καταθέσεων και ο δανεισμός από την κεντρική τράπεζα μπορούν να μειώσουν τον πανικό, αλλά η κάλυψη και οι κανόνες ποικίλλουν· η προστασία δεν μπορεί να εξαλείψει κάθε κίνδυνο.</a:t>
            </a:r>
            <a:endParaRPr lang="el"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Υποβάλετε αίτηση για δάνειοΟ δανειολήπτης ζητά δάνειο από την τράπεζα.2Εγκρίνετε το δάνειοΗ τράπεζα συμφωνεί να χορηγήσει το δάνειο.3 Δημιουργήστε την κατάθεσηΗ τράπεζα πιστώνει μια νέα κατάθεση στο">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Κίνδυνος ρευστότηταςΠολλοί καταθέτες περιμένουν στην ουρά για ανάληψη σήμερα Τα δάνεια της τράπεζας μπορεί ακόμη να αποπληρωθούν αργότερα Δεν υπάρχουν αρκετά μετρητά ή άμεσα ρευστοποιήσιμα περιουσιακά">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Πληθωρισμός και αγοραστική</a:t>
            </a:r>
            <a:br/>
            <a:r>
              <a:rPr lang="el" altLang="en-US" sz="3000" dirty="0">
                <a:solidFill>
                  <a:srgbClr val="422C70"/>
                </a:solidFill>
                <a:latin typeface="IBM Plex Sans Medium" pitchFamily="34" charset="0"/>
                <a:ea typeface="IBM Plex Sans Medium" pitchFamily="34" charset="-122"/>
                <a:cs typeface="IBM Plex Sans Medium" pitchFamily="34" charset="-120"/>
              </a:rPr>
              <a:t>δύναμη</a:t>
            </a:r>
            <a:endParaRPr lang="el" sz="3000" dirty="0"/>
          </a:p>
        </p:txBody>
      </p:sp>
      <p:sp>
        <p:nvSpPr>
          <p:cNvPr id="5" name="Text 2"/>
          <p:cNvSpPr/>
          <p:nvPr/>
        </p:nvSpPr>
        <p:spPr>
          <a:xfrm>
            <a:off x="956188" y="178381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Πληθωρισμός τιμών:</a:t>
            </a:r>
            <a:r>
              <a:rPr lang="el" altLang="en-US" sz="1820" dirty="0">
                <a:solidFill>
                  <a:srgbClr val="25252B"/>
                </a:solidFill>
                <a:latin typeface="IBM Plex Sans" pitchFamily="34" charset="0"/>
                <a:ea typeface="IBM Plex Sans" pitchFamily="34" charset="-122"/>
                <a:cs typeface="IBM Plex Sans" pitchFamily="34" charset="-120"/>
              </a:rPr>
              <a:t> διαρκής άνοδος του γενικού επιπέδου των τιμών</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Αγοραστική δύναμη:</a:t>
            </a:r>
            <a:r>
              <a:rPr lang="el" altLang="en-US" sz="1820" dirty="0">
                <a:solidFill>
                  <a:srgbClr val="25252B"/>
                </a:solidFill>
                <a:latin typeface="IBM Plex Sans" pitchFamily="34" charset="0"/>
                <a:ea typeface="IBM Plex Sans" pitchFamily="34" charset="-122"/>
                <a:cs typeface="IBM Plex Sans" pitchFamily="34" charset="-120"/>
              </a:rPr>
              <a:t> τι μπορεί να αγοράσει μια μονάδα χρήματος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Ίδιο καλάθι: 100 → 110 νομισματικές μονάδες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Αμετάβλητο εισόδημα ή αποταμιεύσεις: μικρότερη αγοραστική δύναμη</a:t>
            </a:r>
            <a:endParaRPr lang="el" sz="1820" dirty="0"/>
          </a:p>
        </p:txBody>
      </p:sp>
      <p:sp>
        <p:nvSpPr>
          <p:cNvPr id="6" name="Text 3"/>
          <p:cNvSpPr/>
          <p:nvPr/>
        </p:nvSpPr>
        <p:spPr>
          <a:xfrm>
            <a:off x="666780" y="4365163"/>
            <a:ext cx="5694426" cy="1875252"/>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Η επέκταση του χρήματος και της πίστωσης μπορεί να συμβάλει στον πληθωρισμό, μαζί με την προσφορά, τη ζήτηση, το νόμισμα, τη φορολογία, το ρυθμιστικό πλαίσιο και το κόστος. Η άνοδος μίας μόνο τιμής δεν αποτελεί το συνολικό μέτρο του πληθωρισμού.</a:t>
            </a:r>
            <a:endParaRPr lang="e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Πριν Διαθέτετε 100 μονάδες. Το καλάθι κοστίζει 100. Μπορείτε να αγοράσετε ολόκληρο το καλάθι.Επίπεδο τιμώνΧαμηλότεροΑγοραστική δύναμηΥψηλότερηΜετά την άνοδο των τιμών Εξακολουθείτε να διαθέτετε 100 μο">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Συγκρίνετε την αγοραστική δύναμη σε τοπικό επίπεδο</a:t>
            </a:r>
            <a:endParaRPr lang="el"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Font typeface="+mj-lt"/>
              <a:buAutoNum type="arabicPeriod" startAt="1"/>
            </a:pPr>
            <a:r>
              <a:rPr lang="el" altLang="en-US" sz="2020" dirty="0">
                <a:solidFill>
                  <a:srgbClr val="25252B"/>
                </a:solidFill>
                <a:latin typeface="IBM Plex Sans" pitchFamily="34" charset="0"/>
                <a:ea typeface="IBM Plex Sans" pitchFamily="34" charset="-122"/>
                <a:cs typeface="IBM Plex Sans" pitchFamily="34" charset="-120"/>
              </a:rPr>
              <a:t>Επιλέξτε ένα συνηθισμένο προϊόν· καταγράψτε τη σημερινή τιμή του.</a:t>
            </a:r>
            <a:endParaRPr lang="el" sz="2020" dirty="0"/>
          </a:p>
          <a:p>
            <a:pPr algn="l" marL="191770" indent="-191770">
              <a:lnSpc>
                <a:spcPct val="113000"/>
              </a:lnSpc>
              <a:spcBef>
                <a:spcPts val="400"/>
              </a:spcBef>
              <a:buSzPct val="100000"/>
              <a:buFont typeface="+mj-lt"/>
              <a:buAutoNum type="arabicPeriod" startAt="1"/>
            </a:pPr>
            <a:r>
              <a:rPr lang="el" altLang="en-US" sz="2020" dirty="0">
                <a:solidFill>
                  <a:srgbClr val="25252B"/>
                </a:solidFill>
                <a:latin typeface="IBM Plex Sans" pitchFamily="34" charset="0"/>
                <a:ea typeface="IBM Plex Sans" pitchFamily="34" charset="-122"/>
                <a:cs typeface="IBM Plex Sans" pitchFamily="34" charset="-120"/>
              </a:rPr>
              <a:t>Συγκρίνετε με μια παλαιότερη τιμή· ελέγξτε μια αξιόπιστη καταγραφή, αν είναι δυνατόν.</a:t>
            </a:r>
            <a:endParaRPr lang="el" sz="2020" dirty="0"/>
          </a:p>
          <a:p>
            <a:pPr algn="l" marL="191770" indent="-191770">
              <a:lnSpc>
                <a:spcPct val="113000"/>
              </a:lnSpc>
              <a:spcBef>
                <a:spcPts val="400"/>
              </a:spcBef>
              <a:buSzPct val="100000"/>
              <a:buFont typeface="+mj-lt"/>
              <a:buAutoNum type="arabicPeriod" startAt="1"/>
            </a:pPr>
            <a:r>
              <a:rPr lang="el" altLang="en-US" sz="2020" dirty="0">
                <a:solidFill>
                  <a:srgbClr val="25252B"/>
                </a:solidFill>
                <a:latin typeface="IBM Plex Sans" pitchFamily="34" charset="0"/>
                <a:ea typeface="IBM Plex Sans" pitchFamily="34" charset="-122"/>
                <a:cs typeface="IBM Plex Sans" pitchFamily="34" charset="-120"/>
              </a:rPr>
              <a:t>Μεταβλήθηκε το εισόδημα με τον ίδιο ρυθμό; Τι άλλο άλλαξε;</a:t>
            </a:r>
            <a:endParaRPr lang="el" sz="2020" dirty="0"/>
          </a:p>
          <a:p>
            <a:pPr algn="l" marL="191770" indent="-191770">
              <a:lnSpc>
                <a:spcPct val="113000"/>
              </a:lnSpc>
              <a:spcBef>
                <a:spcPts val="400"/>
              </a:spcBef>
              <a:buSzPct val="100000"/>
              <a:buFont typeface="+mj-lt"/>
              <a:buAutoNum type="arabicPeriod" startAt="1"/>
            </a:pPr>
            <a:r>
              <a:rPr lang="el" altLang="en-US" sz="2020" dirty="0">
                <a:solidFill>
                  <a:srgbClr val="25252B"/>
                </a:solidFill>
                <a:latin typeface="IBM Plex Sans" pitchFamily="34" charset="0"/>
                <a:ea typeface="IBM Plex Sans" pitchFamily="34" charset="-122"/>
                <a:cs typeface="IBM Plex Sans" pitchFamily="34" charset="-120"/>
              </a:rPr>
              <a:t>Συγκρίνετε με έναν επίσημο δείκτη πληθωρισμού και το καλάθι αγαθών και υπηρεσιών του.</a:t>
            </a:r>
            <a:endParaRPr lang="el" sz="2020" dirty="0"/>
          </a:p>
        </p:txBody>
      </p:sp>
      <p:sp>
        <p:nvSpPr>
          <p:cNvPr id="5" name="Text 3"/>
          <p:cNvSpPr/>
          <p:nvPr/>
        </p:nvSpPr>
        <p:spPr>
          <a:xfrm>
            <a:off x="666780" y="3535253"/>
            <a:ext cx="11510010" cy="1382298"/>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Οι επιπτώσεις διαφέρουν για όσους κατέχουν μετρητά, τους κατόχους περιουσιακών στοιχείων, τους δανειολήπτες και τους δανειστές· οι μισθοί και οι τιμές προσαρμόζονται με διαφορετικούς ρυθμούς. Οι δαπάνες σας μπορεί να διαφέρουν από το καλάθι που χρησιμοποιείται για τη μέτρηση.</a:t>
            </a:r>
            <a:endParaRPr lang="el" sz="2020" dirty="0"/>
          </a:p>
        </p:txBody>
      </p:sp>
      <p:sp>
        <p:nvSpPr>
          <p:cNvPr id="6" name="Text 4"/>
          <p:cNvSpPr/>
          <p:nvPr/>
        </p:nvSpPr>
        <p:spPr>
          <a:xfrm>
            <a:off x="666780" y="5173584"/>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Μια αλλαγή στο καλάθι ή στη μέθοδο δεν αποτελεί αυτομάτως χειραγώγηση· ελέγξτε την εξήγηση και τεκμηριώστε την αλλαγή.</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δολάριο ΗΠΑ ως αποθεματικό νόμισμα</a:t>
            </a:r>
            <a:endParaRPr lang="el" sz="3000" dirty="0"/>
          </a:p>
        </p:txBody>
      </p:sp>
      <p:sp>
        <p:nvSpPr>
          <p:cNvPr id="4" name="Text 2"/>
          <p:cNvSpPr/>
          <p:nvPr/>
        </p:nvSpPr>
        <p:spPr>
          <a:xfrm>
            <a:off x="1047720" y="1386779"/>
            <a:ext cx="11092404" cy="3534339"/>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Αποθεματικό νόμισμα: διακρατείται για διεθνείς πληρωμές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Παγκόσμιοι πόλεμοι: μεταβολές στην οικονομική και χρηματοπιστωτική ισχύ</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1944:</a:t>
            </a:r>
            <a:r>
              <a:rPr lang="el" altLang="en-US" sz="2400" dirty="0">
                <a:solidFill>
                  <a:srgbClr val="25252B"/>
                </a:solidFill>
                <a:latin typeface="IBM Plex Sans" pitchFamily="34" charset="0"/>
                <a:ea typeface="IBM Plex Sans" pitchFamily="34" charset="-122"/>
                <a:cs typeface="IBM Plex Sans" pitchFamily="34" charset="-120"/>
              </a:rPr>
              <a:t> Bretton Woods· τα νομίσματα συνδέθηκαν με το δολάριο και το δολάριο με τον χρυσό</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1971:</a:t>
            </a:r>
            <a:r>
              <a:rPr lang="el" altLang="en-US" sz="2400" dirty="0">
                <a:solidFill>
                  <a:srgbClr val="25252B"/>
                </a:solidFill>
                <a:latin typeface="IBM Plex Sans" pitchFamily="34" charset="0"/>
                <a:ea typeface="IBM Plex Sans" pitchFamily="34" charset="-122"/>
                <a:cs typeface="IBM Plex Sans" pitchFamily="34" charset="-120"/>
              </a:rPr>
              <a:t> τερματίστηκε επίσημα η μετατρεψιμότητα του δολαρίου σε χρυσό</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Εδραιωμένο εμπόριο, οικονομικό μέγεθος και χρηματοπιστωτικές αγορές με μεγάλο βάθος</a:t>
            </a:r>
            <a:endParaRPr lang="el" sz="2400" dirty="0"/>
          </a:p>
        </p:txBody>
      </p:sp>
      <p:sp>
        <p:nvSpPr>
          <p:cNvPr id="5" name="Text 3"/>
          <p:cNvSpPr/>
          <p:nvPr/>
        </p:nvSpPr>
        <p:spPr>
          <a:xfrm>
            <a:off x="666780" y="5256337"/>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Τα μερίδια των αποθεματικών νομισμάτων μπορούν να αλλάξουν· οι κεντρικές τράπεζες διακρατούν και άλλα νομίσματα.</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Εναλλακτικές επιλογές για αποταμίευση και διατήρηση αξίας</a:t>
            </a:r>
            <a:endParaRPr lang="el"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Πολύτιμα μέταλλα:</a:t>
            </a:r>
            <a:r>
              <a:rPr lang="el" altLang="en-US" sz="2210" dirty="0">
                <a:solidFill>
                  <a:srgbClr val="25252B"/>
                </a:solidFill>
                <a:latin typeface="IBM Plex Sans" pitchFamily="34" charset="0"/>
                <a:ea typeface="IBM Plex Sans" pitchFamily="34" charset="-122"/>
                <a:cs typeface="IBM Plex Sans" pitchFamily="34" charset="-120"/>
              </a:rPr>
              <a:t> φυσική κατοχή· κόστος φύλαξης και επαλήθευσης</a:t>
            </a:r>
            <a:endParaRPr lang="el" sz="2210" dirty="0"/>
          </a:p>
          <a:p>
            <a:pPr algn="l" marL="210820" indent="-210820">
              <a:lnSpc>
                <a:spcPct val="113000"/>
              </a:lnSpc>
              <a:spcBef>
                <a:spcPts val="440"/>
              </a:spcBef>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Ακίνητα:</a:t>
            </a:r>
            <a:r>
              <a:rPr lang="el" altLang="en-US" sz="2210" dirty="0">
                <a:solidFill>
                  <a:srgbClr val="25252B"/>
                </a:solidFill>
                <a:latin typeface="IBM Plex Sans" pitchFamily="34" charset="0"/>
                <a:ea typeface="IBM Plex Sans" pitchFamily="34" charset="-122"/>
                <a:cs typeface="IBM Plex Sans" pitchFamily="34" charset="-120"/>
              </a:rPr>
              <a:t> χρήσιμο περιουσιακό στοιχείο· υψηλό κόστος εισόδου, συντήρηση, χαμηλή φορητότητα</a:t>
            </a:r>
            <a:endParaRPr lang="el" sz="2210" dirty="0"/>
          </a:p>
          <a:p>
            <a:pPr algn="l" marL="210820" indent="-210820">
              <a:lnSpc>
                <a:spcPct val="113000"/>
              </a:lnSpc>
              <a:spcBef>
                <a:spcPts val="440"/>
              </a:spcBef>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Μετοχές:</a:t>
            </a:r>
            <a:r>
              <a:rPr lang="el" altLang="en-US" sz="2210" dirty="0">
                <a:solidFill>
                  <a:srgbClr val="25252B"/>
                </a:solidFill>
                <a:latin typeface="IBM Plex Sans" pitchFamily="34" charset="0"/>
                <a:ea typeface="IBM Plex Sans" pitchFamily="34" charset="-122"/>
                <a:cs typeface="IBM Plex Sans" pitchFamily="34" charset="-120"/>
              </a:rPr>
              <a:t> ιδιοκτησία παραγωγικών περιουσιακών στοιχείων· επιχειρηματικοί κίνδυνοι, κίνδυνοι αγοράς και θεματοφυλακής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Άλλες επιλογές: ξένο νόμισμα, ομόλογα, επιχειρήσεις, εργαλεία, εκπαίδευση</a:t>
            </a:r>
            <a:endParaRPr lang="el"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Ένα περιουσιακό στοιχείο δεν επιτελεί αυτόματα όλες τις λειτουργίες του χρήματος. Κανένα περιουσιακό στοιχείο δεν εγγυάται αγοραστική δύναμη σε κάθε περίσταση.</a:t>
            </a:r>
            <a:endParaRPr lang="el"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Οι φόροι μπορούν να μεταβάλουν το κόστος και τα οφέλη· οι κανόνες διαφέρουν και αλλάζουν. Αυτό το μάθημα δεν παρέχει φορολογικές συμβουλές.</a:t>
            </a:r>
            <a:endParaRPr lang="e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Ψηφιακά Νομίσματα Κεντρικών Τραπεζών (CBDCs)</a:t>
            </a:r>
            <a:endParaRPr lang="el"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Ένα CBDC είναι ψηφιακό παραστατικό χρήμα που εκδίδεται ως υποχρέωση μιας κεντρικής τράπεζας: μια απαίτηση του κατόχου του έναντι αυτής.</a:t>
            </a:r>
            <a:endParaRPr lang="el"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Διαφέρει από τα μετρητά και τις καταθέσεις σε εμπορικές τράπεζες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Πιθανά οφέλη ως προς τον διακανονισμό ή την πρόσβαση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Πιθανή παρακολούθηση, περιορισμοί και σύνδεση με στοιχεία ταυτότητας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Η κεντρική έκδοση και η νομισματική πολιτική παραμένουν</a:t>
            </a:r>
            <a:endParaRPr lang="el"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Οι σχεδιασμοί διαφέρουν. Η ψηφιακή μορφή δεν σημαίνει αυτομάτως αποκέντρωση, περιορισμένη προσφορά, προστασία της ιδιωτικότητας ή δυνατότητα ανεξάρτητης επαλήθευσης.</a:t>
            </a:r>
            <a:endParaRPr lang="el"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Ελέγξτε</a:t>
            </a:r>
            <a:endParaRPr lang="el" sz="1820" dirty="0"/>
          </a:p>
          <a:p>
            <a:pPr algn="l" indent="0" marL="0">
              <a:lnSpc>
                <a:spcPct val="113000"/>
              </a:lnSpc>
              <a:spcBef>
                <a:spcPts val="270"/>
              </a:spcBef>
              <a:buNone/>
            </a:pPr>
            <a:r>
              <a:rPr lang="el" altLang="en-US" sz="1820" dirty="0">
                <a:solidFill>
                  <a:srgbClr val="25252B"/>
                </a:solidFill>
                <a:latin typeface="IBM Plex Sans" pitchFamily="34" charset="0"/>
                <a:ea typeface="IBM Plex Sans" pitchFamily="34" charset="-122"/>
                <a:cs typeface="IBM Plex Sans" pitchFamily="34" charset="-120"/>
              </a:rPr>
              <a:t>Ποιος το εκδίδει, ποιος μπορεί να το χρησιμοποιήσει, ποια δεδομένα συλλέγονται και ποιος μπορεί να μπλοκάρει πληρωμές ή να αλλάξει τους κανόνες; Τι συμβαίνει χωρίς σύνδεση στο διαδίκτυο και ποιες νομικές προστασίες υπάρχουν;</a:t>
            </a:r>
            <a:endParaRPr lang="e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Επανάληψη: Πώς μπορεί να πάψει να λειτουργεί το χρήμα;</a:t>
            </a:r>
            <a:endParaRPr lang="el"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el" altLang="en-US" sz="1820" b="1" dirty="0">
                <a:solidFill>
                  <a:srgbClr val="25252B"/>
                </a:solidFill>
                <a:latin typeface="IBM Plex Sans" pitchFamily="34" charset="0"/>
                <a:ea typeface="IBM Plex Sans" pitchFamily="34" charset="-122"/>
                <a:cs typeface="IBM Plex Sans" pitchFamily="34" charset="-120"/>
              </a:rPr>
              <a:t>Βασικά συμπεράσματα</a:t>
            </a:r>
            <a:endParaRPr lang="el" sz="1820" dirty="0"/>
          </a:p>
        </p:txBody>
      </p:sp>
      <p:sp>
        <p:nvSpPr>
          <p:cNvPr id="5" name="Text 3"/>
          <p:cNvSpPr/>
          <p:nvPr/>
        </p:nvSpPr>
        <p:spPr>
          <a:xfrm>
            <a:off x="956188" y="190890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Το χρήμα συντονίζει τις ανταλλαγές, τις τιμές και την αξία διαχρονικά</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Οι λειτουργίες και οι ιδιότητες διευκολύνουν τη σύγκριση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Η ευκολία συνεπάγεται συμβιβασμούς ως προς την εμπιστοσύνη, τον έλεγχο και την πρόσβαση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Η προσφορά χρήματος, οι τραπεζικοί κίνδυνοι και ο πληθωρισμός επηρεάζουν διαφορετικά τους ανθρώπους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Οι εναλλακτικές λύσεις και τα ψηφιακά νομίσματα κεντρικών τραπεζών απαιτούν επίσης προσεκτική αξιολόγηση</a:t>
            </a:r>
            <a:endParaRPr lang="el" sz="1820" dirty="0"/>
          </a:p>
        </p:txBody>
      </p:sp>
      <p:sp>
        <p:nvSpPr>
          <p:cNvPr id="6" name="Text 4"/>
          <p:cNvSpPr/>
          <p:nvPr/>
        </p:nvSpPr>
        <p:spPr>
          <a:xfrm>
            <a:off x="666780" y="4536430"/>
            <a:ext cx="11510010" cy="312542"/>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Τι κάνει τα χρήματά σας χρήσιμα και ποιοι κανόνες εξαρτώνται από θεσμούς που εμπιστεύεστε;</a:t>
            </a:r>
            <a:endParaRPr lang="el" sz="1820" dirty="0"/>
          </a:p>
        </p:txBody>
      </p:sp>
      <p:sp>
        <p:nvSpPr>
          <p:cNvPr id="7" name="Shape 5"/>
          <p:cNvSpPr/>
          <p:nvPr/>
        </p:nvSpPr>
        <p:spPr>
          <a:xfrm>
            <a:off x="666780" y="5080589"/>
            <a:ext cx="10858500" cy="937443"/>
          </a:xfrm>
          <a:prstGeom prst="rect">
            <a:avLst/>
          </a:prstGeom>
          <a:solidFill>
            <a:srgbClr val="F3F3FA"/>
          </a:solidFill>
          <a:ln/>
        </p:spPr>
      </p:sp>
      <p:sp>
        <p:nvSpPr>
          <p:cNvPr id="8" name="Shape 6"/>
          <p:cNvSpPr/>
          <p:nvPr/>
        </p:nvSpPr>
        <p:spPr>
          <a:xfrm>
            <a:off x="666780" y="5080589"/>
            <a:ext cx="57150" cy="937443"/>
          </a:xfrm>
          <a:prstGeom prst="rect">
            <a:avLst/>
          </a:prstGeom>
          <a:solidFill>
            <a:srgbClr val="422C70"/>
          </a:solidFill>
          <a:ln/>
        </p:spPr>
      </p:sp>
      <p:sp>
        <p:nvSpPr>
          <p:cNvPr id="9" name="Text 7"/>
          <p:cNvSpPr/>
          <p:nvPr/>
        </p:nvSpPr>
        <p:spPr>
          <a:xfrm>
            <a:off x="1094537" y="5289072"/>
            <a:ext cx="10663641" cy="520476"/>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Μια στιγμή για σκέψη</a:t>
            </a:r>
            <a:endParaRPr lang="el" sz="1820" dirty="0"/>
          </a:p>
          <a:p>
            <a:pPr algn="l" indent="0" marL="0">
              <a:lnSpc>
                <a:spcPct val="113000"/>
              </a:lnSpc>
              <a:spcBef>
                <a:spcPts val="270"/>
              </a:spcBef>
              <a:buNone/>
            </a:pPr>
            <a:r>
              <a:rPr lang="el" altLang="en-US" sz="1820" dirty="0">
                <a:solidFill>
                  <a:srgbClr val="25252B"/>
                </a:solidFill>
                <a:latin typeface="IBM Plex Sans" pitchFamily="34" charset="0"/>
                <a:ea typeface="IBM Plex Sans" pitchFamily="34" charset="-122"/>
                <a:cs typeface="IBM Plex Sans" pitchFamily="34" charset="-120"/>
              </a:rPr>
              <a:t>Ποιο είναι ένα ερώτημα που θέτετε τώρα για το χρήμα και δεν το θέτατε πριν;</a:t>
            </a:r>
            <a:endParaRPr lang="el"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1</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7941F"/>
                </a:solidFill>
                <a:latin typeface="IBM Plex Sans Medium" pitchFamily="34" charset="0"/>
                <a:ea typeface="IBM Plex Sans Medium" pitchFamily="34" charset="-122"/>
                <a:cs typeface="IBM Plex Sans Medium" pitchFamily="34" charset="-120"/>
              </a:rPr>
              <a:t>Ενότητα 2</a:t>
            </a:r>
            <a:endParaRPr lang="e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Πώς λειτουργεί το Bitcoin</a:t>
            </a:r>
            <a:endParaRPr lang="e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l" altLang="en-US" sz="2400" b="1" dirty="0">
                <a:solidFill>
                  <a:srgbClr val="FFFFFF"/>
                </a:solidFill>
                <a:latin typeface="IBM Plex Sans" pitchFamily="34" charset="0"/>
                <a:ea typeface="IBM Plex Sans" pitchFamily="34" charset="-122"/>
                <a:cs typeface="IBM Plex Sans" pitchFamily="34" charset="-120"/>
              </a:rPr>
              <a:t>Λύση:</a:t>
            </a:r>
            <a:r>
              <a:rPr lang="el" altLang="en-US" sz="2400" dirty="0">
                <a:solidFill>
                  <a:srgbClr val="FFFFFF"/>
                </a:solidFill>
                <a:latin typeface="IBM Plex Sans" pitchFamily="34" charset="0"/>
                <a:ea typeface="IBM Plex Sans" pitchFamily="34" charset="-122"/>
                <a:cs typeface="IBM Plex Sans" pitchFamily="34" charset="-120"/>
              </a:rPr>
              <a:t> Γιατί δημιουργήθηκε το Bitcoin και πώς ανταποκρίνεται;</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Γιατί δημιουργήθηκε το</a:t>
            </a:r>
            <a:br/>
            <a:r>
              <a:rPr lang="el" altLang="en-US" sz="3000" dirty="0">
                <a:solidFill>
                  <a:srgbClr val="422C70"/>
                </a:solidFill>
                <a:latin typeface="IBM Plex Sans Medium" pitchFamily="34" charset="0"/>
                <a:ea typeface="IBM Plex Sans Medium" pitchFamily="34" charset="-122"/>
                <a:cs typeface="IBM Plex Sans Medium" pitchFamily="34" charset="-120"/>
              </a:rPr>
              <a:t>Bitcoin</a:t>
            </a:r>
            <a:endParaRPr lang="el" sz="3000" dirty="0"/>
          </a:p>
        </p:txBody>
      </p:sp>
      <p:sp>
        <p:nvSpPr>
          <p:cNvPr id="5" name="Text 2"/>
          <p:cNvSpPr/>
          <p:nvPr/>
        </p:nvSpPr>
        <p:spPr>
          <a:xfrm>
            <a:off x="956188" y="178381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Οι ψηφιακές πληρωμές υπήρχαν ήδη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Κεντρικοί διαχειριστές καθολικού: άδεια, δεδομένα, προμήθειες και κίνδυνοι αστοχίας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Δεδομένα που μπορούν να αντιγραφούν: το πρόβλημα της διπλής δαπάνης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Bitcoin: κοινό ιστορικό πληρωμών χωρίς κεντρικό διαχειριστή καθολικού</a:t>
            </a:r>
            <a:endParaRPr lang="el" sz="1820" dirty="0"/>
          </a:p>
        </p:txBody>
      </p:sp>
      <p:sp>
        <p:nvSpPr>
          <p:cNvPr id="6" name="Text 3"/>
          <p:cNvSpPr/>
          <p:nvPr/>
        </p:nvSpPr>
        <p:spPr>
          <a:xfrm>
            <a:off x="666780" y="4365163"/>
            <a:ext cx="5694426" cy="1250168"/>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Το Bitcoin μειώνει την ανάγκη εμπιστοσύνης σε κεντρικούς φορείς για την έκδοση και τον διακανονισμό· δεν εξαλείφει κάθε ανάγκη εμπιστοσύνης ή κάθε κίνδυνο.</a:t>
            </a:r>
            <a:endParaRPr lang="el" sz="1820" dirty="0"/>
          </a:p>
        </p:txBody>
      </p:sp>
      <p:sp>
        <p:nvSpPr>
          <p:cNvPr id="7" name="Text 4"/>
          <p:cNvSpPr/>
          <p:nvPr/>
        </p:nvSpPr>
        <p:spPr>
          <a:xfrm>
            <a:off x="666780" y="5846856"/>
            <a:ext cx="5694426" cy="625084"/>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Bitcoin:</a:t>
            </a:r>
            <a:r>
              <a:rPr lang="el" altLang="en-US" sz="1820" dirty="0">
                <a:solidFill>
                  <a:srgbClr val="25252B"/>
                </a:solidFill>
                <a:latin typeface="IBM Plex Sans" pitchFamily="34" charset="0"/>
                <a:ea typeface="IBM Plex Sans" pitchFamily="34" charset="-122"/>
                <a:cs typeface="IBM Plex Sans" pitchFamily="34" charset="-120"/>
              </a:rPr>
              <a:t> δίκτυο και πρωτόκολλο · </a:t>
            </a:r>
            <a:r>
              <a:rPr lang="el" altLang="en-US" sz="1820" b="1" dirty="0">
                <a:solidFill>
                  <a:srgbClr val="25252B"/>
                </a:solidFill>
                <a:latin typeface="IBM Plex Sans" pitchFamily="34" charset="0"/>
                <a:ea typeface="IBM Plex Sans" pitchFamily="34" charset="-122"/>
                <a:cs typeface="IBM Plex Sans" pitchFamily="34" charset="-120"/>
              </a:rPr>
              <a:t>bitcoin:</a:t>
            </a:r>
            <a:r>
              <a:rPr lang="el" altLang="en-US" sz="1820" dirty="0">
                <a:solidFill>
                  <a:srgbClr val="25252B"/>
                </a:solidFill>
                <a:latin typeface="IBM Plex Sans" pitchFamily="34" charset="0"/>
                <a:ea typeface="IBM Plex Sans" pitchFamily="34" charset="-122"/>
                <a:cs typeface="IBM Plex Sans" pitchFamily="34" charset="-120"/>
              </a:rPr>
              <a:t> περιουσιακό στοιχείο · </a:t>
            </a:r>
            <a:r>
              <a:rPr lang="el" altLang="en-US" sz="1820" b="1" dirty="0">
                <a:solidFill>
                  <a:srgbClr val="25252B"/>
                </a:solidFill>
                <a:latin typeface="IBM Plex Sans" pitchFamily="34" charset="0"/>
                <a:ea typeface="IBM Plex Sans" pitchFamily="34" charset="-122"/>
                <a:cs typeface="IBM Plex Sans" pitchFamily="34" charset="-120"/>
              </a:rPr>
              <a:t>BTC:</a:t>
            </a:r>
            <a:r>
              <a:rPr lang="el" altLang="en-US" sz="1820" dirty="0">
                <a:solidFill>
                  <a:srgbClr val="25252B"/>
                </a:solidFill>
                <a:latin typeface="IBM Plex Sans" pitchFamily="34" charset="0"/>
                <a:ea typeface="IBM Plex Sans" pitchFamily="34" charset="-122"/>
                <a:cs typeface="IBM Plex Sans" pitchFamily="34" charset="-120"/>
              </a:rPr>
              <a:t> συντομογραφία ποσού</a:t>
            </a:r>
            <a:endParaRPr lang="e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Εταιρεία πληρωμών Ο αποστολέας υποβάλλει αίτημα στην εταιρείαΗ εταιρεία τηρεί το καθολικό και δίνει έγκριση Ο παραλήπτης πληρώνεται αν το επιτρέψει η εταιρείαΕξαρτάται απόΈναν έμπιστο οργανισμό που τη">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Η αναζήτηση ψηφιακού και αποκεντρωμένου χρήματος</a:t>
            </a:r>
            <a:endParaRPr lang="el"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Cypherpunks: ιδιωτικότητα και ελευθερία μέσω της κρυπτογραφίας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Κρυπτογράφηση:</a:t>
            </a:r>
            <a:r>
              <a:rPr lang="el" altLang="en-US" sz="2110" dirty="0">
                <a:solidFill>
                  <a:srgbClr val="25252B"/>
                </a:solidFill>
                <a:latin typeface="IBM Plex Sans" pitchFamily="34" charset="0"/>
                <a:ea typeface="IBM Plex Sans" pitchFamily="34" charset="-122"/>
                <a:cs typeface="IBM Plex Sans" pitchFamily="34" charset="-120"/>
              </a:rPr>
              <a:t> προστατεύει το απόρρητο των μηνυμάτων</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Ψηφιακές υπογραφές:</a:t>
            </a:r>
            <a:r>
              <a:rPr lang="el" altLang="en-US" sz="2110" dirty="0">
                <a:solidFill>
                  <a:srgbClr val="25252B"/>
                </a:solidFill>
                <a:latin typeface="IBM Plex Sans" pitchFamily="34" charset="0"/>
                <a:ea typeface="IBM Plex Sans" pitchFamily="34" charset="-122"/>
                <a:cs typeface="IBM Plex Sans" pitchFamily="34" charset="-120"/>
              </a:rPr>
              <a:t> αποδεικνύουν την εξουσιοδότηση χωρίς να αποκαλύπτουν ένα μυστικό κλειδί</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Στόχος: κανένας μοναδικός εκδότης, διακομιστής ή διαχειριστής</a:t>
            </a:r>
            <a:endParaRPr lang="el" sz="2110" dirty="0"/>
          </a:p>
        </p:txBody>
      </p:sp>
      <p:sp>
        <p:nvSpPr>
          <p:cNvPr id="5" name="Text 3"/>
          <p:cNvSpPr/>
          <p:nvPr/>
        </p:nvSpPr>
        <p:spPr>
          <a:xfrm>
            <a:off x="666780" y="3641232"/>
            <a:ext cx="11510010" cy="361920"/>
          </a:xfrm>
          <a:prstGeom prst="rect">
            <a:avLst/>
          </a:prstGeom>
          <a:noFill/>
          <a:ln/>
        </p:spPr>
        <p:txBody>
          <a:bodyPr wrap="square" lIns="0" tIns="0" rIns="0" bIns="0" rtlCol="0" anchor="t"/>
          <a:lstStyle/>
          <a:p>
            <a:pPr algn="l" indent="0" marL="0">
              <a:lnSpc>
                <a:spcPct val="113000"/>
              </a:lnSpc>
              <a:buNone/>
            </a:pPr>
            <a:r>
              <a:rPr lang="el" altLang="en-US" sz="2110" b="1" dirty="0">
                <a:solidFill>
                  <a:srgbClr val="25252B"/>
                </a:solidFill>
                <a:latin typeface="IBM Plex Sans" pitchFamily="34" charset="0"/>
                <a:ea typeface="IBM Plex Sans" pitchFamily="34" charset="-122"/>
                <a:cs typeface="IBM Plex Sans" pitchFamily="34" charset="-120"/>
              </a:rPr>
              <a:t>Προγενέστερα κομμάτια του παζλ</a:t>
            </a:r>
            <a:endParaRPr lang="el" sz="2110" dirty="0"/>
          </a:p>
        </p:txBody>
      </p:sp>
      <p:sp>
        <p:nvSpPr>
          <p:cNvPr id="6" name="Text 4"/>
          <p:cNvSpPr/>
          <p:nvPr/>
        </p:nvSpPr>
        <p:spPr>
          <a:xfrm>
            <a:off x="1002000" y="4217670"/>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DigiCash: ιδιωτικές πληρωμές· εξάρτηση από μια κεντρική εταιρεία</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Hashcash: υπολογιστικό κόστος για την αποτροπή κατάχρησης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Bit Gold, b-money, RPoW: προτάσεις και πειράματα για αξία βασισμένη στη σπανιότητα</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BitTorrent: διαμοιρασμός πληροφοριών μεταξύ ομοτίμων, όχι χρήματα</a:t>
            </a:r>
            <a:endParaRPr lang="e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πρώιμο ψηφιακό χρήμα και</a:t>
            </a:r>
            <a:br/>
            <a:r>
              <a:rPr lang="el" altLang="en-US" sz="3000" dirty="0">
                <a:solidFill>
                  <a:srgbClr val="422C70"/>
                </a:solidFill>
                <a:latin typeface="IBM Plex Sans Medium" pitchFamily="34" charset="0"/>
                <a:ea typeface="IBM Plex Sans Medium" pitchFamily="34" charset="-122"/>
                <a:cs typeface="IBM Plex Sans Medium" pitchFamily="34" charset="-120"/>
              </a:rPr>
              <a:t>η διπλή δαπάνη</a:t>
            </a:r>
            <a:endParaRPr lang="el" sz="3000" dirty="0"/>
          </a:p>
        </p:txBody>
      </p:sp>
      <p:sp>
        <p:nvSpPr>
          <p:cNvPr id="5" name="Text 2"/>
          <p:cNvSpPr/>
          <p:nvPr/>
        </p:nvSpPr>
        <p:spPr>
          <a:xfrm>
            <a:off x="666780" y="1842516"/>
            <a:ext cx="5694426"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Η διπλή δαπάνη είναι μια απόπειρα αποστολής της ίδιας ψηφιακής μονάδας σε δύο παραλήπτες.</a:t>
            </a:r>
            <a:endParaRPr lang="el" sz="2020" dirty="0"/>
          </a:p>
        </p:txBody>
      </p:sp>
      <p:sp>
        <p:nvSpPr>
          <p:cNvPr id="6" name="Text 3"/>
          <p:cNvSpPr/>
          <p:nvPr/>
        </p:nvSpPr>
        <p:spPr>
          <a:xfrm>
            <a:off x="986729" y="3083997"/>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Κεντρική βάση δεδομένων: ένας έμπιστος φορέας λήψης αποφάσεων</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Bitcoin: μετάδοση μεταξύ ομότιμων και υπογραφές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Εξορύκτες: μπλοκ και απόδειξη εργασίας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Κόμβοι: ανεξάρτητη επαλήθευση</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Κοινό αρχείο: έγκυρο ιστορικό με τη μεγαλύτερη συσσωρευμένη εργασία</a:t>
            </a:r>
            <a:endParaRPr lang="e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Δίκτυο ομότιμων κόμβωνΟι συναλλαγές ανακοινώνονται απευθείας στους συμμετέχοντες Ψηφιακές υπογραφέςΜόνο ο κάτοχος του ιδιωτικού κλειδιού μπορεί να εγκρίνει μια δαπάνηΜπλοκ και εξόρυξηΟι εξορύκτες χρησ">    </p:cNvPr>
          <p:cNvPicPr>
            <a:picLocks noChangeAspect="1"/>
          </p:cNvPicPr>
          <p:nvPr/>
        </p:nvPicPr>
        <p:blipFill>
          <a:blip r:embed="rId1"/>
          <a:stretch>
            <a:fillRect/>
          </a:stretch>
        </p:blipFill>
        <p:spPr>
          <a:xfrm>
            <a:off x="569763" y="266730"/>
            <a:ext cx="110525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Ψηφιακή σπανιότητα και</a:t>
            </a:r>
            <a:br/>
            <a:r>
              <a:rPr lang="el" altLang="en-US" sz="3000" dirty="0">
                <a:solidFill>
                  <a:srgbClr val="422C70"/>
                </a:solidFill>
                <a:latin typeface="IBM Plex Sans Medium" pitchFamily="34" charset="0"/>
                <a:ea typeface="IBM Plex Sans Medium" pitchFamily="34" charset="-122"/>
                <a:cs typeface="IBM Plex Sans Medium" pitchFamily="34" charset="-120"/>
              </a:rPr>
              <a:t>επαληθεύσιμη προσφορά</a:t>
            </a:r>
            <a:endParaRPr lang="el"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Οι έγκυρες μονάδες διακρίνονται από τα μη έγκυρα αντίγραφα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Οι διπλές δαπάνες απορρίπτονται</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Δημόσιο ιστορικό συναλλαγών και υπογραφές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Απόδειξη εργασίας και ανεξάρτητοι έλεγχοι των κανόνων</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Το όριο προσφοράς συνδέεται με την αποκέντρωση και την επαλήθευση</a:t>
            </a:r>
            <a:endParaRPr lang="el"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Ένας γραπτός ισχυρισμός για την προσφορά δεν αρκεί: ποιος μπορεί να τον επαληθεύσει και ποιος θα μπορούσε να την αλλάξει;</a:t>
            </a:r>
            <a:endParaRPr lang="e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Ένας ισχυρισμός για την προσφορά Ένας εκδότης δηλώνει ένα όριο στον ιστότοπό του. Μόνο η βάση δεδομένων του ίδιου του εκδότη το καταγράφει. Κανείς εκτός του εκδότη δεν μπορεί να το ελέγξει. Ο εκδότης ">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Blockchain: Το δημόσιο καθολικό του Bitcoin</a:t>
            </a:r>
            <a:endParaRPr lang="e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Δημόσιο αρχείο συναλλαγών που τηρείται σε πολλαπλά αντίγραφα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Συνδεδεμένα μπλοκ· αντίγραφα που ελέγχονται ανεξάρτητα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Έγκυρη αλυσίδα με τη μεγαλύτερη συσσωρευμένη απόδειξη εργασίας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Περίπου ένα νέο μπλοκ κάθε δέκα λεπτά, κατά μέσο όρο</a:t>
            </a:r>
            <a:endParaRPr lang="el"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Η επανεγγραφή του ιστορικού απαιτεί την επανάληψη της εργασίας και την κάλυψη της διαφοράς από την τρέχουσα αλυσίδα. Είναι δαπανηρή, όχι κυριολεκτικά αδύνατη· μπορούν να προκύψουν προσωρινά ανταγωνιστικά ιστορικά και αναδιοργανώσεις.</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Αποκέντρωση</a:t>
            </a:r>
            <a:endParaRPr lang="el"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Λογισμικό ανοικτού κώδικα και ανοικτή συμμετοχή στο πρωτόκολλο</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Οι ανεξάρτητοι κόμβοι επαληθεύουν· οι εξορύκτες προτείνουν μπλοκ</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Οι αλλαγές στους κανόνες εξαρτώνται από την εθελοντική υιοθέτησή τους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Κανένας μεμονωμένος συμμετέχων δεν μπορεί να αλλάξει τους κανόνες για όλους</a:t>
            </a:r>
            <a:endParaRPr lang="el" sz="1920" dirty="0"/>
          </a:p>
        </p:txBody>
      </p:sp>
      <p:sp>
        <p:nvSpPr>
          <p:cNvPr id="6" name="Text 3"/>
          <p:cNvSpPr/>
          <p:nvPr/>
        </p:nvSpPr>
        <p:spPr>
          <a:xfrm>
            <a:off x="666780" y="4415180"/>
            <a:ext cx="6340632" cy="1645280"/>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Η επιρροή και οι πόροι κατανέμονται άνισα· οι μεγάλες υπηρεσίες μπορούν να δημιουργήσουν εξάρτηση. Ο συντονισμός μπορεί να είναι πιο αργός και το δίκτυο δεν διαθέτει κεντρικό γραφείο υποστήριξης.</a:t>
            </a:r>
            <a:endParaRPr lang="e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Ψηφιακές υπογραφές και μεταφορά από ομότιμο σε ομότιμο</a:t>
            </a:r>
            <a:endParaRPr lang="el"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Το πορτοφόλι χρησιμοποιεί ένα ιδιωτικό κλειδί για την υπογραφή</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Το δίκτυο επαληθεύει χωρίς να μαθαίνει το κλειδί</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Η υπογεγραμμένη συναλλαγή μεταδίδεται μέσω των συμμετεχόντων</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Κανένας κεντρικός διαχειριστής του Bitcoin δεν εγκρίνει τη συμμετοχή ή την πληρωμή</a:t>
            </a:r>
            <a:endParaRPr lang="el"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Όποιος αποκτήσει ένα ιδιωτικό κλειδί μπορεί συνήθως να δαπανήσει τα χρήματα. Η απώλεια πρόσβασης μπορεί να σημαίνει οριστική απώλεια των χρημάτων.</a:t>
            </a:r>
            <a:endParaRPr lang="el"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Οι υπηρεσίες διαμεσολάβησης παραμένουν προαιρετικές· η επιλογή μιας τέτοιας υπηρεσίας συνεπάγεται τους δικούς της κανόνες και κινδύνους θεματοφυλακής. Μια έγκυρη πληρωμή σε λάθος διεύθυνση συνήθως δεν μπορεί να αναιρεθεί.</a:t>
            </a:r>
            <a:endParaRPr lang="e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Ο αποστολέας υπογράφει και μεταδίδει μια συναλλαγή Άλλοι κόμβοι Ένας κόμβος την ελέγχει και την αναμεταδίδει Ένας άλλος κόμβος την αναμεταδίδειΗ διαδρομή που ακολουθεί Ένας κόμβος την ελέγχει και την ">    </p:cNvPr>
          <p:cNvPicPr>
            <a:picLocks noChangeAspect="1"/>
          </p:cNvPicPr>
          <p:nvPr/>
        </p:nvPicPr>
        <p:blipFill>
          <a:blip r:embed="rId1"/>
          <a:stretch>
            <a:fillRect/>
          </a:stretch>
        </p:blipFill>
        <p:spPr>
          <a:xfrm>
            <a:off x="1240841" y="266730"/>
            <a:ext cx="971037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ΧρήστηςΈνας χρήστης λαμβάνει, διακρατεί και στέλνει bitcoin. ΚόμβοςΈνας κόμβος ελέγχει ανεξάρτητα την τήρηση των κανόνων και αναμεταδίδει έγκυρα δεδομένα. ΕξορύκτηςΈνας εξορύκτης δημιουργεί υποψήφια μ">    </p:cNvPr>
          <p:cNvPicPr>
            <a:picLocks noChangeAspect="1"/>
          </p:cNvPicPr>
          <p:nvPr/>
        </p:nvPicPr>
        <p:blipFill>
          <a:blip r:embed="rId2"/>
          <a:stretch>
            <a:fillRect/>
          </a:stretch>
        </p:blipFill>
        <p:spPr>
          <a:xfrm>
            <a:off x="744779" y="571500"/>
            <a:ext cx="5215829"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Χρήστες, κόμβοι, εξορύκτες και προγραμματιστές</a:t>
            </a:r>
            <a:endParaRPr lang="e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Οι εξορύκτες δεν μπορούν να κάνουν τα μη έγκυρα μπλοκ αποδεκτά από τους έντιμους κόμβους. Οι προγραμματιστές δεν μπορούν να επιβάλουν την υιοθέτηση λογισμικού. Ένα άτομο μπορεί να αναλαμβάνει πολλούς ρόλους.</a:t>
            </a:r>
            <a:endParaRPr lang="el"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el" altLang="en-US" sz="2400" b="1" dirty="0">
                <a:solidFill>
                  <a:srgbClr val="422C70"/>
                </a:solidFill>
                <a:latin typeface="IBM Plex Sans" pitchFamily="34" charset="0"/>
                <a:ea typeface="IBM Plex Sans" pitchFamily="34" charset="-122"/>
                <a:cs typeface="IBM Plex Sans" pitchFamily="34" charset="-120"/>
              </a:rPr>
              <a:t>Σύντομη ερώτηση</a:t>
            </a:r>
            <a:endParaRPr lang="el" sz="2400" dirty="0"/>
          </a:p>
          <a:p>
            <a:pPr algn="l" indent="0" marL="0">
              <a:lnSpc>
                <a:spcPct val="113000"/>
              </a:lnSpc>
              <a:spcBef>
                <a:spcPts val="360"/>
              </a:spcBef>
              <a:buNone/>
            </a:pPr>
            <a:r>
              <a:rPr lang="el" altLang="en-US" sz="2400" dirty="0">
                <a:solidFill>
                  <a:srgbClr val="25252B"/>
                </a:solidFill>
                <a:latin typeface="IBM Plex Sans" pitchFamily="34" charset="0"/>
                <a:ea typeface="IBM Plex Sans" pitchFamily="34" charset="-122"/>
                <a:cs typeface="IBM Plex Sans" pitchFamily="34" charset="-120"/>
              </a:rPr>
              <a:t>Γιατί ένας κόμβος επαληθεύει τις συναλλαγές; Αναφέρετε έναν κανόνα που ελέγχει.</a:t>
            </a:r>
            <a:endParaRPr lang="e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Απόδειξη Εργασίας</a:t>
            </a:r>
            <a:endParaRPr lang="el"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Υποψήφιο μπλοκ → επαναλαμβανόμενος κατακερματισμός → έγκυρο αποτέλεσμα</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Δαπανηροί υπολογισμοί και κατανάλωση ενέργειας· γρήγορη επαλήθευση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Το έγκυρο μπλοκ μεταδίδεται και ελέγχεται από τους κόμβους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Ο στόχος προσαρμόζεται ώστε τα μπλοκ να παράγονται κατά μέσο όρο κάθε δέκα λεπτά</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Η συσσωρευμένη εργασία καθιστά δαπανηρή την επανεγγραφή</a:t>
            </a:r>
            <a:endParaRPr lang="el"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Η εξόρυξη διασφαλίζει τη σειρά των συναλλαγών· δεν επιλύει εξισώσεις εκτός του συστήματος. Αξιολογήστε την πηγή ενέργειας, τη χρήση της, το όφελος για την ασφάλεια και τις εναλλακτικές λύσεις.</a:t>
            </a:r>
            <a:endParaRPr lang="e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Ο εξορύκτης βρίσκει ένα μπλοκ Ένα μηχάνημα εξόρυξης υπολογίζει ξανά και ξανά τιμές κατακερματισμού μέχρι ένα αποτέλεσμα να ικανοποιήσει τον στόχο2Ο εξορύκτης το μεταδίδειΤο μπλοκ μεταδίδεται στο δίκτ">    </p:cNvPr>
          <p:cNvPicPr>
            <a:picLocks noChangeAspect="1"/>
          </p:cNvPicPr>
          <p:nvPr/>
        </p:nvPicPr>
        <p:blipFill>
          <a:blip r:embed="rId2"/>
          <a:stretch>
            <a:fillRect/>
          </a:stretch>
        </p:blipFill>
        <p:spPr>
          <a:xfrm>
            <a:off x="1934139" y="571500"/>
            <a:ext cx="2836926" cy="554803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Πεπερασμένη Προσφορά</a:t>
            </a:r>
            <a:endParaRPr lang="el" sz="3000" dirty="0"/>
          </a:p>
        </p:txBody>
      </p:sp>
      <p:sp>
        <p:nvSpPr>
          <p:cNvPr id="5" name="Text 2"/>
          <p:cNvSpPr/>
          <p:nvPr/>
        </p:nvSpPr>
        <p:spPr>
          <a:xfrm>
            <a:off x="971459" y="136849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Ανώτατο όριο: </a:t>
            </a:r>
            <a:r>
              <a:rPr lang="el" altLang="en-US" sz="1920" b="1" dirty="0">
                <a:solidFill>
                  <a:srgbClr val="25252B"/>
                </a:solidFill>
                <a:latin typeface="IBM Plex Sans" pitchFamily="34" charset="0"/>
                <a:ea typeface="IBM Plex Sans" pitchFamily="34" charset="-122"/>
                <a:cs typeface="IBM Plex Sans" pitchFamily="34" charset="-120"/>
              </a:rPr>
              <a:t>21 εκατομμύρια BTC</a:t>
            </a:r>
            <a:r>
              <a:rPr lang="el" altLang="en-US" sz="1920" dirty="0">
                <a:solidFill>
                  <a:srgbClr val="25252B"/>
                </a:solidFill>
                <a:latin typeface="IBM Plex Sans" pitchFamily="34" charset="0"/>
                <a:ea typeface="IBM Plex Sans" pitchFamily="34" charset="-122"/>
                <a:cs typeface="IBM Plex Sans" pitchFamily="34" charset="-120"/>
              </a:rPr>
              <a:t> σύμφωνα με τους δημόσιους κανόνες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Νέα έκδοση: επιδότηση μπλοκ</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Υποδιπλασιασμός: κάθε </a:t>
            </a:r>
            <a:r>
              <a:rPr lang="el" altLang="en-US" sz="1920" b="1" dirty="0">
                <a:solidFill>
                  <a:srgbClr val="25252B"/>
                </a:solidFill>
                <a:latin typeface="IBM Plex Sans" pitchFamily="34" charset="0"/>
                <a:ea typeface="IBM Plex Sans" pitchFamily="34" charset="-122"/>
                <a:cs typeface="IBM Plex Sans" pitchFamily="34" charset="-120"/>
              </a:rPr>
              <a:t>210.000 μπλοκ</a:t>
            </a:r>
            <a:r>
              <a:rPr lang="el" altLang="en-US" sz="1920" dirty="0">
                <a:solidFill>
                  <a:srgbClr val="25252B"/>
                </a:solidFill>
                <a:latin typeface="IBM Plex Sans" pitchFamily="34" charset="0"/>
                <a:ea typeface="IBM Plex Sans" pitchFamily="34" charset="-122"/>
                <a:cs typeface="IBM Plex Sans" pitchFamily="34" charset="-120"/>
              </a:rPr>
              <a:t>, περίπου κάθε τέσσερα χρόνια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Επιδότηση: 50 → 25 → 12,5 → 6,25 → 3,125 BTC</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Τα τέλη είναι ξεχωριστά από τη νέα έκδοση</a:t>
            </a:r>
            <a:endParaRPr lang="el" sz="1920" dirty="0"/>
          </a:p>
        </p:txBody>
      </p:sp>
      <p:sp>
        <p:nvSpPr>
          <p:cNvPr id="6" name="Text 3"/>
          <p:cNvSpPr/>
          <p:nvPr/>
        </p:nvSpPr>
        <p:spPr>
          <a:xfrm>
            <a:off x="666780" y="4463826"/>
            <a:ext cx="5694426" cy="1316279"/>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Οι κόμβοι απορρίπτουν την έκδοση πέραν του ορίου· το όριο τηρείται όσο οι συμμετέχοντες το επιβάλλουν. Η περιορισμένη προσφορά δεν εγγυάται άνοδο της τιμής.</a:t>
            </a:r>
            <a:endParaRPr lang="e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Συνολικά εκδοθέντα bitcoinΌριο 21 εκατομμυρίων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Νέα bitcoin ανά μπλοκ502512.56.253.1250k210k420k630k840k1,050k1,260k1,470kΥποδιπλασιασμός κάθε 210.000 μπλοκ (περίπου τέσσερα χρόνια)Οι προμήθειες συναλλαγών καταβάλλονται επιπλέον και δεν αποτελούν ν">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Σατόσι και μεροληψία</a:t>
            </a:r>
            <a:br/>
            <a:r>
              <a:rPr lang="el" altLang="en-US" sz="3000" dirty="0">
                <a:solidFill>
                  <a:srgbClr val="422C70"/>
                </a:solidFill>
                <a:latin typeface="IBM Plex Sans Medium" pitchFamily="34" charset="0"/>
                <a:ea typeface="IBM Plex Sans Medium" pitchFamily="34" charset="-122"/>
                <a:cs typeface="IBM Plex Sans Medium" pitchFamily="34" charset="-120"/>
              </a:rPr>
              <a:t>μονάδας</a:t>
            </a:r>
            <a:endParaRPr lang="el"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el" altLang="en-US" sz="1820" b="1" dirty="0">
                <a:solidFill>
                  <a:srgbClr val="25252B"/>
                </a:solidFill>
                <a:latin typeface="IBM Plex Sans" pitchFamily="34" charset="0"/>
                <a:ea typeface="IBM Plex Sans" pitchFamily="34" charset="-122"/>
                <a:cs typeface="IBM Plex Sans" pitchFamily="34" charset="-120"/>
              </a:rPr>
              <a:t>1 BTC = 100.000.000 sats</a:t>
            </a:r>
            <a:endParaRPr lang="el" sz="1820" dirty="0"/>
          </a:p>
          <a:p>
            <a:pPr algn="l" marL="173990" indent="-173990">
              <a:lnSpc>
                <a:spcPct val="113000"/>
              </a:lnSpc>
              <a:spcBef>
                <a:spcPts val="360"/>
              </a:spcBef>
              <a:buSzPct val="100000"/>
              <a:buChar char="•"/>
            </a:pPr>
            <a:r>
              <a:rPr lang="el" altLang="en-US" sz="1820" b="1" dirty="0">
                <a:solidFill>
                  <a:srgbClr val="25252B"/>
                </a:solidFill>
                <a:latin typeface="IBM Plex Sans" pitchFamily="34" charset="0"/>
                <a:ea typeface="IBM Plex Sans" pitchFamily="34" charset="-122"/>
                <a:cs typeface="IBM Plex Sans" pitchFamily="34" charset="-120"/>
              </a:rPr>
              <a:t>0,001 BTC = 100.000 sats</a:t>
            </a:r>
            <a:endParaRPr lang="el" sz="1820" dirty="0"/>
          </a:p>
          <a:p>
            <a:pPr algn="l" marL="173990" indent="-173990">
              <a:lnSpc>
                <a:spcPct val="113000"/>
              </a:lnSpc>
              <a:spcBef>
                <a:spcPts val="360"/>
              </a:spcBef>
              <a:buSzPct val="100000"/>
              <a:buChar char="•"/>
            </a:pPr>
            <a:r>
              <a:rPr lang="el" altLang="en-US" sz="1820" b="1" dirty="0">
                <a:solidFill>
                  <a:srgbClr val="25252B"/>
                </a:solidFill>
                <a:latin typeface="IBM Plex Sans" pitchFamily="34" charset="0"/>
                <a:ea typeface="IBM Plex Sans" pitchFamily="34" charset="-122"/>
                <a:cs typeface="IBM Plex Sans" pitchFamily="34" charset="-120"/>
              </a:rPr>
              <a:t>1 sat = 0,00000001 BTC</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Δεν απαιτείται ένα ολόκληρο bitcoin</a:t>
            </a:r>
            <a:endParaRPr lang="el" sz="1820" dirty="0"/>
          </a:p>
        </p:txBody>
      </p:sp>
      <p:sp>
        <p:nvSpPr>
          <p:cNvPr id="6" name="Text 3"/>
          <p:cNvSpPr/>
          <p:nvPr/>
        </p:nvSpPr>
        <p:spPr>
          <a:xfrm>
            <a:off x="666780" y="3427537"/>
            <a:ext cx="5694426" cy="1562710"/>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Μεροληψία της μονάδας:</a:t>
            </a:r>
            <a:r>
              <a:rPr lang="el" altLang="en-US" sz="1820" dirty="0">
                <a:solidFill>
                  <a:srgbClr val="25252B"/>
                </a:solidFill>
                <a:latin typeface="IBM Plex Sans" pitchFamily="34" charset="0"/>
                <a:ea typeface="IBM Plex Sans" pitchFamily="34" charset="-122"/>
                <a:cs typeface="IBM Plex Sans" pitchFamily="34" charset="-120"/>
              </a:rPr>
              <a:t> μια χαμηλή τιμή ανά ολόκληρη μονάδα δεν συνεπάγεται καλύτερη σχέση αξίας-τιμής. Συγκρίνετε το ποσοστό της συνολικής προσφοράς, την αντίστοιχη αξία και τους κινδύνους.</a:t>
            </a:r>
            <a:endParaRPr lang="el" sz="1820" dirty="0"/>
          </a:p>
        </p:txBody>
      </p:sp>
      <p:sp>
        <p:nvSpPr>
          <p:cNvPr id="7" name="Shape 4"/>
          <p:cNvSpPr/>
          <p:nvPr/>
        </p:nvSpPr>
        <p:spPr>
          <a:xfrm>
            <a:off x="666780" y="5221773"/>
            <a:ext cx="5372100" cy="1562527"/>
          </a:xfrm>
          <a:prstGeom prst="rect">
            <a:avLst/>
          </a:prstGeom>
          <a:solidFill>
            <a:srgbClr val="F3F3FA"/>
          </a:solidFill>
          <a:ln/>
        </p:spPr>
      </p:sp>
      <p:sp>
        <p:nvSpPr>
          <p:cNvPr id="8" name="Shape 5"/>
          <p:cNvSpPr/>
          <p:nvPr/>
        </p:nvSpPr>
        <p:spPr>
          <a:xfrm>
            <a:off x="666780" y="5221773"/>
            <a:ext cx="57150" cy="1562527"/>
          </a:xfrm>
          <a:prstGeom prst="rect">
            <a:avLst/>
          </a:prstGeom>
          <a:solidFill>
            <a:srgbClr val="422C70"/>
          </a:solidFill>
          <a:ln/>
        </p:spPr>
      </p:sp>
      <p:sp>
        <p:nvSpPr>
          <p:cNvPr id="9" name="Text 6"/>
          <p:cNvSpPr/>
          <p:nvPr/>
        </p:nvSpPr>
        <p:spPr>
          <a:xfrm>
            <a:off x="1094537" y="5430256"/>
            <a:ext cx="4848057" cy="1145560"/>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Δείξτε τι κατανοήσατε</a:t>
            </a:r>
            <a:endParaRPr lang="el" sz="1820" dirty="0"/>
          </a:p>
          <a:p>
            <a:pPr algn="l" indent="0" marL="0">
              <a:lnSpc>
                <a:spcPct val="113000"/>
              </a:lnSpc>
              <a:spcBef>
                <a:spcPts val="270"/>
              </a:spcBef>
              <a:buNone/>
            </a:pPr>
            <a:r>
              <a:rPr lang="el" altLang="en-US" sz="1820" dirty="0">
                <a:solidFill>
                  <a:srgbClr val="25252B"/>
                </a:solidFill>
                <a:latin typeface="IBM Plex Sans" pitchFamily="34" charset="0"/>
                <a:ea typeface="IBM Plex Sans" pitchFamily="34" charset="-122"/>
                <a:cs typeface="IBM Plex Sans" pitchFamily="34" charset="-120"/>
              </a:rPr>
              <a:t>Πόσα sats αντιστοιχούν σε 0,01 BTC; Γιατί μπορεί κάποιος να χρησιμοποιήσει λιγότερο από ένα ολόκληρο bitcoin;</a:t>
            </a:r>
            <a:endParaRPr lang="e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 Bitcoin ως υγιές ψηφιακό χρήμα</a:t>
            </a:r>
            <a:endParaRPr lang="el"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Ανθεκτικό λογιστικό καθολικό· η πρόσβαση εξαρτάται από τα κλειδιά</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Φορητό και διαιρετό· η μεταφορά απαιτεί επικοινωνία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Διαφανής σπανιότητα και επαληθεύσιμοι κανόνες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Η ανταλλαξιμότητα μπορεί να επηρεαστεί από τον τρόπο με τον οποίο οι υπηρεσίες αντιμετωπίζουν το δημόσιο ιστορικό</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Η αποδοχή διαφέρει από τόπο σε τόπο</a:t>
            </a:r>
            <a:endParaRPr lang="el"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el" altLang="en-US" sz="1920" b="1" dirty="0">
                <a:solidFill>
                  <a:srgbClr val="25252B"/>
                </a:solidFill>
                <a:latin typeface="IBM Plex Sans" pitchFamily="34" charset="0"/>
                <a:ea typeface="IBM Plex Sans" pitchFamily="34" charset="-122"/>
                <a:cs typeface="IBM Plex Sans" pitchFamily="34" charset="-120"/>
              </a:rPr>
              <a:t>Τρεις λειτουργίες</a:t>
            </a:r>
            <a:endParaRPr lang="el"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Μέσο αποθήκευσης αξίας: προβλέψιμη προσφορά· ευμετάβλητη τιμή</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Μέσο συναλλαγής: άμεση μεταφορά· μεταβαλλόμενες χρεώσεις και αποδοχή</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Λογιστική μονάδα: BTC ή sats· πολλά αγαθά τιμολογούνται σε παραστατικό χρήμα</a:t>
            </a:r>
            <a:endParaRPr lang="el" sz="1920" dirty="0"/>
          </a:p>
        </p:txBody>
      </p:sp>
      <p:sp>
        <p:nvSpPr>
          <p:cNvPr id="7" name="Text 5"/>
          <p:cNvSpPr/>
          <p:nvPr/>
        </p:nvSpPr>
        <p:spPr>
          <a:xfrm>
            <a:off x="666780" y="5560558"/>
            <a:ext cx="11510010" cy="678942"/>
          </a:xfrm>
          <a:prstGeom prst="rect">
            <a:avLst/>
          </a:prstGeom>
          <a:noFill/>
          <a:ln/>
        </p:spPr>
        <p:txBody>
          <a:bodyPr wrap="square" lIns="0" tIns="0" rIns="0" bIns="0" rtlCol="0" anchor="t"/>
          <a:lstStyle/>
          <a:p>
            <a:pPr algn="l" indent="0" marL="0">
              <a:lnSpc>
                <a:spcPct val="113000"/>
              </a:lnSpc>
              <a:buNone/>
            </a:pPr>
            <a:r>
              <a:rPr lang="el" altLang="en-US" sz="1540" dirty="0">
                <a:solidFill>
                  <a:srgbClr val="25252B"/>
                </a:solidFill>
                <a:latin typeface="IBM Plex Sans" pitchFamily="34" charset="0"/>
                <a:ea typeface="IBM Plex Sans" pitchFamily="34" charset="-122"/>
                <a:cs typeface="IBM Plex Sans" pitchFamily="34" charset="-120"/>
              </a:rPr>
              <a:t>Το «υγιές χρήμα» εξαρτάται από τα κριτήρια που τίθενται. Συγκρίνετε τις εναλλακτικές επιλογές χρησιμοποιώντας τα ίδια πρότυπα.</a:t>
            </a:r>
            <a:endParaRPr lang="el"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Bitcoin, σταθερά κρυπτονομίσματα και άλλα</a:t>
            </a:r>
            <a:br/>
            <a:r>
              <a:rPr lang="el" altLang="en-US" sz="3000" dirty="0">
                <a:solidFill>
                  <a:srgbClr val="422C70"/>
                </a:solidFill>
                <a:latin typeface="IBM Plex Sans Medium" pitchFamily="34" charset="0"/>
                <a:ea typeface="IBM Plex Sans Medium" pitchFamily="34" charset="-122"/>
                <a:cs typeface="IBM Plex Sans Medium" pitchFamily="34" charset="-120"/>
              </a:rPr>
              <a:t>κρυπτοπεριουσιακά στοιχεία</a:t>
            </a:r>
            <a:endParaRPr lang="el" sz="3000" dirty="0"/>
          </a:p>
        </p:txBody>
      </p:sp>
      <p:sp>
        <p:nvSpPr>
          <p:cNvPr id="4" name="Text 2"/>
          <p:cNvSpPr/>
          <p:nvPr/>
        </p:nvSpPr>
        <p:spPr>
          <a:xfrm>
            <a:off x="986729" y="1791310"/>
            <a:ext cx="11159338" cy="2227021"/>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Bitcoin:</a:t>
            </a:r>
            <a:r>
              <a:rPr lang="el" altLang="en-US" sz="2020" dirty="0">
                <a:solidFill>
                  <a:srgbClr val="25252B"/>
                </a:solidFill>
                <a:latin typeface="IBM Plex Sans" pitchFamily="34" charset="0"/>
                <a:ea typeface="IBM Plex Sans" pitchFamily="34" charset="-122"/>
                <a:cs typeface="IBM Plex Sans" pitchFamily="34" charset="-120"/>
              </a:rPr>
              <a:t> δημόσια γνωστοί κανόνες έκδοσης· χωρίς κεντρικό εκδότη</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Σταθερά κρυπτονομίσματα:</a:t>
            </a:r>
            <a:r>
              <a:rPr lang="el" altLang="en-US" sz="2020" dirty="0">
                <a:solidFill>
                  <a:srgbClr val="25252B"/>
                </a:solidFill>
                <a:latin typeface="IBM Plex Sans" pitchFamily="34" charset="0"/>
                <a:ea typeface="IBM Plex Sans" pitchFamily="34" charset="-122"/>
                <a:cs typeface="IBM Plex Sans" pitchFamily="34" charset="-120"/>
              </a:rPr>
              <a:t> στοχεύουν σε μια τιμή αναφοράς· αποθεματικά, μηχανισμοί ή αξιώσεις εξαργύρωσης</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Άλλα κρυπτοστοιχεία:</a:t>
            </a:r>
            <a:r>
              <a:rPr lang="el" altLang="en-US" sz="2020" dirty="0">
                <a:solidFill>
                  <a:srgbClr val="25252B"/>
                </a:solidFill>
                <a:latin typeface="IBM Plex Sans" pitchFamily="34" charset="0"/>
                <a:ea typeface="IBM Plex Sans" pitchFamily="34" charset="-122"/>
                <a:cs typeface="IBM Plex Sans" pitchFamily="34" charset="-120"/>
              </a:rPr>
              <a:t> διαφορετικά δίκτυα, τρόποι έκδοσης, μορφές ελέγχου και σκοποί</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Το κοινό ιστορικό κώδικα μιας διακλάδωσης δεν της προσδίδει το δίκτυο ή την ασφάλεια του Bitcoin</a:t>
            </a:r>
            <a:endParaRPr lang="el" sz="2020" dirty="0"/>
          </a:p>
        </p:txBody>
      </p:sp>
      <p:sp>
        <p:nvSpPr>
          <p:cNvPr id="5" name="Text 3"/>
          <p:cNvSpPr/>
          <p:nvPr/>
        </p:nvSpPr>
        <p:spPr>
          <a:xfrm>
            <a:off x="666780" y="4299966"/>
            <a:ext cx="11510010" cy="691195"/>
          </a:xfrm>
          <a:prstGeom prst="rect">
            <a:avLst/>
          </a:prstGeom>
          <a:noFill/>
          <a:ln/>
        </p:spPr>
        <p:txBody>
          <a:bodyPr wrap="square" lIns="0" tIns="0" rIns="0" bIns="0" rtlCol="0" anchor="t"/>
          <a:lstStyle/>
          <a:p>
            <a:pPr algn="l" indent="0" marL="0">
              <a:lnSpc>
                <a:spcPct val="113000"/>
              </a:lnSpc>
              <a:buNone/>
            </a:pPr>
            <a:r>
              <a:rPr lang="el" altLang="en-US" sz="2020" b="1" dirty="0">
                <a:solidFill>
                  <a:srgbClr val="422C70"/>
                </a:solidFill>
                <a:latin typeface="IBM Plex Sans" pitchFamily="34" charset="0"/>
                <a:ea typeface="IBM Plex Sans" pitchFamily="34" charset="-122"/>
                <a:cs typeface="IBM Plex Sans" pitchFamily="34" charset="-120"/>
              </a:rPr>
              <a:t>Συγκρίνετε:</a:t>
            </a:r>
            <a:r>
              <a:rPr lang="el" altLang="en-US" sz="2020" dirty="0">
                <a:solidFill>
                  <a:srgbClr val="25252B"/>
                </a:solidFill>
                <a:latin typeface="IBM Plex Sans" pitchFamily="34" charset="0"/>
                <a:ea typeface="IBM Plex Sans" pitchFamily="34" charset="-122"/>
                <a:cs typeface="IBM Plex Sans" pitchFamily="34" charset="-120"/>
              </a:rPr>
              <a:t> τον έλεγχο της έκδοσης, την ανεξάρτητη επαλήθευση, τον έλεγχο των κλειδιών και τους αντισυμβαλλομένους.</a:t>
            </a:r>
            <a:endParaRPr lang="el" sz="2020" dirty="0"/>
          </a:p>
        </p:txBody>
      </p:sp>
      <p:sp>
        <p:nvSpPr>
          <p:cNvPr id="6" name="Text 4"/>
          <p:cNvSpPr/>
          <p:nvPr/>
        </p:nvSpPr>
        <p:spPr>
          <a:xfrm>
            <a:off x="666780" y="5247102"/>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Αυτή η σύγκριση αποσαφηνίζει το Bitcoin· δεν συνιστά την απόκτηση, τη διαπραγμάτευση ή την προώθηση οποιουδήποτε περιουσιακού στοιχείου.</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Διαφορετικοί Σχεδιασμοί, Διαφορετικοί Κίνδυνοι</a:t>
            </a:r>
            <a:endParaRPr lang="el"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Bitcoin:</a:t>
            </a:r>
            <a:r>
              <a:rPr lang="el" altLang="en-US" sz="2110" dirty="0">
                <a:solidFill>
                  <a:srgbClr val="25252B"/>
                </a:solidFill>
                <a:latin typeface="IBM Plex Sans" pitchFamily="34" charset="0"/>
                <a:ea typeface="IBM Plex Sans" pitchFamily="34" charset="-122"/>
                <a:cs typeface="IBM Plex Sans" pitchFamily="34" charset="-120"/>
              </a:rPr>
              <a:t> μεταβλητότητα, απώλεια κλειδιών, οριστικότητα πληρωμών, προμήθειες, δημόσιες καταγραφές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Σταθερά κρυπτονομίσματα:</a:t>
            </a:r>
            <a:r>
              <a:rPr lang="el" altLang="en-US" sz="2110" dirty="0">
                <a:solidFill>
                  <a:srgbClr val="25252B"/>
                </a:solidFill>
                <a:latin typeface="IBM Plex Sans" pitchFamily="34" charset="0"/>
                <a:ea typeface="IBM Plex Sans" pitchFamily="34" charset="-122"/>
                <a:cs typeface="IBM Plex Sans" pitchFamily="34" charset="-120"/>
              </a:rPr>
              <a:t> απώλεια σύνδεσης με την τιμή αναφοράς, αποθεματικά, εξαργύρωση, δεσμεύσεις και αντισυμβαλλόμενοι</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Άλλα κρυπτοστοιχεία:</a:t>
            </a:r>
            <a:r>
              <a:rPr lang="el" altLang="en-US" sz="2110" dirty="0">
                <a:solidFill>
                  <a:srgbClr val="25252B"/>
                </a:solidFill>
                <a:latin typeface="IBM Plex Sans" pitchFamily="34" charset="0"/>
                <a:ea typeface="IBM Plex Sans" pitchFamily="34" charset="-122"/>
                <a:cs typeface="IBM Plex Sans" pitchFamily="34" charset="-120"/>
              </a:rPr>
              <a:t> αλλαγές κανόνων, συγκέντρωση επιρροής, σφάλματα λογισμικού, κυβερνοεπιθέσεις και γέφυρες διασύνδεσης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Υπηρεσίες:</a:t>
            </a:r>
            <a:r>
              <a:rPr lang="el" altLang="en-US" sz="2110" dirty="0">
                <a:solidFill>
                  <a:srgbClr val="25252B"/>
                </a:solidFill>
                <a:latin typeface="IBM Plex Sans" pitchFamily="34" charset="0"/>
                <a:ea typeface="IBM Plex Sans" pitchFamily="34" charset="-122"/>
                <a:cs typeface="IBM Plex Sans" pitchFamily="34" charset="-120"/>
              </a:rPr>
              <a:t> θεματοφυλακή, αποτυχία, πρόσβαση και νομικοί κίνδυνοι σε όλες τις κατηγορίες</a:t>
            </a:r>
            <a:endParaRPr lang="el"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Ένα οικείο σύμβολο διαπραγμάτευσης, μια φαινομενικά σταθερή τιμή ή μια καλοσχεδιασμένη εφαρμογή δεν αποδεικνύουν ασφάλεια. Τα ψηφιακά διακριτικά δεν παρέχουν αυτομάτως ιδιοκτησιακή συμμετοχή σε εταιρεία, εισόδημα ή δικαιώματα εξαργύρωσης.</a:t>
            </a:r>
            <a:endParaRPr lang="e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Η μάθηση δεν είναι συναλλαγές ή προώθηση</a:t>
            </a:r>
            <a:endParaRPr lang="e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Εξηγήστε, θέστε ερωτήματα, συγκρίνετε και επαληθεύστε</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Κερδοσκοπία: κίνδυνος τιμής, κίνδυνος πλατφόρμας και πίεση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Προώθηση: πιθανές συγκρούσεις συμφερόντων</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Καμία προτροπή για αγορά, πώληση ή διακράτηση</a:t>
            </a:r>
            <a:endParaRPr lang="el"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el" altLang="en-US" sz="2400" b="1" dirty="0">
                <a:solidFill>
                  <a:srgbClr val="422C70"/>
                </a:solidFill>
                <a:latin typeface="IBM Plex Sans" pitchFamily="34" charset="0"/>
                <a:ea typeface="IBM Plex Sans" pitchFamily="34" charset="-122"/>
                <a:cs typeface="IBM Plex Sans" pitchFamily="34" charset="-120"/>
              </a:rPr>
              <a:t>Έλεγχος αξίας σε τοπικό επίπεδο</a:t>
            </a:r>
            <a:endParaRPr lang="el" sz="2400" dirty="0"/>
          </a:p>
          <a:p>
            <a:pPr algn="l" indent="0" marL="0">
              <a:lnSpc>
                <a:spcPct val="113000"/>
              </a:lnSpc>
              <a:spcBef>
                <a:spcPts val="360"/>
              </a:spcBef>
              <a:buNone/>
            </a:pPr>
            <a:r>
              <a:rPr lang="el" altLang="en-US" sz="2400" dirty="0">
                <a:solidFill>
                  <a:srgbClr val="25252B"/>
                </a:solidFill>
                <a:latin typeface="IBM Plex Sans" pitchFamily="34" charset="0"/>
                <a:ea typeface="IBM Plex Sans" pitchFamily="34" charset="-122"/>
                <a:cs typeface="IBM Plex Sans" pitchFamily="34" charset="-120"/>
              </a:rPr>
              <a:t>Διαχωρίστε την τιμή της αγοράς, την αποδοχή σε τοπικό επίπεδο και την προσωπική προτίμηση ή προκατάληψη.</a:t>
            </a:r>
            <a:endParaRPr lang="e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Χρονολόγιο της γένεσης του Bitcoin</a:t>
            </a:r>
            <a:endParaRPr lang="e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Το Satoshi Nakamoto είναι ψευδώνυμο· ο δημιουργός ή οι δημιουργοί παραμένουν άγνωστοι. Άλλοι συνέχισαν το δίκτυο ανοιχτού κώδικα χωρίς μόνιμο κεντρικό ηγέτη.</a:t>
            </a:r>
            <a:endParaRPr lang="el"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Αξιολογήστε τον σχεδιασμό και τη λειτουργία του, καθώς και την ιστορία της δημιουργίας του.</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Οκτωβρίου 2008Δημοσίευση της λευκής βίβλου: διαδικτυακές πληρωμές χωρίς μεσάζοντα3 Ιανουαρίου 2009Μπλοκ Γένεσης: το δίκτυο Bitcoin ξεκινά 12 Ιανουαρίου 2009Πρώτη συναλλαγή από άτομο σε άτομο, από τ">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Ενδυνάμωση, Κίνδυνος και Ευθύνη</a:t>
            </a:r>
            <a:endParaRPr lang="el"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Άμεσος έλεγχος μέσω κλειδιών</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Δημόσιοι κανόνες και ανεξάρτητη επαλήθευση</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Παγκόσμια μεταφορά από ομότιμο σε ομότιμο</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Αντίγραφα ασφαλείας, έλεγχοι πληρωμών και σχεδιασμός ανάκτησης</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Μεταβλητότητα, δημόσιες καταγραφές, τέλη και περιορισμένη αποδοχή</a:t>
            </a:r>
            <a:endParaRPr lang="el"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Καμία εταιρεία δεν μπορεί να επαναφέρει μια χαμένη φράση ανάκτησης. Ζητήστε βοήθεια πριν μεταφέρετε σημαντικά ποσά, χωρίς να αποκαλύπτετε μυστικά στοιχεία.</a:t>
            </a:r>
            <a:endParaRPr lang="el"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Η προσωπική ευθύνη μπορεί να περιλαμβάνει εκπαίδευση, έλεγχο από ομοτίμους, διαδικασίες και μικρές δοκιμές.</a:t>
            </a:r>
            <a:endParaRPr lang="e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Ανασκόπηση: Πώς αντιμετωπίζει το Bitcoin τις αδυναμίες του</a:t>
            </a:r>
            <a:br/>
            <a:r>
              <a:rPr lang="el" altLang="en-US" sz="3000" dirty="0">
                <a:solidFill>
                  <a:srgbClr val="422C70"/>
                </a:solidFill>
                <a:latin typeface="IBM Plex Sans Medium" pitchFamily="34" charset="0"/>
                <a:ea typeface="IBM Plex Sans Medium" pitchFamily="34" charset="-122"/>
                <a:cs typeface="IBM Plex Sans Medium" pitchFamily="34" charset="-120"/>
              </a:rPr>
              <a:t>νομισματικού συστήματος;</a:t>
            </a:r>
            <a:endParaRPr lang="el"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el" altLang="en-US" sz="1820" b="1" dirty="0">
                <a:solidFill>
                  <a:srgbClr val="25252B"/>
                </a:solidFill>
                <a:latin typeface="IBM Plex Sans" pitchFamily="34" charset="0"/>
                <a:ea typeface="IBM Plex Sans" pitchFamily="34" charset="-122"/>
                <a:cs typeface="IBM Plex Sans" pitchFamily="34" charset="-120"/>
              </a:rPr>
              <a:t>Βασικά συμπεράσματα</a:t>
            </a:r>
            <a:endParaRPr lang="el" sz="1820" dirty="0"/>
          </a:p>
        </p:txBody>
      </p:sp>
      <p:sp>
        <p:nvSpPr>
          <p:cNvPr id="5" name="Text 3"/>
          <p:cNvSpPr/>
          <p:nvPr/>
        </p:nvSpPr>
        <p:spPr>
          <a:xfrm>
            <a:off x="956188" y="2327971"/>
            <a:ext cx="11192805" cy="2685410"/>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Μεταβαλλόμενη προσφορά → δημόσιοι κανόνες έκδοσης· οι χρήστες επιβάλλουν την τήρησή τους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Κεντρική έγκριση πληρωμών → μεταφορά μεταξύ ομοτίμων· τα λάθη είναι δύσκολο να αντιστραφούν</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Κεντρικό καθολικό → κοινή επαλήθευση· κίνδυνοι για την ιδιωτικότητα λόγω της δημόσιας καταγραφής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Πρόσβαση μέσω θεσμικών φορέων → έλεγχος των κλειδιών· ευθύνη για τη δημιουργία αντιγράφων ασφαλείας</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Καθορισμός της σειράς των συναλλαγών → απόδειξη εργασίας· κόστος εξοπλισμού και ενέργειας</a:t>
            </a:r>
            <a:endParaRPr lang="el" sz="1820" dirty="0"/>
          </a:p>
        </p:txBody>
      </p:sp>
      <p:sp>
        <p:nvSpPr>
          <p:cNvPr id="6" name="Shape 4"/>
          <p:cNvSpPr/>
          <p:nvPr/>
        </p:nvSpPr>
        <p:spPr>
          <a:xfrm>
            <a:off x="666780" y="5268041"/>
            <a:ext cx="10858500" cy="937443"/>
          </a:xfrm>
          <a:prstGeom prst="rect">
            <a:avLst/>
          </a:prstGeom>
          <a:solidFill>
            <a:srgbClr val="F3F3FA"/>
          </a:solidFill>
          <a:ln/>
        </p:spPr>
      </p:sp>
      <p:sp>
        <p:nvSpPr>
          <p:cNvPr id="7" name="Shape 5"/>
          <p:cNvSpPr/>
          <p:nvPr/>
        </p:nvSpPr>
        <p:spPr>
          <a:xfrm>
            <a:off x="666780" y="5268041"/>
            <a:ext cx="57150" cy="937443"/>
          </a:xfrm>
          <a:prstGeom prst="rect">
            <a:avLst/>
          </a:prstGeom>
          <a:solidFill>
            <a:srgbClr val="422C70"/>
          </a:solidFill>
          <a:ln/>
        </p:spPr>
      </p:sp>
      <p:sp>
        <p:nvSpPr>
          <p:cNvPr id="8" name="Text 6"/>
          <p:cNvSpPr/>
          <p:nvPr/>
        </p:nvSpPr>
        <p:spPr>
          <a:xfrm>
            <a:off x="1094537" y="5476524"/>
            <a:ext cx="10663641" cy="520476"/>
          </a:xfrm>
          <a:prstGeom prst="rect">
            <a:avLst/>
          </a:prstGeom>
          <a:noFill/>
          <a:ln/>
        </p:spPr>
        <p:txBody>
          <a:bodyPr wrap="square" lIns="0" tIns="0" rIns="0" bIns="0" rtlCol="0" anchor="t"/>
          <a:lstStyle/>
          <a:p>
            <a:pPr algn="l" indent="0" marL="0">
              <a:lnSpc>
                <a:spcPct val="113000"/>
              </a:lnSpc>
              <a:buNone/>
            </a:pPr>
            <a:r>
              <a:rPr lang="el" altLang="en-US" sz="1820" b="1" dirty="0">
                <a:solidFill>
                  <a:srgbClr val="422C70"/>
                </a:solidFill>
                <a:latin typeface="IBM Plex Sans" pitchFamily="34" charset="0"/>
                <a:ea typeface="IBM Plex Sans" pitchFamily="34" charset="-122"/>
                <a:cs typeface="IBM Plex Sans" pitchFamily="34" charset="-120"/>
              </a:rPr>
              <a:t>Μια στιγμή για αναστοχασμό</a:t>
            </a:r>
            <a:endParaRPr lang="el" sz="1820" dirty="0"/>
          </a:p>
          <a:p>
            <a:pPr algn="l" indent="0" marL="0">
              <a:lnSpc>
                <a:spcPct val="113000"/>
              </a:lnSpc>
              <a:spcBef>
                <a:spcPts val="270"/>
              </a:spcBef>
              <a:buNone/>
            </a:pPr>
            <a:r>
              <a:rPr lang="el" altLang="en-US" sz="1820" dirty="0">
                <a:solidFill>
                  <a:srgbClr val="25252B"/>
                </a:solidFill>
                <a:latin typeface="IBM Plex Sans" pitchFamily="34" charset="0"/>
                <a:ea typeface="IBM Plex Sans" pitchFamily="34" charset="-122"/>
                <a:cs typeface="IBM Plex Sans" pitchFamily="34" charset="-120"/>
              </a:rPr>
              <a:t>Ποιο μέρος του σχεδιασμού του Bitcoin θα εξηγούσατε διαφορετικά τώρα και γιατί;</a:t>
            </a:r>
            <a:endParaRPr lang="el"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2</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7941F"/>
                </a:solidFill>
                <a:latin typeface="IBM Plex Sans Medium" pitchFamily="34" charset="0"/>
                <a:ea typeface="IBM Plex Sans Medium" pitchFamily="34" charset="-122"/>
                <a:cs typeface="IBM Plex Sans Medium" pitchFamily="34" charset="-120"/>
              </a:rPr>
              <a:t>Ενότητα 3</a:t>
            </a:r>
            <a:endParaRPr lang="el"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Ασφαλής χρήση του Bitcoin</a:t>
            </a:r>
            <a:endParaRPr lang="e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el" altLang="en-US" sz="2400" b="1" dirty="0">
                <a:solidFill>
                  <a:srgbClr val="FFFFFF"/>
                </a:solidFill>
                <a:latin typeface="IBM Plex Sans" pitchFamily="34" charset="0"/>
                <a:ea typeface="IBM Plex Sans" pitchFamily="34" charset="-122"/>
                <a:cs typeface="IBM Plex Sans" pitchFamily="34" charset="-120"/>
              </a:rPr>
              <a:t>Δράση:</a:t>
            </a:r>
            <a:r>
              <a:rPr lang="el" altLang="en-US" sz="2400" dirty="0">
                <a:solidFill>
                  <a:srgbClr val="FFFFFF"/>
                </a:solidFill>
                <a:latin typeface="IBM Plex Sans" pitchFamily="34" charset="0"/>
                <a:ea typeface="IBM Plex Sans" pitchFamily="34" charset="-122"/>
                <a:cs typeface="IBM Plex Sans" pitchFamily="34" charset="-120"/>
              </a:rPr>
              <a:t> Πώς αναλαμβάνω την ευθύνη για τη χρήση και την ασφάλεια του Bitcoin;</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Ασφαλείς πρώτες ενέργειες</a:t>
            </a:r>
            <a:endParaRPr lang="e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Κοινοποιήστε στοιχεία λήψης· ποτέ μυστικά</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Κάντε μια παύση πριν εγκρίνετε μια αποστολή</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Περιορίστε την έκταση των λαθών· ζητήστε βοήθεια</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Χρησιμοποιήστε προετοιμασμένο, κενό, προσομοιωμένο ή εγκεκριμένο υλικό χαμηλού ρίσκου</a:t>
            </a:r>
            <a:endParaRPr lang="el"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Δεν απαιτείται αγορά, χρήση προσωπικών χρημάτων ή προσωπικό πορτοφόλι. Η πρακτική εξάσκηση σε πραγματικές συνθήκες προσθέτει κινδύνους για την ιδιωτικότητα, την ασφάλεια και την απώλεια χρημάτων· διατίθεται εναλλακτική χωρίς χρήση χρημάτων.</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Πορτοφόλια</a:t>
            </a:r>
            <a:endParaRPr lang="el"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Ένα πορτοφόλι Bitcoin διαχειρίζεται τα κλειδιά και τις πληροφορίες που απαιτούνται για τη λήψη και την έγκριση συναλλαγών· το bitcoin παραμένει καταγεγραμμένο στο κοινόχρηστο καθολικό.</a:t>
            </a:r>
            <a:endParaRPr lang="el"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Ποιος ελέγχει τα κλειδιά;</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Πώς ανακτάται η πρόσβαση;</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Ποιες μέθοδοι πληρωμής υποστηρίζονται;</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Πηγαίος κώδικας, συντήρηση, συμβατότητα, ιδιωτικότητα, κόστος και υποστήριξη</a:t>
            </a:r>
            <a:endParaRPr lang="el"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Ο ανοιχτός πηγαίος κώδικας επιτρέπει τον έλεγχο· δεν αποδεικνύει ότι ένα πορτοφόλι είναι ασφαλές ή κατάλληλο.</a:t>
            </a:r>
            <a:endParaRPr lang="el" sz="1920" dirty="0"/>
          </a:p>
        </p:txBody>
      </p:sp>
      <p:sp>
        <p:nvSpPr>
          <p:cNvPr id="7" name="Text 5"/>
          <p:cNvSpPr/>
          <p:nvPr/>
        </p:nvSpPr>
        <p:spPr>
          <a:xfrm>
            <a:off x="666780" y="4902738"/>
            <a:ext cx="11510010" cy="987186"/>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Τα εκπαιδευτικά πορτοφόλια δεν πρέπει να χρησιμοποιούνται για τη φύλαξη σημαντικών ποσών. Ένα προσωπικό πορτοφόλι που θα χρησιμοποιηθεί αργότερα χρειάζεται νέα ρύθμιση σε ιδιωτικό περιβάλλον και νέες πληροφορίες ανάκτησης.</a:t>
            </a:r>
            <a:endParaRPr lang="el"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Το πορτοφόλι σας φυλάσσει τα κλειδιά Λήψη Κοινοποιήστε μια διεύθυνση λήψηςΑποστολή Υπογράψτε με το κλειδί σας Το bitcoin παραμένει στο κοινόχρηστο καθολικό">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Διευθύνσεις</a:t>
            </a:r>
            <a:endParaRPr lang="el"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Δημόσια στοιχεία λήψης για πληρωμή στην αλυσίδα</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Λάβετε τα στοιχεία από την οθόνη λήψης του πορτοφολιού που σκοπεύετε να χρησιμοποιήσετε</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Σαρώστε ή αντιγράψτε τα στοιχεία· έπειτα συγκρίνετέ τα με όσα εμφανίζονται στην έμπιστη οθόνη</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Επιβεβαιώστε τον παραλήπτη, το δίκτυο και τη μέθοδο πληρωμής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Διεύθυνση στην αλυσίδα και αίτημα πληρωμής Lightning: διαφορετικά αιτήματα</a:t>
            </a:r>
            <a:endParaRPr lang="el" sz="2210" dirty="0"/>
          </a:p>
        </p:txBody>
      </p:sp>
      <p:sp>
        <p:nvSpPr>
          <p:cNvPr id="5" name="Text 3"/>
          <p:cNvSpPr/>
          <p:nvPr/>
        </p:nvSpPr>
        <p:spPr>
          <a:xfrm>
            <a:off x="666780" y="4561027"/>
            <a:ext cx="11510010" cy="113541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Το κακόβουλο λογισμικό μπορεί να αντικαταστήσει τους προορισμούς πληρωμής που έχετε αντιγράψει. Η οικεία εμφάνιση δεν αρκεί. Οι νέες διευθύνσεις περιορίζουν την εύκολη σύνδεση των πληρωμών μεταξύ τους· δεν καθιστούν τις πληρωμές ανώνυμες.</a:t>
            </a:r>
            <a:endParaRPr lang="e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Κλειδιά</a:t>
            </a:r>
            <a:endParaRPr lang="el"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Ιδιωτικό κλειδί:</a:t>
            </a:r>
            <a:r>
              <a:rPr lang="el" altLang="en-US" sz="2020" dirty="0">
                <a:solidFill>
                  <a:srgbClr val="25252B"/>
                </a:solidFill>
                <a:latin typeface="IBM Plex Sans" pitchFamily="34" charset="0"/>
                <a:ea typeface="IBM Plex Sans" pitchFamily="34" charset="-122"/>
                <a:cs typeface="IBM Plex Sans" pitchFamily="34" charset="-120"/>
              </a:rPr>
              <a:t> μυστική πληροφορία που χρησιμοποιείται για την εξουσιοδότηση δαπανών</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Δημόσιο κλειδί:</a:t>
            </a:r>
            <a:r>
              <a:rPr lang="el" altLang="en-US" sz="2020" dirty="0">
                <a:solidFill>
                  <a:srgbClr val="25252B"/>
                </a:solidFill>
                <a:latin typeface="IBM Plex Sans" pitchFamily="34" charset="0"/>
                <a:ea typeface="IBM Plex Sans" pitchFamily="34" charset="-122"/>
                <a:cs typeface="IBM Plex Sans" pitchFamily="34" charset="-120"/>
              </a:rPr>
              <a:t> επαληθεύει υπογραφές χωρίς να αποκαλύπτει το ιδιωτικό κλειδί</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Διεύθυνση:</a:t>
            </a:r>
            <a:r>
              <a:rPr lang="el" altLang="en-US" sz="2020" dirty="0">
                <a:solidFill>
                  <a:srgbClr val="25252B"/>
                </a:solidFill>
                <a:latin typeface="IBM Plex Sans" pitchFamily="34" charset="0"/>
                <a:ea typeface="IBM Plex Sans" pitchFamily="34" charset="-122"/>
                <a:cs typeface="IBM Plex Sans" pitchFamily="34" charset="-120"/>
              </a:rPr>
              <a:t> στοιχεία λήψης που προκύπτουν από πληροφορίες δημόσιου κλειδιού</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Τα πορτοφόλια συνήθως διαχειρίζονται πολλά κλειδιά αυτόματα</a:t>
            </a:r>
            <a:endParaRPr lang="el"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Ποτέ μην κοινοποιείτε ιδιωτικά κλειδιά, φράσεις ανάκτησης, κωδικούς πρόσβασης ή κωδικούς ανάκτησης. Κανένας νόμιμος εκπαιδευτής, υπάλληλος υποστήριξης, εταιρεία πορτοφολιών, υπάλληλος ανταλλακτηρίου ή προγραμματιστής δεν τα χρειάζεται.</a:t>
            </a:r>
            <a:endParaRPr lang="el" sz="2020" dirty="0"/>
          </a:p>
        </p:txBody>
      </p:sp>
      <p:sp>
        <p:nvSpPr>
          <p:cNvPr id="6" name="Shape 4"/>
          <p:cNvSpPr/>
          <p:nvPr/>
        </p:nvSpPr>
        <p:spPr>
          <a:xfrm>
            <a:off x="666780" y="4827941"/>
            <a:ext cx="10858500" cy="1382298"/>
          </a:xfrm>
          <a:prstGeom prst="rect">
            <a:avLst/>
          </a:prstGeom>
          <a:solidFill>
            <a:srgbClr val="F3F3FA"/>
          </a:solidFill>
          <a:ln/>
        </p:spPr>
      </p:sp>
      <p:sp>
        <p:nvSpPr>
          <p:cNvPr id="7" name="Shape 5"/>
          <p:cNvSpPr/>
          <p:nvPr/>
        </p:nvSpPr>
        <p:spPr>
          <a:xfrm>
            <a:off x="666780" y="4827941"/>
            <a:ext cx="57150" cy="1382298"/>
          </a:xfrm>
          <a:prstGeom prst="rect">
            <a:avLst/>
          </a:prstGeom>
          <a:solidFill>
            <a:srgbClr val="422C70"/>
          </a:solidFill>
          <a:ln/>
        </p:spPr>
      </p:sp>
      <p:sp>
        <p:nvSpPr>
          <p:cNvPr id="8" name="Text 6"/>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el" altLang="en-US" sz="2020" b="1" dirty="0">
                <a:solidFill>
                  <a:srgbClr val="422C70"/>
                </a:solidFill>
                <a:latin typeface="IBM Plex Sans" pitchFamily="34" charset="0"/>
                <a:ea typeface="IBM Plex Sans" pitchFamily="34" charset="-122"/>
                <a:cs typeface="IBM Plex Sans" pitchFamily="34" charset="-120"/>
              </a:rPr>
              <a:t>Δοκιμάστε το</a:t>
            </a:r>
            <a:endParaRPr lang="el" sz="2020" dirty="0"/>
          </a:p>
          <a:p>
            <a:pPr algn="l" indent="0" marL="0">
              <a:lnSpc>
                <a:spcPct val="113000"/>
              </a:lnSpc>
              <a:spcBef>
                <a:spcPts val="300"/>
              </a:spcBef>
              <a:buNone/>
            </a:pPr>
            <a:r>
              <a:rPr lang="el" altLang="en-US" sz="2020" dirty="0">
                <a:solidFill>
                  <a:srgbClr val="25252B"/>
                </a:solidFill>
                <a:latin typeface="IBM Plex Sans" pitchFamily="34" charset="0"/>
                <a:ea typeface="IBM Plex Sans" pitchFamily="34" charset="-122"/>
                <a:cs typeface="IBM Plex Sans" pitchFamily="34" charset="-120"/>
              </a:rPr>
              <a:t>Ταξινομήστε τα έτοιμα παραδείγματα σε στοιχεία λήψης, μυστικά και δημόσιες πληροφορίες που γίνονται ευαίσθητες όταν συνδέονται με ένα πρόσωπο.</a:t>
            </a:r>
            <a:endParaRPr lang="el"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Ιδιωτικό κλειδί: μην το κοινοποιείτε ποτέ. Όποιος το έχει μπορεί να ξοδέψει τα bitcoin σας. Λήψη: ασφαλής κοινοποίηση Δημόσιο κλειδί, που προκύπτει από το ιδιωτικό κλειδί Διεύθυνση λήψης, που δημιουργ">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Φράσεις ανάκτησης</a:t>
            </a:r>
            <a:endParaRPr lang="el"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Η φράση ανάκτησης είναι μια διατεταγμένη λίστα λέξεων που χρησιμοποιούν πολλά πορτοφόλια για την ανάκτηση των ιδιωτικών κλειδιών τους.</a:t>
            </a:r>
            <a:endParaRPr lang="el"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Συχνά 12 ή 24 λέξεις· ο σχεδιασμός διαφέρει</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Ακριβής ορθογραφία και σειρά</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Επίσημες οδηγίες δημιουργίας αντιγράφων ασφαλείας· ιδιωτική αποθήκευση εκτός σύνδεσης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Προστατεύστε τη από απώλεια, φθορά, κάμερες και άλλους παρατηρητές</a:t>
            </a:r>
            <a:endParaRPr lang="e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Χρήση με και χωρίς θεματοφυλακή</a:t>
            </a:r>
            <a:endParaRPr lang="el"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Με θεματοφυλακή:</a:t>
            </a:r>
            <a:r>
              <a:rPr lang="el" altLang="en-US" sz="2020" dirty="0">
                <a:solidFill>
                  <a:srgbClr val="25252B"/>
                </a:solidFill>
                <a:latin typeface="IBM Plex Sans" pitchFamily="34" charset="0"/>
                <a:ea typeface="IBM Plex Sans" pitchFamily="34" charset="-122"/>
                <a:cs typeface="IBM Plex Sans" pitchFamily="34" charset="-120"/>
              </a:rPr>
              <a:t> η υπηρεσία ελέγχει τα κλειδιά και την ανάκτηση του λογαριασμού</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Εμφανιζόμενο υπόλοιπο: υπόσχεση της υπηρεσίας να παρέχει bitcoin</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Με αυτοθεματοφυλακή:</a:t>
            </a:r>
            <a:r>
              <a:rPr lang="el" altLang="en-US" sz="2020" dirty="0">
                <a:solidFill>
                  <a:srgbClr val="25252B"/>
                </a:solidFill>
                <a:latin typeface="IBM Plex Sans" pitchFamily="34" charset="0"/>
                <a:ea typeface="IBM Plex Sans" pitchFamily="34" charset="-122"/>
                <a:cs typeface="IBM Plex Sans" pitchFamily="34" charset="-120"/>
              </a:rPr>
              <a:t> ο χρήστης ελέγχει τα κλειδιά και το αντίγραφο ασφαλείας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Ο άμεσος έλεγχος συνεπάγεται ευθύνη για τα λάθη και την ανάκτηση</a:t>
            </a:r>
            <a:endParaRPr lang="el"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Μια δημόσια αλυσίδα μπλοκ δεν μπορεί να αποδείξει τι οφείλει μια υπηρεσία σε έναν συγκεκριμένο πελάτη. Η αυτοθεματοφυλακή μπορεί και πάλι να συνεπάγεται εξαρτήσεις από λογισμικό, υλικό, διακομιστές και δίκτυα.</a:t>
            </a:r>
            <a:endParaRPr lang="el"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el" altLang="en-US" sz="2020" b="1" dirty="0">
                <a:solidFill>
                  <a:srgbClr val="422C70"/>
                </a:solidFill>
                <a:latin typeface="IBM Plex Sans" pitchFamily="34" charset="0"/>
                <a:ea typeface="IBM Plex Sans" pitchFamily="34" charset="-122"/>
                <a:cs typeface="IBM Plex Sans" pitchFamily="34" charset="-120"/>
              </a:rPr>
              <a:t>Δοκιμάστε το</a:t>
            </a:r>
            <a:endParaRPr lang="el" sz="2020" dirty="0"/>
          </a:p>
          <a:p>
            <a:pPr algn="l" indent="0" marL="0">
              <a:lnSpc>
                <a:spcPct val="113000"/>
              </a:lnSpc>
              <a:spcBef>
                <a:spcPts val="300"/>
              </a:spcBef>
              <a:buNone/>
            </a:pPr>
            <a:r>
              <a:rPr lang="el" altLang="en-US" sz="2020" dirty="0">
                <a:solidFill>
                  <a:srgbClr val="25252B"/>
                </a:solidFill>
                <a:latin typeface="IBM Plex Sans" pitchFamily="34" charset="0"/>
                <a:ea typeface="IBM Plex Sans" pitchFamily="34" charset="-122"/>
                <a:cs typeface="IBM Plex Sans" pitchFamily="34" charset="-120"/>
              </a:rPr>
              <a:t>Συγκρίνετε δύο έτοιμες περιγραφές: ποιος ελέγχει τα κλειδιά, ποιος αποκαθιστά την πρόσβαση και ποιος κίνδυνος χρειάζεται έλεγχο;</a:t>
            </a:r>
            <a:endParaRPr lang="el"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Με θεματοφυλακή Συνδέεστε σε έναν λογαριασμό στο τηλέφωνό σαςΗ υπηρεσία διατηρεί τα κλειδιά στους διακομιστές της Η υπηρεσία εγκρίνει και υπογράφει την πληρωμή σαςΥπόλοιποΜια υπόσχεση της υπηρεσίαςΑνά">    </p:cNvPr>
          <p:cNvPicPr>
            <a:picLocks noChangeAspect="1"/>
          </p:cNvPicPr>
          <p:nvPr/>
        </p:nvPicPr>
        <p:blipFill>
          <a:blip r:embed="rId1"/>
          <a:stretch>
            <a:fillRect/>
          </a:stretch>
        </p:blipFill>
        <p:spPr>
          <a:xfrm>
            <a:off x="775594" y="266730"/>
            <a:ext cx="1064078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Θερμά και ψυχρά πορτοφόλια</a:t>
            </a:r>
            <a:endParaRPr lang="el" sz="3000" dirty="0"/>
          </a:p>
        </p:txBody>
      </p:sp>
      <p:sp>
        <p:nvSpPr>
          <p:cNvPr id="5" name="Text 2"/>
          <p:cNvSpPr/>
          <p:nvPr/>
        </p:nvSpPr>
        <p:spPr>
          <a:xfrm>
            <a:off x="956188" y="1364742"/>
            <a:ext cx="6023427" cy="2951683"/>
          </a:xfrm>
          <a:prstGeom prst="rect">
            <a:avLst/>
          </a:prstGeom>
          <a:noFill/>
          <a:ln/>
        </p:spPr>
        <p:txBody>
          <a:bodyPr wrap="square" lIns="0" tIns="0" rIns="0" bIns="0" rtlCol="0" anchor="t"/>
          <a:lstStyle/>
          <a:p>
            <a:pPr algn="l" marL="173990" indent="-173990">
              <a:lnSpc>
                <a:spcPct val="113000"/>
              </a:lnSpc>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Θερμό:</a:t>
            </a:r>
            <a:r>
              <a:rPr lang="el" altLang="en-US" sz="1820" dirty="0">
                <a:solidFill>
                  <a:srgbClr val="25252B"/>
                </a:solidFill>
                <a:latin typeface="IBM Plex Sans" pitchFamily="34" charset="0"/>
                <a:ea typeface="IBM Plex Sans" pitchFamily="34" charset="-122"/>
                <a:cs typeface="IBM Plex Sans" pitchFamily="34" charset="-120"/>
              </a:rPr>
              <a:t> κλειδιά σε συσκευή συνδεδεμένη στο διαδίκτυο· ευχρηστία, μεγαλύτερη έκθεση σε κινδύνους</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Ψυχρό:</a:t>
            </a:r>
            <a:r>
              <a:rPr lang="el" altLang="en-US" sz="1820" dirty="0">
                <a:solidFill>
                  <a:srgbClr val="25252B"/>
                </a:solidFill>
                <a:latin typeface="IBM Plex Sans" pitchFamily="34" charset="0"/>
                <a:ea typeface="IBM Plex Sans" pitchFamily="34" charset="-122"/>
                <a:cs typeface="IBM Plex Sans" pitchFamily="34" charset="-120"/>
              </a:rPr>
              <a:t> κλειδιά υπογραφής απομονωμένα από συσκευή γενικής χρήσης συνδεδεμένη στο διαδίκτυο</a:t>
            </a:r>
            <a:endParaRPr lang="el" sz="1820" dirty="0"/>
          </a:p>
          <a:p>
            <a:pPr algn="l" marL="173990" indent="-173990">
              <a:lnSpc>
                <a:spcPct val="113000"/>
              </a:lnSpc>
              <a:spcBef>
                <a:spcPts val="360"/>
              </a:spcBef>
              <a:buSzPct val="100000"/>
              <a:buChar char="•"/>
            </a:pPr>
            <a:r>
              <a:rPr lang="el" altLang="en-US" sz="1820" b="1" dirty="0">
                <a:solidFill>
                  <a:srgbClr val="422C70"/>
                </a:solidFill>
                <a:latin typeface="IBM Plex Sans" pitchFamily="34" charset="0"/>
                <a:ea typeface="IBM Plex Sans" pitchFamily="34" charset="-122"/>
                <a:cs typeface="IBM Plex Sans" pitchFamily="34" charset="-120"/>
              </a:rPr>
              <a:t>Πορτοφόλι υλικού:</a:t>
            </a:r>
            <a:r>
              <a:rPr lang="el" altLang="en-US" sz="1820" dirty="0">
                <a:solidFill>
                  <a:srgbClr val="25252B"/>
                </a:solidFill>
                <a:latin typeface="IBM Plex Sans" pitchFamily="34" charset="0"/>
                <a:ea typeface="IBM Plex Sans" pitchFamily="34" charset="-122"/>
                <a:cs typeface="IBM Plex Sans" pitchFamily="34" charset="-120"/>
              </a:rPr>
              <a:t> ειδική συσκευή για την προστασία κλειδιών και την υπογραφή</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Θεματοφυλακή και ανάκτηση: ξεχωριστά ζητήματα</a:t>
            </a:r>
            <a:endParaRPr lang="el" sz="1820" dirty="0"/>
          </a:p>
        </p:txBody>
      </p:sp>
      <p:sp>
        <p:nvSpPr>
          <p:cNvPr id="6" name="Text 3"/>
          <p:cNvSpPr/>
          <p:nvPr/>
        </p:nvSpPr>
        <p:spPr>
          <a:xfrm>
            <a:off x="666780" y="4571086"/>
            <a:ext cx="6340632" cy="1250168"/>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Ένα πορτοφόλι υλικού μπορεί να υποστηρίζει την ψυχρή αποθήκευση· οι όροι δεν είναι εναλλάξιμοι. Οι συσκευές και τα αντίγραφα ασφαλείας εξακολουθούν να χρειάζονται προστασία.</a:t>
            </a:r>
            <a:endParaRPr lang="el"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Ανάκτηση πορτοφολιού και έλεγχος φράσης ανάκτησης</a:t>
            </a:r>
            <a:endParaRPr lang="e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Χρησιμοποιείτε μόνο προετοιμασμένο, κενό ή προσομοιωμένο υλικό. Μην αποκαλύπτετε ποτέ πραγματικές λέξεις ανάκτησης· μη χρησιμοποιήσετε ποτέ αργότερα ένα πορτοφόλι της τάξης για σημαντικά χρηματικά ποσά.</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Μόνο προετοιμασμένο, κενό ή προσομοιωμένο υλικό. Ο εκπαιδευτής σας δεν βλέπει ποτέ τις λέξεις ανάκτησης. 1 Ακολουθήστε τις οδηγίεςΧρησιμοποιήστε τον επίσημο οδηγό για το συγκεκριμένο εκπαιδευτικό πορτ">    </p:cNvPr>
          <p:cNvPicPr>
            <a:picLocks noChangeAspect="1"/>
          </p:cNvPicPr>
          <p:nvPr/>
        </p:nvPicPr>
        <p:blipFill>
          <a:blip r:embed="rId1"/>
          <a:stretch>
            <a:fillRect/>
          </a:stretch>
        </p:blipFill>
        <p:spPr>
          <a:xfrm>
            <a:off x="1242487" y="266730"/>
            <a:ext cx="97069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Λήψη Bitcoin</a:t>
            </a:r>
            <a:endParaRPr lang="el"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l" altLang="en-US" sz="2400" b="1" dirty="0">
                <a:solidFill>
                  <a:srgbClr val="25252B"/>
                </a:solidFill>
                <a:latin typeface="IBM Plex Sans" pitchFamily="34" charset="0"/>
                <a:ea typeface="IBM Plex Sans" pitchFamily="34" charset="-122"/>
                <a:cs typeface="IBM Plex Sans" pitchFamily="34" charset="-120"/>
              </a:rPr>
              <a:t>Άσκηση 1: λάβετε με ασφάλεια</a:t>
            </a:r>
            <a:endParaRPr lang="el"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Ανοίξτε το προετοιμασμένο πορτοφόλι· επιλέξτε Λήψη.</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Προσδιορίστε αν η συναλλαγή γίνεται στην αλυσίδα ή μέσω Lightning.</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Κοινοποιήστε μόνο δημόσια στοιχεία λήψης.</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Ελέγξτε με τον αποστολέα οποιοδήποτε ζητούμενο ποσό.</a:t>
            </a:r>
            <a:endParaRPr lang="el" sz="2400" dirty="0"/>
          </a:p>
          <a:p>
            <a:pPr algn="l" marL="228600" indent="-228600">
              <a:lnSpc>
                <a:spcPct val="113000"/>
              </a:lnSpc>
              <a:spcBef>
                <a:spcPts val="480"/>
              </a:spcBef>
              <a:buSzPct val="100000"/>
              <a:buFont typeface="+mj-lt"/>
              <a:buAutoNum type="arabicPeriod" startAt="1"/>
            </a:pPr>
            <a:r>
              <a:rPr lang="el" altLang="en-US" sz="2400" dirty="0">
                <a:solidFill>
                  <a:srgbClr val="25252B"/>
                </a:solidFill>
                <a:latin typeface="IBM Plex Sans" pitchFamily="34" charset="0"/>
                <a:ea typeface="IBM Plex Sans" pitchFamily="34" charset="-122"/>
                <a:cs typeface="IBM Plex Sans" pitchFamily="34" charset="-120"/>
              </a:rPr>
              <a:t>Ελέγξτε το ποσό και την κατάσταση στο δικό σας πορτοφόλι.</a:t>
            </a:r>
            <a:endParaRPr lang="el"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Ένα μήνυμα ή στιγμιότυπο οθόνης από τον αποστολέα δεν αποτελεί απόδειξη. Μια εκκρεμής συναλλαγή διαφέρει από μια επιβεβαιωμένη· οι επιβεβαιώσεις δεν μπορούν να διορθώσουν μια λανθασμένη διεύθυνση ή μια απάτη.</a:t>
            </a:r>
            <a:endParaRPr lang="e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Αποστολή Bitcoin</a:t>
            </a:r>
            <a:endParaRPr lang="el"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el" altLang="en-US" sz="2400" b="1" dirty="0">
                <a:solidFill>
                  <a:srgbClr val="25252B"/>
                </a:solidFill>
                <a:latin typeface="IBM Plex Sans" pitchFamily="34" charset="0"/>
                <a:ea typeface="IBM Plex Sans" pitchFamily="34" charset="-122"/>
                <a:cs typeface="IBM Plex Sans" pitchFamily="34" charset="-120"/>
              </a:rPr>
              <a:t>Άσκηση 2: κάντε μια παύση και ελέγξτε πριν από την αποστολή</a:t>
            </a:r>
            <a:endParaRPr lang="el" sz="2400" dirty="0"/>
          </a:p>
        </p:txBody>
      </p:sp>
      <p:sp>
        <p:nvSpPr>
          <p:cNvPr id="6" name="Text 3"/>
          <p:cNvSpPr/>
          <p:nvPr/>
        </p:nvSpPr>
        <p:spPr>
          <a:xfrm>
            <a:off x="666780" y="2575316"/>
            <a:ext cx="6340632" cy="3290926"/>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Εγκρίνετε μόνο όταν όλα τα στοιχεία συμφωνούν με όσα ελέγξατε. Αν αλλάξουν τα στοιχεία, προκύψει πίεση για άμεση δράση ή κάποιος ζητήσει απόρρητες πληροφορίες, σταματήστε και επαληθεύστε ανεξάρτητα. Μια έγκυρη αποστολή είναι δύσκολο ή αδύνατο να αναιρεθεί.</a:t>
            </a:r>
            <a:endParaRPr lang="e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Πριν στείλετε✓ ΠαραλήπτηςΕπιβεβαιώστε σε ποιον στέλνετε και γιατί μέσω ενός αξιόπιστου καναλιού.✓ Τρόπος πληρωμήςΕπιβεβαιώστε αν η πληρωμή γίνεται στην αλυσίδα ή μέσω Lightning.✓ ΠροορισμόςΣυγκρίνετέ ">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Επαλήθευση και μη αναστρέψιμες συναλλαγές</a:t>
            </a:r>
            <a:endParaRPr lang="el" sz="3000" dirty="0"/>
          </a:p>
        </p:txBody>
      </p:sp>
      <p:sp>
        <p:nvSpPr>
          <p:cNvPr id="4" name="Text 2"/>
          <p:cNvSpPr/>
          <p:nvPr/>
        </p:nvSpPr>
        <p:spPr>
          <a:xfrm>
            <a:off x="986729" y="1372240"/>
            <a:ext cx="11159338" cy="2227021"/>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Txid:</a:t>
            </a:r>
            <a:r>
              <a:rPr lang="el" altLang="en-US" sz="2020" dirty="0">
                <a:solidFill>
                  <a:srgbClr val="25252B"/>
                </a:solidFill>
                <a:latin typeface="IBM Plex Sans" pitchFamily="34" charset="0"/>
                <a:ea typeface="IBM Plex Sans" pitchFamily="34" charset="-122"/>
                <a:cs typeface="IBM Plex Sans" pitchFamily="34" charset="-120"/>
              </a:rPr>
              <a:t> αναγνωριστικό συναλλαγής στην αλυσίδα</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Εξερευνητής:</a:t>
            </a:r>
            <a:r>
              <a:rPr lang="el" altLang="en-US" sz="2020" dirty="0">
                <a:solidFill>
                  <a:srgbClr val="25252B"/>
                </a:solidFill>
                <a:latin typeface="IBM Plex Sans" pitchFamily="34" charset="0"/>
                <a:ea typeface="IBM Plex Sans" pitchFamily="34" charset="-122"/>
                <a:cs typeface="IBM Plex Sans" pitchFamily="34" charset="-120"/>
              </a:rPr>
              <a:t> διεπαφή πρόσβασης σε δημόσια δεδομένα συναλλαγών</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Ελέγξτε το δίκτυο, τον προορισμό, το ποσό, το τέλος συναλλαγής, την κατάσταση και τις επιβεβαιώσεις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Μετάδοση → σε εκκρεμότητα → συμπερίληψη σε μπλοκ → μεταγενέστερες επιβεβαιώσεις</a:t>
            </a:r>
            <a:endParaRPr lang="el" sz="2020" dirty="0"/>
          </a:p>
        </p:txBody>
      </p:sp>
      <p:sp>
        <p:nvSpPr>
          <p:cNvPr id="5" name="Text 3"/>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Ένας εξερευνητής δεν μπορεί να αποδείξει την ταυτότητα, την εντιμότητα ή τον σκοπό μιας πληρωμής. Δεν υπάρχει ενιαίος αριθμός επιβεβαιώσεων που να ισχύει για κάθε πληρωμή.</a:t>
            </a:r>
            <a:endParaRPr lang="el" sz="2020" dirty="0"/>
          </a:p>
        </p:txBody>
      </p:sp>
      <p:sp>
        <p:nvSpPr>
          <p:cNvPr id="6" name="Text 4"/>
          <p:cNvSpPr/>
          <p:nvPr/>
        </p:nvSpPr>
        <p:spPr>
          <a:xfrm>
            <a:off x="666780" y="4827941"/>
            <a:ext cx="11510010"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Χρησιμοποιήστε προετοιμασμένα παραδείγματα· μην αναζητάτε προσωπικές διευθύνσεις ή συναλλαγές εκπαιδευομένων. Οι αναζητήσεις μπορούν να αποκαλύψουν το ενδιαφέρον σας στον διαχειριστή του εξερευνητή.</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Δεξαμενή εκκρεμών συναλλαγώνΑναμονή για ένα μπλοκΜπλοκ N1 επιβεβαίωσηΜπλοκ N+12 επιβεβαιώσειςΜπλοκ N+23 επιβεβαιώσειςΜπλοκ N+34 επιβεβαιώσεις">    </p:cNvPr>
          <p:cNvPicPr>
            <a:picLocks noChangeAspect="1"/>
          </p:cNvPicPr>
          <p:nvPr/>
        </p:nvPicPr>
        <p:blipFill>
          <a:blip r:embed="rId1"/>
          <a:stretch>
            <a:fillRect/>
          </a:stretch>
        </p:blipFill>
        <p:spPr>
          <a:xfrm>
            <a:off x="342900" y="1758391"/>
            <a:ext cx="11506170" cy="318887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Λίστα ελέγχου ασφάλειας</a:t>
            </a:r>
            <a:endParaRPr lang="el" sz="3000" dirty="0"/>
          </a:p>
        </p:txBody>
      </p:sp>
      <p:sp>
        <p:nvSpPr>
          <p:cNvPr id="5" name="Text 2"/>
          <p:cNvSpPr/>
          <p:nvPr/>
        </p:nvSpPr>
        <p:spPr>
          <a:xfrm>
            <a:off x="666780" y="1417320"/>
            <a:ext cx="5694426" cy="658094"/>
          </a:xfrm>
          <a:prstGeom prst="rect">
            <a:avLst/>
          </a:prstGeom>
          <a:noFill/>
          <a:ln/>
        </p:spPr>
        <p:txBody>
          <a:bodyPr wrap="square" lIns="0" tIns="0" rIns="0" bIns="0" rtlCol="0" anchor="t"/>
          <a:lstStyle/>
          <a:p>
            <a:pPr algn="l" indent="0" marL="0">
              <a:lnSpc>
                <a:spcPct val="113000"/>
              </a:lnSpc>
              <a:buNone/>
            </a:pPr>
            <a:r>
              <a:rPr lang="el" altLang="en-US" sz="1920" b="1" dirty="0">
                <a:solidFill>
                  <a:srgbClr val="25252B"/>
                </a:solidFill>
                <a:latin typeface="IBM Plex Sans" pitchFamily="34" charset="0"/>
                <a:ea typeface="IBM Plex Sans" pitchFamily="34" charset="-122"/>
                <a:cs typeface="IBM Plex Sans" pitchFamily="34" charset="-120"/>
              </a:rPr>
              <a:t>Άσκηση 3: εντοπίστε έναν κίνδυνο και σταματήστε με ασφάλεια</a:t>
            </a:r>
            <a:endParaRPr lang="el" sz="1920" dirty="0"/>
          </a:p>
        </p:txBody>
      </p:sp>
      <p:sp>
        <p:nvSpPr>
          <p:cNvPr id="6" name="Text 3"/>
          <p:cNvSpPr/>
          <p:nvPr/>
        </p:nvSpPr>
        <p:spPr>
          <a:xfrm>
            <a:off x="666780" y="2319193"/>
            <a:ext cx="5694426" cy="1645280"/>
          </a:xfrm>
          <a:prstGeom prst="rect">
            <a:avLst/>
          </a:prstGeom>
          <a:noFill/>
          <a:ln/>
        </p:spPr>
        <p:txBody>
          <a:bodyPr wrap="square" lIns="0" tIns="0" rIns="0" bIns="0" rtlCol="0" anchor="t"/>
          <a:lstStyle/>
          <a:p>
            <a:pPr algn="l" indent="0" marL="0">
              <a:lnSpc>
                <a:spcPct val="113000"/>
              </a:lnSpc>
              <a:buNone/>
            </a:pPr>
            <a:r>
              <a:rPr lang="el" altLang="en-US" sz="1920" b="1" dirty="0">
                <a:solidFill>
                  <a:srgbClr val="25252B"/>
                </a:solidFill>
                <a:latin typeface="IBM Plex Sans" pitchFamily="34" charset="0"/>
                <a:ea typeface="IBM Plex Sans" pitchFamily="34" charset="-122"/>
                <a:cs typeface="IBM Plex Sans" pitchFamily="34" charset="-120"/>
              </a:rPr>
              <a:t>Κάντε μια παύση. Μην κοινοποιήσετε τίποτα. Μη στείλετε τίποτα. Κλείστε το κανάλι επικοινωνίας. Επαληθεύστε ανεξάρτητα. Ζητήστε βοήθεια χωρίς να αποκαλύψετε μυστικά.</a:t>
            </a:r>
            <a:endParaRPr lang="el" sz="1920" dirty="0"/>
          </a:p>
        </p:txBody>
      </p:sp>
      <p:sp>
        <p:nvSpPr>
          <p:cNvPr id="7" name="Shape 4"/>
          <p:cNvSpPr/>
          <p:nvPr/>
        </p:nvSpPr>
        <p:spPr>
          <a:xfrm>
            <a:off x="666780" y="4208252"/>
            <a:ext cx="5372100" cy="1645006"/>
          </a:xfrm>
          <a:prstGeom prst="rect">
            <a:avLst/>
          </a:prstGeom>
          <a:solidFill>
            <a:srgbClr val="F3F3FA"/>
          </a:solidFill>
          <a:ln/>
        </p:spPr>
      </p:sp>
      <p:sp>
        <p:nvSpPr>
          <p:cNvPr id="8" name="Shape 5"/>
          <p:cNvSpPr/>
          <p:nvPr/>
        </p:nvSpPr>
        <p:spPr>
          <a:xfrm>
            <a:off x="666780" y="4208252"/>
            <a:ext cx="57150" cy="1645006"/>
          </a:xfrm>
          <a:prstGeom prst="rect">
            <a:avLst/>
          </a:prstGeom>
          <a:solidFill>
            <a:srgbClr val="422C70"/>
          </a:solidFill>
          <a:ln/>
        </p:spPr>
      </p:sp>
      <p:sp>
        <p:nvSpPr>
          <p:cNvPr id="9" name="Text 6"/>
          <p:cNvSpPr/>
          <p:nvPr/>
        </p:nvSpPr>
        <p:spPr>
          <a:xfrm>
            <a:off x="1114014" y="4427708"/>
            <a:ext cx="4806726" cy="1206094"/>
          </a:xfrm>
          <a:prstGeom prst="rect">
            <a:avLst/>
          </a:prstGeom>
          <a:noFill/>
          <a:ln/>
        </p:spPr>
        <p:txBody>
          <a:bodyPr wrap="square" lIns="0" tIns="0" rIns="0" bIns="0" rtlCol="0" anchor="t"/>
          <a:lstStyle/>
          <a:p>
            <a:pPr algn="l" indent="0" marL="0">
              <a:lnSpc>
                <a:spcPct val="113000"/>
              </a:lnSpc>
              <a:buNone/>
            </a:pPr>
            <a:r>
              <a:rPr lang="el" altLang="en-US" sz="1920" b="1" dirty="0">
                <a:solidFill>
                  <a:srgbClr val="422C70"/>
                </a:solidFill>
                <a:latin typeface="IBM Plex Sans" pitchFamily="34" charset="0"/>
                <a:ea typeface="IBM Plex Sans" pitchFamily="34" charset="-122"/>
                <a:cs typeface="IBM Plex Sans" pitchFamily="34" charset="-120"/>
              </a:rPr>
              <a:t>Δοκιμάστε το</a:t>
            </a:r>
            <a:endParaRPr lang="el" sz="1920" dirty="0"/>
          </a:p>
          <a:p>
            <a:pPr algn="l" indent="0" marL="0">
              <a:lnSpc>
                <a:spcPct val="113000"/>
              </a:lnSpc>
              <a:spcBef>
                <a:spcPts val="290"/>
              </a:spcBef>
              <a:buNone/>
            </a:pPr>
            <a:r>
              <a:rPr lang="el" altLang="en-US" sz="1920" dirty="0">
                <a:solidFill>
                  <a:srgbClr val="25252B"/>
                </a:solidFill>
                <a:latin typeface="IBM Plex Sans" pitchFamily="34" charset="0"/>
                <a:ea typeface="IBM Plex Sans" pitchFamily="34" charset="-122"/>
                <a:cs typeface="IBM Plex Sans" pitchFamily="34" charset="-120"/>
              </a:rPr>
              <a:t>Εντοπίστε σε ένα προετοιμασμένο μήνυμα το προειδοποιητικό σημάδι, την πιθανή απώλεια και την πρώτη ασφαλή ενέργεια.</a:t>
            </a:r>
            <a:endParaRPr lang="el"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Επείγουσα ανάγκη Πλαστοπροσωπία Αλλαγή προορισμού Εγγυημένες αποδόσεις Αιτήματα για απόρρητα στοιχεία">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Απόκτηση και ανταλλαγή</a:t>
            </a:r>
            <a:br/>
            <a:r>
              <a:rPr lang="el" altLang="en-US" sz="3000" dirty="0">
                <a:solidFill>
                  <a:srgbClr val="422C70"/>
                </a:solidFill>
                <a:latin typeface="IBM Plex Sans Medium" pitchFamily="34" charset="0"/>
                <a:ea typeface="IBM Plex Sans Medium" pitchFamily="34" charset="-122"/>
                <a:cs typeface="IBM Plex Sans Medium" pitchFamily="34" charset="-120"/>
              </a:rPr>
              <a:t>Bitcoin</a:t>
            </a:r>
            <a:endParaRPr lang="el"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el" altLang="en-US" sz="1820" b="1" dirty="0">
                <a:solidFill>
                  <a:srgbClr val="25252B"/>
                </a:solidFill>
                <a:latin typeface="IBM Plex Sans" pitchFamily="34" charset="0"/>
                <a:ea typeface="IBM Plex Sans" pitchFamily="34" charset="-122"/>
                <a:cs typeface="IBM Plex Sans" pitchFamily="34" charset="-120"/>
              </a:rPr>
              <a:t>Ενημέρωση, όχι χρηματοοικονομικές συμβουλές</a:t>
            </a:r>
            <a:endParaRPr lang="el" sz="1820" dirty="0"/>
          </a:p>
        </p:txBody>
      </p:sp>
      <p:sp>
        <p:nvSpPr>
          <p:cNvPr id="6" name="Text 3"/>
          <p:cNvSpPr/>
          <p:nvPr/>
        </p:nvSpPr>
        <p:spPr>
          <a:xfrm>
            <a:off x="666780" y="2374422"/>
            <a:ext cx="5694426" cy="1562710"/>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Συγκρίνετε τη συνολική τιμή και τη διαφορά τιμής αγοράς και πώλησης, τις χρεώσεις υπηρεσιών και αναλήψεων, τον έλεγχο των κλειδιών, τα δεδομένα ταυτότητας, τον διακανονισμό και τους ισχύοντες τοπικούς κανόνες.</a:t>
            </a:r>
            <a:endParaRPr lang="el" sz="1820" dirty="0"/>
          </a:p>
        </p:txBody>
      </p:sp>
      <p:sp>
        <p:nvSpPr>
          <p:cNvPr id="7" name="Text 4"/>
          <p:cNvSpPr/>
          <p:nvPr/>
        </p:nvSpPr>
        <p:spPr>
          <a:xfrm>
            <a:off x="666780" y="4168658"/>
            <a:ext cx="5694426" cy="1562710"/>
          </a:xfrm>
          <a:prstGeom prst="rect">
            <a:avLst/>
          </a:prstGeom>
          <a:noFill/>
          <a:ln/>
        </p:spPr>
        <p:txBody>
          <a:bodyPr wrap="square" lIns="0" tIns="0" rIns="0" bIns="0" rtlCol="0" anchor="t"/>
          <a:lstStyle/>
          <a:p>
            <a:pPr algn="l" indent="0" marL="0">
              <a:lnSpc>
                <a:spcPct val="113000"/>
              </a:lnSpc>
              <a:buNone/>
            </a:pPr>
            <a:r>
              <a:rPr lang="el" altLang="en-US" sz="1820" dirty="0">
                <a:solidFill>
                  <a:srgbClr val="25252B"/>
                </a:solidFill>
                <a:latin typeface="IBM Plex Sans" pitchFamily="34" charset="0"/>
                <a:ea typeface="IBM Plex Sans" pitchFamily="34" charset="-122"/>
                <a:cs typeface="IBM Plex Sans" pitchFamily="34" charset="-120"/>
              </a:rPr>
              <a:t>Καμία μέθοδος ή πάροχος δεν αποτελεί αυτομάτως την καλύτερη επιλογή. </a:t>
            </a:r>
            <a:r>
              <a:rPr lang="el" altLang="en-US" sz="1820" b="1" dirty="0">
                <a:solidFill>
                  <a:srgbClr val="25252B"/>
                </a:solidFill>
                <a:latin typeface="IBM Plex Sans" pitchFamily="34" charset="0"/>
                <a:ea typeface="IBM Plex Sans" pitchFamily="34" charset="-122"/>
                <a:cs typeface="IBM Plex Sans" pitchFamily="34" charset="-120"/>
              </a:rPr>
              <a:t>KYC</a:t>
            </a:r>
            <a:r>
              <a:rPr lang="el" altLang="en-US" sz="1820" dirty="0">
                <a:solidFill>
                  <a:srgbClr val="25252B"/>
                </a:solidFill>
                <a:latin typeface="IBM Plex Sans" pitchFamily="34" charset="0"/>
                <a:ea typeface="IBM Plex Sans" pitchFamily="34" charset="-122"/>
                <a:cs typeface="IBM Plex Sans" pitchFamily="34" charset="-120"/>
              </a:rPr>
              <a:t> σημαίνει ελέγχους ταυτότητας: πιθανά οφέλη συμμόρφωσης ή ανάκτησης, με κινδύνους από τη σύνδεση δεδομένων ταυτότητας και πληρωμών.</a:t>
            </a:r>
            <a:endParaRPr lang="el"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Ένα άτομο που θέλει bitcoin Αμοιβή Πληρωθείτε για την εργασία σας.Από άτομο σε άτομοΑνταλλάξτε μετρητά από κοντά.ΑνταλλακτήριοΑγοράστε μέσω μιας υπηρεσίας.ΑΤΜ Αγοράστε σε ένα μηχάνημα. Αυτοθεματοφυλακ">    </p:cNvPr>
          <p:cNvPicPr>
            <a:picLocks noChangeAspect="1"/>
          </p:cNvPicPr>
          <p:nvPr/>
        </p:nvPicPr>
        <p:blipFill>
          <a:blip r:embed="rId1"/>
          <a:stretch>
            <a:fillRect/>
          </a:stretch>
        </p:blipFill>
        <p:spPr>
          <a:xfrm>
            <a:off x="342900" y="715792"/>
            <a:ext cx="11506170" cy="52739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ΚόστηΠοια τιμή, διαφορά τιμής αγοράς και πώλησης και τέλη υπηρεσίας ή ανάληψης ισχύουν;ΘεματοφυλακήΠοιος ελέγχει τα bitcoin πριν και μετά την ανταλλαγή; Ταυτότητα και ιδιωτικότηταΠοια προσωπικά δεδομέ">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Πληρωμές εντός αλυσίδας και μέσω Lightning</a:t>
            </a:r>
            <a:endParaRPr lang="el"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Εντός αλυσίδας:</a:t>
            </a:r>
            <a:r>
              <a:rPr lang="el" altLang="en-US" sz="2110" dirty="0">
                <a:solidFill>
                  <a:srgbClr val="25252B"/>
                </a:solidFill>
                <a:latin typeface="IBM Plex Sans" pitchFamily="34" charset="0"/>
                <a:ea typeface="IBM Plex Sans" pitchFamily="34" charset="-122"/>
                <a:cs typeface="IBM Plex Sans" pitchFamily="34" charset="-120"/>
              </a:rPr>
              <a:t> καταγραφή στην αλυσίδα συστοιχιών· επιβεβαιώσεις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Lightning:</a:t>
            </a:r>
            <a:r>
              <a:rPr lang="el" altLang="en-US" sz="2110" dirty="0">
                <a:solidFill>
                  <a:srgbClr val="25252B"/>
                </a:solidFill>
                <a:latin typeface="IBM Plex Sans" pitchFamily="34" charset="0"/>
                <a:ea typeface="IBM Plex Sans" pitchFamily="34" charset="-122"/>
                <a:cs typeface="IBM Plex Sans" pitchFamily="34" charset="-120"/>
              </a:rPr>
              <a:t> δίκτυο πληρωμών Bitcoin· συνήθως γρήγορη επιτυχία ή αποτυχία</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Διαφορετικά αιτήματα λήψης, χρεώσεις, όρια και σημεία αποτυχίας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Αντιστοιχίστε το αίτημα με τη μέθοδο πληρωμής που υποστηρίζει το πορτοφόλι</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Κάθε διαδρομή μπορεί να περιλαμβάνει θεματοφυλακή ή εξάρτηση από υπηρεσία</a:t>
            </a:r>
            <a:endParaRPr lang="el" sz="2110" dirty="0"/>
          </a:p>
        </p:txBody>
      </p:sp>
      <p:sp>
        <p:nvSpPr>
          <p:cNvPr id="5" name="Text 3"/>
          <p:cNvSpPr/>
          <p:nvPr/>
        </p:nvSpPr>
        <p:spPr>
          <a:xfrm>
            <a:off x="666780" y="3694816"/>
            <a:ext cx="11510010" cy="108585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Το Lightning δεν είναι ξεχωριστό νόμισμα. Ένα πορτοφόλι Lightning μπορεί να είναι θεματοφυλακής ή αυτοθεματοφυλακής· η γρήγορη πληρωμή δεν αποδεικνύει ότι είναι κατάλληλο για μεγαλύτερα υπόλοιπα.</a:t>
            </a:r>
            <a:endParaRPr lang="el" sz="2110" dirty="0"/>
          </a:p>
        </p:txBody>
      </p:sp>
      <p:sp>
        <p:nvSpPr>
          <p:cNvPr id="6" name="Text 4"/>
          <p:cNvSpPr/>
          <p:nvPr/>
        </p:nvSpPr>
        <p:spPr>
          <a:xfrm>
            <a:off x="666780" y="5048860"/>
            <a:ext cx="11510010" cy="108585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Ορισμένες εφαρμογές υποστηρίζουν και τις δύο διαδρομές με πρόσθετες χρεώσεις ή εξαρτήσεις. Οι λεπτομέρειες για τα κανάλια, τη δρομολόγηση και τη ρευστότητα καλύπτονται στην ενότητα Προχωρημένη Μάθηση.</a:t>
            </a:r>
            <a:endParaRPr lang="e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Υποστηριζόμενη εξάσκηση</a:t>
            </a:r>
            <a:endParaRPr lang="el"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Ανοίξτε το προετοιμασμένο πορτοφόλι και περιηγηθείτε σε αυτό</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Ολοκληρώστε την εγκεκριμένη διαδικασία πρώτης πρόσβασης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Εντοπίστε και ελέγξτε τα δημόσια στοιχεία λήψης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Λάβετε χρήματα ή προσομοιώστε με ασφάλεια τη λήψη τους· ελέγξτε την κατάσταση</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Ολοκληρώστε ή προσομοιώστε μια διαδικασία λήψης/αποστολής</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Δείξτε ότι είστε έτοιμοι για ανάκτηση χωρίς να αποκαλύψετε μυστικά στοιχεία</a:t>
            </a:r>
            <a:endParaRPr lang="el" sz="2210" dirty="0"/>
          </a:p>
        </p:txBody>
      </p:sp>
      <p:sp>
        <p:nvSpPr>
          <p:cNvPr id="5" name="Text 3"/>
          <p:cNvSpPr/>
          <p:nvPr/>
        </p:nvSpPr>
        <p:spPr>
          <a:xfrm>
            <a:off x="666780" y="4616988"/>
            <a:ext cx="11510010" cy="113541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Χρησιμοποιήστε το συμφωνημένο περιβάλλον εκπαίδευσης. Σταματήστε αν εντοπίσετε κάποια ασυμφωνία· ζητήστε υποστήριξη και περισσότερη εξάσκηση όταν χρειάζεται.</a:t>
            </a:r>
            <a:endParaRPr lang="e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Επανάληψη: Τι σημαίνει η ευθύνη της αυτοθεματοφυλακής;</a:t>
            </a:r>
            <a:endParaRPr lang="el"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el" altLang="en-US" sz="1920" b="1" dirty="0">
                <a:solidFill>
                  <a:srgbClr val="25252B"/>
                </a:solidFill>
                <a:latin typeface="IBM Plex Sans" pitchFamily="34" charset="0"/>
                <a:ea typeface="IBM Plex Sans" pitchFamily="34" charset="-122"/>
                <a:cs typeface="IBM Plex Sans" pitchFamily="34" charset="-120"/>
              </a:rPr>
              <a:t>Βασικά συμπεράσματα</a:t>
            </a:r>
            <a:endParaRPr lang="el"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Το πορτοφόλι διαχειρίζεται την πρόσβαση· τα κλειδιά εξουσιοδοτούν τις δαπάνες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Μοιραστείτε τα στοιχεία λήψης· κρατήστε τα μυστικά σας εκτός σύνδεσης και απόρρητα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Εντοπίστε τους κινδύνους φύλαξης, ανάκτησης και συσκευών</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Επαληθεύστε πριν εγκρίνετε· ελέγξτε το αποτέλεσμα εσείς οι ίδιοι</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Σταματήστε όταν σας πιέζουν· φροντίστε τα λάθη κατά τη μάθηση να έχουν μικρό κόστος</a:t>
            </a:r>
            <a:endParaRPr lang="el"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Ένας φίλος σάς στέλνει ένα αίτημα, ενώ κάποιος άγνωστος που παρέχει υποστήριξη απαιτεί άμεση ενέργεια. Τι θα μπορούσατε να ελέγξετε προτού κάνετε οτιδήποτε;</a:t>
            </a:r>
            <a:endParaRPr lang="el" sz="1920" dirty="0"/>
          </a:p>
        </p:txBody>
      </p:sp>
      <p:sp>
        <p:nvSpPr>
          <p:cNvPr id="7" name="Shape 5"/>
          <p:cNvSpPr/>
          <p:nvPr/>
        </p:nvSpPr>
        <p:spPr>
          <a:xfrm>
            <a:off x="666780" y="4951385"/>
            <a:ext cx="10858500" cy="986912"/>
          </a:xfrm>
          <a:prstGeom prst="rect">
            <a:avLst/>
          </a:prstGeom>
          <a:solidFill>
            <a:srgbClr val="F3F3FA"/>
          </a:solidFill>
          <a:ln/>
        </p:spPr>
      </p:sp>
      <p:sp>
        <p:nvSpPr>
          <p:cNvPr id="8" name="Shape 6"/>
          <p:cNvSpPr/>
          <p:nvPr/>
        </p:nvSpPr>
        <p:spPr>
          <a:xfrm>
            <a:off x="666780" y="4951385"/>
            <a:ext cx="57150" cy="986912"/>
          </a:xfrm>
          <a:prstGeom prst="rect">
            <a:avLst/>
          </a:prstGeom>
          <a:solidFill>
            <a:srgbClr val="422C70"/>
          </a:solidFill>
          <a:ln/>
        </p:spPr>
      </p:sp>
      <p:sp>
        <p:nvSpPr>
          <p:cNvPr id="9" name="Text 7"/>
          <p:cNvSpPr/>
          <p:nvPr/>
        </p:nvSpPr>
        <p:spPr>
          <a:xfrm>
            <a:off x="1114014" y="5170841"/>
            <a:ext cx="10622310" cy="548000"/>
          </a:xfrm>
          <a:prstGeom prst="rect">
            <a:avLst/>
          </a:prstGeom>
          <a:noFill/>
          <a:ln/>
        </p:spPr>
        <p:txBody>
          <a:bodyPr wrap="square" lIns="0" tIns="0" rIns="0" bIns="0" rtlCol="0" anchor="t"/>
          <a:lstStyle/>
          <a:p>
            <a:pPr algn="l" indent="0" marL="0">
              <a:lnSpc>
                <a:spcPct val="113000"/>
              </a:lnSpc>
              <a:buNone/>
            </a:pPr>
            <a:r>
              <a:rPr lang="el" altLang="en-US" sz="1920" b="1" dirty="0">
                <a:solidFill>
                  <a:srgbClr val="422C70"/>
                </a:solidFill>
                <a:latin typeface="IBM Plex Sans" pitchFamily="34" charset="0"/>
                <a:ea typeface="IBM Plex Sans" pitchFamily="34" charset="-122"/>
                <a:cs typeface="IBM Plex Sans" pitchFamily="34" charset="-120"/>
              </a:rPr>
              <a:t>Μια στιγμή για σκέψη</a:t>
            </a:r>
            <a:endParaRPr lang="el" sz="1920" dirty="0"/>
          </a:p>
          <a:p>
            <a:pPr algn="l" indent="0" marL="0">
              <a:lnSpc>
                <a:spcPct val="113000"/>
              </a:lnSpc>
              <a:spcBef>
                <a:spcPts val="290"/>
              </a:spcBef>
              <a:buNone/>
            </a:pPr>
            <a:r>
              <a:rPr lang="el" altLang="en-US" sz="1920" dirty="0">
                <a:solidFill>
                  <a:srgbClr val="25252B"/>
                </a:solidFill>
                <a:latin typeface="IBM Plex Sans" pitchFamily="34" charset="0"/>
                <a:ea typeface="IBM Plex Sans" pitchFamily="34" charset="-122"/>
                <a:cs typeface="IBM Plex Sans" pitchFamily="34" charset="-120"/>
              </a:rPr>
              <a:t>Ποιον έλεγχο ασφαλείας θα σταματήσετε για να κάνετε προτού ενεργήσετε;</a:t>
            </a:r>
            <a:endParaRPr lang="el"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3</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el" altLang="en-US" sz="2400" dirty="0">
                <a:solidFill>
                  <a:srgbClr val="F7941F"/>
                </a:solidFill>
                <a:latin typeface="IBM Plex Sans Medium" pitchFamily="34" charset="0"/>
                <a:ea typeface="IBM Plex Sans Medium" pitchFamily="34" charset="-122"/>
                <a:cs typeface="IBM Plex Sans Medium" pitchFamily="34" charset="-120"/>
              </a:rPr>
              <a:t>Ενότητα 4</a:t>
            </a:r>
            <a:endParaRPr lang="el"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el" altLang="en-US" sz="4350" dirty="0">
                <a:solidFill>
                  <a:srgbClr val="FFFFFF"/>
                </a:solidFill>
                <a:latin typeface="IBM Plex Sans Medium" pitchFamily="34" charset="0"/>
                <a:ea typeface="IBM Plex Sans Medium" pitchFamily="34" charset="-122"/>
                <a:cs typeface="IBM Plex Sans Medium" pitchFamily="34" charset="-120"/>
              </a:rPr>
              <a:t>Το Bitcoin στην κοινότητά σας</a:t>
            </a:r>
            <a:endParaRPr lang="el"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el" altLang="en-US" sz="2400" b="1" dirty="0">
                <a:solidFill>
                  <a:srgbClr val="FFFFFF"/>
                </a:solidFill>
                <a:latin typeface="IBM Plex Sans" pitchFamily="34" charset="0"/>
                <a:ea typeface="IBM Plex Sans" pitchFamily="34" charset="-122"/>
                <a:cs typeface="IBM Plex Sans" pitchFamily="34" charset="-120"/>
              </a:rPr>
              <a:t>Σύνδεση:</a:t>
            </a:r>
            <a:r>
              <a:rPr lang="el" altLang="en-US" sz="2400" dirty="0">
                <a:solidFill>
                  <a:srgbClr val="FFFFFF"/>
                </a:solidFill>
                <a:latin typeface="IBM Plex Sans" pitchFamily="34" charset="0"/>
                <a:ea typeface="IBM Plex Sans" pitchFamily="34" charset="-122"/>
                <a:cs typeface="IBM Plex Sans" pitchFamily="34" charset="-120"/>
              </a:rPr>
              <a:t> Πώς συνδέονται το πρόβλημα, η λύση και η ασφαλής δράση με αυτή την κοινότητα;</a:t>
            </a:r>
            <a:endParaRPr lang="e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Η τοπική σας ενότητα 4</a:t>
            </a:r>
            <a:endParaRPr lang="el" sz="3000" dirty="0"/>
          </a:p>
        </p:txBody>
      </p:sp>
      <p:pic>
        <p:nvPicPr>
          <p:cNvPr id="4" name="Image 0" descr="ΣυνδέστεΣυνδέστε όσα μάθατε νωρίτερα με μια τοπική ανάγκη. ΣυγκρίνετεΑξιολογήστε το Bitcoin σε σύγκριση με μια ρεαλιστική τοπική επιλογή.Εξασκηθείτε με ασφάλειαΔοκιμάστε μια καθορισμένη εργασία με καθ">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Καταγράψτε το τοπικό ζήτημα στο οποίο εστιάζετε: πρόβλημα ή ευκαιρία, εναλλακτική λύση, ασφαλές σενάριο, κύριο όφελος και κίνδυνος, καθώς και ασφαλές επόμενο βήμα.</a:t>
            </a:r>
            <a:endParaRPr lang="el"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Δεν αναμένεται από εσάς να υιοθετήσετε το Bitcoin ή να καταλήξετε στο συμπέρασμα ότι είναι η καλύτερη επιλογή. Τα τοπικά παραδείγματα δεν αποδεικνύουν ότι μια μέθοδος λειτουργεί παντού.</a:t>
            </a:r>
            <a:endParaRPr lang="e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Εργαστήρια και επιδείξεις</a:t>
            </a:r>
            <a:endParaRPr lang="el" sz="3000" dirty="0"/>
          </a:p>
        </p:txBody>
      </p:sp>
      <p:sp>
        <p:nvSpPr>
          <p:cNvPr id="4" name="Text 2"/>
          <p:cNvSpPr/>
          <p:nvPr/>
        </p:nvSpPr>
        <p:spPr>
          <a:xfrm>
            <a:off x="1017179" y="1379464"/>
            <a:ext cx="11125871" cy="1625803"/>
          </a:xfrm>
          <a:prstGeom prst="rect">
            <a:avLst/>
          </a:prstGeom>
          <a:noFill/>
          <a:ln/>
        </p:spPr>
        <p:txBody>
          <a:bodyPr wrap="square" lIns="0" tIns="0" rIns="0" bIns="0" rtlCol="0" anchor="t"/>
          <a:lstStyle/>
          <a:p>
            <a:pPr algn="l" marL="210820" indent="-210820">
              <a:lnSpc>
                <a:spcPct val="113000"/>
              </a:lnSpc>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Παρουσίαση:</a:t>
            </a:r>
            <a:r>
              <a:rPr lang="el" altLang="en-US" sz="2210" dirty="0">
                <a:solidFill>
                  <a:srgbClr val="25252B"/>
                </a:solidFill>
                <a:latin typeface="IBM Plex Sans" pitchFamily="34" charset="0"/>
                <a:ea typeface="IBM Plex Sans" pitchFamily="34" charset="-122"/>
                <a:cs typeface="IBM Plex Sans" pitchFamily="34" charset="-120"/>
              </a:rPr>
              <a:t> παρατηρήστε τη διαδικασία και τους κινδύνους</a:t>
            </a:r>
            <a:endParaRPr lang="el" sz="2210" dirty="0"/>
          </a:p>
          <a:p>
            <a:pPr algn="l" marL="210820" indent="-210820">
              <a:lnSpc>
                <a:spcPct val="113000"/>
              </a:lnSpc>
              <a:spcBef>
                <a:spcPts val="440"/>
              </a:spcBef>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Εξάσκηση:</a:t>
            </a:r>
            <a:r>
              <a:rPr lang="el" altLang="en-US" sz="2210" dirty="0">
                <a:solidFill>
                  <a:srgbClr val="25252B"/>
                </a:solidFill>
                <a:latin typeface="IBM Plex Sans" pitchFamily="34" charset="0"/>
                <a:ea typeface="IBM Plex Sans" pitchFamily="34" charset="-122"/>
                <a:cs typeface="IBM Plex Sans" pitchFamily="34" charset="-120"/>
              </a:rPr>
              <a:t> ακολουθήστε τα βήματα με ασφαλές εκπαιδευτικό υλικό</a:t>
            </a:r>
            <a:endParaRPr lang="el" sz="2210" dirty="0"/>
          </a:p>
          <a:p>
            <a:pPr algn="l" marL="210820" indent="-210820">
              <a:lnSpc>
                <a:spcPct val="113000"/>
              </a:lnSpc>
              <a:spcBef>
                <a:spcPts val="440"/>
              </a:spcBef>
              <a:buSzPct val="100000"/>
              <a:buChar char="•"/>
            </a:pPr>
            <a:r>
              <a:rPr lang="el" altLang="en-US" sz="2210" b="1" dirty="0">
                <a:solidFill>
                  <a:srgbClr val="422C70"/>
                </a:solidFill>
                <a:latin typeface="IBM Plex Sans" pitchFamily="34" charset="0"/>
                <a:ea typeface="IBM Plex Sans" pitchFamily="34" charset="-122"/>
                <a:cs typeface="IBM Plex Sans" pitchFamily="34" charset="-120"/>
              </a:rPr>
              <a:t>Αυτόνομη εφαρμογή:</a:t>
            </a:r>
            <a:r>
              <a:rPr lang="el" altLang="en-US" sz="2210" dirty="0">
                <a:solidFill>
                  <a:srgbClr val="25252B"/>
                </a:solidFill>
                <a:latin typeface="IBM Plex Sans" pitchFamily="34" charset="0"/>
                <a:ea typeface="IBM Plex Sans" pitchFamily="34" charset="-122"/>
                <a:cs typeface="IBM Plex Sans" pitchFamily="34" charset="-120"/>
              </a:rPr>
              <a:t> ολοκληρώστε μια εργασία ή εξηγήστε μια απόφαση αυτόνομα</a:t>
            </a:r>
            <a:endParaRPr lang="el" sz="2210" dirty="0"/>
          </a:p>
        </p:txBody>
      </p:sp>
      <p:sp>
        <p:nvSpPr>
          <p:cNvPr id="5" name="Text 3"/>
          <p:cNvSpPr/>
          <p:nvPr/>
        </p:nvSpPr>
        <p:spPr>
          <a:xfrm>
            <a:off x="666780" y="3313694"/>
            <a:ext cx="11510010" cy="75694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Πριν από την εξάσκηση: ελεγμένα εργαλεία, σαφή σχέδια ανάκτησης και αντιμετώπισης αστοχιών, γνωστοί κίνδυνοι και σαφές σημείο διακοπής.</a:t>
            </a:r>
            <a:endParaRPr lang="el" sz="2210" dirty="0"/>
          </a:p>
        </p:txBody>
      </p:sp>
      <p:sp>
        <p:nvSpPr>
          <p:cNvPr id="6" name="Text 4"/>
          <p:cNvSpPr/>
          <p:nvPr/>
        </p:nvSpPr>
        <p:spPr>
          <a:xfrm>
            <a:off x="666780" y="4350990"/>
            <a:ext cx="11510010" cy="1513881"/>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Δεν ασκείται καμία πίεση για εγκατάσταση λογισμικού ή κοινοποίηση οικονομικών δεδομένων. Διατίθεται εναλλακτική επιλογή χωρίς σύνδεση στο διαδίκτυο ή χωρίς χρήση χρημάτων. Οποιοδήποτε ποσό πραγματικών χρημάτων χρησιμοποιείται πρέπει να είναι τόσο μικρό ώστε η ολική απώλειά του να παραμένει μάθημα και όχι κρίση.</a:t>
            </a:r>
            <a:endParaRPr lang="e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Τοπικά εργαλεία και πόροι για το Bitcoin</a:t>
            </a:r>
            <a:endParaRPr lang="el" sz="3000" dirty="0"/>
          </a:p>
        </p:txBody>
      </p:sp>
      <p:sp>
        <p:nvSpPr>
          <p:cNvPr id="4" name="Text 2"/>
          <p:cNvSpPr/>
          <p:nvPr/>
        </p:nvSpPr>
        <p:spPr>
          <a:xfrm>
            <a:off x="986729" y="1372240"/>
            <a:ext cx="11159338" cy="2329434"/>
          </a:xfrm>
          <a:prstGeom prst="rect">
            <a:avLst/>
          </a:prstGeom>
          <a:noFill/>
          <a:ln/>
        </p:spPr>
        <p:txBody>
          <a:bodyPr wrap="square" lIns="0" tIns="0" rIns="0" bIns="0" rtlCol="0" anchor="t"/>
          <a:lstStyle/>
          <a:p>
            <a:pPr algn="l" marL="191770" indent="-191770">
              <a:lnSpc>
                <a:spcPct val="113000"/>
              </a:lnSpc>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Σκοπός και ρεαλιστική εναλλακτική</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Έλεγχος και ανάκτηση κλειδιών</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Αυθεντικός εκδότης, όνομα τομέα ή καταχώριση εφαρμογής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Καθεστώς ανοικτού κώδικα, έλεγχος και συντήρηση</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Ιδιωτικότητα, συνολικό κόστος, συμβατότητα και υποστήριξη</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Ισχύοντες τοπικοί κανόνες και περιορισμοί</a:t>
            </a:r>
            <a:endParaRPr lang="el" sz="2020" dirty="0"/>
          </a:p>
        </p:txBody>
      </p:sp>
      <p:sp>
        <p:nvSpPr>
          <p:cNvPr id="5" name="Text 3"/>
          <p:cNvSpPr/>
          <p:nvPr/>
        </p:nvSpPr>
        <p:spPr>
          <a:xfrm>
            <a:off x="666780" y="3983218"/>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Καταγράψτε το εργαλείο/την έκδοση, την ημερομηνία ελέγχου, τον τρόπο θεματοφυλακής, την κύρια χρήση, το όφελος, τον κίνδυνο, τη μέθοδο ανάκτησης και την εναλλακτική.</a:t>
            </a:r>
            <a:endParaRPr lang="el" sz="2020" dirty="0"/>
          </a:p>
        </p:txBody>
      </p:sp>
      <p:sp>
        <p:nvSpPr>
          <p:cNvPr id="6" name="Text 4"/>
          <p:cNvSpPr/>
          <p:nvPr/>
        </p:nvSpPr>
        <p:spPr>
          <a:xfrm>
            <a:off x="666780" y="4930353"/>
            <a:ext cx="11510010" cy="1036747"/>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Τα εργαλεία που αναφέρονται ονομαστικά είναι εκπαιδευτικά παραδείγματα που αφορούν συγκεκριμένη χρονική περίοδο, όχι συστάσεις ή υποσχέσεις ασφάλειας, διαθεσιμότητας, χαμηλού κόστους ή καταλληλότητας. Ελέγξτε τα ξανά πριν από την πραγματική χρήση.</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Πληρωμές Lightning</a:t>
            </a:r>
            <a:endParaRPr lang="el"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Αίτημα πληρωμής:</a:t>
            </a:r>
            <a:r>
              <a:rPr lang="el" altLang="en-US" sz="2020" dirty="0">
                <a:solidFill>
                  <a:srgbClr val="25252B"/>
                </a:solidFill>
                <a:latin typeface="IBM Plex Sans" pitchFamily="34" charset="0"/>
                <a:ea typeface="IBM Plex Sans" pitchFamily="34" charset="-122"/>
                <a:cs typeface="IBM Plex Sans" pitchFamily="34" charset="-120"/>
              </a:rPr>
              <a:t> αίτημα για συγκεκριμένη πληρωμή· μπορεί να περιλαμβάνει ποσό και χρόνο λήξης</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Διεύθυνση Lightning:</a:t>
            </a:r>
            <a:r>
              <a:rPr lang="el" altLang="en-US" sz="2020" dirty="0">
                <a:solidFill>
                  <a:srgbClr val="25252B"/>
                </a:solidFill>
                <a:latin typeface="IBM Plex Sans" pitchFamily="34" charset="0"/>
                <a:ea typeface="IBM Plex Sans" pitchFamily="34" charset="-122"/>
                <a:cs typeface="IBM Plex Sans" pitchFamily="34" charset="-120"/>
              </a:rPr>
              <a:t> αναγνωριστικό δρομολόγησης που υποστηρίζεται από πάροχο και συχνά μοιάζει με διεύθυνση email</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Ελέγξτε τη θεματοφυλακή, τον τρόπο χρηματοδότησης, το αντίγραφο ασφαλείας, τις προμήθειες και τα όρια</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Προσδιορίστε πώς αντιμετωπίζονται οι αποτυχίες και πώς επιβεβαιώνεται ο παραλήπτης</a:t>
            </a:r>
            <a:endParaRPr lang="el" sz="2020" dirty="0"/>
          </a:p>
        </p:txBody>
      </p:sp>
      <p:sp>
        <p:nvSpPr>
          <p:cNvPr id="5" name="Text 3"/>
          <p:cNvSpPr/>
          <p:nvPr/>
        </p:nvSpPr>
        <p:spPr>
          <a:xfrm>
            <a:off x="666780" y="4572000"/>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Μια διεύθυνση Lightning δεν είναι λογαριασμός email· εξαρτάται από τον πάροχο ή το όνομα τομέα που την υποστηρίζει. Ελέγξτε το τελικό αίτημα πριν το εγκρίνετε.</a:t>
            </a:r>
            <a:endParaRPr lang="el" sz="2020" dirty="0"/>
          </a:p>
        </p:txBody>
      </p:sp>
      <p:sp>
        <p:nvSpPr>
          <p:cNvPr id="6" name="Text 4"/>
          <p:cNvSpPr/>
          <p:nvPr/>
        </p:nvSpPr>
        <p:spPr>
          <a:xfrm>
            <a:off x="666780" y="5519136"/>
            <a:ext cx="11510010" cy="691195"/>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Μια επιτυχημένη πληρωμή μικρού ποσού δεν αποδεικνύει ότι είναι ασφαλές να διατηρείτε μεγαλύτερα υπόλοιπα.</a:t>
            </a:r>
            <a:endParaRPr lang="el"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Ο παραλήπτης εκδίδει αίτημα πληρωμήςΟ παραλήπτης δημιουργεί ένα αίτημα πληρωμής στο οποίο αναγράφεται το ποσό.Ο αποστολέας πληρώνειΟ αποστολέας σαρώνει το αίτημα, ελέγχει το ποσό και πληρώνει. Ο παραλ">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Να γνωρίζετε αν κάθε πορτοφόλι είναι υπό θεματοφυλακή ή αυτοθεματοφυλασσόμενο. 1Δημιουργήστε το αίτημαΟ παραλήπτης δημιουργεί ένα αίτημα πληρωμής.2Σαρώστε το αίτημαΟ αποστολέας το σαρώνει ή το αντιγρά">    </p:cNvPr>
          <p:cNvPicPr>
            <a:picLocks noChangeAspect="1"/>
          </p:cNvPicPr>
          <p:nvPr/>
        </p:nvPicPr>
        <p:blipFill>
          <a:blip r:embed="rId1"/>
          <a:stretch>
            <a:fillRect/>
          </a:stretch>
        </p:blipFill>
        <p:spPr>
          <a:xfrm>
            <a:off x="342900" y="461772"/>
            <a:ext cx="11506170" cy="578202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Καθοδηγούμενη πληρωμή μέσω Lightning</a:t>
            </a:r>
            <a:endParaRPr lang="el"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Ο παραλήπτης δημιουργεί το σωστό αίτημα.</a:t>
            </a:r>
            <a:endParaRPr lang="el" sz="2210" dirty="0"/>
          </a:p>
          <a:p>
            <a:pPr algn="l" marL="210820" indent="-210820">
              <a:lnSpc>
                <a:spcPct val="113000"/>
              </a:lnSpc>
              <a:spcBef>
                <a:spcPts val="440"/>
              </a:spcBef>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Ο αποστολέας το σαρώνει ή το αντιγράφει.</a:t>
            </a:r>
            <a:endParaRPr lang="el" sz="2210" dirty="0"/>
          </a:p>
          <a:p>
            <a:pPr algn="l" marL="210820" indent="-210820">
              <a:lnSpc>
                <a:spcPct val="113000"/>
              </a:lnSpc>
              <a:spcBef>
                <a:spcPts val="440"/>
              </a:spcBef>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Ελέγξτε τον παραλήπτη, το ποσό, τη μονάδα, την προμήθεια και τυχόν ημερομηνία λήξης.</a:t>
            </a:r>
            <a:endParaRPr lang="el" sz="2210" dirty="0"/>
          </a:p>
          <a:p>
            <a:pPr algn="l" marL="210820" indent="-210820">
              <a:lnSpc>
                <a:spcPct val="113000"/>
              </a:lnSpc>
              <a:spcBef>
                <a:spcPts val="440"/>
              </a:spcBef>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Εγκρίνετε μόνο όταν τα στοιχεία συμφωνούν.</a:t>
            </a:r>
            <a:endParaRPr lang="el" sz="2210" dirty="0"/>
          </a:p>
          <a:p>
            <a:pPr algn="l" marL="210820" indent="-210820">
              <a:lnSpc>
                <a:spcPct val="113000"/>
              </a:lnSpc>
              <a:spcBef>
                <a:spcPts val="440"/>
              </a:spcBef>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Και οι δύο πλευρές ελέγχουν το αποτέλεσμα στα δικά τους πορτοφόλια.</a:t>
            </a:r>
            <a:endParaRPr lang="el" sz="2210" dirty="0"/>
          </a:p>
          <a:p>
            <a:pPr algn="l" marL="210820" indent="-210820">
              <a:lnSpc>
                <a:spcPct val="113000"/>
              </a:lnSpc>
              <a:spcBef>
                <a:spcPts val="440"/>
              </a:spcBef>
              <a:buSzPct val="100000"/>
              <a:buFont typeface="+mj-lt"/>
              <a:buAutoNum type="arabicPeriod" startAt="1"/>
            </a:pPr>
            <a:r>
              <a:rPr lang="el" altLang="en-US" sz="2210" dirty="0">
                <a:solidFill>
                  <a:srgbClr val="25252B"/>
                </a:solidFill>
                <a:latin typeface="IBM Plex Sans" pitchFamily="34" charset="0"/>
                <a:ea typeface="IBM Plex Sans" pitchFamily="34" charset="-122"/>
                <a:cs typeface="IBM Plex Sans" pitchFamily="34" charset="-120"/>
              </a:rPr>
              <a:t>Εξηγήστε τους κινδύνους που σχετίζονται με τη θεματοφυλακή και τις πιθανές αστοχίες.</a:t>
            </a:r>
            <a:endParaRPr lang="el"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Χρησιμοποιήστε μια προετοιμασμένη ή εγκεκριμένη άσκηση με μικρά ποσά. Σταματήστε αν το αποτέλεσμα διαφέρει από το σχέδιο· επαληθεύστε το πριν από οποιαδήποτε περαιτέρω ενέργεια.</a:t>
            </a:r>
            <a:endParaRPr lang="e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Χρήση του Bitcoin στην καθημερινή ζωή</a:t>
            </a:r>
            <a:endParaRPr lang="el" sz="3000" dirty="0"/>
          </a:p>
        </p:txBody>
      </p:sp>
      <p:sp>
        <p:nvSpPr>
          <p:cNvPr id="4" name="Text 2"/>
          <p:cNvSpPr/>
          <p:nvPr/>
        </p:nvSpPr>
        <p:spPr>
          <a:xfrm>
            <a:off x="1002000" y="1375806"/>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Απόκτηση εισοδήματος:</a:t>
            </a:r>
            <a:r>
              <a:rPr lang="el" altLang="en-US" sz="2110" dirty="0">
                <a:solidFill>
                  <a:srgbClr val="25252B"/>
                </a:solidFill>
                <a:latin typeface="IBM Plex Sans" pitchFamily="34" charset="0"/>
                <a:ea typeface="IBM Plex Sans" pitchFamily="34" charset="-122"/>
                <a:cs typeface="IBM Plex Sans" pitchFamily="34" charset="-120"/>
              </a:rPr>
              <a:t> τιμολόγηση, χρονισμός, μεταβλητότητα, τήρηση αρχείων και θεματοφυλακή</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Αποταμίευση:</a:t>
            </a:r>
            <a:r>
              <a:rPr lang="el" altLang="en-US" sz="2110" dirty="0">
                <a:solidFill>
                  <a:srgbClr val="25252B"/>
                </a:solidFill>
                <a:latin typeface="IBM Plex Sans" pitchFamily="34" charset="0"/>
                <a:ea typeface="IBM Plex Sans" pitchFamily="34" charset="-122"/>
                <a:cs typeface="IBM Plex Sans" pitchFamily="34" charset="-120"/>
              </a:rPr>
              <a:t> μελλοντική χρήση· η τιμή μπορεί να πέσει απότομα</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Λήψη και αποστολή:</a:t>
            </a:r>
            <a:r>
              <a:rPr lang="el" altLang="en-US" sz="2110" dirty="0">
                <a:solidFill>
                  <a:srgbClr val="25252B"/>
                </a:solidFill>
                <a:latin typeface="IBM Plex Sans" pitchFamily="34" charset="0"/>
                <a:ea typeface="IBM Plex Sans" pitchFamily="34" charset="-122"/>
                <a:cs typeface="IBM Plex Sans" pitchFamily="34" charset="-120"/>
              </a:rPr>
              <a:t> σωστό αίτημα, διακανονισμός, διαδρομή και χρεώσεις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Πραγματοποίηση πληρωμών:</a:t>
            </a:r>
            <a:r>
              <a:rPr lang="el" altLang="en-US" sz="2110" dirty="0">
                <a:solidFill>
                  <a:srgbClr val="25252B"/>
                </a:solidFill>
                <a:latin typeface="IBM Plex Sans" pitchFamily="34" charset="0"/>
                <a:ea typeface="IBM Plex Sans" pitchFamily="34" charset="-122"/>
                <a:cs typeface="IBM Plex Sans" pitchFamily="34" charset="-120"/>
              </a:rPr>
              <a:t> συναλλαγματική ισοτιμία, πολιτική του εμπόρου και φορολογικές επιπτώσεις</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Τιμολόγηση και λογιστική:</a:t>
            </a:r>
            <a:r>
              <a:rPr lang="el" altLang="en-US" sz="2110" dirty="0">
                <a:solidFill>
                  <a:srgbClr val="25252B"/>
                </a:solidFill>
                <a:latin typeface="IBM Plex Sans" pitchFamily="34" charset="0"/>
                <a:ea typeface="IBM Plex Sans" pitchFamily="34" charset="-122"/>
                <a:cs typeface="IBM Plex Sans" pitchFamily="34" charset="-120"/>
              </a:rPr>
              <a:t> BTC/sats· ενδέχεται να εξακολουθεί να απαιτείται τήρηση αρχείων σε παραστατικό νόμισμα</a:t>
            </a:r>
            <a:endParaRPr lang="el" sz="2110" dirty="0"/>
          </a:p>
          <a:p>
            <a:pPr algn="l" marL="200660" indent="-200660">
              <a:lnSpc>
                <a:spcPct val="113000"/>
              </a:lnSpc>
              <a:spcBef>
                <a:spcPts val="420"/>
              </a:spcBef>
              <a:buSzPct val="100000"/>
              <a:buChar char="•"/>
            </a:pPr>
            <a:r>
              <a:rPr lang="el" altLang="en-US" sz="2110" b="1" dirty="0">
                <a:solidFill>
                  <a:srgbClr val="422C70"/>
                </a:solidFill>
                <a:latin typeface="IBM Plex Sans" pitchFamily="34" charset="0"/>
                <a:ea typeface="IBM Plex Sans" pitchFamily="34" charset="-122"/>
                <a:cs typeface="IBM Plex Sans" pitchFamily="34" charset="-120"/>
              </a:rPr>
              <a:t>Δωρεές:</a:t>
            </a:r>
            <a:r>
              <a:rPr lang="el" altLang="en-US" sz="2110" dirty="0">
                <a:solidFill>
                  <a:srgbClr val="25252B"/>
                </a:solidFill>
                <a:latin typeface="IBM Plex Sans" pitchFamily="34" charset="0"/>
                <a:ea typeface="IBM Plex Sans" pitchFamily="34" charset="-122"/>
                <a:cs typeface="IBM Plex Sans" pitchFamily="34" charset="-120"/>
              </a:rPr>
              <a:t> επαληθεύστε το αίτημα του πραγματικού παραλήπτη</a:t>
            </a:r>
            <a:endParaRPr lang="el" sz="2110" dirty="0"/>
          </a:p>
        </p:txBody>
      </p:sp>
      <p:sp>
        <p:nvSpPr>
          <p:cNvPr id="5" name="Text 3"/>
          <p:cNvSpPr/>
          <p:nvPr/>
        </p:nvSpPr>
        <p:spPr>
          <a:xfrm>
            <a:off x="666780" y="5196169"/>
            <a:ext cx="11510010" cy="72393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Ποιο πρόβλημα αντιμετωπίζεται; Είναι το Bitcoin καλύτερο από τη διαθέσιμη εναλλακτική σε αυτή την περίπτωση; Ποιος νέος κίνδυνος ή ποια νέα ευθύνη προκύπτει;</a:t>
            </a:r>
            <a:endParaRPr lang="el"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Δαπάνες και εισπράξεις σε</a:t>
            </a:r>
            <a:br/>
            <a:r>
              <a:rPr lang="el" altLang="en-US" sz="3000" dirty="0">
                <a:solidFill>
                  <a:srgbClr val="422C70"/>
                </a:solidFill>
                <a:latin typeface="IBM Plex Sans Medium" pitchFamily="34" charset="0"/>
                <a:ea typeface="IBM Plex Sans Medium" pitchFamily="34" charset="-122"/>
                <a:cs typeface="IBM Plex Sans Medium" pitchFamily="34" charset="-120"/>
              </a:rPr>
              <a:t>τοπικό επίπεδο</a:t>
            </a:r>
            <a:endParaRPr lang="el"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el" altLang="en-US" sz="1820" b="1" dirty="0">
                <a:solidFill>
                  <a:srgbClr val="25252B"/>
                </a:solidFill>
                <a:latin typeface="IBM Plex Sans" pitchFamily="34" charset="0"/>
                <a:ea typeface="IBM Plex Sans" pitchFamily="34" charset="-122"/>
                <a:cs typeface="IBM Plex Sans" pitchFamily="34" charset="-120"/>
              </a:rPr>
              <a:t>Μια μικρή αγορά</a:t>
            </a:r>
            <a:endParaRPr lang="el" sz="1820" dirty="0"/>
          </a:p>
        </p:txBody>
      </p:sp>
      <p:sp>
        <p:nvSpPr>
          <p:cNvPr id="6" name="Text 3"/>
          <p:cNvSpPr/>
          <p:nvPr/>
        </p:nvSpPr>
        <p:spPr>
          <a:xfrm>
            <a:off x="956188" y="2327971"/>
            <a:ext cx="6023427" cy="1967789"/>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Ποιος τρόπος ταιριάζει σε μια μικρή, γρήγορη πληρωμή;</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Ποιος ζητά την πληρωμή; Ποιος ελέγχει το ποσό και τη μονάδα;</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Τι γίνεται αν τα στοιχεία «στάλθηκε» και «λήφθηκε» δεν συμφωνούν;</a:t>
            </a:r>
            <a:endParaRPr lang="el" sz="1820" dirty="0"/>
          </a:p>
        </p:txBody>
      </p:sp>
      <p:sp>
        <p:nvSpPr>
          <p:cNvPr id="7" name="Text 4"/>
          <p:cNvSpPr/>
          <p:nvPr/>
        </p:nvSpPr>
        <p:spPr>
          <a:xfrm>
            <a:off x="666780" y="4550420"/>
            <a:ext cx="11144250" cy="312542"/>
          </a:xfrm>
          <a:prstGeom prst="rect">
            <a:avLst/>
          </a:prstGeom>
          <a:noFill/>
          <a:ln/>
        </p:spPr>
        <p:txBody>
          <a:bodyPr wrap="square" lIns="0" tIns="0" rIns="0" bIns="0" rtlCol="0" anchor="t"/>
          <a:lstStyle/>
          <a:p>
            <a:pPr algn="l" indent="0" marL="0">
              <a:lnSpc>
                <a:spcPct val="113000"/>
              </a:lnSpc>
              <a:buNone/>
            </a:pPr>
            <a:r>
              <a:rPr lang="el" altLang="en-US" sz="1820" b="1" dirty="0">
                <a:solidFill>
                  <a:srgbClr val="25252B"/>
                </a:solidFill>
                <a:latin typeface="IBM Plex Sans" pitchFamily="34" charset="0"/>
                <a:ea typeface="IBM Plex Sans" pitchFamily="34" charset="-122"/>
                <a:cs typeface="IBM Plex Sans" pitchFamily="34" charset="-120"/>
              </a:rPr>
              <a:t>Πληρωμή για εργασία</a:t>
            </a:r>
            <a:endParaRPr lang="el" sz="1820" dirty="0"/>
          </a:p>
        </p:txBody>
      </p:sp>
      <p:sp>
        <p:nvSpPr>
          <p:cNvPr id="8" name="Text 5"/>
          <p:cNvSpPr/>
          <p:nvPr/>
        </p:nvSpPr>
        <p:spPr>
          <a:xfrm>
            <a:off x="956188" y="5048128"/>
            <a:ext cx="6023427" cy="1296436"/>
          </a:xfrm>
          <a:prstGeom prst="rect">
            <a:avLst/>
          </a:prstGeom>
          <a:noFill/>
          <a:ln/>
        </p:spPr>
        <p:txBody>
          <a:bodyPr wrap="square" lIns="0" tIns="0" rIns="0" bIns="0" rtlCol="0" anchor="t"/>
          <a:lstStyle/>
          <a:p>
            <a:pPr algn="l" marL="173990" indent="-173990">
              <a:lnSpc>
                <a:spcPct val="113000"/>
              </a:lnSpc>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Σε ποια μονάδα εκφράζεται η τιμή, πότε καθορίζεται η ισοτιμία, ποιος πληρώνει τα τέλη;</a:t>
            </a:r>
            <a:endParaRPr lang="el" sz="1820" dirty="0"/>
          </a:p>
          <a:p>
            <a:pPr algn="l" marL="173990" indent="-173990">
              <a:lnSpc>
                <a:spcPct val="113000"/>
              </a:lnSpc>
              <a:spcBef>
                <a:spcPts val="360"/>
              </a:spcBef>
              <a:buSzPct val="100000"/>
              <a:buChar char="•"/>
            </a:pPr>
            <a:r>
              <a:rPr lang="el" altLang="en-US" sz="1820" dirty="0">
                <a:solidFill>
                  <a:srgbClr val="25252B"/>
                </a:solidFill>
                <a:latin typeface="IBM Plex Sans" pitchFamily="34" charset="0"/>
                <a:ea typeface="IBM Plex Sans" pitchFamily="34" charset="-122"/>
                <a:cs typeface="IBM Plex Sans" pitchFamily="34" charset="-120"/>
              </a:rPr>
              <a:t>Θεματοφυλακή, τήρηση αρχείων, ασφαλής διαχείριση;</a:t>
            </a:r>
            <a:endParaRPr lang="el"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Ο πελάτης παραγγέλνειΟ πελάτης ζητά έναν καφέ. Ο σερβιτόρος εκδίδει λογαριασμόΟ σερβιτόρος δημιουργεί ένα αίτημα πληρωμής. Ο πελάτης πληρώνειΟ πελάτης πληρώνει σε bitcoin. Ο σερβιτόρος παραδίδειΟ πελά">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Τοπικές μεταφορές, επιστροφές χρημάτων και δωρεές</a:t>
            </a:r>
            <a:endParaRPr lang="el"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Μεταφορά χρημάτων σε συγγενείς:</a:t>
            </a:r>
            <a:r>
              <a:rPr lang="el" altLang="en-US" sz="2400" dirty="0">
                <a:solidFill>
                  <a:srgbClr val="25252B"/>
                </a:solidFill>
                <a:latin typeface="IBM Plex Sans" pitchFamily="34" charset="0"/>
                <a:ea typeface="IBM Plex Sans" pitchFamily="34" charset="-122"/>
                <a:cs typeface="IBM Plex Sans" pitchFamily="34" charset="-120"/>
              </a:rPr>
              <a:t> συγκρίνετε ολόκληρη τη διαδρομή, το συνολικό κόστος, τις καθυστερήσεις, τη θεματοφυλακή και τις επιθυμίες του παραλήπτη</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Επιστροφή χρημάτων:</a:t>
            </a:r>
            <a:r>
              <a:rPr lang="el" altLang="en-US" sz="2400" dirty="0">
                <a:solidFill>
                  <a:srgbClr val="25252B"/>
                </a:solidFill>
                <a:latin typeface="IBM Plex Sans" pitchFamily="34" charset="0"/>
                <a:ea typeface="IBM Plex Sans" pitchFamily="34" charset="-122"/>
                <a:cs typeface="IBM Plex Sans" pitchFamily="34" charset="-120"/>
              </a:rPr>
              <a:t> επαληθεύστε το αίτημα του πελάτη· χρησιμοποιήστε μια νέα διεύθυνση επιστροφής χρημάτων· συμφωνήστε για τις προμήθειες και τα αρχεία που θα τηρηθούν</a:t>
            </a:r>
            <a:endParaRPr lang="el" sz="2400" dirty="0"/>
          </a:p>
          <a:p>
            <a:pPr algn="l" marL="228600" indent="-228600">
              <a:lnSpc>
                <a:spcPct val="113000"/>
              </a:lnSpc>
              <a:spcBef>
                <a:spcPts val="480"/>
              </a:spcBef>
              <a:buSzPct val="100000"/>
              <a:buChar char="•"/>
            </a:pPr>
            <a:r>
              <a:rPr lang="el" altLang="en-US" sz="2400" b="1" dirty="0">
                <a:solidFill>
                  <a:srgbClr val="422C70"/>
                </a:solidFill>
                <a:latin typeface="IBM Plex Sans" pitchFamily="34" charset="0"/>
                <a:ea typeface="IBM Plex Sans" pitchFamily="34" charset="-122"/>
                <a:cs typeface="IBM Plex Sans" pitchFamily="34" charset="-120"/>
              </a:rPr>
              <a:t>Δωρεά στην κοινότητα:</a:t>
            </a:r>
            <a:r>
              <a:rPr lang="el" altLang="en-US" sz="2400" dirty="0">
                <a:solidFill>
                  <a:srgbClr val="25252B"/>
                </a:solidFill>
                <a:latin typeface="IBM Plex Sans" pitchFamily="34" charset="0"/>
                <a:ea typeface="IBM Plex Sans" pitchFamily="34" charset="-122"/>
                <a:cs typeface="IBM Plex Sans" pitchFamily="34" charset="-120"/>
              </a:rPr>
              <a:t> επαληθεύστε το αίτημα· προσδιορίστε ποιος ελέγχει τα κλειδιά και τα αντίγραφα ασφαλείας, καθώς και τη διαδρομή της πληρωμής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Εξισορροπήστε τη διαφάνεια με την ιδιωτικότητα των δωρητών· ελέγξτε τα απαιτούμενα αρχεία</a:t>
            </a:r>
            <a:endParaRPr lang="e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Τοπικές οδοί εισόδου και εξόδου</a:t>
            </a:r>
            <a:endParaRPr lang="el"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Είσοδος:</a:t>
            </a:r>
            <a:r>
              <a:rPr lang="el" altLang="en-US" sz="2020" dirty="0">
                <a:solidFill>
                  <a:srgbClr val="25252B"/>
                </a:solidFill>
                <a:latin typeface="IBM Plex Sans" pitchFamily="34" charset="0"/>
                <a:ea typeface="IBM Plex Sans" pitchFamily="34" charset="-122"/>
                <a:cs typeface="IBM Plex Sans" pitchFamily="34" charset="-120"/>
              </a:rPr>
              <a:t> τοπικό νόμισμα, εργασία ή περιουσιακά στοιχεία → bitcoin</a:t>
            </a:r>
            <a:endParaRPr lang="el" sz="2020" dirty="0"/>
          </a:p>
          <a:p>
            <a:pPr algn="l" marL="191770" indent="-191770">
              <a:lnSpc>
                <a:spcPct val="113000"/>
              </a:lnSpc>
              <a:spcBef>
                <a:spcPts val="400"/>
              </a:spcBef>
              <a:buSzPct val="100000"/>
              <a:buChar char="•"/>
            </a:pPr>
            <a:r>
              <a:rPr lang="el" altLang="en-US" sz="2020" b="1" dirty="0">
                <a:solidFill>
                  <a:srgbClr val="422C70"/>
                </a:solidFill>
                <a:latin typeface="IBM Plex Sans" pitchFamily="34" charset="0"/>
                <a:ea typeface="IBM Plex Sans" pitchFamily="34" charset="-122"/>
                <a:cs typeface="IBM Plex Sans" pitchFamily="34" charset="-120"/>
              </a:rPr>
              <a:t>Έξοδος:</a:t>
            </a:r>
            <a:r>
              <a:rPr lang="el" altLang="en-US" sz="2020" dirty="0">
                <a:solidFill>
                  <a:srgbClr val="25252B"/>
                </a:solidFill>
                <a:latin typeface="IBM Plex Sans" pitchFamily="34" charset="0"/>
                <a:ea typeface="IBM Plex Sans" pitchFamily="34" charset="-122"/>
                <a:cs typeface="IBM Plex Sans" pitchFamily="34" charset="-120"/>
              </a:rPr>
              <a:t> bitcoin → τοπικό νόμισμα, αγαθά ή υπηρεσίες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Συγκρίνετε δύο τοπικούς τρόπους συναλλαγής με μια υπάρχουσα επιλογή εκτός Bitcoin</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Συνολικό ποσό που λαμβάνετε, χρόνος, θεματοφυλακή, ιδιωτικότητα, κίνδυνος αντιστροφής της συναλλαγής και σημεία πιθανής αστοχίας</a:t>
            </a:r>
            <a:endParaRPr lang="el" sz="2020" dirty="0"/>
          </a:p>
          <a:p>
            <a:pPr algn="l" marL="191770" indent="-191770">
              <a:lnSpc>
                <a:spcPct val="113000"/>
              </a:lnSpc>
              <a:spcBef>
                <a:spcPts val="400"/>
              </a:spcBef>
              <a:buSzPct val="100000"/>
              <a:buChar char="•"/>
            </a:pPr>
            <a:r>
              <a:rPr lang="el" altLang="en-US" sz="2020" dirty="0">
                <a:solidFill>
                  <a:srgbClr val="25252B"/>
                </a:solidFill>
                <a:latin typeface="IBM Plex Sans" pitchFamily="34" charset="0"/>
                <a:ea typeface="IBM Plex Sans" pitchFamily="34" charset="-122"/>
                <a:cs typeface="IBM Plex Sans" pitchFamily="34" charset="-120"/>
              </a:rPr>
              <a:t>Ελέγξτε τη δυνατότητα ανάληψης σε κλειδιά που ελέγχετε εσείς· ένα εσωτερικό υπόλοιπο μπορεί να παραμένει απλώς απαίτηση</a:t>
            </a:r>
            <a:endParaRPr lang="el" sz="2020" dirty="0"/>
          </a:p>
        </p:txBody>
      </p:sp>
      <p:sp>
        <p:nvSpPr>
          <p:cNvPr id="5" name="Text 3"/>
          <p:cNvSpPr/>
          <p:nvPr/>
        </p:nvSpPr>
        <p:spPr>
          <a:xfrm>
            <a:off x="666780" y="4277655"/>
            <a:ext cx="11510010" cy="1382298"/>
          </a:xfrm>
          <a:prstGeom prst="rect">
            <a:avLst/>
          </a:prstGeom>
          <a:noFill/>
          <a:ln/>
        </p:spPr>
        <p:txBody>
          <a:bodyPr wrap="square" lIns="0" tIns="0" rIns="0" bIns="0" rtlCol="0" anchor="t"/>
          <a:lstStyle/>
          <a:p>
            <a:pPr algn="l" indent="0" marL="0">
              <a:lnSpc>
                <a:spcPct val="113000"/>
              </a:lnSpc>
              <a:buNone/>
            </a:pPr>
            <a:r>
              <a:rPr lang="el" altLang="en-US" sz="2020" dirty="0">
                <a:solidFill>
                  <a:srgbClr val="25252B"/>
                </a:solidFill>
                <a:latin typeface="IBM Plex Sans" pitchFamily="34" charset="0"/>
                <a:ea typeface="IBM Plex Sans" pitchFamily="34" charset="-122"/>
                <a:cs typeface="IBM Plex Sans" pitchFamily="34" charset="-120"/>
              </a:rPr>
              <a:t>Για συναλλαγές με φυσική παρουσία, επιλέξτε έναν κατάλληλο δημόσιο χώρο, αποφύγετε να έχετε μαζί σας περιττά μετρητά, συνοδευτείτε από ένα έμπιστο άτομο όπου ενδείκνυται, επαληθεύστε την πληρωμή πριν φύγετε και τηρήστε την τοπική νομοθεσία. Μην αποκαλύπτετε τα ποσά που κατέχετε ή λεπτομέρειες για τη φύλαξή τους.</a:t>
            </a:r>
            <a:endParaRPr lang="el"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Συμβιβασμοί με και χωρίς KYC</a:t>
            </a:r>
            <a:endParaRPr lang="el"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KYC:</a:t>
            </a:r>
            <a:r>
              <a:rPr lang="el" altLang="en-US" sz="2300" dirty="0">
                <a:solidFill>
                  <a:srgbClr val="25252B"/>
                </a:solidFill>
                <a:latin typeface="IBM Plex Sans" pitchFamily="34" charset="0"/>
                <a:ea typeface="IBM Plex Sans" pitchFamily="34" charset="-122"/>
                <a:cs typeface="IBM Plex Sans" pitchFamily="34" charset="-120"/>
              </a:rPr>
              <a:t> έλεγχοι ταυτότητας· πιθανά οφέλη ως προς την πρόσβαση σε τραπεζικές υπηρεσίες, τα όρια, τη συμμόρφωση ή την ανάκτηση</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Κίνδυνοι δεδομένων:</a:t>
            </a:r>
            <a:r>
              <a:rPr lang="el" altLang="en-US" sz="2300" dirty="0">
                <a:solidFill>
                  <a:srgbClr val="25252B"/>
                </a:solidFill>
                <a:latin typeface="IBM Plex Sans" pitchFamily="34" charset="0"/>
                <a:ea typeface="IBM Plex Sans" pitchFamily="34" charset="-122"/>
                <a:cs typeface="IBM Plex Sans" pitchFamily="34" charset="-120"/>
              </a:rPr>
              <a:t> μόνιμες συνδέσεις ταυτότητας–πληρωμών, παραβιάσεις δεδομένων, κατάχρηση ή περιορισμοί</a:t>
            </a:r>
            <a:endParaRPr lang="el" sz="2300" dirty="0"/>
          </a:p>
          <a:p>
            <a:pPr algn="l" marL="219710" indent="-219710">
              <a:lnSpc>
                <a:spcPct val="113000"/>
              </a:lnSpc>
              <a:spcBef>
                <a:spcPts val="460"/>
              </a:spcBef>
              <a:buSzPct val="100000"/>
              <a:buChar char="•"/>
            </a:pPr>
            <a:r>
              <a:rPr lang="el" altLang="en-US" sz="2300" b="1" dirty="0">
                <a:solidFill>
                  <a:srgbClr val="422C70"/>
                </a:solidFill>
                <a:latin typeface="IBM Plex Sans" pitchFamily="34" charset="0"/>
                <a:ea typeface="IBM Plex Sans" pitchFamily="34" charset="-122"/>
                <a:cs typeface="IBM Plex Sans" pitchFamily="34" charset="-120"/>
              </a:rPr>
              <a:t>Χωρίς KYC:</a:t>
            </a:r>
            <a:r>
              <a:rPr lang="el" altLang="en-US" sz="2300" dirty="0">
                <a:solidFill>
                  <a:srgbClr val="25252B"/>
                </a:solidFill>
                <a:latin typeface="IBM Plex Sans" pitchFamily="34" charset="0"/>
                <a:ea typeface="IBM Plex Sans" pitchFamily="34" charset="-122"/>
                <a:cs typeface="IBM Plex Sans" pitchFamily="34" charset="-120"/>
              </a:rPr>
              <a:t> ενδεχομένως μικρότερη συλλογή στοιχείων ταυτότητας</a:t>
            </a:r>
            <a:endParaRPr lang="el" sz="2300" dirty="0"/>
          </a:p>
          <a:p>
            <a:pPr algn="l" marL="219710" indent="-219710">
              <a:lnSpc>
                <a:spcPct val="113000"/>
              </a:lnSpc>
              <a:spcBef>
                <a:spcPts val="460"/>
              </a:spcBef>
              <a:buSzPct val="100000"/>
              <a:buChar char="•"/>
            </a:pPr>
            <a:r>
              <a:rPr lang="el" altLang="en-US" sz="2300" dirty="0">
                <a:solidFill>
                  <a:srgbClr val="25252B"/>
                </a:solidFill>
                <a:latin typeface="IBM Plex Sans" pitchFamily="34" charset="0"/>
                <a:ea typeface="IBM Plex Sans" pitchFamily="34" charset="-122"/>
                <a:cs typeface="IBM Plex Sans" pitchFamily="34" charset="-120"/>
              </a:rPr>
              <a:t>Πιθανώς υψηλότερες τιμές, χαμηλότερη ρευστότητα, λιγότερη υποστήριξη, απάτη ή νομικοί περιορισμοί</a:t>
            </a:r>
            <a:endParaRPr lang="el"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el" altLang="en-US" sz="2300" dirty="0">
                <a:solidFill>
                  <a:srgbClr val="25252B"/>
                </a:solidFill>
                <a:latin typeface="IBM Plex Sans" pitchFamily="34" charset="0"/>
                <a:ea typeface="IBM Plex Sans" pitchFamily="34" charset="-122"/>
                <a:cs typeface="IBM Plex Sans" pitchFamily="34" charset="-120"/>
              </a:rPr>
              <a:t>Καμία από τις δύο κατηγορίες δεν είναι αυτομάτως η καλύτερη. Μην παραβιάζετε την τοπική νομοθεσία και μην εκτίθεστε σε σωματικό κίνδυνο επιδιώκοντας την ιδιωτικότητα· όταν υπάρχει ασάφεια, ζητήστε επίκαιρη καθοδήγηση από ειδικούς που γνωρίζουν τις τοπικές συνθήκες.</a:t>
            </a:r>
            <a:endParaRPr lang="e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Κυκλικές οικονομίες</a:t>
            </a:r>
            <a:endParaRPr lang="e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Μια κυκλική οικονομία Bitcoin συνδέει ανθρώπους που εθελοντικά κερδίζουν, ξοδεύουν, αποταμιεύουν και ανταλλάσσουν bitcoin μέσα σε μια κοινότητα.</a:t>
            </a:r>
            <a:endParaRPr lang="el"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Εργαζόμενοι → πελάτες → έμποροι → προμηθευτές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Πού κυκλοφορεί η αξία ή μετατρέπεται σε παραστατικό χρήμα;</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Ποιος παρέχει εκπαίδευση και τεχνική υποστήριξη;</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Τι συμβαίνει αν διακοπεί η συνδεσιμότητα;</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Ποιος αναλαμβάνει τους κινδύνους θεματοφυλακής και διακύμανσης της τιμής;</a:t>
            </a:r>
            <a:endParaRPr lang="el"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el" altLang="en-US" sz="2110" dirty="0">
                <a:solidFill>
                  <a:srgbClr val="25252B"/>
                </a:solidFill>
                <a:latin typeface="IBM Plex Sans" pitchFamily="34" charset="0"/>
                <a:ea typeface="IBM Plex Sans" pitchFamily="34" charset="-122"/>
                <a:cs typeface="IBM Plex Sans" pitchFamily="34" charset="-120"/>
              </a:rPr>
              <a:t>Οι αριθμοί υιοθέτησης από μόνοι τους δεν αποδεικνύουν τη χρησιμότητα. Η χαμηλή ζήτηση, τα ανεπαρκή εργαλεία, η ελλιπής εκπαίδευση ή η ανεπαρκής ασφάλεια μπορούν να διακόψουν τον κύκλο· αποφύγετε την εξάρτηση από δωρεάν διανομές ή από έναν μόνο διοργανωτή που διεκπεραιώνει κάθε πληρωμή.</a:t>
            </a:r>
            <a:endParaRPr lang="e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ΠελάτηςΟ πελάτης πληρώνει έναν έμπορο σε bitcoin για αγαθά. ΈμποροςΟ έμπορος πληρώνει έναν πάροχο υπηρεσιών σε bitcoin για μια υπηρεσία.Πάροχος υπηρεσιώνΟ πάροχος υπηρεσιών πληρώνει έναν εργαζόμενο σε">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Περιπτώσεις χρήσης για εμπόρους ή κοινότητες</a:t>
            </a:r>
            <a:endParaRPr lang="e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Μονάδα τιμολόγησης και τρόπος πληρωμής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Έλεγχος κλειδιών, πρόσβαση προσωπικού, ασφάλεια συσκευών και αντίγραφα ασφαλείας</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Επιβεβαίωση, αποδείξεις, επιστροφές χρημάτων και λάθη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Μετατροπή, αρχεία, φόροι και υποστήριξη</a:t>
            </a:r>
            <a:endParaRPr lang="el" sz="2400" dirty="0"/>
          </a:p>
          <a:p>
            <a:pPr algn="l" marL="228600" indent="-228600">
              <a:lnSpc>
                <a:spcPct val="113000"/>
              </a:lnSpc>
              <a:spcBef>
                <a:spcPts val="480"/>
              </a:spcBef>
              <a:buSzPct val="100000"/>
              <a:buChar char="•"/>
            </a:pPr>
            <a:r>
              <a:rPr lang="el" altLang="en-US" sz="2400" dirty="0">
                <a:solidFill>
                  <a:srgbClr val="25252B"/>
                </a:solidFill>
                <a:latin typeface="IBM Plex Sans" pitchFamily="34" charset="0"/>
                <a:ea typeface="IBM Plex Sans" pitchFamily="34" charset="-122"/>
                <a:cs typeface="IBM Plex Sans" pitchFamily="34" charset="-120"/>
              </a:rPr>
              <a:t>Σχέδιο αντιμετώπισης δυσλειτουργίας του πορτοφολιού ή του δικτύου</a:t>
            </a:r>
            <a:endParaRPr lang="el"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el" altLang="en-US" sz="2400" dirty="0">
                <a:solidFill>
                  <a:srgbClr val="25252B"/>
                </a:solidFill>
                <a:latin typeface="IBM Plex Sans" pitchFamily="34" charset="0"/>
                <a:ea typeface="IBM Plex Sans" pitchFamily="34" charset="-122"/>
                <a:cs typeface="IBM Plex Sans" pitchFamily="34" charset="-120"/>
              </a:rPr>
              <a:t>Ένας διοργανωτής που διατηρεί κοινά κεφάλαια είναι θεματοφύλακας και πρόσωπο εμπιστοσύνης. Τα κοινά κεφάλαια απαιτούν διαφανείς κανόνες, αρχεία, ελέγχους πρόσβασης και νομικό έλεγχο όπου ενδείκνυται.</a:t>
            </a:r>
            <a:endParaRPr lang="e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Χάρτες τοπικών πόρων και γνωριμία με την</a:t>
            </a:r>
            <a:br/>
            <a:r>
              <a:rPr lang="el" altLang="en-US" sz="3000" dirty="0">
                <a:solidFill>
                  <a:srgbClr val="422C70"/>
                </a:solidFill>
                <a:latin typeface="IBM Plex Sans Medium" pitchFamily="34" charset="0"/>
                <a:ea typeface="IBM Plex Sans Medium" pitchFamily="34" charset="-122"/>
                <a:cs typeface="IBM Plex Sans Medium" pitchFamily="34" charset="-120"/>
              </a:rPr>
              <a:t>κοινότητα</a:t>
            </a:r>
            <a:endParaRPr lang="el" sz="3000" dirty="0"/>
          </a:p>
        </p:txBody>
      </p:sp>
      <p:pic>
        <p:nvPicPr>
          <p:cNvPr id="4" name="Image 0" descr="QR code">    </p:cNvPr>
          <p:cNvPicPr>
            <a:picLocks noChangeAspect="1"/>
          </p:cNvPicPr>
          <p:nvPr/>
        </p:nvPicPr>
        <p:blipFill>
          <a:blip r:embed="rId1"/>
          <a:stretch>
            <a:fillRect/>
          </a:stretch>
        </p:blipFill>
        <p:spPr>
          <a:xfrm>
            <a:off x="9429750" y="1714500"/>
            <a:ext cx="2095530" cy="3777844"/>
          </a:xfrm>
          <a:prstGeom prst="rect">
            <a:avLst/>
          </a:prstGeom>
        </p:spPr>
      </p:pic>
      <p:sp>
        <p:nvSpPr>
          <p:cNvPr id="5" name="Text 2"/>
          <p:cNvSpPr/>
          <p:nvPr/>
        </p:nvSpPr>
        <p:spPr>
          <a:xfrm>
            <a:off x="971459" y="1787561"/>
            <a:ext cx="8644646" cy="2120311"/>
          </a:xfrm>
          <a:prstGeom prst="rect">
            <a:avLst/>
          </a:prstGeom>
          <a:noFill/>
          <a:ln/>
        </p:spPr>
        <p:txBody>
          <a:bodyPr wrap="square" lIns="0" tIns="0" rIns="0" bIns="0" rtlCol="0" anchor="t"/>
          <a:lstStyle/>
          <a:p>
            <a:pPr algn="l" marL="182880" indent="-182880">
              <a:lnSpc>
                <a:spcPct val="113000"/>
              </a:lnSpc>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Βρείτε εμπόρους, εκπαιδευτικούς, συναντήσεις και πόρους της κοινότητας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Ελέγξτε την ημερομηνία· επιβεβαιώστε ανεξάρτητα</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Φροντίστε να έχετε έναν εναλλακτικό τρόπο πληρωμής ή συμμετοχής</a:t>
            </a:r>
            <a:endParaRPr lang="el" sz="1920" dirty="0"/>
          </a:p>
          <a:p>
            <a:pPr algn="l" marL="182880" indent="-182880">
              <a:lnSpc>
                <a:spcPct val="113000"/>
              </a:lnSpc>
              <a:spcBef>
                <a:spcPts val="380"/>
              </a:spcBef>
              <a:buSzPct val="100000"/>
              <a:buChar char="•"/>
            </a:pPr>
            <a:r>
              <a:rPr lang="el" altLang="en-US" sz="1920" dirty="0">
                <a:solidFill>
                  <a:srgbClr val="25252B"/>
                </a:solidFill>
                <a:latin typeface="IBM Plex Sans" pitchFamily="34" charset="0"/>
                <a:ea typeface="IBM Plex Sans" pitchFamily="34" charset="-122"/>
                <a:cs typeface="IBM Plex Sans" pitchFamily="34" charset="-120"/>
              </a:rPr>
              <a:t>Η ιδιότητα του μέλους της κοινότητας δεν αποτελεί απόδειξη αξιοπιστίας</a:t>
            </a:r>
            <a:endParaRPr lang="el" sz="1920" dirty="0"/>
          </a:p>
        </p:txBody>
      </p:sp>
      <p:sp>
        <p:nvSpPr>
          <p:cNvPr id="6" name="Text 3"/>
          <p:cNvSpPr/>
          <p:nvPr/>
        </p:nvSpPr>
        <p:spPr>
          <a:xfrm>
            <a:off x="666780" y="4176156"/>
            <a:ext cx="8978585" cy="1316279"/>
          </a:xfrm>
          <a:prstGeom prst="rect">
            <a:avLst/>
          </a:prstGeom>
          <a:noFill/>
          <a:ln/>
        </p:spPr>
        <p:txBody>
          <a:bodyPr wrap="square" lIns="0" tIns="0" rIns="0" bIns="0" rtlCol="0" anchor="t"/>
          <a:lstStyle/>
          <a:p>
            <a:pPr algn="l" indent="0" marL="0">
              <a:lnSpc>
                <a:spcPct val="113000"/>
              </a:lnSpc>
              <a:buNone/>
            </a:pPr>
            <a:r>
              <a:rPr lang="el" altLang="en-US" sz="1920" dirty="0">
                <a:solidFill>
                  <a:srgbClr val="25252B"/>
                </a:solidFill>
                <a:latin typeface="IBM Plex Sans" pitchFamily="34" charset="0"/>
                <a:ea typeface="IBM Plex Sans" pitchFamily="34" charset="-122"/>
                <a:cs typeface="IBM Plex Sans" pitchFamily="34" charset="-120"/>
              </a:rPr>
              <a:t>Μην αποκαλύπτετε ποτέ λέξεις ανάκτησης, υπόλοιπα, διευθύνσεις κατοικίας ή μέτρα ασφαλείας σε μια συνάντηση. Να είστε επιφυλακτικοί απέναντι σε προτάσεις διαχείρισης επενδύσεων, προσφορές ιδιωτικών ανταλλαγών, αιτήματα επείγουσας βοήθειας και εγγυημένες αποδόσεις.</a:t>
            </a:r>
            <a:endParaRPr lang="e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Επανάληψη: Συνδέστε το με την κοινότητά σας</a:t>
            </a:r>
            <a:endParaRPr lang="el"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el" altLang="en-US" sz="2210" dirty="0">
                <a:solidFill>
                  <a:srgbClr val="25252B"/>
                </a:solidFill>
                <a:latin typeface="IBM Plex Sans" pitchFamily="34" charset="0"/>
                <a:ea typeface="IBM Plex Sans" pitchFamily="34" charset="-122"/>
                <a:cs typeface="IBM Plex Sans" pitchFamily="34" charset="-120"/>
              </a:rPr>
              <a:t>Ολοκληρώστε ατομικά και, στη συνέχεια, συγκρίνετε το σκεπτικό σας με εκείνο της ομάδας σας.</a:t>
            </a:r>
            <a:endParaRPr lang="el" sz="2210" dirty="0"/>
          </a:p>
        </p:txBody>
      </p:sp>
      <p:sp>
        <p:nvSpPr>
          <p:cNvPr id="5" name="Text 3"/>
          <p:cNvSpPr/>
          <p:nvPr/>
        </p:nvSpPr>
        <p:spPr>
          <a:xfrm>
            <a:off x="1017179" y="2416851"/>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Ποια τοπική ανάγκη και ποια λειτουργία του χρήματος αφορούσε η περίπτωση;</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Ποια ρεαλιστική εναλλακτική λύση εξετάσατε συγκριτικά;</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Στην αλυσίδα, μέσω Lightning ή και τα δύο; Ποιος είχε τον έλεγχο των κλειδιών;</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Ποιο ήταν το σημαντικότερο όφελος, ο σοβαρότερος κίνδυνος και μια πιθανή αποτυχία;</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Πώς επηρέασαν το αποτέλεσμα η νομοθεσία, οι υποδομές, η γλώσσα ή η κουλτούρα;</a:t>
            </a:r>
            <a:endParaRPr lang="el" sz="2210" dirty="0"/>
          </a:p>
          <a:p>
            <a:pPr algn="l" marL="210820" indent="-210820">
              <a:lnSpc>
                <a:spcPct val="113000"/>
              </a:lnSpc>
              <a:spcBef>
                <a:spcPts val="440"/>
              </a:spcBef>
              <a:buSzPct val="100000"/>
              <a:buChar char="•"/>
            </a:pPr>
            <a:r>
              <a:rPr lang="el" altLang="en-US" sz="2210" dirty="0">
                <a:solidFill>
                  <a:srgbClr val="25252B"/>
                </a:solidFill>
                <a:latin typeface="IBM Plex Sans" pitchFamily="34" charset="0"/>
                <a:ea typeface="IBM Plex Sans" pitchFamily="34" charset="-122"/>
                <a:cs typeface="IBM Plex Sans" pitchFamily="34" charset="-120"/>
              </a:rPr>
              <a:t>Ποια στοιχεία τεκμηριώνουν ένα υπεύθυνο επόμενο βήμα, εφόσον υπάρχει;</a:t>
            </a:r>
            <a:endParaRPr lang="el"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l" altLang="en-US" sz="3000" dirty="0">
                <a:solidFill>
                  <a:srgbClr val="422C70"/>
                </a:solidFill>
                <a:latin typeface="IBM Plex Sans Medium" pitchFamily="34" charset="0"/>
                <a:ea typeface="IBM Plex Sans Medium" pitchFamily="34" charset="-122"/>
                <a:cs typeface="IBM Plex Sans Medium" pitchFamily="34" charset="-120"/>
              </a:rPr>
              <a:t>Βασικά συμπεράσματα και μια στιγμή για αναστοχασμό</a:t>
            </a:r>
            <a:endParaRPr lang="el"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Ξεκινήστε με μια τοπική ανάγκη και μια ρεαλιστική εναλλακτική λύση</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Παρατηρήστε, εξασκηθείτε με ασφάλεια και έπειτα εξηγήστε ή κάντε μια επίδειξη</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Ελέγξτε τα εργαλεία, τη θεματοφυλακή, το κόστος, την ιδιωτικότητα και τους ισχύοντες τοπικούς κανόνες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Επιβεβαιώστε τον τρόπο πληρωμής και το αποτέλεσμα· προετοιμαστείτε για το ενδεχόμενο αποτυχίας</a:t>
            </a:r>
            <a:endParaRPr lang="el" sz="2110" dirty="0"/>
          </a:p>
          <a:p>
            <a:pPr algn="l" marL="200660" indent="-200660">
              <a:lnSpc>
                <a:spcPct val="113000"/>
              </a:lnSpc>
              <a:spcBef>
                <a:spcPts val="420"/>
              </a:spcBef>
              <a:buSzPct val="100000"/>
              <a:buChar char="•"/>
            </a:pPr>
            <a:r>
              <a:rPr lang="el" altLang="en-US" sz="2110" dirty="0">
                <a:solidFill>
                  <a:srgbClr val="25252B"/>
                </a:solidFill>
                <a:latin typeface="IBM Plex Sans" pitchFamily="34" charset="0"/>
                <a:ea typeface="IBM Plex Sans" pitchFamily="34" charset="-122"/>
                <a:cs typeface="IBM Plex Sans" pitchFamily="34" charset="-120"/>
              </a:rPr>
              <a:t>Η ουσιαστική συμμετοχή στην κοινότητα είναι εθελοντική και προστατεύει τους ανθρώπους</a:t>
            </a:r>
            <a:endParaRPr lang="el" sz="2110" dirty="0"/>
          </a:p>
        </p:txBody>
      </p:sp>
      <p:sp>
        <p:nvSpPr>
          <p:cNvPr id="5" name="Shape 3"/>
          <p:cNvSpPr/>
          <p:nvPr/>
        </p:nvSpPr>
        <p:spPr>
          <a:xfrm>
            <a:off x="666780" y="4780666"/>
            <a:ext cx="10858500" cy="1447770"/>
          </a:xfrm>
          <a:prstGeom prst="rect">
            <a:avLst/>
          </a:prstGeom>
          <a:solidFill>
            <a:srgbClr val="F3F3FA"/>
          </a:solidFill>
          <a:ln/>
        </p:spPr>
      </p:sp>
      <p:sp>
        <p:nvSpPr>
          <p:cNvPr id="6" name="Shape 4"/>
          <p:cNvSpPr/>
          <p:nvPr/>
        </p:nvSpPr>
        <p:spPr>
          <a:xfrm>
            <a:off x="666780" y="4780666"/>
            <a:ext cx="57150" cy="1447770"/>
          </a:xfrm>
          <a:prstGeom prst="rect">
            <a:avLst/>
          </a:prstGeom>
          <a:solidFill>
            <a:srgbClr val="422C70"/>
          </a:solidFill>
          <a:ln/>
        </p:spPr>
      </p:sp>
      <p:sp>
        <p:nvSpPr>
          <p:cNvPr id="7" name="Text 5"/>
          <p:cNvSpPr/>
          <p:nvPr/>
        </p:nvSpPr>
        <p:spPr>
          <a:xfrm>
            <a:off x="1153058" y="5022068"/>
            <a:ext cx="10539649" cy="964966"/>
          </a:xfrm>
          <a:prstGeom prst="rect">
            <a:avLst/>
          </a:prstGeom>
          <a:noFill/>
          <a:ln/>
        </p:spPr>
        <p:txBody>
          <a:bodyPr wrap="square" lIns="0" tIns="0" rIns="0" bIns="0" rtlCol="0" anchor="t"/>
          <a:lstStyle/>
          <a:p>
            <a:pPr algn="l" indent="0" marL="0">
              <a:lnSpc>
                <a:spcPct val="113000"/>
              </a:lnSpc>
              <a:buNone/>
            </a:pPr>
            <a:r>
              <a:rPr lang="el" altLang="en-US" sz="2110" b="1" dirty="0">
                <a:solidFill>
                  <a:srgbClr val="422C70"/>
                </a:solidFill>
                <a:latin typeface="IBM Plex Sans" pitchFamily="34" charset="0"/>
                <a:ea typeface="IBM Plex Sans" pitchFamily="34" charset="-122"/>
                <a:cs typeface="IBM Plex Sans" pitchFamily="34" charset="-120"/>
              </a:rPr>
              <a:t>Μια στιγμή για προβληματισμό</a:t>
            </a:r>
            <a:endParaRPr lang="el" sz="2110" dirty="0"/>
          </a:p>
          <a:p>
            <a:pPr algn="l" indent="0" marL="0">
              <a:lnSpc>
                <a:spcPct val="113000"/>
              </a:lnSpc>
              <a:spcBef>
                <a:spcPts val="320"/>
              </a:spcBef>
              <a:buNone/>
            </a:pPr>
            <a:r>
              <a:rPr lang="el" altLang="en-US" sz="2110" dirty="0">
                <a:solidFill>
                  <a:srgbClr val="25252B"/>
                </a:solidFill>
                <a:latin typeface="IBM Plex Sans" pitchFamily="34" charset="0"/>
                <a:ea typeface="IBM Plex Sans" pitchFamily="34" charset="-122"/>
                <a:cs typeface="IBM Plex Sans" pitchFamily="34" charset="-120"/>
              </a:rPr>
              <a:t>Ποια ερώτηση θα θέτατε πριν αποφασίσετε αν μια προσέγγιση με το Bitcoin ανταποκρίνεται σε μια τοπική ανάγκη;</a:t>
            </a:r>
            <a:endParaRPr lang="el"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l" altLang="en-US" sz="1200" dirty="0">
                <a:solidFill>
                  <a:srgbClr val="6C6C7D"/>
                </a:solidFill>
                <a:latin typeface="IBM Plex Sans" pitchFamily="34" charset="0"/>
                <a:ea typeface="IBM Plex Sans" pitchFamily="34" charset="-122"/>
                <a:cs typeface="IBM Plex Sans" pitchFamily="34" charset="-120"/>
              </a:rPr>
              <a:t>Δίπλωμα Bitcoin · Ενότητα 4</a:t>
            </a:r>
            <a:endParaRPr lang="e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Δίπλωμα Bitcoin</dc:title>
  <dc:subject>Open educational slides (Creative Commons). Adapt them freely.</dc:subject>
  <dc:creator>My First Bitcoin</dc:creator>
  <cp:lastModifiedBy>My First Bitcoin</cp:lastModifiedBy>
  <cp:revision>1</cp:revision>
  <dcterms:created xsi:type="dcterms:W3CDTF">2026-10-22T20:29:17Z</dcterms:created>
  <dcterms:modified xsi:type="dcterms:W3CDTF">2026-10-22T20:29:17Z</dcterms:modified>
</cp:coreProperties>
</file>