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Lst>
  <p:notesMasterIdLst>
    <p:notesMasterId r:id="rId44"/>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notesMaster" Target="notesMasters/notesMaster1.xml"/><Relationship Id="rId45" Type="http://schemas.openxmlformats.org/officeDocument/2006/relationships/presProps" Target="presProps.xml"/><Relationship Id="rId46" Type="http://schemas.openxmlformats.org/officeDocument/2006/relationships/viewProps" Target="viewProps.xml"/><Relationship Id="rId47" Type="http://schemas.openxmlformats.org/officeDocument/2006/relationships/theme" Target="theme/theme1.xml"/><Relationship Id="rId4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Vir: My First Bitcoin, Uvod v Bitcoin, Vodnik za začetnike, izdaja 26.10. Prirejeno pod licenco Creative Commons Priznanje avtorstva-Deljenje pod enakimi pogoji 4.0 Mednarodna; za to predstavitev velja ista licenca. Ta predstavitev je učni pripomoček za izobraževalce, ki temelji na šestih vprašanjih iz vodnika. Primere, tempo in način podajanja prilagodite svoji skupnosti, pri tem pa ohranite pomen in varnostna sporočila. Trajanje učne ure ni vnaprej določeno.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Začnite s sliko: vsi okoli nas uporabljajo denar, ne da bi se o njem spraševali. Vprašajte udeležence, kdaj so nazadnje razmišljali o tem, od kod prihaja denar.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Udeležencem namenite nekaj minut za pisanje. Nikogar ne prosite, naj razkrije osebne finančne podatke. Ti odgovori bodo znova obravnavani na diapozitivu s ključnimi poudarki »Kaj sledi?«.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razlikovanje ohranjajte skozi celotno srečanje. Ko se pojavi trditev, se vprašajte: ali jo lahko preverimo ali pa zanjo potrebujemo merila in dokaze?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Uporabite primer iz vodnika: pridelujete riž in potrebujete čevlje, vendar čevljar želi jedilno olje, ne riža. Ekonomisti temu pravijo dvojno sovpadanje potreb.</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Uporabite primer iz vodnika: pridelujete riž in potrebujete čevlje, vendar čevljar želi jedilno olje, ne riža. Ekonomisti temu pravijo dvojno sovpadanje potreb.</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Bankovec je le kos papirja. Denar rešuje težavo blagovne menjave tako, da ločuje prodajo od nakupa: riž prodate eni osebi, čevlje pa kupite pri drugi. To je tisto, kar ločuje denar od blagovne menjave.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Cenovna inflacija je trajno zviševanje splošne ravni cen. Njena druga plat je kupna moč: koliko lahko kupite z eno denarno enoto. Če se cena košarice osnovnih dobrin zviša s 100 denarnih enot na 110, z istimi 100 denarnimi enotami ne morete več kupiti celotne košarice.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Cenovna inflacija je trajno zviševanje splošne ravni cen. Njena druga plat je kupna moč: koliko lahko kupite z eno denarno enoto. Če se cena košarice osnovnih dobrin zviša s 100 denarnih enot na 110, z istimi 100 denarnimi enotami ne morete več kupiti celotne košarice.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Ekonomisti razpravljajo o tem, kolikšen je pomen posameznega vzroka. Osredotočite se na tisti vzrok, ki je posledica odločitve in ne naključja.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deluje brez kakršne koli naprave ali interneta. Primerjajte odgovore v skupini in udeležence opomnite, da ena sama cena ni celovito merilo inflacije.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Pred Bitcoinom je bilo pošiljanje denarja prek spleta vedno odvisno od zaupanja vredne organizacije: banke ali plačilnega podjetja, ki je vodilo glavno knjigo, odobravalo račune in lahko odložilo, blokiralo ali razveljavilo plačilo. Digitalne informacije je preprosto kopirati: če bi bilo mogoče digitalni kovanec porabiti dvakrat, ne bi mogel delovati kot denar. To je problem dvojne porabe. Satoshi Nakamoto je oseba ali skupina, ki uporablja to ime.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Decentralizacija ne pomeni, da imajo vsi enak vpliv. Pomeni, da noben posamezen udeleženec ne more spremeniti glavne knjige ali denarnih pravil za vse.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Novi bitcoini se izdajajo po javno znanem časovnem razporedu, neodvisni računalniki, imenovani vozlišča, pa zavrnejo vsak blok, ki krši to pravilo. Omejitev je verodostojna, ker jo lahko vsakdo preveri. Ne gre za naravni zakon: velja zato, ker jo udeleženci nenehno uveljavljajo. Omejena ponudba ne zagotavlja rasti cene; cena je odvisna tako od povpraševanja kot od ponudbe.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Imeti v lasti 100.000 sats ali 0,001 bitcoina pomeni imeti enak znesek. Obravnavajte zmotno prepričanje, da je Bitcoin nedosegljiv, ker je en bitcoin drag.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Uporabniki pošiljajo, prejemajo in hranijo bitcoin; vozlišča preverjajo skladnost vsake transakcije in bloka s pravili; rudarji tekmujejo, kdo bo približno vsakih deset minut dodal nov blok v evidenco. Ta evidenca, veriga blokov, je javna, njeno spreminjanje za nazaj pa je zelo drago. Opomba o zapisu: Bitcoin z veliko začetnico B običajno pomeni omrežje ali sistem; bitcoin z malo začetnico b pa pomeni sam denar.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Uporabniki pošiljajo, prejemajo in hranijo bitcoin; vozlišča preverjajo skladnost vsake transakcije in bloka s pravili; rudarji tekmujejo, kdo bo približno vsakih deset minut dodal nov blok v evidenco. Ta evidenca, veriga blokov, je javna, njeno spreminjanje za nazaj pa je zelo drago. Opomba o zapisu: Bitcoin z veliko začetnico B običajno pomeni omrežje ali sistem; bitcoin z malo začetnico b pa pomeni sam denar.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Denarnica za Bitcoin je orodje, običajno aplikacija, ki vam omogoča prejemanje in pošiljanje bitcoinov ter preverjanje stanja. Vaši bitcoini niso shranjeni v vašem telefonu: zabeleženi so v verigi blokov. Denarnica upravlja ključe, s katerimi lahko dokažete, da so bitcoini vaši, in odobrite plačilo.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Obnovitvena fraza ni le varnostna kopija: omogoča popoln dostop. Ko ustvarite denarnico, jo natančno zapišite na papir; hranite jo brez povezave, na skrivnem in tam, kjer se ne bo izgubila ali poškodovala. Nikoli je ne fotografirajte, pošiljajte po e-pošti, shranjujte v zapiske v oblaku, pošiljajte v sporočilu ali vnašajte na spletno stran. Prikazane besede so le primer; nikoli ne prikazujte ali zbirajte pravih obnovitvenih fraz.</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My First Bitcoin ne priporoča posameznih denarnic. Orodja, provizije in lastniki se spreminjajo, in kar ustreza eni skupnosti, morda ne ustreza drugi. Učeče se napotite k zaupanja vrednemu lokalnemu izobraževalcu.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Slide-1-image-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Slide-2-image-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jpe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jpe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jpe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Slide-6-image-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jpe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jpe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jpe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jpe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Slide-13-image-1.pn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Slide-14-image-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jpe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jpeg"/><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Slide-22-image-1.png"/><Relationship Id="rId2" Type="http://schemas.openxmlformats.org/officeDocument/2006/relationships/slideLayout" Target="../slideLayouts/slideLayout1.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slideLayout" Target="../slideLayouts/slideLayout1.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png"/><Relationship Id="rId2" Type="http://schemas.openxmlformats.org/officeDocument/2006/relationships/slideLayout" Target="../slideLayouts/slideLayout1.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slideLayout" Target="../slideLayouts/slideLayout1.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image-27-1.png"/><Relationship Id="rId2" Type="http://schemas.openxmlformats.org/officeDocument/2006/relationships/slideLayout" Target="../slideLayouts/slideLayout1.xml"/><Relationship Id="rId3"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image-28-1.jpeg"/><Relationship Id="rId2" Type="http://schemas.openxmlformats.org/officeDocument/2006/relationships/slideLayout" Target="../slideLayouts/slideLayout1.xml"/><Relationship Id="rId3"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image" Target="../media/Slide-30-image-1.png"/><Relationship Id="rId2" Type="http://schemas.openxmlformats.org/officeDocument/2006/relationships/slideLayout" Target="../slideLayouts/slideLayout1.xml"/><Relationship Id="rId3"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image" Target="../media/image-31-1.png"/><Relationship Id="rId2" Type="http://schemas.openxmlformats.org/officeDocument/2006/relationships/slideLayout" Target="../slideLayouts/slideLayout1.xml"/><Relationship Id="rId3"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image" Target="../media/image-33-1.jpeg"/><Relationship Id="rId2" Type="http://schemas.openxmlformats.org/officeDocument/2006/relationships/image" Target="../media/image-33-2.png"/><Relationship Id="rId3" Type="http://schemas.openxmlformats.org/officeDocument/2006/relationships/slideLayout" Target="../slideLayouts/slideLayout1.xml"/><Relationship Id="rId4"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image" Target="../media/Slide-34-image-1.png"/><Relationship Id="rId2" Type="http://schemas.openxmlformats.org/officeDocument/2006/relationships/slideLayout" Target="../slideLayouts/slideLayout1.xml"/><Relationship Id="rId3"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image" Target="../media/image-35-1.jpeg"/><Relationship Id="rId2" Type="http://schemas.openxmlformats.org/officeDocument/2006/relationships/slideLayout" Target="../slideLayouts/slideLayout1.xml"/><Relationship Id="rId3"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image" Target="../media/image-36-1.png"/><Relationship Id="rId2" Type="http://schemas.openxmlformats.org/officeDocument/2006/relationships/slideLayout" Target="../slideLayouts/slideLayout1.xml"/><Relationship Id="rId3"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image" Target="../media/image-38-1.jpeg"/><Relationship Id="rId2" Type="http://schemas.openxmlformats.org/officeDocument/2006/relationships/image" Target="../media/image-38-2.png"/><Relationship Id="rId3" Type="http://schemas.openxmlformats.org/officeDocument/2006/relationships/slideLayout" Target="../slideLayouts/slideLayout1.xml"/><Relationship Id="rId4"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image" Target="../media/Slide-39-image-1.png"/><Relationship Id="rId2" Type="http://schemas.openxmlformats.org/officeDocument/2006/relationships/slideLayout" Target="../slideLayouts/slideLayout1.xml"/><Relationship Id="rId3"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2" Type="http://schemas.openxmlformats.org/officeDocument/2006/relationships/hyperlink" Target="http://myfirstbitcoin.org/" TargetMode="External"/><Relationship Id="rId1" Type="http://schemas.openxmlformats.org/officeDocument/2006/relationships/image" Target="../media/image-41-1.jpeg"/><Relationship Id="rId3" Type="http://schemas.openxmlformats.org/officeDocument/2006/relationships/slideLayout" Target="../slideLayouts/slideLayout1.xml"/><Relationship Id="rId4"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image" Target="../media/Slide-42-image-1.png"/><Relationship Id="rId2" Type="http://schemas.openxmlformats.org/officeDocument/2006/relationships/slideLayout" Target="../slideLayouts/slideLayout1.xml"/><Relationship Id="rId3" Type="http://schemas.openxmlformats.org/officeDocument/2006/relationships/notesSlide" Target="../notesSlides/notesSlide4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0267889" y="571500"/>
            <a:ext cx="1257300" cy="272400"/>
          </a:xfrm>
          <a:prstGeom prst="rect">
            <a:avLst/>
          </a:prstGeom>
          <a:noFill/>
          <a:ln/>
        </p:spPr>
        <p:txBody>
          <a:bodyPr wrap="square" lIns="0" tIns="0" rIns="0" bIns="0" rtlCol="0" anchor="t"/>
          <a:lstStyle/>
          <a:p>
            <a:pPr algn="r" indent="0" marL="0">
              <a:lnSpc>
                <a:spcPct val="108000"/>
              </a:lnSpc>
              <a:buNone/>
            </a:pPr>
            <a:r>
              <a:rPr lang="sl" altLang="en-US" sz="1650" dirty="0">
                <a:solidFill>
                  <a:srgbClr val="FFFFFF"/>
                </a:solidFill>
                <a:latin typeface="IBM Plex Sans" pitchFamily="34" charset="0"/>
                <a:ea typeface="IBM Plex Sans" pitchFamily="34" charset="-122"/>
                <a:cs typeface="IBM Plex Sans" pitchFamily="34" charset="-120"/>
              </a:rPr>
              <a:t>Izdaja 26.10</a:t>
            </a:r>
            <a:endParaRPr lang="sl" sz="1650" dirty="0"/>
          </a:p>
        </p:txBody>
      </p:sp>
      <p:sp>
        <p:nvSpPr>
          <p:cNvPr id="3" name="Text 1"/>
          <p:cNvSpPr/>
          <p:nvPr/>
        </p:nvSpPr>
        <p:spPr>
          <a:xfrm>
            <a:off x="666780" y="1962120"/>
            <a:ext cx="11144250" cy="1920149"/>
          </a:xfrm>
          <a:prstGeom prst="rect">
            <a:avLst/>
          </a:prstGeom>
          <a:noFill/>
          <a:ln/>
        </p:spPr>
        <p:txBody>
          <a:bodyPr wrap="square" lIns="0" tIns="0" rIns="0" bIns="0" rtlCol="0" anchor="t"/>
          <a:lstStyle/>
          <a:p>
            <a:pPr algn="l" indent="0" marL="0">
              <a:lnSpc>
                <a:spcPct val="88000"/>
              </a:lnSpc>
              <a:buNone/>
            </a:pPr>
            <a:r>
              <a:rPr lang="sl" altLang="en-US" sz="7200" dirty="0">
                <a:solidFill>
                  <a:srgbClr val="FFFFFF"/>
                </a:solidFill>
                <a:latin typeface="IBM Plex Sans Medium" pitchFamily="34" charset="0"/>
                <a:ea typeface="IBM Plex Sans Medium" pitchFamily="34" charset="-122"/>
                <a:cs typeface="IBM Plex Sans Medium" pitchFamily="34" charset="-120"/>
              </a:rPr>
              <a:t>Uvod</a:t>
            </a:r>
            <a:br/>
            <a:r>
              <a:rPr lang="sl" altLang="en-US" sz="7200" dirty="0">
                <a:solidFill>
                  <a:srgbClr val="FFFFFF"/>
                </a:solidFill>
                <a:latin typeface="IBM Plex Sans Medium" pitchFamily="34" charset="0"/>
                <a:ea typeface="IBM Plex Sans Medium" pitchFamily="34" charset="-122"/>
                <a:cs typeface="IBM Plex Sans Medium" pitchFamily="34" charset="-120"/>
              </a:rPr>
              <a:t>v Bitcoin</a:t>
            </a:r>
            <a:endParaRPr lang="sl" sz="7200" dirty="0"/>
          </a:p>
        </p:txBody>
      </p:sp>
      <p:sp>
        <p:nvSpPr>
          <p:cNvPr id="4" name="Text 2"/>
          <p:cNvSpPr/>
          <p:nvPr/>
        </p:nvSpPr>
        <p:spPr>
          <a:xfrm>
            <a:off x="666780" y="5905470"/>
            <a:ext cx="11144250" cy="381030"/>
          </a:xfrm>
          <a:prstGeom prst="rect">
            <a:avLst/>
          </a:prstGeom>
          <a:noFill/>
          <a:ln/>
        </p:spPr>
        <p:txBody>
          <a:bodyPr wrap="square" lIns="0" tIns="0" rIns="0" bIns="0" rtlCol="0" anchor="t"/>
          <a:lstStyle/>
          <a:p>
            <a:pPr algn="l" indent="0" marL="0">
              <a:lnSpc>
                <a:spcPct val="104000"/>
              </a:lnSpc>
              <a:buNone/>
            </a:pPr>
            <a:r>
              <a:rPr lang="sl" altLang="en-US" sz="2400" dirty="0">
                <a:solidFill>
                  <a:srgbClr val="FFFFFF"/>
                </a:solidFill>
                <a:latin typeface="IBM Plex Sans" pitchFamily="34" charset="0"/>
                <a:ea typeface="IBM Plex Sans" pitchFamily="34" charset="-122"/>
                <a:cs typeface="IBM Plex Sans" pitchFamily="34" charset="-120"/>
              </a:rPr>
              <a:t>Vodnik za začetnike</a:t>
            </a:r>
            <a:endParaRPr lang="sl" sz="2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706624"/>
            <a:ext cx="11430000" cy="590520"/>
          </a:xfrm>
          <a:prstGeom prst="rect">
            <a:avLst/>
          </a:prstGeom>
          <a:noFill/>
          <a:ln/>
        </p:spPr>
        <p:txBody>
          <a:bodyPr wrap="square" lIns="0" tIns="0" rIns="0" bIns="0" rtlCol="0" anchor="t"/>
          <a:lstStyle/>
          <a:p>
            <a:pPr algn="ctr" indent="0" marL="0">
              <a:lnSpc>
                <a:spcPct val="83000"/>
              </a:lnSpc>
              <a:buNone/>
            </a:pPr>
            <a:r>
              <a:rPr lang="sl" altLang="en-US" sz="4350" dirty="0">
                <a:solidFill>
                  <a:srgbClr val="FFFFFF"/>
                </a:solidFill>
                <a:latin typeface="IBM Plex Sans Medium" pitchFamily="34" charset="0"/>
                <a:ea typeface="IBM Plex Sans Medium" pitchFamily="34" charset="-122"/>
                <a:cs typeface="IBM Plex Sans Medium" pitchFamily="34" charset="-120"/>
              </a:rPr>
              <a:t>Zakaj je denar pomemben?</a:t>
            </a:r>
            <a:endParaRPr lang="sl" sz="4350" dirty="0"/>
          </a:p>
        </p:txBody>
      </p:sp>
      <p:sp>
        <p:nvSpPr>
          <p:cNvPr id="3" name="Text 1"/>
          <p:cNvSpPr/>
          <p:nvPr/>
        </p:nvSpPr>
        <p:spPr>
          <a:xfrm>
            <a:off x="381030" y="3740079"/>
            <a:ext cx="11430000" cy="411389"/>
          </a:xfrm>
          <a:prstGeom prst="rect">
            <a:avLst/>
          </a:prstGeom>
          <a:noFill/>
          <a:ln/>
        </p:spPr>
        <p:txBody>
          <a:bodyPr wrap="square" lIns="0" tIns="0" rIns="0" bIns="0" rtlCol="0" anchor="t"/>
          <a:lstStyle/>
          <a:p>
            <a:pPr algn="ctr" indent="0" marL="0">
              <a:lnSpc>
                <a:spcPct val="113000"/>
              </a:lnSpc>
              <a:buNone/>
            </a:pPr>
            <a:r>
              <a:rPr lang="sl" altLang="en-US" sz="2400" dirty="0">
                <a:solidFill>
                  <a:srgbClr val="FFFFFF"/>
                </a:solidFill>
                <a:latin typeface="IBM Plex Sans" pitchFamily="34" charset="0"/>
                <a:ea typeface="IBM Plex Sans" pitchFamily="34" charset="-122"/>
                <a:cs typeface="IBM Plex Sans" pitchFamily="34" charset="-120"/>
              </a:rPr>
              <a:t>Denar uporabljamo vsak dan, vendar se le redko vprašamo, kako deluje.</a:t>
            </a:r>
            <a:endParaRPr lang="sl"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sl" altLang="en-US" sz="3000" dirty="0">
                <a:solidFill>
                  <a:srgbClr val="422C70"/>
                </a:solidFill>
                <a:latin typeface="IBM Plex Sans Medium" pitchFamily="34" charset="0"/>
                <a:ea typeface="IBM Plex Sans Medium" pitchFamily="34" charset="-122"/>
                <a:cs typeface="IBM Plex Sans Medium" pitchFamily="34" charset="-120"/>
              </a:rPr>
              <a:t>Večina ljudi si nikoli ne vzame</a:t>
            </a:r>
            <a:br/>
            <a:r>
              <a:rPr lang="sl" altLang="en-US" sz="3000" dirty="0">
                <a:solidFill>
                  <a:srgbClr val="422C70"/>
                </a:solidFill>
                <a:latin typeface="IBM Plex Sans Medium" pitchFamily="34" charset="0"/>
                <a:ea typeface="IBM Plex Sans Medium" pitchFamily="34" charset="-122"/>
                <a:cs typeface="IBM Plex Sans Medium" pitchFamily="34" charset="-120"/>
              </a:rPr>
              <a:t>časa za razmislek o denarju</a:t>
            </a:r>
            <a:endParaRPr lang="sl" sz="3000" dirty="0"/>
          </a:p>
        </p:txBody>
      </p:sp>
      <p:sp>
        <p:nvSpPr>
          <p:cNvPr id="5" name="Text 2"/>
          <p:cNvSpPr/>
          <p:nvPr/>
        </p:nvSpPr>
        <p:spPr>
          <a:xfrm>
            <a:off x="666780" y="1866930"/>
            <a:ext cx="5694426" cy="1234074"/>
          </a:xfrm>
          <a:prstGeom prst="rect">
            <a:avLst/>
          </a:prstGeom>
          <a:noFill/>
          <a:ln/>
        </p:spPr>
        <p:txBody>
          <a:bodyPr wrap="square" lIns="0" tIns="0" rIns="0" bIns="0" rtlCol="0" anchor="t"/>
          <a:lstStyle/>
          <a:p>
            <a:pPr algn="l" indent="0" marL="0">
              <a:lnSpc>
                <a:spcPct val="113000"/>
              </a:lnSpc>
              <a:buNone/>
            </a:pPr>
            <a:r>
              <a:rPr lang="sl" altLang="en-US" sz="2400" dirty="0">
                <a:solidFill>
                  <a:srgbClr val="25252B"/>
                </a:solidFill>
                <a:latin typeface="IBM Plex Sans" pitchFamily="34" charset="0"/>
                <a:ea typeface="IBM Plex Sans" pitchFamily="34" charset="-122"/>
                <a:cs typeface="IBM Plex Sans" pitchFamily="34" charset="-120"/>
              </a:rPr>
              <a:t>Ne da bi ga služili ali porabljali, temveč da bi razmišljali o tem, kaj je in kako deluje.</a:t>
            </a:r>
            <a:endParaRPr lang="sl" sz="2400" dirty="0"/>
          </a:p>
        </p:txBody>
      </p:sp>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l" altLang="en-US" sz="1200" dirty="0">
                <a:solidFill>
                  <a:srgbClr val="6C6C7D"/>
                </a:solidFill>
                <a:latin typeface="IBM Plex Sans" pitchFamily="34" charset="0"/>
                <a:ea typeface="IBM Plex Sans" pitchFamily="34" charset="-122"/>
                <a:cs typeface="IBM Plex Sans" pitchFamily="34" charset="-120"/>
              </a:rPr>
              <a:t>Uvod v Bitcoin · Zakaj je denar pomemben?</a:t>
            </a:r>
            <a:endParaRPr lang="s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sl" altLang="en-US" sz="3000" dirty="0">
                <a:solidFill>
                  <a:srgbClr val="422C70"/>
                </a:solidFill>
                <a:latin typeface="IBM Plex Sans Medium" pitchFamily="34" charset="0"/>
                <a:ea typeface="IBM Plex Sans Medium" pitchFamily="34" charset="-122"/>
                <a:cs typeface="IBM Plex Sans Medium" pitchFamily="34" charset="-120"/>
              </a:rPr>
              <a:t>Pet vprašanj za začetek</a:t>
            </a:r>
            <a:endParaRPr lang="sl" sz="3000" dirty="0"/>
          </a:p>
        </p:txBody>
      </p:sp>
      <p:sp>
        <p:nvSpPr>
          <p:cNvPr id="5" name="Text 2"/>
          <p:cNvSpPr/>
          <p:nvPr/>
        </p:nvSpPr>
        <p:spPr>
          <a:xfrm>
            <a:off x="1002000" y="1375806"/>
            <a:ext cx="5973227" cy="2747955"/>
          </a:xfrm>
          <a:prstGeom prst="rect">
            <a:avLst/>
          </a:prstGeom>
          <a:noFill/>
          <a:ln/>
        </p:spPr>
        <p:txBody>
          <a:bodyPr wrap="square" lIns="0" tIns="0" rIns="0" bIns="0" rtlCol="0" anchor="t"/>
          <a:lstStyle/>
          <a:p>
            <a:pPr algn="l" marL="200660" indent="-200660">
              <a:lnSpc>
                <a:spcPct val="113000"/>
              </a:lnSpc>
              <a:buSzPct val="100000"/>
              <a:buChar char="•"/>
            </a:pPr>
            <a:r>
              <a:rPr lang="sl" altLang="en-US" sz="2110" dirty="0">
                <a:solidFill>
                  <a:srgbClr val="25252B"/>
                </a:solidFill>
                <a:latin typeface="IBM Plex Sans" pitchFamily="34" charset="0"/>
                <a:ea typeface="IBM Plex Sans" pitchFamily="34" charset="-122"/>
                <a:cs typeface="IBM Plex Sans" pitchFamily="34" charset="-120"/>
              </a:rPr>
              <a:t>Zakaj ljudje potrebujejo denar?</a:t>
            </a:r>
            <a:endParaRPr lang="sl" sz="2110" dirty="0"/>
          </a:p>
          <a:p>
            <a:pPr algn="l" marL="200660" indent="-200660">
              <a:lnSpc>
                <a:spcPct val="113000"/>
              </a:lnSpc>
              <a:spcBef>
                <a:spcPts val="420"/>
              </a:spcBef>
              <a:buSzPct val="100000"/>
              <a:buChar char="•"/>
            </a:pPr>
            <a:r>
              <a:rPr lang="sl" altLang="en-US" sz="2110" dirty="0">
                <a:solidFill>
                  <a:srgbClr val="25252B"/>
                </a:solidFill>
                <a:latin typeface="IBM Plex Sans" pitchFamily="34" charset="0"/>
                <a:ea typeface="IBM Plex Sans" pitchFamily="34" charset="-122"/>
                <a:cs typeface="IBM Plex Sans" pitchFamily="34" charset="-120"/>
              </a:rPr>
              <a:t>Kaj naredi nekaj za denar?</a:t>
            </a:r>
            <a:endParaRPr lang="sl" sz="2110" dirty="0"/>
          </a:p>
          <a:p>
            <a:pPr algn="l" marL="200660" indent="-200660">
              <a:lnSpc>
                <a:spcPct val="113000"/>
              </a:lnSpc>
              <a:spcBef>
                <a:spcPts val="420"/>
              </a:spcBef>
              <a:buSzPct val="100000"/>
              <a:buChar char="•"/>
            </a:pPr>
            <a:r>
              <a:rPr lang="sl" altLang="en-US" sz="2110" dirty="0">
                <a:solidFill>
                  <a:srgbClr val="25252B"/>
                </a:solidFill>
                <a:latin typeface="IBM Plex Sans" pitchFamily="34" charset="0"/>
                <a:ea typeface="IBM Plex Sans" pitchFamily="34" charset="-122"/>
                <a:cs typeface="IBM Plex Sans" pitchFamily="34" charset="-120"/>
              </a:rPr>
              <a:t>Kdo lahko ustvarja ali nadzoruje denar, ki ga uporabljate?</a:t>
            </a:r>
            <a:endParaRPr lang="sl" sz="2110" dirty="0"/>
          </a:p>
          <a:p>
            <a:pPr algn="l" marL="200660" indent="-200660">
              <a:lnSpc>
                <a:spcPct val="113000"/>
              </a:lnSpc>
              <a:spcBef>
                <a:spcPts val="420"/>
              </a:spcBef>
              <a:buSzPct val="100000"/>
              <a:buChar char="•"/>
            </a:pPr>
            <a:r>
              <a:rPr lang="sl" altLang="en-US" sz="2110" dirty="0">
                <a:solidFill>
                  <a:srgbClr val="25252B"/>
                </a:solidFill>
                <a:latin typeface="IBM Plex Sans" pitchFamily="34" charset="0"/>
                <a:ea typeface="IBM Plex Sans" pitchFamily="34" charset="-122"/>
                <a:cs typeface="IBM Plex Sans" pitchFamily="34" charset="-120"/>
              </a:rPr>
              <a:t>Zakaj ima denar, ki ga uporabljate, vrednost?</a:t>
            </a:r>
            <a:endParaRPr lang="sl" sz="2110" dirty="0"/>
          </a:p>
          <a:p>
            <a:pPr algn="l" marL="200660" indent="-200660">
              <a:lnSpc>
                <a:spcPct val="113000"/>
              </a:lnSpc>
              <a:spcBef>
                <a:spcPts val="420"/>
              </a:spcBef>
              <a:buSzPct val="100000"/>
              <a:buChar char="•"/>
            </a:pPr>
            <a:r>
              <a:rPr lang="sl" altLang="en-US" sz="2110" dirty="0">
                <a:solidFill>
                  <a:srgbClr val="25252B"/>
                </a:solidFill>
                <a:latin typeface="IBM Plex Sans" pitchFamily="34" charset="0"/>
                <a:ea typeface="IBM Plex Sans" pitchFamily="34" charset="-122"/>
                <a:cs typeface="IBM Plex Sans" pitchFamily="34" charset="-120"/>
              </a:rPr>
              <a:t>Ali lahko s svojim denarjem kupite enako količino kot prej?</a:t>
            </a:r>
            <a:endParaRPr lang="sl" sz="2110" dirty="0"/>
          </a:p>
        </p:txBody>
      </p:sp>
      <p:sp>
        <p:nvSpPr>
          <p:cNvPr id="6" name="Shape 3"/>
          <p:cNvSpPr/>
          <p:nvPr/>
        </p:nvSpPr>
        <p:spPr>
          <a:xfrm>
            <a:off x="666780" y="4418747"/>
            <a:ext cx="5981730" cy="1447770"/>
          </a:xfrm>
          <a:prstGeom prst="rect">
            <a:avLst/>
          </a:prstGeom>
          <a:solidFill>
            <a:srgbClr val="F3F3FA"/>
          </a:solidFill>
          <a:ln/>
        </p:spPr>
      </p:sp>
      <p:sp>
        <p:nvSpPr>
          <p:cNvPr id="7" name="Shape 4"/>
          <p:cNvSpPr/>
          <p:nvPr/>
        </p:nvSpPr>
        <p:spPr>
          <a:xfrm>
            <a:off x="666780" y="4418747"/>
            <a:ext cx="57150" cy="1447770"/>
          </a:xfrm>
          <a:prstGeom prst="rect">
            <a:avLst/>
          </a:prstGeom>
          <a:solidFill>
            <a:srgbClr val="422C70"/>
          </a:solidFill>
          <a:ln/>
        </p:spPr>
      </p:sp>
      <p:sp>
        <p:nvSpPr>
          <p:cNvPr id="8" name="Text 5"/>
          <p:cNvSpPr/>
          <p:nvPr/>
        </p:nvSpPr>
        <p:spPr>
          <a:xfrm>
            <a:off x="1153058" y="4660148"/>
            <a:ext cx="5370180" cy="964966"/>
          </a:xfrm>
          <a:prstGeom prst="rect">
            <a:avLst/>
          </a:prstGeom>
          <a:noFill/>
          <a:ln/>
        </p:spPr>
        <p:txBody>
          <a:bodyPr wrap="square" lIns="0" tIns="0" rIns="0" bIns="0" rtlCol="0" anchor="t"/>
          <a:lstStyle/>
          <a:p>
            <a:pPr algn="l" indent="0" marL="0">
              <a:lnSpc>
                <a:spcPct val="113000"/>
              </a:lnSpc>
              <a:buNone/>
            </a:pPr>
            <a:r>
              <a:rPr lang="sl" altLang="en-US" sz="2110" b="1" dirty="0">
                <a:solidFill>
                  <a:srgbClr val="422C70"/>
                </a:solidFill>
                <a:latin typeface="IBM Plex Sans" pitchFamily="34" charset="0"/>
                <a:ea typeface="IBM Plex Sans" pitchFamily="34" charset="-122"/>
                <a:cs typeface="IBM Plex Sans" pitchFamily="34" charset="-120"/>
              </a:rPr>
              <a:t>Shranite svoje odgovore</a:t>
            </a:r>
            <a:endParaRPr lang="sl" sz="2110" dirty="0"/>
          </a:p>
          <a:p>
            <a:pPr algn="l" indent="0" marL="0">
              <a:lnSpc>
                <a:spcPct val="113000"/>
              </a:lnSpc>
              <a:spcBef>
                <a:spcPts val="320"/>
              </a:spcBef>
              <a:buNone/>
            </a:pPr>
            <a:r>
              <a:rPr lang="sl" altLang="en-US" sz="2110" dirty="0">
                <a:solidFill>
                  <a:srgbClr val="25252B"/>
                </a:solidFill>
                <a:latin typeface="IBM Plex Sans" pitchFamily="34" charset="0"/>
                <a:ea typeface="IBM Plex Sans" pitchFamily="34" charset="-122"/>
                <a:cs typeface="IBM Plex Sans" pitchFamily="34" charset="-120"/>
              </a:rPr>
              <a:t>Na vsako vprašanje napišite kratek odgovor. Na koncu se boste vrnili k njim.</a:t>
            </a:r>
            <a:endParaRPr lang="sl" sz="2110" dirty="0"/>
          </a:p>
        </p:txBody>
      </p:sp>
      <p:sp>
        <p:nvSpPr>
          <p:cNvPr id="9"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l" altLang="en-US" sz="1200" dirty="0">
                <a:solidFill>
                  <a:srgbClr val="6C6C7D"/>
                </a:solidFill>
                <a:latin typeface="IBM Plex Sans" pitchFamily="34" charset="0"/>
                <a:ea typeface="IBM Plex Sans" pitchFamily="34" charset="-122"/>
                <a:cs typeface="IBM Plex Sans" pitchFamily="34" charset="-120"/>
              </a:rPr>
              <a:t>Uvod v Bitcoin · Zakaj je denar pomemben?</a:t>
            </a:r>
            <a:endParaRPr lang="s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sl" altLang="en-US" sz="3000" dirty="0">
                <a:solidFill>
                  <a:srgbClr val="422C70"/>
                </a:solidFill>
                <a:latin typeface="IBM Plex Sans Medium" pitchFamily="34" charset="0"/>
                <a:ea typeface="IBM Plex Sans Medium" pitchFamily="34" charset="-122"/>
                <a:cs typeface="IBM Plex Sans Medium" pitchFamily="34" charset="-120"/>
              </a:rPr>
              <a:t>Dejstvo ali mnenje?</a:t>
            </a:r>
            <a:endParaRPr lang="sl" sz="3000" dirty="0"/>
          </a:p>
        </p:txBody>
      </p:sp>
      <p:sp>
        <p:nvSpPr>
          <p:cNvPr id="5" name="Text 2"/>
          <p:cNvSpPr/>
          <p:nvPr/>
        </p:nvSpPr>
        <p:spPr>
          <a:xfrm>
            <a:off x="1047720" y="1386779"/>
            <a:ext cx="5923026" cy="2117659"/>
          </a:xfrm>
          <a:prstGeom prst="rect">
            <a:avLst/>
          </a:prstGeom>
          <a:noFill/>
          <a:ln/>
        </p:spPr>
        <p:txBody>
          <a:bodyPr wrap="square" lIns="0" tIns="0" rIns="0" bIns="0" rtlCol="0" anchor="t"/>
          <a:lstStyle/>
          <a:p>
            <a:pPr algn="l" marL="228600" indent="-228600">
              <a:lnSpc>
                <a:spcPct val="113000"/>
              </a:lnSpc>
              <a:buSzPct val="100000"/>
              <a:buChar char="•"/>
            </a:pPr>
            <a:r>
              <a:rPr lang="sl" altLang="en-US" sz="2400" b="1" dirty="0">
                <a:solidFill>
                  <a:srgbClr val="422C70"/>
                </a:solidFill>
                <a:latin typeface="IBM Plex Sans" pitchFamily="34" charset="0"/>
                <a:ea typeface="IBM Plex Sans" pitchFamily="34" charset="-122"/>
                <a:cs typeface="IBM Plex Sans" pitchFamily="34" charset="-120"/>
              </a:rPr>
              <a:t>Dejstvo:</a:t>
            </a:r>
            <a:r>
              <a:rPr lang="sl" altLang="en-US" sz="2400" dirty="0">
                <a:solidFill>
                  <a:srgbClr val="25252B"/>
                </a:solidFill>
                <a:latin typeface="IBM Plex Sans" pitchFamily="34" charset="0"/>
                <a:ea typeface="IBM Plex Sans" pitchFamily="34" charset="-122"/>
                <a:cs typeface="IBM Plex Sans" pitchFamily="34" charset="-120"/>
              </a:rPr>
              <a:t> "Ta bankovec se sprejema za plačilo davkov." To je mogoče preveriti.</a:t>
            </a:r>
            <a:endParaRPr lang="sl" sz="2400" dirty="0"/>
          </a:p>
          <a:p>
            <a:pPr algn="l" marL="228600" indent="-228600">
              <a:lnSpc>
                <a:spcPct val="113000"/>
              </a:lnSpc>
              <a:spcBef>
                <a:spcPts val="480"/>
              </a:spcBef>
              <a:buSzPct val="100000"/>
              <a:buChar char="•"/>
            </a:pPr>
            <a:r>
              <a:rPr lang="sl" altLang="en-US" sz="2400" b="1" dirty="0">
                <a:solidFill>
                  <a:srgbClr val="422C70"/>
                </a:solidFill>
                <a:latin typeface="IBM Plex Sans" pitchFamily="34" charset="0"/>
                <a:ea typeface="IBM Plex Sans" pitchFamily="34" charset="-122"/>
                <a:cs typeface="IBM Plex Sans" pitchFamily="34" charset="-120"/>
              </a:rPr>
              <a:t>Mnenje:</a:t>
            </a:r>
            <a:r>
              <a:rPr lang="sl" altLang="en-US" sz="2400" dirty="0">
                <a:solidFill>
                  <a:srgbClr val="25252B"/>
                </a:solidFill>
                <a:latin typeface="IBM Plex Sans" pitchFamily="34" charset="0"/>
                <a:ea typeface="IBM Plex Sans" pitchFamily="34" charset="-122"/>
                <a:cs typeface="IBM Plex Sans" pitchFamily="34" charset="-120"/>
              </a:rPr>
              <a:t> "To je najboljša oblika denarja." Za to so potrebna merila in dokazi.</a:t>
            </a:r>
            <a:endParaRPr lang="sl" sz="2400" dirty="0"/>
          </a:p>
        </p:txBody>
      </p:sp>
      <p:sp>
        <p:nvSpPr>
          <p:cNvPr id="6" name="Text 3"/>
          <p:cNvSpPr/>
          <p:nvPr/>
        </p:nvSpPr>
        <p:spPr>
          <a:xfrm>
            <a:off x="666780" y="3839657"/>
            <a:ext cx="6340632" cy="2056760"/>
          </a:xfrm>
          <a:prstGeom prst="rect">
            <a:avLst/>
          </a:prstGeom>
          <a:noFill/>
          <a:ln/>
        </p:spPr>
        <p:txBody>
          <a:bodyPr wrap="square" lIns="0" tIns="0" rIns="0" bIns="0" rtlCol="0" anchor="t"/>
          <a:lstStyle/>
          <a:p>
            <a:pPr algn="l" indent="0" marL="0">
              <a:lnSpc>
                <a:spcPct val="113000"/>
              </a:lnSpc>
              <a:buNone/>
            </a:pPr>
            <a:r>
              <a:rPr lang="sl" altLang="en-US" sz="2400" dirty="0">
                <a:solidFill>
                  <a:srgbClr val="25252B"/>
                </a:solidFill>
                <a:latin typeface="IBM Plex Sans" pitchFamily="34" charset="0"/>
                <a:ea typeface="IBM Plex Sans" pitchFamily="34" charset="-122"/>
                <a:cs typeface="IBM Plex Sans" pitchFamily="34" charset="-120"/>
              </a:rPr>
              <a:t>Ta vodnik je namenjen izključno izobraževanju. Ne ponuja finančnih, naložbenih, pravnih ali davčnih nasvetov in vam ne svetuje, da bi kar koli kupili, prodali ali obdržali.</a:t>
            </a:r>
            <a:endParaRPr lang="sl"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l" altLang="en-US" sz="1200" dirty="0">
                <a:solidFill>
                  <a:srgbClr val="6C6C7D"/>
                </a:solidFill>
                <a:latin typeface="IBM Plex Sans" pitchFamily="34" charset="0"/>
                <a:ea typeface="IBM Plex Sans" pitchFamily="34" charset="-122"/>
                <a:cs typeface="IBM Plex Sans" pitchFamily="34" charset="-120"/>
              </a:rPr>
              <a:t>Uvod v Bitcoin · Zakaj je denar pomemben?</a:t>
            </a:r>
            <a:endParaRPr lang="s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706624"/>
            <a:ext cx="11429817" cy="590520"/>
          </a:xfrm>
          <a:prstGeom prst="rect">
            <a:avLst/>
          </a:prstGeom>
          <a:noFill/>
          <a:ln/>
        </p:spPr>
        <p:txBody>
          <a:bodyPr wrap="square" lIns="0" tIns="0" rIns="0" bIns="0" rtlCol="0" anchor="t"/>
          <a:lstStyle/>
          <a:p>
            <a:pPr algn="ctr" indent="0" marL="0">
              <a:lnSpc>
                <a:spcPct val="83000"/>
              </a:lnSpc>
              <a:buNone/>
            </a:pPr>
            <a:r>
              <a:rPr lang="sl" altLang="en-US" sz="4350" dirty="0">
                <a:solidFill>
                  <a:srgbClr val="FFFFFF"/>
                </a:solidFill>
                <a:latin typeface="IBM Plex Sans Medium" pitchFamily="34" charset="0"/>
                <a:ea typeface="IBM Plex Sans Medium" pitchFamily="34" charset="-122"/>
                <a:cs typeface="IBM Plex Sans Medium" pitchFamily="34" charset="-120"/>
              </a:rPr>
              <a:t>Kaj je denar?</a:t>
            </a:r>
            <a:endParaRPr lang="sl" sz="4350" dirty="0"/>
          </a:p>
        </p:txBody>
      </p:sp>
      <p:sp>
        <p:nvSpPr>
          <p:cNvPr id="3" name="Text 1"/>
          <p:cNvSpPr/>
          <p:nvPr/>
        </p:nvSpPr>
        <p:spPr>
          <a:xfrm>
            <a:off x="381030" y="3740079"/>
            <a:ext cx="11429817" cy="411389"/>
          </a:xfrm>
          <a:prstGeom prst="rect">
            <a:avLst/>
          </a:prstGeom>
          <a:noFill/>
          <a:ln/>
        </p:spPr>
        <p:txBody>
          <a:bodyPr wrap="square" lIns="0" tIns="0" rIns="0" bIns="0" rtlCol="0" anchor="t"/>
          <a:lstStyle/>
          <a:p>
            <a:pPr algn="ctr" indent="0" marL="0">
              <a:lnSpc>
                <a:spcPct val="113000"/>
              </a:lnSpc>
              <a:buNone/>
            </a:pPr>
            <a:r>
              <a:rPr lang="sl" altLang="en-US" sz="2400" dirty="0">
                <a:solidFill>
                  <a:srgbClr val="FFFFFF"/>
                </a:solidFill>
                <a:latin typeface="IBM Plex Sans" pitchFamily="34" charset="0"/>
                <a:ea typeface="IBM Plex Sans" pitchFamily="34" charset="-122"/>
                <a:cs typeface="IBM Plex Sans" pitchFamily="34" charset="-120"/>
              </a:rPr>
              <a:t>Denar je sredstvo za izmenjavo.</a:t>
            </a:r>
            <a:endParaRPr lang="sl"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l" altLang="en-US" sz="3000" dirty="0">
                <a:solidFill>
                  <a:srgbClr val="422C70"/>
                </a:solidFill>
                <a:latin typeface="IBM Plex Sans Medium" pitchFamily="34" charset="0"/>
                <a:ea typeface="IBM Plex Sans Medium" pitchFamily="34" charset="-122"/>
                <a:cs typeface="IBM Plex Sans Medium" pitchFamily="34" charset="-120"/>
              </a:rPr>
              <a:t>Blagovna menjava in dvojno sovpadanje želja</a:t>
            </a:r>
            <a:endParaRPr lang="sl"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sl" altLang="en-US" sz="2400" dirty="0">
                <a:solidFill>
                  <a:srgbClr val="25252B"/>
                </a:solidFill>
                <a:latin typeface="IBM Plex Sans" pitchFamily="34" charset="0"/>
                <a:ea typeface="IBM Plex Sans" pitchFamily="34" charset="-122"/>
                <a:cs typeface="IBM Plex Sans" pitchFamily="34" charset="-120"/>
              </a:rPr>
              <a:t>Obe osebi si morata želeti to, kar ima druga, in sicer ob istem času in v ustreznih količinah.</a:t>
            </a:r>
            <a:endParaRPr lang="sl" sz="2400" dirty="0"/>
          </a:p>
        </p:txBody>
      </p:sp>
      <p:pic>
        <p:nvPicPr>
          <p:cNvPr id="5" name="Image 0" descr="preencoded.png">    </p:cNvPr>
          <p:cNvPicPr>
            <a:picLocks noChangeAspect="1"/>
          </p:cNvPicPr>
          <p:nvPr/>
        </p:nvPicPr>
        <p:blipFill>
          <a:blip r:embed="rId1"/>
          <a:stretch>
            <a:fillRect/>
          </a:stretch>
        </p:blipFill>
        <p:spPr>
          <a:xfrm>
            <a:off x="3313511" y="2575316"/>
            <a:ext cx="5564947" cy="3711001"/>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l" altLang="en-US" sz="1200" dirty="0">
                <a:solidFill>
                  <a:srgbClr val="6C6C7D"/>
                </a:solidFill>
                <a:latin typeface="IBM Plex Sans" pitchFamily="34" charset="0"/>
                <a:ea typeface="IBM Plex Sans" pitchFamily="34" charset="-122"/>
                <a:cs typeface="IBM Plex Sans" pitchFamily="34" charset="-120"/>
              </a:rPr>
              <a:t>Uvod v Bitcoin · Kaj je denar?</a:t>
            </a:r>
            <a:endParaRPr lang="s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l" altLang="en-US" sz="3000" dirty="0">
                <a:solidFill>
                  <a:srgbClr val="422C70"/>
                </a:solidFill>
                <a:latin typeface="IBM Plex Sans Medium" pitchFamily="34" charset="0"/>
                <a:ea typeface="IBM Plex Sans Medium" pitchFamily="34" charset="-122"/>
                <a:cs typeface="IBM Plex Sans Medium" pitchFamily="34" charset="-120"/>
              </a:rPr>
              <a:t>Blagovna menjava in dvojno sovpadanje želja</a:t>
            </a:r>
            <a:endParaRPr lang="sl"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sl" altLang="en-US" sz="2400" dirty="0">
                <a:solidFill>
                  <a:srgbClr val="25252B"/>
                </a:solidFill>
                <a:latin typeface="IBM Plex Sans" pitchFamily="34" charset="0"/>
                <a:ea typeface="IBM Plex Sans" pitchFamily="34" charset="-122"/>
                <a:cs typeface="IBM Plex Sans" pitchFamily="34" charset="-120"/>
              </a:rPr>
              <a:t>Obe osebi si morata istočasno in v ustreznih količinah želeti tisto, kar ima druga.</a:t>
            </a:r>
            <a:endParaRPr lang="sl" sz="2400" dirty="0"/>
          </a:p>
        </p:txBody>
      </p:sp>
      <p:pic>
        <p:nvPicPr>
          <p:cNvPr id="5" name="Image 0" descr="Amina Ima: riž Želi: čevljeZ osebo LuisLuis ne želi riža.Luis Ima: čevljeŽeli: oljeZ osebo MeiMei ne želi čevljev.MeiIma: oljeŽeli: popravilaZ osebo AminaAmina ne more opraviti popravil.">    </p:cNvPr>
          <p:cNvPicPr>
            <a:picLocks noChangeAspect="1"/>
          </p:cNvPicPr>
          <p:nvPr/>
        </p:nvPicPr>
        <p:blipFill>
          <a:blip r:embed="rId1"/>
          <a:stretch>
            <a:fillRect/>
          </a:stretch>
        </p:blipFill>
        <p:spPr>
          <a:xfrm>
            <a:off x="1101029" y="2422886"/>
            <a:ext cx="9989820" cy="3854836"/>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l" altLang="en-US" sz="1200" dirty="0">
                <a:solidFill>
                  <a:srgbClr val="6C6C7D"/>
                </a:solidFill>
                <a:latin typeface="IBM Plex Sans" pitchFamily="34" charset="0"/>
                <a:ea typeface="IBM Plex Sans" pitchFamily="34" charset="-122"/>
                <a:cs typeface="IBM Plex Sans" pitchFamily="34" charset="-120"/>
              </a:rPr>
              <a:t>Uvod v Bitcoin · Kaj je denar?</a:t>
            </a:r>
            <a:endParaRPr lang="s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l" altLang="en-US" sz="3000" dirty="0">
                <a:solidFill>
                  <a:srgbClr val="422C70"/>
                </a:solidFill>
                <a:latin typeface="IBM Plex Sans Medium" pitchFamily="34" charset="0"/>
                <a:ea typeface="IBM Plex Sans Medium" pitchFamily="34" charset="-122"/>
                <a:cs typeface="IBM Plex Sans Medium" pitchFamily="34" charset="-120"/>
              </a:rPr>
              <a:t>Denar je sredstvo za menjavo</a:t>
            </a:r>
            <a:endParaRPr lang="sl"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sl" altLang="en-US" sz="2400" dirty="0">
                <a:solidFill>
                  <a:srgbClr val="25252B"/>
                </a:solidFill>
                <a:latin typeface="IBM Plex Sans" pitchFamily="34" charset="0"/>
                <a:ea typeface="IBM Plex Sans" pitchFamily="34" charset="-122"/>
                <a:cs typeface="IBM Plex Sans" pitchFamily="34" charset="-120"/>
              </a:rPr>
              <a:t>Nihče si ne želi denarja zaradi njega samega. Uporaben je, ker ga drugi sprejemajo v pričakovanju, da ga bodo pozneje sprejemali tudi drugi.</a:t>
            </a:r>
            <a:endParaRPr lang="sl" sz="2400" dirty="0"/>
          </a:p>
        </p:txBody>
      </p:sp>
      <p:pic>
        <p:nvPicPr>
          <p:cNvPr id="5" name="Image 0" descr="preencoded.png">    </p:cNvPr>
          <p:cNvPicPr>
            <a:picLocks noChangeAspect="1"/>
          </p:cNvPicPr>
          <p:nvPr/>
        </p:nvPicPr>
        <p:blipFill>
          <a:blip r:embed="rId1"/>
          <a:stretch>
            <a:fillRect/>
          </a:stretch>
        </p:blipFill>
        <p:spPr>
          <a:xfrm>
            <a:off x="2384847" y="2575316"/>
            <a:ext cx="7422368" cy="3711184"/>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l" altLang="en-US" sz="1200" dirty="0">
                <a:solidFill>
                  <a:srgbClr val="6C6C7D"/>
                </a:solidFill>
                <a:latin typeface="IBM Plex Sans" pitchFamily="34" charset="0"/>
                <a:ea typeface="IBM Plex Sans" pitchFamily="34" charset="-122"/>
                <a:cs typeface="IBM Plex Sans" pitchFamily="34" charset="-120"/>
              </a:rPr>
              <a:t>Uvod v Bitcoin · Kaj je denar?</a:t>
            </a:r>
            <a:endParaRPr lang="s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sl" altLang="en-US" sz="3000" dirty="0">
                <a:solidFill>
                  <a:srgbClr val="422C70"/>
                </a:solidFill>
                <a:latin typeface="IBM Plex Sans Medium" pitchFamily="34" charset="0"/>
                <a:ea typeface="IBM Plex Sans Medium" pitchFamily="34" charset="-122"/>
                <a:cs typeface="IBM Plex Sans Medium" pitchFamily="34" charset="-120"/>
              </a:rPr>
              <a:t>Tri funkcije denarja</a:t>
            </a:r>
            <a:endParaRPr lang="sl" sz="3000" dirty="0"/>
          </a:p>
        </p:txBody>
      </p:sp>
      <p:sp>
        <p:nvSpPr>
          <p:cNvPr id="5" name="Text 2"/>
          <p:cNvSpPr/>
          <p:nvPr/>
        </p:nvSpPr>
        <p:spPr>
          <a:xfrm>
            <a:off x="1047720" y="1386779"/>
            <a:ext cx="5923026" cy="2589947"/>
          </a:xfrm>
          <a:prstGeom prst="rect">
            <a:avLst/>
          </a:prstGeom>
          <a:noFill/>
          <a:ln/>
        </p:spPr>
        <p:txBody>
          <a:bodyPr wrap="square" lIns="0" tIns="0" rIns="0" bIns="0" rtlCol="0" anchor="t"/>
          <a:lstStyle/>
          <a:p>
            <a:pPr algn="l" marL="228600" indent="-228600">
              <a:lnSpc>
                <a:spcPct val="113000"/>
              </a:lnSpc>
              <a:buSzPct val="100000"/>
              <a:buChar char="•"/>
            </a:pPr>
            <a:r>
              <a:rPr lang="sl" altLang="en-US" sz="2400" b="1" dirty="0">
                <a:solidFill>
                  <a:srgbClr val="422C70"/>
                </a:solidFill>
                <a:latin typeface="IBM Plex Sans" pitchFamily="34" charset="0"/>
                <a:ea typeface="IBM Plex Sans" pitchFamily="34" charset="-122"/>
                <a:cs typeface="IBM Plex Sans" pitchFamily="34" charset="-120"/>
              </a:rPr>
              <a:t>Menjalno sredstvo:</a:t>
            </a:r>
            <a:r>
              <a:rPr lang="sl" altLang="en-US" sz="2400" dirty="0">
                <a:solidFill>
                  <a:srgbClr val="25252B"/>
                </a:solidFill>
                <a:latin typeface="IBM Plex Sans" pitchFamily="34" charset="0"/>
                <a:ea typeface="IBM Plex Sans" pitchFamily="34" charset="-122"/>
                <a:cs typeface="IBM Plex Sans" pitchFamily="34" charset="-120"/>
              </a:rPr>
              <a:t> ljudje ga sprejemajo kot plačilo</a:t>
            </a:r>
            <a:endParaRPr lang="sl" sz="2400" dirty="0"/>
          </a:p>
          <a:p>
            <a:pPr algn="l" marL="228600" indent="-228600">
              <a:lnSpc>
                <a:spcPct val="113000"/>
              </a:lnSpc>
              <a:spcBef>
                <a:spcPts val="480"/>
              </a:spcBef>
              <a:buSzPct val="100000"/>
              <a:buChar char="•"/>
            </a:pPr>
            <a:r>
              <a:rPr lang="sl" altLang="en-US" sz="2400" b="1" dirty="0">
                <a:solidFill>
                  <a:srgbClr val="422C70"/>
                </a:solidFill>
                <a:latin typeface="IBM Plex Sans" pitchFamily="34" charset="0"/>
                <a:ea typeface="IBM Plex Sans" pitchFamily="34" charset="-122"/>
                <a:cs typeface="IBM Plex Sans" pitchFamily="34" charset="-120"/>
              </a:rPr>
              <a:t>Obračunska enota:</a:t>
            </a:r>
            <a:r>
              <a:rPr lang="sl" altLang="en-US" sz="2400" dirty="0">
                <a:solidFill>
                  <a:srgbClr val="25252B"/>
                </a:solidFill>
                <a:latin typeface="IBM Plex Sans" pitchFamily="34" charset="0"/>
                <a:ea typeface="IBM Plex Sans" pitchFamily="34" charset="-122"/>
                <a:cs typeface="IBM Plex Sans" pitchFamily="34" charset="-120"/>
              </a:rPr>
              <a:t> cene so izražene v njej</a:t>
            </a:r>
            <a:endParaRPr lang="sl" sz="2400" dirty="0"/>
          </a:p>
          <a:p>
            <a:pPr algn="l" marL="228600" indent="-228600">
              <a:lnSpc>
                <a:spcPct val="113000"/>
              </a:lnSpc>
              <a:spcBef>
                <a:spcPts val="480"/>
              </a:spcBef>
              <a:buSzPct val="100000"/>
              <a:buChar char="•"/>
            </a:pPr>
            <a:r>
              <a:rPr lang="sl" altLang="en-US" sz="2400" b="1" dirty="0">
                <a:solidFill>
                  <a:srgbClr val="422C70"/>
                </a:solidFill>
                <a:latin typeface="IBM Plex Sans" pitchFamily="34" charset="0"/>
                <a:ea typeface="IBM Plex Sans" pitchFamily="34" charset="-122"/>
                <a:cs typeface="IBM Plex Sans" pitchFamily="34" charset="-120"/>
              </a:rPr>
              <a:t>Hranilec vrednosti:</a:t>
            </a:r>
            <a:r>
              <a:rPr lang="sl" altLang="en-US" sz="2400" dirty="0">
                <a:solidFill>
                  <a:srgbClr val="25252B"/>
                </a:solidFill>
                <a:latin typeface="IBM Plex Sans" pitchFamily="34" charset="0"/>
                <a:ea typeface="IBM Plex Sans" pitchFamily="34" charset="-122"/>
                <a:cs typeface="IBM Plex Sans" pitchFamily="34" charset="-120"/>
              </a:rPr>
              <a:t> prenaša vrednost iz sedanjosti v prihodnost</a:t>
            </a:r>
            <a:endParaRPr lang="sl" sz="2400" dirty="0"/>
          </a:p>
        </p:txBody>
      </p:sp>
      <p:sp>
        <p:nvSpPr>
          <p:cNvPr id="6" name="Text 3"/>
          <p:cNvSpPr/>
          <p:nvPr/>
        </p:nvSpPr>
        <p:spPr>
          <a:xfrm>
            <a:off x="666780" y="4311853"/>
            <a:ext cx="6340632" cy="1234074"/>
          </a:xfrm>
          <a:prstGeom prst="rect">
            <a:avLst/>
          </a:prstGeom>
          <a:noFill/>
          <a:ln/>
        </p:spPr>
        <p:txBody>
          <a:bodyPr wrap="square" lIns="0" tIns="0" rIns="0" bIns="0" rtlCol="0" anchor="t"/>
          <a:lstStyle/>
          <a:p>
            <a:pPr algn="l" indent="0" marL="0">
              <a:lnSpc>
                <a:spcPct val="113000"/>
              </a:lnSpc>
              <a:buNone/>
            </a:pPr>
            <a:r>
              <a:rPr lang="sl" altLang="en-US" sz="2400" dirty="0">
                <a:solidFill>
                  <a:srgbClr val="25252B"/>
                </a:solidFill>
                <a:latin typeface="IBM Plex Sans" pitchFamily="34" charset="0"/>
                <a:ea typeface="IBM Plex Sans" pitchFamily="34" charset="-122"/>
                <a:cs typeface="IBM Plex Sans" pitchFamily="34" charset="-120"/>
              </a:rPr>
              <a:t>Noben denar ne ohranja vrednosti popolnoma, vendar nekatere oblike izgubljajo kupno moč počasneje kot druge.</a:t>
            </a:r>
            <a:endParaRPr lang="sl"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l" altLang="en-US" sz="1200" dirty="0">
                <a:solidFill>
                  <a:srgbClr val="6C6C7D"/>
                </a:solidFill>
                <a:latin typeface="IBM Plex Sans" pitchFamily="34" charset="0"/>
                <a:ea typeface="IBM Plex Sans" pitchFamily="34" charset="-122"/>
                <a:cs typeface="IBM Plex Sans" pitchFamily="34" charset="-120"/>
              </a:rPr>
              <a:t>Uvod v Bitcoin · Kaj je denar?</a:t>
            </a:r>
            <a:endParaRPr lang="s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2381280"/>
            <a:ext cx="5029200" cy="20955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sl" altLang="en-US" sz="3000" dirty="0">
                <a:solidFill>
                  <a:srgbClr val="422C70"/>
                </a:solidFill>
                <a:latin typeface="IBM Plex Sans Medium" pitchFamily="34" charset="0"/>
                <a:ea typeface="IBM Plex Sans Medium" pitchFamily="34" charset="-122"/>
                <a:cs typeface="IBM Plex Sans Medium" pitchFamily="34" charset="-120"/>
              </a:rPr>
              <a:t>Od školjk do papirja</a:t>
            </a:r>
            <a:endParaRPr lang="sl" sz="3000" dirty="0"/>
          </a:p>
        </p:txBody>
      </p:sp>
      <p:sp>
        <p:nvSpPr>
          <p:cNvPr id="5" name="Text 2"/>
          <p:cNvSpPr/>
          <p:nvPr/>
        </p:nvSpPr>
        <p:spPr>
          <a:xfrm>
            <a:off x="1047720" y="1386779"/>
            <a:ext cx="5276820" cy="3473531"/>
          </a:xfrm>
          <a:prstGeom prst="rect">
            <a:avLst/>
          </a:prstGeom>
          <a:noFill/>
          <a:ln/>
        </p:spPr>
        <p:txBody>
          <a:bodyPr wrap="square" lIns="0" tIns="0" rIns="0" bIns="0" rtlCol="0" anchor="t"/>
          <a:lstStyle/>
          <a:p>
            <a:pPr algn="l" marL="228600" indent="-228600">
              <a:lnSpc>
                <a:spcPct val="113000"/>
              </a:lnSpc>
              <a:buSzPct val="100000"/>
              <a:buChar char="•"/>
            </a:pPr>
            <a:r>
              <a:rPr lang="sl" altLang="en-US" sz="2400" dirty="0">
                <a:solidFill>
                  <a:srgbClr val="25252B"/>
                </a:solidFill>
                <a:latin typeface="IBM Plex Sans" pitchFamily="34" charset="0"/>
                <a:ea typeface="IBM Plex Sans" pitchFamily="34" charset="-122"/>
                <a:cs typeface="IBM Plex Sans" pitchFamily="34" charset="-120"/>
              </a:rPr>
              <a:t>Školjke, sol, kroglice, živina, baker, srebro, zlato</a:t>
            </a:r>
            <a:endParaRPr lang="sl" sz="2400" dirty="0"/>
          </a:p>
          <a:p>
            <a:pPr algn="l" marL="228600" indent="-228600">
              <a:lnSpc>
                <a:spcPct val="113000"/>
              </a:lnSpc>
              <a:spcBef>
                <a:spcPts val="480"/>
              </a:spcBef>
              <a:buSzPct val="100000"/>
              <a:buChar char="•"/>
            </a:pPr>
            <a:r>
              <a:rPr lang="sl" altLang="en-US" sz="2400" dirty="0">
                <a:solidFill>
                  <a:srgbClr val="25252B"/>
                </a:solidFill>
                <a:latin typeface="IBM Plex Sans" pitchFamily="34" charset="0"/>
                <a:ea typeface="IBM Plex Sans" pitchFamily="34" charset="-122"/>
                <a:cs typeface="IBM Plex Sans" pitchFamily="34" charset="-120"/>
              </a:rPr>
              <a:t>Plemenite kovine: redke, trajne, splošno sprejete</a:t>
            </a:r>
            <a:endParaRPr lang="sl" sz="2400" dirty="0"/>
          </a:p>
          <a:p>
            <a:pPr algn="l" marL="228600" indent="-228600">
              <a:lnSpc>
                <a:spcPct val="113000"/>
              </a:lnSpc>
              <a:spcBef>
                <a:spcPts val="480"/>
              </a:spcBef>
              <a:buSzPct val="100000"/>
              <a:buChar char="•"/>
            </a:pPr>
            <a:r>
              <a:rPr lang="sl" altLang="en-US" sz="2400" dirty="0">
                <a:solidFill>
                  <a:srgbClr val="25252B"/>
                </a:solidFill>
                <a:latin typeface="IBM Plex Sans" pitchFamily="34" charset="0"/>
                <a:ea typeface="IBM Plex Sans" pitchFamily="34" charset="-122"/>
                <a:cs typeface="IBM Plex Sans" pitchFamily="34" charset="-120"/>
              </a:rPr>
              <a:t>Papirna potrdila, unovčljiva za navedeno količino kovine</a:t>
            </a:r>
            <a:endParaRPr lang="sl" sz="2400" dirty="0"/>
          </a:p>
          <a:p>
            <a:pPr algn="l" marL="228600" indent="-228600">
              <a:lnSpc>
                <a:spcPct val="113000"/>
              </a:lnSpc>
              <a:spcBef>
                <a:spcPts val="480"/>
              </a:spcBef>
              <a:buSzPct val="100000"/>
              <a:buChar char="•"/>
            </a:pPr>
            <a:r>
              <a:rPr lang="sl" altLang="en-US" sz="2400" dirty="0">
                <a:solidFill>
                  <a:srgbClr val="25252B"/>
                </a:solidFill>
                <a:latin typeface="IBM Plex Sans" pitchFamily="34" charset="0"/>
                <a:ea typeface="IBM Plex Sans" pitchFamily="34" charset="-122"/>
                <a:cs typeface="IBM Plex Sans" pitchFamily="34" charset="-120"/>
              </a:rPr>
              <a:t>Zlati standardi: denarna enota, zakonsko vezana na zlato</a:t>
            </a:r>
            <a:endParaRPr lang="sl" sz="2400" dirty="0"/>
          </a:p>
        </p:txBody>
      </p:sp>
      <p:sp>
        <p:nvSpPr>
          <p:cNvPr id="6" name="Text 3"/>
          <p:cNvSpPr/>
          <p:nvPr/>
        </p:nvSpPr>
        <p:spPr>
          <a:xfrm>
            <a:off x="666780" y="5195438"/>
            <a:ext cx="5694426" cy="822686"/>
          </a:xfrm>
          <a:prstGeom prst="rect">
            <a:avLst/>
          </a:prstGeom>
          <a:noFill/>
          <a:ln/>
        </p:spPr>
        <p:txBody>
          <a:bodyPr wrap="square" lIns="0" tIns="0" rIns="0" bIns="0" rtlCol="0" anchor="t"/>
          <a:lstStyle/>
          <a:p>
            <a:pPr algn="l" indent="0" marL="0">
              <a:lnSpc>
                <a:spcPct val="113000"/>
              </a:lnSpc>
              <a:buNone/>
            </a:pPr>
            <a:r>
              <a:rPr lang="sl" altLang="en-US" sz="2400" dirty="0">
                <a:solidFill>
                  <a:srgbClr val="25252B"/>
                </a:solidFill>
                <a:latin typeface="IBM Plex Sans" pitchFamily="34" charset="0"/>
                <a:ea typeface="IBM Plex Sans" pitchFamily="34" charset="-122"/>
                <a:cs typeface="IBM Plex Sans" pitchFamily="34" charset="-120"/>
              </a:rPr>
              <a:t>Pravila so se razlikovala glede na kraj in obdobje.</a:t>
            </a:r>
            <a:endParaRPr lang="sl"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l" altLang="en-US" sz="1200" dirty="0">
                <a:solidFill>
                  <a:srgbClr val="6C6C7D"/>
                </a:solidFill>
                <a:latin typeface="IBM Plex Sans" pitchFamily="34" charset="0"/>
                <a:ea typeface="IBM Plex Sans" pitchFamily="34" charset="-122"/>
                <a:cs typeface="IBM Plex Sans" pitchFamily="34" charset="-120"/>
              </a:rPr>
              <a:t>Uvod v Bitcoin · Kaj je denar?</a:t>
            </a:r>
            <a:endParaRPr lang="s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l" altLang="en-US" sz="3000" dirty="0">
                <a:solidFill>
                  <a:srgbClr val="422C70"/>
                </a:solidFill>
                <a:latin typeface="IBM Plex Sans Medium" pitchFamily="34" charset="0"/>
                <a:ea typeface="IBM Plex Sans Medium" pitchFamily="34" charset="-122"/>
                <a:cs typeface="IBM Plex Sans Medium" pitchFamily="34" charset="-120"/>
              </a:rPr>
              <a:t>Fiat denar</a:t>
            </a:r>
            <a:endParaRPr lang="sl" sz="3000" dirty="0"/>
          </a:p>
        </p:txBody>
      </p:sp>
      <p:sp>
        <p:nvSpPr>
          <p:cNvPr id="4" name="Text 2"/>
          <p:cNvSpPr/>
          <p:nvPr/>
        </p:nvSpPr>
        <p:spPr>
          <a:xfrm>
            <a:off x="1047720" y="1386779"/>
            <a:ext cx="11092404" cy="3884828"/>
          </a:xfrm>
          <a:prstGeom prst="rect">
            <a:avLst/>
          </a:prstGeom>
          <a:noFill/>
          <a:ln/>
        </p:spPr>
        <p:txBody>
          <a:bodyPr wrap="square" lIns="0" tIns="0" rIns="0" bIns="0" rtlCol="0" anchor="t"/>
          <a:lstStyle/>
          <a:p>
            <a:pPr algn="l" marL="228600" indent="-228600">
              <a:lnSpc>
                <a:spcPct val="113000"/>
              </a:lnSpc>
              <a:buSzPct val="100000"/>
              <a:buChar char="•"/>
            </a:pPr>
            <a:r>
              <a:rPr lang="sl" altLang="en-US" sz="2400" dirty="0">
                <a:solidFill>
                  <a:srgbClr val="25252B"/>
                </a:solidFill>
                <a:latin typeface="IBM Plex Sans" pitchFamily="34" charset="0"/>
                <a:ea typeface="IBM Plex Sans" pitchFamily="34" charset="-122"/>
                <a:cs typeface="IBM Plex Sans" pitchFamily="34" charset="-120"/>
              </a:rPr>
              <a:t>1971: Združene države so tujim vladam in centralnim bankam prenehale uradno menjavati dolarje za zlato</a:t>
            </a:r>
            <a:endParaRPr lang="sl" sz="2400" dirty="0"/>
          </a:p>
          <a:p>
            <a:pPr algn="l" marL="228600" indent="-228600">
              <a:lnSpc>
                <a:spcPct val="113000"/>
              </a:lnSpc>
              <a:spcBef>
                <a:spcPts val="480"/>
              </a:spcBef>
              <a:buSzPct val="100000"/>
              <a:buChar char="•"/>
            </a:pPr>
            <a:r>
              <a:rPr lang="sl" altLang="en-US" sz="2400" dirty="0">
                <a:solidFill>
                  <a:srgbClr val="25252B"/>
                </a:solidFill>
                <a:latin typeface="IBM Plex Sans" pitchFamily="34" charset="0"/>
                <a:ea typeface="IBM Plex Sans" pitchFamily="34" charset="-122"/>
                <a:cs typeface="IBM Plex Sans" pitchFamily="34" charset="-120"/>
              </a:rPr>
              <a:t>Danes je večina nacionalnih valut fiat denar: izdan pod okriljem državne oblasti in nezamenljiv za zlato ali katero koli drugo blago</a:t>
            </a:r>
            <a:endParaRPr lang="sl" sz="2400" dirty="0"/>
          </a:p>
          <a:p>
            <a:pPr algn="l" marL="228600" indent="-228600">
              <a:lnSpc>
                <a:spcPct val="113000"/>
              </a:lnSpc>
              <a:spcBef>
                <a:spcPts val="480"/>
              </a:spcBef>
              <a:buSzPct val="100000"/>
              <a:buChar char="•"/>
            </a:pPr>
            <a:r>
              <a:rPr lang="sl" altLang="en-US" sz="2400" i="1" dirty="0">
                <a:solidFill>
                  <a:srgbClr val="25252B"/>
                </a:solidFill>
                <a:latin typeface="IBM Plex Sans" pitchFamily="34" charset="0"/>
                <a:ea typeface="IBM Plex Sans" pitchFamily="34" charset="-122"/>
                <a:cs typeface="IBM Plex Sans" pitchFamily="34" charset="-120"/>
              </a:rPr>
              <a:t>Fiat</a:t>
            </a:r>
            <a:r>
              <a:rPr lang="sl" altLang="en-US" sz="2400" dirty="0">
                <a:solidFill>
                  <a:srgbClr val="25252B"/>
                </a:solidFill>
                <a:latin typeface="IBM Plex Sans" pitchFamily="34" charset="0"/>
                <a:ea typeface="IBM Plex Sans" pitchFamily="34" charset="-122"/>
                <a:cs typeface="IBM Plex Sans" pitchFamily="34" charset="-120"/>
              </a:rPr>
              <a:t> v latinščini pomeni »naj se zgodi«, pogosto pa se razume kot »z odlokom«</a:t>
            </a:r>
            <a:endParaRPr lang="sl" sz="2400" dirty="0"/>
          </a:p>
          <a:p>
            <a:pPr algn="l" marL="228600" indent="-228600">
              <a:lnSpc>
                <a:spcPct val="113000"/>
              </a:lnSpc>
              <a:spcBef>
                <a:spcPts val="480"/>
              </a:spcBef>
              <a:buSzPct val="100000"/>
              <a:buChar char="•"/>
            </a:pPr>
            <a:r>
              <a:rPr lang="sl" altLang="en-US" sz="2400" dirty="0">
                <a:solidFill>
                  <a:srgbClr val="25252B"/>
                </a:solidFill>
                <a:latin typeface="IBM Plex Sans" pitchFamily="34" charset="0"/>
                <a:ea typeface="IBM Plex Sans" pitchFamily="34" charset="-122"/>
                <a:cs typeface="IBM Plex Sans" pitchFamily="34" charset="-120"/>
              </a:rPr>
              <a:t>Sprejet je zato, ker ga uporabljajo ljudje, podjetja, banke in vlade; zakoni mu dajejo status zakonitega plačilnega sredstva in zahtevajo njegovo uporabo za plačevanje davkov</a:t>
            </a:r>
            <a:endParaRPr lang="sl"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l" altLang="en-US" sz="1200" dirty="0">
                <a:solidFill>
                  <a:srgbClr val="6C6C7D"/>
                </a:solidFill>
                <a:latin typeface="IBM Plex Sans" pitchFamily="34" charset="0"/>
                <a:ea typeface="IBM Plex Sans" pitchFamily="34" charset="-122"/>
                <a:cs typeface="IBM Plex Sans" pitchFamily="34" charset="-120"/>
              </a:rPr>
              <a:t>Uvod v Bitcoin · Kaj je denar?</a:t>
            </a:r>
            <a:endParaRPr lang="s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584930" y="2434681"/>
            <a:ext cx="10226010" cy="1988637"/>
          </a:xfrm>
          <a:prstGeom prst="rect">
            <a:avLst/>
          </a:prstGeom>
          <a:noFill/>
          <a:ln/>
        </p:spPr>
        <p:txBody>
          <a:bodyPr wrap="square" lIns="0" tIns="0" rIns="0" bIns="0" rtlCol="0" anchor="t"/>
          <a:lstStyle/>
          <a:p>
            <a:pPr algn="l" indent="0" marL="0">
              <a:lnSpc>
                <a:spcPct val="100000"/>
              </a:lnSpc>
              <a:buNone/>
            </a:pPr>
            <a:r>
              <a:rPr lang="sl" altLang="en-US" sz="4350" dirty="0">
                <a:solidFill>
                  <a:srgbClr val="FFFFFF"/>
                </a:solidFill>
                <a:latin typeface="IBM Plex Sans Medium" pitchFamily="34" charset="0"/>
                <a:ea typeface="IBM Plex Sans Medium" pitchFamily="34" charset="-122"/>
                <a:cs typeface="IBM Plex Sans Medium" pitchFamily="34" charset="-120"/>
              </a:rPr>
              <a:t>Prešli smo od denarja, ki je imel</a:t>
            </a:r>
            <a:br/>
            <a:r>
              <a:rPr lang="sl" altLang="en-US" sz="4350" dirty="0">
                <a:solidFill>
                  <a:srgbClr val="FFFFFF"/>
                </a:solidFill>
                <a:latin typeface="IBM Plex Sans Medium" pitchFamily="34" charset="0"/>
                <a:ea typeface="IBM Plex Sans Medium" pitchFamily="34" charset="-122"/>
                <a:cs typeface="IBM Plex Sans Medium" pitchFamily="34" charset="-120"/>
              </a:rPr>
              <a:t>kritje v nečem, do denarja, ki</a:t>
            </a:r>
            <a:br/>
            <a:r>
              <a:rPr lang="sl" altLang="en-US" sz="4350" dirty="0">
                <a:solidFill>
                  <a:srgbClr val="FFFFFF"/>
                </a:solidFill>
                <a:latin typeface="IBM Plex Sans Medium" pitchFamily="34" charset="0"/>
                <a:ea typeface="IBM Plex Sans Medium" pitchFamily="34" charset="-122"/>
                <a:cs typeface="IBM Plex Sans Medium" pitchFamily="34" charset="-120"/>
              </a:rPr>
              <a:t>temelji na zaupanju v nekoga.</a:t>
            </a:r>
            <a:endParaRPr lang="sl" sz="4350" dirty="0"/>
          </a:p>
        </p:txBody>
      </p:sp>
      <p:sp>
        <p:nvSpPr>
          <p:cNvPr id="3" name="Text 1"/>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l" altLang="en-US" sz="1200" dirty="0">
                <a:solidFill>
                  <a:srgbClr val="C0C0D0"/>
                </a:solidFill>
                <a:latin typeface="IBM Plex Sans" pitchFamily="34" charset="0"/>
                <a:ea typeface="IBM Plex Sans" pitchFamily="34" charset="-122"/>
                <a:cs typeface="IBM Plex Sans" pitchFamily="34" charset="-120"/>
              </a:rPr>
              <a:t>Uvod v Bitcoin · Kaj je denar?</a:t>
            </a:r>
            <a:endParaRPr lang="s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C0C0D0"/>
                </a:solidFill>
                <a:latin typeface="IBM Plex Sans"/>
                <a:ea typeface="IBM Plex Sans"/>
                <a:cs typeface="IBM Plex Sans"/>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706624"/>
            <a:ext cx="11430000" cy="590520"/>
          </a:xfrm>
          <a:prstGeom prst="rect">
            <a:avLst/>
          </a:prstGeom>
          <a:noFill/>
          <a:ln/>
        </p:spPr>
        <p:txBody>
          <a:bodyPr wrap="square" lIns="0" tIns="0" rIns="0" bIns="0" rtlCol="0" anchor="t"/>
          <a:lstStyle/>
          <a:p>
            <a:pPr algn="ctr" indent="0" marL="0">
              <a:lnSpc>
                <a:spcPct val="83000"/>
              </a:lnSpc>
              <a:buNone/>
            </a:pPr>
            <a:r>
              <a:rPr lang="sl" altLang="en-US" sz="4350" dirty="0">
                <a:solidFill>
                  <a:srgbClr val="FFFFFF"/>
                </a:solidFill>
                <a:latin typeface="IBM Plex Sans Medium" pitchFamily="34" charset="0"/>
                <a:ea typeface="IBM Plex Sans Medium" pitchFamily="34" charset="-122"/>
                <a:cs typeface="IBM Plex Sans Medium" pitchFamily="34" charset="-120"/>
              </a:rPr>
              <a:t>Kaj je narobe z našim denarjem?</a:t>
            </a:r>
            <a:endParaRPr lang="sl" sz="4350" dirty="0"/>
          </a:p>
        </p:txBody>
      </p:sp>
      <p:sp>
        <p:nvSpPr>
          <p:cNvPr id="3" name="Text 1"/>
          <p:cNvSpPr/>
          <p:nvPr/>
        </p:nvSpPr>
        <p:spPr>
          <a:xfrm>
            <a:off x="381030" y="3740079"/>
            <a:ext cx="11430000" cy="411389"/>
          </a:xfrm>
          <a:prstGeom prst="rect">
            <a:avLst/>
          </a:prstGeom>
          <a:noFill/>
          <a:ln/>
        </p:spPr>
        <p:txBody>
          <a:bodyPr wrap="square" lIns="0" tIns="0" rIns="0" bIns="0" rtlCol="0" anchor="t"/>
          <a:lstStyle/>
          <a:p>
            <a:pPr algn="ctr" indent="0" marL="0">
              <a:lnSpc>
                <a:spcPct val="113000"/>
              </a:lnSpc>
              <a:buNone/>
            </a:pPr>
            <a:r>
              <a:rPr lang="sl" altLang="en-US" sz="2400" dirty="0">
                <a:solidFill>
                  <a:srgbClr val="FFFFFF"/>
                </a:solidFill>
                <a:latin typeface="IBM Plex Sans" pitchFamily="34" charset="0"/>
                <a:ea typeface="IBM Plex Sans" pitchFamily="34" charset="-122"/>
                <a:cs typeface="IBM Plex Sans" pitchFamily="34" charset="-120"/>
              </a:rPr>
              <a:t>Ko ljudje slišijo besedo inflacija, običajno pomislijo na rast cen.</a:t>
            </a:r>
            <a:endParaRPr lang="sl"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l" altLang="en-US" sz="3000" dirty="0">
                <a:solidFill>
                  <a:srgbClr val="422C70"/>
                </a:solidFill>
                <a:latin typeface="IBM Plex Sans Medium" pitchFamily="34" charset="0"/>
                <a:ea typeface="IBM Plex Sans Medium" pitchFamily="34" charset="-122"/>
                <a:cs typeface="IBM Plex Sans Medium" pitchFamily="34" charset="-120"/>
              </a:rPr>
              <a:t>Inflacija in kupna moč</a:t>
            </a:r>
            <a:endParaRPr lang="sl" sz="3000" dirty="0"/>
          </a:p>
        </p:txBody>
      </p:sp>
      <p:pic>
        <p:nvPicPr>
          <p:cNvPr id="4" name="Image 0" descr="Prej Imate 100 denarnih enot. Košarica stane 100. Kupite lahko celotno košarico.Raven cenNižjaKupna močVišjaPo zvišanju cen Še vedno imate 100 denarnih enot. Ista košarica stane 110. Ne morete več kup">    </p:cNvPr>
          <p:cNvPicPr>
            <a:picLocks noChangeAspect="1"/>
          </p:cNvPicPr>
          <p:nvPr/>
        </p:nvPicPr>
        <p:blipFill>
          <a:blip r:embed="rId1"/>
          <a:stretch>
            <a:fillRect/>
          </a:stretch>
        </p:blipFill>
        <p:spPr>
          <a:xfrm>
            <a:off x="829544" y="1295430"/>
            <a:ext cx="10532699" cy="4951202"/>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l" altLang="en-US" sz="1200" dirty="0">
                <a:solidFill>
                  <a:srgbClr val="6C6C7D"/>
                </a:solidFill>
                <a:latin typeface="IBM Plex Sans" pitchFamily="34" charset="0"/>
                <a:ea typeface="IBM Plex Sans" pitchFamily="34" charset="-122"/>
                <a:cs typeface="IBM Plex Sans" pitchFamily="34" charset="-120"/>
              </a:rPr>
              <a:t>Uvod v Bitcoin · Kaj je narobe z našim denarjem?</a:t>
            </a:r>
            <a:endParaRPr lang="s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l" altLang="en-US" sz="3000" dirty="0">
                <a:solidFill>
                  <a:srgbClr val="422C70"/>
                </a:solidFill>
                <a:latin typeface="IBM Plex Sans Medium" pitchFamily="34" charset="0"/>
                <a:ea typeface="IBM Plex Sans Medium" pitchFamily="34" charset="-122"/>
                <a:cs typeface="IBM Plex Sans Medium" pitchFamily="34" charset="-120"/>
              </a:rPr>
              <a:t>Inflacija in kupna moč</a:t>
            </a:r>
            <a:endParaRPr lang="sl" sz="3000" dirty="0"/>
          </a:p>
        </p:txBody>
      </p:sp>
      <p:pic>
        <p:nvPicPr>
          <p:cNvPr id="4" name="Image 0" descr="preencoded.png">    </p:cNvPr>
          <p:cNvPicPr>
            <a:picLocks noChangeAspect="1"/>
          </p:cNvPicPr>
          <p:nvPr/>
        </p:nvPicPr>
        <p:blipFill>
          <a:blip r:embed="rId1"/>
          <a:stretch>
            <a:fillRect/>
          </a:stretch>
        </p:blipFill>
        <p:spPr>
          <a:xfrm>
            <a:off x="2468148" y="1447770"/>
            <a:ext cx="7255673" cy="4838548"/>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l" altLang="en-US" sz="1200" dirty="0">
                <a:solidFill>
                  <a:srgbClr val="6C6C7D"/>
                </a:solidFill>
                <a:latin typeface="IBM Plex Sans" pitchFamily="34" charset="0"/>
                <a:ea typeface="IBM Plex Sans" pitchFamily="34" charset="-122"/>
                <a:cs typeface="IBM Plex Sans" pitchFamily="34" charset="-120"/>
              </a:rPr>
              <a:t>Uvod v Bitcoin · Kaj je narobe z našim denarjem?</a:t>
            </a:r>
            <a:endParaRPr lang="s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sl" altLang="en-US" sz="3000" dirty="0">
                <a:solidFill>
                  <a:srgbClr val="422C70"/>
                </a:solidFill>
                <a:latin typeface="IBM Plex Sans Medium" pitchFamily="34" charset="0"/>
                <a:ea typeface="IBM Plex Sans Medium" pitchFamily="34" charset="-122"/>
                <a:cs typeface="IBM Plex Sans Medium" pitchFamily="34" charset="-120"/>
              </a:rPr>
              <a:t>Veliko vzrokov, ena izbira</a:t>
            </a:r>
            <a:endParaRPr lang="sl" sz="3000" dirty="0"/>
          </a:p>
        </p:txBody>
      </p:sp>
      <p:sp>
        <p:nvSpPr>
          <p:cNvPr id="5" name="Text 2"/>
          <p:cNvSpPr/>
          <p:nvPr/>
        </p:nvSpPr>
        <p:spPr>
          <a:xfrm>
            <a:off x="1032449" y="1383030"/>
            <a:ext cx="5293553" cy="2486894"/>
          </a:xfrm>
          <a:prstGeom prst="rect">
            <a:avLst/>
          </a:prstGeom>
          <a:noFill/>
          <a:ln/>
        </p:spPr>
        <p:txBody>
          <a:bodyPr wrap="square" lIns="0" tIns="0" rIns="0" bIns="0" rtlCol="0" anchor="t"/>
          <a:lstStyle/>
          <a:p>
            <a:pPr algn="l" marL="219710" indent="-219710">
              <a:lnSpc>
                <a:spcPct val="113000"/>
              </a:lnSpc>
              <a:buSzPct val="100000"/>
              <a:buChar char="•"/>
            </a:pPr>
            <a:r>
              <a:rPr lang="sl" altLang="en-US" sz="2300" dirty="0">
                <a:solidFill>
                  <a:srgbClr val="25252B"/>
                </a:solidFill>
                <a:latin typeface="IBM Plex Sans" pitchFamily="34" charset="0"/>
                <a:ea typeface="IBM Plex Sans" pitchFamily="34" charset="-122"/>
                <a:cs typeface="IBM Plex Sans" pitchFamily="34" charset="-120"/>
              </a:rPr>
              <a:t>Povečevanje ponudbe denarja in kreditov</a:t>
            </a:r>
            <a:endParaRPr lang="sl" sz="2300" dirty="0"/>
          </a:p>
          <a:p>
            <a:pPr algn="l" marL="219710" indent="-219710">
              <a:lnSpc>
                <a:spcPct val="113000"/>
              </a:lnSpc>
              <a:spcBef>
                <a:spcPts val="460"/>
              </a:spcBef>
              <a:buSzPct val="100000"/>
              <a:buChar char="•"/>
            </a:pPr>
            <a:r>
              <a:rPr lang="sl" altLang="en-US" sz="2300" dirty="0">
                <a:solidFill>
                  <a:srgbClr val="25252B"/>
                </a:solidFill>
                <a:latin typeface="IBM Plex Sans" pitchFamily="34" charset="0"/>
                <a:ea typeface="IBM Plex Sans" pitchFamily="34" charset="-122"/>
                <a:cs typeface="IBM Plex Sans" pitchFamily="34" charset="-120"/>
              </a:rPr>
              <a:t>Motnje v dobavi in spremembe povpraševanja</a:t>
            </a:r>
            <a:endParaRPr lang="sl" sz="2300" dirty="0"/>
          </a:p>
          <a:p>
            <a:pPr algn="l" marL="219710" indent="-219710">
              <a:lnSpc>
                <a:spcPct val="113000"/>
              </a:lnSpc>
              <a:spcBef>
                <a:spcPts val="460"/>
              </a:spcBef>
              <a:buSzPct val="100000"/>
              <a:buChar char="•"/>
            </a:pPr>
            <a:r>
              <a:rPr lang="sl" altLang="en-US" sz="2300" dirty="0">
                <a:solidFill>
                  <a:srgbClr val="25252B"/>
                </a:solidFill>
                <a:latin typeface="IBM Plex Sans" pitchFamily="34" charset="0"/>
                <a:ea typeface="IBM Plex Sans" pitchFamily="34" charset="-122"/>
                <a:cs typeface="IBM Plex Sans" pitchFamily="34" charset="-120"/>
              </a:rPr>
              <a:t>Slabitev valute, davki, proizvodni stroški</a:t>
            </a:r>
            <a:endParaRPr lang="sl" sz="2300" dirty="0"/>
          </a:p>
        </p:txBody>
      </p:sp>
      <p:sp>
        <p:nvSpPr>
          <p:cNvPr id="6" name="Text 3"/>
          <p:cNvSpPr/>
          <p:nvPr/>
        </p:nvSpPr>
        <p:spPr>
          <a:xfrm>
            <a:off x="666780" y="4191701"/>
            <a:ext cx="5694426" cy="1974921"/>
          </a:xfrm>
          <a:prstGeom prst="rect">
            <a:avLst/>
          </a:prstGeom>
          <a:noFill/>
          <a:ln/>
        </p:spPr>
        <p:txBody>
          <a:bodyPr wrap="square" lIns="0" tIns="0" rIns="0" bIns="0" rtlCol="0" anchor="t"/>
          <a:lstStyle/>
          <a:p>
            <a:pPr algn="l" indent="0" marL="0">
              <a:lnSpc>
                <a:spcPct val="113000"/>
              </a:lnSpc>
              <a:buNone/>
            </a:pPr>
            <a:r>
              <a:rPr lang="sl" altLang="en-US" sz="2300" dirty="0">
                <a:solidFill>
                  <a:srgbClr val="25252B"/>
                </a:solidFill>
                <a:latin typeface="IBM Plex Sans" pitchFamily="34" charset="0"/>
                <a:ea typeface="IBM Plex Sans" pitchFamily="34" charset="-122"/>
                <a:cs typeface="IBM Plex Sans" pitchFamily="34" charset="-120"/>
              </a:rPr>
              <a:t>Eden od vzrokov je posledica odločitve, ne naključja: v sistemu fiat denarja lahko majhno število institucij poveča ponudbo denarja in kreditov ter spremeni pravila sistema.</a:t>
            </a:r>
            <a:endParaRPr lang="sl" sz="23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l" altLang="en-US" sz="1200" dirty="0">
                <a:solidFill>
                  <a:srgbClr val="6C6C7D"/>
                </a:solidFill>
                <a:latin typeface="IBM Plex Sans" pitchFamily="34" charset="0"/>
                <a:ea typeface="IBM Plex Sans" pitchFamily="34" charset="-122"/>
                <a:cs typeface="IBM Plex Sans" pitchFamily="34" charset="-120"/>
              </a:rPr>
              <a:t>Uvod v Bitcoin · Kaj je narobe z našim denarjem?</a:t>
            </a:r>
            <a:endParaRPr lang="s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l" altLang="en-US" sz="3000" dirty="0">
                <a:solidFill>
                  <a:srgbClr val="422C70"/>
                </a:solidFill>
                <a:latin typeface="IBM Plex Sans Medium" pitchFamily="34" charset="0"/>
                <a:ea typeface="IBM Plex Sans Medium" pitchFamily="34" charset="-122"/>
                <a:cs typeface="IBM Plex Sans Medium" pitchFamily="34" charset="-120"/>
              </a:rPr>
              <a:t>Redkost in vrednost</a:t>
            </a:r>
            <a:endParaRPr lang="sl" sz="3000" dirty="0"/>
          </a:p>
        </p:txBody>
      </p:sp>
      <p:sp>
        <p:nvSpPr>
          <p:cNvPr id="4" name="Text 2"/>
          <p:cNvSpPr/>
          <p:nvPr/>
        </p:nvSpPr>
        <p:spPr>
          <a:xfrm>
            <a:off x="1047720" y="1386779"/>
            <a:ext cx="11092404" cy="2178558"/>
          </a:xfrm>
          <a:prstGeom prst="rect">
            <a:avLst/>
          </a:prstGeom>
          <a:noFill/>
          <a:ln/>
        </p:spPr>
        <p:txBody>
          <a:bodyPr wrap="square" lIns="0" tIns="0" rIns="0" bIns="0" rtlCol="0" anchor="t"/>
          <a:lstStyle/>
          <a:p>
            <a:pPr algn="l" marL="228600" indent="-228600">
              <a:lnSpc>
                <a:spcPct val="113000"/>
              </a:lnSpc>
              <a:buSzPct val="100000"/>
              <a:buChar char="•"/>
            </a:pPr>
            <a:r>
              <a:rPr lang="sl" altLang="en-US" sz="2400" dirty="0">
                <a:solidFill>
                  <a:srgbClr val="25252B"/>
                </a:solidFill>
                <a:latin typeface="IBM Plex Sans" pitchFamily="34" charset="0"/>
                <a:ea typeface="IBM Plex Sans" pitchFamily="34" charset="-122"/>
                <a:cs typeface="IBM Plex Sans" pitchFamily="34" charset="-120"/>
              </a:rPr>
              <a:t>Izvirna Mona Lisa je vredna več kot katera koli kopija: je edina</a:t>
            </a:r>
            <a:endParaRPr lang="sl" sz="2400" dirty="0"/>
          </a:p>
          <a:p>
            <a:pPr algn="l" marL="228600" indent="-228600">
              <a:lnSpc>
                <a:spcPct val="113000"/>
              </a:lnSpc>
              <a:spcBef>
                <a:spcPts val="480"/>
              </a:spcBef>
              <a:buSzPct val="100000"/>
              <a:buChar char="•"/>
            </a:pPr>
            <a:r>
              <a:rPr lang="sl" altLang="en-US" sz="2400" dirty="0">
                <a:solidFill>
                  <a:srgbClr val="25252B"/>
                </a:solidFill>
                <a:latin typeface="IBM Plex Sans" pitchFamily="34" charset="0"/>
                <a:ea typeface="IBM Plex Sans" pitchFamily="34" charset="-122"/>
                <a:cs typeface="IBM Plex Sans" pitchFamily="34" charset="-120"/>
              </a:rPr>
              <a:t>Redkost sama po sebi ne ustvarja vrednosti, a ko si ljudje nekaj želijo, je pomembno, koliko je tega na voljo</a:t>
            </a:r>
            <a:endParaRPr lang="sl" sz="2400" dirty="0"/>
          </a:p>
          <a:p>
            <a:pPr algn="l" marL="228600" indent="-228600">
              <a:lnSpc>
                <a:spcPct val="113000"/>
              </a:lnSpc>
              <a:spcBef>
                <a:spcPts val="480"/>
              </a:spcBef>
              <a:buSzPct val="100000"/>
              <a:buChar char="•"/>
            </a:pPr>
            <a:r>
              <a:rPr lang="sl" altLang="en-US" sz="2400" dirty="0">
                <a:solidFill>
                  <a:srgbClr val="25252B"/>
                </a:solidFill>
                <a:latin typeface="IBM Plex Sans" pitchFamily="34" charset="0"/>
                <a:ea typeface="IBM Plex Sans" pitchFamily="34" charset="-122"/>
                <a:cs typeface="IBM Plex Sans" pitchFamily="34" charset="-120"/>
              </a:rPr>
              <a:t>Ko količina denarja raste hitreje kot količina dobrin in storitev, ki jih je mogoče z njim kupiti, lahko z vsako denarno enoto praviloma kupimo manj</a:t>
            </a:r>
            <a:endParaRPr lang="sl"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l" altLang="en-US" sz="1200" dirty="0">
                <a:solidFill>
                  <a:srgbClr val="6C6C7D"/>
                </a:solidFill>
                <a:latin typeface="IBM Plex Sans" pitchFamily="34" charset="0"/>
                <a:ea typeface="IBM Plex Sans" pitchFamily="34" charset="-122"/>
                <a:cs typeface="IBM Plex Sans" pitchFamily="34" charset="-120"/>
              </a:rPr>
              <a:t>Uvod v Bitcoin · Kaj je narobe z našim denarjem?</a:t>
            </a:r>
            <a:endParaRPr lang="s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l" altLang="en-US" sz="3000" dirty="0">
                <a:solidFill>
                  <a:srgbClr val="422C70"/>
                </a:solidFill>
                <a:latin typeface="IBM Plex Sans Medium" pitchFamily="34" charset="0"/>
                <a:ea typeface="IBM Plex Sans Medium" pitchFamily="34" charset="-122"/>
                <a:cs typeface="IBM Plex Sans Medium" pitchFamily="34" charset="-120"/>
              </a:rPr>
              <a:t>Inflacija ne vpliva na vse enako</a:t>
            </a:r>
            <a:endParaRPr lang="sl" sz="3000" dirty="0"/>
          </a:p>
        </p:txBody>
      </p:sp>
      <p:sp>
        <p:nvSpPr>
          <p:cNvPr id="4" name="Text 2"/>
          <p:cNvSpPr/>
          <p:nvPr/>
        </p:nvSpPr>
        <p:spPr>
          <a:xfrm>
            <a:off x="1047720" y="1386779"/>
            <a:ext cx="11092404" cy="1355781"/>
          </a:xfrm>
          <a:prstGeom prst="rect">
            <a:avLst/>
          </a:prstGeom>
          <a:noFill/>
          <a:ln/>
        </p:spPr>
        <p:txBody>
          <a:bodyPr wrap="square" lIns="0" tIns="0" rIns="0" bIns="0" rtlCol="0" anchor="t"/>
          <a:lstStyle/>
          <a:p>
            <a:pPr algn="l" marL="228600" indent="-228600">
              <a:lnSpc>
                <a:spcPct val="113000"/>
              </a:lnSpc>
              <a:buSzPct val="100000"/>
              <a:buChar char="•"/>
            </a:pPr>
            <a:r>
              <a:rPr lang="sl" altLang="en-US" sz="2400" dirty="0">
                <a:solidFill>
                  <a:srgbClr val="25252B"/>
                </a:solidFill>
                <a:latin typeface="IBM Plex Sans" pitchFamily="34" charset="0"/>
                <a:ea typeface="IBM Plex Sans" pitchFamily="34" charset="-122"/>
                <a:cs typeface="IBM Plex Sans" pitchFamily="34" charset="-120"/>
              </a:rPr>
              <a:t>Gotovina in prihranki lahko izgubijo kupno moč</a:t>
            </a:r>
            <a:endParaRPr lang="sl" sz="2400" dirty="0"/>
          </a:p>
          <a:p>
            <a:pPr algn="l" marL="228600" indent="-228600">
              <a:lnSpc>
                <a:spcPct val="113000"/>
              </a:lnSpc>
              <a:spcBef>
                <a:spcPts val="480"/>
              </a:spcBef>
              <a:buSzPct val="100000"/>
              <a:buChar char="•"/>
            </a:pPr>
            <a:r>
              <a:rPr lang="sl" altLang="en-US" sz="2400" dirty="0">
                <a:solidFill>
                  <a:srgbClr val="25252B"/>
                </a:solidFill>
                <a:latin typeface="IBM Plex Sans" pitchFamily="34" charset="0"/>
                <a:ea typeface="IBM Plex Sans" pitchFamily="34" charset="-122"/>
                <a:cs typeface="IBM Plex Sans" pitchFamily="34" charset="-120"/>
              </a:rPr>
              <a:t>Lastniki premoženja, katerega cena raste, so lahko delno zaščiteni</a:t>
            </a:r>
            <a:endParaRPr lang="sl" sz="2400" dirty="0"/>
          </a:p>
          <a:p>
            <a:pPr algn="l" marL="228600" indent="-228600">
              <a:lnSpc>
                <a:spcPct val="113000"/>
              </a:lnSpc>
              <a:spcBef>
                <a:spcPts val="480"/>
              </a:spcBef>
              <a:buSzPct val="100000"/>
              <a:buChar char="•"/>
            </a:pPr>
            <a:r>
              <a:rPr lang="sl" altLang="en-US" sz="2400" dirty="0">
                <a:solidFill>
                  <a:srgbClr val="25252B"/>
                </a:solidFill>
                <a:latin typeface="IBM Plex Sans" pitchFamily="34" charset="0"/>
                <a:ea typeface="IBM Plex Sans" pitchFamily="34" charset="-122"/>
                <a:cs typeface="IBM Plex Sans" pitchFamily="34" charset="-120"/>
              </a:rPr>
              <a:t>Plače in cene se prilagajajo različno hitro</a:t>
            </a:r>
            <a:endParaRPr lang="sl" sz="2400" dirty="0"/>
          </a:p>
        </p:txBody>
      </p:sp>
      <p:sp>
        <p:nvSpPr>
          <p:cNvPr id="5" name="Text 3"/>
          <p:cNvSpPr/>
          <p:nvPr/>
        </p:nvSpPr>
        <p:spPr>
          <a:xfrm>
            <a:off x="666780" y="3077779"/>
            <a:ext cx="11510010" cy="1234074"/>
          </a:xfrm>
          <a:prstGeom prst="rect">
            <a:avLst/>
          </a:prstGeom>
          <a:noFill/>
          <a:ln/>
        </p:spPr>
        <p:txBody>
          <a:bodyPr wrap="square" lIns="0" tIns="0" rIns="0" bIns="0" rtlCol="0" anchor="t"/>
          <a:lstStyle/>
          <a:p>
            <a:pPr algn="l" indent="0" marL="0">
              <a:lnSpc>
                <a:spcPct val="113000"/>
              </a:lnSpc>
              <a:buNone/>
            </a:pPr>
            <a:r>
              <a:rPr lang="sl" altLang="en-US" sz="2400" dirty="0">
                <a:solidFill>
                  <a:srgbClr val="25252B"/>
                </a:solidFill>
                <a:latin typeface="IBM Plex Sans" pitchFamily="34" charset="0"/>
                <a:ea typeface="IBM Plex Sans" pitchFamily="34" charset="-122"/>
                <a:cs typeface="IBM Plex Sans" pitchFamily="34" charset="-120"/>
              </a:rPr>
              <a:t>Stanje na bančnem računu se razlikuje od gotovine v vaši roki: gre za obljubo banke, da vam bo izplačala denar. Banka to obljubo običajno izpolni, vendar je to odvisno od banke in pravil, ki urejajo njeno poslovanje.</a:t>
            </a:r>
            <a:endParaRPr lang="sl"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l" altLang="en-US" sz="1200" dirty="0">
                <a:solidFill>
                  <a:srgbClr val="6C6C7D"/>
                </a:solidFill>
                <a:latin typeface="IBM Plex Sans" pitchFamily="34" charset="0"/>
                <a:ea typeface="IBM Plex Sans" pitchFamily="34" charset="-122"/>
                <a:cs typeface="IBM Plex Sans" pitchFamily="34" charset="-120"/>
              </a:rPr>
              <a:t>Uvod v Bitcoin · Kaj je narobe z našim denarjem?</a:t>
            </a:r>
            <a:endParaRPr lang="s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l" altLang="en-US" sz="3000" dirty="0">
                <a:solidFill>
                  <a:srgbClr val="422C70"/>
                </a:solidFill>
                <a:latin typeface="IBM Plex Sans Medium" pitchFamily="34" charset="0"/>
                <a:ea typeface="IBM Plex Sans Medium" pitchFamily="34" charset="-122"/>
                <a:cs typeface="IBM Plex Sans Medium" pitchFamily="34" charset="-120"/>
              </a:rPr>
              <a:t>Preizkusite: preverjanje kupne moči</a:t>
            </a:r>
            <a:endParaRPr lang="sl" sz="3000" dirty="0"/>
          </a:p>
        </p:txBody>
      </p:sp>
      <p:sp>
        <p:nvSpPr>
          <p:cNvPr id="4" name="Text 2"/>
          <p:cNvSpPr/>
          <p:nvPr/>
        </p:nvSpPr>
        <p:spPr>
          <a:xfrm>
            <a:off x="1047720" y="1386779"/>
            <a:ext cx="11092404" cy="2650754"/>
          </a:xfrm>
          <a:prstGeom prst="rect">
            <a:avLst/>
          </a:prstGeom>
          <a:noFill/>
          <a:ln/>
        </p:spPr>
        <p:txBody>
          <a:bodyPr wrap="square" lIns="0" tIns="0" rIns="0" bIns="0" rtlCol="0" anchor="t"/>
          <a:lstStyle/>
          <a:p>
            <a:pPr algn="l" marL="228600" indent="-228600">
              <a:lnSpc>
                <a:spcPct val="113000"/>
              </a:lnSpc>
              <a:buSzPct val="100000"/>
              <a:buFont typeface="+mj-lt"/>
              <a:buAutoNum type="arabicPeriod" startAt="1"/>
            </a:pPr>
            <a:r>
              <a:rPr lang="sl" altLang="en-US" sz="2400" dirty="0">
                <a:solidFill>
                  <a:srgbClr val="25252B"/>
                </a:solidFill>
                <a:latin typeface="IBM Plex Sans" pitchFamily="34" charset="0"/>
                <a:ea typeface="IBM Plex Sans" pitchFamily="34" charset="-122"/>
                <a:cs typeface="IBM Plex Sans" pitchFamily="34" charset="-120"/>
              </a:rPr>
              <a:t>Izberite eno vsakdanjo dobrino ali storitev: kruh, prevoz ali dobroimetje za telefon</a:t>
            </a:r>
            <a:endParaRPr lang="sl" sz="2400" dirty="0"/>
          </a:p>
          <a:p>
            <a:pPr algn="l" marL="228600" indent="-228600">
              <a:lnSpc>
                <a:spcPct val="113000"/>
              </a:lnSpc>
              <a:spcBef>
                <a:spcPts val="480"/>
              </a:spcBef>
              <a:buSzPct val="100000"/>
              <a:buFont typeface="+mj-lt"/>
              <a:buAutoNum type="arabicPeriod" startAt="1"/>
            </a:pPr>
            <a:r>
              <a:rPr lang="sl" altLang="en-US" sz="2400" dirty="0">
                <a:solidFill>
                  <a:srgbClr val="25252B"/>
                </a:solidFill>
                <a:latin typeface="IBM Plex Sans" pitchFamily="34" charset="0"/>
                <a:ea typeface="IBM Plex Sans" pitchFamily="34" charset="-122"/>
                <a:cs typeface="IBM Plex Sans" pitchFamily="34" charset="-120"/>
              </a:rPr>
              <a:t>Zapišite njeno današnjo ceno</a:t>
            </a:r>
            <a:endParaRPr lang="sl" sz="2400" dirty="0"/>
          </a:p>
          <a:p>
            <a:pPr algn="l" marL="228600" indent="-228600">
              <a:lnSpc>
                <a:spcPct val="113000"/>
              </a:lnSpc>
              <a:spcBef>
                <a:spcPts val="480"/>
              </a:spcBef>
              <a:buSzPct val="100000"/>
              <a:buFont typeface="+mj-lt"/>
              <a:buAutoNum type="arabicPeriod" startAt="1"/>
            </a:pPr>
            <a:r>
              <a:rPr lang="sl" altLang="en-US" sz="2400" dirty="0">
                <a:solidFill>
                  <a:srgbClr val="25252B"/>
                </a:solidFill>
                <a:latin typeface="IBM Plex Sans" pitchFamily="34" charset="0"/>
                <a:ea typeface="IBM Plex Sans" pitchFamily="34" charset="-122"/>
                <a:cs typeface="IBM Plex Sans" pitchFamily="34" charset="-120"/>
              </a:rPr>
              <a:t>Vprašajte koga, koliko je stala pred nekaj leti, in po možnosti preverite zanesljiv vir</a:t>
            </a:r>
            <a:endParaRPr lang="sl" sz="2400" dirty="0"/>
          </a:p>
          <a:p>
            <a:pPr algn="l" marL="228600" indent="-228600">
              <a:lnSpc>
                <a:spcPct val="113000"/>
              </a:lnSpc>
              <a:spcBef>
                <a:spcPts val="480"/>
              </a:spcBef>
              <a:buSzPct val="100000"/>
              <a:buFont typeface="+mj-lt"/>
              <a:buAutoNum type="arabicPeriod" startAt="1"/>
            </a:pPr>
            <a:r>
              <a:rPr lang="sl" altLang="en-US" sz="2400" dirty="0">
                <a:solidFill>
                  <a:srgbClr val="25252B"/>
                </a:solidFill>
                <a:latin typeface="IBM Plex Sans" pitchFamily="34" charset="0"/>
                <a:ea typeface="IBM Plex Sans" pitchFamily="34" charset="-122"/>
                <a:cs typeface="IBM Plex Sans" pitchFamily="34" charset="-120"/>
              </a:rPr>
              <a:t>Ali so dohodki rasli enako hitro? Kaj bi še lahko pojasnilo spremembo?</a:t>
            </a:r>
            <a:endParaRPr lang="sl"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l" altLang="en-US" sz="1200" dirty="0">
                <a:solidFill>
                  <a:srgbClr val="6C6C7D"/>
                </a:solidFill>
                <a:latin typeface="IBM Plex Sans" pitchFamily="34" charset="0"/>
                <a:ea typeface="IBM Plex Sans" pitchFamily="34" charset="-122"/>
                <a:cs typeface="IBM Plex Sans" pitchFamily="34" charset="-120"/>
              </a:rPr>
              <a:t>Uvod v Bitcoin · Kaj je narobe z našim denarjem?</a:t>
            </a:r>
            <a:endParaRPr lang="s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l" altLang="en-US" sz="3000" dirty="0">
                <a:solidFill>
                  <a:srgbClr val="422C70"/>
                </a:solidFill>
                <a:latin typeface="IBM Plex Sans Medium" pitchFamily="34" charset="0"/>
                <a:ea typeface="IBM Plex Sans Medium" pitchFamily="34" charset="-122"/>
                <a:cs typeface="IBM Plex Sans Medium" pitchFamily="34" charset="-120"/>
              </a:rPr>
              <a:t>Fiat denar deluje, vendar prinaša tveganja</a:t>
            </a:r>
            <a:endParaRPr lang="sl" sz="3000" dirty="0"/>
          </a:p>
        </p:txBody>
      </p:sp>
      <p:sp>
        <p:nvSpPr>
          <p:cNvPr id="4" name="Text 2"/>
          <p:cNvSpPr/>
          <p:nvPr/>
        </p:nvSpPr>
        <p:spPr>
          <a:xfrm>
            <a:off x="1047720" y="1386779"/>
            <a:ext cx="11092404" cy="1294973"/>
          </a:xfrm>
          <a:prstGeom prst="rect">
            <a:avLst/>
          </a:prstGeom>
          <a:noFill/>
          <a:ln/>
        </p:spPr>
        <p:txBody>
          <a:bodyPr wrap="square" lIns="0" tIns="0" rIns="0" bIns="0" rtlCol="0" anchor="t"/>
          <a:lstStyle/>
          <a:p>
            <a:pPr algn="l" marL="228600" indent="-228600">
              <a:lnSpc>
                <a:spcPct val="113000"/>
              </a:lnSpc>
              <a:buSzPct val="100000"/>
              <a:buChar char="•"/>
            </a:pPr>
            <a:r>
              <a:rPr lang="sl" altLang="en-US" sz="2400" dirty="0">
                <a:solidFill>
                  <a:srgbClr val="25252B"/>
                </a:solidFill>
                <a:latin typeface="IBM Plex Sans" pitchFamily="34" charset="0"/>
                <a:ea typeface="IBM Plex Sans" pitchFamily="34" charset="-122"/>
                <a:cs typeface="IBM Plex Sans" pitchFamily="34" charset="-120"/>
              </a:rPr>
              <a:t>Priročna plačila, prilagodljiva posojila, orodja za odzivanje na krize</a:t>
            </a:r>
            <a:endParaRPr lang="sl" sz="2400" dirty="0"/>
          </a:p>
          <a:p>
            <a:pPr algn="l" marL="228600" indent="-228600">
              <a:lnSpc>
                <a:spcPct val="113000"/>
              </a:lnSpc>
              <a:spcBef>
                <a:spcPts val="480"/>
              </a:spcBef>
              <a:buSzPct val="100000"/>
              <a:buChar char="•"/>
            </a:pPr>
            <a:r>
              <a:rPr lang="sl" altLang="en-US" sz="2400" dirty="0">
                <a:solidFill>
                  <a:srgbClr val="25252B"/>
                </a:solidFill>
                <a:latin typeface="IBM Plex Sans" pitchFamily="34" charset="0"/>
                <a:ea typeface="IBM Plex Sans" pitchFamily="34" charset="-122"/>
                <a:cs typeface="IBM Plex Sans" pitchFamily="34" charset="-120"/>
              </a:rPr>
              <a:t>Toda njegova ponudba in pravila se lahko spremenijo, ljudje, ki ga uporabljajo, pa imajo pri tem le malo besede</a:t>
            </a:r>
            <a:endParaRPr lang="sl" sz="2400" dirty="0"/>
          </a:p>
        </p:txBody>
      </p:sp>
      <p:sp>
        <p:nvSpPr>
          <p:cNvPr id="5" name="Shape 3"/>
          <p:cNvSpPr/>
          <p:nvPr/>
        </p:nvSpPr>
        <p:spPr>
          <a:xfrm>
            <a:off x="666780" y="3016880"/>
            <a:ext cx="10858500" cy="776874"/>
          </a:xfrm>
          <a:prstGeom prst="rect">
            <a:avLst/>
          </a:prstGeom>
          <a:solidFill>
            <a:srgbClr val="F3F3FA"/>
          </a:solidFill>
          <a:ln/>
        </p:spPr>
      </p:sp>
      <p:sp>
        <p:nvSpPr>
          <p:cNvPr id="6" name="Shape 4"/>
          <p:cNvSpPr/>
          <p:nvPr/>
        </p:nvSpPr>
        <p:spPr>
          <a:xfrm>
            <a:off x="666780" y="3016880"/>
            <a:ext cx="57150" cy="776874"/>
          </a:xfrm>
          <a:prstGeom prst="rect">
            <a:avLst/>
          </a:prstGeom>
          <a:solidFill>
            <a:srgbClr val="422C70"/>
          </a:solidFill>
          <a:ln/>
        </p:spPr>
      </p:sp>
      <p:sp>
        <p:nvSpPr>
          <p:cNvPr id="7" name="Text 5"/>
          <p:cNvSpPr/>
          <p:nvPr/>
        </p:nvSpPr>
        <p:spPr>
          <a:xfrm>
            <a:off x="1211580" y="3291200"/>
            <a:ext cx="10599450" cy="228234"/>
          </a:xfrm>
          <a:prstGeom prst="rect">
            <a:avLst/>
          </a:prstGeom>
          <a:noFill/>
          <a:ln/>
        </p:spPr>
        <p:txBody>
          <a:bodyPr wrap="square" lIns="0" tIns="0" rIns="0" bIns="0" rtlCol="0" anchor="t"/>
          <a:lstStyle/>
          <a:p>
            <a:pPr algn="l" indent="0" marL="0">
              <a:lnSpc>
                <a:spcPct val="113000"/>
              </a:lnSpc>
              <a:buNone/>
            </a:pPr>
            <a:r>
              <a:rPr lang="sl" altLang="en-US" sz="2400" dirty="0">
                <a:solidFill>
                  <a:srgbClr val="25252B"/>
                </a:solidFill>
                <a:latin typeface="IBM Plex Sans" pitchFamily="34" charset="0"/>
                <a:ea typeface="IBM Plex Sans" pitchFamily="34" charset="-122"/>
                <a:cs typeface="IBM Plex Sans" pitchFamily="34" charset="-120"/>
              </a:rPr>
              <a:t>Zato ljudje iščejo alternative in zato je bil ustvarjen Bitcoin.</a:t>
            </a:r>
            <a:endParaRPr lang="sl" sz="24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l" altLang="en-US" sz="1200" dirty="0">
                <a:solidFill>
                  <a:srgbClr val="6C6C7D"/>
                </a:solidFill>
                <a:latin typeface="IBM Plex Sans" pitchFamily="34" charset="0"/>
                <a:ea typeface="IBM Plex Sans" pitchFamily="34" charset="-122"/>
                <a:cs typeface="IBM Plex Sans" pitchFamily="34" charset="-120"/>
              </a:rPr>
              <a:t>Uvod v Bitcoin · Kaj je narobe z našim denarjem?</a:t>
            </a:r>
            <a:endParaRPr lang="s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500884"/>
            <a:ext cx="11430000" cy="590520"/>
          </a:xfrm>
          <a:prstGeom prst="rect">
            <a:avLst/>
          </a:prstGeom>
          <a:noFill/>
          <a:ln/>
        </p:spPr>
        <p:txBody>
          <a:bodyPr wrap="square" lIns="0" tIns="0" rIns="0" bIns="0" rtlCol="0" anchor="t"/>
          <a:lstStyle/>
          <a:p>
            <a:pPr algn="ctr" indent="0" marL="0">
              <a:lnSpc>
                <a:spcPct val="83000"/>
              </a:lnSpc>
              <a:buNone/>
            </a:pPr>
            <a:r>
              <a:rPr lang="sl" altLang="en-US" sz="4350" dirty="0">
                <a:solidFill>
                  <a:srgbClr val="FFFFFF"/>
                </a:solidFill>
                <a:latin typeface="IBM Plex Sans Medium" pitchFamily="34" charset="0"/>
                <a:ea typeface="IBM Plex Sans Medium" pitchFamily="34" charset="-122"/>
                <a:cs typeface="IBM Plex Sans Medium" pitchFamily="34" charset="-120"/>
              </a:rPr>
              <a:t>Kaj je Bitcoin?</a:t>
            </a:r>
            <a:endParaRPr lang="sl" sz="4350" dirty="0"/>
          </a:p>
        </p:txBody>
      </p:sp>
      <p:sp>
        <p:nvSpPr>
          <p:cNvPr id="3" name="Text 1"/>
          <p:cNvSpPr/>
          <p:nvPr/>
        </p:nvSpPr>
        <p:spPr>
          <a:xfrm>
            <a:off x="340980" y="3534339"/>
            <a:ext cx="11510010" cy="822686"/>
          </a:xfrm>
          <a:prstGeom prst="rect">
            <a:avLst/>
          </a:prstGeom>
          <a:noFill/>
          <a:ln/>
        </p:spPr>
        <p:txBody>
          <a:bodyPr wrap="square" lIns="0" tIns="0" rIns="0" bIns="0" rtlCol="0" anchor="t"/>
          <a:lstStyle/>
          <a:p>
            <a:pPr algn="ctr" indent="0" marL="0">
              <a:lnSpc>
                <a:spcPct val="113000"/>
              </a:lnSpc>
              <a:buNone/>
            </a:pPr>
            <a:r>
              <a:rPr lang="sl" altLang="en-US" sz="2400" dirty="0">
                <a:solidFill>
                  <a:srgbClr val="FFFFFF"/>
                </a:solidFill>
                <a:latin typeface="IBM Plex Sans" pitchFamily="34" charset="0"/>
                <a:ea typeface="IBM Plex Sans" pitchFamily="34" charset="-122"/>
                <a:cs typeface="IBM Plex Sans" pitchFamily="34" charset="-120"/>
              </a:rPr>
              <a:t>Digitalni denar, ki je decentraliziran, ima omejeno ponudbo in ga je mogoče pošiljati neposredno med uporabniki brez dovoljenja banke.</a:t>
            </a:r>
            <a:endParaRPr lang="sl"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l" altLang="en-US" sz="3000" dirty="0">
                <a:solidFill>
                  <a:srgbClr val="422C70"/>
                </a:solidFill>
                <a:latin typeface="IBM Plex Sans Medium" pitchFamily="34" charset="0"/>
                <a:ea typeface="IBM Plex Sans Medium" pitchFamily="34" charset="-122"/>
                <a:cs typeface="IBM Plex Sans Medium" pitchFamily="34" charset="-120"/>
              </a:rPr>
              <a:t>Problem dvojne porabe</a:t>
            </a:r>
            <a:endParaRPr lang="sl"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sl" altLang="en-US" sz="2400" b="1" dirty="0">
                <a:solidFill>
                  <a:srgbClr val="422C70"/>
                </a:solidFill>
                <a:latin typeface="IBM Plex Sans" pitchFamily="34" charset="0"/>
                <a:ea typeface="IBM Plex Sans" pitchFamily="34" charset="-122"/>
                <a:cs typeface="IBM Plex Sans" pitchFamily="34" charset="-120"/>
              </a:rPr>
              <a:t>31. oktober 2008:</a:t>
            </a:r>
            <a:r>
              <a:rPr lang="sl" altLang="en-US" sz="2400" dirty="0">
                <a:solidFill>
                  <a:srgbClr val="25252B"/>
                </a:solidFill>
                <a:latin typeface="IBM Plex Sans" pitchFamily="34" charset="0"/>
                <a:ea typeface="IBM Plex Sans" pitchFamily="34" charset="-122"/>
                <a:cs typeface="IBM Plex Sans" pitchFamily="34" charset="-120"/>
              </a:rPr>
              <a:t> Satoshi Nakamoto objavi </a:t>
            </a:r>
            <a:r>
              <a:rPr lang="sl" altLang="en-US" sz="2400" i="1" dirty="0">
                <a:solidFill>
                  <a:srgbClr val="25252B"/>
                </a:solidFill>
                <a:latin typeface="IBM Plex Sans" pitchFamily="34" charset="0"/>
                <a:ea typeface="IBM Plex Sans" pitchFamily="34" charset="-122"/>
                <a:cs typeface="IBM Plex Sans" pitchFamily="34" charset="-120"/>
              </a:rPr>
              <a:t>Bitcoin: sistem elektronske gotovine med enakovrednimi udeleženci</a:t>
            </a:r>
            <a:r>
              <a:rPr lang="sl" altLang="en-US" sz="2400" dirty="0">
                <a:solidFill>
                  <a:srgbClr val="25252B"/>
                </a:solidFill>
                <a:latin typeface="IBM Plex Sans" pitchFamily="34" charset="0"/>
                <a:ea typeface="IBM Plex Sans" pitchFamily="34" charset="-122"/>
                <a:cs typeface="IBM Plex Sans" pitchFamily="34" charset="-120"/>
              </a:rPr>
              <a:t>. </a:t>
            </a:r>
            <a:r>
              <a:rPr lang="sl" altLang="en-US" sz="2400" b="1" dirty="0">
                <a:solidFill>
                  <a:srgbClr val="25252B"/>
                </a:solidFill>
                <a:latin typeface="IBM Plex Sans" pitchFamily="34" charset="0"/>
                <a:ea typeface="IBM Plex Sans" pitchFamily="34" charset="-122"/>
                <a:cs typeface="IBM Plex Sans" pitchFamily="34" charset="-120"/>
              </a:rPr>
              <a:t>Januar 2009:</a:t>
            </a:r>
            <a:r>
              <a:rPr lang="sl" altLang="en-US" sz="2400" dirty="0">
                <a:solidFill>
                  <a:srgbClr val="25252B"/>
                </a:solidFill>
                <a:latin typeface="IBM Plex Sans" pitchFamily="34" charset="0"/>
                <a:ea typeface="IBM Plex Sans" pitchFamily="34" charset="-122"/>
                <a:cs typeface="IBM Plex Sans" pitchFamily="34" charset="-120"/>
              </a:rPr>
              <a:t> omrežje začne delovati.</a:t>
            </a:r>
            <a:endParaRPr lang="sl" sz="2400" dirty="0"/>
          </a:p>
        </p:txBody>
      </p:sp>
      <p:pic>
        <p:nvPicPr>
          <p:cNvPr id="5" name="Image 0" descr="Plačilno podjetje Pošiljatelj zaprosi podjetjePodjetje vodi evidenco in odobri nakazilo Prejemnik prejme plačilo, če ga podjetje dovoliOdvisno odEne zaupanja vredne organizacije, ki vodi evidencoBitco">    </p:cNvPr>
          <p:cNvPicPr>
            <a:picLocks noChangeAspect="1"/>
          </p:cNvPicPr>
          <p:nvPr/>
        </p:nvPicPr>
        <p:blipFill>
          <a:blip r:embed="rId1"/>
          <a:stretch>
            <a:fillRect/>
          </a:stretch>
        </p:blipFill>
        <p:spPr>
          <a:xfrm>
            <a:off x="3272729" y="2422886"/>
            <a:ext cx="5646420" cy="3839657"/>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l" altLang="en-US" sz="1200" dirty="0">
                <a:solidFill>
                  <a:srgbClr val="6C6C7D"/>
                </a:solidFill>
                <a:latin typeface="IBM Plex Sans" pitchFamily="34" charset="0"/>
                <a:ea typeface="IBM Plex Sans" pitchFamily="34" charset="-122"/>
                <a:cs typeface="IBM Plex Sans" pitchFamily="34" charset="-120"/>
              </a:rPr>
              <a:t>Uvod v Bitcoin · Kaj je Bitcoin?</a:t>
            </a:r>
            <a:endParaRPr lang="s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485900"/>
            <a:ext cx="914400" cy="38130"/>
          </a:xfrm>
          <a:prstGeom prst="rect">
            <a:avLst/>
          </a:prstGeom>
          <a:solidFill>
            <a:srgbClr val="F7941F"/>
          </a:solidFill>
          <a:ln/>
        </p:spPr>
      </p:sp>
      <p:sp>
        <p:nvSpPr>
          <p:cNvPr id="3" name="Text 1"/>
          <p:cNvSpPr/>
          <p:nvPr/>
        </p:nvSpPr>
        <p:spPr>
          <a:xfrm>
            <a:off x="666780" y="571500"/>
            <a:ext cx="11510010" cy="838230"/>
          </a:xfrm>
          <a:prstGeom prst="rect">
            <a:avLst/>
          </a:prstGeom>
          <a:noFill/>
          <a:ln/>
        </p:spPr>
        <p:txBody>
          <a:bodyPr wrap="square" lIns="0" tIns="0" rIns="0" bIns="0" rtlCol="0" anchor="t"/>
          <a:lstStyle/>
          <a:p>
            <a:pPr algn="l" indent="0" marL="0">
              <a:lnSpc>
                <a:spcPct val="92000"/>
              </a:lnSpc>
              <a:buNone/>
            </a:pPr>
            <a:r>
              <a:rPr lang="sl" altLang="en-US" sz="3000" dirty="0">
                <a:solidFill>
                  <a:srgbClr val="422C70"/>
                </a:solidFill>
                <a:latin typeface="IBM Plex Sans Medium" pitchFamily="34" charset="0"/>
                <a:ea typeface="IBM Plex Sans Medium" pitchFamily="34" charset="-122"/>
                <a:cs typeface="IBM Plex Sans Medium" pitchFamily="34" charset="-120"/>
              </a:rPr>
              <a:t>Decentraliziran · Omejena ponudba · Med enakovrednimi</a:t>
            </a:r>
            <a:br/>
            <a:r>
              <a:rPr lang="sl" altLang="en-US" sz="3000" dirty="0">
                <a:solidFill>
                  <a:srgbClr val="422C70"/>
                </a:solidFill>
                <a:latin typeface="IBM Plex Sans Medium" pitchFamily="34" charset="0"/>
                <a:ea typeface="IBM Plex Sans Medium" pitchFamily="34" charset="-122"/>
                <a:cs typeface="IBM Plex Sans Medium" pitchFamily="34" charset="-120"/>
              </a:rPr>
              <a:t>udeleženci</a:t>
            </a:r>
            <a:endParaRPr lang="sl" sz="3000" dirty="0"/>
          </a:p>
        </p:txBody>
      </p:sp>
      <p:sp>
        <p:nvSpPr>
          <p:cNvPr id="4" name="Text 2"/>
          <p:cNvSpPr/>
          <p:nvPr/>
        </p:nvSpPr>
        <p:spPr>
          <a:xfrm>
            <a:off x="1047720" y="1805849"/>
            <a:ext cx="11092404" cy="2178558"/>
          </a:xfrm>
          <a:prstGeom prst="rect">
            <a:avLst/>
          </a:prstGeom>
          <a:noFill/>
          <a:ln/>
        </p:spPr>
        <p:txBody>
          <a:bodyPr wrap="square" lIns="0" tIns="0" rIns="0" bIns="0" rtlCol="0" anchor="t"/>
          <a:lstStyle/>
          <a:p>
            <a:pPr algn="l" marL="228600" indent="-228600">
              <a:lnSpc>
                <a:spcPct val="113000"/>
              </a:lnSpc>
              <a:buSzPct val="100000"/>
              <a:buChar char="•"/>
            </a:pPr>
            <a:r>
              <a:rPr lang="sl" altLang="en-US" sz="2400" b="1" dirty="0">
                <a:solidFill>
                  <a:srgbClr val="422C70"/>
                </a:solidFill>
                <a:latin typeface="IBM Plex Sans" pitchFamily="34" charset="0"/>
                <a:ea typeface="IBM Plex Sans" pitchFamily="34" charset="-122"/>
                <a:cs typeface="IBM Plex Sans" pitchFamily="34" charset="-120"/>
              </a:rPr>
              <a:t>Decentralizirano:</a:t>
            </a:r>
            <a:r>
              <a:rPr lang="sl" altLang="en-US" sz="2400" dirty="0">
                <a:solidFill>
                  <a:srgbClr val="25252B"/>
                </a:solidFill>
                <a:latin typeface="IBM Plex Sans" pitchFamily="34" charset="0"/>
                <a:ea typeface="IBM Plex Sans" pitchFamily="34" charset="-122"/>
                <a:cs typeface="IBM Plex Sans" pitchFamily="34" charset="-120"/>
              </a:rPr>
              <a:t> noben osrednji urad ne ustvarja računov, spreminja stanja na njih ali odloča o tem, kdo se lahko pridruži</a:t>
            </a:r>
            <a:endParaRPr lang="sl" sz="2400" dirty="0"/>
          </a:p>
          <a:p>
            <a:pPr algn="l" marL="228600" indent="-228600">
              <a:lnSpc>
                <a:spcPct val="113000"/>
              </a:lnSpc>
              <a:spcBef>
                <a:spcPts val="480"/>
              </a:spcBef>
              <a:buSzPct val="100000"/>
              <a:buChar char="•"/>
            </a:pPr>
            <a:r>
              <a:rPr lang="sl" altLang="en-US" sz="2400" b="1" dirty="0">
                <a:solidFill>
                  <a:srgbClr val="422C70"/>
                </a:solidFill>
                <a:latin typeface="IBM Plex Sans" pitchFamily="34" charset="0"/>
                <a:ea typeface="IBM Plex Sans" pitchFamily="34" charset="-122"/>
                <a:cs typeface="IBM Plex Sans" pitchFamily="34" charset="-120"/>
              </a:rPr>
              <a:t>Omejena ponudba:</a:t>
            </a:r>
            <a:r>
              <a:rPr lang="sl" altLang="en-US" sz="2400" dirty="0">
                <a:solidFill>
                  <a:srgbClr val="25252B"/>
                </a:solidFill>
                <a:latin typeface="IBM Plex Sans" pitchFamily="34" charset="0"/>
                <a:ea typeface="IBM Plex Sans" pitchFamily="34" charset="-122"/>
                <a:cs typeface="IBM Plex Sans" pitchFamily="34" charset="-120"/>
              </a:rPr>
              <a:t> nikoli ne bo več kot 21 milijonov bitcoinov</a:t>
            </a:r>
            <a:endParaRPr lang="sl" sz="2400" dirty="0"/>
          </a:p>
          <a:p>
            <a:pPr algn="l" marL="228600" indent="-228600">
              <a:lnSpc>
                <a:spcPct val="113000"/>
              </a:lnSpc>
              <a:spcBef>
                <a:spcPts val="480"/>
              </a:spcBef>
              <a:buSzPct val="100000"/>
              <a:buChar char="•"/>
            </a:pPr>
            <a:r>
              <a:rPr lang="sl" altLang="en-US" sz="2400" b="1" dirty="0">
                <a:solidFill>
                  <a:srgbClr val="422C70"/>
                </a:solidFill>
                <a:latin typeface="IBM Plex Sans" pitchFamily="34" charset="0"/>
                <a:ea typeface="IBM Plex Sans" pitchFamily="34" charset="-122"/>
                <a:cs typeface="IBM Plex Sans" pitchFamily="34" charset="-120"/>
              </a:rPr>
              <a:t>Neposredno med uporabniki:</a:t>
            </a:r>
            <a:r>
              <a:rPr lang="sl" altLang="en-US" sz="2400" dirty="0">
                <a:solidFill>
                  <a:srgbClr val="25252B"/>
                </a:solidFill>
                <a:latin typeface="IBM Plex Sans" pitchFamily="34" charset="0"/>
                <a:ea typeface="IBM Plex Sans" pitchFamily="34" charset="-122"/>
                <a:cs typeface="IBM Plex Sans" pitchFamily="34" charset="-120"/>
              </a:rPr>
              <a:t> pošiljajte komur koli, kamor koli, ne da bi za dovoljenje prosili osrednji organ</a:t>
            </a:r>
            <a:endParaRPr lang="sl" sz="2400" dirty="0"/>
          </a:p>
        </p:txBody>
      </p:sp>
      <p:sp>
        <p:nvSpPr>
          <p:cNvPr id="5" name="Text 3"/>
          <p:cNvSpPr/>
          <p:nvPr/>
        </p:nvSpPr>
        <p:spPr>
          <a:xfrm>
            <a:off x="666780" y="4319626"/>
            <a:ext cx="11510010" cy="1234074"/>
          </a:xfrm>
          <a:prstGeom prst="rect">
            <a:avLst/>
          </a:prstGeom>
          <a:noFill/>
          <a:ln/>
        </p:spPr>
        <p:txBody>
          <a:bodyPr wrap="square" lIns="0" tIns="0" rIns="0" bIns="0" rtlCol="0" anchor="t"/>
          <a:lstStyle/>
          <a:p>
            <a:pPr algn="l" indent="0" marL="0">
              <a:lnSpc>
                <a:spcPct val="113000"/>
              </a:lnSpc>
              <a:buNone/>
            </a:pPr>
            <a:r>
              <a:rPr lang="sl" altLang="en-US" sz="2400" dirty="0">
                <a:solidFill>
                  <a:srgbClr val="25252B"/>
                </a:solidFill>
                <a:latin typeface="IBM Plex Sans" pitchFamily="34" charset="0"/>
                <a:ea typeface="IBM Plex Sans" pitchFamily="34" charset="-122"/>
                <a:cs typeface="IBM Plex Sans" pitchFamily="34" charset="-120"/>
              </a:rPr>
              <a:t>Nobeno podjetje ne more zamrzniti bitcoinov, ki jih nadzorujete sami. Druga plat te svobode je odgovornost: veljavne transakcije običajno ni mogoče razveljaviti, omrežje pa nima službe za pomoč uporabnikom.</a:t>
            </a:r>
            <a:endParaRPr lang="sl"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l" altLang="en-US" sz="1200" dirty="0">
                <a:solidFill>
                  <a:srgbClr val="6C6C7D"/>
                </a:solidFill>
                <a:latin typeface="IBM Plex Sans" pitchFamily="34" charset="0"/>
                <a:ea typeface="IBM Plex Sans" pitchFamily="34" charset="-122"/>
                <a:cs typeface="IBM Plex Sans" pitchFamily="34" charset="-120"/>
              </a:rPr>
              <a:t>Uvod v Bitcoin · Kaj je Bitcoin?</a:t>
            </a:r>
            <a:endParaRPr lang="s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l" altLang="en-US" sz="3000" dirty="0">
                <a:solidFill>
                  <a:srgbClr val="422C70"/>
                </a:solidFill>
                <a:latin typeface="IBM Plex Sans Medium" pitchFamily="34" charset="0"/>
                <a:ea typeface="IBM Plex Sans Medium" pitchFamily="34" charset="-122"/>
                <a:cs typeface="IBM Plex Sans Medium" pitchFamily="34" charset="-120"/>
              </a:rPr>
              <a:t>Omejitev, ki jo lahko preveri vsakdo</a:t>
            </a:r>
            <a:endParaRPr lang="sl" sz="3000" dirty="0"/>
          </a:p>
        </p:txBody>
      </p:sp>
      <p:pic>
        <p:nvPicPr>
          <p:cNvPr id="4" name="Image 0" descr="Trditev o ponudbi Izdajatelj na svoji spletni strani navede omejitev. Zabeležena je le v izdajateljevi lastni podatkovni zbirki. Nihče zunaj izdajatelja je ne more preveriti. Izdajatelj lahko neopazno">    </p:cNvPr>
          <p:cNvPicPr>
            <a:picLocks noChangeAspect="1"/>
          </p:cNvPicPr>
          <p:nvPr/>
        </p:nvPicPr>
        <p:blipFill>
          <a:blip r:embed="rId1"/>
          <a:stretch>
            <a:fillRect/>
          </a:stretch>
        </p:blipFill>
        <p:spPr>
          <a:xfrm>
            <a:off x="1453896" y="1295430"/>
            <a:ext cx="9283903" cy="4965924"/>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l" altLang="en-US" sz="1200" dirty="0">
                <a:solidFill>
                  <a:srgbClr val="6C6C7D"/>
                </a:solidFill>
                <a:latin typeface="IBM Plex Sans" pitchFamily="34" charset="0"/>
                <a:ea typeface="IBM Plex Sans" pitchFamily="34" charset="-122"/>
                <a:cs typeface="IBM Plex Sans" pitchFamily="34" charset="-120"/>
              </a:rPr>
              <a:t>Uvod v Bitcoin · Kaj je Bitcoin?</a:t>
            </a:r>
            <a:endParaRPr lang="s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l" altLang="en-US" sz="3000" dirty="0">
                <a:solidFill>
                  <a:srgbClr val="422C70"/>
                </a:solidFill>
                <a:latin typeface="IBM Plex Sans Medium" pitchFamily="34" charset="0"/>
                <a:ea typeface="IBM Plex Sans Medium" pitchFamily="34" charset="-122"/>
                <a:cs typeface="IBM Plex Sans Medium" pitchFamily="34" charset="-120"/>
              </a:rPr>
              <a:t>Ne potrebujete celega bitcoina</a:t>
            </a:r>
            <a:endParaRPr lang="sl" sz="3000" dirty="0"/>
          </a:p>
        </p:txBody>
      </p:sp>
      <p:sp>
        <p:nvSpPr>
          <p:cNvPr id="4" name="Text 2"/>
          <p:cNvSpPr/>
          <p:nvPr/>
        </p:nvSpPr>
        <p:spPr>
          <a:xfrm>
            <a:off x="666780" y="1447770"/>
            <a:ext cx="11510010" cy="411389"/>
          </a:xfrm>
          <a:prstGeom prst="rect">
            <a:avLst/>
          </a:prstGeom>
          <a:noFill/>
          <a:ln/>
        </p:spPr>
        <p:txBody>
          <a:bodyPr wrap="square" lIns="0" tIns="0" rIns="0" bIns="0" rtlCol="0" anchor="t"/>
          <a:lstStyle/>
          <a:p>
            <a:pPr algn="l" indent="0" marL="0">
              <a:lnSpc>
                <a:spcPct val="113000"/>
              </a:lnSpc>
              <a:buNone/>
            </a:pPr>
            <a:r>
              <a:rPr lang="sl" altLang="en-US" sz="2400" dirty="0">
                <a:solidFill>
                  <a:srgbClr val="25252B"/>
                </a:solidFill>
                <a:latin typeface="IBM Plex Sans" pitchFamily="34" charset="0"/>
                <a:ea typeface="IBM Plex Sans" pitchFamily="34" charset="-122"/>
                <a:cs typeface="IBM Plex Sans" pitchFamily="34" charset="-120"/>
              </a:rPr>
              <a:t>En bitcoin je deljiv na 100.000.000 manjših enot, imenovanih satošiji ali sati.</a:t>
            </a:r>
            <a:endParaRPr lang="sl" sz="2400" dirty="0"/>
          </a:p>
        </p:txBody>
      </p:sp>
      <p:pic>
        <p:nvPicPr>
          <p:cNvPr id="5" name="Image 0" descr="Bitcoin (BTC)10,10,010,0010,00000001Satošiji (sats)⁠100.000.000⁠ 10.000.000⁠ 1.000.000⁠ 100.000⁠ 1">    </p:cNvPr>
          <p:cNvPicPr>
            <a:picLocks noChangeAspect="1"/>
          </p:cNvPicPr>
          <p:nvPr/>
        </p:nvPicPr>
        <p:blipFill>
          <a:blip r:embed="rId1"/>
          <a:stretch>
            <a:fillRect/>
          </a:stretch>
        </p:blipFill>
        <p:spPr>
          <a:xfrm>
            <a:off x="2307854" y="2011589"/>
            <a:ext cx="7576078" cy="4279301"/>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l" altLang="en-US" sz="1200" dirty="0">
                <a:solidFill>
                  <a:srgbClr val="6C6C7D"/>
                </a:solidFill>
                <a:latin typeface="IBM Plex Sans" pitchFamily="34" charset="0"/>
                <a:ea typeface="IBM Plex Sans" pitchFamily="34" charset="-122"/>
                <a:cs typeface="IBM Plex Sans" pitchFamily="34" charset="-120"/>
              </a:rPr>
              <a:t>Uvod v Bitcoin · Kaj je Bitcoin?</a:t>
            </a:r>
            <a:endParaRPr lang="s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l" altLang="en-US" sz="3000" dirty="0">
                <a:solidFill>
                  <a:srgbClr val="422C70"/>
                </a:solidFill>
                <a:latin typeface="IBM Plex Sans Medium" pitchFamily="34" charset="0"/>
                <a:ea typeface="IBM Plex Sans Medium" pitchFamily="34" charset="-122"/>
                <a:cs typeface="IBM Plex Sans Medium" pitchFamily="34" charset="-120"/>
              </a:rPr>
              <a:t>Kdo skrbi za delovanje Bitcoina?</a:t>
            </a:r>
            <a:endParaRPr lang="sl" sz="3000" dirty="0"/>
          </a:p>
        </p:txBody>
      </p:sp>
      <p:pic>
        <p:nvPicPr>
          <p:cNvPr id="4" name="Image 0" descr="UporabnikUporabnik prejema, hrani in pošilja bitcoin. VozliščeVozlišče samostojno preverja skladnost s pravili in posreduje veljavne podatke. RudarRudar sestavlja kandidatne bloke in izvaja dokazovanj">    </p:cNvPr>
          <p:cNvPicPr>
            <a:picLocks noChangeAspect="1"/>
          </p:cNvPicPr>
          <p:nvPr/>
        </p:nvPicPr>
        <p:blipFill>
          <a:blip r:embed="rId1"/>
          <a:stretch>
            <a:fillRect/>
          </a:stretch>
        </p:blipFill>
        <p:spPr>
          <a:xfrm>
            <a:off x="1808866" y="1295430"/>
            <a:ext cx="8573963" cy="4962083"/>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l" altLang="en-US" sz="1200" dirty="0">
                <a:solidFill>
                  <a:srgbClr val="6C6C7D"/>
                </a:solidFill>
                <a:latin typeface="IBM Plex Sans" pitchFamily="34" charset="0"/>
                <a:ea typeface="IBM Plex Sans" pitchFamily="34" charset="-122"/>
                <a:cs typeface="IBM Plex Sans" pitchFamily="34" charset="-120"/>
              </a:rPr>
              <a:t>Uvod v Bitcoin · Kaj je Bitcoin?</a:t>
            </a:r>
            <a:endParaRPr lang="s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l" altLang="en-US" sz="3000" dirty="0">
                <a:solidFill>
                  <a:srgbClr val="422C70"/>
                </a:solidFill>
                <a:latin typeface="IBM Plex Sans Medium" pitchFamily="34" charset="0"/>
                <a:ea typeface="IBM Plex Sans Medium" pitchFamily="34" charset="-122"/>
                <a:cs typeface="IBM Plex Sans Medium" pitchFamily="34" charset="-120"/>
              </a:rPr>
              <a:t>Kdo skrbi za delovanje Bitcoina?</a:t>
            </a:r>
            <a:endParaRPr lang="sl" sz="3000" dirty="0"/>
          </a:p>
        </p:txBody>
      </p:sp>
      <p:pic>
        <p:nvPicPr>
          <p:cNvPr id="4" name="Image 0" descr="preencoded.png">    </p:cNvPr>
          <p:cNvPicPr>
            <a:picLocks noChangeAspect="1"/>
          </p:cNvPicPr>
          <p:nvPr/>
        </p:nvPicPr>
        <p:blipFill>
          <a:blip r:embed="rId1"/>
          <a:stretch>
            <a:fillRect/>
          </a:stretch>
        </p:blipFill>
        <p:spPr>
          <a:xfrm>
            <a:off x="2468148" y="1447770"/>
            <a:ext cx="7255673" cy="4838548"/>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l" altLang="en-US" sz="1200" dirty="0">
                <a:solidFill>
                  <a:srgbClr val="6C6C7D"/>
                </a:solidFill>
                <a:latin typeface="IBM Plex Sans" pitchFamily="34" charset="0"/>
                <a:ea typeface="IBM Plex Sans" pitchFamily="34" charset="-122"/>
                <a:cs typeface="IBM Plex Sans" pitchFamily="34" charset="-120"/>
              </a:rPr>
              <a:t>Uvod v Bitcoin · Kaj je Bitcoin?</a:t>
            </a:r>
            <a:endParaRPr lang="s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l" altLang="en-US" sz="3000" dirty="0">
                <a:solidFill>
                  <a:srgbClr val="422C70"/>
                </a:solidFill>
                <a:latin typeface="IBM Plex Sans Medium" pitchFamily="34" charset="0"/>
                <a:ea typeface="IBM Plex Sans Medium" pitchFamily="34" charset="-122"/>
                <a:cs typeface="IBM Plex Sans Medium" pitchFamily="34" charset="-120"/>
              </a:rPr>
              <a:t>Bitcoin zahteva kompromise</a:t>
            </a:r>
            <a:endParaRPr lang="sl" sz="3000" dirty="0"/>
          </a:p>
        </p:txBody>
      </p:sp>
      <p:sp>
        <p:nvSpPr>
          <p:cNvPr id="4" name="Text 2"/>
          <p:cNvSpPr/>
          <p:nvPr/>
        </p:nvSpPr>
        <p:spPr>
          <a:xfrm>
            <a:off x="1047720" y="1386779"/>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sl" altLang="en-US" sz="2400" dirty="0">
                <a:solidFill>
                  <a:srgbClr val="25252B"/>
                </a:solidFill>
                <a:latin typeface="IBM Plex Sans" pitchFamily="34" charset="0"/>
                <a:ea typeface="IBM Plex Sans" pitchFamily="34" charset="-122"/>
                <a:cs typeface="IBM Plex Sans" pitchFamily="34" charset="-120"/>
              </a:rPr>
              <a:t>Njegova cena se lahko hitro spremeni</a:t>
            </a:r>
            <a:endParaRPr lang="sl" sz="2400" dirty="0"/>
          </a:p>
          <a:p>
            <a:pPr algn="l" marL="228600" indent="-228600">
              <a:lnSpc>
                <a:spcPct val="113000"/>
              </a:lnSpc>
              <a:spcBef>
                <a:spcPts val="480"/>
              </a:spcBef>
              <a:buSzPct val="100000"/>
              <a:buChar char="•"/>
            </a:pPr>
            <a:r>
              <a:rPr lang="sl" altLang="en-US" sz="2400" dirty="0">
                <a:solidFill>
                  <a:srgbClr val="25252B"/>
                </a:solidFill>
                <a:latin typeface="IBM Plex Sans" pitchFamily="34" charset="0"/>
                <a:ea typeface="IBM Plex Sans" pitchFamily="34" charset="-122"/>
                <a:cs typeface="IBM Plex Sans" pitchFamily="34" charset="-120"/>
              </a:rPr>
              <a:t>Napake so običajno nepopravljive</a:t>
            </a:r>
            <a:endParaRPr lang="sl" sz="2400" dirty="0"/>
          </a:p>
          <a:p>
            <a:pPr algn="l" marL="228600" indent="-228600">
              <a:lnSpc>
                <a:spcPct val="113000"/>
              </a:lnSpc>
              <a:spcBef>
                <a:spcPts val="480"/>
              </a:spcBef>
              <a:buSzPct val="100000"/>
              <a:buChar char="•"/>
            </a:pPr>
            <a:r>
              <a:rPr lang="sl" altLang="en-US" sz="2400" dirty="0">
                <a:solidFill>
                  <a:srgbClr val="25252B"/>
                </a:solidFill>
                <a:latin typeface="IBM Plex Sans" pitchFamily="34" charset="0"/>
                <a:ea typeface="IBM Plex Sans" pitchFamily="34" charset="-122"/>
                <a:cs typeface="IBM Plex Sans" pitchFamily="34" charset="-120"/>
              </a:rPr>
              <a:t>Marsikje ga še vedno sprejemajo le v omejenem obsegu</a:t>
            </a:r>
            <a:endParaRPr lang="sl" sz="2400" dirty="0"/>
          </a:p>
          <a:p>
            <a:pPr algn="l" marL="228600" indent="-228600">
              <a:lnSpc>
                <a:spcPct val="113000"/>
              </a:lnSpc>
              <a:spcBef>
                <a:spcPts val="480"/>
              </a:spcBef>
              <a:buSzPct val="100000"/>
              <a:buChar char="•"/>
            </a:pPr>
            <a:r>
              <a:rPr lang="sl" altLang="en-US" sz="2400" dirty="0">
                <a:solidFill>
                  <a:srgbClr val="25252B"/>
                </a:solidFill>
                <a:latin typeface="IBM Plex Sans" pitchFamily="34" charset="0"/>
                <a:ea typeface="IBM Plex Sans" pitchFamily="34" charset="-122"/>
                <a:cs typeface="IBM Plex Sans" pitchFamily="34" charset="-120"/>
              </a:rPr>
              <a:t>Za varno uporabo je potrebnega nekaj učenja</a:t>
            </a:r>
            <a:endParaRPr lang="sl" sz="2400" dirty="0"/>
          </a:p>
        </p:txBody>
      </p:sp>
      <p:sp>
        <p:nvSpPr>
          <p:cNvPr id="5" name="Text 3"/>
          <p:cNvSpPr/>
          <p:nvPr/>
        </p:nvSpPr>
        <p:spPr>
          <a:xfrm>
            <a:off x="666780" y="3549975"/>
            <a:ext cx="11510010" cy="822686"/>
          </a:xfrm>
          <a:prstGeom prst="rect">
            <a:avLst/>
          </a:prstGeom>
          <a:noFill/>
          <a:ln/>
        </p:spPr>
        <p:txBody>
          <a:bodyPr wrap="square" lIns="0" tIns="0" rIns="0" bIns="0" rtlCol="0" anchor="t"/>
          <a:lstStyle/>
          <a:p>
            <a:pPr algn="l" indent="0" marL="0">
              <a:lnSpc>
                <a:spcPct val="113000"/>
              </a:lnSpc>
              <a:buNone/>
            </a:pPr>
            <a:r>
              <a:rPr lang="sl" altLang="en-US" sz="2400" dirty="0">
                <a:solidFill>
                  <a:srgbClr val="25252B"/>
                </a:solidFill>
                <a:latin typeface="IBM Plex Sans" pitchFamily="34" charset="0"/>
                <a:ea typeface="IBM Plex Sans" pitchFamily="34" charset="-122"/>
                <a:cs typeface="IBM Plex Sans" pitchFamily="34" charset="-120"/>
              </a:rPr>
              <a:t>Bitcoin del zaupanja v institucije nadomešča s preverjanjem in osebno odgovornostjo. Tveganja ne odpravlja.</a:t>
            </a:r>
            <a:endParaRPr lang="sl"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l" altLang="en-US" sz="1200" dirty="0">
                <a:solidFill>
                  <a:srgbClr val="6C6C7D"/>
                </a:solidFill>
                <a:latin typeface="IBM Plex Sans" pitchFamily="34" charset="0"/>
                <a:ea typeface="IBM Plex Sans" pitchFamily="34" charset="-122"/>
                <a:cs typeface="IBM Plex Sans" pitchFamily="34" charset="-120"/>
              </a:rPr>
              <a:t>Uvod v Bitcoin · Kaj je Bitcoin?</a:t>
            </a:r>
            <a:endParaRPr lang="s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706624"/>
            <a:ext cx="11429817" cy="590520"/>
          </a:xfrm>
          <a:prstGeom prst="rect">
            <a:avLst/>
          </a:prstGeom>
          <a:noFill/>
          <a:ln/>
        </p:spPr>
        <p:txBody>
          <a:bodyPr wrap="square" lIns="0" tIns="0" rIns="0" bIns="0" rtlCol="0" anchor="t"/>
          <a:lstStyle/>
          <a:p>
            <a:pPr algn="ctr" indent="0" marL="0">
              <a:lnSpc>
                <a:spcPct val="83000"/>
              </a:lnSpc>
              <a:buNone/>
            </a:pPr>
            <a:r>
              <a:rPr lang="sl" altLang="en-US" sz="4350" dirty="0">
                <a:solidFill>
                  <a:srgbClr val="FFFFFF"/>
                </a:solidFill>
                <a:latin typeface="IBM Plex Sans Medium" pitchFamily="34" charset="0"/>
                <a:ea typeface="IBM Plex Sans Medium" pitchFamily="34" charset="-122"/>
                <a:cs typeface="IBM Plex Sans Medium" pitchFamily="34" charset="-120"/>
              </a:rPr>
              <a:t>Kako uporabljate Bitcoin?</a:t>
            </a:r>
            <a:endParaRPr lang="sl" sz="4350" dirty="0"/>
          </a:p>
        </p:txBody>
      </p:sp>
      <p:sp>
        <p:nvSpPr>
          <p:cNvPr id="3" name="Text 1"/>
          <p:cNvSpPr/>
          <p:nvPr/>
        </p:nvSpPr>
        <p:spPr>
          <a:xfrm>
            <a:off x="381030" y="3740079"/>
            <a:ext cx="11430000" cy="411389"/>
          </a:xfrm>
          <a:prstGeom prst="rect">
            <a:avLst/>
          </a:prstGeom>
          <a:noFill/>
          <a:ln/>
        </p:spPr>
        <p:txBody>
          <a:bodyPr wrap="square" lIns="0" tIns="0" rIns="0" bIns="0" rtlCol="0" anchor="t"/>
          <a:lstStyle/>
          <a:p>
            <a:pPr algn="ctr" indent="0" marL="0">
              <a:lnSpc>
                <a:spcPct val="113000"/>
              </a:lnSpc>
              <a:buNone/>
            </a:pPr>
            <a:r>
              <a:rPr lang="sl" altLang="en-US" sz="2400" dirty="0">
                <a:solidFill>
                  <a:srgbClr val="FFFFFF"/>
                </a:solidFill>
                <a:latin typeface="IBM Plex Sans" pitchFamily="34" charset="0"/>
                <a:ea typeface="IBM Plex Sans" pitchFamily="34" charset="-122"/>
                <a:cs typeface="IBM Plex Sans" pitchFamily="34" charset="-120"/>
              </a:rPr>
              <a:t>Prvo vprašanje pri vsaki denarnici: kdo nadzoruje ključe?</a:t>
            </a:r>
            <a:endParaRPr lang="sl"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l" altLang="en-US" sz="3000" dirty="0">
                <a:solidFill>
                  <a:srgbClr val="422C70"/>
                </a:solidFill>
                <a:latin typeface="IBM Plex Sans Medium" pitchFamily="34" charset="0"/>
                <a:ea typeface="IBM Plex Sans Medium" pitchFamily="34" charset="-122"/>
                <a:cs typeface="IBM Plex Sans Medium" pitchFamily="34" charset="-120"/>
              </a:rPr>
              <a:t>Denarnica upravlja ključe</a:t>
            </a:r>
            <a:endParaRPr lang="sl" sz="3000" dirty="0"/>
          </a:p>
        </p:txBody>
      </p:sp>
      <p:pic>
        <p:nvPicPr>
          <p:cNvPr id="4" name="Image 0" descr="Vaša denarnica hrani ključe Prejemanje Delite naslov za prejemanjePošiljanje Podpišite s svojim ključem bitcoin ostane v skupni evidenci transakcij">    </p:cNvPr>
          <p:cNvPicPr>
            <a:picLocks noChangeAspect="1"/>
          </p:cNvPicPr>
          <p:nvPr/>
        </p:nvPicPr>
        <p:blipFill>
          <a:blip r:embed="rId1"/>
          <a:stretch>
            <a:fillRect/>
          </a:stretch>
        </p:blipFill>
        <p:spPr>
          <a:xfrm>
            <a:off x="985266" y="1295430"/>
            <a:ext cx="10221255" cy="4978451"/>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l" altLang="en-US" sz="1200" dirty="0">
                <a:solidFill>
                  <a:srgbClr val="6C6C7D"/>
                </a:solidFill>
                <a:latin typeface="IBM Plex Sans" pitchFamily="34" charset="0"/>
                <a:ea typeface="IBM Plex Sans" pitchFamily="34" charset="-122"/>
                <a:cs typeface="IBM Plex Sans" pitchFamily="34" charset="-120"/>
              </a:rPr>
              <a:t>Uvod v Bitcoin · Kako uporabljate Bitcoin?</a:t>
            </a:r>
            <a:endParaRPr lang="s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l" altLang="en-US" sz="3000" dirty="0">
                <a:solidFill>
                  <a:srgbClr val="422C70"/>
                </a:solidFill>
                <a:latin typeface="IBM Plex Sans Medium" pitchFamily="34" charset="0"/>
                <a:ea typeface="IBM Plex Sans Medium" pitchFamily="34" charset="-122"/>
                <a:cs typeface="IBM Plex Sans Medium" pitchFamily="34" charset="-120"/>
              </a:rPr>
              <a:t>Kdo dejansko hrani vaš Bitcoin?</a:t>
            </a:r>
            <a:endParaRPr lang="sl" sz="3000" dirty="0"/>
          </a:p>
        </p:txBody>
      </p:sp>
      <p:sp>
        <p:nvSpPr>
          <p:cNvPr id="4" name="Text 2"/>
          <p:cNvSpPr/>
          <p:nvPr/>
        </p:nvSpPr>
        <p:spPr>
          <a:xfrm>
            <a:off x="1047720" y="1386779"/>
            <a:ext cx="11092404" cy="2650754"/>
          </a:xfrm>
          <a:prstGeom prst="rect">
            <a:avLst/>
          </a:prstGeom>
          <a:noFill/>
          <a:ln/>
        </p:spPr>
        <p:txBody>
          <a:bodyPr wrap="square" lIns="0" tIns="0" rIns="0" bIns="0" rtlCol="0" anchor="t"/>
          <a:lstStyle/>
          <a:p>
            <a:pPr algn="l" marL="228600" indent="-228600">
              <a:lnSpc>
                <a:spcPct val="113000"/>
              </a:lnSpc>
              <a:buSzPct val="100000"/>
              <a:buChar char="•"/>
            </a:pPr>
            <a:r>
              <a:rPr lang="sl" altLang="en-US" sz="2400" b="1" dirty="0">
                <a:solidFill>
                  <a:srgbClr val="422C70"/>
                </a:solidFill>
                <a:latin typeface="IBM Plex Sans" pitchFamily="34" charset="0"/>
                <a:ea typeface="IBM Plex Sans" pitchFamily="34" charset="-122"/>
                <a:cs typeface="IBM Plex Sans" pitchFamily="34" charset="-120"/>
              </a:rPr>
              <a:t>Samostojna hramba:</a:t>
            </a:r>
            <a:r>
              <a:rPr lang="sl" altLang="en-US" sz="2400" dirty="0">
                <a:solidFill>
                  <a:srgbClr val="25252B"/>
                </a:solidFill>
                <a:latin typeface="IBM Plex Sans" pitchFamily="34" charset="0"/>
                <a:ea typeface="IBM Plex Sans" pitchFamily="34" charset="-122"/>
                <a:cs typeface="IBM Plex Sans" pitchFamily="34" charset="-120"/>
              </a:rPr>
              <a:t> ključe nadzorujete vi</a:t>
            </a:r>
            <a:endParaRPr lang="sl" sz="2400" dirty="0"/>
          </a:p>
          <a:p>
            <a:pPr algn="l" marL="228600" indent="-228600">
              <a:lnSpc>
                <a:spcPct val="113000"/>
              </a:lnSpc>
              <a:spcBef>
                <a:spcPts val="480"/>
              </a:spcBef>
              <a:buSzPct val="100000"/>
              <a:buChar char="•"/>
            </a:pPr>
            <a:r>
              <a:rPr lang="sl" altLang="en-US" sz="2400" dirty="0">
                <a:solidFill>
                  <a:srgbClr val="25252B"/>
                </a:solidFill>
                <a:latin typeface="IBM Plex Sans" pitchFamily="34" charset="0"/>
                <a:ea typeface="IBM Plex Sans" pitchFamily="34" charset="-122"/>
                <a:cs typeface="IBM Plex Sans" pitchFamily="34" charset="-120"/>
              </a:rPr>
              <a:t>Nihče vam ne more povrniti vaših bitcoinov, če izgubite obnovitveno frazo in napravo</a:t>
            </a:r>
            <a:endParaRPr lang="sl" sz="2400" dirty="0"/>
          </a:p>
          <a:p>
            <a:pPr algn="l" marL="228600" indent="-228600">
              <a:lnSpc>
                <a:spcPct val="113000"/>
              </a:lnSpc>
              <a:spcBef>
                <a:spcPts val="480"/>
              </a:spcBef>
              <a:buSzPct val="100000"/>
              <a:buChar char="•"/>
            </a:pPr>
            <a:r>
              <a:rPr lang="sl" altLang="en-US" sz="2400" b="1" dirty="0">
                <a:solidFill>
                  <a:srgbClr val="422C70"/>
                </a:solidFill>
                <a:latin typeface="IBM Plex Sans" pitchFamily="34" charset="0"/>
                <a:ea typeface="IBM Plex Sans" pitchFamily="34" charset="-122"/>
                <a:cs typeface="IBM Plex Sans" pitchFamily="34" charset="-120"/>
              </a:rPr>
              <a:t>Skrbniška hramba:</a:t>
            </a:r>
            <a:r>
              <a:rPr lang="sl" altLang="en-US" sz="2400" dirty="0">
                <a:solidFill>
                  <a:srgbClr val="25252B"/>
                </a:solidFill>
                <a:latin typeface="IBM Plex Sans" pitchFamily="34" charset="0"/>
                <a:ea typeface="IBM Plex Sans" pitchFamily="34" charset="-122"/>
                <a:cs typeface="IBM Plex Sans" pitchFamily="34" charset="-120"/>
              </a:rPr>
              <a:t> ključe hrani podjetje, podobno kot banka</a:t>
            </a:r>
            <a:endParaRPr lang="sl" sz="2400" dirty="0"/>
          </a:p>
          <a:p>
            <a:pPr algn="l" marL="228600" indent="-228600">
              <a:lnSpc>
                <a:spcPct val="113000"/>
              </a:lnSpc>
              <a:spcBef>
                <a:spcPts val="480"/>
              </a:spcBef>
              <a:buSzPct val="100000"/>
              <a:buChar char="•"/>
            </a:pPr>
            <a:r>
              <a:rPr lang="sl" altLang="en-US" sz="2400" dirty="0">
                <a:solidFill>
                  <a:srgbClr val="25252B"/>
                </a:solidFill>
                <a:latin typeface="IBM Plex Sans" pitchFamily="34" charset="0"/>
                <a:ea typeface="IBM Plex Sans" pitchFamily="34" charset="-122"/>
                <a:cs typeface="IBM Plex Sans" pitchFamily="34" charset="-120"/>
              </a:rPr>
              <a:t>Vaše stanje je njegova obljuba plačila; podjetje lahko omeji dvige, zamrzne račun, utrpi hekerski vdor ali preneha poslovati</a:t>
            </a:r>
            <a:endParaRPr lang="sl" sz="2400" dirty="0"/>
          </a:p>
        </p:txBody>
      </p:sp>
      <p:sp>
        <p:nvSpPr>
          <p:cNvPr id="5" name="Text 3"/>
          <p:cNvSpPr/>
          <p:nvPr/>
        </p:nvSpPr>
        <p:spPr>
          <a:xfrm>
            <a:off x="666780" y="4372752"/>
            <a:ext cx="11510010" cy="822686"/>
          </a:xfrm>
          <a:prstGeom prst="rect">
            <a:avLst/>
          </a:prstGeom>
          <a:noFill/>
          <a:ln/>
        </p:spPr>
        <p:txBody>
          <a:bodyPr wrap="square" lIns="0" tIns="0" rIns="0" bIns="0" rtlCol="0" anchor="t"/>
          <a:lstStyle/>
          <a:p>
            <a:pPr algn="l" indent="0" marL="0">
              <a:lnSpc>
                <a:spcPct val="113000"/>
              </a:lnSpc>
              <a:buNone/>
            </a:pPr>
            <a:r>
              <a:rPr lang="sl" altLang="en-US" sz="2400" dirty="0">
                <a:solidFill>
                  <a:srgbClr val="25252B"/>
                </a:solidFill>
                <a:latin typeface="IBM Plex Sans" pitchFamily="34" charset="0"/>
                <a:ea typeface="IBM Plex Sans" pitchFamily="34" charset="-122"/>
                <a:cs typeface="IBM Plex Sans" pitchFamily="34" charset="-120"/>
              </a:rPr>
              <a:t>Izbira načina hrambe ni merilo vaše vrednosti. Pomembno je, da veste, katero vrsto hrambe uporabljate in čemu zaupate.</a:t>
            </a:r>
            <a:endParaRPr lang="sl"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l" altLang="en-US" sz="1200" dirty="0">
                <a:solidFill>
                  <a:srgbClr val="6C6C7D"/>
                </a:solidFill>
                <a:latin typeface="IBM Plex Sans" pitchFamily="34" charset="0"/>
                <a:ea typeface="IBM Plex Sans" pitchFamily="34" charset="-122"/>
                <a:cs typeface="IBM Plex Sans" pitchFamily="34" charset="-120"/>
              </a:rPr>
              <a:t>Uvod v Bitcoin · Kako uporabljate Bitcoin?</a:t>
            </a:r>
            <a:endParaRPr lang="s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sl" altLang="en-US" sz="3000" dirty="0">
                <a:solidFill>
                  <a:srgbClr val="422C70"/>
                </a:solidFill>
                <a:latin typeface="IBM Plex Sans Medium" pitchFamily="34" charset="0"/>
                <a:ea typeface="IBM Plex Sans Medium" pitchFamily="34" charset="-122"/>
                <a:cs typeface="IBM Plex Sans Medium" pitchFamily="34" charset="-120"/>
              </a:rPr>
              <a:t>Vaša obnovitvena fraza</a:t>
            </a:r>
            <a:br/>
            <a:r>
              <a:rPr lang="sl" altLang="en-US" sz="3000" dirty="0">
                <a:solidFill>
                  <a:srgbClr val="422C70"/>
                </a:solidFill>
                <a:latin typeface="IBM Plex Sans Medium" pitchFamily="34" charset="0"/>
                <a:ea typeface="IBM Plex Sans Medium" pitchFamily="34" charset="-122"/>
                <a:cs typeface="IBM Plex Sans Medium" pitchFamily="34" charset="-120"/>
              </a:rPr>
              <a:t>omogoča popoln dostop</a:t>
            </a:r>
            <a:endParaRPr lang="sl" sz="3000" dirty="0"/>
          </a:p>
        </p:txBody>
      </p:sp>
      <p:sp>
        <p:nvSpPr>
          <p:cNvPr id="5" name="Text 2"/>
          <p:cNvSpPr/>
          <p:nvPr/>
        </p:nvSpPr>
        <p:spPr>
          <a:xfrm>
            <a:off x="666780" y="1866930"/>
            <a:ext cx="5694426" cy="1645463"/>
          </a:xfrm>
          <a:prstGeom prst="rect">
            <a:avLst/>
          </a:prstGeom>
          <a:noFill/>
          <a:ln/>
        </p:spPr>
        <p:txBody>
          <a:bodyPr wrap="square" lIns="0" tIns="0" rIns="0" bIns="0" rtlCol="0" anchor="t"/>
          <a:lstStyle/>
          <a:p>
            <a:pPr algn="l" indent="0" marL="0">
              <a:lnSpc>
                <a:spcPct val="113000"/>
              </a:lnSpc>
              <a:buNone/>
            </a:pPr>
            <a:r>
              <a:rPr lang="sl" altLang="en-US" sz="2400" dirty="0">
                <a:solidFill>
                  <a:srgbClr val="25252B"/>
                </a:solidFill>
                <a:latin typeface="IBM Plex Sans" pitchFamily="34" charset="0"/>
                <a:ea typeface="IBM Plex Sans" pitchFamily="34" charset="-122"/>
                <a:cs typeface="IBM Plex Sans" pitchFamily="34" charset="-120"/>
              </a:rPr>
              <a:t>Urejen seznam besed, pogosto 12 ali 24, s katerim lahko obnovite svoje ključe. Kdor koli ima ta seznam, vam lahko vzame vaše bitcoine.</a:t>
            </a:r>
            <a:endParaRPr lang="sl" sz="2400" dirty="0"/>
          </a:p>
        </p:txBody>
      </p:sp>
      <p:pic>
        <p:nvPicPr>
          <p:cNvPr id="6" name="Image 1" descr="Samo vzorec1. civil2. switch3. plunge4. stadium5. live6. wedding7. foster8. dice9. giraffe10. you11. foil12. cinnamon">    </p:cNvPr>
          <p:cNvPicPr>
            <a:picLocks noChangeAspect="1"/>
          </p:cNvPicPr>
          <p:nvPr/>
        </p:nvPicPr>
        <p:blipFill>
          <a:blip r:embed="rId2"/>
          <a:stretch>
            <a:fillRect/>
          </a:stretch>
        </p:blipFill>
        <p:spPr>
          <a:xfrm>
            <a:off x="1095360" y="3664732"/>
            <a:ext cx="4514850" cy="2571293"/>
          </a:xfrm>
          <a:prstGeom prst="rect">
            <a:avLst/>
          </a:prstGeom>
        </p:spPr>
      </p:pic>
      <p:sp>
        <p:nvSpPr>
          <p:cNvPr id="7"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l" altLang="en-US" sz="1200" dirty="0">
                <a:solidFill>
                  <a:srgbClr val="6C6C7D"/>
                </a:solidFill>
                <a:latin typeface="IBM Plex Sans" pitchFamily="34" charset="0"/>
                <a:ea typeface="IBM Plex Sans" pitchFamily="34" charset="-122"/>
                <a:cs typeface="IBM Plex Sans" pitchFamily="34" charset="-120"/>
              </a:rPr>
              <a:t>Uvod v Bitcoin · Kako uporabljate Bitcoin?</a:t>
            </a:r>
            <a:endParaRPr lang="s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584930" y="2766151"/>
            <a:ext cx="10226010" cy="1325789"/>
          </a:xfrm>
          <a:prstGeom prst="rect">
            <a:avLst/>
          </a:prstGeom>
          <a:noFill/>
          <a:ln/>
        </p:spPr>
        <p:txBody>
          <a:bodyPr wrap="square" lIns="0" tIns="0" rIns="0" bIns="0" rtlCol="0" anchor="t"/>
          <a:lstStyle/>
          <a:p>
            <a:pPr algn="l" indent="0" marL="0">
              <a:lnSpc>
                <a:spcPct val="100000"/>
              </a:lnSpc>
              <a:buNone/>
            </a:pPr>
            <a:r>
              <a:rPr lang="sl" altLang="en-US" sz="4350" dirty="0">
                <a:solidFill>
                  <a:srgbClr val="FFFFFF"/>
                </a:solidFill>
                <a:latin typeface="IBM Plex Sans Medium" pitchFamily="34" charset="0"/>
                <a:ea typeface="IBM Plex Sans Medium" pitchFamily="34" charset="-122"/>
                <a:cs typeface="IBM Plex Sans Medium" pitchFamily="34" charset="-120"/>
              </a:rPr>
              <a:t>Niso vaši ključi, niso vaši</a:t>
            </a:r>
            <a:br/>
            <a:r>
              <a:rPr lang="sl" altLang="en-US" sz="4350" dirty="0">
                <a:solidFill>
                  <a:srgbClr val="FFFFFF"/>
                </a:solidFill>
                <a:latin typeface="IBM Plex Sans Medium" pitchFamily="34" charset="0"/>
                <a:ea typeface="IBM Plex Sans Medium" pitchFamily="34" charset="-122"/>
                <a:cs typeface="IBM Plex Sans Medium" pitchFamily="34" charset="-120"/>
              </a:rPr>
              <a:t>kovanci.</a:t>
            </a:r>
            <a:endParaRPr lang="sl" sz="4350" dirty="0"/>
          </a:p>
        </p:txBody>
      </p:sp>
      <p:sp>
        <p:nvSpPr>
          <p:cNvPr id="3" name="Text 1"/>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l" altLang="en-US" sz="1200" dirty="0">
                <a:solidFill>
                  <a:srgbClr val="C0C0D0"/>
                </a:solidFill>
                <a:latin typeface="IBM Plex Sans" pitchFamily="34" charset="0"/>
                <a:ea typeface="IBM Plex Sans" pitchFamily="34" charset="-122"/>
                <a:cs typeface="IBM Plex Sans" pitchFamily="34" charset="-120"/>
              </a:rPr>
              <a:t>Uvod v Bitcoin · Kako uporabljate Bitcoin?</a:t>
            </a:r>
            <a:endParaRPr lang="s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C0C0D0"/>
                </a:solidFill>
                <a:latin typeface="IBM Plex Sans"/>
                <a:ea typeface="IBM Plex Sans"/>
                <a:cs typeface="IBM Plex Sans"/>
              </a:defRPr>
            </a:lvl1pPr>
          </a:lstStyle>
          <a:p>
            <a:pPr algn="r"/>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sl" altLang="en-US" sz="3000" dirty="0">
                <a:solidFill>
                  <a:srgbClr val="422C70"/>
                </a:solidFill>
                <a:latin typeface="IBM Plex Sans Medium" pitchFamily="34" charset="0"/>
                <a:ea typeface="IBM Plex Sans Medium" pitchFamily="34" charset="-122"/>
                <a:cs typeface="IBM Plex Sans Medium" pitchFamily="34" charset="-120"/>
              </a:rPr>
              <a:t>Preden uporabite katero koli</a:t>
            </a:r>
            <a:br/>
            <a:r>
              <a:rPr lang="sl" altLang="en-US" sz="3000" dirty="0">
                <a:solidFill>
                  <a:srgbClr val="422C70"/>
                </a:solidFill>
                <a:latin typeface="IBM Plex Sans Medium" pitchFamily="34" charset="0"/>
                <a:ea typeface="IBM Plex Sans Medium" pitchFamily="34" charset="-122"/>
                <a:cs typeface="IBM Plex Sans Medium" pitchFamily="34" charset="-120"/>
              </a:rPr>
              <a:t>denarnico</a:t>
            </a:r>
            <a:endParaRPr lang="sl" sz="3000" dirty="0"/>
          </a:p>
        </p:txBody>
      </p:sp>
      <p:sp>
        <p:nvSpPr>
          <p:cNvPr id="5" name="Text 2"/>
          <p:cNvSpPr/>
          <p:nvPr/>
        </p:nvSpPr>
        <p:spPr>
          <a:xfrm>
            <a:off x="986729" y="1791310"/>
            <a:ext cx="5989960" cy="4402927"/>
          </a:xfrm>
          <a:prstGeom prst="rect">
            <a:avLst/>
          </a:prstGeom>
          <a:noFill/>
          <a:ln/>
        </p:spPr>
        <p:txBody>
          <a:bodyPr wrap="square" lIns="0" tIns="0" rIns="0" bIns="0" rtlCol="0" anchor="t"/>
          <a:lstStyle/>
          <a:p>
            <a:pPr algn="l" marL="191770" indent="-191770">
              <a:lnSpc>
                <a:spcPct val="113000"/>
              </a:lnSpc>
              <a:buSzPct val="100000"/>
              <a:buChar char="•"/>
            </a:pPr>
            <a:r>
              <a:rPr lang="sl" altLang="en-US" sz="2020" b="1" dirty="0">
                <a:solidFill>
                  <a:srgbClr val="422C70"/>
                </a:solidFill>
                <a:latin typeface="IBM Plex Sans" pitchFamily="34" charset="0"/>
                <a:ea typeface="IBM Plex Sans" pitchFamily="34" charset="-122"/>
                <a:cs typeface="IBM Plex Sans" pitchFamily="34" charset="-120"/>
              </a:rPr>
              <a:t>Ključi:</a:t>
            </a:r>
            <a:r>
              <a:rPr lang="sl" altLang="en-US" sz="2020" dirty="0">
                <a:solidFill>
                  <a:srgbClr val="25252B"/>
                </a:solidFill>
                <a:latin typeface="IBM Plex Sans" pitchFamily="34" charset="0"/>
                <a:ea typeface="IBM Plex Sans" pitchFamily="34" charset="-122"/>
                <a:cs typeface="IBM Plex Sans" pitchFamily="34" charset="-120"/>
              </a:rPr>
              <a:t> kdo jih nadzoruje, vi ali podjetje?</a:t>
            </a:r>
            <a:endParaRPr lang="sl" sz="2020" dirty="0"/>
          </a:p>
          <a:p>
            <a:pPr algn="l" marL="191770" indent="-191770">
              <a:lnSpc>
                <a:spcPct val="113000"/>
              </a:lnSpc>
              <a:spcBef>
                <a:spcPts val="400"/>
              </a:spcBef>
              <a:buSzPct val="100000"/>
              <a:buChar char="•"/>
            </a:pPr>
            <a:r>
              <a:rPr lang="sl" altLang="en-US" sz="2020" b="1" dirty="0">
                <a:solidFill>
                  <a:srgbClr val="422C70"/>
                </a:solidFill>
                <a:latin typeface="IBM Plex Sans" pitchFamily="34" charset="0"/>
                <a:ea typeface="IBM Plex Sans" pitchFamily="34" charset="-122"/>
                <a:cs typeface="IBM Plex Sans" pitchFamily="34" charset="-120"/>
              </a:rPr>
              <a:t>Obnovitev:</a:t>
            </a:r>
            <a:r>
              <a:rPr lang="sl" altLang="en-US" sz="2020" dirty="0">
                <a:solidFill>
                  <a:srgbClr val="25252B"/>
                </a:solidFill>
                <a:latin typeface="IBM Plex Sans" pitchFamily="34" charset="0"/>
                <a:ea typeface="IBM Plex Sans" pitchFamily="34" charset="-122"/>
                <a:cs typeface="IBM Plex Sans" pitchFamily="34" charset="-120"/>
              </a:rPr>
              <a:t> kaj se zgodi, če izgubite telefon ali podjetje izgine?</a:t>
            </a:r>
            <a:endParaRPr lang="sl" sz="2020" dirty="0"/>
          </a:p>
          <a:p>
            <a:pPr algn="l" marL="191770" indent="-191770">
              <a:lnSpc>
                <a:spcPct val="113000"/>
              </a:lnSpc>
              <a:spcBef>
                <a:spcPts val="400"/>
              </a:spcBef>
              <a:buSzPct val="100000"/>
              <a:buChar char="•"/>
            </a:pPr>
            <a:r>
              <a:rPr lang="sl" altLang="en-US" sz="2020" b="1" dirty="0">
                <a:solidFill>
                  <a:srgbClr val="422C70"/>
                </a:solidFill>
                <a:latin typeface="IBM Plex Sans" pitchFamily="34" charset="0"/>
                <a:ea typeface="IBM Plex Sans" pitchFamily="34" charset="-122"/>
                <a:cs typeface="IBM Plex Sans" pitchFamily="34" charset="-120"/>
              </a:rPr>
              <a:t>Vir:</a:t>
            </a:r>
            <a:r>
              <a:rPr lang="sl" altLang="en-US" sz="2020" dirty="0">
                <a:solidFill>
                  <a:srgbClr val="25252B"/>
                </a:solidFill>
                <a:latin typeface="IBM Plex Sans" pitchFamily="34" charset="0"/>
                <a:ea typeface="IBM Plex Sans" pitchFamily="34" charset="-122"/>
                <a:cs typeface="IBM Plex Sans" pitchFamily="34" charset="-120"/>
              </a:rPr>
              <a:t> uradna spletna stran ali vnos v trgovini z aplikacijami, ne povezava, ki vam jo je nekdo poslal?</a:t>
            </a:r>
            <a:endParaRPr lang="sl" sz="2020" dirty="0"/>
          </a:p>
          <a:p>
            <a:pPr algn="l" marL="191770" indent="-191770">
              <a:lnSpc>
                <a:spcPct val="113000"/>
              </a:lnSpc>
              <a:spcBef>
                <a:spcPts val="400"/>
              </a:spcBef>
              <a:buSzPct val="100000"/>
              <a:buChar char="•"/>
            </a:pPr>
            <a:r>
              <a:rPr lang="sl" altLang="en-US" sz="2020" b="1" dirty="0">
                <a:solidFill>
                  <a:srgbClr val="422C70"/>
                </a:solidFill>
                <a:latin typeface="IBM Plex Sans" pitchFamily="34" charset="0"/>
                <a:ea typeface="IBM Plex Sans" pitchFamily="34" charset="-122"/>
                <a:cs typeface="IBM Plex Sans" pitchFamily="34" charset="-120"/>
              </a:rPr>
              <a:t>Koda:</a:t>
            </a:r>
            <a:r>
              <a:rPr lang="sl" altLang="en-US" sz="2020" dirty="0">
                <a:solidFill>
                  <a:srgbClr val="25252B"/>
                </a:solidFill>
                <a:latin typeface="IBM Plex Sans" pitchFamily="34" charset="0"/>
                <a:ea typeface="IBM Plex Sans" pitchFamily="34" charset="-122"/>
                <a:cs typeface="IBM Plex Sans" pitchFamily="34" charset="-120"/>
              </a:rPr>
              <a:t> je odprtokodna in se aktivno vzdržuje? (To samo po sebi ni dokaz varnosti.)</a:t>
            </a:r>
            <a:endParaRPr lang="sl" sz="2020" dirty="0"/>
          </a:p>
          <a:p>
            <a:pPr algn="l" marL="191770" indent="-191770">
              <a:lnSpc>
                <a:spcPct val="113000"/>
              </a:lnSpc>
              <a:spcBef>
                <a:spcPts val="400"/>
              </a:spcBef>
              <a:buSzPct val="100000"/>
              <a:buChar char="•"/>
            </a:pPr>
            <a:r>
              <a:rPr lang="sl" altLang="en-US" sz="2020" b="1" dirty="0">
                <a:solidFill>
                  <a:srgbClr val="422C70"/>
                </a:solidFill>
                <a:latin typeface="IBM Plex Sans" pitchFamily="34" charset="0"/>
                <a:ea typeface="IBM Plex Sans" pitchFamily="34" charset="-122"/>
                <a:cs typeface="IBM Plex Sans" pitchFamily="34" charset="-120"/>
              </a:rPr>
              <a:t>Stroški:</a:t>
            </a:r>
            <a:r>
              <a:rPr lang="sl" altLang="en-US" sz="2020" dirty="0">
                <a:solidFill>
                  <a:srgbClr val="25252B"/>
                </a:solidFill>
                <a:latin typeface="IBM Plex Sans" pitchFamily="34" charset="0"/>
                <a:ea typeface="IBM Plex Sans" pitchFamily="34" charset="-122"/>
                <a:cs typeface="IBM Plex Sans" pitchFamily="34" charset="-120"/>
              </a:rPr>
              <a:t> provizije za pošiljanje, prejemanje ali dvig?</a:t>
            </a:r>
            <a:endParaRPr lang="sl" sz="2020" dirty="0"/>
          </a:p>
          <a:p>
            <a:pPr algn="l" marL="191770" indent="-191770">
              <a:lnSpc>
                <a:spcPct val="113000"/>
              </a:lnSpc>
              <a:spcBef>
                <a:spcPts val="400"/>
              </a:spcBef>
              <a:buSzPct val="100000"/>
              <a:buChar char="•"/>
            </a:pPr>
            <a:r>
              <a:rPr lang="sl" altLang="en-US" sz="2020" b="1" dirty="0">
                <a:solidFill>
                  <a:srgbClr val="422C70"/>
                </a:solidFill>
                <a:latin typeface="IBM Plex Sans" pitchFamily="34" charset="0"/>
                <a:ea typeface="IBM Plex Sans" pitchFamily="34" charset="-122"/>
                <a:cs typeface="IBM Plex Sans" pitchFamily="34" charset="-120"/>
              </a:rPr>
              <a:t>Plačila:</a:t>
            </a:r>
            <a:r>
              <a:rPr lang="sl" altLang="en-US" sz="2020" dirty="0">
                <a:solidFill>
                  <a:srgbClr val="25252B"/>
                </a:solidFill>
                <a:latin typeface="IBM Plex Sans" pitchFamily="34" charset="0"/>
                <a:ea typeface="IBM Plex Sans" pitchFamily="34" charset="-122"/>
                <a:cs typeface="IBM Plex Sans" pitchFamily="34" charset="-120"/>
              </a:rPr>
              <a:t> v verigi blokov, prek omrežja Lightning ali oboje?</a:t>
            </a:r>
            <a:endParaRPr lang="sl" sz="2020" dirty="0"/>
          </a:p>
        </p:txBody>
      </p:sp>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l" altLang="en-US" sz="1200" dirty="0">
                <a:solidFill>
                  <a:srgbClr val="6C6C7D"/>
                </a:solidFill>
                <a:latin typeface="IBM Plex Sans" pitchFamily="34" charset="0"/>
                <a:ea typeface="IBM Plex Sans" pitchFamily="34" charset="-122"/>
                <a:cs typeface="IBM Plex Sans" pitchFamily="34" charset="-120"/>
              </a:rPr>
              <a:t>Uvod v Bitcoin · Kako uporabljate Bitcoin?</a:t>
            </a:r>
            <a:endParaRPr lang="s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l" altLang="en-US" sz="3000" dirty="0">
                <a:solidFill>
                  <a:srgbClr val="422C70"/>
                </a:solidFill>
                <a:latin typeface="IBM Plex Sans Medium" pitchFamily="34" charset="0"/>
                <a:ea typeface="IBM Plex Sans Medium" pitchFamily="34" charset="-122"/>
                <a:cs typeface="IBM Plex Sans Medium" pitchFamily="34" charset="-120"/>
              </a:rPr>
              <a:t>V verigi blokov in Lightning</a:t>
            </a:r>
            <a:endParaRPr lang="sl" sz="3000" dirty="0"/>
          </a:p>
        </p:txBody>
      </p:sp>
      <p:sp>
        <p:nvSpPr>
          <p:cNvPr id="4" name="Text 2"/>
          <p:cNvSpPr/>
          <p:nvPr/>
        </p:nvSpPr>
        <p:spPr>
          <a:xfrm>
            <a:off x="1047720" y="1386779"/>
            <a:ext cx="11092404" cy="1767169"/>
          </a:xfrm>
          <a:prstGeom prst="rect">
            <a:avLst/>
          </a:prstGeom>
          <a:noFill/>
          <a:ln/>
        </p:spPr>
        <p:txBody>
          <a:bodyPr wrap="square" lIns="0" tIns="0" rIns="0" bIns="0" rtlCol="0" anchor="t"/>
          <a:lstStyle/>
          <a:p>
            <a:pPr algn="l" marL="228600" indent="-228600">
              <a:lnSpc>
                <a:spcPct val="113000"/>
              </a:lnSpc>
              <a:buSzPct val="100000"/>
              <a:buChar char="•"/>
            </a:pPr>
            <a:r>
              <a:rPr lang="sl" altLang="en-US" sz="2400" b="1" dirty="0">
                <a:solidFill>
                  <a:srgbClr val="422C70"/>
                </a:solidFill>
                <a:latin typeface="IBM Plex Sans" pitchFamily="34" charset="0"/>
                <a:ea typeface="IBM Plex Sans" pitchFamily="34" charset="-122"/>
                <a:cs typeface="IBM Plex Sans" pitchFamily="34" charset="-120"/>
              </a:rPr>
              <a:t>Na verigi:</a:t>
            </a:r>
            <a:r>
              <a:rPr lang="sl" altLang="en-US" sz="2400" dirty="0">
                <a:solidFill>
                  <a:srgbClr val="25252B"/>
                </a:solidFill>
                <a:latin typeface="IBM Plex Sans" pitchFamily="34" charset="0"/>
                <a:ea typeface="IBM Plex Sans" pitchFamily="34" charset="-122"/>
                <a:cs typeface="IBM Plex Sans" pitchFamily="34" charset="-120"/>
              </a:rPr>
              <a:t> zabeleženo neposredno v verigi blokov</a:t>
            </a:r>
            <a:endParaRPr lang="sl" sz="2400" dirty="0"/>
          </a:p>
          <a:p>
            <a:pPr algn="l" marL="228600" indent="-228600">
              <a:lnSpc>
                <a:spcPct val="113000"/>
              </a:lnSpc>
              <a:spcBef>
                <a:spcPts val="480"/>
              </a:spcBef>
              <a:buSzPct val="100000"/>
              <a:buChar char="•"/>
            </a:pPr>
            <a:r>
              <a:rPr lang="sl" altLang="en-US" sz="2400" b="1" dirty="0">
                <a:solidFill>
                  <a:srgbClr val="422C70"/>
                </a:solidFill>
                <a:latin typeface="IBM Plex Sans" pitchFamily="34" charset="0"/>
                <a:ea typeface="IBM Plex Sans" pitchFamily="34" charset="-122"/>
                <a:cs typeface="IBM Plex Sans" pitchFamily="34" charset="-120"/>
              </a:rPr>
              <a:t>Lightning:</a:t>
            </a:r>
            <a:r>
              <a:rPr lang="sl" altLang="en-US" sz="2400" dirty="0">
                <a:solidFill>
                  <a:srgbClr val="25252B"/>
                </a:solidFill>
                <a:latin typeface="IBM Plex Sans" pitchFamily="34" charset="0"/>
                <a:ea typeface="IBM Plex Sans" pitchFamily="34" charset="-122"/>
                <a:cs typeface="IBM Plex Sans" pitchFamily="34" charset="-120"/>
              </a:rPr>
              <a:t> plačilno omrežje, zgrajeno na omrežju Bitcoin za hitra, majhna in pogosta plačila, kot je nakup kave</a:t>
            </a:r>
            <a:endParaRPr lang="sl" sz="2400" dirty="0"/>
          </a:p>
          <a:p>
            <a:pPr algn="l" marL="228600" indent="-228600">
              <a:lnSpc>
                <a:spcPct val="113000"/>
              </a:lnSpc>
              <a:spcBef>
                <a:spcPts val="480"/>
              </a:spcBef>
              <a:buSzPct val="100000"/>
              <a:buChar char="•"/>
            </a:pPr>
            <a:r>
              <a:rPr lang="sl" altLang="en-US" sz="2400" dirty="0">
                <a:solidFill>
                  <a:srgbClr val="25252B"/>
                </a:solidFill>
                <a:latin typeface="IBM Plex Sans" pitchFamily="34" charset="0"/>
                <a:ea typeface="IBM Plex Sans" pitchFamily="34" charset="-122"/>
                <a:cs typeface="IBM Plex Sans" pitchFamily="34" charset="-120"/>
              </a:rPr>
              <a:t>Tudi denarnica Lightning je lahko skrbniška ali neskrbniška</a:t>
            </a:r>
            <a:endParaRPr lang="sl" sz="2400" dirty="0"/>
          </a:p>
        </p:txBody>
      </p:sp>
      <p:pic>
        <p:nvPicPr>
          <p:cNvPr id="5" name="Image 0" descr="Na verigiZabeleženo neposredno v Bitcoinovi verigi blokovLightningPlačilno omrežje, zgrajeno na Bitcoinu">    </p:cNvPr>
          <p:cNvPicPr>
            <a:picLocks noChangeAspect="1"/>
          </p:cNvPicPr>
          <p:nvPr/>
        </p:nvPicPr>
        <p:blipFill>
          <a:blip r:embed="rId1"/>
          <a:stretch>
            <a:fillRect/>
          </a:stretch>
        </p:blipFill>
        <p:spPr>
          <a:xfrm>
            <a:off x="737189" y="3336737"/>
            <a:ext cx="10717408" cy="2735793"/>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l" altLang="en-US" sz="1200" dirty="0">
                <a:solidFill>
                  <a:srgbClr val="6C6C7D"/>
                </a:solidFill>
                <a:latin typeface="IBM Plex Sans" pitchFamily="34" charset="0"/>
                <a:ea typeface="IBM Plex Sans" pitchFamily="34" charset="-122"/>
                <a:cs typeface="IBM Plex Sans" pitchFamily="34" charset="-120"/>
              </a:rPr>
              <a:t>Uvod v Bitcoin · Kako uporabljate Bitcoin?</a:t>
            </a:r>
            <a:endParaRPr lang="s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l" altLang="en-US" sz="3000" dirty="0">
                <a:solidFill>
                  <a:srgbClr val="422C70"/>
                </a:solidFill>
                <a:latin typeface="IBM Plex Sans Medium" pitchFamily="34" charset="0"/>
                <a:ea typeface="IBM Plex Sans Medium" pitchFamily="34" charset="-122"/>
                <a:cs typeface="IBM Plex Sans Medium" pitchFamily="34" charset="-120"/>
              </a:rPr>
              <a:t>Tri pravila med učenjem</a:t>
            </a:r>
            <a:endParaRPr lang="sl" sz="3000" dirty="0"/>
          </a:p>
        </p:txBody>
      </p:sp>
      <p:sp>
        <p:nvSpPr>
          <p:cNvPr id="4" name="Text 2"/>
          <p:cNvSpPr/>
          <p:nvPr/>
        </p:nvSpPr>
        <p:spPr>
          <a:xfrm>
            <a:off x="1047720" y="1386779"/>
            <a:ext cx="11092404" cy="1767169"/>
          </a:xfrm>
          <a:prstGeom prst="rect">
            <a:avLst/>
          </a:prstGeom>
          <a:noFill/>
          <a:ln/>
        </p:spPr>
        <p:txBody>
          <a:bodyPr wrap="square" lIns="0" tIns="0" rIns="0" bIns="0" rtlCol="0" anchor="t"/>
          <a:lstStyle/>
          <a:p>
            <a:pPr algn="l" marL="228600" indent="-228600">
              <a:lnSpc>
                <a:spcPct val="113000"/>
              </a:lnSpc>
              <a:buSzPct val="100000"/>
              <a:buChar char="•"/>
            </a:pPr>
            <a:r>
              <a:rPr lang="sl" altLang="en-US" sz="2400" b="1" dirty="0">
                <a:solidFill>
                  <a:srgbClr val="25252B"/>
                </a:solidFill>
                <a:latin typeface="IBM Plex Sans" pitchFamily="34" charset="0"/>
                <a:ea typeface="IBM Plex Sans" pitchFamily="34" charset="-122"/>
                <a:cs typeface="IBM Plex Sans" pitchFamily="34" charset="-120"/>
              </a:rPr>
              <a:t>Najprej se poučite.</a:t>
            </a:r>
            <a:r>
              <a:rPr lang="sl" altLang="en-US" sz="2400" dirty="0">
                <a:solidFill>
                  <a:srgbClr val="25252B"/>
                </a:solidFill>
                <a:latin typeface="IBM Plex Sans" pitchFamily="34" charset="0"/>
                <a:ea typeface="IBM Plex Sans" pitchFamily="34" charset="-122"/>
                <a:cs typeface="IBM Plex Sans" pitchFamily="34" charset="-120"/>
              </a:rPr>
              <a:t> Ne ukrepajte zaradi navdušenja, strahu ali pritiska.</a:t>
            </a:r>
            <a:endParaRPr lang="sl" sz="2400" dirty="0"/>
          </a:p>
          <a:p>
            <a:pPr algn="l" marL="228600" indent="-228600">
              <a:lnSpc>
                <a:spcPct val="113000"/>
              </a:lnSpc>
              <a:spcBef>
                <a:spcPts val="480"/>
              </a:spcBef>
              <a:buSzPct val="100000"/>
              <a:buChar char="•"/>
            </a:pPr>
            <a:r>
              <a:rPr lang="sl" altLang="en-US" sz="2400" b="1" dirty="0">
                <a:solidFill>
                  <a:srgbClr val="25252B"/>
                </a:solidFill>
                <a:latin typeface="IBM Plex Sans" pitchFamily="34" charset="0"/>
                <a:ea typeface="IBM Plex Sans" pitchFamily="34" charset="-122"/>
                <a:cs typeface="IBM Plex Sans" pitchFamily="34" charset="-120"/>
              </a:rPr>
              <a:t>Začnite z majhnimi zneski.</a:t>
            </a:r>
            <a:r>
              <a:rPr lang="sl" altLang="en-US" sz="2400" dirty="0">
                <a:solidFill>
                  <a:srgbClr val="25252B"/>
                </a:solidFill>
                <a:latin typeface="IBM Plex Sans" pitchFamily="34" charset="0"/>
                <a:ea typeface="IBM Plex Sans" pitchFamily="34" charset="-122"/>
                <a:cs typeface="IBM Plex Sans" pitchFamily="34" charset="-120"/>
              </a:rPr>
              <a:t> Neznana orodja preizkusite z zneskom, ki si ga lahko privoščite izgubiti.</a:t>
            </a:r>
            <a:endParaRPr lang="sl" sz="2400" dirty="0"/>
          </a:p>
          <a:p>
            <a:pPr algn="l" marL="228600" indent="-228600">
              <a:lnSpc>
                <a:spcPct val="113000"/>
              </a:lnSpc>
              <a:spcBef>
                <a:spcPts val="480"/>
              </a:spcBef>
              <a:buSzPct val="100000"/>
              <a:buChar char="•"/>
            </a:pPr>
            <a:r>
              <a:rPr lang="sl" altLang="en-US" sz="2400" b="1" dirty="0">
                <a:solidFill>
                  <a:srgbClr val="25252B"/>
                </a:solidFill>
                <a:latin typeface="IBM Plex Sans" pitchFamily="34" charset="0"/>
                <a:ea typeface="IBM Plex Sans" pitchFamily="34" charset="-122"/>
                <a:cs typeface="IBM Plex Sans" pitchFamily="34" charset="-120"/>
              </a:rPr>
              <a:t>Ne zaupajte, preverite.</a:t>
            </a:r>
            <a:r>
              <a:rPr lang="sl" altLang="en-US" sz="2400" dirty="0">
                <a:solidFill>
                  <a:srgbClr val="25252B"/>
                </a:solidFill>
                <a:latin typeface="IBM Plex Sans" pitchFamily="34" charset="0"/>
                <a:ea typeface="IBM Plex Sans" pitchFamily="34" charset="-122"/>
                <a:cs typeface="IBM Plex Sans" pitchFamily="34" charset="-120"/>
              </a:rPr>
              <a:t> Preverite osebo, način plačila, naslov in znesek.</a:t>
            </a:r>
            <a:endParaRPr lang="sl" sz="2400" dirty="0"/>
          </a:p>
        </p:txBody>
      </p:sp>
      <p:sp>
        <p:nvSpPr>
          <p:cNvPr id="5" name="Shape 3"/>
          <p:cNvSpPr/>
          <p:nvPr/>
        </p:nvSpPr>
        <p:spPr>
          <a:xfrm>
            <a:off x="666780" y="3489168"/>
            <a:ext cx="10858500" cy="2468057"/>
          </a:xfrm>
          <a:prstGeom prst="rect">
            <a:avLst/>
          </a:prstGeom>
          <a:solidFill>
            <a:srgbClr val="F3F3FA"/>
          </a:solidFill>
          <a:ln/>
        </p:spPr>
      </p:sp>
      <p:sp>
        <p:nvSpPr>
          <p:cNvPr id="6" name="Shape 4"/>
          <p:cNvSpPr/>
          <p:nvPr/>
        </p:nvSpPr>
        <p:spPr>
          <a:xfrm>
            <a:off x="666780" y="3489168"/>
            <a:ext cx="57150" cy="2468057"/>
          </a:xfrm>
          <a:prstGeom prst="rect">
            <a:avLst/>
          </a:prstGeom>
          <a:solidFill>
            <a:srgbClr val="422C70"/>
          </a:solidFill>
          <a:ln/>
        </p:spPr>
      </p:sp>
      <p:sp>
        <p:nvSpPr>
          <p:cNvPr id="7" name="Text 5"/>
          <p:cNvSpPr/>
          <p:nvPr/>
        </p:nvSpPr>
        <p:spPr>
          <a:xfrm>
            <a:off x="1211580" y="3763488"/>
            <a:ext cx="10415565" cy="1919417"/>
          </a:xfrm>
          <a:prstGeom prst="rect">
            <a:avLst/>
          </a:prstGeom>
          <a:noFill/>
          <a:ln/>
        </p:spPr>
        <p:txBody>
          <a:bodyPr wrap="square" lIns="0" tIns="0" rIns="0" bIns="0" rtlCol="0" anchor="t"/>
          <a:lstStyle/>
          <a:p>
            <a:pPr algn="l" indent="0" marL="0">
              <a:lnSpc>
                <a:spcPct val="113000"/>
              </a:lnSpc>
              <a:buNone/>
            </a:pPr>
            <a:r>
              <a:rPr lang="sl" altLang="en-US" sz="2400" b="1" dirty="0">
                <a:solidFill>
                  <a:srgbClr val="422C70"/>
                </a:solidFill>
                <a:latin typeface="IBM Plex Sans" pitchFamily="34" charset="0"/>
                <a:ea typeface="IBM Plex Sans" pitchFamily="34" charset="-122"/>
                <a:cs typeface="IBM Plex Sans" pitchFamily="34" charset="-120"/>
              </a:rPr>
              <a:t>Delite podatke za prejemanje plačil, nikoli skrivnosti</a:t>
            </a:r>
            <a:endParaRPr lang="sl" sz="2400" dirty="0"/>
          </a:p>
          <a:p>
            <a:pPr algn="l" indent="0" marL="0">
              <a:lnSpc>
                <a:spcPct val="113000"/>
              </a:lnSpc>
              <a:spcBef>
                <a:spcPts val="360"/>
              </a:spcBef>
              <a:buNone/>
            </a:pPr>
            <a:r>
              <a:rPr lang="sl" altLang="en-US" sz="2400" dirty="0">
                <a:solidFill>
                  <a:srgbClr val="25252B"/>
                </a:solidFill>
                <a:latin typeface="IBM Plex Sans" pitchFamily="34" charset="0"/>
                <a:ea typeface="IBM Plex Sans" pitchFamily="34" charset="-122"/>
                <a:cs typeface="IBM Plex Sans" pitchFamily="34" charset="-120"/>
              </a:rPr>
              <a:t>Naslov ali zahtevo za plačilo lahko delite. Semenske fraze ali zasebnega ključa ne smete nikoli deliti. Noben zaupanja vreden izobraževalec, ponudnik denarnice ali sodelavec podpore vas ne bo nikoli prosil za te podatke.</a:t>
            </a:r>
            <a:endParaRPr lang="sl" sz="24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l" altLang="en-US" sz="1200" dirty="0">
                <a:solidFill>
                  <a:srgbClr val="6C6C7D"/>
                </a:solidFill>
                <a:latin typeface="IBM Plex Sans" pitchFamily="34" charset="0"/>
                <a:ea typeface="IBM Plex Sans" pitchFamily="34" charset="-122"/>
                <a:cs typeface="IBM Plex Sans" pitchFamily="34" charset="-120"/>
              </a:rPr>
              <a:t>Uvod v Bitcoin · Kako uporabljate Bitcoin?</a:t>
            </a:r>
            <a:endParaRPr lang="s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sl" altLang="en-US" sz="3000" dirty="0">
                <a:solidFill>
                  <a:srgbClr val="422C70"/>
                </a:solidFill>
                <a:latin typeface="IBM Plex Sans Medium" pitchFamily="34" charset="0"/>
                <a:ea typeface="IBM Plex Sans Medium" pitchFamily="34" charset="-122"/>
                <a:cs typeface="IBM Plex Sans Medium" pitchFamily="34" charset="-120"/>
              </a:rPr>
              <a:t>Ustavite se, ničesar ne delite,</a:t>
            </a:r>
            <a:br/>
            <a:r>
              <a:rPr lang="sl" altLang="en-US" sz="3000" dirty="0">
                <a:solidFill>
                  <a:srgbClr val="422C70"/>
                </a:solidFill>
                <a:latin typeface="IBM Plex Sans Medium" pitchFamily="34" charset="0"/>
                <a:ea typeface="IBM Plex Sans Medium" pitchFamily="34" charset="-122"/>
                <a:cs typeface="IBM Plex Sans Medium" pitchFamily="34" charset="-120"/>
              </a:rPr>
              <a:t>ničesar ne pošiljajte</a:t>
            </a:r>
            <a:endParaRPr lang="sl" sz="3000" dirty="0"/>
          </a:p>
        </p:txBody>
      </p:sp>
      <p:sp>
        <p:nvSpPr>
          <p:cNvPr id="5" name="Text 2"/>
          <p:cNvSpPr/>
          <p:nvPr/>
        </p:nvSpPr>
        <p:spPr>
          <a:xfrm>
            <a:off x="666780" y="1848551"/>
            <a:ext cx="5694426" cy="2533620"/>
          </a:xfrm>
          <a:prstGeom prst="rect">
            <a:avLst/>
          </a:prstGeom>
          <a:noFill/>
          <a:ln/>
        </p:spPr>
        <p:txBody>
          <a:bodyPr wrap="square" lIns="0" tIns="0" rIns="0" bIns="0" rtlCol="0" anchor="t"/>
          <a:lstStyle/>
          <a:p>
            <a:pPr algn="l" indent="0" marL="0">
              <a:lnSpc>
                <a:spcPct val="113000"/>
              </a:lnSpc>
              <a:buNone/>
            </a:pPr>
            <a:r>
              <a:rPr lang="sl" altLang="en-US" sz="2110" dirty="0">
                <a:solidFill>
                  <a:srgbClr val="25252B"/>
                </a:solidFill>
                <a:latin typeface="IBM Plex Sans" pitchFamily="34" charset="0"/>
                <a:ea typeface="IBM Plex Sans" pitchFamily="34" charset="-122"/>
                <a:cs typeface="IBM Plex Sans" pitchFamily="34" charset="-120"/>
              </a:rPr>
              <a:t>Ustavite se, če kdo ustvarja občutek nujnosti ali zahteva tajnost, obljublja zajamčene donose, zahteva, da najprej pošljete bitcoin, ali vas prosi za vašo semensko frazo. Vzemite si premor. Ničesar ne razkrivajte. Ničesar ne pošiljajte. Nato preverite pri viru, ki ga že poznate.</a:t>
            </a:r>
            <a:endParaRPr lang="sl" sz="2110" dirty="0"/>
          </a:p>
        </p:txBody>
      </p:sp>
      <p:pic>
        <p:nvPicPr>
          <p:cNvPr id="6" name="Image 1" descr="Nujnost Lažno predstavljanje Spremenjen cilj nakazila Zajamčeni donosi Zahteve po zaupnih podatkih">    </p:cNvPr>
          <p:cNvPicPr>
            <a:picLocks noChangeAspect="1"/>
          </p:cNvPicPr>
          <p:nvPr/>
        </p:nvPicPr>
        <p:blipFill>
          <a:blip r:embed="rId2"/>
          <a:stretch>
            <a:fillRect/>
          </a:stretch>
        </p:blipFill>
        <p:spPr>
          <a:xfrm>
            <a:off x="1338224" y="4516313"/>
            <a:ext cx="4029121" cy="1722547"/>
          </a:xfrm>
          <a:prstGeom prst="rect">
            <a:avLst/>
          </a:prstGeom>
        </p:spPr>
      </p:pic>
      <p:sp>
        <p:nvSpPr>
          <p:cNvPr id="7"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l" altLang="en-US" sz="1200" dirty="0">
                <a:solidFill>
                  <a:srgbClr val="6C6C7D"/>
                </a:solidFill>
                <a:latin typeface="IBM Plex Sans" pitchFamily="34" charset="0"/>
                <a:ea typeface="IBM Plex Sans" pitchFamily="34" charset="-122"/>
                <a:cs typeface="IBM Plex Sans" pitchFamily="34" charset="-120"/>
              </a:rPr>
              <a:t>Uvod v Bitcoin · Kako uporabljate Bitcoin?</a:t>
            </a:r>
            <a:endParaRPr lang="s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706624"/>
            <a:ext cx="11430000" cy="590520"/>
          </a:xfrm>
          <a:prstGeom prst="rect">
            <a:avLst/>
          </a:prstGeom>
          <a:noFill/>
          <a:ln/>
        </p:spPr>
        <p:txBody>
          <a:bodyPr wrap="square" lIns="0" tIns="0" rIns="0" bIns="0" rtlCol="0" anchor="t"/>
          <a:lstStyle/>
          <a:p>
            <a:pPr algn="ctr" indent="0" marL="0">
              <a:lnSpc>
                <a:spcPct val="83000"/>
              </a:lnSpc>
              <a:buNone/>
            </a:pPr>
            <a:r>
              <a:rPr lang="sl" altLang="en-US" sz="4350" dirty="0">
                <a:solidFill>
                  <a:srgbClr val="FFFFFF"/>
                </a:solidFill>
                <a:latin typeface="IBM Plex Sans Medium" pitchFamily="34" charset="0"/>
                <a:ea typeface="IBM Plex Sans Medium" pitchFamily="34" charset="-122"/>
                <a:cs typeface="IBM Plex Sans Medium" pitchFamily="34" charset="-120"/>
              </a:rPr>
              <a:t>Kaj sledi?</a:t>
            </a:r>
            <a:endParaRPr lang="sl" sz="4350" dirty="0"/>
          </a:p>
        </p:txBody>
      </p:sp>
      <p:sp>
        <p:nvSpPr>
          <p:cNvPr id="3" name="Text 1"/>
          <p:cNvSpPr/>
          <p:nvPr/>
        </p:nvSpPr>
        <p:spPr>
          <a:xfrm>
            <a:off x="381030" y="3740079"/>
            <a:ext cx="11429817" cy="411389"/>
          </a:xfrm>
          <a:prstGeom prst="rect">
            <a:avLst/>
          </a:prstGeom>
          <a:noFill/>
          <a:ln/>
        </p:spPr>
        <p:txBody>
          <a:bodyPr wrap="square" lIns="0" tIns="0" rIns="0" bIns="0" rtlCol="0" anchor="t"/>
          <a:lstStyle/>
          <a:p>
            <a:pPr algn="ctr" indent="0" marL="0">
              <a:lnSpc>
                <a:spcPct val="113000"/>
              </a:lnSpc>
              <a:buNone/>
            </a:pPr>
            <a:r>
              <a:rPr lang="sl" altLang="en-US" sz="2400" dirty="0">
                <a:solidFill>
                  <a:srgbClr val="FFFFFF"/>
                </a:solidFill>
                <a:latin typeface="IBM Plex Sans" pitchFamily="34" charset="0"/>
                <a:ea typeface="IBM Plex Sans" pitchFamily="34" charset="-122"/>
                <a:cs typeface="IBM Plex Sans" pitchFamily="34" charset="-120"/>
              </a:rPr>
              <a:t>To je šele začetek.</a:t>
            </a:r>
            <a:endParaRPr lang="sl"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l" altLang="en-US" sz="3000" dirty="0">
                <a:solidFill>
                  <a:srgbClr val="422C70"/>
                </a:solidFill>
                <a:latin typeface="IBM Plex Sans Medium" pitchFamily="34" charset="0"/>
                <a:ea typeface="IBM Plex Sans Medium" pitchFamily="34" charset="-122"/>
                <a:cs typeface="IBM Plex Sans Medium" pitchFamily="34" charset="-120"/>
              </a:rPr>
              <a:t>Štiri ključne ugotovitve</a:t>
            </a:r>
            <a:endParaRPr lang="sl" sz="3000" dirty="0"/>
          </a:p>
        </p:txBody>
      </p:sp>
      <p:sp>
        <p:nvSpPr>
          <p:cNvPr id="4" name="Text 2"/>
          <p:cNvSpPr/>
          <p:nvPr/>
        </p:nvSpPr>
        <p:spPr>
          <a:xfrm>
            <a:off x="1047720" y="1386779"/>
            <a:ext cx="11092404" cy="3062143"/>
          </a:xfrm>
          <a:prstGeom prst="rect">
            <a:avLst/>
          </a:prstGeom>
          <a:noFill/>
          <a:ln/>
        </p:spPr>
        <p:txBody>
          <a:bodyPr wrap="square" lIns="0" tIns="0" rIns="0" bIns="0" rtlCol="0" anchor="t"/>
          <a:lstStyle/>
          <a:p>
            <a:pPr algn="l" marL="228600" indent="-228600">
              <a:lnSpc>
                <a:spcPct val="113000"/>
              </a:lnSpc>
              <a:buSzPct val="100000"/>
              <a:buChar char="•"/>
            </a:pPr>
            <a:r>
              <a:rPr lang="sl" altLang="en-US" sz="2400" b="1" dirty="0">
                <a:solidFill>
                  <a:srgbClr val="25252B"/>
                </a:solidFill>
                <a:latin typeface="IBM Plex Sans" pitchFamily="34" charset="0"/>
                <a:ea typeface="IBM Plex Sans" pitchFamily="34" charset="-122"/>
                <a:cs typeface="IBM Plex Sans" pitchFamily="34" charset="-120"/>
              </a:rPr>
              <a:t>Denar temelji na pravilih in zaupanju.</a:t>
            </a:r>
            <a:r>
              <a:rPr lang="sl" altLang="en-US" sz="2400" dirty="0">
                <a:solidFill>
                  <a:srgbClr val="25252B"/>
                </a:solidFill>
                <a:latin typeface="IBM Plex Sans" pitchFamily="34" charset="0"/>
                <a:ea typeface="IBM Plex Sans" pitchFamily="34" charset="-122"/>
                <a:cs typeface="IBM Plex Sans" pitchFamily="34" charset="-120"/>
              </a:rPr>
              <a:t> Količino fiat denarja v obtoku in pravila določa majhno število institucij.</a:t>
            </a:r>
            <a:endParaRPr lang="sl" sz="2400" dirty="0"/>
          </a:p>
          <a:p>
            <a:pPr algn="l" marL="228600" indent="-228600">
              <a:lnSpc>
                <a:spcPct val="113000"/>
              </a:lnSpc>
              <a:spcBef>
                <a:spcPts val="480"/>
              </a:spcBef>
              <a:buSzPct val="100000"/>
              <a:buChar char="•"/>
            </a:pPr>
            <a:r>
              <a:rPr lang="sl" altLang="en-US" sz="2400" b="1" dirty="0">
                <a:solidFill>
                  <a:srgbClr val="25252B"/>
                </a:solidFill>
                <a:latin typeface="IBM Plex Sans" pitchFamily="34" charset="0"/>
                <a:ea typeface="IBM Plex Sans" pitchFamily="34" charset="-122"/>
                <a:cs typeface="IBM Plex Sans" pitchFamily="34" charset="-120"/>
              </a:rPr>
              <a:t>Bitcoin ponuja drugačna pravila.</a:t>
            </a:r>
            <a:r>
              <a:rPr lang="sl" altLang="en-US" sz="2400" dirty="0">
                <a:solidFill>
                  <a:srgbClr val="25252B"/>
                </a:solidFill>
                <a:latin typeface="IBM Plex Sans" pitchFamily="34" charset="0"/>
                <a:ea typeface="IBM Plex Sans" pitchFamily="34" charset="-122"/>
                <a:cs typeface="IBM Plex Sans" pitchFamily="34" charset="-120"/>
              </a:rPr>
              <a:t> Javno znano, omejeno ponudbo, dostopno vsem, ki jo je mogoče preveriti, namesto da bi ji morali zaupati.</a:t>
            </a:r>
            <a:endParaRPr lang="sl" sz="2400" dirty="0"/>
          </a:p>
          <a:p>
            <a:pPr algn="l" marL="228600" indent="-228600">
              <a:lnSpc>
                <a:spcPct val="113000"/>
              </a:lnSpc>
              <a:spcBef>
                <a:spcPts val="480"/>
              </a:spcBef>
              <a:buSzPct val="100000"/>
              <a:buChar char="•"/>
            </a:pPr>
            <a:r>
              <a:rPr lang="sl" altLang="en-US" sz="2400" b="1" dirty="0">
                <a:solidFill>
                  <a:srgbClr val="25252B"/>
                </a:solidFill>
                <a:latin typeface="IBM Plex Sans" pitchFamily="34" charset="0"/>
                <a:ea typeface="IBM Plex Sans" pitchFamily="34" charset="-122"/>
                <a:cs typeface="IBM Plex Sans" pitchFamily="34" charset="-120"/>
              </a:rPr>
              <a:t>Varnost je na prvem mestu.</a:t>
            </a:r>
            <a:r>
              <a:rPr lang="sl" altLang="en-US" sz="2400" dirty="0">
                <a:solidFill>
                  <a:srgbClr val="25252B"/>
                </a:solidFill>
                <a:latin typeface="IBM Plex Sans" pitchFamily="34" charset="0"/>
                <a:ea typeface="IBM Plex Sans" pitchFamily="34" charset="-122"/>
                <a:cs typeface="IBM Plex Sans" pitchFamily="34" charset="-120"/>
              </a:rPr>
              <a:t> Najprej se poučite, začnite z majhnimi zneski, vse preverite in nikoli ne delite svoje obnovitvene fraze.</a:t>
            </a:r>
            <a:endParaRPr lang="sl" sz="2400" dirty="0"/>
          </a:p>
          <a:p>
            <a:pPr algn="l" marL="228600" indent="-228600">
              <a:lnSpc>
                <a:spcPct val="113000"/>
              </a:lnSpc>
              <a:spcBef>
                <a:spcPts val="480"/>
              </a:spcBef>
              <a:buSzPct val="100000"/>
              <a:buChar char="•"/>
            </a:pPr>
            <a:r>
              <a:rPr lang="sl" altLang="en-US" sz="2400" b="1" dirty="0">
                <a:solidFill>
                  <a:srgbClr val="25252B"/>
                </a:solidFill>
                <a:latin typeface="IBM Plex Sans" pitchFamily="34" charset="0"/>
                <a:ea typeface="IBM Plex Sans" pitchFamily="34" charset="-122"/>
                <a:cs typeface="IBM Plex Sans" pitchFamily="34" charset="-120"/>
              </a:rPr>
              <a:t>To je šele začetek.</a:t>
            </a:r>
            <a:r>
              <a:rPr lang="sl" altLang="en-US" sz="2400" dirty="0">
                <a:solidFill>
                  <a:srgbClr val="25252B"/>
                </a:solidFill>
                <a:latin typeface="IBM Plex Sans" pitchFamily="34" charset="0"/>
                <a:ea typeface="IBM Plex Sans" pitchFamily="34" charset="-122"/>
                <a:cs typeface="IBM Plex Sans" pitchFamily="34" charset="-120"/>
              </a:rPr>
              <a:t> Dovolj je en varen naslednji korak.</a:t>
            </a:r>
            <a:endParaRPr lang="sl" sz="2400" dirty="0"/>
          </a:p>
        </p:txBody>
      </p:sp>
      <p:sp>
        <p:nvSpPr>
          <p:cNvPr id="5" name="Shape 3"/>
          <p:cNvSpPr/>
          <p:nvPr/>
        </p:nvSpPr>
        <p:spPr>
          <a:xfrm>
            <a:off x="666780" y="4784049"/>
            <a:ext cx="10858500" cy="1233891"/>
          </a:xfrm>
          <a:prstGeom prst="rect">
            <a:avLst/>
          </a:prstGeom>
          <a:solidFill>
            <a:srgbClr val="F3F3FA"/>
          </a:solidFill>
          <a:ln/>
        </p:spPr>
      </p:sp>
      <p:sp>
        <p:nvSpPr>
          <p:cNvPr id="6" name="Shape 4"/>
          <p:cNvSpPr/>
          <p:nvPr/>
        </p:nvSpPr>
        <p:spPr>
          <a:xfrm>
            <a:off x="666780" y="4784049"/>
            <a:ext cx="57150" cy="1233891"/>
          </a:xfrm>
          <a:prstGeom prst="rect">
            <a:avLst/>
          </a:prstGeom>
          <a:solidFill>
            <a:srgbClr val="422C70"/>
          </a:solidFill>
          <a:ln/>
        </p:spPr>
      </p:sp>
      <p:sp>
        <p:nvSpPr>
          <p:cNvPr id="7" name="Text 5"/>
          <p:cNvSpPr/>
          <p:nvPr/>
        </p:nvSpPr>
        <p:spPr>
          <a:xfrm>
            <a:off x="1211580" y="5058369"/>
            <a:ext cx="10415565" cy="685251"/>
          </a:xfrm>
          <a:prstGeom prst="rect">
            <a:avLst/>
          </a:prstGeom>
          <a:noFill/>
          <a:ln/>
        </p:spPr>
        <p:txBody>
          <a:bodyPr wrap="square" lIns="0" tIns="0" rIns="0" bIns="0" rtlCol="0" anchor="t"/>
          <a:lstStyle/>
          <a:p>
            <a:pPr algn="l" indent="0" marL="0">
              <a:lnSpc>
                <a:spcPct val="113000"/>
              </a:lnSpc>
              <a:buNone/>
            </a:pPr>
            <a:r>
              <a:rPr lang="sl" altLang="en-US" sz="2400" b="1" dirty="0">
                <a:solidFill>
                  <a:srgbClr val="422C70"/>
                </a:solidFill>
                <a:latin typeface="IBM Plex Sans" pitchFamily="34" charset="0"/>
                <a:ea typeface="IBM Plex Sans" pitchFamily="34" charset="-122"/>
                <a:cs typeface="IBM Plex Sans" pitchFamily="34" charset="-120"/>
              </a:rPr>
              <a:t>Trenutek za razmislek</a:t>
            </a:r>
            <a:endParaRPr lang="sl" sz="2400" dirty="0"/>
          </a:p>
          <a:p>
            <a:pPr algn="l" indent="0" marL="0">
              <a:lnSpc>
                <a:spcPct val="113000"/>
              </a:lnSpc>
              <a:spcBef>
                <a:spcPts val="360"/>
              </a:spcBef>
              <a:buNone/>
            </a:pPr>
            <a:r>
              <a:rPr lang="sl" altLang="en-US" sz="2400" dirty="0">
                <a:solidFill>
                  <a:srgbClr val="25252B"/>
                </a:solidFill>
                <a:latin typeface="IBM Plex Sans" pitchFamily="34" charset="0"/>
                <a:ea typeface="IBM Plex Sans" pitchFamily="34" charset="-122"/>
                <a:cs typeface="IBM Plex Sans" pitchFamily="34" charset="-120"/>
              </a:rPr>
              <a:t>Vrnite se k petim vprašanjem na začetku. Kako bi odgovorili zdaj?</a:t>
            </a:r>
            <a:endParaRPr lang="sl" sz="24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l" altLang="en-US" sz="1200" dirty="0">
                <a:solidFill>
                  <a:srgbClr val="6C6C7D"/>
                </a:solidFill>
                <a:latin typeface="IBM Plex Sans" pitchFamily="34" charset="0"/>
                <a:ea typeface="IBM Plex Sans" pitchFamily="34" charset="-122"/>
                <a:cs typeface="IBM Plex Sans" pitchFamily="34" charset="-120"/>
              </a:rPr>
              <a:t>Uvod v Bitcoin · Kaj sledi?</a:t>
            </a:r>
            <a:endParaRPr lang="s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sl" altLang="en-US" sz="3000" dirty="0">
                <a:solidFill>
                  <a:srgbClr val="422C70"/>
                </a:solidFill>
                <a:latin typeface="IBM Plex Sans Medium" pitchFamily="34" charset="0"/>
                <a:ea typeface="IBM Plex Sans Medium" pitchFamily="34" charset="-122"/>
                <a:cs typeface="IBM Plex Sans Medium" pitchFamily="34" charset="-120"/>
              </a:rPr>
              <a:t>Diploma o Bitcoinu</a:t>
            </a:r>
            <a:endParaRPr lang="sl" sz="3000" dirty="0"/>
          </a:p>
        </p:txBody>
      </p:sp>
      <p:sp>
        <p:nvSpPr>
          <p:cNvPr id="5" name="Text 2"/>
          <p:cNvSpPr/>
          <p:nvPr/>
        </p:nvSpPr>
        <p:spPr>
          <a:xfrm>
            <a:off x="666780" y="1435608"/>
            <a:ext cx="6340632" cy="756940"/>
          </a:xfrm>
          <a:prstGeom prst="rect">
            <a:avLst/>
          </a:prstGeom>
          <a:noFill/>
          <a:ln/>
        </p:spPr>
        <p:txBody>
          <a:bodyPr wrap="square" lIns="0" tIns="0" rIns="0" bIns="0" rtlCol="0" anchor="t"/>
          <a:lstStyle/>
          <a:p>
            <a:pPr algn="l" indent="0" marL="0">
              <a:lnSpc>
                <a:spcPct val="113000"/>
              </a:lnSpc>
              <a:buNone/>
            </a:pPr>
            <a:r>
              <a:rPr lang="sl" altLang="en-US" sz="2210" dirty="0">
                <a:solidFill>
                  <a:srgbClr val="25252B"/>
                </a:solidFill>
                <a:latin typeface="IBM Plex Sans" pitchFamily="34" charset="0"/>
                <a:ea typeface="IBM Plex Sans" pitchFamily="34" charset="-122"/>
                <a:cs typeface="IBM Plex Sans" pitchFamily="34" charset="-120"/>
              </a:rPr>
              <a:t>Naslednji korak. Njegovi štirje moduli vas popeljejo dlje:</a:t>
            </a:r>
            <a:endParaRPr lang="sl" sz="2210" dirty="0"/>
          </a:p>
        </p:txBody>
      </p:sp>
      <p:sp>
        <p:nvSpPr>
          <p:cNvPr id="6" name="Text 3"/>
          <p:cNvSpPr/>
          <p:nvPr/>
        </p:nvSpPr>
        <p:spPr>
          <a:xfrm>
            <a:off x="1017179" y="2416851"/>
            <a:ext cx="5956493" cy="1681764"/>
          </a:xfrm>
          <a:prstGeom prst="rect">
            <a:avLst/>
          </a:prstGeom>
          <a:noFill/>
          <a:ln/>
        </p:spPr>
        <p:txBody>
          <a:bodyPr wrap="square" lIns="0" tIns="0" rIns="0" bIns="0" rtlCol="0" anchor="t"/>
          <a:lstStyle/>
          <a:p>
            <a:pPr algn="l" marL="210820" indent="-210820">
              <a:lnSpc>
                <a:spcPct val="113000"/>
              </a:lnSpc>
              <a:buSzPct val="100000"/>
              <a:buChar char="•"/>
            </a:pPr>
            <a:r>
              <a:rPr lang="sl" altLang="en-US" sz="2210" dirty="0">
                <a:solidFill>
                  <a:srgbClr val="25252B"/>
                </a:solidFill>
                <a:latin typeface="IBM Plex Sans" pitchFamily="34" charset="0"/>
                <a:ea typeface="IBM Plex Sans" pitchFamily="34" charset="-122"/>
                <a:cs typeface="IBM Plex Sans" pitchFamily="34" charset="-120"/>
              </a:rPr>
              <a:t>Razumevanje denarja</a:t>
            </a:r>
            <a:endParaRPr lang="sl" sz="2210" dirty="0"/>
          </a:p>
          <a:p>
            <a:pPr algn="l" marL="210820" indent="-210820">
              <a:lnSpc>
                <a:spcPct val="113000"/>
              </a:lnSpc>
              <a:spcBef>
                <a:spcPts val="440"/>
              </a:spcBef>
              <a:buSzPct val="100000"/>
              <a:buChar char="•"/>
            </a:pPr>
            <a:r>
              <a:rPr lang="sl" altLang="en-US" sz="2210" dirty="0">
                <a:solidFill>
                  <a:srgbClr val="25252B"/>
                </a:solidFill>
                <a:latin typeface="IBM Plex Sans" pitchFamily="34" charset="0"/>
                <a:ea typeface="IBM Plex Sans" pitchFamily="34" charset="-122"/>
                <a:cs typeface="IBM Plex Sans" pitchFamily="34" charset="-120"/>
              </a:rPr>
              <a:t>Kako deluje Bitcoin</a:t>
            </a:r>
            <a:endParaRPr lang="sl" sz="2210" dirty="0"/>
          </a:p>
          <a:p>
            <a:pPr algn="l" marL="210820" indent="-210820">
              <a:lnSpc>
                <a:spcPct val="113000"/>
              </a:lnSpc>
              <a:spcBef>
                <a:spcPts val="440"/>
              </a:spcBef>
              <a:buSzPct val="100000"/>
              <a:buChar char="•"/>
            </a:pPr>
            <a:r>
              <a:rPr lang="sl" altLang="en-US" sz="2210" dirty="0">
                <a:solidFill>
                  <a:srgbClr val="25252B"/>
                </a:solidFill>
                <a:latin typeface="IBM Plex Sans" pitchFamily="34" charset="0"/>
                <a:ea typeface="IBM Plex Sans" pitchFamily="34" charset="-122"/>
                <a:cs typeface="IBM Plex Sans" pitchFamily="34" charset="-120"/>
              </a:rPr>
              <a:t>Varna uporaba Bitcoina</a:t>
            </a:r>
            <a:endParaRPr lang="sl" sz="2210" dirty="0"/>
          </a:p>
          <a:p>
            <a:pPr algn="l" marL="210820" indent="-210820">
              <a:lnSpc>
                <a:spcPct val="113000"/>
              </a:lnSpc>
              <a:spcBef>
                <a:spcPts val="440"/>
              </a:spcBef>
              <a:buSzPct val="100000"/>
              <a:buChar char="•"/>
            </a:pPr>
            <a:r>
              <a:rPr lang="sl" altLang="en-US" sz="2210" dirty="0">
                <a:solidFill>
                  <a:srgbClr val="25252B"/>
                </a:solidFill>
                <a:latin typeface="IBM Plex Sans" pitchFamily="34" charset="0"/>
                <a:ea typeface="IBM Plex Sans" pitchFamily="34" charset="-122"/>
                <a:cs typeface="IBM Plex Sans" pitchFamily="34" charset="-120"/>
              </a:rPr>
              <a:t>Bitcoin v vaši skupnosti</a:t>
            </a:r>
            <a:endParaRPr lang="sl" sz="2210" dirty="0"/>
          </a:p>
        </p:txBody>
      </p:sp>
      <p:sp>
        <p:nvSpPr>
          <p:cNvPr id="7" name="Text 4"/>
          <p:cNvSpPr/>
          <p:nvPr/>
        </p:nvSpPr>
        <p:spPr>
          <a:xfrm>
            <a:off x="666780" y="4406951"/>
            <a:ext cx="6340632" cy="756940"/>
          </a:xfrm>
          <a:prstGeom prst="rect">
            <a:avLst/>
          </a:prstGeom>
          <a:noFill/>
          <a:ln/>
        </p:spPr>
        <p:txBody>
          <a:bodyPr wrap="square" lIns="0" tIns="0" rIns="0" bIns="0" rtlCol="0" anchor="t"/>
          <a:lstStyle/>
          <a:p>
            <a:pPr algn="l" indent="0" marL="0">
              <a:lnSpc>
                <a:spcPct val="113000"/>
              </a:lnSpc>
              <a:buNone/>
            </a:pPr>
            <a:r>
              <a:rPr lang="sl" altLang="en-US" sz="2210" dirty="0">
                <a:solidFill>
                  <a:srgbClr val="25252B"/>
                </a:solidFill>
                <a:latin typeface="IBM Plex Sans" pitchFamily="34" charset="0"/>
                <a:ea typeface="IBM Plex Sans" pitchFamily="34" charset="-122"/>
                <a:cs typeface="IBM Plex Sans" pitchFamily="34" charset="-120"/>
              </a:rPr>
              <a:t>Ostanite radovedni, še naprej postavljajte vprašanja in izvedite več na </a:t>
            </a:r>
            <a:r>
              <a:rPr lang="sl" altLang="en-US" sz="2210" b="1" u="sng" dirty="0">
                <a:solidFill>
                  <a:srgbClr val="F7941F"/>
                </a:solidFill>
                <a:latin typeface="IBM Plex Sans" pitchFamily="34" charset="0"/>
                <a:ea typeface="IBM Plex Sans" pitchFamily="34" charset="-122"/>
                <a:cs typeface="IBM Plex Sans" pitchFamily="34" charset="-120"/>
                <a:hlinkClick r:id="rId2" invalidUrl="" action="" tgtFrame="" tooltip="" history="1" highlightClick="0" endSnd="0">
                  <a:extLst>
                    <a:ext uri="{A12FA001-AC4F-418D-AE19-62706E023703}">
                      <ahyp:hlinkClr xmlns:ahyp="http://schemas.microsoft.com/office/drawing/2018/hyperlinkcolor" val="tx"/>
                    </a:ext>
                  </a:extLst>
                </a:hlinkClick>
              </a:rPr>
              <a:t>myfirstbitcoin.org</a:t>
            </a:r>
            <a:r>
              <a:rPr lang="sl" altLang="en-US" sz="2210" dirty="0">
                <a:solidFill>
                  <a:srgbClr val="25252B"/>
                </a:solidFill>
                <a:latin typeface="IBM Plex Sans" pitchFamily="34" charset="0"/>
                <a:ea typeface="IBM Plex Sans" pitchFamily="34" charset="-122"/>
                <a:cs typeface="IBM Plex Sans" pitchFamily="34" charset="-120"/>
              </a:rPr>
              <a:t>.</a:t>
            </a:r>
            <a:endParaRPr lang="sl" sz="2210" dirty="0"/>
          </a:p>
        </p:txBody>
      </p:sp>
      <p:sp>
        <p:nvSpPr>
          <p:cNvPr id="8" name="Text 5"/>
          <p:cNvSpPr/>
          <p:nvPr/>
        </p:nvSpPr>
        <p:spPr>
          <a:xfrm>
            <a:off x="666780" y="5444246"/>
            <a:ext cx="6340632" cy="756940"/>
          </a:xfrm>
          <a:prstGeom prst="rect">
            <a:avLst/>
          </a:prstGeom>
          <a:noFill/>
          <a:ln/>
        </p:spPr>
        <p:txBody>
          <a:bodyPr wrap="square" lIns="0" tIns="0" rIns="0" bIns="0" rtlCol="0" anchor="t"/>
          <a:lstStyle/>
          <a:p>
            <a:pPr algn="l" indent="0" marL="0">
              <a:lnSpc>
                <a:spcPct val="113000"/>
              </a:lnSpc>
              <a:buNone/>
            </a:pPr>
            <a:r>
              <a:rPr lang="sl" altLang="en-US" sz="2210" dirty="0">
                <a:solidFill>
                  <a:srgbClr val="25252B"/>
                </a:solidFill>
                <a:latin typeface="IBM Plex Sans" pitchFamily="34" charset="0"/>
                <a:ea typeface="IBM Plex Sans" pitchFamily="34" charset="-122"/>
                <a:cs typeface="IBM Plex Sans" pitchFamily="34" charset="-120"/>
              </a:rPr>
              <a:t>Veselimo se srečanja z vami v naši naslednji učni skupini.</a:t>
            </a:r>
            <a:endParaRPr lang="sl" sz="2210" dirty="0"/>
          </a:p>
        </p:txBody>
      </p:sp>
      <p:sp>
        <p:nvSpPr>
          <p:cNvPr id="9"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l" altLang="en-US" sz="1200" dirty="0">
                <a:solidFill>
                  <a:srgbClr val="6C6C7D"/>
                </a:solidFill>
                <a:latin typeface="IBM Plex Sans" pitchFamily="34" charset="0"/>
                <a:ea typeface="IBM Plex Sans" pitchFamily="34" charset="-122"/>
                <a:cs typeface="IBM Plex Sans" pitchFamily="34" charset="-120"/>
              </a:rPr>
              <a:t>Uvod v Bitcoin · Kaj sledi?</a:t>
            </a:r>
            <a:endParaRPr lang="s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42</Slides>
  <Notes>42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42</vt:i4>
      </vt:variant>
    </vt:vector>
  </HeadingPairs>
  <TitlesOfParts>
    <vt:vector size="4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vector>
  </TitlesOfParts>
  <Company>My First Bitcoin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Uvod v Bitcoin</dc:title>
  <dc:subject>Open educational slides (Creative Commons). Adapt them freely.</dc:subject>
  <dc:creator>My First Bitcoin</dc:creator>
  <cp:lastModifiedBy>My First Bitcoin</cp:lastModifiedBy>
  <cp:revision>1</cp:revision>
  <dcterms:created xsi:type="dcterms:W3CDTF">2026-10-22T19:48:41Z</dcterms:created>
  <dcterms:modified xsi:type="dcterms:W3CDTF">2026-10-22T19:48:41Z</dcterms:modified>
</cp:coreProperties>
</file>