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 My First Bitcoin, Introduction à Bitcoin, Guide pour débutants, édition 26.10. Adapté sous licence Creative Commons Attribution – Partage dans les Mêmes Conditions 4.0 International ; ce diaporama utilise la même licence. Il s’agit d’un support de présentation destiné à être utilisé par un enseignant et structuré autour des six questions du guide. Adaptez les exemples, le rythme et la présentation à votre communauté tout en préservant le sens et les messages de sécurité. Aucune durée de séance fixe n’est imposée.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l’image : tout le monde autour de nous utilise la monnaie sans se poser de questions à son sujet. Demandez au groupe quand ses membres se sont interrogés pour la dernière fois sur l’origine de la monnaie.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Accordez aux apprenants quelques minutes pour écrire. Ne demandez à personne de partager des détails sur sa situation financière personnelle. Ces réponses seront reprises sur la diapositive de synthèse « Et ensuite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cette distinction à l’esprit tout au long de la séance. Lorsqu’une affirmation est formulée, demandez-vous : pouvons-nous la vérifier, ou nécessite-t-elle des critères et des preuves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l’exemple du guide : vous cultivez du riz et avez besoin de chaussures, mais le cordonnier veut de l’huile de cuisson, pas du riz. Les économistes appellent cela la double coïncidence des besoins.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l’exemple du guide : vous cultivez du riz et avez besoin de chaussures, mais le cordonnier veut de l’huile de cuisson, pas du riz. Les économistes appellent cela la double coïncidence des besoins.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billet de banque n’est qu’un morceau de papier. La monnaie résout le problème du troc en séparant la vente de l’achat : vous vendez votre riz à une personne et achetez des chaussures à une autre. C’est ce qui distingue la monnaie du troc.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L’inflation des prix est une hausse durable du niveau général des prix. Son autre facette est le pouvoir d’achat : ce qu’une unité de monnaie permet d’acheter. Si le prix d’un panier de produits de base passe de 100 unités de monnaie à 110, les mêmes 100 unités ne permettent plus d’acheter le panier complet.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L’inflation des prix est une hausse durable du niveau général des prix. Son autre facette est le pouvoir d’achat : ce qu’une unité de monnaie permet d’acheter. Si le prix d’un panier de produits de base passe de 100 unités de monnaie à 110, les mêmes 100 unités ne permettent plus d’acheter le panier complet.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économistes débattent de l’importance de chaque cause. Concentrez-vous sur la seule cause qui relève d’une décision plutôt que d’un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activité ne nécessite aucun appareil ni connexion à Internet. Comparez les réponses au sein du groupe et rappelez aux apprenants qu’un seul prix ne suffit pas à mesurer l’inflation dans son ensemble.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Avant Bitcoin, envoyer de la monnaie en ligne nécessitait toujours de passer par un organisme de confiance : une banque ou une entreprise de paiement qui tenait le registre, validait les comptes et pouvait retarder, bloquer ou annuler un paiement. Les informations numériques sont faciles à copier : si une pièce numérique pouvait être dépensée deux fois, elle ne pourrait pas servir de monnaie. C’est le problème de la double dépense. Satoshi Nakamoto est une personne ou un groupe utilisant ce nom.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décentralisation ne signifie pas que tout le monde a la même influence. Elle signifie qu’aucun participant ne peut, à lui seul, modifier le registre ou les règles monétaires pour tout le monde.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nouveaux bitcoins sont émis selon un calendrier public, et des ordinateurs indépendants appelés nœuds rejettent tout bloc qui enfreint cette règle. Cette limite est crédible parce que chacun peut la vérifier. Ce n’est pas une loi de la nature : elle reste en vigueur parce que les participants continuent de la faire respecter. Une offre limitée ne garantit pas que le prix augmentera ; le prix dépend de la demande autant que de l’offre.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Posséder 100 000 sats et posséder 0,001 bitcoin correspond à la même quantité. Dissipez l’idée reçue selon laquelle Bitcoin est inaccessible parce qu’un bitcoin coûte 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utilisateurs envoient, reçoivent et détiennent des bitcoins ; les nœuds vérifient que chaque transaction et chaque bloc respectent les règles ; les mineurs sont en concurrence pour ajouter un nouveau bloc au registre toutes les dix minutes environ. Ce registre, la blockchain, est public et très coûteux à réécrire. Une remarque sur l’orthographe : Bitcoin avec un B majuscule désigne généralement le réseau ou le système ; bitcoin avec un b minuscule désigne la monnaie elle-même.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utilisateurs envoient, reçoivent et détiennent des bitcoins ; les nœuds vérifient que chaque transaction et chaque bloc respectent les règles ; les mineurs sont en concurrence pour ajouter un nouveau bloc au registre toutes les dix minutes environ. Ce registre, la blockchain, est public et très coûteux à réécrire. Une remarque sur l’orthographe : Bitcoin avec un B majuscule désigne généralement le réseau ou le système ; bitcoin avec un b minuscule désigne la monnaie elle-même.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portefeuille Bitcoin est un outil, généralement une application, qui vous permet de recevoir des bitcoins, de consulter votre solde et d’envoyer des bitcoins. Vos bitcoins ne sont pas stockés dans votre téléphone : ils sont enregistrés sur la blockchain. Le portefeuille gère les clés qui vous permettent de prouver qu’ils vous appartiennent et d’autoriser un paiement.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phrase de récupération n’est pas seulement une sauvegarde : elle donne un accès complet à votre portefeuille. Recopiez-la avec exactitude sur papier lors de la création du portefeuille ; conservez-la hors ligne, à l’abri des regards et dans un endroit où elle ne risque pas d’être perdue ou endommagée. Ne la photographiez jamais, ne l’envoyez jamais par e-mail ou par message, ne la stockez jamais dans des notes sur le cloud et ne la saisissez jamais sur un site web. Les mots affichés ne sont qu’un exemple ; ne montrez et ne recueillez jamais de véritable phrase de récupération.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ne recommande aucun portefeuille en particulier. Les outils, les frais et les propriétaires changent, et ce qui convient à une communauté peut ne pas convenir à une autre. Orientez les apprenants vers un formateur local de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3490" y="571500"/>
            <a:ext cx="1341699" cy="272400"/>
          </a:xfrm>
          <a:prstGeom prst="rect">
            <a:avLst/>
          </a:prstGeom>
          <a:noFill/>
          <a:ln/>
        </p:spPr>
        <p:txBody>
          <a:bodyPr wrap="square" lIns="0" tIns="0" rIns="0" bIns="0" rtlCol="0" anchor="t"/>
          <a:lstStyle/>
          <a:p>
            <a:pPr algn="r" indent="0" marL="0">
              <a:lnSpc>
                <a:spcPct val="108000"/>
              </a:lnSpc>
              <a:buNone/>
            </a:pPr>
            <a:r>
              <a:rPr lang="fr-FR" altLang="en-US" sz="1650" dirty="0">
                <a:solidFill>
                  <a:srgbClr val="FFFFFF"/>
                </a:solidFill>
                <a:latin typeface="IBM Plex Sans" pitchFamily="34" charset="0"/>
                <a:ea typeface="IBM Plex Sans" pitchFamily="34" charset="-122"/>
                <a:cs typeface="IBM Plex Sans" pitchFamily="34" charset="-120"/>
              </a:rPr>
              <a:t>Édition 26.10</a:t>
            </a:r>
            <a:endParaRPr lang="fr-F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fr-FR" altLang="en-US" sz="7200" dirty="0">
                <a:solidFill>
                  <a:srgbClr val="FFFFFF"/>
                </a:solidFill>
                <a:latin typeface="IBM Plex Sans Medium" pitchFamily="34" charset="0"/>
                <a:ea typeface="IBM Plex Sans Medium" pitchFamily="34" charset="-122"/>
                <a:cs typeface="IBM Plex Sans Medium" pitchFamily="34" charset="-120"/>
              </a:rPr>
              <a:t>Introduction</a:t>
            </a:r>
            <a:br/>
            <a:r>
              <a:rPr lang="fr-FR" altLang="en-US" sz="7200" dirty="0">
                <a:solidFill>
                  <a:srgbClr val="FFFFFF"/>
                </a:solidFill>
                <a:latin typeface="IBM Plex Sans Medium" pitchFamily="34" charset="0"/>
                <a:ea typeface="IBM Plex Sans Medium" pitchFamily="34" charset="-122"/>
                <a:cs typeface="IBM Plex Sans Medium" pitchFamily="34" charset="-120"/>
              </a:rPr>
              <a:t>à Bitcoin</a:t>
            </a:r>
            <a:endParaRPr lang="fr-F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fr-FR" altLang="en-US" sz="2400" dirty="0">
                <a:solidFill>
                  <a:srgbClr val="FFFFFF"/>
                </a:solidFill>
                <a:latin typeface="IBM Plex Sans" pitchFamily="34" charset="0"/>
                <a:ea typeface="IBM Plex Sans" pitchFamily="34" charset="-122"/>
                <a:cs typeface="IBM Plex Sans" pitchFamily="34" charset="-120"/>
              </a:rPr>
              <a:t>Guide pour débutants</a:t>
            </a:r>
            <a:endParaRPr lang="fr-F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Pourquoi la monnaie est-elle importante ?</a:t>
            </a:r>
            <a:endParaRPr lang="fr-F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FFFFF"/>
                </a:solidFill>
                <a:latin typeface="IBM Plex Sans" pitchFamily="34" charset="0"/>
                <a:ea typeface="IBM Plex Sans" pitchFamily="34" charset="-122"/>
                <a:cs typeface="IBM Plex Sans" pitchFamily="34" charset="-120"/>
              </a:rPr>
              <a:t>Nous utilisons la monnaie tous les jours, mais nous nous demandons rarement comment elle fonctionne.</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La plupart des gens ne</a:t>
            </a:r>
            <a:br/>
            <a:r>
              <a:rPr lang="fr-FR" altLang="en-US" sz="3000" dirty="0">
                <a:solidFill>
                  <a:srgbClr val="422C70"/>
                </a:solidFill>
                <a:latin typeface="IBM Plex Sans Medium" pitchFamily="34" charset="0"/>
                <a:ea typeface="IBM Plex Sans Medium" pitchFamily="34" charset="-122"/>
                <a:cs typeface="IBM Plex Sans Medium" pitchFamily="34" charset="-120"/>
              </a:rPr>
              <a:t>prennent jamais le temps de</a:t>
            </a:r>
            <a:br/>
            <a:r>
              <a:rPr lang="fr-FR" altLang="en-US" sz="3000" dirty="0">
                <a:solidFill>
                  <a:srgbClr val="422C70"/>
                </a:solidFill>
                <a:latin typeface="IBM Plex Sans Medium" pitchFamily="34" charset="0"/>
                <a:ea typeface="IBM Plex Sans Medium" pitchFamily="34" charset="-122"/>
                <a:cs typeface="IBM Plex Sans Medium" pitchFamily="34" charset="-120"/>
              </a:rPr>
              <a:t>réfléchir à la monnaie</a:t>
            </a:r>
            <a:endParaRPr lang="fr-FR"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Non pas la gagner ni la dépenser, mais réfléchir à ce qu’elle est et à la façon dont elle fonctionne.</a:t>
            </a:r>
            <a:endParaRPr lang="fr-F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Pourquoi la monnaie est-elle importante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Cinq questions pour commencer</a:t>
            </a:r>
            <a:endParaRPr lang="fr-FR"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Pourquoi les gens ont-ils besoin de monnaie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Qu’est-ce qui fait qu’une chose est une monnaie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Qui peut créer ou contrôler la monnaie que vous utilisez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Pourquoi la monnaie que vous utilisez a-t-elle de la valeur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Votre monnaie vous permet-elle d’acheter autant de choses qu’avant ?</a:t>
            </a:r>
            <a:endParaRPr lang="fr-FR" sz="1920" dirty="0"/>
          </a:p>
        </p:txBody>
      </p:sp>
      <p:sp>
        <p:nvSpPr>
          <p:cNvPr id="6" name="Shape 3"/>
          <p:cNvSpPr/>
          <p:nvPr/>
        </p:nvSpPr>
        <p:spPr>
          <a:xfrm>
            <a:off x="666780" y="4463826"/>
            <a:ext cx="5981730" cy="1315913"/>
          </a:xfrm>
          <a:prstGeom prst="rect">
            <a:avLst/>
          </a:prstGeom>
          <a:solidFill>
            <a:srgbClr val="F3F3FA"/>
          </a:solidFill>
          <a:ln/>
        </p:spPr>
      </p:sp>
      <p:sp>
        <p:nvSpPr>
          <p:cNvPr id="7" name="Shape 4"/>
          <p:cNvSpPr/>
          <p:nvPr/>
        </p:nvSpPr>
        <p:spPr>
          <a:xfrm>
            <a:off x="666780" y="4463826"/>
            <a:ext cx="57150" cy="1315913"/>
          </a:xfrm>
          <a:prstGeom prst="rect">
            <a:avLst/>
          </a:prstGeom>
          <a:solidFill>
            <a:srgbClr val="422C70"/>
          </a:solidFill>
          <a:ln/>
        </p:spPr>
      </p:sp>
      <p:sp>
        <p:nvSpPr>
          <p:cNvPr id="8" name="Text 5"/>
          <p:cNvSpPr/>
          <p:nvPr/>
        </p:nvSpPr>
        <p:spPr>
          <a:xfrm>
            <a:off x="1114014" y="4683282"/>
            <a:ext cx="5452933" cy="877001"/>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422C70"/>
                </a:solidFill>
                <a:latin typeface="IBM Plex Sans" pitchFamily="34" charset="0"/>
                <a:ea typeface="IBM Plex Sans" pitchFamily="34" charset="-122"/>
                <a:cs typeface="IBM Plex Sans" pitchFamily="34" charset="-120"/>
              </a:rPr>
              <a:t>Conservez vos réponses</a:t>
            </a:r>
            <a:endParaRPr lang="fr-FR" sz="1920" dirty="0"/>
          </a:p>
          <a:p>
            <a:pPr algn="l" indent="0" marL="0">
              <a:lnSpc>
                <a:spcPct val="113000"/>
              </a:lnSpc>
              <a:spcBef>
                <a:spcPts val="290"/>
              </a:spcBef>
              <a:buNone/>
            </a:pPr>
            <a:r>
              <a:rPr lang="fr-FR" altLang="en-US" sz="1920" dirty="0">
                <a:solidFill>
                  <a:srgbClr val="25252B"/>
                </a:solidFill>
                <a:latin typeface="IBM Plex Sans" pitchFamily="34" charset="0"/>
                <a:ea typeface="IBM Plex Sans" pitchFamily="34" charset="-122"/>
                <a:cs typeface="IBM Plex Sans" pitchFamily="34" charset="-120"/>
              </a:rPr>
              <a:t>Rédigez une courte réponse à chaque question. Vous y reviendrez à la fin.</a:t>
            </a:r>
            <a:endParaRPr lang="fr-FR"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Pourquoi la monnaie est-elle importante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Fait ou opinion ?</a:t>
            </a:r>
            <a:endParaRPr lang="fr-FR" sz="3000" dirty="0"/>
          </a:p>
        </p:txBody>
      </p:sp>
      <p:sp>
        <p:nvSpPr>
          <p:cNvPr id="5" name="Text 2"/>
          <p:cNvSpPr/>
          <p:nvPr/>
        </p:nvSpPr>
        <p:spPr>
          <a:xfrm>
            <a:off x="1017179" y="1379464"/>
            <a:ext cx="5956493" cy="2326782"/>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Fait :</a:t>
            </a:r>
            <a:r>
              <a:rPr lang="fr-FR" altLang="en-US" sz="2210" dirty="0">
                <a:solidFill>
                  <a:srgbClr val="25252B"/>
                </a:solidFill>
                <a:latin typeface="IBM Plex Sans" pitchFamily="34" charset="0"/>
                <a:ea typeface="IBM Plex Sans" pitchFamily="34" charset="-122"/>
                <a:cs typeface="IBM Plex Sans" pitchFamily="34" charset="-120"/>
              </a:rPr>
              <a:t> « Ce billet est accepté pour le paiement des impôts. » Cela peut être vérifié.</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Opinion :</a:t>
            </a:r>
            <a:r>
              <a:rPr lang="fr-FR" altLang="en-US" sz="2210" dirty="0">
                <a:solidFill>
                  <a:srgbClr val="25252B"/>
                </a:solidFill>
                <a:latin typeface="IBM Plex Sans" pitchFamily="34" charset="0"/>
                <a:ea typeface="IBM Plex Sans" pitchFamily="34" charset="-122"/>
                <a:cs typeface="IBM Plex Sans" pitchFamily="34" charset="-120"/>
              </a:rPr>
              <a:t> « C’est la meilleure forme de monnaie. » Cette affirmation nécessite des critères et des preuves.</a:t>
            </a:r>
            <a:endParaRPr lang="fr-FR" sz="2210" dirty="0"/>
          </a:p>
        </p:txBody>
      </p:sp>
      <p:sp>
        <p:nvSpPr>
          <p:cNvPr id="6" name="Text 3"/>
          <p:cNvSpPr/>
          <p:nvPr/>
        </p:nvSpPr>
        <p:spPr>
          <a:xfrm>
            <a:off x="666780" y="4014673"/>
            <a:ext cx="6340632" cy="2270821"/>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Ce guide est destiné uniquement à des fins pédagogiques. Il ne fournit aucun conseil financier, juridique, fiscal ou en matière d’investissement, et ne vous recommande pas d’acheter, de vendre ou de conserver quoi que ce soit.</a:t>
            </a:r>
            <a:endParaRPr lang="fr-F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Pourquoi la monnaie est-elle importante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Qu’est-ce que la monnaie ?</a:t>
            </a:r>
            <a:endParaRPr lang="fr-F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FFFFF"/>
                </a:solidFill>
                <a:latin typeface="IBM Plex Sans" pitchFamily="34" charset="0"/>
                <a:ea typeface="IBM Plex Sans" pitchFamily="34" charset="-122"/>
                <a:cs typeface="IBM Plex Sans" pitchFamily="34" charset="-120"/>
              </a:rPr>
              <a:t>La monnaie est un outil d’échange.</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troc et la double coïncidence des besoins</a:t>
            </a:r>
            <a:endParaRPr lang="fr-F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Les deux personnes doivent vouloir ce que l’autre possède, au même moment et dans des quantités appropriées.</a:t>
            </a:r>
            <a:endParaRPr lang="fr-FR"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troc et la double coïncidence des besoins</a:t>
            </a:r>
            <a:endParaRPr lang="fr-F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Les deux personnes doivent vouloir ce que l’autre possède, au même moment et dans des quantités appropriées.</a:t>
            </a:r>
            <a:endParaRPr lang="fr-FR" sz="2400" dirty="0"/>
          </a:p>
        </p:txBody>
      </p:sp>
      <p:pic>
        <p:nvPicPr>
          <p:cNvPr id="5" name="Image 0" descr="Amina Possède : du riz Souhaite : des chaussuresAvec LuisLuis ne veut pas de riz.Luis Possède : des chaussuresSouhaite : de l’huileAvec MeiMei ne veut pas de chaussures.MeiPossède : de l’huileSouhaite">    </p:cNvPr>
          <p:cNvPicPr>
            <a:picLocks noChangeAspect="1"/>
          </p:cNvPicPr>
          <p:nvPr/>
        </p:nvPicPr>
        <p:blipFill>
          <a:blip r:embed="rId1"/>
          <a:stretch>
            <a:fillRect/>
          </a:stretch>
        </p:blipFill>
        <p:spPr>
          <a:xfrm>
            <a:off x="2295510" y="2422886"/>
            <a:ext cx="7600950" cy="379320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La monnaie est un outil d’échange</a:t>
            </a:r>
            <a:endParaRPr lang="fr-F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Personne ne désire la monnaie pour elle-même. Elle est utile parce que d’autres l’acceptent, s’attendant à ce que d’autres l’acceptent à leur tour.</a:t>
            </a:r>
            <a:endParaRPr lang="fr-FR"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Les trois fonctions de la monnaie</a:t>
            </a:r>
            <a:endParaRPr lang="fr-FR"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Moyen d’échange :</a:t>
            </a:r>
            <a:r>
              <a:rPr lang="fr-FR" altLang="en-US" sz="2300" dirty="0">
                <a:solidFill>
                  <a:srgbClr val="25252B"/>
                </a:solidFill>
                <a:latin typeface="IBM Plex Sans" pitchFamily="34" charset="0"/>
                <a:ea typeface="IBM Plex Sans" pitchFamily="34" charset="-122"/>
                <a:cs typeface="IBM Plex Sans" pitchFamily="34" charset="-120"/>
              </a:rPr>
              <a:t> les gens l’acceptent en paiement</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Unité de compte :</a:t>
            </a:r>
            <a:r>
              <a:rPr lang="fr-FR" altLang="en-US" sz="2300" dirty="0">
                <a:solidFill>
                  <a:srgbClr val="25252B"/>
                </a:solidFill>
                <a:latin typeface="IBM Plex Sans" pitchFamily="34" charset="0"/>
                <a:ea typeface="IBM Plex Sans" pitchFamily="34" charset="-122"/>
                <a:cs typeface="IBM Plex Sans" pitchFamily="34" charset="-120"/>
              </a:rPr>
              <a:t> les prix sont exprimés dans cette unité</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Réserve de valeur :</a:t>
            </a:r>
            <a:r>
              <a:rPr lang="fr-FR" altLang="en-US" sz="2300" dirty="0">
                <a:solidFill>
                  <a:srgbClr val="25252B"/>
                </a:solidFill>
                <a:latin typeface="IBM Plex Sans" pitchFamily="34" charset="0"/>
                <a:ea typeface="IBM Plex Sans" pitchFamily="34" charset="-122"/>
                <a:cs typeface="IBM Plex Sans" pitchFamily="34" charset="-120"/>
              </a:rPr>
              <a:t> elle permet de conserver de la valeur d’aujourd’hui pour l’avenir</a:t>
            </a:r>
            <a:endParaRPr lang="fr-FR" sz="2300" dirty="0"/>
          </a:p>
        </p:txBody>
      </p:sp>
      <p:sp>
        <p:nvSpPr>
          <p:cNvPr id="6" name="Text 3"/>
          <p:cNvSpPr/>
          <p:nvPr/>
        </p:nvSpPr>
        <p:spPr>
          <a:xfrm>
            <a:off x="666780" y="4586722"/>
            <a:ext cx="6340632" cy="1579992"/>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Aucune monnaie ne conserve parfaitement sa valeur, mais certaines formes de monnaie perdent leur pouvoir d’achat plus lentement que d’autres.</a:t>
            </a:r>
            <a:endParaRPr lang="fr-F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Des coquillages au papier</a:t>
            </a:r>
            <a:endParaRPr lang="fr-FR"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Coquillages, sel, perles, bétail, cuivre, argent, or</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Métaux précieux : rares, durables, largement acceptés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Titres papier échangeables contre une quantité déterminée de métal</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Étalons-or : une unité monétaire légalement liée à l’or</a:t>
            </a:r>
            <a:endParaRPr lang="fr-FR"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Les règles variaient selon les lieux et les époques.</a:t>
            </a:r>
            <a:endParaRPr lang="fr-F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Monnaie fiduciaire</a:t>
            </a:r>
            <a:endParaRPr lang="fr-FR"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1971 : les États-Unis ont mis fin à la conversion officielle des dollars en or pour les gouvernements étrangers et les banques centrales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Aujourd’hui, la plupart des monnaies nationales sont des monnaies fiat : émises sous l’autorité de l’État, elles ne sont pas convertibles en or ni en aucune autre matière première</a:t>
            </a:r>
            <a:endParaRPr lang="fr-FR" sz="2400" dirty="0"/>
          </a:p>
          <a:p>
            <a:pPr algn="l" marL="228600" indent="-228600">
              <a:lnSpc>
                <a:spcPct val="113000"/>
              </a:lnSpc>
              <a:spcBef>
                <a:spcPts val="480"/>
              </a:spcBef>
              <a:buSzPct val="100000"/>
              <a:buChar char="•"/>
            </a:pPr>
            <a:r>
              <a:rPr lang="fr-FR" altLang="en-US" sz="2400" i="1" dirty="0">
                <a:solidFill>
                  <a:srgbClr val="25252B"/>
                </a:solidFill>
                <a:latin typeface="IBM Plex Sans" pitchFamily="34" charset="0"/>
                <a:ea typeface="IBM Plex Sans" pitchFamily="34" charset="-122"/>
                <a:cs typeface="IBM Plex Sans" pitchFamily="34" charset="-120"/>
              </a:rPr>
              <a:t>Fiat</a:t>
            </a:r>
            <a:r>
              <a:rPr lang="fr-FR" altLang="en-US" sz="2400" dirty="0">
                <a:solidFill>
                  <a:srgbClr val="25252B"/>
                </a:solidFill>
                <a:latin typeface="IBM Plex Sans" pitchFamily="34" charset="0"/>
                <a:ea typeface="IBM Plex Sans" pitchFamily="34" charset="-122"/>
                <a:cs typeface="IBM Plex Sans" pitchFamily="34" charset="-120"/>
              </a:rPr>
              <a:t> signifie en latin « qu’il en soit ainsi », souvent compris comme « par décret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Acceptée parce que les particuliers, les entreprises, les banques et les gouvernements l’utilisent ; les lois lui donnent cours légal et imposent son utilisation pour le paiement des impôts</a:t>
            </a:r>
            <a:endParaRPr lang="fr-F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Nous sommes passés d’une</a:t>
            </a:r>
            <a:br/>
            <a:r>
              <a:rPr lang="fr-FR" altLang="en-US" sz="4350" dirty="0">
                <a:solidFill>
                  <a:srgbClr val="FFFFFF"/>
                </a:solidFill>
                <a:latin typeface="IBM Plex Sans Medium" pitchFamily="34" charset="0"/>
                <a:ea typeface="IBM Plex Sans Medium" pitchFamily="34" charset="-122"/>
                <a:cs typeface="IBM Plex Sans Medium" pitchFamily="34" charset="-120"/>
              </a:rPr>
              <a:t>monnaie adossée à quelque</a:t>
            </a:r>
            <a:br/>
            <a:r>
              <a:rPr lang="fr-FR" altLang="en-US" sz="4350" dirty="0">
                <a:solidFill>
                  <a:srgbClr val="FFFFFF"/>
                </a:solidFill>
                <a:latin typeface="IBM Plex Sans Medium" pitchFamily="34" charset="0"/>
                <a:ea typeface="IBM Plex Sans Medium" pitchFamily="34" charset="-122"/>
                <a:cs typeface="IBM Plex Sans Medium" pitchFamily="34" charset="-120"/>
              </a:rPr>
              <a:t>chose à une monnaie adossée à</a:t>
            </a:r>
            <a:br/>
            <a:r>
              <a:rPr lang="fr-FR" altLang="en-US" sz="4350" dirty="0">
                <a:solidFill>
                  <a:srgbClr val="FFFFFF"/>
                </a:solidFill>
                <a:latin typeface="IBM Plex Sans Medium" pitchFamily="34" charset="0"/>
                <a:ea typeface="IBM Plex Sans Medium" pitchFamily="34" charset="-122"/>
                <a:cs typeface="IBM Plex Sans Medium" pitchFamily="34" charset="-120"/>
              </a:rPr>
              <a:t>la confiance en quelqu’un.</a:t>
            </a:r>
            <a:endParaRPr lang="fr-F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C0C0D0"/>
                </a:solidFill>
                <a:latin typeface="IBM Plex Sans" pitchFamily="34" charset="0"/>
                <a:ea typeface="IBM Plex Sans" pitchFamily="34" charset="-122"/>
                <a:cs typeface="IBM Plex Sans" pitchFamily="34" charset="-120"/>
              </a:rPr>
              <a:t>Introduction à Bitcoin · Qu’est-ce que la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224644"/>
            <a:ext cx="11510010" cy="114300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Qu’est-ce qui ne va pas avec notre</a:t>
            </a:r>
            <a:br/>
            <a:r>
              <a:rPr lang="fr-FR" altLang="en-US" sz="4350" dirty="0">
                <a:solidFill>
                  <a:srgbClr val="FFFFFF"/>
                </a:solidFill>
                <a:latin typeface="IBM Plex Sans Medium" pitchFamily="34" charset="0"/>
                <a:ea typeface="IBM Plex Sans Medium" pitchFamily="34" charset="-122"/>
                <a:cs typeface="IBM Plex Sans Medium" pitchFamily="34" charset="-120"/>
              </a:rPr>
              <a:t>monnaie ?</a:t>
            </a:r>
            <a:endParaRPr lang="fr-FR" sz="4350" dirty="0"/>
          </a:p>
        </p:txBody>
      </p:sp>
      <p:sp>
        <p:nvSpPr>
          <p:cNvPr id="3" name="Text 1"/>
          <p:cNvSpPr/>
          <p:nvPr/>
        </p:nvSpPr>
        <p:spPr>
          <a:xfrm>
            <a:off x="340980" y="3810579"/>
            <a:ext cx="11510010" cy="822686"/>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FFFFF"/>
                </a:solidFill>
                <a:latin typeface="IBM Plex Sans" pitchFamily="34" charset="0"/>
                <a:ea typeface="IBM Plex Sans" pitchFamily="34" charset="-122"/>
                <a:cs typeface="IBM Plex Sans" pitchFamily="34" charset="-120"/>
              </a:rPr>
              <a:t>Quand les gens entendent le mot inflation, ils pensent généralement à la hausse des prix.</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Inflation et pouvoir d’achat</a:t>
            </a:r>
            <a:endParaRPr lang="fr-FR" sz="3000" dirty="0"/>
          </a:p>
        </p:txBody>
      </p:sp>
      <p:pic>
        <p:nvPicPr>
          <p:cNvPr id="4" name="Image 0" descr="Avant Vous détenez 100 unités. Le panier coûte 100. Vous pouvez acheter tout le panier.Niveau des prixPlus basPouvoir d’achatPlus élevéAprès la hausse des prix Vous détenez toujours 100 unités. Le mêm">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Inflation et pouvoir d’achat</a:t>
            </a:r>
            <a:endParaRPr lang="fr-F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De nombreuses causes, un</a:t>
            </a:r>
            <a:br/>
            <a:r>
              <a:rPr lang="fr-FR" altLang="en-US" sz="3000" dirty="0">
                <a:solidFill>
                  <a:srgbClr val="422C70"/>
                </a:solidFill>
                <a:latin typeface="IBM Plex Sans Medium" pitchFamily="34" charset="0"/>
                <a:ea typeface="IBM Plex Sans Medium" pitchFamily="34" charset="-122"/>
                <a:cs typeface="IBM Plex Sans Medium" pitchFamily="34" charset="-120"/>
              </a:rPr>
              <a:t>seul choix</a:t>
            </a:r>
            <a:endParaRPr lang="fr-FR" sz="3000" dirty="0"/>
          </a:p>
        </p:txBody>
      </p:sp>
      <p:sp>
        <p:nvSpPr>
          <p:cNvPr id="5" name="Text 2"/>
          <p:cNvSpPr/>
          <p:nvPr/>
        </p:nvSpPr>
        <p:spPr>
          <a:xfrm>
            <a:off x="1002000" y="1794876"/>
            <a:ext cx="5327020" cy="1916948"/>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Expansion de la monnaie et du crédit</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Perturbations de l’offre et variations de la demande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Une monnaie qui s’affaiblit, les impôts, les coûts de production</a:t>
            </a:r>
            <a:endParaRPr lang="fr-FR" sz="2110" dirty="0"/>
          </a:p>
        </p:txBody>
      </p:sp>
      <p:sp>
        <p:nvSpPr>
          <p:cNvPr id="6" name="Text 3"/>
          <p:cNvSpPr/>
          <p:nvPr/>
        </p:nvSpPr>
        <p:spPr>
          <a:xfrm>
            <a:off x="666780" y="4006718"/>
            <a:ext cx="5694426" cy="180978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L’une des causes relève d’un choix, et non d’un accident : dans un système de monnaie fiduciaire, un petit nombre d’institutions peuvent augmenter l’offre de monnaie et de crédit et en modifier les règles.</a:t>
            </a:r>
            <a:endParaRPr lang="fr-F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Rareté et valeur</a:t>
            </a:r>
            <a:endParaRPr lang="fr-FR"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La Joconde originale vaut plus que n’importe quelle copie : elle est unique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La rareté seule ne crée pas de valeur, mais lorsque les gens veulent quelque chose, la quantité disponible compte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Lorsque la quantité de monnaie augmente plus vite que la quantité de biens et de services qu’elle permet d’acheter, chaque unité tend à perdre de son pouvoir d’achat</a:t>
            </a:r>
            <a:endParaRPr lang="fr-F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L’inflation ne touche pas tout le monde de la même manière</a:t>
            </a:r>
            <a:endParaRPr lang="fr-F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Les espèces et l’épargne peuvent perdre du pouvoir d’achat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Les propriétaires d’actifs dont le prix augmente peuvent être partiellement protégés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Les salaires et les prix s’ajustent à des rythmes différents</a:t>
            </a:r>
            <a:endParaRPr lang="fr-FR" sz="2400" dirty="0"/>
          </a:p>
        </p:txBody>
      </p:sp>
      <p:sp>
        <p:nvSpPr>
          <p:cNvPr id="5" name="Text 3"/>
          <p:cNvSpPr/>
          <p:nvPr/>
        </p:nvSpPr>
        <p:spPr>
          <a:xfrm>
            <a:off x="666780" y="3489168"/>
            <a:ext cx="11510010"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Un solde bancaire est différent des espèces que vous avez en main : il représente la promesse de la banque de vous verser cette somme. Cette promesse est généralement tenue, mais cela dépend de la banque et des règles qui l’encadrent.</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À vous de jouer : vérifiez votre pouvoir d’achat</a:t>
            </a:r>
            <a:endParaRPr lang="fr-F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Choisissez un bien ou un service courant : du pain, un trajet en transport ou du crédit téléphonique</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Notez son prix actuel</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Demandez à quelqu’un combien cela coûtait il y a plusieurs années et, si possible, vérifiez dans une source fiable</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Les revenus ont-ils augmenté au même rythme ? Qu’est-ce qui pourrait aussi expliquer cette évolution ?</a:t>
            </a:r>
            <a:endParaRPr lang="fr-F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La monnaie fiduciaire fonctionne, mais comporte des risques</a:t>
            </a:r>
            <a:endParaRPr lang="fr-FR"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Des paiements pratiques, un crédit flexible, des outils pour faire face aux crises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Mais sa quantité en circulation et ses règles peuvent changer, et les personnes qui l’utilisent n’ont guère leur mot à dire</a:t>
            </a:r>
            <a:endParaRPr lang="fr-FR"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C’est pourquoi les gens cherchent d’autres solutions, et pourquoi Bitcoin a été créé.</a:t>
            </a:r>
            <a:endParaRPr lang="fr-F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qui ne va pas avec notre monnaie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Qu’est-ce que Bitcoin ?</a:t>
            </a:r>
            <a:endParaRPr lang="fr-F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FFFFF"/>
                </a:solidFill>
                <a:latin typeface="IBM Plex Sans" pitchFamily="34" charset="0"/>
                <a:ea typeface="IBM Plex Sans" pitchFamily="34" charset="-122"/>
                <a:cs typeface="IBM Plex Sans" pitchFamily="34" charset="-120"/>
              </a:rPr>
              <a:t>Une monnaie numérique décentralisée, dont l’offre est limitée et qui peut être envoyée de pair à pair sans l’autorisation d’une banque.</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problème de la double dépense</a:t>
            </a:r>
            <a:endParaRPr lang="fr-F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r-FR" altLang="en-US" sz="2400" b="1" dirty="0">
                <a:solidFill>
                  <a:srgbClr val="422C70"/>
                </a:solidFill>
                <a:latin typeface="IBM Plex Sans" pitchFamily="34" charset="0"/>
                <a:ea typeface="IBM Plex Sans" pitchFamily="34" charset="-122"/>
                <a:cs typeface="IBM Plex Sans" pitchFamily="34" charset="-120"/>
              </a:rPr>
              <a:t>31 octobre 2008 :</a:t>
            </a:r>
            <a:r>
              <a:rPr lang="fr-FR" altLang="en-US" sz="2400" dirty="0">
                <a:solidFill>
                  <a:srgbClr val="25252B"/>
                </a:solidFill>
                <a:latin typeface="IBM Plex Sans" pitchFamily="34" charset="0"/>
                <a:ea typeface="IBM Plex Sans" pitchFamily="34" charset="-122"/>
                <a:cs typeface="IBM Plex Sans" pitchFamily="34" charset="-120"/>
              </a:rPr>
              <a:t> Satoshi Nakamoto publie </a:t>
            </a:r>
            <a:r>
              <a:rPr lang="fr-FR" altLang="en-US" sz="2400" i="1" dirty="0">
                <a:solidFill>
                  <a:srgbClr val="25252B"/>
                </a:solidFill>
                <a:latin typeface="IBM Plex Sans" pitchFamily="34" charset="0"/>
                <a:ea typeface="IBM Plex Sans" pitchFamily="34" charset="-122"/>
                <a:cs typeface="IBM Plex Sans" pitchFamily="34" charset="-120"/>
              </a:rPr>
              <a:t>Bitcoin : un système de monnaie électronique pair à pair</a:t>
            </a:r>
            <a:r>
              <a:rPr lang="fr-FR" altLang="en-US" sz="2400" dirty="0">
                <a:solidFill>
                  <a:srgbClr val="25252B"/>
                </a:solidFill>
                <a:latin typeface="IBM Plex Sans" pitchFamily="34" charset="0"/>
                <a:ea typeface="IBM Plex Sans" pitchFamily="34" charset="-122"/>
                <a:cs typeface="IBM Plex Sans" pitchFamily="34" charset="-120"/>
              </a:rPr>
              <a:t>. </a:t>
            </a:r>
            <a:r>
              <a:rPr lang="fr-FR" altLang="en-US" sz="2400" b="1" dirty="0">
                <a:solidFill>
                  <a:srgbClr val="25252B"/>
                </a:solidFill>
                <a:latin typeface="IBM Plex Sans" pitchFamily="34" charset="0"/>
                <a:ea typeface="IBM Plex Sans" pitchFamily="34" charset="-122"/>
                <a:cs typeface="IBM Plex Sans" pitchFamily="34" charset="-120"/>
              </a:rPr>
              <a:t>Janvier 2009 :</a:t>
            </a:r>
            <a:r>
              <a:rPr lang="fr-FR" altLang="en-US" sz="2400" dirty="0">
                <a:solidFill>
                  <a:srgbClr val="25252B"/>
                </a:solidFill>
                <a:latin typeface="IBM Plex Sans" pitchFamily="34" charset="0"/>
                <a:ea typeface="IBM Plex Sans" pitchFamily="34" charset="-122"/>
                <a:cs typeface="IBM Plex Sans" pitchFamily="34" charset="-120"/>
              </a:rPr>
              <a:t> le réseau démarre.</a:t>
            </a:r>
            <a:endParaRPr lang="fr-FR" sz="2400" dirty="0"/>
          </a:p>
        </p:txBody>
      </p:sp>
      <p:pic>
        <p:nvPicPr>
          <p:cNvPr id="5" name="Image 0" descr="Entreprise de paiement L’expéditeur adresse une demande à l’entrepriseL’entreprise tient le registre et donne son approbation Le destinataire est payé si l’entreprise l’autoriseDépend deUne seule orga">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Décentralisé · Offre limitée · Pair à pair</a:t>
            </a:r>
            <a:endParaRPr lang="fr-F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Décentralisé :</a:t>
            </a:r>
            <a:r>
              <a:rPr lang="fr-FR" altLang="en-US" sz="2400" dirty="0">
                <a:solidFill>
                  <a:srgbClr val="25252B"/>
                </a:solidFill>
                <a:latin typeface="IBM Plex Sans" pitchFamily="34" charset="0"/>
                <a:ea typeface="IBM Plex Sans" pitchFamily="34" charset="-122"/>
                <a:cs typeface="IBM Plex Sans" pitchFamily="34" charset="-120"/>
              </a:rPr>
              <a:t> aucun organisme central ne crée de comptes, ne modifie les soldes ni n’approuve les nouveaux participants</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Offre limitée :</a:t>
            </a:r>
            <a:r>
              <a:rPr lang="fr-FR" altLang="en-US" sz="2400" dirty="0">
                <a:solidFill>
                  <a:srgbClr val="25252B"/>
                </a:solidFill>
                <a:latin typeface="IBM Plex Sans" pitchFamily="34" charset="0"/>
                <a:ea typeface="IBM Plex Sans" pitchFamily="34" charset="-122"/>
                <a:cs typeface="IBM Plex Sans" pitchFamily="34" charset="-120"/>
              </a:rPr>
              <a:t> il n’y aura jamais plus de 21 millions de bitcoin</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Pair à pair :</a:t>
            </a:r>
            <a:r>
              <a:rPr lang="fr-FR" altLang="en-US" sz="2400" dirty="0">
                <a:solidFill>
                  <a:srgbClr val="25252B"/>
                </a:solidFill>
                <a:latin typeface="IBM Plex Sans" pitchFamily="34" charset="0"/>
                <a:ea typeface="IBM Plex Sans" pitchFamily="34" charset="-122"/>
                <a:cs typeface="IBM Plex Sans" pitchFamily="34" charset="-120"/>
              </a:rPr>
              <a:t> envoyez à n’importe qui, n’importe où, sans demander l’autorisation d’une autorité centrale</a:t>
            </a:r>
            <a:endParaRPr lang="fr-FR"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Aucune entreprise ne peut geler les bitcoin que vous contrôlez vous-même. Cette liberté s’accompagne d’une responsabilité : une transaction valide est généralement impossible à annuler, et il n’existe aucun service d’assistance pour le réseau.</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Une limite que chacun peut vérifier</a:t>
            </a:r>
            <a:endParaRPr lang="fr-FR" sz="3000" dirty="0"/>
          </a:p>
        </p:txBody>
      </p:sp>
      <p:pic>
        <p:nvPicPr>
          <p:cNvPr id="4" name="Image 0" descr="Une offre annoncée Un émetteur annonce une limite sur son site web. Seule la base de données de l’émetteur en garde la trace. Personne en dehors de l’émetteur ne peut la vérifier. L’émetteur peut modi">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Vous n’avez pas besoin d’un bitcoin entier</a:t>
            </a:r>
            <a:endParaRPr lang="fr-F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Un bitcoin se divise en 100 000 000 d’unités plus petites appelées satoshis, ou sats.</a:t>
            </a:r>
            <a:endParaRPr lang="fr-FR" sz="2400" dirty="0"/>
          </a:p>
        </p:txBody>
      </p:sp>
      <p:pic>
        <p:nvPicPr>
          <p:cNvPr id="5" name="Image 0" descr="Bitcoin (BTC)10,10,010,0010,00000001Satoshis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Qui fait fonctionner Bitcoin ?</a:t>
            </a:r>
            <a:endParaRPr lang="fr-FR" sz="3000" dirty="0"/>
          </a:p>
        </p:txBody>
      </p:sp>
      <p:pic>
        <p:nvPicPr>
          <p:cNvPr id="4" name="Image 0" descr="UtilisateurUn utilisateur reçoit, détient et envoie des bitcoins. NœudUn nœud vérifie lui-même le respect des règles et relaie les données valides. MineurUn mineur construit des blocs candidats et eff">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Qui fait fonctionner Bitcoin ?</a:t>
            </a:r>
            <a:endParaRPr lang="fr-F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Bitcoin implique des compromis</a:t>
            </a:r>
            <a:endParaRPr lang="fr-F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Son prix peut changer rapidement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Les erreurs sont généralement irréversibles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Son acceptation reste limitée dans de nombreux endroits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L’utiliser en toute sécurité demande un certain apprentissage</a:t>
            </a:r>
            <a:endParaRPr lang="fr-F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Bitcoin remplace une partie de la confiance accordée aux institutions par la vérification et la responsabilité individuelle. Il ne supprime pas les risques.</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Qu’est-ce que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Comment utiliser Bitcoin ?</a:t>
            </a:r>
            <a:endParaRPr lang="fr-F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FFFFF"/>
                </a:solidFill>
                <a:latin typeface="IBM Plex Sans" pitchFamily="34" charset="0"/>
                <a:ea typeface="IBM Plex Sans" pitchFamily="34" charset="-122"/>
                <a:cs typeface="IBM Plex Sans" pitchFamily="34" charset="-120"/>
              </a:rPr>
              <a:t>La première question à se poser pour tout portefeuille : qui contrôle les clés ?</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Un portefeuille gère des clés</a:t>
            </a:r>
            <a:endParaRPr lang="fr-FR" sz="3000" dirty="0"/>
          </a:p>
        </p:txBody>
      </p:sp>
      <p:pic>
        <p:nvPicPr>
          <p:cNvPr id="4" name="Image 0" descr="Votre portefeuille contient les clés Recevoir Partagez une adresse de réceptionEnvoyer Signez avec votre clé Le bitcoin reste sur le registre partagé">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Qui détient réellement vos bitcoins ?</a:t>
            </a:r>
            <a:endParaRPr lang="fr-F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En autogarde :</a:t>
            </a:r>
            <a:r>
              <a:rPr lang="fr-FR" altLang="en-US" sz="2400" dirty="0">
                <a:solidFill>
                  <a:srgbClr val="25252B"/>
                </a:solidFill>
                <a:latin typeface="IBM Plex Sans" pitchFamily="34" charset="0"/>
                <a:ea typeface="IBM Plex Sans" pitchFamily="34" charset="-122"/>
                <a:cs typeface="IBM Plex Sans" pitchFamily="34" charset="-120"/>
              </a:rPr>
              <a:t> vous contrôlez les clés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Personne ne peut récupérer vos bitcoins pour vous si vous perdez la phrase de récupération et l’appareil</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Avec un dépositaire :</a:t>
            </a:r>
            <a:r>
              <a:rPr lang="fr-FR" altLang="en-US" sz="2400" dirty="0">
                <a:solidFill>
                  <a:srgbClr val="25252B"/>
                </a:solidFill>
                <a:latin typeface="IBM Plex Sans" pitchFamily="34" charset="0"/>
                <a:ea typeface="IBM Plex Sans" pitchFamily="34" charset="-122"/>
                <a:cs typeface="IBM Plex Sans" pitchFamily="34" charset="-120"/>
              </a:rPr>
              <a:t> une entreprise détient les clés, un peu comme une banque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Votre solde représente sa promesse de paiement ; elle peut limiter les retraits, geler un compte, être piratée ou cesser ses activités</a:t>
            </a:r>
            <a:endParaRPr lang="fr-FR"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Le choix du mode de garde n’est pas un jugement sur votre valeur. L’essentiel est de savoir quel mode vous utilisez et à quoi vous faites confiance.</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Votre phrase de récupération</a:t>
            </a:r>
            <a:br/>
            <a:r>
              <a:rPr lang="fr-FR" altLang="en-US" sz="3000" dirty="0">
                <a:solidFill>
                  <a:srgbClr val="422C70"/>
                </a:solidFill>
                <a:latin typeface="IBM Plex Sans Medium" pitchFamily="34" charset="0"/>
                <a:ea typeface="IBM Plex Sans Medium" pitchFamily="34" charset="-122"/>
                <a:cs typeface="IBM Plex Sans Medium" pitchFamily="34" charset="-120"/>
              </a:rPr>
              <a:t>donne un accès complet</a:t>
            </a:r>
            <a:endParaRPr lang="fr-FR"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Une liste ordonnée de mots, souvent 12 ou 24, qui permet de reconstituer vos clés. Toute personne qui la possède peut prendre vos bitcoins.</a:t>
            </a:r>
            <a:endParaRPr lang="fr-FR" sz="2400" dirty="0"/>
          </a:p>
        </p:txBody>
      </p:sp>
      <p:pic>
        <p:nvPicPr>
          <p:cNvPr id="6" name="Image 1" descr="Exemple uniquement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Pas vos clés, pas vos bitcoins.</a:t>
            </a:r>
            <a:endParaRPr lang="fr-F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C0C0D0"/>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Avant d’utiliser un portefeuille</a:t>
            </a:r>
            <a:endParaRPr lang="fr-FR" sz="3000" dirty="0"/>
          </a:p>
        </p:txBody>
      </p:sp>
      <p:sp>
        <p:nvSpPr>
          <p:cNvPr id="5" name="Text 2"/>
          <p:cNvSpPr/>
          <p:nvPr/>
        </p:nvSpPr>
        <p:spPr>
          <a:xfrm>
            <a:off x="986729" y="137224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Clés :</a:t>
            </a:r>
            <a:r>
              <a:rPr lang="fr-FR" altLang="en-US" sz="2020" dirty="0">
                <a:solidFill>
                  <a:srgbClr val="25252B"/>
                </a:solidFill>
                <a:latin typeface="IBM Plex Sans" pitchFamily="34" charset="0"/>
                <a:ea typeface="IBM Plex Sans" pitchFamily="34" charset="-122"/>
                <a:cs typeface="IBM Plex Sans" pitchFamily="34" charset="-120"/>
              </a:rPr>
              <a:t> qui les contrôle, vous ou une entreprise ?</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Récupération :</a:t>
            </a:r>
            <a:r>
              <a:rPr lang="fr-FR" altLang="en-US" sz="2020" dirty="0">
                <a:solidFill>
                  <a:srgbClr val="25252B"/>
                </a:solidFill>
                <a:latin typeface="IBM Plex Sans" pitchFamily="34" charset="0"/>
                <a:ea typeface="IBM Plex Sans" pitchFamily="34" charset="-122"/>
                <a:cs typeface="IBM Plex Sans" pitchFamily="34" charset="-120"/>
              </a:rPr>
              <a:t> que se passe-t-il si vous perdez votre téléphone ou si l’entreprise disparaît ?</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Source :</a:t>
            </a:r>
            <a:r>
              <a:rPr lang="fr-FR" altLang="en-US" sz="2020" dirty="0">
                <a:solidFill>
                  <a:srgbClr val="25252B"/>
                </a:solidFill>
                <a:latin typeface="IBM Plex Sans" pitchFamily="34" charset="0"/>
                <a:ea typeface="IBM Plex Sans" pitchFamily="34" charset="-122"/>
                <a:cs typeface="IBM Plex Sans" pitchFamily="34" charset="-120"/>
              </a:rPr>
              <a:t> s’agit-il du site officiel ou de la fiche dans une boutique d’applications, et non d’un lien que quelqu’un vous a envoyé ?</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Code :</a:t>
            </a:r>
            <a:r>
              <a:rPr lang="fr-FR" altLang="en-US" sz="2020" dirty="0">
                <a:solidFill>
                  <a:srgbClr val="25252B"/>
                </a:solidFill>
                <a:latin typeface="IBM Plex Sans" pitchFamily="34" charset="0"/>
                <a:ea typeface="IBM Plex Sans" pitchFamily="34" charset="-122"/>
                <a:cs typeface="IBM Plex Sans" pitchFamily="34" charset="-120"/>
              </a:rPr>
              <a:t> est-il open source et activement maintenu ? (Cela ne constitue pas en soi une preuve de sécurité.)</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Coûts :</a:t>
            </a:r>
            <a:r>
              <a:rPr lang="fr-FR" altLang="en-US" sz="2020" dirty="0">
                <a:solidFill>
                  <a:srgbClr val="25252B"/>
                </a:solidFill>
                <a:latin typeface="IBM Plex Sans" pitchFamily="34" charset="0"/>
                <a:ea typeface="IBM Plex Sans" pitchFamily="34" charset="-122"/>
                <a:cs typeface="IBM Plex Sans" pitchFamily="34" charset="-120"/>
              </a:rPr>
              <a:t> quels sont les frais d’envoi, de réception ou de retrait ?</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Paiements :</a:t>
            </a:r>
            <a:r>
              <a:rPr lang="fr-FR" altLang="en-US" sz="2020" dirty="0">
                <a:solidFill>
                  <a:srgbClr val="25252B"/>
                </a:solidFill>
                <a:latin typeface="IBM Plex Sans" pitchFamily="34" charset="0"/>
                <a:ea typeface="IBM Plex Sans" pitchFamily="34" charset="-122"/>
                <a:cs typeface="IBM Plex Sans" pitchFamily="34" charset="-120"/>
              </a:rPr>
              <a:t> on-chain, Lightning ou les deux ?</a:t>
            </a:r>
            <a:endParaRPr lang="fr-FR"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Sur la blockchain et sur Lightning</a:t>
            </a:r>
            <a:endParaRPr lang="fr-F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On-chain :</a:t>
            </a:r>
            <a:r>
              <a:rPr lang="fr-FR" altLang="en-US" sz="2400" dirty="0">
                <a:solidFill>
                  <a:srgbClr val="25252B"/>
                </a:solidFill>
                <a:latin typeface="IBM Plex Sans" pitchFamily="34" charset="0"/>
                <a:ea typeface="IBM Plex Sans" pitchFamily="34" charset="-122"/>
                <a:cs typeface="IBM Plex Sans" pitchFamily="34" charset="-120"/>
              </a:rPr>
              <a:t> enregistré directement dans la blockchain</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Lightning :</a:t>
            </a:r>
            <a:r>
              <a:rPr lang="fr-FR" altLang="en-US" sz="2400" dirty="0">
                <a:solidFill>
                  <a:srgbClr val="25252B"/>
                </a:solidFill>
                <a:latin typeface="IBM Plex Sans" pitchFamily="34" charset="0"/>
                <a:ea typeface="IBM Plex Sans" pitchFamily="34" charset="-122"/>
                <a:cs typeface="IBM Plex Sans" pitchFamily="34" charset="-120"/>
              </a:rPr>
              <a:t> un réseau de paiement construit sur Bitcoin pour des paiements rapides, de faible montant et fréquents, comme l’achat d’un café</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Un portefeuille Lightning peut également être dépositaire ou en auto-garde</a:t>
            </a:r>
            <a:endParaRPr lang="fr-FR" sz="2400" dirty="0"/>
          </a:p>
        </p:txBody>
      </p:sp>
      <p:pic>
        <p:nvPicPr>
          <p:cNvPr id="5" name="Image 0" descr="On-chainEnregistré directement dans la blockchain de BitcoinLightningUn réseau de paiement construit sur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Trois règles à suivre pendant votre apprentissage</a:t>
            </a:r>
            <a:endParaRPr lang="fr-FR"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b="1" dirty="0">
                <a:solidFill>
                  <a:srgbClr val="25252B"/>
                </a:solidFill>
                <a:latin typeface="IBM Plex Sans" pitchFamily="34" charset="0"/>
                <a:ea typeface="IBM Plex Sans" pitchFamily="34" charset="-122"/>
                <a:cs typeface="IBM Plex Sans" pitchFamily="34" charset="-120"/>
              </a:rPr>
              <a:t>Apprenez d’abord.</a:t>
            </a:r>
            <a:r>
              <a:rPr lang="fr-FR" altLang="en-US" sz="2110" dirty="0">
                <a:solidFill>
                  <a:srgbClr val="25252B"/>
                </a:solidFill>
                <a:latin typeface="IBM Plex Sans" pitchFamily="34" charset="0"/>
                <a:ea typeface="IBM Plex Sans" pitchFamily="34" charset="-122"/>
                <a:cs typeface="IBM Plex Sans" pitchFamily="34" charset="-120"/>
              </a:rPr>
              <a:t> N’agissez pas sous l’effet de l’enthousiasme, de la peur ou de la pression.</a:t>
            </a:r>
            <a:endParaRPr lang="fr-FR" sz="2110" dirty="0"/>
          </a:p>
          <a:p>
            <a:pPr algn="l" marL="200660" indent="-200660">
              <a:lnSpc>
                <a:spcPct val="113000"/>
              </a:lnSpc>
              <a:spcBef>
                <a:spcPts val="420"/>
              </a:spcBef>
              <a:buSzPct val="100000"/>
              <a:buChar char="•"/>
            </a:pPr>
            <a:r>
              <a:rPr lang="fr-FR" altLang="en-US" sz="2110" b="1" dirty="0">
                <a:solidFill>
                  <a:srgbClr val="25252B"/>
                </a:solidFill>
                <a:latin typeface="IBM Plex Sans" pitchFamily="34" charset="0"/>
                <a:ea typeface="IBM Plex Sans" pitchFamily="34" charset="-122"/>
                <a:cs typeface="IBM Plex Sans" pitchFamily="34" charset="-120"/>
              </a:rPr>
              <a:t>Commencez petit.</a:t>
            </a:r>
            <a:r>
              <a:rPr lang="fr-FR" altLang="en-US" sz="2110" dirty="0">
                <a:solidFill>
                  <a:srgbClr val="25252B"/>
                </a:solidFill>
                <a:latin typeface="IBM Plex Sans" pitchFamily="34" charset="0"/>
                <a:ea typeface="IBM Plex Sans" pitchFamily="34" charset="-122"/>
                <a:cs typeface="IBM Plex Sans" pitchFamily="34" charset="-120"/>
              </a:rPr>
              <a:t> Essayez les outils que vous ne connaissez pas avec un montant que vous pouvez vous permettre de perdre.</a:t>
            </a:r>
            <a:endParaRPr lang="fr-FR" sz="2110" dirty="0"/>
          </a:p>
          <a:p>
            <a:pPr algn="l" marL="200660" indent="-200660">
              <a:lnSpc>
                <a:spcPct val="113000"/>
              </a:lnSpc>
              <a:spcBef>
                <a:spcPts val="420"/>
              </a:spcBef>
              <a:buSzPct val="100000"/>
              <a:buChar char="•"/>
            </a:pPr>
            <a:r>
              <a:rPr lang="fr-FR" altLang="en-US" sz="2110" b="1" dirty="0">
                <a:solidFill>
                  <a:srgbClr val="25252B"/>
                </a:solidFill>
                <a:latin typeface="IBM Plex Sans" pitchFamily="34" charset="0"/>
                <a:ea typeface="IBM Plex Sans" pitchFamily="34" charset="-122"/>
                <a:cs typeface="IBM Plex Sans" pitchFamily="34" charset="-120"/>
              </a:rPr>
              <a:t>Ne faites pas confiance, vérifiez.</a:t>
            </a:r>
            <a:r>
              <a:rPr lang="fr-FR" altLang="en-US" sz="2110" dirty="0">
                <a:solidFill>
                  <a:srgbClr val="25252B"/>
                </a:solidFill>
                <a:latin typeface="IBM Plex Sans" pitchFamily="34" charset="0"/>
                <a:ea typeface="IBM Plex Sans" pitchFamily="34" charset="-122"/>
                <a:cs typeface="IBM Plex Sans" pitchFamily="34" charset="-120"/>
              </a:rPr>
              <a:t> Vérifiez la personne, le mode de paiement, l’adresse et le montant.</a:t>
            </a:r>
            <a:endParaRPr lang="fr-FR"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fr-FR" altLang="en-US" sz="2110" b="1" dirty="0">
                <a:solidFill>
                  <a:srgbClr val="422C70"/>
                </a:solidFill>
                <a:latin typeface="IBM Plex Sans" pitchFamily="34" charset="0"/>
                <a:ea typeface="IBM Plex Sans" pitchFamily="34" charset="-122"/>
                <a:cs typeface="IBM Plex Sans" pitchFamily="34" charset="-120"/>
              </a:rPr>
              <a:t>Partagez les informations de réception, jamais les secrets</a:t>
            </a:r>
            <a:endParaRPr lang="fr-FR" sz="2110" dirty="0"/>
          </a:p>
          <a:p>
            <a:pPr algn="l" indent="0" marL="0">
              <a:lnSpc>
                <a:spcPct val="113000"/>
              </a:lnSpc>
              <a:spcBef>
                <a:spcPts val="320"/>
              </a:spcBef>
              <a:buNone/>
            </a:pPr>
            <a:r>
              <a:rPr lang="fr-FR" altLang="en-US" sz="2110" dirty="0">
                <a:solidFill>
                  <a:srgbClr val="25252B"/>
                </a:solidFill>
                <a:latin typeface="IBM Plex Sans" pitchFamily="34" charset="0"/>
                <a:ea typeface="IBM Plex Sans" pitchFamily="34" charset="-122"/>
                <a:cs typeface="IBM Plex Sans" pitchFamily="34" charset="-120"/>
              </a:rPr>
              <a:t>Une adresse ou une demande de paiement peut être partagée. Une phrase de récupération ou une clé privée ne doit jamais être partagée. Aucun formateur, fournisseur de portefeuille ou membre d’un service d’assistance légitime ne vous la demandera jamais.</a:t>
            </a:r>
            <a:endParaRPr lang="fr-FR"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Arrêtez-vous, ne partagez</a:t>
            </a:r>
            <a:br/>
            <a:r>
              <a:rPr lang="fr-FR" altLang="en-US" sz="3000" dirty="0">
                <a:solidFill>
                  <a:srgbClr val="422C70"/>
                </a:solidFill>
                <a:latin typeface="IBM Plex Sans Medium" pitchFamily="34" charset="0"/>
                <a:ea typeface="IBM Plex Sans Medium" pitchFamily="34" charset="-122"/>
                <a:cs typeface="IBM Plex Sans Medium" pitchFamily="34" charset="-120"/>
              </a:rPr>
              <a:t>rien, n’envoyez rien</a:t>
            </a:r>
            <a:endParaRPr lang="fr-FR" sz="3000" dirty="0"/>
          </a:p>
        </p:txBody>
      </p:sp>
      <p:sp>
        <p:nvSpPr>
          <p:cNvPr id="5" name="Text 2"/>
          <p:cNvSpPr/>
          <p:nvPr/>
        </p:nvSpPr>
        <p:spPr>
          <a:xfrm>
            <a:off x="666780" y="1836390"/>
            <a:ext cx="5694426" cy="2303374"/>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Arrêtez-vous si quelqu’un crée un sentiment d’urgence ou exige le secret, promet des rendements garantis, vous demande d’envoyer des bitcoins d’abord ou vous réclame votre phrase de récupération. Faites une pause. Ne partagez rien. N’envoyez rien. Puis vérifiez auprès d’une source que vous connaissez déjà.</a:t>
            </a:r>
            <a:endParaRPr lang="fr-FR" sz="1920" dirty="0"/>
          </a:p>
        </p:txBody>
      </p:sp>
      <p:pic>
        <p:nvPicPr>
          <p:cNvPr id="6" name="Image 1" descr="Urgence Usurpation d’identité Destination modifiée Rendements garantis Demandes d’informations secrètes">    </p:cNvPr>
          <p:cNvPicPr>
            <a:picLocks noChangeAspect="1"/>
          </p:cNvPicPr>
          <p:nvPr/>
        </p:nvPicPr>
        <p:blipFill>
          <a:blip r:embed="rId2"/>
          <a:stretch>
            <a:fillRect/>
          </a:stretch>
        </p:blipFill>
        <p:spPr>
          <a:xfrm>
            <a:off x="1338224" y="426165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Comment utiliser Bitcoin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Et ensuite ?</a:t>
            </a:r>
            <a:endParaRPr lang="fr-F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FFFFF"/>
                </a:solidFill>
                <a:latin typeface="IBM Plex Sans" pitchFamily="34" charset="0"/>
                <a:ea typeface="IBM Plex Sans" pitchFamily="34" charset="-122"/>
                <a:cs typeface="IBM Plex Sans" pitchFamily="34" charset="-120"/>
              </a:rPr>
              <a:t>Ce n’est que le début.</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Quatre points à retenir</a:t>
            </a:r>
            <a:endParaRPr lang="fr-FR"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25252B"/>
                </a:solidFill>
                <a:latin typeface="IBM Plex Sans" pitchFamily="34" charset="0"/>
                <a:ea typeface="IBM Plex Sans" pitchFamily="34" charset="-122"/>
                <a:cs typeface="IBM Plex Sans" pitchFamily="34" charset="-120"/>
              </a:rPr>
              <a:t>La monnaie repose sur des règles et sur la confiance.</a:t>
            </a:r>
            <a:r>
              <a:rPr lang="fr-FR" altLang="en-US" sz="2300" dirty="0">
                <a:solidFill>
                  <a:srgbClr val="25252B"/>
                </a:solidFill>
                <a:latin typeface="IBM Plex Sans" pitchFamily="34" charset="0"/>
                <a:ea typeface="IBM Plex Sans" pitchFamily="34" charset="-122"/>
                <a:cs typeface="IBM Plex Sans" pitchFamily="34" charset="-120"/>
              </a:rPr>
              <a:t> L’offre de monnaie fiduciaire et les règles qui la régissent sont fixées par un petit nombre d’institutions.</a:t>
            </a:r>
            <a:endParaRPr lang="fr-FR" sz="2300" dirty="0"/>
          </a:p>
          <a:p>
            <a:pPr algn="l" marL="219710" indent="-219710">
              <a:lnSpc>
                <a:spcPct val="113000"/>
              </a:lnSpc>
              <a:spcBef>
                <a:spcPts val="460"/>
              </a:spcBef>
              <a:buSzPct val="100000"/>
              <a:buChar char="•"/>
            </a:pPr>
            <a:r>
              <a:rPr lang="fr-FR" altLang="en-US" sz="2300" b="1" dirty="0">
                <a:solidFill>
                  <a:srgbClr val="25252B"/>
                </a:solidFill>
                <a:latin typeface="IBM Plex Sans" pitchFamily="34" charset="0"/>
                <a:ea typeface="IBM Plex Sans" pitchFamily="34" charset="-122"/>
                <a:cs typeface="IBM Plex Sans" pitchFamily="34" charset="-120"/>
              </a:rPr>
              <a:t>Bitcoin propose des règles différentes.</a:t>
            </a:r>
            <a:r>
              <a:rPr lang="fr-FR" altLang="en-US" sz="2300" dirty="0">
                <a:solidFill>
                  <a:srgbClr val="25252B"/>
                </a:solidFill>
                <a:latin typeface="IBM Plex Sans" pitchFamily="34" charset="0"/>
                <a:ea typeface="IBM Plex Sans" pitchFamily="34" charset="-122"/>
                <a:cs typeface="IBM Plex Sans" pitchFamily="34" charset="-120"/>
              </a:rPr>
              <a:t> Une offre publique et limitée, accessible à tous, que l’on peut vérifier plutôt que de devoir faire confiance.</a:t>
            </a:r>
            <a:endParaRPr lang="fr-FR" sz="2300" dirty="0"/>
          </a:p>
          <a:p>
            <a:pPr algn="l" marL="219710" indent="-219710">
              <a:lnSpc>
                <a:spcPct val="113000"/>
              </a:lnSpc>
              <a:spcBef>
                <a:spcPts val="460"/>
              </a:spcBef>
              <a:buSzPct val="100000"/>
              <a:buChar char="•"/>
            </a:pPr>
            <a:r>
              <a:rPr lang="fr-FR" altLang="en-US" sz="2300" b="1" dirty="0">
                <a:solidFill>
                  <a:srgbClr val="25252B"/>
                </a:solidFill>
                <a:latin typeface="IBM Plex Sans" pitchFamily="34" charset="0"/>
                <a:ea typeface="IBM Plex Sans" pitchFamily="34" charset="-122"/>
                <a:cs typeface="IBM Plex Sans" pitchFamily="34" charset="-120"/>
              </a:rPr>
              <a:t>La sécurité avant tout.</a:t>
            </a:r>
            <a:r>
              <a:rPr lang="fr-FR" altLang="en-US" sz="2300" dirty="0">
                <a:solidFill>
                  <a:srgbClr val="25252B"/>
                </a:solidFill>
                <a:latin typeface="IBM Plex Sans" pitchFamily="34" charset="0"/>
                <a:ea typeface="IBM Plex Sans" pitchFamily="34" charset="-122"/>
                <a:cs typeface="IBM Plex Sans" pitchFamily="34" charset="-120"/>
              </a:rPr>
              <a:t> Apprenez d’abord, commencez modestement, vérifiez tout, ne partagez jamais votre phrase de récupération.</a:t>
            </a:r>
            <a:endParaRPr lang="fr-FR" sz="2300" dirty="0"/>
          </a:p>
          <a:p>
            <a:pPr algn="l" marL="219710" indent="-219710">
              <a:lnSpc>
                <a:spcPct val="113000"/>
              </a:lnSpc>
              <a:spcBef>
                <a:spcPts val="460"/>
              </a:spcBef>
              <a:buSzPct val="100000"/>
              <a:buChar char="•"/>
            </a:pPr>
            <a:r>
              <a:rPr lang="fr-FR" altLang="en-US" sz="2300" b="1" dirty="0">
                <a:solidFill>
                  <a:srgbClr val="25252B"/>
                </a:solidFill>
                <a:latin typeface="IBM Plex Sans" pitchFamily="34" charset="0"/>
                <a:ea typeface="IBM Plex Sans" pitchFamily="34" charset="-122"/>
                <a:cs typeface="IBM Plex Sans" pitchFamily="34" charset="-120"/>
              </a:rPr>
              <a:t>Ce n’est que le début.</a:t>
            </a:r>
            <a:r>
              <a:rPr lang="fr-FR" altLang="en-US" sz="2300" dirty="0">
                <a:solidFill>
                  <a:srgbClr val="25252B"/>
                </a:solidFill>
                <a:latin typeface="IBM Plex Sans" pitchFamily="34" charset="0"/>
                <a:ea typeface="IBM Plex Sans" pitchFamily="34" charset="-122"/>
                <a:cs typeface="IBM Plex Sans" pitchFamily="34" charset="-120"/>
              </a:rPr>
              <a:t> Un seul pas de plus, en toute sécurité, suffit.</a:t>
            </a:r>
            <a:endParaRPr lang="fr-FR"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fr-FR" altLang="en-US" sz="2300" b="1" dirty="0">
                <a:solidFill>
                  <a:srgbClr val="422C70"/>
                </a:solidFill>
                <a:latin typeface="IBM Plex Sans" pitchFamily="34" charset="0"/>
                <a:ea typeface="IBM Plex Sans" pitchFamily="34" charset="-122"/>
                <a:cs typeface="IBM Plex Sans" pitchFamily="34" charset="-120"/>
              </a:rPr>
              <a:t>Un moment de réflexion</a:t>
            </a:r>
            <a:endParaRPr lang="fr-FR" sz="2300" dirty="0"/>
          </a:p>
          <a:p>
            <a:pPr algn="l" indent="0" marL="0">
              <a:lnSpc>
                <a:spcPct val="113000"/>
              </a:lnSpc>
              <a:spcBef>
                <a:spcPts val="340"/>
              </a:spcBef>
              <a:buNone/>
            </a:pPr>
            <a:r>
              <a:rPr lang="fr-FR" altLang="en-US" sz="2300" dirty="0">
                <a:solidFill>
                  <a:srgbClr val="25252B"/>
                </a:solidFill>
                <a:latin typeface="IBM Plex Sans" pitchFamily="34" charset="0"/>
                <a:ea typeface="IBM Plex Sans" pitchFamily="34" charset="-122"/>
                <a:cs typeface="IBM Plex Sans" pitchFamily="34" charset="-120"/>
              </a:rPr>
              <a:t>Revenez aux cinq questions du début. Que répondriez-vous maintenant ?</a:t>
            </a:r>
            <a:endParaRPr lang="fr-FR"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Et ensuite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diplôme Bitcoin</a:t>
            </a:r>
            <a:endParaRPr lang="fr-FR" sz="3000" dirty="0"/>
          </a:p>
        </p:txBody>
      </p:sp>
      <p:sp>
        <p:nvSpPr>
          <p:cNvPr id="5" name="Text 2"/>
          <p:cNvSpPr/>
          <p:nvPr/>
        </p:nvSpPr>
        <p:spPr>
          <a:xfrm>
            <a:off x="666780" y="1429482"/>
            <a:ext cx="6340632"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La prochaine étape. Ses quatre modules vous permettent d’aller plus loin :</a:t>
            </a:r>
            <a:endParaRPr lang="fr-FR" sz="2110" dirty="0"/>
          </a:p>
        </p:txBody>
      </p:sp>
      <p:sp>
        <p:nvSpPr>
          <p:cNvPr id="6" name="Text 3"/>
          <p:cNvSpPr/>
          <p:nvPr/>
        </p:nvSpPr>
        <p:spPr>
          <a:xfrm>
            <a:off x="1002000" y="2367839"/>
            <a:ext cx="5973227" cy="1608521"/>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Comprendre la monnaie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Comment fonctionne Bitcoin</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Utiliser Bitcoin en toute sécurité</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Bitcoin dans votre communauté</a:t>
            </a:r>
            <a:endParaRPr lang="fr-FR" sz="2110" dirty="0"/>
          </a:p>
        </p:txBody>
      </p:sp>
      <p:sp>
        <p:nvSpPr>
          <p:cNvPr id="7" name="Text 4"/>
          <p:cNvSpPr/>
          <p:nvPr/>
        </p:nvSpPr>
        <p:spPr>
          <a:xfrm>
            <a:off x="666780" y="4271345"/>
            <a:ext cx="6340632"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Restez curieux, continuez à poser des questions et apprenez-en davantage sur </a:t>
            </a:r>
            <a:r>
              <a:rPr lang="fr-FR" altLang="en-US" sz="21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fr-FR" altLang="en-US" sz="2110" dirty="0">
                <a:solidFill>
                  <a:srgbClr val="25252B"/>
                </a:solidFill>
                <a:latin typeface="IBM Plex Sans" pitchFamily="34" charset="0"/>
                <a:ea typeface="IBM Plex Sans" pitchFamily="34" charset="-122"/>
                <a:cs typeface="IBM Plex Sans" pitchFamily="34" charset="-120"/>
              </a:rPr>
              <a:t>.</a:t>
            </a:r>
            <a:endParaRPr lang="fr-FR" sz="2110" dirty="0"/>
          </a:p>
        </p:txBody>
      </p:sp>
      <p:sp>
        <p:nvSpPr>
          <p:cNvPr id="8" name="Text 5"/>
          <p:cNvSpPr/>
          <p:nvPr/>
        </p:nvSpPr>
        <p:spPr>
          <a:xfrm>
            <a:off x="666780" y="5263469"/>
            <a:ext cx="6340632"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Nous avons hâte de vous retrouver dans notre prochaine promotion.</a:t>
            </a:r>
            <a:endParaRPr lang="fr-FR"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Introduction à Bitcoin · Et ensuite ?</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à Bitcoin</dc:title>
  <dc:subject>Open educational slides (Creative Commons). Adapt them freely.</dc:subject>
  <dc:creator>My First Bitcoin</dc:creator>
  <cp:lastModifiedBy>My First Bitcoin</cp:lastModifiedBy>
  <cp:revision>1</cp:revision>
  <dcterms:created xsi:type="dcterms:W3CDTF">2026-10-22T19:33:06Z</dcterms:created>
  <dcterms:modified xsi:type="dcterms:W3CDTF">2026-10-22T19:33:06Z</dcterms:modified>
</cp:coreProperties>
</file>