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</p:sldIdLst>
  <p:notesMasterIdLst>
    <p:notesMasterId r:id="rId1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notesMaster" Target="notesMasters/notesMaster1.xml"/><Relationship Id="rId111" Type="http://schemas.openxmlformats.org/officeDocument/2006/relationships/presProps" Target="presProps.xml"/><Relationship Id="rId112" Type="http://schemas.openxmlformats.org/officeDocument/2006/relationships/viewProps" Target="viewProps.xml"/><Relationship Id="rId113" Type="http://schemas.openxmlformats.org/officeDocument/2006/relationships/theme" Target="theme/theme1.xml"/><Relationship Id="rId1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แหล่งที่มา: My First Bitcoin, คู่มือผู้เรียนหลักสูตรประกาศนียบัตรบิตคอยน์ ฉบับ 26.10 โมดูล 1–4 และความคาดหวังเบื้องต้นสำหรับผู้เรียน ดัดแปลงภายใต้สัญญาอนุญาตครีเอทีฟคอมมอนส์ แบบแสดงที่มา-อนุญาตแบบเดียวกัน 4.0 ระหว่างประเทศ ชุดสไลด์นี้ใช้สัญญาอนุญาตเดียวกัน ชุดสไลด์นี้เป็นสื่อช่วยนำเสนอสำหรับการเรียนการสอนที่นำโดยผู้สอน ท่านสามารถปรับตัวอย่าง กิจกรรม จังหวะการสอน และวิธีการนำเสนอได้ โดยคงไว้ซึ่งความหมายของหลักสูตร สมรรถนะที่กำหนด และขอบเขตด้านความปลอดภัย ทั้งนี้ไม่ได้กำหนดระยะเวลาตายตัวสำหรับการเรียนแต่ละครั้ง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ยึดขอบเขตเหล่านี้ตลอดทั้งสี่โมดูล อธิบายความเสี่ยงด้านความเป็นส่วนตัว ความปลอดภัย และการสูญเสีย ก่อนการฝึกปฏิบัติจริงแบบสมัครใจที่มีมูลค่าเสี่ยงต่ำทุกครั้ง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การอภิปรายจากแหล่งข้อมูลเพื่อแยกแยะข้อเท็จจริงที่ตรวจสอบได้ออกจากความคิดเห็นที่ต้องอาศัยเกณฑ์และหลักฐาน อย่าขอให้เปิดเผยข้อมูลทางการเงินส่วนบุคคล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ใช้ตัวอย่างจากต้นฉบับ: Amina มีข้าวและต้องการรองเท้า; Luis มีรองเท้าและต้องการน้ำมันปรุงอาหาร; Mei มีน้ำมันปรุงอาหารและต้องการบริการซ่อมแซม แยกการแลกเปลี่ยนโดยตรงที่ไม่สำเร็จให้ชัดเจนจากวิธีแก้ปัญหาในภายหลังที่ใช้เงินเป็นสื่อกลาง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ใช้ตัวอย่างเรื่องความพร้อมของน้ำจากคู่มือและการตัดสินใจในชีวิตประจำวัน ความจำเป็นเร่งด่วนอาจทำให้การให้ความสำคัญกับปัจจุบันมากขึ้นเป็นเรื่องสมเหตุสมผล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อธิบายมาตรฐานทองคำและกฎเกณฑ์การแลกคืนที่แตกต่างกันของเงินกระดาษที่ใช้เป็นตัวแทน บัตรหรือโทรศัพท์ทำหน้าที่ส่งคำสั่ง ไม่ได้มีเงินอยู่ภายใน เงินฝากธนาคารทั่วไปคือภาระผูกพันที่ธนาคารมีต่อลูกค้า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ธนาคารมีรายได้จากดอกเบี้ยและค่าธรรมเนียม ขณะเดียวกันก็ต้องรับภาระต้นทุนและผลขาดทุน อย่าสื่อเป็นนัยว่าธนาคารทุกแห่งกำลังจะล้มละลาย หรือว่าการปล่อยสินเชื่อไม่มีข้อจำกัด แยกให้ชัดเจนระหว่างคำมั่นของธนาคารกับการครอบครองสินทรัพย์ที่ใช้ชำระดุลโดยตรง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เชื่อมโยงคำตอบทั้งห้าส่วนให้ต่อเนื่องกัน ข้อเสนอในยุคก่อนหน้าเป็นเพียงองค์ประกอบบางส่วน โปรดหลีกเลี่ยงการสื่อว่าข้อเสนอแต่ละอย่างเป็นสกุลเงินแบบกระจายศูนย์ที่สมบูรณ์ในตัวเอง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บิตคอยน์บางส่วนอาจไม่สามารถเข้าถึงได้หรือไม่มีพร้อมจำหน่าย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ให้ผู้เรียนคำนวณการแปลงด้วยตนเอง โดยไม่แสดงเฉลย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ประเด็นสำคัญที่ควรพิจารณา: บิตคอยน์มีคุณค่าสำหรับท่านหรือไม่? ราคาปัจจุบันสะท้อนคุณค่าของบิตคอยน์หรือไม่?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เตรียมการตรวจสอบหน้าจอรับเงิน การตรวจสอบการส่งและยืนยัน และการฝึกความพร้อมในการกู้คืนหรือการรับมือกับกลโกง อธิบายข้อจำกัดของแต่ละสภาพแวดล้อมก่อนใช้งาน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ห้ามถ่ายภาพ เก็บไว้บนคลาวด์ ส่งทางอีเมล ส่งทางข้อความ หรือกรอกชุดคำกู้คืนกระเป๋าเงินจริงลงในเว็บไซต์หรือแบบฟอร์มทั่วไปโดยเด็ดขาด ชุดคำนี้อาจทำให้ผู้ที่ได้ไปเข้าถึงเงินทั้งหมดได้
วลีรหัสผ่านเพิ่มเติม การใช้กุญแจหลายดอก และรูปแบบการสำรองข้อมูลขั้นสูงเป็นเนื้อหาสำหรับการเรียนรู้ขั้นสูง อย่าเพิ่มความซับซ้อนที่ผู้เรียนไม่สามารถอธิบายหรือกู้คืนเมื่อเกิดปัญหาได้
หากชุดคำกู้คืนอาจถูกผู้อื่นเห็น คัดลอก กรอกทางออนไลน์ หรือจัดเก็บไว้ในอุปกรณ์ที่ไม่น่าเชื่อถือ ให้ถือว่าชุดคำนั้นไม่ปลอดภัยแล้ว ขอความช่วยเหลือโดยไม่เปิดเผยชุดคำดังกล่าว และใช้กระบวนการกู้คืนใหม่ที่เชื่อถือได้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ใช้การเปรียบเทียบสมมติในต้นฉบับระหว่างการชำระเงินจำนวนเล็กน้อยกับการชำระเงินที่ไม่บ่อยนัก ให้ตัวเลือกต่าง ๆ เป็นเพียงสถานการณ์สมมติ อย่าเลือกเครื่องมือหรือจำนวนเงินสำหรับเงินทุนส่วนตัวของผู้เรียน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สังเกตขั้นตอนโดยไม่ดูคำกู้คืน ในภายหลัง เมื่อท่านตั้งค่าเพื่อใช้งานส่วนตัว ท่านจะต้องสร้างข้อมูลกู้คืนชุดใหม่อย่างเป็นส่วนตัว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ค่าธรรมเนียมบนเชนขึ้นอยู่กับข้อมูลธุรกรรมและความต้องการพื้นที่ในบล็อกเป็นหลัก ไม่ใช่เพียงจำนวนเงินที่ส่ง โปรดอ่านค่าประมาณการสุดท้าย ทั้งระยะเวลาและค่าธรรมเนียมอาจเปลี่ยนแปลงได้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เข้าถึงเว็บไซต์ทางการ หน้ารายการแอป และช่องทางติดต่อด้วยตนเอง ตรวจสอบผู้เผยแพร่และชื่อโดเมน โปรดระมัดระวังโฆษณา ข้อความ และเว็บไซต์เลียนแบบ อย่ากู้ยืมเงินเพื่อทดลองโดยเด็ดขาด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จุดอ้างอิงต้นฉบับ: การตรวจสอบสมรรถนะภาคปฏิบัติโดยผู้สอนเป็นผู้สังเกต C6 กำหนดให้สังเกตโดยตรงทั้งงานด้านกระเป๋าเงิน/การรับเงิน และงานด้านความพร้อมในการกู้คืน สามารถใช้สถานการณ์จำลอง สื่อที่จัดเตรียมไว้ แบบจำลองทางกายภาพ และทางเลือกที่ไม่ใช้เงินจริงได้ ให้ข้อเสนอแนะและโอกาสลองอีกครั้งเมื่อจำเป็น ไม่แสดงเกณฑ์การให้คะแนนและขั้นตอนการดำเนินการประเมินบนหน้าจอ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โมดูล 4 เป็นโมดูลบังคับและคัดสรรเนื้อหาโดยผู้สอน โปรดเลือกกิจกรรมการใช้บิตคอยน์เป็นเงินที่สอดคล้องกับบริบทในพื้นที่ และใช้โจทย์ต่อไปนี้เป็นตัวเลือกที่ปรับได้ ไม่ใช่ข้อกำหนดให้สาธิตทุกเครื่องมือหรือทุกสถานการณ์ โปรดตรวจสอบเครื่องมือที่ใช้อยู่ในปัจจุบัน กฎระเบียบในพื้นที่ โครงสร้างพื้นฐาน และความช่วยเหลือที่มีให้ คงไว้ซึ่งสมรรถนะที่กำหนดและมาตรฐานความปลอดภัยของโมดูล 3 โดยไม่แต่งเติมผู้ให้บริการหรือรายละเอียดในพื้นที่ขึ้นเอง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เลือกงานต้นทางที่เกี่ยวข้อง: การเปรียบเทียบรูปแบบการดูแลรักษาสินทรัพย์ การตรวจสอบหน้าจอรับเงิน การเปรียบเทียบช่องทางการชำระเงิน การตรวจสอบธุรกรรมที่เตรียมไว้ การเปรียบเทียบต้นทุนของเส้นทาง การรับมือกับการหลอกลวง ขั้นตอนการรับชำระเงินของร้านค้าหรือการรับบริจาค หรือการตรวจสอบความน่าเชื่อถือของแหล่งข้อมูล โปรดขอคำแนะนำจากผู้เชี่ยวชาญในพื้นที่เมื่อจำเป็น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ใช้สิ่งของมูลค่าต่ำหรือสถานการณ์จำลอง อธิบายขั้นตอนทั้งหมดก่อนอนุมัติการชำระเงิน
เลือกหรือปรับสถานการณ์ในคู่มือให้เหมาะกับกิจกรรมในพื้นที่ เขียนคำชี้แนะโดยมุ่งสื่อสารกับผู้เรียน และหลีกเลี่ยงการนำเสนอการยอมรับชำระเงินในสถานการณ์สมมติราวกับเป็นรายชื่อร้านค้าในพื้นที่ที่รับชำระเงินจริ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ใช้สถานการณ์ตัวอย่างต้นทางที่รองรับงานในบริบทท้องถิ่นที่เลือก การคืนเงินเป็นการชำระเงินครั้งใหม่ ไม่ใช่การย้อนกลับธุรกรรมเดิมบนบล็อกเชน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ช่องทางในการได้มาประกอบด้วยการทำงาน การแลกเปลี่ยนโดยตรง นายหน้า ตู้ ATM ร้านค้า บริการแปลงสกุลเงิน และระบบเศรษฐกิจหมุนเวียน โปรดใช้ข้อเท็จจริงในท้องถิ่นที่เป็นปัจจุบันและผ่านการตรวจสอบแล้ว หรือสถานการณ์ที่ระบุชัดเจนว่าเป็นเรื่องสมมติ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โปรดเปรียบเทียบการเก็บรักษาข้อมูล การเชื่อมโยงข้อมูลบนบล็อกเชน คู่ธุรกรรม การป้องกันการฉ้อโกง วงเงิน ค่าธรรมเนียม และการจัดการข้อพิพาท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กำหนดความสำเร็จจากปัญหาที่แก้ไขได้ ไม่ใช่จำนวนธุรกรรม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สังเกตภารกิจการใช้บิตคอยน์เป็นเงินในบริบทท้องถิ่นที่ผู้สอนเลือก และคำอธิบายของผู้เรียนเกี่ยวกับวัตถุประสงค์ ทางเลือก ข้อดีข้อเสียที่ต้องแลกกัน ความล้มเหลวที่อาจเกิดขึ้น และขั้นตอนถัดไป ไม่แสดงการให้คะแนน เกณฑ์การประเมิน และการดำเนินการประเมินบนหน้าจอ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4086" y="571500"/>
            <a:ext cx="1051103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th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ฉบับ 26.10</a:t>
            </a:r>
            <a:endParaRPr lang="th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th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ประกาศนียบัตร</a:t>
            </a:r>
            <a:br/>
            <a:r>
              <a:rPr lang="th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</a:t>
            </a:r>
            <a:endParaRPr lang="th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การศึกษาทางการเงินสำหรับยุคบิตคอยน์</a:t>
            </a:r>
            <a:endParaRPr lang="th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340955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7941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โมดูล 1</a:t>
            </a:r>
            <a:endParaRPr lang="th" sz="2400" dirty="0"/>
          </a:p>
        </p:txBody>
      </p:sp>
      <p:sp>
        <p:nvSpPr>
          <p:cNvPr id="3" name="Text 1"/>
          <p:cNvSpPr/>
          <p:nvPr/>
        </p:nvSpPr>
        <p:spPr>
          <a:xfrm>
            <a:off x="381030" y="3072293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ทำความเข้าใจเรื่องเงิน</a:t>
            </a:r>
            <a:endParaRPr lang="th" sz="4350" dirty="0"/>
          </a:p>
        </p:txBody>
      </p:sp>
      <p:sp>
        <p:nvSpPr>
          <p:cNvPr id="4" name="Text 2"/>
          <p:cNvSpPr/>
          <p:nvPr/>
        </p:nvSpPr>
        <p:spPr>
          <a:xfrm>
            <a:off x="381030" y="4105747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โจทย์:</a:t>
            </a: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ระบบการเงินทำงานและเปลี่ยนแปลงอย่างไร?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ความรู้มาก่อนการลงมือทำ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เรียนรู้ก่อน · เริ่มจากเล็ก ๆ · ค่อย ๆ ก้าวไป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ไม่จำเป็นต้องซื้อ ใช้เงินส่วนตัว หรือมีกระเป๋าเงินส่วนตัว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ไม่จำเป็นต้องมีอุปกรณ์ส่วนตัวหรืออินเทอร์เน็ตเพื่อเรียนจบหลักสูตร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มีสื่อการเรียนรู้ที่จัดเตรียมไว้ กิจกรรมจำลอง และแบบฝึกปฏิบัติออฟไลน์ให้ใช้งาน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หลักสูตรนี้ให้ความรู้ ไม่ใช่คำแนะนำด้านการเงิน การลงทุน กฎหมาย หรือภาษี หลักสูตรนี้ไม่ได้แนะนำให้ซื้อ ขาย กู้ยืมโดยใช้บิตคอยน์เป็นหลักประกัน หรือถือครองบิตคอยน์ และไม่ได้ให้คำมั่นว่าราคาจะสูงขึ้น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3097530"/>
            <a:ext cx="10226010" cy="662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อย่าเชื่อ, จงตรวจสอบ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การอภิปรายและความคาดหวังด้านความเป็นส่วนตัว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1755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ตรวจสอบหลักฐาน แยกแยะข้อเท็จจริง ความคิดเห็น และคำรับประกันออกจากกัน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ตั้งคำถามต่อแนวคิดอย่างให้เกียรติ ระบุสิ่งที่ยังไม่แน่ชัด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เก็บเรื่องราวส่วนตัวและข้อมูลทางการเงินไว้เป็นความลับ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ไม่กดดันให้ซื้อ ขาย หรือเปิดเผยสินทรัพย์ที่ถือครอง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3460272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ขออนุญาตก่อนบันทึกหรือแชร์หน้าจอ ผลงาน หรือข้อมูลที่ระบุตัวตนของผู้อื่น ห้ามแชร์กุญแจส่วนตัวหรือชุดคำกู้คืนที่ใช้งานจริงโดยเด็ดขาด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4542831"/>
            <a:ext cx="11510010" cy="1184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ราคาบิตคอยน์อาจเปลี่ยนแปลงอย่างรุนแรง ความผิดพลาด การหลอกลวง การสูญหายของข้อมูลลับ หรือความล้มเหลวของผู้รับฝากสินทรัพย์อาจทำให้สูญเสียทรัพย์สินอย่างถาวร การชำระเงินที่ถูกต้องตามกฎของเครือข่ายมักย้อนกลับได้ยากหรือไม่สามารถย้อนกลับได้เลย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คำถามเปิดประเด็นเกี่ยวกับเงิน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3123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ทำไมผู้คนจึงต้องใช้เงิน?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อะไรทำให้สิ่งหนึ่งเป็นเงิน?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ใครสามารถสร้างหรือควบคุมเงินที่ท่านใช้ได้?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ทำไมเงินของท่านจึงมีมูลค่า?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เงินนั้นยังซื้อสิ่งของได้ในปริมาณเท่าเดิมหรือไม่?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เหตุใดจึงมีเงิน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เงินคือสินทรัพย์ที่ผู้คนยอมรับ เพราะคาดหวังว่าผู้อื่นจะยอมรับเงินนั้นในภายหลัง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1047720" y="2102937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ความเชี่ยวชาญเฉพาะด้านและการแลกเปลี่ยน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ความร่วมมือระหว่างคนแปลกหน้า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ราคา หนี้สิน รายได้ และเงินออม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มูลค่าข้ามกาลเวลาและระยะทาง</a:t>
            </a:r>
            <a:endParaRPr lang="th" sz="2400" dirty="0"/>
          </a:p>
        </p:txBody>
      </p:sp>
      <p:sp>
        <p:nvSpPr>
          <p:cNvPr id="6" name="Shape 4"/>
          <p:cNvSpPr/>
          <p:nvPr/>
        </p:nvSpPr>
        <p:spPr>
          <a:xfrm>
            <a:off x="666780" y="4266133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5"/>
          <p:cNvSpPr/>
          <p:nvPr/>
        </p:nvSpPr>
        <p:spPr>
          <a:xfrm>
            <a:off x="666780" y="4266133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6"/>
          <p:cNvSpPr/>
          <p:nvPr/>
        </p:nvSpPr>
        <p:spPr>
          <a:xfrm>
            <a:off x="1211580" y="4540453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คำถามชวนคิด</a:t>
            </a:r>
            <a:endParaRPr lang="th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เงินช่วยแก้ปัญหาใดในการแลกเปลี่ยนหรือการประสานงาน?</a:t>
            </a:r>
            <a:endParaRPr lang="th" sz="2400" dirty="0"/>
          </a:p>
        </p:txBody>
      </p:sp>
      <p:sp>
        <p:nvSpPr>
          <p:cNvPr id="9" name="Text 7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หน้าที่ของเงิน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สื่อกลางในการแลกเปลี่ยน: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ใช้ชำระค่าสินค้าและบริการ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หน่วยวัดมูลค่า: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ใช้กำหนดราคาและบันทึกมูลค่าตามมาตรฐานร่วมกัน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เครื่องเก็บรักษามูลค่า: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รักษามูลค่าไว้เมื่อเวลาผ่านไป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เงินรูปแบบหนึ่งอาจทำหน้าที่บางอย่างได้ดีกว่าอีกรูปแบบหนึ่ง เงินทุกรูปแบบมีความเสี่ยงด้านอำนาจซื้อ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คุณสมบัติของเงินที่มีประโยชน์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689" y="1372240"/>
            <a:ext cx="5727984" cy="183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511810" indent="-511810">
              <a:lnSpc>
                <a:spcPct val="113000"/>
              </a:lnSpc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ความทนทาน: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ใช้งานได้ยาวนาน</a:t>
            </a:r>
            <a:endParaRPr lang="th" sz="2020" dirty="0"/>
          </a:p>
          <a:p>
            <a:pPr algn="l" marL="511810" indent="-51181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ความสะดวกในการพกพา: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เคลื่อนย้ายหรือโอนได้ง่าย</a:t>
            </a:r>
            <a:endParaRPr lang="th" sz="2020" dirty="0"/>
          </a:p>
          <a:p>
            <a:pPr algn="l" marL="511810" indent="-51181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ความสามารถในการแบ่งย่อย: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แบ่งเป็นจำนวนเล็กและใหญ่ได้</a:t>
            </a:r>
            <a:endParaRPr lang="th" sz="2020" dirty="0"/>
          </a:p>
        </p:txBody>
      </p:sp>
      <p:sp>
        <p:nvSpPr>
          <p:cNvPr id="5" name="Text 3"/>
          <p:cNvSpPr/>
          <p:nvPr/>
        </p:nvSpPr>
        <p:spPr>
          <a:xfrm>
            <a:off x="6121542" y="1372240"/>
            <a:ext cx="5727984" cy="2227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511810" indent="-511810">
              <a:lnSpc>
                <a:spcPct val="113000"/>
              </a:lnSpc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ความสามารถในการทดแทนกัน: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หน่วยที่เท่ากันใช้แทนกันได้</a:t>
            </a:r>
            <a:endParaRPr lang="th" sz="2020" dirty="0"/>
          </a:p>
          <a:p>
            <a:pPr algn="l" marL="511810" indent="-51181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ความขาดแคลน: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มีข้อจำกัดในการเพิ่มอุปทาน</a:t>
            </a:r>
            <a:endParaRPr lang="th" sz="2020" dirty="0"/>
          </a:p>
          <a:p>
            <a:pPr algn="l" marL="511810" indent="-51181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การยอมรับ: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ความเต็มใจที่จะรับสิ่งนั้น</a:t>
            </a:r>
            <a:endParaRPr lang="th" sz="2020" dirty="0"/>
          </a:p>
          <a:p>
            <a:pPr algn="l" marL="511810" indent="-51181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ความสามารถในการตรวจสอบและระบุได้: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หน่วยที่เป็นของแท้และระบุได้</a:t>
            </a:r>
            <a:endParaRPr lang="th" sz="2020" dirty="0"/>
          </a:p>
        </p:txBody>
      </p:sp>
      <p:sp>
        <p:nvSpPr>
          <p:cNvPr id="6" name="Text 4"/>
          <p:cNvSpPr/>
          <p:nvPr/>
        </p:nvSpPr>
        <p:spPr>
          <a:xfrm>
            <a:off x="666780" y="3880805"/>
            <a:ext cx="11510010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ไม่มีรูปแบบใดได้คะแนนเต็มทุกด้าน “</a:t>
            </a: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เงินที่มั่นคง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” เป็นการตัดสินตามเกณฑ์: ระบุเกณฑ์ให้ชัดเจนและเปรียบเทียบโดยใช้เกณฑ์เดียวกันอย่างสม่ำเสมอ</a:t>
            </a:r>
            <a:endParaRPr lang="th" sz="2020" dirty="0"/>
          </a:p>
        </p:txBody>
      </p:sp>
      <p:sp>
        <p:nvSpPr>
          <p:cNvPr id="7" name="Shape 5"/>
          <p:cNvSpPr/>
          <p:nvPr/>
        </p:nvSpPr>
        <p:spPr>
          <a:xfrm>
            <a:off x="666780" y="4827941"/>
            <a:ext cx="10858500" cy="1036747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8" name="Shape 6"/>
          <p:cNvSpPr/>
          <p:nvPr/>
        </p:nvSpPr>
        <p:spPr>
          <a:xfrm>
            <a:off x="666780" y="4827941"/>
            <a:ext cx="57150" cy="1036747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9" name="Text 7"/>
          <p:cNvSpPr/>
          <p:nvPr/>
        </p:nvSpPr>
        <p:spPr>
          <a:xfrm>
            <a:off x="1133582" y="5058369"/>
            <a:ext cx="10580980" cy="575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คิดอย่างมีวิจารณญาณ</a:t>
            </a:r>
            <a:endParaRPr lang="th" sz="2020" dirty="0"/>
          </a:p>
          <a:p>
            <a:pPr algn="l" indent="0" marL="0">
              <a:lnSpc>
                <a:spcPct val="113000"/>
              </a:lnSpc>
              <a:spcBef>
                <a:spcPts val="300"/>
              </a:spcBef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คุณสมบัติใดมีความสำคัญเมื่อคุณเลือกเงินหรือสินทรัพย์ประเภทหนึ่งแทนอีกประเภทหนึ่ง?</a:t>
            </a:r>
            <a:endParaRPr lang="th" sz="2020" dirty="0"/>
          </a:p>
        </p:txBody>
      </p:sp>
      <p:sp>
        <p:nvSpPr>
          <p:cNvPr id="10" name="Text 8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การแลกเปลี่ยนสิ่งของและความต้องการที่ตรงกันของทั้งสองฝ่าย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30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การแลกเปลี่ยนสินค้าหรือบริการโดยตรง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ทั้งสองฝ่ายต้องต้องการสิ่งที่อีกฝ่ายเสนอ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ในเวลาเดียวกัน และในปริมาณที่เหมาะสม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ความยากลำบากในการแบ่งเป็นหน่วยย่อย การเน่าเสีย การกำหนดราคา และการออม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เงินแยกการขายออกจากการซื้อ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061" y="571500"/>
            <a:ext cx="8569848" cy="57148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80" y="714421"/>
            <a:ext cx="10858500" cy="5429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ความขาดแคลน มูลค่า และการ</a:t>
            </a:r>
            <a:br/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แลกเปลี่ยน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956188" y="1783812"/>
            <a:ext cx="5377221" cy="3356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ความขาดแคลน:</a:t>
            </a: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เมื่อใช้เพื่อสิ่งหนึ่งแล้ว ก็ไม่สามารถใช้เพื่ออีกสิ่งหนึ่งได้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มูลค่าเชิงอัตวิสัย:</a:t>
            </a: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ขึ้นอยู่กับความต้องการ ความชอบ และสถานการณ์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การแลกเปลี่ยน:</a:t>
            </a: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ทั้งสองฝ่ายต่างชอบสิ่งที่ตนได้รับมากกว่าสิ่งที่ให้ไป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ต้นทุนค่าเสียโอกาส:</a:t>
            </a: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ทางเลือกที่ดีที่สุดที่ต้องสละไป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ความพึงพอใจด้านเวลา:</a:t>
            </a: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การให้ความสำคัญกับปัจจุบันเทียบกับอนาคต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การแลกได้แลกเสีย:</a:t>
            </a: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ประโยชน์ที่ได้มาพร้อมต้นทุน</a:t>
            </a:r>
            <a:endParaRPr lang="th" sz="1820" dirty="0"/>
          </a:p>
        </p:txBody>
      </p:sp>
      <p:sp>
        <p:nvSpPr>
          <p:cNvPr id="6" name="Text 3"/>
          <p:cNvSpPr/>
          <p:nvPr/>
        </p:nvSpPr>
        <p:spPr>
          <a:xfrm>
            <a:off x="666780" y="5395326"/>
            <a:ext cx="5694426" cy="62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ความขาดแคลนเพียงอย่างเดียวไม่ได้รับประกันว่าจะมีมูลค่า ความต้องการก็มีความสำคัญเช่นกัน</a:t>
            </a:r>
            <a:endParaRPr lang="th" sz="18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ใกล้แหล่งน้ำที่ปลอดภัย น้ำดื่มขวดหนึ่งวางอยู่ในตู้เย็นของร้านค้า หาน้ำสะอาดได้ง่ายในบริเวณใกล้เคียงความต้องการต่ำราคาต่ำกว่าในช่วงขาดแคลน น้ำดื่มขวดเดียวกันวางอยู่ในทะเลทรายอันร้อนระอุ น้ำหายากและเป็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376916"/>
            <a:ext cx="11506170" cy="595183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ต้นทุนค่าเสียโอกาส</a:t>
            </a:r>
            <a:endParaRPr lang="th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ผู้ซื้อที่มีเงินจำกัดกำลังชั่งน้ำหนักทางเลือกต่าง ๆ อาหาร กินอิ่มในวันนี้การเดินทาง เดินทางไปทำงานเก็บออมเก็บเงินไว้ใช้ภายหลัง การเลือกแต่ละทางหมายถึงการสละทางเลือกอื่น ๆ นั่นคือต้นทุนค่าเสียโอกาส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625084"/>
            <a:ext cx="11506170" cy="545540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จากการแลกเปลี่ยนสิ่งของสู่เงินดิจิทัล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18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การแลกเปลี่ยนโดยตรง การให้ของขวัญ ภาระผูกพัน และบันทึกหนี้สิน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เงินสินค้าโภคภัณฑ์: สินค้าที่ใช้ประโยชน์อย่างอื่นได้ด้วย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เหรียญมาตรฐาน: จดจำได้ง่าย; อาจถูกลดสัดส่วนโลหะมีค่า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เงินกระดาษที่มีสินทรัพย์หนุนหลัง: สิทธิเรียกร้องที่นำไปแลกคืนได้; ความไว้วางใจในผู้ออก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เงินของธนาคารและรัฐบาล: คำมั่นสัญญาจากสถาบัน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การชำระเงินดิจิทัล: คำสั่งที่เปลี่ยนแปลงข้อมูลในบันทึก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905847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เงินรูปแบบต่าง ๆ มีอยู่ร่วมกัน แต่ละสังคมไม่ได้พัฒนาไปตามลำดับเดียวกันทั้งหมด ความสะดวกสบายมักนำมาซึ่งการพึ่งพาผู้ออกเงินและตัวกลาง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เงินเฟียต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1734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เงินเฟียตคือเงินตราที่รัฐบาลรับรอง ซึ่งไม่สามารถนำไปแลกคืนเป็นสินค้าโภคภัณฑ์ เช่น ทองคำ ในปริมาณที่กำหนดไว้ตายตัวได้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1032449" y="2465680"/>
            <a:ext cx="11109137" cy="2208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ธนาคารกลาง: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ฐานเงิน นโยบาย การชำระดุล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ธนาคารพาณิชย์: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เงินฝาก การชำระเงิน สินเชื่อ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รัฐบาล: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ภาษี การใช้จ่าย กฎหมาย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ประชาชนและธุรกิจ: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การทำงาน ราคา การแลกเปลี่ยน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การยอมรับร่วมกันและผลกระทบจากเครือข่าย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4996282"/>
            <a:ext cx="11510010" cy="1184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การชำระเงินที่สะดวกและสินเชื่อที่ยืดหยุ่นทำให้ต้องพึ่งพาสถาบัน ปริมาณเงิน การเข้าถึง และกฎเกณฑ์สามารถเปลี่ยนแปลงได้ ส่วนกฎเกณฑ์เกี่ยวกับเงินที่ใช้ชำระหนี้ได้ตามกฎหมายนั้นแตกต่างกันไปตามเขตอำนาจศาล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ธนาคารกลางดำเนินนโยบายการเงินและสนับสนุนการชำระดุลการชำระเงิน ธนาคารพาณิชย์มีภาระต้องคืนเงินฝากให้ลูกค้า เงินฝากจึงเป็นหนี้สินของธนาคาร บริการชำระเงินส่งต่อคำสั่งชำระเงินที่ทำให้ยอดเงินฝากธนาคารเปลี่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007029"/>
            <a:ext cx="11506170" cy="46915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ตรวจสอบการชำระเงินในท้องถิ่น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47770"/>
            <a:ext cx="5694426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เลือกการชำระเงินทั่วไป หรือใช้สถานการณ์สมมติ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1047720" y="2514326"/>
            <a:ext cx="5276820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การชำระเงินนี้เป็นค่าสิ่งใด? ใช้สกุลเงินใดเป็นหน่วยวัดมูลค่า?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เหตุใดผู้รับจึงยอมรับเงินนั้น?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มีสถาบัน บันทึกข้อมูล หรือกฎเกณฑ์ใดรองรับเงินนั้น?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สิ่งใดจะยากขึ้นหากการยอมรับหรือความไว้วางใจพังทลายลง?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ระบบธนาคารแบบสำรองเงินบางส่วน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986729" y="1372240"/>
            <a:ext cx="11159338" cy="2278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เงินฝากธนาคาร: คำสัญญาว่าจะจ่ายเงินคืน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มีเพียงบางส่วนที่เก็บไว้เป็นเงินสำรองที่พร้อมใช้ได้ทันที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การให้สินเชื่อมักสร้างเงินฝากขึ้นใหม่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การชำระคืนเงินต้นทำให้เงินฝากลดลง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เงินกองทุน สภาพคล่อง ความเสี่ยงด้านเครดิต แหล่งเงินทุน กฎระเบียบ และความต้องการสินเชื่อ ล้วนเป็นข้อจำกัดในการให้สินเชื่อ</a:t>
            </a:r>
            <a:endParaRPr lang="th" sz="2020" dirty="0"/>
          </a:p>
        </p:txBody>
      </p:sp>
      <p:sp>
        <p:nvSpPr>
          <p:cNvPr id="5" name="Text 3"/>
          <p:cNvSpPr/>
          <p:nvPr/>
        </p:nvSpPr>
        <p:spPr>
          <a:xfrm>
            <a:off x="666780" y="3932011"/>
            <a:ext cx="11510010" cy="34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ความเสี่ยงด้านสภาพคล่อง: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มีเงินพร้อมใช้ไม่เพียงพอสำหรับการถอนในวันนี้</a:t>
            </a:r>
            <a:endParaRPr lang="th" sz="2020" dirty="0"/>
          </a:p>
        </p:txBody>
      </p:sp>
      <p:sp>
        <p:nvSpPr>
          <p:cNvPr id="6" name="Text 4"/>
          <p:cNvSpPr/>
          <p:nvPr/>
        </p:nvSpPr>
        <p:spPr>
          <a:xfrm>
            <a:off x="666780" y="4533595"/>
            <a:ext cx="11510010" cy="34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ความเสี่ยงด้านความสามารถในการชำระหนี้: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สินทรัพย์มีมูลค่าน้อยกว่าภาระผูกพัน</a:t>
            </a:r>
            <a:endParaRPr lang="th" sz="2020" dirty="0"/>
          </a:p>
        </p:txBody>
      </p:sp>
      <p:sp>
        <p:nvSpPr>
          <p:cNvPr id="7" name="Text 5"/>
          <p:cNvSpPr/>
          <p:nvPr/>
        </p:nvSpPr>
        <p:spPr>
          <a:xfrm>
            <a:off x="666780" y="5135179"/>
            <a:ext cx="11510010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การแห่ถอนเงินอาจทำให้การเข้าถึงเงินฝากติดขัด การประกันเงินฝากและการให้กู้ยืมโดยธนาคารกลางอาจช่วยลดความตื่นตระหนกได้ แต่ขอบเขตความคุ้มครองและกฎเกณฑ์แตกต่างกันไป การคุ้มครองจึงไม่อาจขจัดความเสี่ยงได้ทั้งหมด</a:t>
            </a:r>
            <a:endParaRPr lang="th" sz="202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1 ยื่นขอสินเชื่อผู้กู้ยื่นขอสินเชื่อจากธนาคาร2อนุมัติสินเชื่อธนาคารตกลงให้กู้ยืม3 สร้างเงินฝากธนาคารเพิ่มยอดเงินฝากใหม่เข้าบัญชีของผู้กู้4 ใช้จ่ายหรือโอนเงินผู้กู้ใช้เงินฝากเพื่อชำระเงินให้ผู้อื่น5 ชำ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391900"/>
            <a:ext cx="11506170" cy="392177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ความเสี่ยงด้านสภาพคล่องผู้ฝากเงินจำนวนมากต่อคิวถอนเงินในวันนี้ ธนาคารอาจยังได้รับชำระคืนเงินกู้ในภายหลัง มีเงินสดหรือสินทรัพย์ที่เปลี่ยนเป็นเงินสดได้อย่างรวดเร็วไม่เพียงพอในขณะนี้ปัญหาจังหวะเวลา: วัน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059058"/>
            <a:ext cx="11506170" cy="458754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061" y="571500"/>
            <a:ext cx="8569848" cy="57148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เงินเฟ้อและอำนาจซื้อ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310287" cy="2060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เงินเฟ้อด้านราคา: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การเพิ่มขึ้นอย่างต่อเนื่องของระดับราคาโดยทั่วไป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กำลังซื้อ: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สิ่งที่เงินหนึ่งหน่วยซื้อได้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ตะกร้าสินค้าเดิม: 100 → 110 หน่วยเงิน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รายได้หรือเงินออมเท่าเดิม: กำลังซื้อลดลง</a:t>
            </a:r>
            <a:endParaRPr lang="th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3748126"/>
            <a:ext cx="5694426" cy="189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การขยายตัวของปริมาณเงินและสินเชื่ออาจมีส่วนทำให้เกิดเงินเฟ้อ ร่วมกับปัจจัยด้านอุปทาน อุปสงค์ สกุลเงิน ภาษี กฎระเบียบ และต้นทุน การเพิ่มขึ้นของราคาสินค้าเพียงรายการเดียวไม่ได้สะท้อนการวัดเงินเฟ้อทั้งหมด</a:t>
            </a:r>
            <a:endParaRPr lang="th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ก่อน ท่านมีเงิน 100 หน่วย สินค้าทั้งตะกร้าราคา 100 ท่านสามารถซื้อสินค้าได้ครบทั้งตะกร้าระดับราคาต่ำกว่าอำนาจซื้อสูงกว่าหลังราคาสูงขึ้น ท่านยังคงมีเงิน 100 หน่วย สินค้าตะกร้าเดิมราคา 110 ท่านไม่สามารถ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96900"/>
            <a:ext cx="11506170" cy="511186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เปรียบเทียบอำนาจซื้อในท้องถิ่น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เลือกสินค้าทั่วไปหนึ่งรายการ แล้วบันทึกราคาในวันนี้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เปรียบเทียบกับราคาในอดีต หากเป็นไปได้ ให้ตรวจสอบจากบันทึกที่เชื่อถือได้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รายได้เปลี่ยนแปลงในอัตราเดียวกันหรือไม่? มีสิ่งใดเปลี่ยนแปลงอีกบ้าง?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เปรียบเทียบกับมาตรวัดเงินเฟ้ออย่างเป็นทางการและตะกร้าสินค้าที่ใช้ในการวัดนั้น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ผลกระทบต่อผู้ถือเงินสด เจ้าของสินทรัพย์ ผู้กู้ และผู้ให้กู้แตกต่างกัน ค่าจ้างและราคาปรับตัวด้วยความเร็วต่างกัน การใช้จ่ายของท่านอาจแตกต่างจากตะกร้าสินค้าที่ใช้วัดเงินเฟ้อ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4677522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การเปลี่ยนตะกร้าสินค้าหรือวิธีการไม่ได้หมายความว่าเป็นการบิดเบือนข้อมูลเสมอไป โปรดตรวจสอบคำอธิบายและบันทึกการเปลี่ยนแปลงนั้น</a:t>
            </a:r>
            <a:endParaRPr lang="th" sz="24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ดอลลาร์สหรัฐในฐานะสกุลเงินสำรอง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30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สกุลเงินสำรอง: ถือครองไว้เพื่อการชำระเงินระหว่างประเทศ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สงครามโลก: การเปลี่ยนแปลงดุลอำนาจทางเศรษฐกิจและการเงิน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1944: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ระบบเบรตตันวูดส์; สกุลเงินต่าง ๆ ผูกกับดอลลาร์ และดอลลาร์ผูกกับทองคำ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ยุติการแลกดอลลาร์เป็นทองคำอย่างเป็นทางการ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เครือข่ายการค้าที่มั่นคง ขนาดเศรษฐกิจ และตลาดการเงินที่มีความลึก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022263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สัดส่วนของสกุลเงินสำรองแต่ละสกุลสามารถเปลี่ยนแปลงได้; ธนาคารกลางยังถือครองสกุลเงินอื่น ๆ ด้วย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ทางเลือกในการออมและเก็บรักษามูลค่า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545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โลหะมีค่า: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ครอบครองได้ทางกายภาพ; มีค่าใช้จ่ายในการจัดเก็บและตรวจสอบ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อสังหาริมทรัพย์: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สินทรัพย์ที่ใช้ประโยชน์ได้; ต้นทุนเริ่มต้นสูง ต้องดูแลรักษา เคลื่อนย้ายได้ยาก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หุ้น: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ความเป็นเจ้าของในกิจการที่สร้างผลผลิต; มีความเสี่ยงด้านธุรกิจ ตลาด และการรับฝากดูแลสินทรัพย์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ทางเลือกอื่น ๆ: เงินตราต่างประเทศ ตราสารหนี้ ธุรกิจ เครื่องมือ การศึกษา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4250223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สินทรัพย์ไม่ได้ทำหน้าที่ทุกอย่างของเงินโดยอัตโนมัติ ไม่มีสินทรัพย์ใดรับประกันอำนาจซื้อได้ในทุกสถานการณ์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5332781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ภาษีอาจเปลี่ยนแปลงต้นทุนและผลประโยชน์ได้; กฎเกณฑ์แตกต่างกันและเปลี่ยนแปลงได้ หลักสูตรนี้ไม่ได้ให้คำแนะนำด้านภาษี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สกุลเงินดิจิทัลของธนาคารกลาง (CBDCs)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17320"/>
            <a:ext cx="11510010" cy="658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CBDC คือเงินเฟียตดิจิทัลที่ออกโดยถือเป็นหนี้สินของธนาคารกลาง กล่าวคือ ผู้ถือมีสิทธิเรียกร้องต่อธนาคารกลาง</a:t>
            </a:r>
            <a:endParaRPr lang="th" sz="1920" dirty="0"/>
          </a:p>
        </p:txBody>
      </p:sp>
      <p:sp>
        <p:nvSpPr>
          <p:cNvPr id="5" name="Text 3"/>
          <p:cNvSpPr/>
          <p:nvPr/>
        </p:nvSpPr>
        <p:spPr>
          <a:xfrm>
            <a:off x="971459" y="2270364"/>
            <a:ext cx="11176071" cy="1462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3000"/>
              </a:lnSpc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แตกต่างจากเงินสดและเงินฝากในธนาคารพาณิชย์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อาจมีประโยชน์ด้านการชำระดุลหรือการเข้าถึง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อาจมีการติดตามตรวจสอบ ข้อจำกัด และการเชื่อมโยงกับตัวตน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การออกเงินจากส่วนกลางและนโยบายการเงินยังคงอยู่</a:t>
            </a:r>
            <a:endParaRPr lang="th" sz="1920" dirty="0"/>
          </a:p>
        </p:txBody>
      </p:sp>
      <p:sp>
        <p:nvSpPr>
          <p:cNvPr id="6" name="Text 4"/>
          <p:cNvSpPr/>
          <p:nvPr/>
        </p:nvSpPr>
        <p:spPr>
          <a:xfrm>
            <a:off x="666780" y="4000774"/>
            <a:ext cx="11510010" cy="658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รูปแบบการออกแบบแตกต่างกัน การเป็นดิจิทัลไม่ได้หมายความโดยอัตโนมัติว่าจะกระจายศูนย์ มีปริมาณจำกัด มีความเป็นส่วนตัว หรือตรวจสอบได้อย่างอิสระ</a:t>
            </a:r>
            <a:endParaRPr lang="th" sz="1920" dirty="0"/>
          </a:p>
        </p:txBody>
      </p:sp>
      <p:sp>
        <p:nvSpPr>
          <p:cNvPr id="7" name="Shape 5"/>
          <p:cNvSpPr/>
          <p:nvPr/>
        </p:nvSpPr>
        <p:spPr>
          <a:xfrm>
            <a:off x="666780" y="4902738"/>
            <a:ext cx="10858500" cy="131591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8" name="Shape 6"/>
          <p:cNvSpPr/>
          <p:nvPr/>
        </p:nvSpPr>
        <p:spPr>
          <a:xfrm>
            <a:off x="666780" y="4902738"/>
            <a:ext cx="57150" cy="131591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9" name="Text 7"/>
          <p:cNvSpPr/>
          <p:nvPr/>
        </p:nvSpPr>
        <p:spPr>
          <a:xfrm>
            <a:off x="1114014" y="5122194"/>
            <a:ext cx="10622310" cy="877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</a:t>
            </a:r>
            <a:endParaRPr lang="th" sz="1920" dirty="0"/>
          </a:p>
          <a:p>
            <a:pPr algn="l" indent="0" marL="0">
              <a:lnSpc>
                <a:spcPct val="113000"/>
              </a:lnSpc>
              <a:spcBef>
                <a:spcPts val="290"/>
              </a:spcBef>
              <a:buNone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ใครเป็นผู้ออก ใครสามารถใช้ได้ มีการเก็บข้อมูลใดบ้าง และใครสามารถระงับการชำระเงินหรือเปลี่ยนกฎได้? เมื่อออฟไลน์จะเกิดอะไรขึ้น และมีความคุ้มครองทางกฎหมายใดบ้าง?</a:t>
            </a:r>
            <a:endParaRPr lang="th" sz="1920" dirty="0"/>
          </a:p>
        </p:txBody>
      </p:sp>
      <p:sp>
        <p:nvSpPr>
          <p:cNvPr id="10" name="Text 8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ทบทวน: เงินอาจมีปัญหาได้อย่างไร?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29482"/>
            <a:ext cx="11510010" cy="36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ประเด็นสำคัญ</a:t>
            </a:r>
            <a:endParaRPr lang="th" sz="2110" dirty="0"/>
          </a:p>
        </p:txBody>
      </p:sp>
      <p:sp>
        <p:nvSpPr>
          <p:cNvPr id="5" name="Text 3"/>
          <p:cNvSpPr/>
          <p:nvPr/>
        </p:nvSpPr>
        <p:spPr>
          <a:xfrm>
            <a:off x="1002000" y="2005919"/>
            <a:ext cx="11142604" cy="2024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เงินช่วยประสานการแลกเปลี่ยน ราคา และมูลค่าข้ามช่วงเวลา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หน้าที่และคุณสมบัติช่วยให้เปรียบเทียบกันได้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ความสะดวกสบายมาพร้อมกับสิ่งที่ต้องแลกในด้านความไว้วางใจ การควบคุม และการเข้าถึง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ปริมาณเงิน ความเสี่ยงในระบบธนาคาร และเงินเฟ้อส่งผลต่อผู้คนแตกต่างกัน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ทางเลือกอื่นและสกุลเงินดิจิทัลของธนาคารกลางก็ต้องได้รับการประเมินอย่างรอบคอบเช่นกัน</a:t>
            </a:r>
            <a:endParaRPr lang="th" sz="2110" dirty="0"/>
          </a:p>
        </p:txBody>
      </p:sp>
      <p:sp>
        <p:nvSpPr>
          <p:cNvPr id="6" name="Text 4"/>
          <p:cNvSpPr/>
          <p:nvPr/>
        </p:nvSpPr>
        <p:spPr>
          <a:xfrm>
            <a:off x="666780" y="4324929"/>
            <a:ext cx="11510010" cy="36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อะไรทำให้เงินของท่านมีประโยชน์ และกฎใดบ้างที่ขึ้นอยู่กับสถาบันที่ท่านไว้วางใจ?</a:t>
            </a:r>
            <a:endParaRPr lang="th" sz="2110" dirty="0"/>
          </a:p>
        </p:txBody>
      </p:sp>
      <p:sp>
        <p:nvSpPr>
          <p:cNvPr id="7" name="Shape 5"/>
          <p:cNvSpPr/>
          <p:nvPr/>
        </p:nvSpPr>
        <p:spPr>
          <a:xfrm>
            <a:off x="666780" y="4955042"/>
            <a:ext cx="10858500" cy="108585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8" name="Shape 6"/>
          <p:cNvSpPr/>
          <p:nvPr/>
        </p:nvSpPr>
        <p:spPr>
          <a:xfrm>
            <a:off x="666780" y="4955042"/>
            <a:ext cx="57150" cy="108585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9" name="Text 7"/>
          <p:cNvSpPr/>
          <p:nvPr/>
        </p:nvSpPr>
        <p:spPr>
          <a:xfrm>
            <a:off x="1153058" y="5196444"/>
            <a:ext cx="10539649" cy="603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ช่วงเวลาแห่งการไตร่ตรอง</a:t>
            </a:r>
            <a:endParaRPr lang="th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คำถามหนึ่งข้อเกี่ยวกับเงินที่ท่านตั้งขึ้นในตอนนี้ แต่ไม่เคยถามมาก่อน คืออะไร?</a:t>
            </a:r>
            <a:endParaRPr lang="th" sz="2110" dirty="0"/>
          </a:p>
        </p:txBody>
      </p:sp>
      <p:sp>
        <p:nvSpPr>
          <p:cNvPr id="10" name="Text 8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1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340955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7941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โมดูล 2</a:t>
            </a:r>
            <a:endParaRPr lang="th" sz="2400" dirty="0"/>
          </a:p>
        </p:txBody>
      </p:sp>
      <p:sp>
        <p:nvSpPr>
          <p:cNvPr id="3" name="Text 1"/>
          <p:cNvSpPr/>
          <p:nvPr/>
        </p:nvSpPr>
        <p:spPr>
          <a:xfrm>
            <a:off x="381030" y="3072293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บิตคอยน์ทำงานอย่างไร</a:t>
            </a:r>
            <a:endParaRPr lang="th" sz="4350" dirty="0"/>
          </a:p>
        </p:txBody>
      </p:sp>
      <p:sp>
        <p:nvSpPr>
          <p:cNvPr id="4" name="Text 2"/>
          <p:cNvSpPr/>
          <p:nvPr/>
        </p:nvSpPr>
        <p:spPr>
          <a:xfrm>
            <a:off x="381030" y="4105747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ทางออก:</a:t>
            </a: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บิตคอยน์ถูกสร้างขึ้นมาเพราะเหตุใด และบิตคอยน์ตอบโจทย์นั้นอย่างไร?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เหตุใดบิตคอยน์จึงถูกสร้างขึ้น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343754" cy="2572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การชำระเงินดิจิทัลมีอยู่แล้ว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ผู้ดูแลบัญชีแยกประเภทส่วนกลาง: การอนุญาต ข้อมูล ค่าธรรมเนียม และความเสี่ยงจากความล้มเหลว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ข้อมูลที่คัดลอกได้: ปัญหาการใช้จ่ายซ้ำ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 ประวัติการชำระเงินร่วมกันโดยไม่มีผู้ดูแลบัญชีแยกประเภทส่วนกลาง</a:t>
            </a:r>
            <a:endParaRPr lang="th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4226448"/>
            <a:ext cx="5694426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บิตคอยน์ลดการพึ่งพาความไว้วางใจในส่วนกลางด้านการออกเงินและการชำระบัญชี แต่ไม่ได้ขจัดความจำเป็นในการไว้วางใจหรือความเสี่ยงทั้งหมด</a:t>
            </a:r>
            <a:endParaRPr lang="t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5519136"/>
            <a:ext cx="5694426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เครือข่ายและโพรโทคอล · </a:t>
            </a: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สินทรัพย์ · </a:t>
            </a: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BTC: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อักษรย่อสำหรับระบุจำนวน</a:t>
            </a:r>
            <a:endParaRPr lang="th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บริษัทชำระเงิน ผู้ส่งส่งคำขอไปยังบริษัทบริษัทดูแลบัญชีแยกประเภทและอนุมัติ ผู้รับได้รับเงินหากบริษัทอนุญาตพึ่งพาองค์กรที่เชื่อถือได้เพียงแห่งเดียวซึ่งดูแลบัญชีแยกประเภทบิตคอยน์ ผู้ส่งลงนามในธุรกรรมโหนด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964143"/>
            <a:ext cx="11506170" cy="477737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การแสวงหาเงินดิจิทัลแบบกระจายศูนย์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1755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ไซเฟอร์พังก์: ความเป็นส่วนตัวและเสรีภาพผ่านวิทยาการเข้ารหัสลับ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การเข้ารหัสลับ: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ปกป้องความเป็นส่วนตัวของข้อความ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ลายเซ็นดิจิทัล: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พิสูจน์การอนุญาตโดยไม่เปิดเผยกุญแจลับ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เป้าหมาย: ไม่มีผู้ออก เซิร์ฟเวอร์ หรือผู้ดูแลระบบเพียงรายเดียว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3460272"/>
            <a:ext cx="115100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ชิ้นส่วนของปริศนาที่มีมาก่อน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1032449" y="4089197"/>
            <a:ext cx="11109137" cy="2150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DigiCash: การชำระเงินที่เป็นส่วนตัว; ต้องพึ่งพาบริษัทศูนย์กลาง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Hashcash: ใช้ต้นทุนการคำนวณเพื่อต้านการใช้งานในทางที่ผิด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 Gold, b-money, RPoW: ข้อเสนอและการทดลองเกี่ยวกับมูลค่าที่เกิดจากความหายาก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BitTorrent: การแบ่งปันข้อมูลแบบเพียร์ทูเพียร์ ไม่ใช่เงิน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เงินดิจิทัลยุคแรกและการใช้จ่ายซ้ำ</a:t>
            </a:r>
            <a:br/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ซ้อน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0804"/>
            <a:ext cx="5694426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การใช้จ่ายซ้ำซ้อนคือความพยายามส่งหน่วยเงินดิจิทัลหน่วยเดียวกันให้แก่ผู้รับสองราย</a:t>
            </a:r>
            <a:endParaRPr lang="th" sz="2300" dirty="0"/>
          </a:p>
        </p:txBody>
      </p:sp>
      <p:sp>
        <p:nvSpPr>
          <p:cNvPr id="6" name="Text 3"/>
          <p:cNvSpPr/>
          <p:nvPr/>
        </p:nvSpPr>
        <p:spPr>
          <a:xfrm>
            <a:off x="1032449" y="2884749"/>
            <a:ext cx="5293553" cy="339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ฐานข้อมูลส่วนกลาง: ผู้ตัดสินใจที่ได้รับความไว้วางใจเพียงรายเดียว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 การกระจายข้อมูลแบบเพียร์ทูเพียร์และลายเซ็นดิจิทัล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นักขุด: บล็อกและการพิสูจน์การทำงาน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โหนด: การตรวจสอบอย่างเป็นอิสระ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บันทึกร่วม: ประวัติที่ถูกต้องซึ่งมีงานสะสมมากที่สุด</a:t>
            </a:r>
            <a:endParaRPr lang="th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เครือข่ายแบบเพียร์ทูเพียร์ธุรกรรมจะถูกประกาศไปยังผู้เข้าร่วมโดยตรง ลายเซ็นดิจิทัลเฉพาะผู้ถือกุญแจส่วนตัวเท่านั้นที่สามารถอนุมัติการใช้จ่ายได้บล็อกและการขุดนักขุดใช้การพิสูจน์การทำงานเพื่อเพิ่มบล็อกถัด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035284"/>
            <a:ext cx="11506170" cy="463500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ความขาดแคลนทางดิจิทัลและ</a:t>
            </a:r>
            <a:br/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อุปทานที่ตรวจสอบได้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971459" y="1787561"/>
            <a:ext cx="5360487" cy="282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3000"/>
              </a:lnSpc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แยกแยะหน่วยเงินที่ถูกต้องออกจากสำเนาที่ไม่ถูกต้อง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ปฏิเสธการใช้จ่ายซ้ำ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ประวัติธุรกรรมและลายเซ็นที่เปิดเผยต่อสาธารณะ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การพิสูจน์ด้วยการทำงานและการตรวจสอบกฎอย่างเป็นอิสระ</a:t>
            </a:r>
            <a:endParaRPr lang="th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ขีดจำกัดอุปทานที่เชื่อมโยงกับการกระจายศูนย์และการตรวจสอบยืนยัน</a:t>
            </a:r>
            <a:endParaRPr lang="th" sz="1920" dirty="0"/>
          </a:p>
        </p:txBody>
      </p:sp>
      <p:sp>
        <p:nvSpPr>
          <p:cNvPr id="6" name="Text 3"/>
          <p:cNvSpPr/>
          <p:nvPr/>
        </p:nvSpPr>
        <p:spPr>
          <a:xfrm>
            <a:off x="666780" y="4882896"/>
            <a:ext cx="5694426" cy="987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คำกล่าวอ้างเรื่องอุปทานที่เขียนไว้เพียงอย่างเดียวยังไม่เพียงพอ: ใครสามารถตรวจสอบยืนยันได้ และใครอาจเปลี่ยนแปลงได้?</a:t>
            </a:r>
            <a:endParaRPr lang="th" sz="19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คำกล่าวอ้างเรื่องอุปทาน ผู้ออกระบุขีดจำกัดอุปทานไว้บนเว็บไซต์ของตน มีเพียงฐานข้อมูลของผู้ออกเองที่บันทึกข้อมูลนี้ไว้ บุคคลภายนอกไม่สามารถตรวจสอบได้ ผู้ออกสามารถเปลี่ยนแปลงอุปทานได้โดยไม่มีใครรู้ตรวจสอ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612648"/>
            <a:ext cx="11506170" cy="548027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บล็อกเชน: บัญชีแยกประเภทสาธารณะของบิตคอยน์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บันทึกธุรกรรมสาธารณะที่มีการทำสำเนาไว้หลายชุด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บล็อกที่เชื่อมโยงกัน; สำเนาแต่ละชุดได้รับการตรวจสอบอย่างเป็นอิสระ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เชนที่ถูกต้องซึ่งมีหลักฐานการทำงานสะสมมากที่สุด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โดยเฉลี่ยมีบล็อกใหม่ประมาณหนึ่งบล็อกทุกสิบนาที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การเขียนประวัติใหม่ต้องทำงานซ้ำและไล่ตามให้ทัน ซึ่งมีต้นทุนสูง แต่ไม่ได้เป็นไปไม่ได้เสียทีเดียว; อาจเกิดประวัติที่แข่งขันกันชั่วคราวและการจัดเรียงเชนใหม่ได้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การกระจายศูนย์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281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ซอฟต์แวร์โอเพนซอร์สและการเปิดให้ทุกคนมีส่วนร่วมในโพรโทคอล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โหนดอิสระทำหน้าที่ตรวจสอบ; นักขุดเสนอบล็อก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การเปลี่ยนแปลงกฎขึ้นอยู่กับการยอมรับโดยสมัครใจ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ไม่มีผู้เข้าร่วมรายใดสามารถเปลี่ยนกฎให้ทุกคนได้เพียงลำพัง</a:t>
            </a:r>
            <a:endParaRPr lang="th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4505066"/>
            <a:ext cx="6340632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อิทธิพลและทรัพยากรมีไม่เท่าเทียมกัน; บริการขนาดใหญ่อาจทำให้เกิดการพึ่งพา การประสานงานอาจช้าลง และเครือข่ายไม่มีศูนย์ช่วยเหลือส่วนกลาง</a:t>
            </a:r>
            <a:endParaRPr lang="th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ลายเซ็นดิจิทัลและการโอนแบบเพียร์ทูเพียร์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กระเป๋าเงินใช้กุญแจส่วนตัวเพื่อลงลายมือชื่อ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เครือข่ายตรวจสอบโดยไม่ต้องทราบกุญแจ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ธุรกรรมที่ลงลายมือชื่อแล้วจะถูกเผยแพร่ผ่านผู้เข้าร่วมเครือข่าย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ไม่มีผู้ดำเนินการส่วนกลางของบิตคอยน์ที่คอยอนุมัติการเป็นสมาชิกหรือการชำระเงิน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โดยทั่วไป ใครก็ตามที่ได้กุญแจส่วนตัวไปจะสามารถใช้จ่ายเงินนั้นได้ การสูญเสียสิทธิ์เข้าถึงอาจหมายถึงการสูญเสียเงินอย่างถาวร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4677522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บริการตัวกลางยังคงเป็นทางเลือก การเลือกใช้บริการใดจะทำให้ต้องยอมรับกฎการดูแลทรัพย์สินและความเสี่ยงของบริการนั้นด้วย การชำระเงินที่ถูกต้องตามกฎแต่ส่งไปยังที่อยู่ผิดมักไม่สามารถย้อนกลับได้</a:t>
            </a:r>
            <a:endParaRPr lang="th" sz="24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ผู้ส่งลงนามและกระจายธุรกรรมไปยังเครือข่าย โหนดอื่น ๆ โหนดหนึ่งตรวจสอบและส่งต่อธุรกรรม อีกโหนดหนึ่งส่งต่อธุรกรรมเส้นทางที่ธุรกรรมผ่าน โหนดหนึ่งตรวจสอบและส่งต่อธุรกรรม อีกโหนดหนึ่งส่งต่อธุรกรรมโหนดอื่น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324612"/>
            <a:ext cx="11506170" cy="605634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600200"/>
            <a:ext cx="5486400" cy="3657600"/>
          </a:xfrm>
          <a:prstGeom prst="rect">
            <a:avLst/>
          </a:prstGeom>
        </p:spPr>
      </p:pic>
      <p:pic>
        <p:nvPicPr>
          <p:cNvPr id="3" name="Image 1" descr="ผู้ใช้ผู้ใช้รับ ถือครอง และส่งบิตคอยน์ โหนดโหนดตรวจสอบตามกฎด้วยตนเองและส่งต่อข้อมูลที่ถูกต้อง นักขุดนักขุดสร้างบล็อกที่เสนอและดำเนินการพิสูจน์การทำงานนักพัฒนานักพัฒนาตรวจทาน เขียน และเสนอซอฟต์แวร์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659" y="571500"/>
            <a:ext cx="3566069" cy="564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ผู้ใช้ โหนด นักขุด และนักพัฒนา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นักขุดไม่สามารถทำให้โหนดที่ซื่อสัตย์ยอมรับบล็อกที่ไม่ถูกต้องได้ นักพัฒนาไม่สามารถบังคับให้มีการนำซอฟต์แวร์ไปใช้ได้ บุคคลหนึ่งอาจทำหน้าที่ได้หลายบทบาท</a:t>
            </a:r>
            <a:endParaRPr lang="t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2575316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2575316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2849636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คำถามทดสอบความเข้าใจ</a:t>
            </a:r>
            <a:endParaRPr lang="th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เหตุใดโหนดจึงต้องตรวจสอบธุรกรรม? โปรดระบุกฎหนึ่งข้อที่โหนดตรวจสอบ</a:t>
            </a:r>
            <a:endParaRPr lang="t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8767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การพิสูจน์การทำงาน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989960" cy="3314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บล็อกที่เสนอ → การแฮชซ้ำ ๆ → ผลลัพธ์ที่ถูกต้องตามเกณฑ์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การคำนวณและพลังงานที่มีต้นทุนสูง; การตรวจสอบที่รวดเร็ว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บล็อกที่ถูกต้องตามเกณฑ์ถูกเผยแพร่และตรวจสอบโดยโหนด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ค่าเป้าหมายปรับเพื่อให้ได้ระยะเวลาเฉลี่ยสิบนาทีต่อบล็อก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งานที่สะสมไว้ทำให้การเขียนประวัติใหม่มีต้นทุนสูง</a:t>
            </a:r>
            <a:endParaRPr lang="th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4968758"/>
            <a:ext cx="6340632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การขุดรักษาความปลอดภัยของการจัดลำดับธุรกรรม ไม่ได้แก้สมการจากภายนอก โปรดประเมินแหล่งพลังงาน การใช้พลังงาน ประโยชน์ด้านความปลอดภัย และทางเลือกอื่น ๆ</a:t>
            </a:r>
            <a:endParaRPr lang="t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600200"/>
            <a:ext cx="5486400" cy="3657600"/>
          </a:xfrm>
          <a:prstGeom prst="rect">
            <a:avLst/>
          </a:prstGeom>
        </p:spPr>
      </p:pic>
      <p:pic>
        <p:nvPicPr>
          <p:cNvPr id="3" name="Image 1" descr="1นักขุดพบบล็อก เครื่องขุดคำนวณแฮชซ้ำแล้วซ้ำเล่าจนกว่าผลลัพธ์หนึ่งจะตรงตามเกณฑ์เป้าหมาย2นักขุดกระจายบล็อกออกไปบล็อกถูกส่งออกไปยังเครือข่าย3โหนดตรวจสอบบล็อก แต่ละโหนดตรวจสอบหลักฐานและกฎต่าง ๆ ด้วยตนเอง4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190" y="571500"/>
            <a:ext cx="3947099" cy="56860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อุปทานที่มีจำกัด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343754" cy="3314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อุปทานสูงสุด: </a:t>
            </a: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21 ล้าน BTC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ภายใต้กฎที่เปิดเผยต่อสาธารณะ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การออกเหรียญใหม่: เงินอุดหนุนบล็อก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การลดเงินอุดหนุนลงครึ่งหนึ่ง: ทุก ๆ </a:t>
            </a: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210,000 บล็อก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หรือประมาณสี่ปี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เงินอุดหนุน: 50 → 25 → 12.5 → 6.25 → 3.125 BTC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ค่าธรรมเนียมแยกต่างหากจากการออกเหรียญใหม่</a:t>
            </a:r>
            <a:endParaRPr lang="th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4968758"/>
            <a:ext cx="5694426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โหนดจะปฏิเสธการออกเหรียญเกินกำหนด ขีดจำกัดนี้จะยังคงอยู่ตราบใดที่ผู้เข้าร่วมยังบังคับใช้กฎนี้ อุปทานที่จำกัดไม่ได้รับประกันว่าราคาจะสูงขึ้น</a:t>
            </a:r>
            <a:endParaRPr lang="t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จำนวนบิตคอยน์ทั้งหมดที่ออกแล้วขีดจำกัด 21 ล้าน21M10.5M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186251"/>
            <a:ext cx="11506170" cy="433306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บิตคอยน์ใหม่ต่อบล็อก502512.56.253.1250k210k420k630k840k1,050k1,260k1,470kลดลงครึ่งหนึ่งทุก 210,000 บล็อก (ประมาณสี่ปี)ค่าธรรมเนียมธุรกรรมจ่ายเพิ่มจากเงินอุดหนุนบล็อก และไม่ใช่บิตคอยน์ที่ออกใหม่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557784"/>
            <a:ext cx="11506170" cy="559009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ซาโตชิและอคติด้านหน่วย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327020" cy="16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BTC = 100,000,000 ซาโตชิ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0.001 BTC = 100,000 ซาโตชิ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ซาโตชิ = 0.00000001 BTC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ไม่จำเป็นต้องใช้บิตคอยน์เต็มหน่วย</a:t>
            </a:r>
            <a:endParaRPr lang="th" sz="2110" dirty="0"/>
          </a:p>
        </p:txBody>
      </p:sp>
      <p:sp>
        <p:nvSpPr>
          <p:cNvPr id="6" name="Text 3"/>
          <p:cNvSpPr/>
          <p:nvPr/>
        </p:nvSpPr>
        <p:spPr>
          <a:xfrm>
            <a:off x="666780" y="3279313"/>
            <a:ext cx="5694426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อคติเรื่องหน่วย:</a:t>
            </a: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ราคาต่อหนึ่งหน่วยเต็มที่ต่ำไม่ได้พิสูจน์ว่าคุ้มค่ากว่า ควรเปรียบเทียบสัดส่วนของอุปทาน มูลค่าที่เกี่ยวข้อง และความเสี่ยง</a:t>
            </a:r>
            <a:endParaRPr lang="th" sz="2110" dirty="0"/>
          </a:p>
        </p:txBody>
      </p:sp>
      <p:sp>
        <p:nvSpPr>
          <p:cNvPr id="7" name="Shape 4"/>
          <p:cNvSpPr/>
          <p:nvPr/>
        </p:nvSpPr>
        <p:spPr>
          <a:xfrm>
            <a:off x="666780" y="4633356"/>
            <a:ext cx="537210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8" name="Shape 5"/>
          <p:cNvSpPr/>
          <p:nvPr/>
        </p:nvSpPr>
        <p:spPr>
          <a:xfrm>
            <a:off x="666780" y="463335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9" name="Text 6"/>
          <p:cNvSpPr/>
          <p:nvPr/>
        </p:nvSpPr>
        <p:spPr>
          <a:xfrm>
            <a:off x="1153058" y="4874758"/>
            <a:ext cx="4724065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แสดงความเข้าใจของท่าน</a:t>
            </a:r>
            <a:endParaRPr lang="th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0.01 BTC มีกี่ซาโตชิ? เหตุใดจึงสามารถใช้บิตคอยน์น้อยกว่าหนึ่งหน่วยเต็มได้?</a:t>
            </a:r>
            <a:endParaRPr lang="th" sz="2110" dirty="0"/>
          </a:p>
        </p:txBody>
      </p:sp>
      <p:sp>
        <p:nvSpPr>
          <p:cNvPr id="10" name="Text 7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บิตคอยน์ในฐานะเงินดิจิทัลที่มั่นคง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986729" y="1372240"/>
            <a:ext cx="11159338" cy="2278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บัญชีแยกประเภทที่คงทน; การเข้าถึงขึ้นอยู่กับกุญแจ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พกพาและแบ่งย่อยได้; การโอนต้องอาศัยการสื่อสาร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ความขาดแคลนที่ตรวจสอบได้โดยสาธารณะและกฎเกณฑ์ที่ตรวจสอบได้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สามารถในการใช้ทดแทนกันอาจได้รับผลกระทบจากวิธีที่ผู้ให้บริการปฏิบัติต่อประวัติธุรกรรมที่เปิดเผยต่อสาธารณะ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การยอมรับแตกต่างกันไปตามพื้นที่</a:t>
            </a:r>
            <a:endParaRPr lang="th" sz="2020" dirty="0"/>
          </a:p>
        </p:txBody>
      </p:sp>
      <p:sp>
        <p:nvSpPr>
          <p:cNvPr id="5" name="Text 3"/>
          <p:cNvSpPr/>
          <p:nvPr/>
        </p:nvSpPr>
        <p:spPr>
          <a:xfrm>
            <a:off x="666780" y="3932011"/>
            <a:ext cx="11510010" cy="34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หน้าที่สามประการ</a:t>
            </a:r>
            <a:endParaRPr lang="th" sz="2020" dirty="0"/>
          </a:p>
        </p:txBody>
      </p:sp>
      <p:sp>
        <p:nvSpPr>
          <p:cNvPr id="6" name="Text 4"/>
          <p:cNvSpPr/>
          <p:nvPr/>
        </p:nvSpPr>
        <p:spPr>
          <a:xfrm>
            <a:off x="986729" y="4482389"/>
            <a:ext cx="11159338" cy="1139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เครื่องรักษามูลค่า: อุปทานที่คาดการณ์ได้; ราคาผันผวน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สื่อกลางในการแลกเปลี่ยน: โอนโดยตรง; ค่าธรรมเนียมและการยอมรับแตกต่างกันไป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หน่วยวัดมูลค่า: BTC หรือซาโตชิ; สินค้าจำนวนมากกำหนดราคาเป็นเงินเฟียต</a:t>
            </a:r>
            <a:endParaRPr lang="th" sz="2020" dirty="0"/>
          </a:p>
        </p:txBody>
      </p:sp>
      <p:sp>
        <p:nvSpPr>
          <p:cNvPr id="7" name="Text 5"/>
          <p:cNvSpPr/>
          <p:nvPr/>
        </p:nvSpPr>
        <p:spPr>
          <a:xfrm>
            <a:off x="666780" y="5775168"/>
            <a:ext cx="11510010" cy="42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6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“เงินที่มั่นคง” ขึ้นอยู่กับเกณฑ์ที่กำหนดไว้ โปรดเปรียบเทียบทางเลือกต่าง ๆ โดยใช้มาตรฐานเดียวกัน</a:t>
            </a:r>
            <a:endParaRPr lang="th" sz="16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 สเตเบิลคอยน์ และสินทรัพย์คริปโทอื่น ๆ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17179" y="1379464"/>
            <a:ext cx="11125871" cy="2438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กฎการออกเหรียญที่เปิดเผยต่อสาธารณะ; ไม่มีผู้ออกเหรียญส่วนกลาง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สเตเบิลคอยน์: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มุ่งรักษามูลค่าตามค่าอ้างอิง; เงินสำรอง กลไก หรือสิทธิเรียกร้องในการไถ่ถอน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สินทรัพย์คริปโทอื่น ๆ: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เครือข่าย การออกเหรียญ การควบคุม และวัตถุประสงค์ที่แตกต่างกัน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มีประวัติโค้ดร่วมกันไม่ได้ทำให้เครือข่ายที่แยกตัวออกมาได้รับเครือข่ายหรือความปลอดภัยของบิตคอยน์ไปด้วย</a:t>
            </a:r>
            <a:endParaRPr lang="th" sz="2210" dirty="0"/>
          </a:p>
        </p:txBody>
      </p:sp>
      <p:sp>
        <p:nvSpPr>
          <p:cNvPr id="5" name="Text 3"/>
          <p:cNvSpPr/>
          <p:nvPr/>
        </p:nvSpPr>
        <p:spPr>
          <a:xfrm>
            <a:off x="666780" y="4126596"/>
            <a:ext cx="11510010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เปรียบเทียบ: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การควบคุมการออกเหรียญ การตรวจสอบอย่างอิสระ การควบคุมกุญแจ และคู่สัญญา</a:t>
            </a:r>
            <a:endParaRPr lang="th" sz="2210" dirty="0"/>
          </a:p>
        </p:txBody>
      </p:sp>
      <p:sp>
        <p:nvSpPr>
          <p:cNvPr id="6" name="Text 4"/>
          <p:cNvSpPr/>
          <p:nvPr/>
        </p:nvSpPr>
        <p:spPr>
          <a:xfrm>
            <a:off x="666780" y="5163891"/>
            <a:ext cx="11510010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การเปรียบเทียบนี้ช่วยให้เข้าใจบิตคอยน์ชัดเจนขึ้น ไม่ใช่คำแนะนำให้ได้มา ซื้อขาย หรือส่งเสริมสินทรัพย์ใด ๆ</a:t>
            </a:r>
            <a:endParaRPr lang="th" sz="221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การออกแบบที่แตกต่าง ความเสี่ยงที่แตกต่าง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3335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ความผันผวน การสูญหายของกุญแจ ความสิ้นสุดของการชำระเงิน ค่าธรรมเนียม บันทึกข้อมูลสาธารณะ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สเตเบิลคอยน์: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การหลุดจากมูลค่าที่ตรึงไว้ สินทรัพย์สำรอง การไถ่ถอน การอายัด และคู่สัญญา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สินทรัพย์คริปโตอื่น ๆ: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การเปลี่ยนแปลงกฎ อิทธิพลที่กระจุกตัว ข้อบกพร่องของซอฟต์แวร์ การแฮ็ก และบริดจ์เชื่อมเครือข่าย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บริการ: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การรับฝากดูแลสินทรัพย์ การล้มเหลว การเข้าถึง และความเสี่ยงทางกฎหมายในทุกประเภท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5040173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สัญลักษณ์ซื้อขายที่คุ้นเคย ราคาที่ดูมีเสถียรภาพ หรือแอปที่ดูประณีต ไม่ได้พิสูจน์ว่าปลอดภัย โทเคนไม่ได้มอบความเป็นเจ้าของบริษัท รายได้ หรือสิทธิในการไถ่ถอนให้โดยอัตโนมัติ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การเรียนรู้ไม่ใช่การซื้อขายหรือการส่งเสริมการขาย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อธิบาย ตั้งคำถาม เปรียบเทียบ และตรวจสอบ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การเก็งกำไร: ความเสี่ยงด้านราคา ความเสี่ยงด้านแพลตฟอร์ม และแรงกดดัน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การส่งเสริม: ผลประโยชน์ทับซ้อนที่อาจเกิดขึ้น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ไม่มีคำแนะนำให้ซื้อ ขาย หรือถือครอง</a:t>
            </a:r>
            <a:endParaRPr lang="t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549975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549975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824295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การตรวจสอบมูลค่าในบริบทท้องถิ่น</a:t>
            </a:r>
            <a:endParaRPr lang="th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แยกแยะระหว่างราคาตลาด การยอมรับในท้องถิ่น และความชอบหรืออคติส่วนบุคคล</a:t>
            </a:r>
            <a:endParaRPr lang="t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ลำดับเวลาการกำเนิดบิตคอยน์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Satoshi Nakamoto เป็นนามแฝง โดยยังไม่ทราบว่าผู้สร้างเป็นใครหรือมีจำนวนกี่คน บุคคลอื่น ๆ ได้สานต่อเครือข่ายโอเพนซอร์สนี้โดยไม่มีผู้นำส่วนกลางถาวร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2575316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โปรดประเมินทั้งการออกแบบและการทำงาน ตลอดจนเรื่องราวต้นกำเนิดของเครือข่ายนี้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31 ตุลาคม 2008เผยแพร่เอกสารไวต์เปเปอร์: การชำระเงินออนไลน์โดยไม่มีตัวกลาง3 มกราคม 2009บล็อกปฐมกาล: เครือข่ายบิตคอยน์เริ่มต้นขึ้น 12 มกราคม 2009ธุรกรรมระหว่างบุคคลครั้งแรก จาก Satoshi ถึง Hal Finney 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439174"/>
            <a:ext cx="11506170" cy="38272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การเสริมพลัง ความเสี่ยง และความรับผิดชอบ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30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การควบคุมโดยตรงผ่านกุญแจ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กฎที่เปิดเผยต่อสาธารณะและการตรวจสอบอย่างเป็นอิสระ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การโอนแบบเพียร์ทูเพียร์ทั่วโลก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การสำรองข้อมูล การตรวจสอบการชำระเงิน และการวางแผนกู้คืน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ความผันผวน บันทึกสาธารณะ ค่าธรรมเนียม และการยอมรับที่ยังจำกัด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022263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ไม่มีบริษัทใดสามารถกู้คืนชุดคำกู้คืนที่สูญหายได้ โปรดขอความช่วยเหลือก่อนโอนเงินจำนวนมาก โดยไม่เปิดเผยข้อมูลลับ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5149718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ความรับผิดชอบส่วนบุคคลอาจรวมถึงการเรียนรู้ การตรวจทานโดยเพื่อนร่วมกลุ่ม ขั้นตอนปฏิบัติ และการทดสอบด้วยเงินจำนวนเล็กน้อย</a:t>
            </a:r>
            <a:endParaRPr lang="th" sz="24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ทบทวน: บิตคอยน์แก้ไขข้อบกพร่องของระบบการเงินอย่างไร?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29482"/>
            <a:ext cx="11510010" cy="36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ประเด็นสำคัญ</a:t>
            </a:r>
            <a:endParaRPr lang="th" sz="2110" dirty="0"/>
          </a:p>
        </p:txBody>
      </p:sp>
      <p:sp>
        <p:nvSpPr>
          <p:cNvPr id="5" name="Text 3"/>
          <p:cNvSpPr/>
          <p:nvPr/>
        </p:nvSpPr>
        <p:spPr>
          <a:xfrm>
            <a:off x="1002000" y="2005919"/>
            <a:ext cx="11142604" cy="2386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ปริมาณเงินที่เปลี่ยนแปลงได้ → กฎการออกเงินที่เปิดเผยต่อสาธารณะ; ผู้ใช้เป็นผู้บังคับใช้กฎ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การอนุมัติการชำระเงินจากส่วนกลาง → การโอนแบบเพียร์ทูเพียร์; ข้อผิดพลาดย้อนกลับได้ยาก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บัญชีแยกประเภทส่วนกลาง → การตรวจสอบร่วมกัน; ความเสี่ยงต่อความเป็นส่วนตัวจากบันทึกสาธารณะ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การเข้าถึงผ่านสถาบัน → การควบคุมกุญแจ; ความรับผิดชอบในการสำรองข้อมูล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การจัดลำดับธุรกรรม → การพิสูจน์ด้วยการทำงาน; ต้นทุนอุปกรณ์และพลังงาน</a:t>
            </a:r>
            <a:endParaRPr lang="th" sz="2110" dirty="0"/>
          </a:p>
        </p:txBody>
      </p:sp>
      <p:sp>
        <p:nvSpPr>
          <p:cNvPr id="6" name="Shape 4"/>
          <p:cNvSpPr/>
          <p:nvPr/>
        </p:nvSpPr>
        <p:spPr>
          <a:xfrm>
            <a:off x="666780" y="4686940"/>
            <a:ext cx="10858500" cy="108585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5"/>
          <p:cNvSpPr/>
          <p:nvPr/>
        </p:nvSpPr>
        <p:spPr>
          <a:xfrm>
            <a:off x="666780" y="4686940"/>
            <a:ext cx="57150" cy="108585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6"/>
          <p:cNvSpPr/>
          <p:nvPr/>
        </p:nvSpPr>
        <p:spPr>
          <a:xfrm>
            <a:off x="1153058" y="4928342"/>
            <a:ext cx="10539649" cy="603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ช่วงเวลาทบทวน</a:t>
            </a:r>
            <a:endParaRPr lang="th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ตอนนี้ท่านจะอธิบายส่วนใดของการออกแบบบิตคอยน์แตกต่างไปจากเดิม และเพราะเหตุใด?</a:t>
            </a:r>
            <a:endParaRPr lang="th" sz="2110" dirty="0"/>
          </a:p>
        </p:txBody>
      </p:sp>
      <p:sp>
        <p:nvSpPr>
          <p:cNvPr id="9" name="Text 7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2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135215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7941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โมดูล 3</a:t>
            </a:r>
            <a:endParaRPr lang="th" sz="2400" dirty="0"/>
          </a:p>
        </p:txBody>
      </p:sp>
      <p:sp>
        <p:nvSpPr>
          <p:cNvPr id="3" name="Text 1"/>
          <p:cNvSpPr/>
          <p:nvPr/>
        </p:nvSpPr>
        <p:spPr>
          <a:xfrm>
            <a:off x="381030" y="2866553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การใช้บิตคอยน์อย่างปลอดภัย</a:t>
            </a:r>
            <a:endParaRPr lang="th" sz="4350" dirty="0"/>
          </a:p>
        </p:txBody>
      </p:sp>
      <p:sp>
        <p:nvSpPr>
          <p:cNvPr id="4" name="Text 2"/>
          <p:cNvSpPr/>
          <p:nvPr/>
        </p:nvSpPr>
        <p:spPr>
          <a:xfrm>
            <a:off x="340980" y="3900007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การลงมือปฏิบัติ:</a:t>
            </a: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ฉันจะรับผิดชอบต่อการใช้งานและการรักษาความปลอดภัยของบิตคอยน์ได้อย่างไร?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การดำเนินการเบื้องต้นอย่างปลอดภัย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23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แบ่งปันข้อมูลสำหรับรับเงิน แต่ห้ามเปิดเผยข้อมูลลับ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หยุดทบทวนก่อนอนุมัติการส่งเงิน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จำกัดผลกระทบจากความผิดพลาดให้เล็กน้อย และขอความช่วยเหลือ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ใช้สื่อและอุปกรณ์ที่เตรียมไว้ ที่ไม่มีเงินอยู่ ที่ใช้จำลอง หรือที่ได้รับอนุมัติให้ใช้โดยมีความเสี่ยงต่ำ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61364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ไม่จำเป็นต้องซื้อสิ่งใด ใช้เงินส่วนตัว หรือมีกระเป๋าเงินส่วนตัว การฝึกปฏิบัติจริงเพิ่มความเสี่ยงด้านความเป็นส่วนตัว ความปลอดภัย และการสูญเสียเงิน โดยมีทางเลือกที่ไม่ต้องใช้เงินจริงให้ใช้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กระเป๋าเงิน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1734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กระเป๋าบิตคอยน์จัดการกุญแจและข้อมูลที่จำเป็นสำหรับการรับและอนุมัติธุรกรรม โดยบิตคอยน์ยังคงถูกบันทึกอยู่ในบัญชีแยกประเภทที่ใช้ร่วมกัน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1032449" y="2465680"/>
            <a:ext cx="11109137" cy="1755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ใครเป็นผู้ควบคุมกุญแจ?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จะกู้คืนการเข้าถึงได้อย่างไร?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รองรับวิธีการชำระเงินใดบ้าง?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ซอร์สโค้ด การบำรุงรักษา ความเข้ากันได้ ความเป็นส่วนตัว ค่าใช้จ่าย และการสนับสนุน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4542831"/>
            <a:ext cx="115100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โค้ดแบบโอเพนซอร์สเปิดให้ตรวจสอบได้ แต่ไม่ได้พิสูจน์ว่ากระเป๋านั้นปลอดภัยหรือเหมาะสม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5230459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ห้ามใช้กระเป๋าสำหรับฝึกหัดเก็บเงินจำนวนมากหรือเงินที่สำคัญต่อท่าน กระเป๋าส่วนตัวที่จะใช้ในภายหลังต้องตั้งค่าใหม่อย่างเป็นส่วนตัวและใช้ข้อมูลกู้คืนชุดใหม่</a:t>
            </a:r>
            <a:endParaRPr lang="th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กระเป๋าเงินของคุณเก็บกุญแจไว้ รับ แชร์ที่อยู่สำหรับรับส่ง ลงนามด้วยกุญแจของคุณ บิตคอยน์ยังคงอยู่บนบัญชีแยกประเภทที่ใช้ร่วมกั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939455"/>
            <a:ext cx="11506170" cy="4826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ที่อยู่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30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ข้อมูลรับชำระเงินสาธารณะสำหรับการชำระเงินแบบออนเชน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รับข้อมูลจากหน้าจอรับเงินของกระเป๋าเงินที่ต้องการใช้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สแกนหรือคัดลอก แล้วเปรียบเทียบกับหน้าจอที่เชื่อถือได้ภายหลัง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ยืนยันผู้รับ เครือข่าย และวิธีการชำระเงิน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ที่อยู่ออนเชนและใบแจ้งหนี้ Lightning: คำขอชำระเงินที่แตกต่างกัน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022263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มัลแวร์สามารถแทนที่ปลายทางที่คัดลอกไว้ได้ รูปลักษณ์ที่คุ้นเคยเพียงอย่างเดียวจึงไม่เพียงพอ การใช้ที่อยู่ใหม่ช่วยลดการเชื่อมโยงระหว่างการชำระเงินที่ทำได้ง่าย แต่ไม่ได้ทำให้การชำระเงินเป็นแบบไม่ระบุตัวตน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กุญแจ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16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กุญแจส่วนตัว:</a:t>
            </a: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ข้อมูลลับที่ใช้อนุมัติการใช้จ่าย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กุญแจสาธารณะ:</a:t>
            </a: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ใช้ตรวจสอบลายเซ็นโดยไม่เปิดเผยกุญแจส่วนตัว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ที่อยู่:</a:t>
            </a: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ข้อมูลสำหรับรับเงินที่ได้มาจากข้อมูลกุญแจสาธารณะ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โดยปกติ กระเป๋าเงินจะจัดการกุญแจหลายดอกโดยอัตโนมัติ</a:t>
            </a:r>
            <a:endParaRPr lang="th" sz="2110" dirty="0"/>
          </a:p>
        </p:txBody>
      </p:sp>
      <p:sp>
        <p:nvSpPr>
          <p:cNvPr id="5" name="Text 3"/>
          <p:cNvSpPr/>
          <p:nvPr/>
        </p:nvSpPr>
        <p:spPr>
          <a:xfrm>
            <a:off x="666780" y="3279313"/>
            <a:ext cx="1151001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ห้ามเปิดเผยกุญแจส่วนตัว ชุดคำกู้คืน รหัสผ่าน หรือรหัสกู้คืนให้ผู้อื่นทราบโดยเด็ดขาด ผู้สอน เจ้าหน้าที่ฝ่ายสนับสนุน บริษัทผู้ให้บริการกระเป๋าเงิน พนักงานศูนย์ซื้อขาย หรือนักพัฒนาที่ดำเนินงานอย่างถูกต้อง ไม่มีใครจำเป็นต้องใช้ข้อมูลเหล่านี้ของท่าน</a:t>
            </a:r>
            <a:endParaRPr lang="th" sz="2110" dirty="0"/>
          </a:p>
        </p:txBody>
      </p:sp>
      <p:sp>
        <p:nvSpPr>
          <p:cNvPr id="6" name="Shape 4"/>
          <p:cNvSpPr/>
          <p:nvPr/>
        </p:nvSpPr>
        <p:spPr>
          <a:xfrm>
            <a:off x="666780" y="4633356"/>
            <a:ext cx="1085850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5"/>
          <p:cNvSpPr/>
          <p:nvPr/>
        </p:nvSpPr>
        <p:spPr>
          <a:xfrm>
            <a:off x="666780" y="463335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6"/>
          <p:cNvSpPr/>
          <p:nvPr/>
        </p:nvSpPr>
        <p:spPr>
          <a:xfrm>
            <a:off x="1153058" y="4874758"/>
            <a:ext cx="10539649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ลองทำดู</a:t>
            </a:r>
            <a:endParaRPr lang="th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จัดหมวดหมู่ตัวอย่างที่เตรียมไว้เป็นข้อมูลสำหรับรับเงิน ข้อมูลลับ และข้อมูลสาธารณะที่กลายเป็นข้อมูลอ่อนไหวเมื่อเชื่อมโยงกับบุคคล</a:t>
            </a:r>
            <a:endParaRPr lang="th" sz="2110" dirty="0"/>
          </a:p>
        </p:txBody>
      </p:sp>
      <p:sp>
        <p:nvSpPr>
          <p:cNvPr id="9" name="Text 7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คีย์ส่วนตัว: ห้ามเปิดเผยให้ผู้อื่นทราบโดยเด็ดขาด ใครก็ตามที่มีคีย์นี้สามารถใช้จ่ายบิตคอยน์ของคุณได้ การรับ: เปิดเผยได้อย่างปลอดภัย คีย์สาธารณะที่ได้มาจากคีย์ส่วนตัว ที่อยู่สำหรับรับที่สร้างจากข้อมูลค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203625"/>
            <a:ext cx="11506170" cy="42983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วลีเริ่มต้น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35608"/>
            <a:ext cx="5694426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วลีกู้คืนคือรายการคำที่เรียงตามลำดับ ซึ่งกระเป๋าเงินหลายประเภทใช้เพื่อกู้คืนกุญแจส่วนตัว</a:t>
            </a:r>
            <a:endParaRPr lang="th" sz="2210" dirty="0"/>
          </a:p>
        </p:txBody>
      </p:sp>
      <p:sp>
        <p:nvSpPr>
          <p:cNvPr id="6" name="Text 3"/>
          <p:cNvSpPr/>
          <p:nvPr/>
        </p:nvSpPr>
        <p:spPr>
          <a:xfrm>
            <a:off x="1017179" y="2795321"/>
            <a:ext cx="5310287" cy="3195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มักมี 12 หรือ 24 คำ โดยรูปแบบอาจแตกต่างกัน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การสะกดและลำดับต้องถูกต้องทุกประการ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คำแนะนำอย่างเป็นทางการในการสำรองข้อมูล; การจัดเก็บแบบออฟไลน์และเป็นส่วนตัว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ป้องกันการสูญหาย ความเสียหาย การถูกกล้องบันทึกภาพ และการถูกผู้อื่นแอบดู</a:t>
            </a:r>
            <a:endParaRPr lang="th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การใช้งานแบบมีผู้ดูแลสินทรัพย์และแบบดูแลสินทรัพย์ด้วยตนเอง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16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แบบผู้ให้บริการดูแลสินทรัพย์:</a:t>
            </a: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ผู้ให้บริการควบคุมกุญแจและการกู้คืนบัญชี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ยอดคงเหลือที่แสดง: คำมั่นของผู้ให้บริการว่าจะส่งมอบบิตคอยน์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แบบดูแลสินทรัพย์ด้วยตนเอง:</a:t>
            </a: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ผู้ใช้ควบคุมกุญแจและการสำรองข้อมูล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การควบคุมโดยตรงมาพร้อมกับความรับผิดชอบต่อข้อผิดพลาดและการกู้คืน</a:t>
            </a:r>
            <a:endParaRPr lang="th" sz="2110" dirty="0"/>
          </a:p>
        </p:txBody>
      </p:sp>
      <p:sp>
        <p:nvSpPr>
          <p:cNvPr id="5" name="Text 3"/>
          <p:cNvSpPr/>
          <p:nvPr/>
        </p:nvSpPr>
        <p:spPr>
          <a:xfrm>
            <a:off x="666780" y="3279313"/>
            <a:ext cx="1151001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ล็อกเชนสาธารณะไม่สามารถพิสูจน์ได้ว่าผู้ให้บริการมีภาระต้องส่งมอบสินทรัพย์ให้ลูกค้ารายใดรายหนึ่งเท่าใด การดูแลสินทรัพย์ด้วยตนเองยังอาจต้องพึ่งพาซอฟต์แวร์ ฮาร์ดแวร์ เซิร์ฟเวอร์ และเครือข่าย</a:t>
            </a:r>
            <a:endParaRPr lang="th" sz="2110" dirty="0"/>
          </a:p>
        </p:txBody>
      </p:sp>
      <p:sp>
        <p:nvSpPr>
          <p:cNvPr id="6" name="Shape 4"/>
          <p:cNvSpPr/>
          <p:nvPr/>
        </p:nvSpPr>
        <p:spPr>
          <a:xfrm>
            <a:off x="666780" y="4633356"/>
            <a:ext cx="1085850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5"/>
          <p:cNvSpPr/>
          <p:nvPr/>
        </p:nvSpPr>
        <p:spPr>
          <a:xfrm>
            <a:off x="666780" y="463335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6"/>
          <p:cNvSpPr/>
          <p:nvPr/>
        </p:nvSpPr>
        <p:spPr>
          <a:xfrm>
            <a:off x="1153058" y="4874758"/>
            <a:ext cx="10539649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ลองทำดู</a:t>
            </a:r>
            <a:endParaRPr lang="th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เปรียบเทียบคำอธิบายสองแบบที่เตรียมไว้: ใครควบคุมกุญแจ ใครกู้คืนการเข้าถึง และต้องตรวจสอบความเสี่ยงใดบ้าง?</a:t>
            </a:r>
            <a:endParaRPr lang="th" sz="2110" dirty="0"/>
          </a:p>
        </p:txBody>
      </p:sp>
      <p:sp>
        <p:nvSpPr>
          <p:cNvPr id="9" name="Text 7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80" y="714421"/>
            <a:ext cx="10858500" cy="5429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ผู้ให้บริการดูแลสินทรัพย์ คุณลงชื่อเข้าใช้บัญชีบนโทรศัพท์ของคุณผู้ให้บริการเก็บกุญแจไว้บนเซิร์ฟเวอร์ของตน ผู้ให้บริการอนุมัติและลงนามการชำระเงินของคุณยอดคงเหลือคำสัญญาจากผู้ให้บริการการกู้คืนผ่านกระบว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36458"/>
            <a:ext cx="11506170" cy="523274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8767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กระเป๋าเงินแบบร้อนและแบบเย็น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3195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แบบร้อน: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กุญแจอยู่บนอุปกรณ์ที่เชื่อมต่ออินเทอร์เน็ต สะดวก แต่เสี่ยงต่อภัยคุกคามมากกว่า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แบบเย็น: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กุญแจสำหรับลงนามถูกแยกออกจากอุปกรณ์อเนกประสงค์ที่เชื่อมต่ออินเทอร์เน็ต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กระเป๋าฮาร์ดแวร์: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อุปกรณ์เฉพาะสำหรับปกป้องกุญแจและลงนาม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การดูแลรักษาและการกู้คืน: เป็นคนละประเด็น</a:t>
            </a:r>
            <a:endParaRPr lang="th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4883536"/>
            <a:ext cx="6340632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กระเป๋าฮาร์ดแวร์สามารถรองรับการจัดเก็บแบบเย็นได้ แต่ทั้งสองคำนี้ใช้แทนกันไม่ได้ อุปกรณ์และข้อมูลสำรองยังคงต้องได้รับการปกป้อง</a:t>
            </a:r>
            <a:endParaRPr lang="th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การกู้คืนกระเป๋าเงินและการทดสอบวลีกู้คืน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ใช้เฉพาะสื่อที่เตรียมไว้ สื่อเปล่า หรือสื่อจำลองเท่านั้น ห้ามเปิดเผยคำกู้คืนจริง และห้ามนำกระเป๋าเงินที่ใช้ในชั้นเรียนไปใช้เก็บเงินจำนวนมากในภายหลัง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ใช้เฉพาะสื่อที่เตรียมไว้ สื่อที่ไม่มีข้อมูลจริง หรือสื่อจำลองเท่านั้น ผู้สอนของคุณจะไม่เห็นคำกู้คืนไม่ว่าในกรณีใด 1 ปฏิบัติตามคำแนะนำใช้คู่มืออย่างเป็นทางการที่ตรงกับกระเป๋าเงินที่ใช้ฝึก2 ตรวจสอบความเ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990112"/>
            <a:ext cx="11506170" cy="472525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การรับบิตคอยน์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แบบฝึกหัด 1: รับเงินอย่างปลอดภัย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1047720" y="2102937"/>
            <a:ext cx="11092404" cy="2300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เปิดกระเป๋าเงินที่เตรียมไว้ แล้วเลือก รับ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ระบุว่าเป็นการรับแบบออนเชนหรือไลท์นิง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แชร์เฉพาะข้อมูลสาธารณะสำหรับรับเงินเท่านั้น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ตรวจสอบยอดเงินที่ขอรับกับผู้ส่ง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ตรวจสอบยอดเงินและสถานะในกระเป๋าเงินของท่านเอง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4738421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ข้อความหรือภาพหน้าจอจากผู้ส่งไม่ใช่หลักฐาน สถานะรอดำเนินการแตกต่างจากสถานะยืนยันแล้ว การยืนยันธุรกรรมไม่สามารถแก้ไขการส่งไปยังที่อยู่ที่ผิดหรือการหลอกลวงได้</a:t>
            </a:r>
            <a:endParaRPr lang="th" sz="24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การส่งบิตคอยน์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47770"/>
            <a:ext cx="1114425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แบบฝึกหัด 2: หยุดและตรวจสอบก่อนส่ง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2163928"/>
            <a:ext cx="6340632" cy="2468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อนุมัติเฉพาะเมื่อข้อมูลทุกรายการที่ตรวจสอบตรงกันเท่านั้น หากรายละเอียดเปลี่ยนไป มีการเร่งรัด หรือมีใครขอข้อมูลลับ ให้หยุดและตรวจสอบยืนยันด้วยตนเองผ่านช่องทางอิสระ การส่งที่ถูกต้องตามกฎของเครือข่ายนั้นย้อนกลับได้ยากหรืออาจย้อนกลับไม่ได้เลย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ก่อนที่คุณจะส่ง✓ ผู้รับยืนยันตัวตนผู้รับและเหตุผลในการส่งผ่านช่องทางที่เชื่อถือได้✓ วิธีชำระเงินยืนยันว่าจะส่งแบบออนเชนหรือผ่านไลต์นิง✓ ปลายทางเปรียบเทียบปลายทางกับข้อมูลบนหน้าจอรับเงินที่เชื่อถือได้✓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458389"/>
            <a:ext cx="11506170" cy="578879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การตรวจสอบและธุรกรรมที่ไม่สามารถย้อนกลับได้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150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Txid: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ตัวระบุธุรกรรมบนบล็อกเชน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เครื่องมือสำรวจบล็อกเชน: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ส่วนติดต่อสำหรับเข้าถึงข้อมูลธุรกรรมสาธารณะ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ตรวจสอบเครือข่าย ปลายทาง จำนวนเงิน ค่าธรรมเนียม สถานะ และจำนวนการยืนยัน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กระจายธุรกรรมสู่เครือข่าย → รอดำเนินการ → รวมอยู่ในบล็อก → ได้รับการยืนยันเพิ่มเติมในภายหลัง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3855202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เครื่องมือสำรวจบล็อกเชนไม่สามารถพิสูจน์ตัวตน ความซื่อสัตย์ หรือวัตถุประสงค์ของการชำระเงินได้ ไม่มีจำนวนการยืนยันมาตรฐานเดียวที่ใช้ได้กับการชำระเงินทุกครั้ง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4937851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ใช้ตัวอย่างที่เตรียมไว้ อย่าค้นหาที่อยู่หรือธุรกรรมส่วนตัวของผู้เรียน การค้นหาอาจเปิดเผยสิ่งที่ท่านสนใจให้ผู้ให้บริการเครื่องมือสำรวจบล็อกเชนทราบ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พูลธุรกรรมที่รอดำเนินการกำลังรอบรรจุในบล็อกบล็อก Nการยืนยัน 1 ครั้งบล็อก N+1การยืนยัน 2 ครั้งบล็อก N+2การยืนยัน 3 ครั้งบล็อก N+3การยืนยัน 4 ครั้ง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850471"/>
            <a:ext cx="11506170" cy="300471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รายการตรวจสอบความปลอดภัย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35608"/>
            <a:ext cx="5694426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แบบฝึกหัด 3: สังเกตความเสี่ยงและหยุดอย่างปลอดภัย</a:t>
            </a:r>
            <a:endParaRPr lang="th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2472903"/>
            <a:ext cx="5694426" cy="1513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หยุดก่อน อย่าแบ่งปันข้อมูลใด ๆ อย่าส่งสิ่งใด ปิดช่องทางการติดต่อ ตรวจสอบด้วยตนเองผ่านแหล่งข้อมูลอิสระ ขอความช่วยเหลือโดยไม่เปิดเผยข้อมูลลับ</a:t>
            </a:r>
            <a:endParaRPr lang="th" sz="2210" dirty="0"/>
          </a:p>
        </p:txBody>
      </p:sp>
      <p:sp>
        <p:nvSpPr>
          <p:cNvPr id="7" name="Shape 4"/>
          <p:cNvSpPr/>
          <p:nvPr/>
        </p:nvSpPr>
        <p:spPr>
          <a:xfrm>
            <a:off x="666780" y="4267230"/>
            <a:ext cx="5372100" cy="189189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8" name="Shape 5"/>
          <p:cNvSpPr/>
          <p:nvPr/>
        </p:nvSpPr>
        <p:spPr>
          <a:xfrm>
            <a:off x="666780" y="4267230"/>
            <a:ext cx="57150" cy="189189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9" name="Text 6"/>
          <p:cNvSpPr/>
          <p:nvPr/>
        </p:nvSpPr>
        <p:spPr>
          <a:xfrm>
            <a:off x="1172535" y="4519605"/>
            <a:ext cx="4682642" cy="1387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ลองทำดู</a:t>
            </a:r>
            <a:endParaRPr lang="th" sz="2210" dirty="0"/>
          </a:p>
          <a:p>
            <a:pPr algn="l" indent="0" marL="0">
              <a:lnSpc>
                <a:spcPct val="113000"/>
              </a:lnSpc>
              <a:spcBef>
                <a:spcPts val="330"/>
              </a:spcBef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ระบุสัญญาณเตือนในข้อความที่เตรียมไว้ ความสูญเสียที่อาจเกิดขึ้น และสิ่งแรกที่ควรทำเพื่อความปลอดภัย</a:t>
            </a:r>
            <a:endParaRPr lang="th" sz="2210" dirty="0"/>
          </a:p>
        </p:txBody>
      </p:sp>
      <p:sp>
        <p:nvSpPr>
          <p:cNvPr id="10" name="Text 7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การเร่งให้ตัดสินใจ การแอบอ้างตัวตน การเปลี่ยนปลายทางการโอน การรับประกันผลตอบแทน การขอข้อมูลลับ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014527"/>
            <a:ext cx="11506170" cy="467642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171700"/>
            <a:ext cx="5029200" cy="2514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การได้มาและการแลกเปลี่ยนบิต</a:t>
            </a:r>
            <a:br/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คอยน์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42516"/>
            <a:ext cx="5694426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เพื่อสร้างความรู้ความเข้าใจ ไม่ใช่คำแนะนำทางการเงิน</a:t>
            </a:r>
            <a:endParaRPr lang="th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2789652"/>
            <a:ext cx="5694426" cy="138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เปรียบเทียบราคารวมและส่วนต่างราคา ค่าธรรมเนียมบริการและการถอน การควบคุมกุญแจ ข้อมูลระบุตัวตน การชำระบัญชี และกฎระเบียบท้องถิ่นที่ใช้บังคับอยู่ในปัจจุบัน</a:t>
            </a:r>
            <a:endParaRPr lang="t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427891"/>
            <a:ext cx="5694426" cy="1727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ไม่มีวิธีการหรือผู้ให้บริการรายใดที่ถือว่าดีที่สุดโดยอัตโนมัติ </a:t>
            </a: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KYC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หมายถึงการตรวจสอบยืนยันตัวตน: อาจมีประโยชน์ด้านการปฏิบัติตามกฎระเบียบหรือการกู้คืน แต่ก็มาพร้อมความเสี่ยงด้านข้อมูลที่เชื่อมโยงตัวตนกับการชำระเงิน</a:t>
            </a:r>
            <a:endParaRPr lang="th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บุคคลหนึ่งที่ต้องการบิตคอยน์ การหารายได้ รับค่าตอบแทนจากการทำงานระหว่างบุคคลแลกเปลี่ยนด้วยเงินสดโดยพบกันโดยตรงแพลตฟอร์มแลกเปลี่ยนซื้อจากผู้ให้บริการตู้เอทีเอ็ม ซื้อที่ตู้ เก็บรักษาด้วยตนเอง หรือมียอดค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10032"/>
            <a:ext cx="11506170" cy="528550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ค่าใช้จ่ายมีราคา ส่วนต่างราคา และค่าธรรมเนียมบริการหรือค่าธรรมเนียมการถอนอย่างไรบ้าง?การดูแลสินทรัพย์ใครเป็นผู้ควบคุมบิตคอยน์ก่อนและหลังการแลกเปลี่ยน? ข้อมูลระบุตัวตนและความเป็นส่วนตัวมีการเก็บรวบรวม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850666"/>
            <a:ext cx="11506170" cy="500432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การชำระเงินแบบออนเชนและผ่านเครือข่ายไลท์นิง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17179" y="1379464"/>
            <a:ext cx="11125871" cy="21161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ออนเชน: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บันทึกบนบล็อกเชน; การยืนยันธุรกรรม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ไลต์นิง: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เครือข่ายการชำระเงินบิตคอยน์; โดยทั่วไปจะทราบผลสำเร็จหรือล้มเหลวได้รวดเร็ว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คำขอรับชำระเงิน ค่าธรรมเนียม ขีดจำกัด และจุดที่อาจเกิดความล้มเหลวแตกต่างกัน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เลือกคำขอให้ตรงกับวิธีการชำระเงินที่กระเป๋าเงินรองรับ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ทั้งสองช่องทางอาจเกี่ยวข้องกับการให้ผู้ให้บริการดูแลเงินหรือการพึ่งพาบริการ</a:t>
            </a:r>
            <a:endParaRPr lang="th" sz="2210" dirty="0"/>
          </a:p>
        </p:txBody>
      </p:sp>
      <p:sp>
        <p:nvSpPr>
          <p:cNvPr id="5" name="Text 3"/>
          <p:cNvSpPr/>
          <p:nvPr/>
        </p:nvSpPr>
        <p:spPr>
          <a:xfrm>
            <a:off x="666780" y="3804087"/>
            <a:ext cx="11510010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ไลต์นิงไม่ใช่เหรียญแยกต่างหาก กระเป๋าเงินไลต์นิงอาจเป็นแบบที่ผู้ให้บริการดูแลเงินหรือแบบที่ผู้ใช้ดูแลเงินเองก็ได้ การชำระเงินที่รวดเร็วไม่ได้พิสูจน์ว่าเหมาะสำหรับการเก็บยอดเงินที่มากขึ้น</a:t>
            </a:r>
            <a:endParaRPr lang="th" sz="2210" dirty="0"/>
          </a:p>
        </p:txBody>
      </p:sp>
      <p:sp>
        <p:nvSpPr>
          <p:cNvPr id="6" name="Text 4"/>
          <p:cNvSpPr/>
          <p:nvPr/>
        </p:nvSpPr>
        <p:spPr>
          <a:xfrm>
            <a:off x="666780" y="4841382"/>
            <a:ext cx="11510010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บางแอปรองรับทั้งสองช่องทาง โดยมีค่าธรรมเนียมหรือการพึ่งพาบริการเพิ่มเติม รายละเอียดเกี่ยวกับช่องทาง การกำหนดเส้นทาง และสภาพคล่องอยู่ในเนื้อหาการเรียนรู้ขั้นสูง</a:t>
            </a:r>
            <a:endParaRPr lang="th" sz="221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การฝึกปฏิบัติแบบมีผู้ช่วยเหลือ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772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เปิดและสำรวจการใช้งานกระเป๋าเงินที่เตรียมไว้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ทำตามขั้นตอนการเข้าใช้งานครั้งแรกที่ได้รับอนุมัติให้ครบถ้วน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ค้นหาและตรวจสอบข้อมูลสาธารณะสำหรับรับเงิน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รับเงินหรือจำลองการรับเงินอย่างปลอดภัย แล้วตรวจสอบสถานะ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ดำเนินการหรือจำลองขั้นตอนการรับ/ส่งเงินให้ครบถ้วน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แสดงความพร้อมในการกู้คืนกระเป๋าเงินโดยไม่เปิดเผยข้อมูลลับ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49445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ใช้สภาพแวดล้อมการฝึกที่ตกลงกันไว้ หยุดเมื่อพบความไม่ตรงกัน และขอความช่วยเหลือและฝึกฝนเพิ่มเติมเมื่อจำเป็น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ทบทวน: ความรับผิดชอบในการดูแลสินทรัพย์ด้วยตนเองหมายถึง</a:t>
            </a:r>
            <a:br/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อะไร?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30263"/>
            <a:ext cx="11510010" cy="31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8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ประเด็นสำคัญ</a:t>
            </a:r>
            <a:endParaRPr lang="th" sz="1820" dirty="0"/>
          </a:p>
        </p:txBody>
      </p:sp>
      <p:sp>
        <p:nvSpPr>
          <p:cNvPr id="5" name="Text 3"/>
          <p:cNvSpPr/>
          <p:nvPr/>
        </p:nvSpPr>
        <p:spPr>
          <a:xfrm>
            <a:off x="956188" y="2327971"/>
            <a:ext cx="11192805" cy="1747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กระเป๋าเงินจัดการการเข้าถึง; กุญแจใช้อนุมัติการใช้จ่าย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แบ่งปันข้อมูลสำหรับรับเงิน; เก็บข้อมูลลับไว้แบบออฟไลน์และเป็นส่วนตัว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ระบุความเสี่ยงด้านการดูแลสินทรัพย์ การกู้คืน และอุปกรณ์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ตรวจสอบก่อนอนุมัติ; ตรวจสอบผลลัพธ์ด้วยตนเอง</a:t>
            </a:r>
            <a:endParaRPr lang="t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หยุดเมื่อถูกกดดัน; จำกัดผลเสียจากความผิดพลาดระหว่างเรียนรู้ให้น้อยที่สุด</a:t>
            </a:r>
            <a:endParaRPr lang="th" sz="1820" dirty="0"/>
          </a:p>
        </p:txBody>
      </p:sp>
      <p:sp>
        <p:nvSpPr>
          <p:cNvPr id="6" name="Text 4"/>
          <p:cNvSpPr/>
          <p:nvPr/>
        </p:nvSpPr>
        <p:spPr>
          <a:xfrm>
            <a:off x="666780" y="4330416"/>
            <a:ext cx="11510010" cy="625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เพื่อนส่งคำขอมา ขณะเดียวกันฝ่ายสนับสนุนที่ไม่คุ้นเคยก็เร่งให้คุณดำเนินการทันที คุณจะตรวจสอบอะไรได้บ้างก่อนลงมือทำสิ่งใด?</a:t>
            </a:r>
            <a:endParaRPr lang="th" sz="1820" dirty="0"/>
          </a:p>
        </p:txBody>
      </p:sp>
      <p:sp>
        <p:nvSpPr>
          <p:cNvPr id="7" name="Shape 5"/>
          <p:cNvSpPr/>
          <p:nvPr/>
        </p:nvSpPr>
        <p:spPr>
          <a:xfrm>
            <a:off x="666780" y="5187117"/>
            <a:ext cx="10858500" cy="93744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8" name="Shape 6"/>
          <p:cNvSpPr/>
          <p:nvPr/>
        </p:nvSpPr>
        <p:spPr>
          <a:xfrm>
            <a:off x="666780" y="5187117"/>
            <a:ext cx="57150" cy="93744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9" name="Text 7"/>
          <p:cNvSpPr/>
          <p:nvPr/>
        </p:nvSpPr>
        <p:spPr>
          <a:xfrm>
            <a:off x="1094537" y="5395600"/>
            <a:ext cx="10663641" cy="520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ช่วงเวลาทบทวน</a:t>
            </a:r>
            <a:endParaRPr lang="th" sz="1820" dirty="0"/>
          </a:p>
          <a:p>
            <a:pPr algn="l" indent="0" marL="0">
              <a:lnSpc>
                <a:spcPct val="113000"/>
              </a:lnSpc>
              <a:spcBef>
                <a:spcPts val="270"/>
              </a:spcBef>
              <a:buNone/>
            </a:pPr>
            <a:r>
              <a:rPr lang="t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คุณจะหยุดเพื่อตรวจสอบความปลอดภัยเรื่องใดก่อนลงมือทำ?</a:t>
            </a:r>
            <a:endParaRPr lang="th" sz="1820" dirty="0"/>
          </a:p>
        </p:txBody>
      </p:sp>
      <p:sp>
        <p:nvSpPr>
          <p:cNvPr id="10" name="Text 8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3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135215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7941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โมดูล 4</a:t>
            </a:r>
            <a:endParaRPr lang="th" sz="2400" dirty="0"/>
          </a:p>
        </p:txBody>
      </p:sp>
      <p:sp>
        <p:nvSpPr>
          <p:cNvPr id="3" name="Text 1"/>
          <p:cNvSpPr/>
          <p:nvPr/>
        </p:nvSpPr>
        <p:spPr>
          <a:xfrm>
            <a:off x="381030" y="2866553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บิตคอยน์ในชุมชนของคุณ</a:t>
            </a:r>
            <a:endParaRPr lang="th" sz="4350" dirty="0"/>
          </a:p>
        </p:txBody>
      </p:sp>
      <p:sp>
        <p:nvSpPr>
          <p:cNvPr id="4" name="Text 2"/>
          <p:cNvSpPr/>
          <p:nvPr/>
        </p:nvSpPr>
        <p:spPr>
          <a:xfrm>
            <a:off x="340980" y="3900007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เชื่อมโยง:</a:t>
            </a: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ปัญหา แนวทางแก้ไข และการลงมือทำอย่างปลอดภัยเชื่อมโยงกับชุมชนนี้อย่างไร?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โมดูลท้องถิ่นที่ 4 ของคุณ</a:t>
            </a:r>
            <a:endParaRPr lang="th" sz="3000" dirty="0"/>
          </a:p>
        </p:txBody>
      </p:sp>
      <p:pic>
        <p:nvPicPr>
          <p:cNvPr id="4" name="Image 0" descr="เชื่อมโยงเชื่อมโยงสิ่งที่เรียนรู้ก่อนหน้านี้กับความต้องการในท้องถิ่น เปรียบเทียบพิจารณาข้อดีข้อเสียของบิตคอยน์เทียบกับทางเลือกในท้องถิ่นที่ใช้ได้จริงฝึกปฏิบัติอย่างปลอดภัยลองทำภารกิจที่กำหนดไว้โดยมีผู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80" y="1295430"/>
            <a:ext cx="10858500" cy="206306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35108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บันทึกประเด็นที่ท่านมุ่งเน้นในบริบทท้องถิ่น: ปัญหาหรือโอกาส ทางเลือก สถานการณ์ที่ปลอดภัย ประโยชน์และความเสี่ยงหลัก และขั้นตอนถัดไปที่ปลอดภัย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63838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ไม่ได้คาดหวังให้ท่านนำบิตคอยน์มาใช้หรือสรุปว่าเป็นทางเลือกที่ดีที่สุด ตัวอย่างในท้องถิ่นไม่ได้พิสูจน์ว่าวิธีการหนึ่งจะใช้ได้ผลในทุกพื้นที่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การฝึกปฏิบัติและการสาธิต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การสาธิต: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สังเกตกระบวนการและความเสี่ยง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การฝึกปฏิบัติ: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ทำตามโดยใช้สื่อการฝึกที่ปลอดภัย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การลงมือทำด้วยตนเอง: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ทำงานให้สำเร็จหรืออธิบายการตัดสินใจด้วยตนเอง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ก่อนฝึกปฏิบัติ: ตรวจสอบเครื่องมือให้พร้อม มีแผนการกู้คืนและแผนรับมือเมื่อเกิดความล้มเหลวที่ชัดเจน ทราบความเสี่ยง และกำหนดจุดหยุดที่ชัดเจน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4205326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ไม่มีการกดดันให้ติดตั้งซอฟต์แวร์หรือเปิดเผยข้อมูลทางการเงิน มีทางเลือกแบบออฟไลน์หรือแบบไม่ใช้เงินจริงให้เลือก หากใช้เงินจริง จำนวนเงินต้องน้อยพอที่แม้สูญเสียทั้งหมดก็ยังเป็นบทเรียน ไม่ใช่วิกฤต</a:t>
            </a:r>
            <a:endParaRPr lang="th" sz="24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เครื่องมือและแหล่งข้อมูลบิตคอยน์ในท้องถิ่น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2439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วัตถุประสงค์และทางเลือกที่ใช้ได้จริง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การควบคุมและการกู้คืนกุญแจ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ผู้เผยแพร่ โดเมน หรือรายการแอปที่เป็นของแท้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สถานะการเป็นโอเพนซอร์ส การตรวจสอบ และการบำรุงรักษา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ความเป็นส่วนตัว ค่าใช้จ่ายทั้งหมด ความเข้ากันได้ และการสนับสนุน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กฎและข้อจำกัดในท้องถิ่นที่บังคับใช้อยู่ในปัจจุบัน</a:t>
            </a:r>
            <a:endParaRPr lang="th" sz="2110" dirty="0"/>
          </a:p>
        </p:txBody>
      </p:sp>
      <p:sp>
        <p:nvSpPr>
          <p:cNvPr id="5" name="Text 3"/>
          <p:cNvSpPr/>
          <p:nvPr/>
        </p:nvSpPr>
        <p:spPr>
          <a:xfrm>
            <a:off x="666780" y="4110319"/>
            <a:ext cx="11510010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บันทึกเครื่องมือ/เวอร์ชัน วันที่ตรวจสอบ รูปแบบการเก็บรักษาสินทรัพย์ การใช้งานหลัก ประโยชน์ ความเสี่ยง วิธีการกู้คืน และทางเลือก</a:t>
            </a:r>
            <a:endParaRPr lang="th" sz="2110" dirty="0"/>
          </a:p>
        </p:txBody>
      </p:sp>
      <p:sp>
        <p:nvSpPr>
          <p:cNvPr id="6" name="Text 4"/>
          <p:cNvSpPr/>
          <p:nvPr/>
        </p:nvSpPr>
        <p:spPr>
          <a:xfrm>
            <a:off x="666780" y="5102443"/>
            <a:ext cx="11510010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เครื่องมือที่ระบุชื่อไว้เป็นตัวอย่างเพื่อการเรียนรู้ตามข้อมูล ณ ช่วงเวลาหนึ่ง ไม่ใช่การรับรองหรือคำสัญญาว่าจะปลอดภัย พร้อมใช้งาน มีค่าใช้จ่ายต่ำ หรือเหมาะสม โปรดตรวจสอบอีกครั้งก่อนใช้งานจริง</a:t>
            </a:r>
            <a:endParaRPr lang="th" sz="211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การชำระเงินผ่านไลท์นิง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9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ใบแจ้งชำระเงิน: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คำขอให้ชำระเงินรายการหนึ่งโดยเฉพาะ อาจระบุจำนวนเงินและเวลาหมดอายุ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ที่อยู่ไลต์นิง: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ตัวระบุสำหรับกำหนดเส้นทางการชำระเงินที่ผู้ให้บริการรองรับ มักมีรูปแบบคล้ายอีเมล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ตรวจสอบการดูแลรักษาเงิน ช่องทางการเติมเงิน การสำรองข้อมูล ค่าธรรมเนียม และวงเงิน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ระบุวิธีจัดการเมื่อการชำระเงินล้มเหลวและวิธียืนยันผู้รับ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4645243"/>
            <a:ext cx="11510010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ที่อยู่ไลต์นิงไม่ใช่บัญชีอีเมล แต่ขึ้นอยู่กับผู้ให้บริการหรือโดเมนที่รองรับ โปรดตรวจสอบคำขอชำระเงินขั้นสุดท้ายก่อนอนุมัติ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5727802"/>
            <a:ext cx="115100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การชำระเงินจำนวนเล็กน้อยได้สำเร็จไม่ได้พิสูจน์ว่าจะปลอดภัยสำหรับยอดเงินที่มากกว่า</a:t>
            </a:r>
            <a:endParaRPr lang="th" sz="230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ผู้รับสร้างคำขอชำระเงินผู้รับสร้างคำขอชำระเงินพร้อมระบุจำนวนเงินผู้ส่งชำระเงินผู้ส่งสแกนคำขอ ตรวจสอบจำนวนเงิน และชำระเงิน ผู้รับได้รับเงินเงินที่ชำระมาถึงในอีกไม่กี่อึดใจ และทั้งสองฝ่ายต่างก็พอใจ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835475"/>
            <a:ext cx="11506170" cy="303461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ทราบว่ากระเป๋าเงินแต่ละใบเป็นแบบมีผู้ดูแลหรือแบบดูแลด้วยตนเอง 1สร้างคำขอชำระเงินผู้รับสร้างคำขอชำระเงิน2สแกนคำขอชำระเงินผู้ส่งสแกนหรือคัดลอกคำขอนั้น3ตรวจสอบรายละเอียดตรวจสอบผู้รับ จำนวนเงิน หน่วย เวล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771388"/>
            <a:ext cx="11506170" cy="516288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การชำระเงินผ่านไลท์นิงแบบมีคำแนะนำ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772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ผู้รับสร้างคำขอรับเงินที่ถูกต้อง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ผู้ส่งสแกนหรือคัดลอกคำขอนั้น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ตรวจสอบผู้รับ จำนวนเงิน หน่วย ค่าธรรมเนียม และเวลาหมดอายุหากมี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อนุมัติเมื่อรายละเอียดตรงกันเท่านั้น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ทั้งสองฝ่ายตรวจสอบผลในกระเป๋าเงินของตนเอง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อธิบายความเสี่ยงในการดูแลรักษาเงินและความเสี่ยงเมื่อการทำรายการล้มเหลว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49445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ใช้แบบฝึกปฏิบัติที่มีความเสี่ยงต่ำซึ่งจัดเตรียมไว้หรือได้รับอนุมัติแล้ว หยุดหากผลลัพธ์ต่างจากแผน และตรวจสอบให้แน่ใจก่อนดำเนินการต่อ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การใช้บิตคอยน์ในชีวิตประจำวัน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17179" y="1379464"/>
            <a:ext cx="11125871" cy="29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การหารายได้: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การกำหนดราคา จังหวะเวลา ความผันผวน การบันทึกข้อมูล และการเก็บรักษา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การออม: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การใช้ในอนาคต; ราคาอาจลดลงอย่างรุนแรง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การรับและส่ง: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คำขอที่ถูกต้อง การชำระธุรกรรมให้เสร็จสมบูรณ์ เส้นทาง และค่าธรรมเนียม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การใช้จ่าย: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อัตราแลกเปลี่ยน นโยบายของร้านค้า และผลกระทบทางภาษี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การกำหนดราคาและการบัญชี: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BTC/ซาโตชิ; อาจยังจำเป็นต้องบันทึกข้อมูลในสกุลเงินเฟียต</a:t>
            </a:r>
            <a:endParaRPr lang="t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การบริจาค:</a:t>
            </a: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ตรวจสอบว่าคำขอมาจากผู้รับตัวจริง</a:t>
            </a:r>
            <a:endParaRPr lang="th" sz="2210" dirty="0"/>
          </a:p>
        </p:txBody>
      </p:sp>
      <p:sp>
        <p:nvSpPr>
          <p:cNvPr id="5" name="Text 3"/>
          <p:cNvSpPr/>
          <p:nvPr/>
        </p:nvSpPr>
        <p:spPr>
          <a:xfrm>
            <a:off x="666780" y="4616988"/>
            <a:ext cx="11510010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กำลังแก้ปัญหาอะไร? ในกรณีนี้ บิตคอยน์ดีกว่าทางเลือกที่มีอยู่หรือไม่? มีความเสี่ยงหรือความรับผิดชอบใหม่อะไรเกิดขึ้นบ้าง?</a:t>
            </a:r>
            <a:endParaRPr lang="th" sz="221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การใช้จ่ายและการรับเงินในท้องถิ่น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11144250" cy="34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การซื้อของมูลค่าเล็กน้อย</a:t>
            </a:r>
            <a:endParaRPr lang="th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1973732"/>
            <a:ext cx="5989960" cy="183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ช่องทางใดเหมาะกับการชำระเงินจำนวนเล็กน้อยที่ต้องการความรวดเร็ว?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ใครเป็นผู้ร้องขอให้ชำระเงิน; ใครตรวจสอบจำนวนเงินและหน่วย?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จะทำอย่างไรหากยอดที่ “ส่ง” และ “ได้รับ” ไม่ตรงกัน?</a:t>
            </a:r>
            <a:endParaRPr lang="t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085631"/>
            <a:ext cx="11144250" cy="34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การชำระค่าจ้าง</a:t>
            </a:r>
            <a:endParaRPr lang="th" sz="2020" dirty="0"/>
          </a:p>
        </p:txBody>
      </p:sp>
      <p:sp>
        <p:nvSpPr>
          <p:cNvPr id="8" name="Text 5"/>
          <p:cNvSpPr/>
          <p:nvPr/>
        </p:nvSpPr>
        <p:spPr>
          <a:xfrm>
            <a:off x="986729" y="4636008"/>
            <a:ext cx="5989960" cy="1433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ใช้หน่วยใดตั้งราคา กำหนดอัตราแลกเปลี่ยนเมื่อใด ใครจ่ายค่าธรรมเนียม?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การเก็บรักษาสินทรัพย์ การบันทึกข้อมูล การจัดการอย่างปลอดภัย?</a:t>
            </a:r>
            <a:endParaRPr lang="th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ลูกค้าสั่งซื้อลูกค้าสั่งกาแฟ พนักงานออกใบแจ้งหนี้พนักงานสร้างคำขอชำระเงิน ลูกค้าชำระเงินลูกค้าชำระเงินด้วยบิตคอยน์ พนักงานส่งมอบลูกค้าได้รับกาแ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828068"/>
            <a:ext cx="11506170" cy="304952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97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การโอนเงินภายในประเทศ การคืนเงิน และการบริจาค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การโอนเงินให้ครอบครัว: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เปรียบเทียบเส้นทางการโอนทั้งหมด ค่าใช้จ่ายรวม ความล่าช้า การดูแลรักษาสินทรัพย์ และสิ่งที่ผู้รับต้องการ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การคืนเงิน: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ตรวจสอบคำขอของลูกค้า ใช้ที่อยู่ใหม่สำหรับการคืนเงิน ตกลงเรื่องค่าธรรมเนียมและการบันทึกข้อมูล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การบริจาคให้ชุมชน: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ตรวจสอบคำขอ ระบุผู้ควบคุมกุญแจและข้อมูลสำรอง รวมถึงเส้นทางการชำระเงิน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รักษาสมดุลระหว่างความโปร่งใสกับความเป็นส่วนตัวของผู้บริจาค ตรวจสอบข้อมูลที่ต้องบันทึก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98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ช่องทางซื้อเข้าและขายออกในท้องถิ่น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998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ช่องทางเข้าสู่บิตคอยน์: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เงินท้องถิ่น งาน หรือสินทรัพย์ → บิตคอยน์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ช่องทางออกจากบิตคอยน์:</a:t>
            </a: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บิตคอยน์ → เงินท้องถิ่น สินค้า หรือบริการ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เปรียบเทียบช่องทางในท้องถิ่นสองช่องทางกับทางเลือกที่มีอยู่ซึ่งไม่ใช้บิตคอยน์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ยอดรวมที่ได้รับ เวลา การดูแลรักษาสินทรัพย์ ความเป็นส่วนตัว ความเสี่ยงที่ธุรกรรมจะถูกย้อนกลับ และจุดที่อาจเกิดความล้มเหลว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ตรวจสอบว่าสามารถถอนบิตคอยน์ไปยังกุญแจที่ท่านควบคุมได้ ยอดคงเหลือภายในระบบอาจยังเป็นเพียงสิทธิเรียกร้อง</a:t>
            </a:r>
            <a:endParaRPr lang="t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4703674"/>
            <a:ext cx="11510010" cy="157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สำหรับการแลกเปลี่ยนแบบพบกันต่อหน้า โปรดเลือกสถานที่สาธารณะที่เหมาะสม หลีกเลี่ยงการพกเงินสดเกินความจำเป็น พาบุคคลที่ไว้วางใจไปด้วยตามความเหมาะสม ตรวจสอบว่าได้รับชำระเงินแล้วก่อนออกจากสถานที่ และปฏิบัติตามกฎหมายท้องถิ่น อย่าเปิดเผยจำนวนสินทรัพย์ที่ถือครองหรือรายละเอียดการจัดเก็บ</a:t>
            </a:r>
            <a:endParaRPr lang="t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99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ข้อดีและข้อเสียของการทำ KYC และการไม่ทำ KYC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KYC: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การตรวจสอบตัวตน; อาจมีประโยชน์ด้านการเข้าถึงบริการธนาคาร วงเงิน การปฏิบัติตามกฎระเบียบ หรือการกู้คืน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ความเสี่ยงด้านข้อมูล: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การเชื่อมโยงตัวตนกับการชำระเงินที่คงอยู่ระยะยาว ข้อมูลรั่วไหล การนำข้อมูลไปใช้ในทางที่ผิด หรือข้อจำกัด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ไม่ทำ KYC: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อาจมีการเก็บรวบรวมข้อมูลระบุตัวตนน้อยกว่า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อาจมีราคาสูงกว่า สภาพคล่องต่ำกว่า การช่วยเหลือน้อยกว่า การฉ้อโกง หรือข้อจำกัดทางกฎหมาย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78404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ไม่มีรูปแบบใดดีที่สุดเสมอไป โปรดอย่าฝ่าฝืนกฎหมายท้องถิ่นหรือเสี่ยงอันตรายต่อร่างกายเพื่อรักษาความเป็นส่วนตัว หากไม่แน่ใจ โปรดขอคำแนะนำที่เป็นปัจจุบันและสอดคล้องกับบริบทท้องถิ่นจากผู้มีคุณสมบัติเหมาะสม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เศรษฐกิจหมุนเวียน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29482"/>
            <a:ext cx="11510010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เศรษฐกิจหมุนเวียนบิตคอยน์เชื่อมโยงผู้คนที่สมัครใจหารายได้ ใช้จ่าย ออม และแลกเปลี่ยนบิตคอยน์ภายในชุมชน</a:t>
            </a:r>
            <a:endParaRPr lang="th" sz="2110" dirty="0"/>
          </a:p>
        </p:txBody>
      </p:sp>
      <p:sp>
        <p:nvSpPr>
          <p:cNvPr id="5" name="Text 3"/>
          <p:cNvSpPr/>
          <p:nvPr/>
        </p:nvSpPr>
        <p:spPr>
          <a:xfrm>
            <a:off x="1002000" y="2367839"/>
            <a:ext cx="11142604" cy="2024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คนทำงาน → ลูกค้า → ร้านค้า → ผู้จัดหาสินค้า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มูลค่าหมุนเวียนหรือถูกแปลงเป็นเงินตราของรัฐที่จุดใด?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ใครเป็นผู้ให้ความรู้และการสนับสนุนทางเทคนิค?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จะเกิดอะไรขึ้นหากการเชื่อมต่อขัดข้อง?</a:t>
            </a:r>
            <a:endParaRPr lang="t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ใครเป็นผู้แบกรับความเสี่ยงด้านการเก็บรักษาและราคา?</a:t>
            </a:r>
            <a:endParaRPr lang="th" sz="2110" dirty="0"/>
          </a:p>
        </p:txBody>
      </p:sp>
      <p:sp>
        <p:nvSpPr>
          <p:cNvPr id="6" name="Text 4"/>
          <p:cNvSpPr/>
          <p:nvPr/>
        </p:nvSpPr>
        <p:spPr>
          <a:xfrm>
            <a:off x="666780" y="4686940"/>
            <a:ext cx="11510010" cy="1447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จำนวนผู้ใช้งานเพียงอย่างเดียวไม่ได้พิสูจน์ถึงประโยชน์ในการใช้งาน ความต้องการที่ต่ำ เครื่องมือที่ไม่พร้อม การให้ความรู้ที่ไม่เพียงพอ หรือความปลอดภัยที่ไม่รัดกุม อาจทำให้วงจรนี้หยุดชะงักได้ จึงควรหลีกเลี่ยงการพึ่งพาการแจกฟรี หรือการให้ผู้จัดกิจกรรมเพียงคนเดียวเป็นผู้ดำเนินการชำระเงินทุกรายการ</a:t>
            </a:r>
            <a:endParaRPr lang="th" sz="2110" dirty="0"/>
          </a:p>
        </p:txBody>
      </p:sp>
      <p:sp>
        <p:nvSpPr>
          <p:cNvPr id="7" name="Text 5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101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061" y="571500"/>
            <a:ext cx="8569848" cy="57148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102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ลูกค้าลูกค้าชำระค่าสินค้าให้ผู้ค้าด้วยบิตคอยน์ ผู้ค้าผู้ค้าชำระค่าบริการให้ผู้ให้บริการด้วยบิตคอยน์ผู้ให้บริการผู้ให้บริการจ่ายบิตคอยน์ให้คนทำงานเป็นค่าตอบแทนสำหรับเวลาที่ใช้ทำงานคนทำงานคนทำงานนำบิตคอ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4926" y="266730"/>
            <a:ext cx="8522117" cy="6172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103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กรณีการใช้งานสำหรับร้านค้าหรือชุมชน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7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หน่วยที่ใช้กำหนดราคาและวิธีชำระเงิน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การควบคุมกุญแจ สิทธิ์การเข้าถึงของพนักงาน ความปลอดภัยของอุปกรณ์ และการสำรองข้อมูล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การยืนยัน ใบเสร็จรับเงิน การคืนเงิน และข้อผิดพลาด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การแปลงสกุลเงิน การบันทึกข้อมูล ภาษี และการสนับสนุน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แผนรับมือเมื่อกระเป๋าเงินหรือเครือข่ายขัดข้อง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43356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ผู้จัดงานคนเดียวที่ถือครองเงินส่วนรวมถือเป็นผู้รับฝากดูแลเงินและเป็นผู้ที่ทุกคนต้องไว้วางใจ เงินส่วนรวมจำเป็นต้องมีกฎที่โปร่งใส การบันทึกข้อมูล การควบคุมสิทธิ์การเข้าถึง และการตรวจสอบด้านกฎหมายตามความเหมาะสม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104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แผนที่ทรัพยากรท้องถิ่นและการสำรวจชุมชน</a:t>
            </a:r>
            <a:endParaRPr lang="th" sz="3000" dirty="0"/>
          </a:p>
        </p:txBody>
      </p:sp>
      <p:pic>
        <p:nvPicPr>
          <p:cNvPr id="4" name="Image 0" descr="QR cod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29750" y="1295430"/>
            <a:ext cx="2095530" cy="39000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7720" y="1386779"/>
            <a:ext cx="8483620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ค้นหาร้านค้า ผู้สอน งานพบปะ และแหล่งข้อมูลของชุมชน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ตรวจสอบวันที่และยืนยันข้อมูลด้วยตนเอง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เตรียมวิธีสำรองสำหรับการชำระเงินหรือการเข้าร่วมไว้ด้วย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การเป็นสมาชิกชุมชนไม่ได้เป็นหลักฐานยืนยันความน่าเชื่อถือ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549975"/>
            <a:ext cx="8901135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อย่าเปิดเผยชุดคำกู้คืน ยอดเงิน ที่อยู่บ้าน หรือมาตรการรักษาความปลอดภัยในงานพบปะ โปรดระมัดระวังข้อเสนอรับบริหารเงินลงทุน ข้อเสนอแลกเปลี่ยนแบบส่วนตัว การขอความช่วยเหลือเร่งด่วน และการรับประกันผลตอบแทน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ทบทวน: เชื่อมโยงสิ่งนี้กับชุมชนของคุณ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ทำแบบฝึกหัดด้วยตนเองให้เสร็จ จากนั้นเปรียบเทียบเหตุผลกับกลุ่มของท่าน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1047720" y="2102937"/>
            <a:ext cx="11092404" cy="318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มีความต้องการในท้องถิ่นและหน้าที่ของเงินใดบ้างที่เกี่ยวข้อง?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ท่านนำทางเลือกใดที่เป็นไปได้จริงมาเปรียบเทียบ?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ใช้ธุรกรรมออนเชน เครือข่ายไลท์นิง หรือทั้งสองอย่าง? ใครเป็นผู้ควบคุมกุญแจ?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ประโยชน์ที่เด่นชัดที่สุด ความเสี่ยงที่ร้ายแรงที่สุด และความล้มเหลวที่อาจเกิดขึ้นคืออะไร?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กฎหมาย โครงสร้างพื้นฐาน ภาษา หรือวัฒนธรรมส่งผลต่อผลลัพธ์อย่างไร?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มีหลักฐานใดสนับสนุนการดำเนินการขั้นต่อไปอย่างมีความรับผิดชอบ หากมี?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106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ประเด็นสำคัญและช่วงเวลาแห่งการทบทวนไตร่ตรอง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7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เริ่มจากความต้องการในท้องถิ่นและทางเลือกที่ใช้ได้จริง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สังเกต ฝึกปฏิบัติอย่างปลอดภัย แล้วจึงอธิบายหรือสาธิต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ตรวจสอบเครื่องมือ การเก็บรักษาสินทรัพย์ ค่าใช้จ่าย ความเป็นส่วนตัว และกฎระเบียบท้องถิ่นที่ใช้บังคับอยู่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ยืนยันวิธีการชำระเงินและผลลัพธ์ พร้อมวางแผนรับมือหากไม่สำเร็จ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การมีส่วนร่วมในชุมชนที่เป็นประโยชน์ต้องเป็นไปโดยสมัครใจและปกป้องผู้คน</a:t>
            </a:r>
            <a:endParaRPr lang="t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4433560"/>
            <a:ext cx="10858500" cy="164528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433560"/>
            <a:ext cx="57150" cy="164528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4707880"/>
            <a:ext cx="10415565" cy="1096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ช่วงเวลาทบทวน</a:t>
            </a:r>
            <a:endParaRPr lang="th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คุณจะถามคำถามใดก่อนตัดสินใจว่าแนวทางที่ใช้บิตคอยน์เหมาะกับความต้องการในท้องถิ่นหรือไม่?</a:t>
            </a:r>
            <a:endParaRPr lang="t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ประกาศนียบัตรบิตคอยน์ · โมดูล 4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107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108</Slides>
  <Notes>108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ประกาศนียบัตรบิตคอยน์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2026-10-22T20:38:24Z</dcterms:created>
  <dcterms:modified xsi:type="dcterms:W3CDTF">2026-10-22T20:38:24Z</dcterms:modified>
</cp:coreProperties>
</file>