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Извор: My First Bitcoin, Вовед во Биткоин, Водич за почетници, издание 26.10. Приспособено според лиценцата Creative Commons Наведи извор-Сподели под исти услови 4.0 Меѓународна; оваа презентација ја користи истата лиценца. Оваа презентација е помагало за излагање предводено од едукатор, засновано врз шесте прашања од водичот. Приспособете ги примерите, темпото и начинот на излагање на Вашата заедница, задржувајќи ги значењето и пораките за безбедност. Не се подразбира фиксно времетраење на сесијата.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Започнете со сликата: сите околу нас користат пари без да се преиспитуваат за нив. Прашајте ја групата кога последен пат размислувале од каде доаѓаат парите.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Дајте им на учениците неколку минути да пишуваат. Не барајте од никого да споделува лични финансиски податоци. Овие одговори повторно се разгледуваат на слајдот „Што следува?“ со клучните поенти.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Задржете ја оваа разлика во текот на целата сесија. Кога ќе се изнесе некое тврдење, прашајте: можеме ли да го провериме или за него се потребни критериуми и докази?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Користете го примерот од водичот: одгледувате ориз и Ви требаат чевли, но чевларот сака масло за готвење, а не ориз. Економистите ова го нарекуваат двојно совпаѓање на желбите.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Користете го примерот од водичот: одгледувате ориз и Ви требаат чевли, но чевларот сака масло за готвење, а не ориз. Економистите ова го нарекуваат двојно совпаѓање на желбите.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Банкнотата е само парче хартија. Парите го решаваат проблемот на трампата така што ја одвојуваат продажбата од купувањето: го продавате Вашиот ориз на едно лице, а купувате чевли од друго. Токму тоа ги разликува парите од трампата.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Ценовната инфлација е траен пораст на општото ниво на цените. Нејзината друга страна е куповната моќ: колку може да се купи со една парична единица. Ако цената на една кошница со основни производи се зголеми од 100 на 110 парични единици, со истите 100 парични единици веќе не може да се купи целата кошница.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Ценовната инфлација е траен пораст на општото ниво на цените. Нејзината друга страна е куповната моќ: колку може да се купи со една парична единица. Ако цената на една кошница со основни производи се зголеми од 100 на 110 парични единици, со истите 100 парични единици веќе не може да се купи целата кошница.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Економистите дебатираат за тоа колкаво е значењето на секоја причина. Задржете го фокусот на онаа причина што е резултат на одлука, а не на случајност.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Ова функционира без никаков уред или интернет. Споредете ги одговорите во групата и потсетете ги учениците дека една цена не е целосна мерка за инфлацијата.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Пред Биткоин, испраќањето пари преку интернет секогаш зависело од доверлива организација: банка или компанија за плаќања што ја водела главната книга, одобрувала сметки и можела да одложи, блокира или поништи плаќање. Дигиталните информации лесно се копираат: ако една дигитална монета би можела да се потроши двапати, таа не би можела да функционира како пари. Ова е проблемот на двојното трошење. Сатоши Накамото е лице или група што го користи тоа име.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Децентрализирано не значи дека сите имаат еднакво влијание. Тоа значи дека ниту еден учесник не може самостојно да ја промени главната книга или монетарните правила за сите.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Нови биткоини се пуштаат во оптек според јавно познат распоред, а независни компјутери наречени јазли го отфрлаат секој блок што го прекршува тоа правило. Ограничувањето е веродостојно бидејќи секој може да го провери. Тоа не е природен закон: важи затоа што учесниците продолжуваат да го спроведуваат. Ограничената понуда не гарантира дека цената ќе расте; цената зависи и од побарувачката и од понудата.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Поседувањето 100.000 сатоши и поседувањето 0,001 биткоин означуваат ист износ. Разјаснете ја заблудата дека Биткоин е недостапен затоа што еден биткоин е скап.</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Корисниците испраќаат, примаат и чуваат биткоин; јазлите проверуваат дали секоја трансакција и секој блок се во согласност со правилата; рударите се натпреваруваат да додадат нов блок во евиденцијата приближно на секои десет минути. Таа евиденција, блокчејнот, е јавна и нејзиното препишување е многу скапо. Забелешка за пишувањето: Биткоин со голема буква Б обично ја означува мрежата или системот; биткоин со мала буква б ги означува самите пари.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Корисниците испраќаат, примаат и чуваат биткоин; јазлите проверуваат дали секоја трансакција и секој блок се во согласност со правилата; рударите се натпреваруваат да додадат нов блок во евиденцијата приближно на секои десет минути. Таа евиденција, блокчејнот, е јавна и нејзиното препишување е многу скапо. Забелешка за пишувањето: Биткоин со голема буква Б обично ја означува мрежата или системот; биткоин со мала буква б ги означува самите пари.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Биткоин-паричник е алатка, обично апликација, што Ви овозможува да примате, да ја проверувате состојбата и да испраќате биткоин. Вашиот биткоин не се чува во Вашиот телефон: тој е евидентиран на блокчејнот. Паричникот управува со клучевите што Ви овозможуваат да докажете дека биткоинот е Ваш и да одобрите плаќање.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Почетната фраза не е само резервна копија: таа овозможува целосен пристап. Запишете ја точно на хартија кога го создавате паричникот; чувајте ја офлајн, во тајност и на место каде што нема да се изгуби или оштети. Никогаш не ја фотографирајте, не ја испраќајте по е-пошта, не ја зачувувајте во белешки во облак, не ја испраќајте во порака и не ја внесувајте на веб-страница. Прикажаните зборови се само пример; никогаш не прикажувајте и не собирајте вистински почетни фрази.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не препорачува конкретни паричници. Алатките, надоместоците и сопствениците се менуваат, а она што одговара на една заедница можеби нема да одговара на друга. Упатете ги учениците кај доверлив локален едукатор.</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9976561" y="571500"/>
            <a:ext cx="1548719" cy="272400"/>
          </a:xfrm>
          <a:prstGeom prst="rect">
            <a:avLst/>
          </a:prstGeom>
          <a:noFill/>
          <a:ln/>
        </p:spPr>
        <p:txBody>
          <a:bodyPr wrap="square" lIns="0" tIns="0" rIns="0" bIns="0" rtlCol="0" anchor="t"/>
          <a:lstStyle/>
          <a:p>
            <a:pPr algn="r" indent="0" marL="0">
              <a:lnSpc>
                <a:spcPct val="108000"/>
              </a:lnSpc>
              <a:buNone/>
            </a:pPr>
            <a:r>
              <a:rPr lang="mk" altLang="en-US" sz="1650" dirty="0">
                <a:solidFill>
                  <a:srgbClr val="FFFFFF"/>
                </a:solidFill>
                <a:latin typeface="IBM Plex Sans" pitchFamily="34" charset="0"/>
                <a:ea typeface="IBM Plex Sans" pitchFamily="34" charset="-122"/>
                <a:cs typeface="IBM Plex Sans" pitchFamily="34" charset="-120"/>
              </a:rPr>
              <a:t>Издание 26.10</a:t>
            </a:r>
            <a:endParaRPr lang="mk"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mk" altLang="en-US" sz="7200" dirty="0">
                <a:solidFill>
                  <a:srgbClr val="FFFFFF"/>
                </a:solidFill>
                <a:latin typeface="IBM Plex Sans Medium" pitchFamily="34" charset="0"/>
                <a:ea typeface="IBM Plex Sans Medium" pitchFamily="34" charset="-122"/>
                <a:cs typeface="IBM Plex Sans Medium" pitchFamily="34" charset="-120"/>
              </a:rPr>
              <a:t>Вовед</a:t>
            </a:r>
            <a:br/>
            <a:r>
              <a:rPr lang="mk" altLang="en-US" sz="7200" dirty="0">
                <a:solidFill>
                  <a:srgbClr val="FFFFFF"/>
                </a:solidFill>
                <a:latin typeface="IBM Plex Sans Medium" pitchFamily="34" charset="0"/>
                <a:ea typeface="IBM Plex Sans Medium" pitchFamily="34" charset="-122"/>
                <a:cs typeface="IBM Plex Sans Medium" pitchFamily="34" charset="-120"/>
              </a:rPr>
              <a:t>во Биткоин</a:t>
            </a:r>
            <a:endParaRPr lang="mk"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mk" altLang="en-US" sz="2400" dirty="0">
                <a:solidFill>
                  <a:srgbClr val="FFFFFF"/>
                </a:solidFill>
                <a:latin typeface="IBM Plex Sans" pitchFamily="34" charset="0"/>
                <a:ea typeface="IBM Plex Sans" pitchFamily="34" charset="-122"/>
                <a:cs typeface="IBM Plex Sans" pitchFamily="34" charset="-120"/>
              </a:rPr>
              <a:t>Водич за почетници</a:t>
            </a:r>
            <a:endParaRPr lang="mk"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mk" altLang="en-US" sz="4350" dirty="0">
                <a:solidFill>
                  <a:srgbClr val="FFFFFF"/>
                </a:solidFill>
                <a:latin typeface="IBM Plex Sans Medium" pitchFamily="34" charset="0"/>
                <a:ea typeface="IBM Plex Sans Medium" pitchFamily="34" charset="-122"/>
                <a:cs typeface="IBM Plex Sans Medium" pitchFamily="34" charset="-120"/>
              </a:rPr>
              <a:t>Зошто се важни парите?</a:t>
            </a:r>
            <a:endParaRPr lang="mk"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mk" altLang="en-US" sz="2400" dirty="0">
                <a:solidFill>
                  <a:srgbClr val="FFFFFF"/>
                </a:solidFill>
                <a:latin typeface="IBM Plex Sans" pitchFamily="34" charset="0"/>
                <a:ea typeface="IBM Plex Sans" pitchFamily="34" charset="-122"/>
                <a:cs typeface="IBM Plex Sans" pitchFamily="34" charset="-120"/>
              </a:rPr>
              <a:t>Користиме пари секој ден, но ретко се прашуваме како функционираат.</a:t>
            </a:r>
            <a:endParaRPr lang="mk"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Повеќето луѓе никогаш не</a:t>
            </a:r>
            <a:br/>
            <a:r>
              <a:rPr lang="mk" altLang="en-US" sz="3000" dirty="0">
                <a:solidFill>
                  <a:srgbClr val="422C70"/>
                </a:solidFill>
                <a:latin typeface="IBM Plex Sans Medium" pitchFamily="34" charset="0"/>
                <a:ea typeface="IBM Plex Sans Medium" pitchFamily="34" charset="-122"/>
                <a:cs typeface="IBM Plex Sans Medium" pitchFamily="34" charset="-120"/>
              </a:rPr>
              <a:t>застануваат да размислат за</a:t>
            </a:r>
            <a:br/>
            <a:r>
              <a:rPr lang="mk" altLang="en-US" sz="3000" dirty="0">
                <a:solidFill>
                  <a:srgbClr val="422C70"/>
                </a:solidFill>
                <a:latin typeface="IBM Plex Sans Medium" pitchFamily="34" charset="0"/>
                <a:ea typeface="IBM Plex Sans Medium" pitchFamily="34" charset="-122"/>
                <a:cs typeface="IBM Plex Sans Medium" pitchFamily="34" charset="-120"/>
              </a:rPr>
              <a:t>парите</a:t>
            </a:r>
            <a:endParaRPr lang="mk" sz="3000" dirty="0"/>
          </a:p>
        </p:txBody>
      </p:sp>
      <p:sp>
        <p:nvSpPr>
          <p:cNvPr id="5" name="Text 2"/>
          <p:cNvSpPr/>
          <p:nvPr/>
        </p:nvSpPr>
        <p:spPr>
          <a:xfrm>
            <a:off x="666780" y="2286000"/>
            <a:ext cx="5694426" cy="1234074"/>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Не да го заработувате, не да го трошите, туку да размислувате што е тоа и како функционира.</a:t>
            </a:r>
            <a:endParaRPr lang="mk"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Зошто се важни парите?</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Пет прашања за почеток</a:t>
            </a:r>
            <a:endParaRPr lang="mk" sz="3000" dirty="0"/>
          </a:p>
        </p:txBody>
      </p:sp>
      <p:sp>
        <p:nvSpPr>
          <p:cNvPr id="5" name="Text 2"/>
          <p:cNvSpPr/>
          <p:nvPr/>
        </p:nvSpPr>
        <p:spPr>
          <a:xfrm>
            <a:off x="986729" y="1372240"/>
            <a:ext cx="5989960" cy="2969423"/>
          </a:xfrm>
          <a:prstGeom prst="rect">
            <a:avLst/>
          </a:prstGeom>
          <a:noFill/>
          <a:ln/>
        </p:spPr>
        <p:txBody>
          <a:bodyPr wrap="square" lIns="0" tIns="0" rIns="0" bIns="0" rtlCol="0" anchor="t"/>
          <a:lstStyle/>
          <a:p>
            <a:pPr algn="l" marL="191770" indent="-191770">
              <a:lnSpc>
                <a:spcPct val="113000"/>
              </a:lnSpc>
              <a:buSzPct val="100000"/>
              <a:buChar char="•"/>
            </a:pPr>
            <a:r>
              <a:rPr lang="mk" altLang="en-US" sz="2020" dirty="0">
                <a:solidFill>
                  <a:srgbClr val="25252B"/>
                </a:solidFill>
                <a:latin typeface="IBM Plex Sans" pitchFamily="34" charset="0"/>
                <a:ea typeface="IBM Plex Sans" pitchFamily="34" charset="-122"/>
                <a:cs typeface="IBM Plex Sans" pitchFamily="34" charset="-120"/>
              </a:rPr>
              <a:t>Зошто на луѓето им се потребни пари?</a:t>
            </a:r>
            <a:endParaRPr lang="mk" sz="2020" dirty="0"/>
          </a:p>
          <a:p>
            <a:pPr algn="l" marL="191770" indent="-191770">
              <a:lnSpc>
                <a:spcPct val="113000"/>
              </a:lnSpc>
              <a:spcBef>
                <a:spcPts val="400"/>
              </a:spcBef>
              <a:buSzPct val="100000"/>
              <a:buChar char="•"/>
            </a:pPr>
            <a:r>
              <a:rPr lang="mk" altLang="en-US" sz="2020" dirty="0">
                <a:solidFill>
                  <a:srgbClr val="25252B"/>
                </a:solidFill>
                <a:latin typeface="IBM Plex Sans" pitchFamily="34" charset="0"/>
                <a:ea typeface="IBM Plex Sans" pitchFamily="34" charset="-122"/>
                <a:cs typeface="IBM Plex Sans" pitchFamily="34" charset="-120"/>
              </a:rPr>
              <a:t>Што прави нешто да биде пари?</a:t>
            </a:r>
            <a:endParaRPr lang="mk" sz="2020" dirty="0"/>
          </a:p>
          <a:p>
            <a:pPr algn="l" marL="191770" indent="-191770">
              <a:lnSpc>
                <a:spcPct val="113000"/>
              </a:lnSpc>
              <a:spcBef>
                <a:spcPts val="400"/>
              </a:spcBef>
              <a:buSzPct val="100000"/>
              <a:buChar char="•"/>
            </a:pPr>
            <a:r>
              <a:rPr lang="mk" altLang="en-US" sz="2020" dirty="0">
                <a:solidFill>
                  <a:srgbClr val="25252B"/>
                </a:solidFill>
                <a:latin typeface="IBM Plex Sans" pitchFamily="34" charset="0"/>
                <a:ea typeface="IBM Plex Sans" pitchFamily="34" charset="-122"/>
                <a:cs typeface="IBM Plex Sans" pitchFamily="34" charset="-120"/>
              </a:rPr>
              <a:t>Кој може да ги создава или контролира парите што ги користите?</a:t>
            </a:r>
            <a:endParaRPr lang="mk" sz="2020" dirty="0"/>
          </a:p>
          <a:p>
            <a:pPr algn="l" marL="191770" indent="-191770">
              <a:lnSpc>
                <a:spcPct val="113000"/>
              </a:lnSpc>
              <a:spcBef>
                <a:spcPts val="400"/>
              </a:spcBef>
              <a:buSzPct val="100000"/>
              <a:buChar char="•"/>
            </a:pPr>
            <a:r>
              <a:rPr lang="mk" altLang="en-US" sz="2020" dirty="0">
                <a:solidFill>
                  <a:srgbClr val="25252B"/>
                </a:solidFill>
                <a:latin typeface="IBM Plex Sans" pitchFamily="34" charset="0"/>
                <a:ea typeface="IBM Plex Sans" pitchFamily="34" charset="-122"/>
                <a:cs typeface="IBM Plex Sans" pitchFamily="34" charset="-120"/>
              </a:rPr>
              <a:t>Зошто парите што ги користите имаат вредност?</a:t>
            </a:r>
            <a:endParaRPr lang="mk" sz="2020" dirty="0"/>
          </a:p>
          <a:p>
            <a:pPr algn="l" marL="191770" indent="-191770">
              <a:lnSpc>
                <a:spcPct val="113000"/>
              </a:lnSpc>
              <a:spcBef>
                <a:spcPts val="400"/>
              </a:spcBef>
              <a:buSzPct val="100000"/>
              <a:buChar char="•"/>
            </a:pPr>
            <a:r>
              <a:rPr lang="mk" altLang="en-US" sz="2020" dirty="0">
                <a:solidFill>
                  <a:srgbClr val="25252B"/>
                </a:solidFill>
                <a:latin typeface="IBM Plex Sans" pitchFamily="34" charset="0"/>
                <a:ea typeface="IBM Plex Sans" pitchFamily="34" charset="-122"/>
                <a:cs typeface="IBM Plex Sans" pitchFamily="34" charset="-120"/>
              </a:rPr>
              <a:t>Дали со Вашите пари можете да купите исто количество како порано?</a:t>
            </a:r>
            <a:endParaRPr lang="mk" sz="2020" dirty="0"/>
          </a:p>
        </p:txBody>
      </p:sp>
      <p:sp>
        <p:nvSpPr>
          <p:cNvPr id="6" name="Shape 3"/>
          <p:cNvSpPr/>
          <p:nvPr/>
        </p:nvSpPr>
        <p:spPr>
          <a:xfrm>
            <a:off x="666780" y="4623206"/>
            <a:ext cx="5981730" cy="1382298"/>
          </a:xfrm>
          <a:prstGeom prst="rect">
            <a:avLst/>
          </a:prstGeom>
          <a:solidFill>
            <a:srgbClr val="F3F3FA"/>
          </a:solidFill>
          <a:ln/>
        </p:spPr>
      </p:sp>
      <p:sp>
        <p:nvSpPr>
          <p:cNvPr id="7" name="Shape 4"/>
          <p:cNvSpPr/>
          <p:nvPr/>
        </p:nvSpPr>
        <p:spPr>
          <a:xfrm>
            <a:off x="666780" y="4623206"/>
            <a:ext cx="57150" cy="1382298"/>
          </a:xfrm>
          <a:prstGeom prst="rect">
            <a:avLst/>
          </a:prstGeom>
          <a:solidFill>
            <a:srgbClr val="422C70"/>
          </a:solidFill>
          <a:ln/>
        </p:spPr>
      </p:sp>
      <p:sp>
        <p:nvSpPr>
          <p:cNvPr id="8" name="Text 5"/>
          <p:cNvSpPr/>
          <p:nvPr/>
        </p:nvSpPr>
        <p:spPr>
          <a:xfrm>
            <a:off x="1133582" y="4853635"/>
            <a:ext cx="5411602" cy="921441"/>
          </a:xfrm>
          <a:prstGeom prst="rect">
            <a:avLst/>
          </a:prstGeom>
          <a:noFill/>
          <a:ln/>
        </p:spPr>
        <p:txBody>
          <a:bodyPr wrap="square" lIns="0" tIns="0" rIns="0" bIns="0" rtlCol="0" anchor="t"/>
          <a:lstStyle/>
          <a:p>
            <a:pPr algn="l" indent="0" marL="0">
              <a:lnSpc>
                <a:spcPct val="113000"/>
              </a:lnSpc>
              <a:buNone/>
            </a:pPr>
            <a:r>
              <a:rPr lang="mk" altLang="en-US" sz="2020" b="1" dirty="0">
                <a:solidFill>
                  <a:srgbClr val="422C70"/>
                </a:solidFill>
                <a:latin typeface="IBM Plex Sans" pitchFamily="34" charset="0"/>
                <a:ea typeface="IBM Plex Sans" pitchFamily="34" charset="-122"/>
                <a:cs typeface="IBM Plex Sans" pitchFamily="34" charset="-120"/>
              </a:rPr>
              <a:t>Зачувајте ги Вашите одговори</a:t>
            </a:r>
            <a:endParaRPr lang="mk" sz="2020" dirty="0"/>
          </a:p>
          <a:p>
            <a:pPr algn="l" indent="0" marL="0">
              <a:lnSpc>
                <a:spcPct val="113000"/>
              </a:lnSpc>
              <a:spcBef>
                <a:spcPts val="300"/>
              </a:spcBef>
              <a:buNone/>
            </a:pPr>
            <a:r>
              <a:rPr lang="mk" altLang="en-US" sz="2020" dirty="0">
                <a:solidFill>
                  <a:srgbClr val="25252B"/>
                </a:solidFill>
                <a:latin typeface="IBM Plex Sans" pitchFamily="34" charset="0"/>
                <a:ea typeface="IBM Plex Sans" pitchFamily="34" charset="-122"/>
                <a:cs typeface="IBM Plex Sans" pitchFamily="34" charset="-120"/>
              </a:rPr>
              <a:t>Напишете краток одговор на секое прашање. На крајот ќе се навратите на нив.</a:t>
            </a:r>
            <a:endParaRPr lang="mk"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Зошто се важни парите?</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Факт или мислење?</a:t>
            </a:r>
            <a:endParaRPr lang="mk" sz="3000" dirty="0"/>
          </a:p>
        </p:txBody>
      </p:sp>
      <p:sp>
        <p:nvSpPr>
          <p:cNvPr id="5" name="Text 2"/>
          <p:cNvSpPr/>
          <p:nvPr/>
        </p:nvSpPr>
        <p:spPr>
          <a:xfrm>
            <a:off x="1032449" y="1383030"/>
            <a:ext cx="5939760" cy="2428464"/>
          </a:xfrm>
          <a:prstGeom prst="rect">
            <a:avLst/>
          </a:prstGeom>
          <a:noFill/>
          <a:ln/>
        </p:spPr>
        <p:txBody>
          <a:bodyPr wrap="square" lIns="0" tIns="0" rIns="0" bIns="0" rtlCol="0" anchor="t"/>
          <a:lstStyle/>
          <a:p>
            <a:pPr algn="l" marL="219710" indent="-219710">
              <a:lnSpc>
                <a:spcPct val="113000"/>
              </a:lnSpc>
              <a:buSzPct val="100000"/>
              <a:buChar char="•"/>
            </a:pPr>
            <a:r>
              <a:rPr lang="mk" altLang="en-US" sz="2300" b="1" dirty="0">
                <a:solidFill>
                  <a:srgbClr val="422C70"/>
                </a:solidFill>
                <a:latin typeface="IBM Plex Sans" pitchFamily="34" charset="0"/>
                <a:ea typeface="IBM Plex Sans" pitchFamily="34" charset="-122"/>
                <a:cs typeface="IBM Plex Sans" pitchFamily="34" charset="-120"/>
              </a:rPr>
              <a:t>Факт:</a:t>
            </a:r>
            <a:r>
              <a:rPr lang="mk" altLang="en-US" sz="2300" dirty="0">
                <a:solidFill>
                  <a:srgbClr val="25252B"/>
                </a:solidFill>
                <a:latin typeface="IBM Plex Sans" pitchFamily="34" charset="0"/>
                <a:ea typeface="IBM Plex Sans" pitchFamily="34" charset="-122"/>
                <a:cs typeface="IBM Plex Sans" pitchFamily="34" charset="-120"/>
              </a:rPr>
              <a:t> "Оваа банкнота се прифаќа за плаќање даноци." Тоа може да се провери.</a:t>
            </a:r>
            <a:endParaRPr lang="mk" sz="2300" dirty="0"/>
          </a:p>
          <a:p>
            <a:pPr algn="l" marL="219710" indent="-219710">
              <a:lnSpc>
                <a:spcPct val="113000"/>
              </a:lnSpc>
              <a:spcBef>
                <a:spcPts val="460"/>
              </a:spcBef>
              <a:buSzPct val="100000"/>
              <a:buChar char="•"/>
            </a:pPr>
            <a:r>
              <a:rPr lang="mk" altLang="en-US" sz="2300" b="1" dirty="0">
                <a:solidFill>
                  <a:srgbClr val="422C70"/>
                </a:solidFill>
                <a:latin typeface="IBM Plex Sans" pitchFamily="34" charset="0"/>
                <a:ea typeface="IBM Plex Sans" pitchFamily="34" charset="-122"/>
                <a:cs typeface="IBM Plex Sans" pitchFamily="34" charset="-120"/>
              </a:rPr>
              <a:t>Мислење:</a:t>
            </a:r>
            <a:r>
              <a:rPr lang="mk" altLang="en-US" sz="2300" dirty="0">
                <a:solidFill>
                  <a:srgbClr val="25252B"/>
                </a:solidFill>
                <a:latin typeface="IBM Plex Sans" pitchFamily="34" charset="0"/>
                <a:ea typeface="IBM Plex Sans" pitchFamily="34" charset="-122"/>
                <a:cs typeface="IBM Plex Sans" pitchFamily="34" charset="-120"/>
              </a:rPr>
              <a:t> "Ова е најдобрата форма на пари." За ова се потребни критериуми и докази.</a:t>
            </a:r>
            <a:endParaRPr lang="mk" sz="2300" dirty="0"/>
          </a:p>
        </p:txBody>
      </p:sp>
      <p:sp>
        <p:nvSpPr>
          <p:cNvPr id="6" name="Text 3"/>
          <p:cNvSpPr/>
          <p:nvPr/>
        </p:nvSpPr>
        <p:spPr>
          <a:xfrm>
            <a:off x="666780" y="4133271"/>
            <a:ext cx="6340632" cy="1974921"/>
          </a:xfrm>
          <a:prstGeom prst="rect">
            <a:avLst/>
          </a:prstGeom>
          <a:noFill/>
          <a:ln/>
        </p:spPr>
        <p:txBody>
          <a:bodyPr wrap="square" lIns="0" tIns="0" rIns="0" bIns="0" rtlCol="0" anchor="t"/>
          <a:lstStyle/>
          <a:p>
            <a:pPr algn="l" indent="0" marL="0">
              <a:lnSpc>
                <a:spcPct val="113000"/>
              </a:lnSpc>
              <a:buNone/>
            </a:pPr>
            <a:r>
              <a:rPr lang="mk" altLang="en-US" sz="2300" dirty="0">
                <a:solidFill>
                  <a:srgbClr val="25252B"/>
                </a:solidFill>
                <a:latin typeface="IBM Plex Sans" pitchFamily="34" charset="0"/>
                <a:ea typeface="IBM Plex Sans" pitchFamily="34" charset="-122"/>
                <a:cs typeface="IBM Plex Sans" pitchFamily="34" charset="-120"/>
              </a:rPr>
              <a:t>Овој водич е наменет исклучиво за едукација. Тој не нуди финансиски, инвестициски, правни или даночни совети и не Ви кажува да купувате, продавате или чувате што било.</a:t>
            </a:r>
            <a:endParaRPr lang="mk"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Зошто се важни парите?</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mk" altLang="en-US" sz="4350" dirty="0">
                <a:solidFill>
                  <a:srgbClr val="FFFFFF"/>
                </a:solidFill>
                <a:latin typeface="IBM Plex Sans Medium" pitchFamily="34" charset="0"/>
                <a:ea typeface="IBM Plex Sans Medium" pitchFamily="34" charset="-122"/>
                <a:cs typeface="IBM Plex Sans Medium" pitchFamily="34" charset="-120"/>
              </a:rPr>
              <a:t>Што се пари?</a:t>
            </a:r>
            <a:endParaRPr lang="mk"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mk" altLang="en-US" sz="2400" dirty="0">
                <a:solidFill>
                  <a:srgbClr val="FFFFFF"/>
                </a:solidFill>
                <a:latin typeface="IBM Plex Sans" pitchFamily="34" charset="0"/>
                <a:ea typeface="IBM Plex Sans" pitchFamily="34" charset="-122"/>
                <a:cs typeface="IBM Plex Sans" pitchFamily="34" charset="-120"/>
              </a:rPr>
              <a:t>Парите се средство за размена.</a:t>
            </a:r>
            <a:endParaRPr lang="mk"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Трампата и двојното совпаѓање на желбите</a:t>
            </a:r>
            <a:endParaRPr lang="mk"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И двајцата мора да го сакаат она што го има другиот, во исто време и во соодветни количества.</a:t>
            </a:r>
            <a:endParaRPr lang="mk"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Што се пари?</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Трампата и двојното совпаѓање на желбите</a:t>
            </a:r>
            <a:endParaRPr lang="mk"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И двете лица мора да го сакаат она што го има другиот, во исто време и во соодветни количини.</a:t>
            </a:r>
            <a:endParaRPr lang="mk" sz="2400" dirty="0"/>
          </a:p>
        </p:txBody>
      </p:sp>
      <p:pic>
        <p:nvPicPr>
          <p:cNvPr id="5" name="Image 0" descr="Amina Има: ориз Сака: чевлиСо LuisLuis не сака ориз.Luis Има: чевлиСака: масло за готвењеСо MeiMei не сака чевли.MeiИма: масло за готвењеСака: поправкиСо AminaAmina не може да врши поправки.">    </p:cNvPr>
          <p:cNvPicPr>
            <a:picLocks noChangeAspect="1"/>
          </p:cNvPicPr>
          <p:nvPr/>
        </p:nvPicPr>
        <p:blipFill>
          <a:blip r:embed="rId1"/>
          <a:stretch>
            <a:fillRect/>
          </a:stretch>
        </p:blipFill>
        <p:spPr>
          <a:xfrm>
            <a:off x="1969709" y="2422886"/>
            <a:ext cx="8252369" cy="38018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Што се пари?</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Парите се средство за размена</a:t>
            </a:r>
            <a:endParaRPr lang="mk"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Никој не сака пари само заради самите пари. Парите се корисни затоа што другите ги прифаќаат, очекувајќи дека и други ќе ги прифатат подоцна.</a:t>
            </a:r>
            <a:endParaRPr lang="mk"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Што се пари?</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Трите функции на парите</a:t>
            </a:r>
            <a:endParaRPr lang="mk" sz="3000" dirty="0"/>
          </a:p>
        </p:txBody>
      </p:sp>
      <p:sp>
        <p:nvSpPr>
          <p:cNvPr id="5" name="Text 2"/>
          <p:cNvSpPr/>
          <p:nvPr/>
        </p:nvSpPr>
        <p:spPr>
          <a:xfrm>
            <a:off x="1032449" y="1383030"/>
            <a:ext cx="5939760" cy="2881914"/>
          </a:xfrm>
          <a:prstGeom prst="rect">
            <a:avLst/>
          </a:prstGeom>
          <a:noFill/>
          <a:ln/>
        </p:spPr>
        <p:txBody>
          <a:bodyPr wrap="square" lIns="0" tIns="0" rIns="0" bIns="0" rtlCol="0" anchor="t"/>
          <a:lstStyle/>
          <a:p>
            <a:pPr algn="l" marL="219710" indent="-219710">
              <a:lnSpc>
                <a:spcPct val="113000"/>
              </a:lnSpc>
              <a:buSzPct val="100000"/>
              <a:buChar char="•"/>
            </a:pPr>
            <a:r>
              <a:rPr lang="mk" altLang="en-US" sz="2300" b="1" dirty="0">
                <a:solidFill>
                  <a:srgbClr val="422C70"/>
                </a:solidFill>
                <a:latin typeface="IBM Plex Sans" pitchFamily="34" charset="0"/>
                <a:ea typeface="IBM Plex Sans" pitchFamily="34" charset="-122"/>
                <a:cs typeface="IBM Plex Sans" pitchFamily="34" charset="-120"/>
              </a:rPr>
              <a:t>Средство за размена:</a:t>
            </a:r>
            <a:r>
              <a:rPr lang="mk" altLang="en-US" sz="2300" dirty="0">
                <a:solidFill>
                  <a:srgbClr val="25252B"/>
                </a:solidFill>
                <a:latin typeface="IBM Plex Sans" pitchFamily="34" charset="0"/>
                <a:ea typeface="IBM Plex Sans" pitchFamily="34" charset="-122"/>
                <a:cs typeface="IBM Plex Sans" pitchFamily="34" charset="-120"/>
              </a:rPr>
              <a:t> луѓето го прифаќаат како средство за плаќање</a:t>
            </a:r>
            <a:endParaRPr lang="mk" sz="2300" dirty="0"/>
          </a:p>
          <a:p>
            <a:pPr algn="l" marL="219710" indent="-219710">
              <a:lnSpc>
                <a:spcPct val="113000"/>
              </a:lnSpc>
              <a:spcBef>
                <a:spcPts val="460"/>
              </a:spcBef>
              <a:buSzPct val="100000"/>
              <a:buChar char="•"/>
            </a:pPr>
            <a:r>
              <a:rPr lang="mk" altLang="en-US" sz="2300" b="1" dirty="0">
                <a:solidFill>
                  <a:srgbClr val="422C70"/>
                </a:solidFill>
                <a:latin typeface="IBM Plex Sans" pitchFamily="34" charset="0"/>
                <a:ea typeface="IBM Plex Sans" pitchFamily="34" charset="-122"/>
                <a:cs typeface="IBM Plex Sans" pitchFamily="34" charset="-120"/>
              </a:rPr>
              <a:t>Пресметковна единица:</a:t>
            </a:r>
            <a:r>
              <a:rPr lang="mk" altLang="en-US" sz="2300" dirty="0">
                <a:solidFill>
                  <a:srgbClr val="25252B"/>
                </a:solidFill>
                <a:latin typeface="IBM Plex Sans" pitchFamily="34" charset="0"/>
                <a:ea typeface="IBM Plex Sans" pitchFamily="34" charset="-122"/>
                <a:cs typeface="IBM Plex Sans" pitchFamily="34" charset="-120"/>
              </a:rPr>
              <a:t> цените се изразуваат во неа</a:t>
            </a:r>
            <a:endParaRPr lang="mk" sz="2300" dirty="0"/>
          </a:p>
          <a:p>
            <a:pPr algn="l" marL="219710" indent="-219710">
              <a:lnSpc>
                <a:spcPct val="113000"/>
              </a:lnSpc>
              <a:spcBef>
                <a:spcPts val="460"/>
              </a:spcBef>
              <a:buSzPct val="100000"/>
              <a:buChar char="•"/>
            </a:pPr>
            <a:r>
              <a:rPr lang="mk" altLang="en-US" sz="2300" b="1" dirty="0">
                <a:solidFill>
                  <a:srgbClr val="422C70"/>
                </a:solidFill>
                <a:latin typeface="IBM Plex Sans" pitchFamily="34" charset="0"/>
                <a:ea typeface="IBM Plex Sans" pitchFamily="34" charset="-122"/>
                <a:cs typeface="IBM Plex Sans" pitchFamily="34" charset="-120"/>
              </a:rPr>
              <a:t>Средство за зачувување на вредноста:</a:t>
            </a:r>
            <a:r>
              <a:rPr lang="mk" altLang="en-US" sz="2300" dirty="0">
                <a:solidFill>
                  <a:srgbClr val="25252B"/>
                </a:solidFill>
                <a:latin typeface="IBM Plex Sans" pitchFamily="34" charset="0"/>
                <a:ea typeface="IBM Plex Sans" pitchFamily="34" charset="-122"/>
                <a:cs typeface="IBM Plex Sans" pitchFamily="34" charset="-120"/>
              </a:rPr>
              <a:t> ја пренесува вредноста од денес во иднината</a:t>
            </a:r>
            <a:endParaRPr lang="mk" sz="2300" dirty="0"/>
          </a:p>
        </p:txBody>
      </p:sp>
      <p:sp>
        <p:nvSpPr>
          <p:cNvPr id="6" name="Text 3"/>
          <p:cNvSpPr/>
          <p:nvPr/>
        </p:nvSpPr>
        <p:spPr>
          <a:xfrm>
            <a:off x="666780" y="4586722"/>
            <a:ext cx="6340632" cy="1184971"/>
          </a:xfrm>
          <a:prstGeom prst="rect">
            <a:avLst/>
          </a:prstGeom>
          <a:noFill/>
          <a:ln/>
        </p:spPr>
        <p:txBody>
          <a:bodyPr wrap="square" lIns="0" tIns="0" rIns="0" bIns="0" rtlCol="0" anchor="t"/>
          <a:lstStyle/>
          <a:p>
            <a:pPr algn="l" indent="0" marL="0">
              <a:lnSpc>
                <a:spcPct val="113000"/>
              </a:lnSpc>
              <a:buNone/>
            </a:pPr>
            <a:r>
              <a:rPr lang="mk" altLang="en-US" sz="2300" dirty="0">
                <a:solidFill>
                  <a:srgbClr val="25252B"/>
                </a:solidFill>
                <a:latin typeface="IBM Plex Sans" pitchFamily="34" charset="0"/>
                <a:ea typeface="IBM Plex Sans" pitchFamily="34" charset="-122"/>
                <a:cs typeface="IBM Plex Sans" pitchFamily="34" charset="-120"/>
              </a:rPr>
              <a:t>Ниту едни пари не ја зачувуваат вредноста совршено, но некои облици ја губат куповната моќ побавно од другите.</a:t>
            </a:r>
            <a:endParaRPr lang="mk"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Што се пари?</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Од школки до хартија</a:t>
            </a:r>
            <a:endParaRPr lang="mk" sz="3000" dirty="0"/>
          </a:p>
        </p:txBody>
      </p:sp>
      <p:sp>
        <p:nvSpPr>
          <p:cNvPr id="5" name="Text 2"/>
          <p:cNvSpPr/>
          <p:nvPr/>
        </p:nvSpPr>
        <p:spPr>
          <a:xfrm>
            <a:off x="1032449" y="1383030"/>
            <a:ext cx="5293553" cy="3730386"/>
          </a:xfrm>
          <a:prstGeom prst="rect">
            <a:avLst/>
          </a:prstGeom>
          <a:noFill/>
          <a:ln/>
        </p:spPr>
        <p:txBody>
          <a:bodyPr wrap="square" lIns="0" tIns="0" rIns="0" bIns="0" rtlCol="0" anchor="t"/>
          <a:lstStyle/>
          <a:p>
            <a:pPr algn="l" marL="219710" indent="-219710">
              <a:lnSpc>
                <a:spcPct val="113000"/>
              </a:lnSpc>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Школки, сол, монистра, добиток, бакар, сребро, злато</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Благородни метали: ретки, трајни, широко прифатени</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Хартиени побарувања заменливи за одредено количество метал</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Златни стандарди: парична единица законски врзана за златото</a:t>
            </a:r>
            <a:endParaRPr lang="mk" sz="2300" dirty="0"/>
          </a:p>
        </p:txBody>
      </p:sp>
      <p:sp>
        <p:nvSpPr>
          <p:cNvPr id="6" name="Text 3"/>
          <p:cNvSpPr/>
          <p:nvPr/>
        </p:nvSpPr>
        <p:spPr>
          <a:xfrm>
            <a:off x="666780" y="5435194"/>
            <a:ext cx="5694426" cy="789950"/>
          </a:xfrm>
          <a:prstGeom prst="rect">
            <a:avLst/>
          </a:prstGeom>
          <a:noFill/>
          <a:ln/>
        </p:spPr>
        <p:txBody>
          <a:bodyPr wrap="square" lIns="0" tIns="0" rIns="0" bIns="0" rtlCol="0" anchor="t"/>
          <a:lstStyle/>
          <a:p>
            <a:pPr algn="l" indent="0" marL="0">
              <a:lnSpc>
                <a:spcPct val="113000"/>
              </a:lnSpc>
              <a:buNone/>
            </a:pPr>
            <a:r>
              <a:rPr lang="mk" altLang="en-US" sz="2300" dirty="0">
                <a:solidFill>
                  <a:srgbClr val="25252B"/>
                </a:solidFill>
                <a:latin typeface="IBM Plex Sans" pitchFamily="34" charset="0"/>
                <a:ea typeface="IBM Plex Sans" pitchFamily="34" charset="-122"/>
                <a:cs typeface="IBM Plex Sans" pitchFamily="34" charset="-120"/>
              </a:rPr>
              <a:t>Правилата се разликувале според местото и периодот.</a:t>
            </a:r>
            <a:endParaRPr lang="mk"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Што се пари?</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Фиат пари</a:t>
            </a:r>
            <a:endParaRPr lang="mk" sz="3000" dirty="0"/>
          </a:p>
        </p:txBody>
      </p:sp>
      <p:sp>
        <p:nvSpPr>
          <p:cNvPr id="4" name="Text 2"/>
          <p:cNvSpPr/>
          <p:nvPr/>
        </p:nvSpPr>
        <p:spPr>
          <a:xfrm>
            <a:off x="1047720" y="1386779"/>
            <a:ext cx="11092404" cy="4707606"/>
          </a:xfrm>
          <a:prstGeom prst="rect">
            <a:avLst/>
          </a:prstGeom>
          <a:noFill/>
          <a:ln/>
        </p:spPr>
        <p:txBody>
          <a:bodyPr wrap="square" lIns="0" tIns="0" rIns="0" bIns="0" rtlCol="0" anchor="t"/>
          <a:lstStyle/>
          <a:p>
            <a:pPr algn="l" marL="228600" indent="-228600">
              <a:lnSpc>
                <a:spcPct val="113000"/>
              </a:lnSpc>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1971: Соединетите Американски Држави ја укинаа официјалната размена на долари за злато од страна на странски влади и централни банки</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Денес повеќето национални валути се фиат пари: издадени под овластување на државата, без можност за замена за злато или која било друга стока</a:t>
            </a:r>
            <a:endParaRPr lang="mk" sz="2400" dirty="0"/>
          </a:p>
          <a:p>
            <a:pPr algn="l" marL="228600" indent="-228600">
              <a:lnSpc>
                <a:spcPct val="113000"/>
              </a:lnSpc>
              <a:spcBef>
                <a:spcPts val="480"/>
              </a:spcBef>
              <a:buSzPct val="100000"/>
              <a:buChar char="•"/>
            </a:pPr>
            <a:r>
              <a:rPr lang="mk" altLang="en-US" sz="2400" i="1" dirty="0">
                <a:solidFill>
                  <a:srgbClr val="25252B"/>
                </a:solidFill>
                <a:latin typeface="IBM Plex Sans" pitchFamily="34" charset="0"/>
                <a:ea typeface="IBM Plex Sans" pitchFamily="34" charset="-122"/>
                <a:cs typeface="IBM Plex Sans" pitchFamily="34" charset="-120"/>
              </a:rPr>
              <a:t>Фиат</a:t>
            </a:r>
            <a:r>
              <a:rPr lang="mk" altLang="en-US" sz="2400" dirty="0">
                <a:solidFill>
                  <a:srgbClr val="25252B"/>
                </a:solidFill>
                <a:latin typeface="IBM Plex Sans" pitchFamily="34" charset="0"/>
                <a:ea typeface="IBM Plex Sans" pitchFamily="34" charset="-122"/>
                <a:cs typeface="IBM Plex Sans" pitchFamily="34" charset="-120"/>
              </a:rPr>
              <a:t> на латински значи „нека биде така“, а често се толкува како „со декрет“</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Прифатени се затоа што ги користат луѓето, претпријатијата, банките и владите; законите ги утврдуваат како законско платежно средство и ја наложуваат нивната употреба за плаќање даноци</a:t>
            </a:r>
            <a:endParaRPr lang="mk"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Што се пари?</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mk" altLang="en-US" sz="4350" dirty="0">
                <a:solidFill>
                  <a:srgbClr val="FFFFFF"/>
                </a:solidFill>
                <a:latin typeface="IBM Plex Sans Medium" pitchFamily="34" charset="0"/>
                <a:ea typeface="IBM Plex Sans Medium" pitchFamily="34" charset="-122"/>
                <a:cs typeface="IBM Plex Sans Medium" pitchFamily="34" charset="-120"/>
              </a:rPr>
              <a:t>Од пари поткрепени со нешто</a:t>
            </a:r>
            <a:br/>
            <a:r>
              <a:rPr lang="mk" altLang="en-US" sz="4350" dirty="0">
                <a:solidFill>
                  <a:srgbClr val="FFFFFF"/>
                </a:solidFill>
                <a:latin typeface="IBM Plex Sans Medium" pitchFamily="34" charset="0"/>
                <a:ea typeface="IBM Plex Sans Medium" pitchFamily="34" charset="-122"/>
                <a:cs typeface="IBM Plex Sans Medium" pitchFamily="34" charset="-120"/>
              </a:rPr>
              <a:t>преминавме на пари</a:t>
            </a:r>
            <a:br/>
            <a:r>
              <a:rPr lang="mk" altLang="en-US" sz="4350" dirty="0">
                <a:solidFill>
                  <a:srgbClr val="FFFFFF"/>
                </a:solidFill>
                <a:latin typeface="IBM Plex Sans Medium" pitchFamily="34" charset="0"/>
                <a:ea typeface="IBM Plex Sans Medium" pitchFamily="34" charset="-122"/>
                <a:cs typeface="IBM Plex Sans Medium" pitchFamily="34" charset="-120"/>
              </a:rPr>
              <a:t>поткрепени со доверба во</a:t>
            </a:r>
            <a:br/>
            <a:r>
              <a:rPr lang="mk" altLang="en-US" sz="4350" dirty="0">
                <a:solidFill>
                  <a:srgbClr val="FFFFFF"/>
                </a:solidFill>
                <a:latin typeface="IBM Plex Sans Medium" pitchFamily="34" charset="0"/>
                <a:ea typeface="IBM Plex Sans Medium" pitchFamily="34" charset="-122"/>
                <a:cs typeface="IBM Plex Sans Medium" pitchFamily="34" charset="-120"/>
              </a:rPr>
              <a:t>некого.</a:t>
            </a:r>
            <a:endParaRPr lang="mk"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C0C0D0"/>
                </a:solidFill>
                <a:latin typeface="IBM Plex Sans" pitchFamily="34" charset="0"/>
                <a:ea typeface="IBM Plex Sans" pitchFamily="34" charset="-122"/>
                <a:cs typeface="IBM Plex Sans" pitchFamily="34" charset="-120"/>
              </a:rPr>
              <a:t>Вовед во Биткоин · Што се пари?</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mk" altLang="en-US" sz="4350" dirty="0">
                <a:solidFill>
                  <a:srgbClr val="FFFFFF"/>
                </a:solidFill>
                <a:latin typeface="IBM Plex Sans Medium" pitchFamily="34" charset="0"/>
                <a:ea typeface="IBM Plex Sans Medium" pitchFamily="34" charset="-122"/>
                <a:cs typeface="IBM Plex Sans Medium" pitchFamily="34" charset="-120"/>
              </a:rPr>
              <a:t>Што не е во ред со нашите пари?</a:t>
            </a:r>
            <a:endParaRPr lang="mk"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mk" altLang="en-US" sz="2400" dirty="0">
                <a:solidFill>
                  <a:srgbClr val="FFFFFF"/>
                </a:solidFill>
                <a:latin typeface="IBM Plex Sans" pitchFamily="34" charset="0"/>
                <a:ea typeface="IBM Plex Sans" pitchFamily="34" charset="-122"/>
                <a:cs typeface="IBM Plex Sans" pitchFamily="34" charset="-120"/>
              </a:rPr>
              <a:t>Кога луѓето ќе го слушнат зборот инфлација, обично помислуваат на пораст на цените.</a:t>
            </a:r>
            <a:endParaRPr lang="mk"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Инфлација и куповна моќ</a:t>
            </a:r>
            <a:endParaRPr lang="mk" sz="3000" dirty="0"/>
          </a:p>
        </p:txBody>
      </p:sp>
      <p:pic>
        <p:nvPicPr>
          <p:cNvPr id="4" name="Image 0" descr="Пред Имате 100 парични единици. Кошничката чини 100. Можете да ја купите целата кошничка.Ниво на цениПонискоКуповна моќПовисокаПо порастот на цените Сè уште имате 100 парични единици. Истата кошничка ">    </p:cNvPr>
          <p:cNvPicPr>
            <a:picLocks noChangeAspect="1"/>
          </p:cNvPicPr>
          <p:nvPr/>
        </p:nvPicPr>
        <p:blipFill>
          <a:blip r:embed="rId1"/>
          <a:stretch>
            <a:fillRect/>
          </a:stretch>
        </p:blipFill>
        <p:spPr>
          <a:xfrm>
            <a:off x="1426830" y="1295430"/>
            <a:ext cx="9338219" cy="4963089"/>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Што не е во ред со нашите пари?</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Инфлација и куповна моќ</a:t>
            </a:r>
            <a:endParaRPr lang="mk"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Што не е во ред со нашите пари?</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Многу причини, еден избор</a:t>
            </a:r>
            <a:endParaRPr lang="mk" sz="3000" dirty="0"/>
          </a:p>
        </p:txBody>
      </p:sp>
      <p:sp>
        <p:nvSpPr>
          <p:cNvPr id="5" name="Text 2"/>
          <p:cNvSpPr/>
          <p:nvPr/>
        </p:nvSpPr>
        <p:spPr>
          <a:xfrm>
            <a:off x="1017179" y="1379464"/>
            <a:ext cx="5310287" cy="2382744"/>
          </a:xfrm>
          <a:prstGeom prst="rect">
            <a:avLst/>
          </a:prstGeom>
          <a:noFill/>
          <a:ln/>
        </p:spPr>
        <p:txBody>
          <a:bodyPr wrap="square" lIns="0" tIns="0" rIns="0" bIns="0" rtlCol="0" anchor="t"/>
          <a:lstStyle/>
          <a:p>
            <a:pPr algn="l" marL="210820" indent="-210820">
              <a:lnSpc>
                <a:spcPct val="113000"/>
              </a:lnSpc>
              <a:buSzPct val="100000"/>
              <a:buChar char="•"/>
            </a:pPr>
            <a:r>
              <a:rPr lang="mk" altLang="en-US" sz="2210" dirty="0">
                <a:solidFill>
                  <a:srgbClr val="25252B"/>
                </a:solidFill>
                <a:latin typeface="IBM Plex Sans" pitchFamily="34" charset="0"/>
                <a:ea typeface="IBM Plex Sans" pitchFamily="34" charset="-122"/>
                <a:cs typeface="IBM Plex Sans" pitchFamily="34" charset="-120"/>
              </a:rPr>
              <a:t>Зголемување на понудата на пари и кредити</a:t>
            </a:r>
            <a:endParaRPr lang="mk" sz="2210" dirty="0"/>
          </a:p>
          <a:p>
            <a:pPr algn="l" marL="210820" indent="-210820">
              <a:lnSpc>
                <a:spcPct val="113000"/>
              </a:lnSpc>
              <a:spcBef>
                <a:spcPts val="440"/>
              </a:spcBef>
              <a:buSzPct val="100000"/>
              <a:buChar char="•"/>
            </a:pPr>
            <a:r>
              <a:rPr lang="mk" altLang="en-US" sz="2210" dirty="0">
                <a:solidFill>
                  <a:srgbClr val="25252B"/>
                </a:solidFill>
                <a:latin typeface="IBM Plex Sans" pitchFamily="34" charset="0"/>
                <a:ea typeface="IBM Plex Sans" pitchFamily="34" charset="-122"/>
                <a:cs typeface="IBM Plex Sans" pitchFamily="34" charset="-120"/>
              </a:rPr>
              <a:t>Нарушувања во понудата и промени во побарувачката</a:t>
            </a:r>
            <a:endParaRPr lang="mk" sz="2210" dirty="0"/>
          </a:p>
          <a:p>
            <a:pPr algn="l" marL="210820" indent="-210820">
              <a:lnSpc>
                <a:spcPct val="113000"/>
              </a:lnSpc>
              <a:spcBef>
                <a:spcPts val="440"/>
              </a:spcBef>
              <a:buSzPct val="100000"/>
              <a:buChar char="•"/>
            </a:pPr>
            <a:r>
              <a:rPr lang="mk" altLang="en-US" sz="2210" dirty="0">
                <a:solidFill>
                  <a:srgbClr val="25252B"/>
                </a:solidFill>
                <a:latin typeface="IBM Plex Sans" pitchFamily="34" charset="0"/>
                <a:ea typeface="IBM Plex Sans" pitchFamily="34" charset="-122"/>
                <a:cs typeface="IBM Plex Sans" pitchFamily="34" charset="-120"/>
              </a:rPr>
              <a:t>Слабеење на валутата, даноци, трошоци за производство</a:t>
            </a:r>
            <a:endParaRPr lang="mk" sz="2210" dirty="0"/>
          </a:p>
        </p:txBody>
      </p:sp>
      <p:sp>
        <p:nvSpPr>
          <p:cNvPr id="6" name="Text 3"/>
          <p:cNvSpPr/>
          <p:nvPr/>
        </p:nvSpPr>
        <p:spPr>
          <a:xfrm>
            <a:off x="666780" y="4070634"/>
            <a:ext cx="5694426" cy="1892351"/>
          </a:xfrm>
          <a:prstGeom prst="rect">
            <a:avLst/>
          </a:prstGeom>
          <a:noFill/>
          <a:ln/>
        </p:spPr>
        <p:txBody>
          <a:bodyPr wrap="square" lIns="0" tIns="0" rIns="0" bIns="0" rtlCol="0" anchor="t"/>
          <a:lstStyle/>
          <a:p>
            <a:pPr algn="l" indent="0" marL="0">
              <a:lnSpc>
                <a:spcPct val="113000"/>
              </a:lnSpc>
              <a:buNone/>
            </a:pPr>
            <a:r>
              <a:rPr lang="mk" altLang="en-US" sz="2210" dirty="0">
                <a:solidFill>
                  <a:srgbClr val="25252B"/>
                </a:solidFill>
                <a:latin typeface="IBM Plex Sans" pitchFamily="34" charset="0"/>
                <a:ea typeface="IBM Plex Sans" pitchFamily="34" charset="-122"/>
                <a:cs typeface="IBM Plex Sans" pitchFamily="34" charset="-120"/>
              </a:rPr>
              <a:t>Една од причините е резултат на избор, а не случајност: во фиат-систем, мал број институции можат да ја зголемат понудата на пари и кредити и да ги променат правилата на системот.</a:t>
            </a:r>
            <a:endParaRPr lang="mk"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Што не е во ред со нашите пари?</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Оскудност и вредност</a:t>
            </a:r>
            <a:endParaRPr lang="mk" sz="3000" dirty="0"/>
          </a:p>
        </p:txBody>
      </p:sp>
      <p:sp>
        <p:nvSpPr>
          <p:cNvPr id="4" name="Text 2"/>
          <p:cNvSpPr/>
          <p:nvPr/>
        </p:nvSpPr>
        <p:spPr>
          <a:xfrm>
            <a:off x="1047720" y="1386779"/>
            <a:ext cx="11092404" cy="3001244"/>
          </a:xfrm>
          <a:prstGeom prst="rect">
            <a:avLst/>
          </a:prstGeom>
          <a:noFill/>
          <a:ln/>
        </p:spPr>
        <p:txBody>
          <a:bodyPr wrap="square" lIns="0" tIns="0" rIns="0" bIns="0" rtlCol="0" anchor="t"/>
          <a:lstStyle/>
          <a:p>
            <a:pPr algn="l" marL="228600" indent="-228600">
              <a:lnSpc>
                <a:spcPct val="113000"/>
              </a:lnSpc>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Оригиналната Мона Лиза вреди повеќе од која било копија: таа е единствена</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Оскудноста сама по себе не создава вредност, но кога луѓето сакаат нешто, неговата понуда е важна</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Кога понудата на пари расте побрзо од количеството на она што може да се купи со нив, со секоја парична единица обично може да се купи помалку</a:t>
            </a:r>
            <a:endParaRPr lang="mk"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Што не е во ред со нашите пари?</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Инфлацијата не влијае врз сите подеднакво</a:t>
            </a:r>
            <a:endParaRPr lang="mk"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Готовината и заштедите може да ја изгубат куповната моќ</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Сопствениците на средства чија цена расте може да бидат делумно заштитени</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Платите и цените се приспособуваат со различна брзина</a:t>
            </a:r>
            <a:endParaRPr lang="mk" sz="2400" dirty="0"/>
          </a:p>
        </p:txBody>
      </p:sp>
      <p:sp>
        <p:nvSpPr>
          <p:cNvPr id="5" name="Text 3"/>
          <p:cNvSpPr/>
          <p:nvPr/>
        </p:nvSpPr>
        <p:spPr>
          <a:xfrm>
            <a:off x="666780" y="3489168"/>
            <a:ext cx="11510010" cy="1645463"/>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Салдото на банкарската сметка се разликува од готовината што ја држите во рака: тоа е ветување од банката дека ќе Ви исплати пари. Тоа ветување обично се исполнува, но зависи од банката и од правилата според кои таа работи.</a:t>
            </a:r>
            <a:endParaRPr lang="mk"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Што не е во ред со нашите пари?</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Пробајте: Проверка на куповната моќ</a:t>
            </a:r>
            <a:endParaRPr lang="mk"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mk" altLang="en-US" sz="2400" dirty="0">
                <a:solidFill>
                  <a:srgbClr val="25252B"/>
                </a:solidFill>
                <a:latin typeface="IBM Plex Sans" pitchFamily="34" charset="0"/>
                <a:ea typeface="IBM Plex Sans" pitchFamily="34" charset="-122"/>
                <a:cs typeface="IBM Plex Sans" pitchFamily="34" charset="-120"/>
              </a:rPr>
              <a:t>Изберете еден секојдневен производ или услуга: леб, превоз или кредит за телефон</a:t>
            </a:r>
            <a:endParaRPr lang="mk" sz="2400" dirty="0"/>
          </a:p>
          <a:p>
            <a:pPr algn="l" marL="228600" indent="-228600">
              <a:lnSpc>
                <a:spcPct val="113000"/>
              </a:lnSpc>
              <a:spcBef>
                <a:spcPts val="480"/>
              </a:spcBef>
              <a:buSzPct val="100000"/>
              <a:buFont typeface="+mj-lt"/>
              <a:buAutoNum type="arabicPeriod" startAt="1"/>
            </a:pPr>
            <a:r>
              <a:rPr lang="mk" altLang="en-US" sz="2400" dirty="0">
                <a:solidFill>
                  <a:srgbClr val="25252B"/>
                </a:solidFill>
                <a:latin typeface="IBM Plex Sans" pitchFamily="34" charset="0"/>
                <a:ea typeface="IBM Plex Sans" pitchFamily="34" charset="-122"/>
                <a:cs typeface="IBM Plex Sans" pitchFamily="34" charset="-120"/>
              </a:rPr>
              <a:t>Запишете ја денешната цена</a:t>
            </a:r>
            <a:endParaRPr lang="mk" sz="2400" dirty="0"/>
          </a:p>
          <a:p>
            <a:pPr algn="l" marL="228600" indent="-228600">
              <a:lnSpc>
                <a:spcPct val="113000"/>
              </a:lnSpc>
              <a:spcBef>
                <a:spcPts val="480"/>
              </a:spcBef>
              <a:buSzPct val="100000"/>
              <a:buFont typeface="+mj-lt"/>
              <a:buAutoNum type="arabicPeriod" startAt="1"/>
            </a:pPr>
            <a:r>
              <a:rPr lang="mk" altLang="en-US" sz="2400" dirty="0">
                <a:solidFill>
                  <a:srgbClr val="25252B"/>
                </a:solidFill>
                <a:latin typeface="IBM Plex Sans" pitchFamily="34" charset="0"/>
                <a:ea typeface="IBM Plex Sans" pitchFamily="34" charset="-122"/>
                <a:cs typeface="IBM Plex Sans" pitchFamily="34" charset="-120"/>
              </a:rPr>
              <a:t>Прашајте некого колку чинел производот или услугата пред неколку години и, ако можете, проверете во веродостојна евиденција</a:t>
            </a:r>
            <a:endParaRPr lang="mk" sz="2400" dirty="0"/>
          </a:p>
          <a:p>
            <a:pPr algn="l" marL="228600" indent="-228600">
              <a:lnSpc>
                <a:spcPct val="113000"/>
              </a:lnSpc>
              <a:spcBef>
                <a:spcPts val="480"/>
              </a:spcBef>
              <a:buSzPct val="100000"/>
              <a:buFont typeface="+mj-lt"/>
              <a:buAutoNum type="arabicPeriod" startAt="1"/>
            </a:pPr>
            <a:r>
              <a:rPr lang="mk" altLang="en-US" sz="2400" dirty="0">
                <a:solidFill>
                  <a:srgbClr val="25252B"/>
                </a:solidFill>
                <a:latin typeface="IBM Plex Sans" pitchFamily="34" charset="0"/>
                <a:ea typeface="IBM Plex Sans" pitchFamily="34" charset="-122"/>
                <a:cs typeface="IBM Plex Sans" pitchFamily="34" charset="-120"/>
              </a:rPr>
              <a:t>Дали приходите растеле со иста стапка? Што друго би можело да ја објасни промената?</a:t>
            </a:r>
            <a:endParaRPr lang="mk"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Што не е во ред со нашите пари?</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Фиат парите функционираат, но со ризици</a:t>
            </a:r>
            <a:endParaRPr lang="mk"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Практични плаќања, флексибилно кредитирање, алатки за справување со кризи</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Но неговата понуда и правилата може да се менуваат, а луѓето што го користат имаат мало влијание врз одлуките</a:t>
            </a:r>
            <a:endParaRPr lang="mk" sz="2400" dirty="0"/>
          </a:p>
        </p:txBody>
      </p:sp>
      <p:sp>
        <p:nvSpPr>
          <p:cNvPr id="5" name="Shape 3"/>
          <p:cNvSpPr/>
          <p:nvPr/>
        </p:nvSpPr>
        <p:spPr>
          <a:xfrm>
            <a:off x="666780" y="3428268"/>
            <a:ext cx="10858500" cy="776874"/>
          </a:xfrm>
          <a:prstGeom prst="rect">
            <a:avLst/>
          </a:prstGeom>
          <a:solidFill>
            <a:srgbClr val="F3F3FA"/>
          </a:solidFill>
          <a:ln/>
        </p:spPr>
      </p:sp>
      <p:sp>
        <p:nvSpPr>
          <p:cNvPr id="6" name="Shape 4"/>
          <p:cNvSpPr/>
          <p:nvPr/>
        </p:nvSpPr>
        <p:spPr>
          <a:xfrm>
            <a:off x="666780" y="3428268"/>
            <a:ext cx="57150" cy="776874"/>
          </a:xfrm>
          <a:prstGeom prst="rect">
            <a:avLst/>
          </a:prstGeom>
          <a:solidFill>
            <a:srgbClr val="422C70"/>
          </a:solidFill>
          <a:ln/>
        </p:spPr>
      </p:sp>
      <p:sp>
        <p:nvSpPr>
          <p:cNvPr id="7" name="Text 5"/>
          <p:cNvSpPr/>
          <p:nvPr/>
        </p:nvSpPr>
        <p:spPr>
          <a:xfrm>
            <a:off x="1211580" y="3702588"/>
            <a:ext cx="10599450" cy="228234"/>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Затоа луѓето бараат алтернативи и затоа е создаден Биткоин.</a:t>
            </a:r>
            <a:endParaRPr lang="mk"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Што не е во ред со нашите пари?</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295235"/>
            <a:ext cx="11429817" cy="590520"/>
          </a:xfrm>
          <a:prstGeom prst="rect">
            <a:avLst/>
          </a:prstGeom>
          <a:noFill/>
          <a:ln/>
        </p:spPr>
        <p:txBody>
          <a:bodyPr wrap="square" lIns="0" tIns="0" rIns="0" bIns="0" rtlCol="0" anchor="t"/>
          <a:lstStyle/>
          <a:p>
            <a:pPr algn="ctr" indent="0" marL="0">
              <a:lnSpc>
                <a:spcPct val="83000"/>
              </a:lnSpc>
              <a:buNone/>
            </a:pPr>
            <a:r>
              <a:rPr lang="mk" altLang="en-US" sz="4350" dirty="0">
                <a:solidFill>
                  <a:srgbClr val="FFFFFF"/>
                </a:solidFill>
                <a:latin typeface="IBM Plex Sans Medium" pitchFamily="34" charset="0"/>
                <a:ea typeface="IBM Plex Sans Medium" pitchFamily="34" charset="-122"/>
                <a:cs typeface="IBM Plex Sans Medium" pitchFamily="34" charset="-120"/>
              </a:rPr>
              <a:t>Што е Биткоин?</a:t>
            </a:r>
            <a:endParaRPr lang="mk" sz="4350" dirty="0"/>
          </a:p>
        </p:txBody>
      </p:sp>
      <p:sp>
        <p:nvSpPr>
          <p:cNvPr id="3" name="Text 1"/>
          <p:cNvSpPr/>
          <p:nvPr/>
        </p:nvSpPr>
        <p:spPr>
          <a:xfrm>
            <a:off x="340980" y="3328690"/>
            <a:ext cx="11510010" cy="1234074"/>
          </a:xfrm>
          <a:prstGeom prst="rect">
            <a:avLst/>
          </a:prstGeom>
          <a:noFill/>
          <a:ln/>
        </p:spPr>
        <p:txBody>
          <a:bodyPr wrap="square" lIns="0" tIns="0" rIns="0" bIns="0" rtlCol="0" anchor="t"/>
          <a:lstStyle/>
          <a:p>
            <a:pPr algn="ctr" indent="0" marL="0">
              <a:lnSpc>
                <a:spcPct val="113000"/>
              </a:lnSpc>
              <a:buNone/>
            </a:pPr>
            <a:r>
              <a:rPr lang="mk" altLang="en-US" sz="2400" dirty="0">
                <a:solidFill>
                  <a:srgbClr val="FFFFFF"/>
                </a:solidFill>
                <a:latin typeface="IBM Plex Sans" pitchFamily="34" charset="0"/>
                <a:ea typeface="IBM Plex Sans" pitchFamily="34" charset="-122"/>
                <a:cs typeface="IBM Plex Sans" pitchFamily="34" charset="-120"/>
              </a:rPr>
              <a:t>Дигитални пари што се децентрализирани, имаат ограничена понуда и може да се испраќаат директно од едно лице на друго без дозвола од банка.</a:t>
            </a:r>
            <a:endParaRPr lang="mk"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Проблемот со двојното трошење</a:t>
            </a:r>
            <a:endParaRPr lang="mk"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mk" altLang="en-US" sz="2400" b="1" dirty="0">
                <a:solidFill>
                  <a:srgbClr val="422C70"/>
                </a:solidFill>
                <a:latin typeface="IBM Plex Sans" pitchFamily="34" charset="0"/>
                <a:ea typeface="IBM Plex Sans" pitchFamily="34" charset="-122"/>
                <a:cs typeface="IBM Plex Sans" pitchFamily="34" charset="-120"/>
              </a:rPr>
              <a:t>31 октомври 2008:</a:t>
            </a:r>
            <a:r>
              <a:rPr lang="mk" altLang="en-US" sz="2400" dirty="0">
                <a:solidFill>
                  <a:srgbClr val="25252B"/>
                </a:solidFill>
                <a:latin typeface="IBM Plex Sans" pitchFamily="34" charset="0"/>
                <a:ea typeface="IBM Plex Sans" pitchFamily="34" charset="-122"/>
                <a:cs typeface="IBM Plex Sans" pitchFamily="34" charset="-120"/>
              </a:rPr>
              <a:t> Сатоши Накамото го објавува </a:t>
            </a:r>
            <a:r>
              <a:rPr lang="mk" altLang="en-US" sz="2400" i="1" dirty="0">
                <a:solidFill>
                  <a:srgbClr val="25252B"/>
                </a:solidFill>
                <a:latin typeface="IBM Plex Sans" pitchFamily="34" charset="0"/>
                <a:ea typeface="IBM Plex Sans" pitchFamily="34" charset="-122"/>
                <a:cs typeface="IBM Plex Sans" pitchFamily="34" charset="-120"/>
              </a:rPr>
              <a:t>Биткоин: Систем за електронска готовина од корисник до корисник</a:t>
            </a:r>
            <a:r>
              <a:rPr lang="mk" altLang="en-US" sz="2400" dirty="0">
                <a:solidFill>
                  <a:srgbClr val="25252B"/>
                </a:solidFill>
                <a:latin typeface="IBM Plex Sans" pitchFamily="34" charset="0"/>
                <a:ea typeface="IBM Plex Sans" pitchFamily="34" charset="-122"/>
                <a:cs typeface="IBM Plex Sans" pitchFamily="34" charset="-120"/>
              </a:rPr>
              <a:t>. </a:t>
            </a:r>
            <a:r>
              <a:rPr lang="mk" altLang="en-US" sz="2400" b="1" dirty="0">
                <a:solidFill>
                  <a:srgbClr val="25252B"/>
                </a:solidFill>
                <a:latin typeface="IBM Plex Sans" pitchFamily="34" charset="0"/>
                <a:ea typeface="IBM Plex Sans" pitchFamily="34" charset="-122"/>
                <a:cs typeface="IBM Plex Sans" pitchFamily="34" charset="-120"/>
              </a:rPr>
              <a:t>Јануари 2009:</a:t>
            </a:r>
            <a:r>
              <a:rPr lang="mk" altLang="en-US" sz="2400" dirty="0">
                <a:solidFill>
                  <a:srgbClr val="25252B"/>
                </a:solidFill>
                <a:latin typeface="IBM Plex Sans" pitchFamily="34" charset="0"/>
                <a:ea typeface="IBM Plex Sans" pitchFamily="34" charset="-122"/>
                <a:cs typeface="IBM Plex Sans" pitchFamily="34" charset="-120"/>
              </a:rPr>
              <a:t> мрежата започнува со работа.</a:t>
            </a:r>
            <a:endParaRPr lang="mk" sz="2400" dirty="0"/>
          </a:p>
        </p:txBody>
      </p:sp>
      <p:pic>
        <p:nvPicPr>
          <p:cNvPr id="5" name="Image 0" descr="Компанија за плаќања Испраќачот поднесува барање до компанијатаКомпанијата ја води евиденцијата и одобрува Примачот добива уплата ако компанијата дозволиЗависи одЕдна доверлива организација што ја вод">    </p:cNvPr>
          <p:cNvPicPr>
            <a:picLocks noChangeAspect="1"/>
          </p:cNvPicPr>
          <p:nvPr/>
        </p:nvPicPr>
        <p:blipFill>
          <a:blip r:embed="rId1"/>
          <a:stretch>
            <a:fillRect/>
          </a:stretch>
        </p:blipFill>
        <p:spPr>
          <a:xfrm>
            <a:off x="3598530" y="2834274"/>
            <a:ext cx="4994819" cy="3400562"/>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Што е Биткоин?</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Децентрализиран · Ограничена понуда · Од корисник до</a:t>
            </a:r>
            <a:br/>
            <a:r>
              <a:rPr lang="mk" altLang="en-US" sz="3000" dirty="0">
                <a:solidFill>
                  <a:srgbClr val="422C70"/>
                </a:solidFill>
                <a:latin typeface="IBM Plex Sans Medium" pitchFamily="34" charset="0"/>
                <a:ea typeface="IBM Plex Sans Medium" pitchFamily="34" charset="-122"/>
                <a:cs typeface="IBM Plex Sans Medium" pitchFamily="34" charset="-120"/>
              </a:rPr>
              <a:t>корисник</a:t>
            </a:r>
            <a:endParaRPr lang="mk" sz="3000" dirty="0"/>
          </a:p>
        </p:txBody>
      </p:sp>
      <p:sp>
        <p:nvSpPr>
          <p:cNvPr id="4" name="Text 2"/>
          <p:cNvSpPr/>
          <p:nvPr/>
        </p:nvSpPr>
        <p:spPr>
          <a:xfrm>
            <a:off x="1032449" y="1802191"/>
            <a:ext cx="11109137" cy="2091964"/>
          </a:xfrm>
          <a:prstGeom prst="rect">
            <a:avLst/>
          </a:prstGeom>
          <a:noFill/>
          <a:ln/>
        </p:spPr>
        <p:txBody>
          <a:bodyPr wrap="square" lIns="0" tIns="0" rIns="0" bIns="0" rtlCol="0" anchor="t"/>
          <a:lstStyle/>
          <a:p>
            <a:pPr algn="l" marL="219710" indent="-219710">
              <a:lnSpc>
                <a:spcPct val="113000"/>
              </a:lnSpc>
              <a:buSzPct val="100000"/>
              <a:buChar char="•"/>
            </a:pPr>
            <a:r>
              <a:rPr lang="mk" altLang="en-US" sz="2300" b="1" dirty="0">
                <a:solidFill>
                  <a:srgbClr val="422C70"/>
                </a:solidFill>
                <a:latin typeface="IBM Plex Sans" pitchFamily="34" charset="0"/>
                <a:ea typeface="IBM Plex Sans" pitchFamily="34" charset="-122"/>
                <a:cs typeface="IBM Plex Sans" pitchFamily="34" charset="-120"/>
              </a:rPr>
              <a:t>Децентрализиран:</a:t>
            </a:r>
            <a:r>
              <a:rPr lang="mk" altLang="en-US" sz="2300" dirty="0">
                <a:solidFill>
                  <a:srgbClr val="25252B"/>
                </a:solidFill>
                <a:latin typeface="IBM Plex Sans" pitchFamily="34" charset="0"/>
                <a:ea typeface="IBM Plex Sans" pitchFamily="34" charset="-122"/>
                <a:cs typeface="IBM Plex Sans" pitchFamily="34" charset="-120"/>
              </a:rPr>
              <a:t> ниту една централна канцеларија не отвора сметки, не ги менува салдата и не одобрува кој може да се приклучи</a:t>
            </a:r>
            <a:endParaRPr lang="mk" sz="2300" dirty="0"/>
          </a:p>
          <a:p>
            <a:pPr algn="l" marL="219710" indent="-219710">
              <a:lnSpc>
                <a:spcPct val="113000"/>
              </a:lnSpc>
              <a:spcBef>
                <a:spcPts val="460"/>
              </a:spcBef>
              <a:buSzPct val="100000"/>
              <a:buChar char="•"/>
            </a:pPr>
            <a:r>
              <a:rPr lang="mk" altLang="en-US" sz="2300" b="1" dirty="0">
                <a:solidFill>
                  <a:srgbClr val="422C70"/>
                </a:solidFill>
                <a:latin typeface="IBM Plex Sans" pitchFamily="34" charset="0"/>
                <a:ea typeface="IBM Plex Sans" pitchFamily="34" charset="-122"/>
                <a:cs typeface="IBM Plex Sans" pitchFamily="34" charset="-120"/>
              </a:rPr>
              <a:t>Ограничена понуда:</a:t>
            </a:r>
            <a:r>
              <a:rPr lang="mk" altLang="en-US" sz="2300" dirty="0">
                <a:solidFill>
                  <a:srgbClr val="25252B"/>
                </a:solidFill>
                <a:latin typeface="IBM Plex Sans" pitchFamily="34" charset="0"/>
                <a:ea typeface="IBM Plex Sans" pitchFamily="34" charset="-122"/>
                <a:cs typeface="IBM Plex Sans" pitchFamily="34" charset="-120"/>
              </a:rPr>
              <a:t> никогаш нема да има повеќе од 21 милион биткоини</a:t>
            </a:r>
            <a:endParaRPr lang="mk" sz="2300" dirty="0"/>
          </a:p>
          <a:p>
            <a:pPr algn="l" marL="219710" indent="-219710">
              <a:lnSpc>
                <a:spcPct val="113000"/>
              </a:lnSpc>
              <a:spcBef>
                <a:spcPts val="460"/>
              </a:spcBef>
              <a:buSzPct val="100000"/>
              <a:buChar char="•"/>
            </a:pPr>
            <a:r>
              <a:rPr lang="mk" altLang="en-US" sz="2300" b="1" dirty="0">
                <a:solidFill>
                  <a:srgbClr val="422C70"/>
                </a:solidFill>
                <a:latin typeface="IBM Plex Sans" pitchFamily="34" charset="0"/>
                <a:ea typeface="IBM Plex Sans" pitchFamily="34" charset="-122"/>
                <a:cs typeface="IBM Plex Sans" pitchFamily="34" charset="-120"/>
              </a:rPr>
              <a:t>Директно меѓу корисници:</a:t>
            </a:r>
            <a:r>
              <a:rPr lang="mk" altLang="en-US" sz="2300" dirty="0">
                <a:solidFill>
                  <a:srgbClr val="25252B"/>
                </a:solidFill>
                <a:latin typeface="IBM Plex Sans" pitchFamily="34" charset="0"/>
                <a:ea typeface="IBM Plex Sans" pitchFamily="34" charset="-122"/>
                <a:cs typeface="IBM Plex Sans" pitchFamily="34" charset="-120"/>
              </a:rPr>
              <a:t> испраќајте кому било, каде било, без да барате дозвола од централен орган</a:t>
            </a:r>
            <a:endParaRPr lang="mk" sz="2300" dirty="0"/>
          </a:p>
        </p:txBody>
      </p:sp>
      <p:sp>
        <p:nvSpPr>
          <p:cNvPr id="5" name="Text 3"/>
          <p:cNvSpPr/>
          <p:nvPr/>
        </p:nvSpPr>
        <p:spPr>
          <a:xfrm>
            <a:off x="666780" y="4215841"/>
            <a:ext cx="11510010" cy="1579992"/>
          </a:xfrm>
          <a:prstGeom prst="rect">
            <a:avLst/>
          </a:prstGeom>
          <a:noFill/>
          <a:ln/>
        </p:spPr>
        <p:txBody>
          <a:bodyPr wrap="square" lIns="0" tIns="0" rIns="0" bIns="0" rtlCol="0" anchor="t"/>
          <a:lstStyle/>
          <a:p>
            <a:pPr algn="l" indent="0" marL="0">
              <a:lnSpc>
                <a:spcPct val="113000"/>
              </a:lnSpc>
              <a:buNone/>
            </a:pPr>
            <a:r>
              <a:rPr lang="mk" altLang="en-US" sz="2300" dirty="0">
                <a:solidFill>
                  <a:srgbClr val="25252B"/>
                </a:solidFill>
                <a:latin typeface="IBM Plex Sans" pitchFamily="34" charset="0"/>
                <a:ea typeface="IBM Plex Sans" pitchFamily="34" charset="-122"/>
                <a:cs typeface="IBM Plex Sans" pitchFamily="34" charset="-120"/>
              </a:rPr>
              <a:t>Ниту една компанија не може да ги замрзне биткоините што ги контролирате самостојно. Другата страна на таа слобода е одговорноста: важечка трансакција обично не може да се поништи, а за мрежата не постои служба за корисничка поддршка.</a:t>
            </a:r>
            <a:endParaRPr lang="mk"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Што е Биткоин?</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Ограничување што секој може да го провери</a:t>
            </a:r>
            <a:endParaRPr lang="mk" sz="3000" dirty="0"/>
          </a:p>
        </p:txBody>
      </p:sp>
      <p:pic>
        <p:nvPicPr>
          <p:cNvPr id="4" name="Image 0" descr="Тврдење за понудата Издавач наведува ограничување на својата веб-страница. Тоа е заведено само во сопствената база на податоци на издавачот. Никој надвор од издавачот не може да го провери тоа. Издава">    </p:cNvPr>
          <p:cNvPicPr>
            <a:picLocks noChangeAspect="1"/>
          </p:cNvPicPr>
          <p:nvPr/>
        </p:nvPicPr>
        <p:blipFill>
          <a:blip r:embed="rId1"/>
          <a:stretch>
            <a:fillRect/>
          </a:stretch>
        </p:blipFill>
        <p:spPr>
          <a:xfrm>
            <a:off x="1698315" y="1295430"/>
            <a:ext cx="8795339" cy="497342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Што е Биткоин?</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Не Ви е потребен цел Биткоин</a:t>
            </a:r>
            <a:endParaRPr lang="mk"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Еден биткоин се дели на 100.000.000 помали единици наречени сатоши, или скратено сатс.</a:t>
            </a:r>
            <a:endParaRPr lang="mk" sz="2400" dirty="0"/>
          </a:p>
        </p:txBody>
      </p:sp>
      <p:pic>
        <p:nvPicPr>
          <p:cNvPr id="5" name="Image 0" descr="Биткоин (BTC)10,10,010,0010,00000001Сатоши (сат)⁠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Што е Биткоин?</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Кој го одржува Биткоин во функција?</a:t>
            </a:r>
            <a:endParaRPr lang="mk" sz="3000" dirty="0"/>
          </a:p>
        </p:txBody>
      </p:sp>
      <p:pic>
        <p:nvPicPr>
          <p:cNvPr id="4" name="Image 0" descr="КорисникКорисникот прима, чува и испраќа биткоин. ЈазолЈазолот самостојно ги проверува правилата и пренесува валидни податоци. РударРударот создава кандидат-блокови и извршува доказ за работа.Развивач">    </p:cNvPr>
          <p:cNvPicPr>
            <a:picLocks noChangeAspect="1"/>
          </p:cNvPicPr>
          <p:nvPr/>
        </p:nvPicPr>
        <p:blipFill>
          <a:blip r:embed="rId1"/>
          <a:stretch>
            <a:fillRect/>
          </a:stretch>
        </p:blipFill>
        <p:spPr>
          <a:xfrm>
            <a:off x="1808866" y="1295430"/>
            <a:ext cx="8573963" cy="496208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Што е Биткоин?</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Кој го одржува Биткоин во функција?</a:t>
            </a:r>
            <a:endParaRPr lang="mk"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Што е Биткоин?</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Биткоин има компромиси</a:t>
            </a:r>
            <a:endParaRPr lang="mk"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Неговата цена може брзо да се промени</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Грешките обично се неповратни</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Прифаќањето сè уште е ограничено на многу места</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За безбедно користење е потребно извесно учење</a:t>
            </a:r>
            <a:endParaRPr lang="mk"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Биткоин заменува дел од довербата во институциите со проверка и лична одговорност. Тој не го отстранува ризикот.</a:t>
            </a:r>
            <a:endParaRPr lang="mk"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Што е Биткоин?</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mk" altLang="en-US" sz="4350" dirty="0">
                <a:solidFill>
                  <a:srgbClr val="FFFFFF"/>
                </a:solidFill>
                <a:latin typeface="IBM Plex Sans Medium" pitchFamily="34" charset="0"/>
                <a:ea typeface="IBM Plex Sans Medium" pitchFamily="34" charset="-122"/>
                <a:cs typeface="IBM Plex Sans Medium" pitchFamily="34" charset="-120"/>
              </a:rPr>
              <a:t>Како го користите Биткоин?</a:t>
            </a:r>
            <a:endParaRPr lang="mk"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mk" altLang="en-US" sz="2400" dirty="0">
                <a:solidFill>
                  <a:srgbClr val="FFFFFF"/>
                </a:solidFill>
                <a:latin typeface="IBM Plex Sans" pitchFamily="34" charset="0"/>
                <a:ea typeface="IBM Plex Sans" pitchFamily="34" charset="-122"/>
                <a:cs typeface="IBM Plex Sans" pitchFamily="34" charset="-120"/>
              </a:rPr>
              <a:t>Првото прашање за секој паричник: кој ги контролира клучевите?</a:t>
            </a:r>
            <a:endParaRPr lang="mk"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Паричникот управува со клучеви</a:t>
            </a:r>
            <a:endParaRPr lang="mk" sz="3000" dirty="0"/>
          </a:p>
        </p:txBody>
      </p:sp>
      <p:pic>
        <p:nvPicPr>
          <p:cNvPr id="4" name="Image 0" descr="Вашиот паричник ги чува клучевите Примање Споделете адреса за примањеИспраќање Потпишете со Вашиот клуч Биткоинот останува во споделената главна книга">    </p:cNvPr>
          <p:cNvPicPr>
            <a:picLocks noChangeAspect="1"/>
          </p:cNvPicPr>
          <p:nvPr/>
        </p:nvPicPr>
        <p:blipFill>
          <a:blip r:embed="rId1"/>
          <a:stretch>
            <a:fillRect/>
          </a:stretch>
        </p:blipFill>
        <p:spPr>
          <a:xfrm>
            <a:off x="1472093" y="1295430"/>
            <a:ext cx="9247693" cy="495824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Како го користите Биткоин?</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Кој всушност го чува Вашиот Биткоин?</a:t>
            </a:r>
            <a:endParaRPr lang="mk"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mk" altLang="en-US" sz="2400" b="1" dirty="0">
                <a:solidFill>
                  <a:srgbClr val="422C70"/>
                </a:solidFill>
                <a:latin typeface="IBM Plex Sans" pitchFamily="34" charset="0"/>
                <a:ea typeface="IBM Plex Sans" pitchFamily="34" charset="-122"/>
                <a:cs typeface="IBM Plex Sans" pitchFamily="34" charset="-120"/>
              </a:rPr>
              <a:t>Самостојно чување:</a:t>
            </a:r>
            <a:r>
              <a:rPr lang="mk" altLang="en-US" sz="2400" dirty="0">
                <a:solidFill>
                  <a:srgbClr val="25252B"/>
                </a:solidFill>
                <a:latin typeface="IBM Plex Sans" pitchFamily="34" charset="0"/>
                <a:ea typeface="IBM Plex Sans" pitchFamily="34" charset="-122"/>
                <a:cs typeface="IBM Plex Sans" pitchFamily="34" charset="-120"/>
              </a:rPr>
              <a:t> вие ги контролирате клучевите</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Никој не може да ви ги врати вашите биткоини ако ги изгубите фразата за обновување и уредот</a:t>
            </a:r>
            <a:endParaRPr lang="mk" sz="2400" dirty="0"/>
          </a:p>
          <a:p>
            <a:pPr algn="l" marL="228600" indent="-228600">
              <a:lnSpc>
                <a:spcPct val="113000"/>
              </a:lnSpc>
              <a:spcBef>
                <a:spcPts val="480"/>
              </a:spcBef>
              <a:buSzPct val="100000"/>
              <a:buChar char="•"/>
            </a:pPr>
            <a:r>
              <a:rPr lang="mk" altLang="en-US" sz="2400" b="1" dirty="0">
                <a:solidFill>
                  <a:srgbClr val="422C70"/>
                </a:solidFill>
                <a:latin typeface="IBM Plex Sans" pitchFamily="34" charset="0"/>
                <a:ea typeface="IBM Plex Sans" pitchFamily="34" charset="-122"/>
                <a:cs typeface="IBM Plex Sans" pitchFamily="34" charset="-120"/>
              </a:rPr>
              <a:t>Чување преку посредник:</a:t>
            </a:r>
            <a:r>
              <a:rPr lang="mk" altLang="en-US" sz="2400" dirty="0">
                <a:solidFill>
                  <a:srgbClr val="25252B"/>
                </a:solidFill>
                <a:latin typeface="IBM Plex Sans" pitchFamily="34" charset="0"/>
                <a:ea typeface="IBM Plex Sans" pitchFamily="34" charset="-122"/>
                <a:cs typeface="IBM Plex Sans" pitchFamily="34" charset="-120"/>
              </a:rPr>
              <a:t> компанија ги чува клучевите, слично како банка</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Вашето салдо е нејзино ветување за исплата; таа може да ги ограничи повлекувањата, да замрзне сметка, да биде хакирана или да престане со работа</a:t>
            </a:r>
            <a:endParaRPr lang="mk" sz="2400" dirty="0"/>
          </a:p>
        </p:txBody>
      </p:sp>
      <p:sp>
        <p:nvSpPr>
          <p:cNvPr id="5" name="Text 3"/>
          <p:cNvSpPr/>
          <p:nvPr/>
        </p:nvSpPr>
        <p:spPr>
          <a:xfrm>
            <a:off x="666780" y="5195438"/>
            <a:ext cx="11510010" cy="822686"/>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Вашата вредност не се мери според изборот на начин на чување. Важно е да знаете каков вид чување користите и во што ја полагате довербата.</a:t>
            </a:r>
            <a:endParaRPr lang="mk"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Како го користите Биткоин?</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Вашата фраза за</a:t>
            </a:r>
            <a:br/>
            <a:r>
              <a:rPr lang="mk" altLang="en-US" sz="3000" dirty="0">
                <a:solidFill>
                  <a:srgbClr val="422C70"/>
                </a:solidFill>
                <a:latin typeface="IBM Plex Sans Medium" pitchFamily="34" charset="0"/>
                <a:ea typeface="IBM Plex Sans Medium" pitchFamily="34" charset="-122"/>
                <a:cs typeface="IBM Plex Sans Medium" pitchFamily="34" charset="-120"/>
              </a:rPr>
              <a:t>обновување овозможува</a:t>
            </a:r>
            <a:br/>
            <a:r>
              <a:rPr lang="mk" altLang="en-US" sz="3000" dirty="0">
                <a:solidFill>
                  <a:srgbClr val="422C70"/>
                </a:solidFill>
                <a:latin typeface="IBM Plex Sans Medium" pitchFamily="34" charset="0"/>
                <a:ea typeface="IBM Plex Sans Medium" pitchFamily="34" charset="-122"/>
                <a:cs typeface="IBM Plex Sans Medium" pitchFamily="34" charset="-120"/>
              </a:rPr>
              <a:t>целосен пристап</a:t>
            </a:r>
            <a:endParaRPr lang="mk" sz="3000" dirty="0"/>
          </a:p>
        </p:txBody>
      </p:sp>
      <p:sp>
        <p:nvSpPr>
          <p:cNvPr id="5" name="Text 2"/>
          <p:cNvSpPr/>
          <p:nvPr/>
        </p:nvSpPr>
        <p:spPr>
          <a:xfrm>
            <a:off x="666780" y="2273838"/>
            <a:ext cx="5694426" cy="1513881"/>
          </a:xfrm>
          <a:prstGeom prst="rect">
            <a:avLst/>
          </a:prstGeom>
          <a:noFill/>
          <a:ln/>
        </p:spPr>
        <p:txBody>
          <a:bodyPr wrap="square" lIns="0" tIns="0" rIns="0" bIns="0" rtlCol="0" anchor="t"/>
          <a:lstStyle/>
          <a:p>
            <a:pPr algn="l" indent="0" marL="0">
              <a:lnSpc>
                <a:spcPct val="113000"/>
              </a:lnSpc>
              <a:buNone/>
            </a:pPr>
            <a:r>
              <a:rPr lang="mk" altLang="en-US" sz="2210" dirty="0">
                <a:solidFill>
                  <a:srgbClr val="25252B"/>
                </a:solidFill>
                <a:latin typeface="IBM Plex Sans" pitchFamily="34" charset="0"/>
                <a:ea typeface="IBM Plex Sans" pitchFamily="34" charset="-122"/>
                <a:cs typeface="IBM Plex Sans" pitchFamily="34" charset="-120"/>
              </a:rPr>
              <a:t>Подредена листа на зборови, најчесто 12 или 24, со која може повторно да се создадат Вашите клучеви. Секој што ја има може да Ви ги земе биткоините.</a:t>
            </a:r>
            <a:endParaRPr lang="mk" sz="2210" dirty="0"/>
          </a:p>
        </p:txBody>
      </p:sp>
      <p:pic>
        <p:nvPicPr>
          <p:cNvPr id="6" name="Image 1" descr="Само пример1. civil2. switch3. plunge4. stadium5. live6. wedding7. foster8. dice9. giraffe10. you11. foil12. cinnamon">    </p:cNvPr>
          <p:cNvPicPr>
            <a:picLocks noChangeAspect="1"/>
          </p:cNvPicPr>
          <p:nvPr/>
        </p:nvPicPr>
        <p:blipFill>
          <a:blip r:embed="rId2"/>
          <a:stretch>
            <a:fillRect/>
          </a:stretch>
        </p:blipFill>
        <p:spPr>
          <a:xfrm>
            <a:off x="1472550" y="3927897"/>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Како го користите Биткоин?</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mk" altLang="en-US" sz="4350" dirty="0">
                <a:solidFill>
                  <a:srgbClr val="FFFFFF"/>
                </a:solidFill>
                <a:latin typeface="IBM Plex Sans Medium" pitchFamily="34" charset="0"/>
                <a:ea typeface="IBM Plex Sans Medium" pitchFamily="34" charset="-122"/>
                <a:cs typeface="IBM Plex Sans Medium" pitchFamily="34" charset="-120"/>
              </a:rPr>
              <a:t>Не се ваши клучевите, не се</a:t>
            </a:r>
            <a:br/>
            <a:r>
              <a:rPr lang="mk" altLang="en-US" sz="4350" dirty="0">
                <a:solidFill>
                  <a:srgbClr val="FFFFFF"/>
                </a:solidFill>
                <a:latin typeface="IBM Plex Sans Medium" pitchFamily="34" charset="0"/>
                <a:ea typeface="IBM Plex Sans Medium" pitchFamily="34" charset="-122"/>
                <a:cs typeface="IBM Plex Sans Medium" pitchFamily="34" charset="-120"/>
              </a:rPr>
              <a:t>ваши монетите.</a:t>
            </a:r>
            <a:endParaRPr lang="mk"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C0C0D0"/>
                </a:solidFill>
                <a:latin typeface="IBM Plex Sans" pitchFamily="34" charset="0"/>
                <a:ea typeface="IBM Plex Sans" pitchFamily="34" charset="-122"/>
                <a:cs typeface="IBM Plex Sans" pitchFamily="34" charset="-120"/>
              </a:rPr>
              <a:t>Вовед во Биткоин · Како го користите Биткоин?</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Пред да користите каков било</a:t>
            </a:r>
            <a:br/>
            <a:r>
              <a:rPr lang="mk" altLang="en-US" sz="3000" dirty="0">
                <a:solidFill>
                  <a:srgbClr val="422C70"/>
                </a:solidFill>
                <a:latin typeface="IBM Plex Sans Medium" pitchFamily="34" charset="0"/>
                <a:ea typeface="IBM Plex Sans Medium" pitchFamily="34" charset="-122"/>
                <a:cs typeface="IBM Plex Sans Medium" pitchFamily="34" charset="-120"/>
              </a:rPr>
              <a:t>паричник</a:t>
            </a:r>
            <a:endParaRPr lang="mk" sz="3000" dirty="0"/>
          </a:p>
        </p:txBody>
      </p:sp>
      <p:sp>
        <p:nvSpPr>
          <p:cNvPr id="5" name="Text 2"/>
          <p:cNvSpPr/>
          <p:nvPr/>
        </p:nvSpPr>
        <p:spPr>
          <a:xfrm>
            <a:off x="956188" y="1783812"/>
            <a:ext cx="6023427" cy="4606930"/>
          </a:xfrm>
          <a:prstGeom prst="rect">
            <a:avLst/>
          </a:prstGeom>
          <a:noFill/>
          <a:ln/>
        </p:spPr>
        <p:txBody>
          <a:bodyPr wrap="square" lIns="0" tIns="0" rIns="0" bIns="0" rtlCol="0" anchor="t"/>
          <a:lstStyle/>
          <a:p>
            <a:pPr algn="l" marL="173990" indent="-173990">
              <a:lnSpc>
                <a:spcPct val="113000"/>
              </a:lnSpc>
              <a:buSzPct val="100000"/>
              <a:buChar char="•"/>
            </a:pPr>
            <a:r>
              <a:rPr lang="mk" altLang="en-US" sz="1820" b="1" dirty="0">
                <a:solidFill>
                  <a:srgbClr val="422C70"/>
                </a:solidFill>
                <a:latin typeface="IBM Plex Sans" pitchFamily="34" charset="0"/>
                <a:ea typeface="IBM Plex Sans" pitchFamily="34" charset="-122"/>
                <a:cs typeface="IBM Plex Sans" pitchFamily="34" charset="-120"/>
              </a:rPr>
              <a:t>Клучеви:</a:t>
            </a:r>
            <a:r>
              <a:rPr lang="mk" altLang="en-US" sz="1820" dirty="0">
                <a:solidFill>
                  <a:srgbClr val="25252B"/>
                </a:solidFill>
                <a:latin typeface="IBM Plex Sans" pitchFamily="34" charset="0"/>
                <a:ea typeface="IBM Plex Sans" pitchFamily="34" charset="-122"/>
                <a:cs typeface="IBM Plex Sans" pitchFamily="34" charset="-120"/>
              </a:rPr>
              <a:t> кој ги контролира, Вие или некоја компанија?</a:t>
            </a:r>
            <a:endParaRPr lang="mk" sz="1820" dirty="0"/>
          </a:p>
          <a:p>
            <a:pPr algn="l" marL="173990" indent="-173990">
              <a:lnSpc>
                <a:spcPct val="113000"/>
              </a:lnSpc>
              <a:spcBef>
                <a:spcPts val="360"/>
              </a:spcBef>
              <a:buSzPct val="100000"/>
              <a:buChar char="•"/>
            </a:pPr>
            <a:r>
              <a:rPr lang="mk" altLang="en-US" sz="1820" b="1" dirty="0">
                <a:solidFill>
                  <a:srgbClr val="422C70"/>
                </a:solidFill>
                <a:latin typeface="IBM Plex Sans" pitchFamily="34" charset="0"/>
                <a:ea typeface="IBM Plex Sans" pitchFamily="34" charset="-122"/>
                <a:cs typeface="IBM Plex Sans" pitchFamily="34" charset="-120"/>
              </a:rPr>
              <a:t>Обновување:</a:t>
            </a:r>
            <a:r>
              <a:rPr lang="mk" altLang="en-US" sz="1820" dirty="0">
                <a:solidFill>
                  <a:srgbClr val="25252B"/>
                </a:solidFill>
                <a:latin typeface="IBM Plex Sans" pitchFamily="34" charset="0"/>
                <a:ea typeface="IBM Plex Sans" pitchFamily="34" charset="-122"/>
                <a:cs typeface="IBM Plex Sans" pitchFamily="34" charset="-120"/>
              </a:rPr>
              <a:t> што ако го изгубите телефонот или компанијата исчезне?</a:t>
            </a:r>
            <a:endParaRPr lang="mk" sz="1820" dirty="0"/>
          </a:p>
          <a:p>
            <a:pPr algn="l" marL="173990" indent="-173990">
              <a:lnSpc>
                <a:spcPct val="113000"/>
              </a:lnSpc>
              <a:spcBef>
                <a:spcPts val="360"/>
              </a:spcBef>
              <a:buSzPct val="100000"/>
              <a:buChar char="•"/>
            </a:pPr>
            <a:r>
              <a:rPr lang="mk" altLang="en-US" sz="1820" b="1" dirty="0">
                <a:solidFill>
                  <a:srgbClr val="422C70"/>
                </a:solidFill>
                <a:latin typeface="IBM Plex Sans" pitchFamily="34" charset="0"/>
                <a:ea typeface="IBM Plex Sans" pitchFamily="34" charset="-122"/>
                <a:cs typeface="IBM Plex Sans" pitchFamily="34" charset="-120"/>
              </a:rPr>
              <a:t>Извор:</a:t>
            </a:r>
            <a:r>
              <a:rPr lang="mk" altLang="en-US" sz="1820" dirty="0">
                <a:solidFill>
                  <a:srgbClr val="25252B"/>
                </a:solidFill>
                <a:latin typeface="IBM Plex Sans" pitchFamily="34" charset="0"/>
                <a:ea typeface="IBM Plex Sans" pitchFamily="34" charset="-122"/>
                <a:cs typeface="IBM Plex Sans" pitchFamily="34" charset="-120"/>
              </a:rPr>
              <a:t> официјална веб-страница или апликација во продавница за апликации, а не врска што некој Ви ја испратил?</a:t>
            </a:r>
            <a:endParaRPr lang="mk" sz="1820" dirty="0"/>
          </a:p>
          <a:p>
            <a:pPr algn="l" marL="173990" indent="-173990">
              <a:lnSpc>
                <a:spcPct val="113000"/>
              </a:lnSpc>
              <a:spcBef>
                <a:spcPts val="360"/>
              </a:spcBef>
              <a:buSzPct val="100000"/>
              <a:buChar char="•"/>
            </a:pPr>
            <a:r>
              <a:rPr lang="mk" altLang="en-US" sz="1820" b="1" dirty="0">
                <a:solidFill>
                  <a:srgbClr val="422C70"/>
                </a:solidFill>
                <a:latin typeface="IBM Plex Sans" pitchFamily="34" charset="0"/>
                <a:ea typeface="IBM Plex Sans" pitchFamily="34" charset="-122"/>
                <a:cs typeface="IBM Plex Sans" pitchFamily="34" charset="-120"/>
              </a:rPr>
              <a:t>Код:</a:t>
            </a:r>
            <a:r>
              <a:rPr lang="mk" altLang="en-US" sz="1820" dirty="0">
                <a:solidFill>
                  <a:srgbClr val="25252B"/>
                </a:solidFill>
                <a:latin typeface="IBM Plex Sans" pitchFamily="34" charset="0"/>
                <a:ea typeface="IBM Plex Sans" pitchFamily="34" charset="-122"/>
                <a:cs typeface="IBM Plex Sans" pitchFamily="34" charset="-120"/>
              </a:rPr>
              <a:t> дали е со отворен изворен код и активно се одржува? (Тоа само по себе не е доказ за безбедност.)</a:t>
            </a:r>
            <a:endParaRPr lang="mk" sz="1820" dirty="0"/>
          </a:p>
          <a:p>
            <a:pPr algn="l" marL="173990" indent="-173990">
              <a:lnSpc>
                <a:spcPct val="113000"/>
              </a:lnSpc>
              <a:spcBef>
                <a:spcPts val="360"/>
              </a:spcBef>
              <a:buSzPct val="100000"/>
              <a:buChar char="•"/>
            </a:pPr>
            <a:r>
              <a:rPr lang="mk" altLang="en-US" sz="1820" b="1" dirty="0">
                <a:solidFill>
                  <a:srgbClr val="422C70"/>
                </a:solidFill>
                <a:latin typeface="IBM Plex Sans" pitchFamily="34" charset="0"/>
                <a:ea typeface="IBM Plex Sans" pitchFamily="34" charset="-122"/>
                <a:cs typeface="IBM Plex Sans" pitchFamily="34" charset="-120"/>
              </a:rPr>
              <a:t>Трошоци:</a:t>
            </a:r>
            <a:r>
              <a:rPr lang="mk" altLang="en-US" sz="1820" dirty="0">
                <a:solidFill>
                  <a:srgbClr val="25252B"/>
                </a:solidFill>
                <a:latin typeface="IBM Plex Sans" pitchFamily="34" charset="0"/>
                <a:ea typeface="IBM Plex Sans" pitchFamily="34" charset="-122"/>
                <a:cs typeface="IBM Plex Sans" pitchFamily="34" charset="-120"/>
              </a:rPr>
              <a:t> надоместоци за испраќање, примање или повлекување?</a:t>
            </a:r>
            <a:endParaRPr lang="mk" sz="1820" dirty="0"/>
          </a:p>
          <a:p>
            <a:pPr algn="l" marL="173990" indent="-173990">
              <a:lnSpc>
                <a:spcPct val="113000"/>
              </a:lnSpc>
              <a:spcBef>
                <a:spcPts val="360"/>
              </a:spcBef>
              <a:buSzPct val="100000"/>
              <a:buChar char="•"/>
            </a:pPr>
            <a:r>
              <a:rPr lang="mk" altLang="en-US" sz="1820" b="1" dirty="0">
                <a:solidFill>
                  <a:srgbClr val="422C70"/>
                </a:solidFill>
                <a:latin typeface="IBM Plex Sans" pitchFamily="34" charset="0"/>
                <a:ea typeface="IBM Plex Sans" pitchFamily="34" charset="-122"/>
                <a:cs typeface="IBM Plex Sans" pitchFamily="34" charset="-120"/>
              </a:rPr>
              <a:t>Плаќања:</a:t>
            </a:r>
            <a:r>
              <a:rPr lang="mk" altLang="en-US" sz="1820" dirty="0">
                <a:solidFill>
                  <a:srgbClr val="25252B"/>
                </a:solidFill>
                <a:latin typeface="IBM Plex Sans" pitchFamily="34" charset="0"/>
                <a:ea typeface="IBM Plex Sans" pitchFamily="34" charset="-122"/>
                <a:cs typeface="IBM Plex Sans" pitchFamily="34" charset="-120"/>
              </a:rPr>
              <a:t> на блокчејнот, преку Лајтнинг или и двете?</a:t>
            </a:r>
            <a:endParaRPr lang="mk" sz="18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Како го користите Биткоин?</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На блокчејнот и Лајтнинг</a:t>
            </a:r>
            <a:endParaRPr lang="mk"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mk" altLang="en-US" sz="2400" b="1" dirty="0">
                <a:solidFill>
                  <a:srgbClr val="422C70"/>
                </a:solidFill>
                <a:latin typeface="IBM Plex Sans" pitchFamily="34" charset="0"/>
                <a:ea typeface="IBM Plex Sans" pitchFamily="34" charset="-122"/>
                <a:cs typeface="IBM Plex Sans" pitchFamily="34" charset="-120"/>
              </a:rPr>
              <a:t>На синџирот:</a:t>
            </a:r>
            <a:r>
              <a:rPr lang="mk" altLang="en-US" sz="2400" dirty="0">
                <a:solidFill>
                  <a:srgbClr val="25252B"/>
                </a:solidFill>
                <a:latin typeface="IBM Plex Sans" pitchFamily="34" charset="0"/>
                <a:ea typeface="IBM Plex Sans" pitchFamily="34" charset="-122"/>
                <a:cs typeface="IBM Plex Sans" pitchFamily="34" charset="-120"/>
              </a:rPr>
              <a:t> запишано директно во блокчејнот</a:t>
            </a:r>
            <a:endParaRPr lang="mk" sz="2400" dirty="0"/>
          </a:p>
          <a:p>
            <a:pPr algn="l" marL="228600" indent="-228600">
              <a:lnSpc>
                <a:spcPct val="113000"/>
              </a:lnSpc>
              <a:spcBef>
                <a:spcPts val="480"/>
              </a:spcBef>
              <a:buSzPct val="100000"/>
              <a:buChar char="•"/>
            </a:pPr>
            <a:r>
              <a:rPr lang="mk" altLang="en-US" sz="2400" b="1" dirty="0">
                <a:solidFill>
                  <a:srgbClr val="422C70"/>
                </a:solidFill>
                <a:latin typeface="IBM Plex Sans" pitchFamily="34" charset="0"/>
                <a:ea typeface="IBM Plex Sans" pitchFamily="34" charset="-122"/>
                <a:cs typeface="IBM Plex Sans" pitchFamily="34" charset="-120"/>
              </a:rPr>
              <a:t>Лајтнинг:</a:t>
            </a:r>
            <a:r>
              <a:rPr lang="mk" altLang="en-US" sz="2400" dirty="0">
                <a:solidFill>
                  <a:srgbClr val="25252B"/>
                </a:solidFill>
                <a:latin typeface="IBM Plex Sans" pitchFamily="34" charset="0"/>
                <a:ea typeface="IBM Plex Sans" pitchFamily="34" charset="-122"/>
                <a:cs typeface="IBM Plex Sans" pitchFamily="34" charset="-120"/>
              </a:rPr>
              <a:t> платежна мрежа изградена врз Биткоин за брзи, мали и чести плаќања, како што е купување кафе</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Паричникот за Лајтнинг исто така може да биде со чување на средствата од трета страна или со самостојно чување на средствата</a:t>
            </a:r>
            <a:endParaRPr lang="mk" sz="2400" dirty="0"/>
          </a:p>
        </p:txBody>
      </p:sp>
      <p:pic>
        <p:nvPicPr>
          <p:cNvPr id="5" name="Image 0" descr="На синџиротСе запишуваат директно во блокчејнот на БиткоинЛајтнингПлатежна мрежа изградена врз Биткоин">    </p:cNvPr>
          <p:cNvPicPr>
            <a:picLocks noChangeAspect="1"/>
          </p:cNvPicPr>
          <p:nvPr/>
        </p:nvPicPr>
        <p:blipFill>
          <a:blip r:embed="rId1"/>
          <a:stretch>
            <a:fillRect/>
          </a:stretch>
        </p:blipFill>
        <p:spPr>
          <a:xfrm>
            <a:off x="1938345" y="3748126"/>
            <a:ext cx="8315371" cy="249558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Како го користите Биткоин?</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Три правила додека учите</a:t>
            </a:r>
            <a:endParaRPr lang="mk" sz="3000" dirty="0"/>
          </a:p>
        </p:txBody>
      </p:sp>
      <p:sp>
        <p:nvSpPr>
          <p:cNvPr id="4" name="Text 2"/>
          <p:cNvSpPr/>
          <p:nvPr/>
        </p:nvSpPr>
        <p:spPr>
          <a:xfrm>
            <a:off x="1032449" y="1383030"/>
            <a:ext cx="11109137" cy="2091964"/>
          </a:xfrm>
          <a:prstGeom prst="rect">
            <a:avLst/>
          </a:prstGeom>
          <a:noFill/>
          <a:ln/>
        </p:spPr>
        <p:txBody>
          <a:bodyPr wrap="square" lIns="0" tIns="0" rIns="0" bIns="0" rtlCol="0" anchor="t"/>
          <a:lstStyle/>
          <a:p>
            <a:pPr algn="l" marL="219710" indent="-219710">
              <a:lnSpc>
                <a:spcPct val="113000"/>
              </a:lnSpc>
              <a:buSzPct val="100000"/>
              <a:buChar char="•"/>
            </a:pPr>
            <a:r>
              <a:rPr lang="mk" altLang="en-US" sz="2300" b="1" dirty="0">
                <a:solidFill>
                  <a:srgbClr val="25252B"/>
                </a:solidFill>
                <a:latin typeface="IBM Plex Sans" pitchFamily="34" charset="0"/>
                <a:ea typeface="IBM Plex Sans" pitchFamily="34" charset="-122"/>
                <a:cs typeface="IBM Plex Sans" pitchFamily="34" charset="-120"/>
              </a:rPr>
              <a:t>Прво научете.</a:t>
            </a:r>
            <a:r>
              <a:rPr lang="mk" altLang="en-US" sz="2300" dirty="0">
                <a:solidFill>
                  <a:srgbClr val="25252B"/>
                </a:solidFill>
                <a:latin typeface="IBM Plex Sans" pitchFamily="34" charset="0"/>
                <a:ea typeface="IBM Plex Sans" pitchFamily="34" charset="-122"/>
                <a:cs typeface="IBM Plex Sans" pitchFamily="34" charset="-120"/>
              </a:rPr>
              <a:t> Не дејствувајте од возбуда, страв или под притисок.</a:t>
            </a:r>
            <a:endParaRPr lang="mk" sz="2300" dirty="0"/>
          </a:p>
          <a:p>
            <a:pPr algn="l" marL="219710" indent="-219710">
              <a:lnSpc>
                <a:spcPct val="113000"/>
              </a:lnSpc>
              <a:spcBef>
                <a:spcPts val="460"/>
              </a:spcBef>
              <a:buSzPct val="100000"/>
              <a:buChar char="•"/>
            </a:pPr>
            <a:r>
              <a:rPr lang="mk" altLang="en-US" sz="2300" b="1" dirty="0">
                <a:solidFill>
                  <a:srgbClr val="25252B"/>
                </a:solidFill>
                <a:latin typeface="IBM Plex Sans" pitchFamily="34" charset="0"/>
                <a:ea typeface="IBM Plex Sans" pitchFamily="34" charset="-122"/>
                <a:cs typeface="IBM Plex Sans" pitchFamily="34" charset="-120"/>
              </a:rPr>
              <a:t>Почнете со мал износ.</a:t>
            </a:r>
            <a:r>
              <a:rPr lang="mk" altLang="en-US" sz="2300" dirty="0">
                <a:solidFill>
                  <a:srgbClr val="25252B"/>
                </a:solidFill>
                <a:latin typeface="IBM Plex Sans" pitchFamily="34" charset="0"/>
                <a:ea typeface="IBM Plex Sans" pitchFamily="34" charset="-122"/>
                <a:cs typeface="IBM Plex Sans" pitchFamily="34" charset="-120"/>
              </a:rPr>
              <a:t> Испробајте непознати алатки со износ што можете да си дозволите да го изгубите.</a:t>
            </a:r>
            <a:endParaRPr lang="mk" sz="2300" dirty="0"/>
          </a:p>
          <a:p>
            <a:pPr algn="l" marL="219710" indent="-219710">
              <a:lnSpc>
                <a:spcPct val="113000"/>
              </a:lnSpc>
              <a:spcBef>
                <a:spcPts val="460"/>
              </a:spcBef>
              <a:buSzPct val="100000"/>
              <a:buChar char="•"/>
            </a:pPr>
            <a:r>
              <a:rPr lang="mk" altLang="en-US" sz="2300" b="1" dirty="0">
                <a:solidFill>
                  <a:srgbClr val="25252B"/>
                </a:solidFill>
                <a:latin typeface="IBM Plex Sans" pitchFamily="34" charset="0"/>
                <a:ea typeface="IBM Plex Sans" pitchFamily="34" charset="-122"/>
                <a:cs typeface="IBM Plex Sans" pitchFamily="34" charset="-120"/>
              </a:rPr>
              <a:t>Не верувајте, проверувајте.</a:t>
            </a:r>
            <a:r>
              <a:rPr lang="mk" altLang="en-US" sz="2300" dirty="0">
                <a:solidFill>
                  <a:srgbClr val="25252B"/>
                </a:solidFill>
                <a:latin typeface="IBM Plex Sans" pitchFamily="34" charset="0"/>
                <a:ea typeface="IBM Plex Sans" pitchFamily="34" charset="-122"/>
                <a:cs typeface="IBM Plex Sans" pitchFamily="34" charset="-120"/>
              </a:rPr>
              <a:t> Проверете ги лицето, начинот на плаќање, адресата и износот.</a:t>
            </a:r>
            <a:endParaRPr lang="mk" sz="2300" dirty="0"/>
          </a:p>
        </p:txBody>
      </p:sp>
      <p:sp>
        <p:nvSpPr>
          <p:cNvPr id="5" name="Shape 3"/>
          <p:cNvSpPr/>
          <p:nvPr/>
        </p:nvSpPr>
        <p:spPr>
          <a:xfrm>
            <a:off x="666780" y="3796772"/>
            <a:ext cx="10858500" cy="2369302"/>
          </a:xfrm>
          <a:prstGeom prst="rect">
            <a:avLst/>
          </a:prstGeom>
          <a:solidFill>
            <a:srgbClr val="F3F3FA"/>
          </a:solidFill>
          <a:ln/>
        </p:spPr>
      </p:sp>
      <p:sp>
        <p:nvSpPr>
          <p:cNvPr id="6" name="Shape 4"/>
          <p:cNvSpPr/>
          <p:nvPr/>
        </p:nvSpPr>
        <p:spPr>
          <a:xfrm>
            <a:off x="666780" y="3796772"/>
            <a:ext cx="57150" cy="2369302"/>
          </a:xfrm>
          <a:prstGeom prst="rect">
            <a:avLst/>
          </a:prstGeom>
          <a:solidFill>
            <a:srgbClr val="422C70"/>
          </a:solidFill>
          <a:ln/>
        </p:spPr>
      </p:sp>
      <p:sp>
        <p:nvSpPr>
          <p:cNvPr id="7" name="Text 5"/>
          <p:cNvSpPr/>
          <p:nvPr/>
        </p:nvSpPr>
        <p:spPr>
          <a:xfrm>
            <a:off x="1192103" y="4060119"/>
            <a:ext cx="10456896" cy="1842607"/>
          </a:xfrm>
          <a:prstGeom prst="rect">
            <a:avLst/>
          </a:prstGeom>
          <a:noFill/>
          <a:ln/>
        </p:spPr>
        <p:txBody>
          <a:bodyPr wrap="square" lIns="0" tIns="0" rIns="0" bIns="0" rtlCol="0" anchor="t"/>
          <a:lstStyle/>
          <a:p>
            <a:pPr algn="l" indent="0" marL="0">
              <a:lnSpc>
                <a:spcPct val="113000"/>
              </a:lnSpc>
              <a:buNone/>
            </a:pPr>
            <a:r>
              <a:rPr lang="mk" altLang="en-US" sz="2300" b="1" dirty="0">
                <a:solidFill>
                  <a:srgbClr val="422C70"/>
                </a:solidFill>
                <a:latin typeface="IBM Plex Sans" pitchFamily="34" charset="0"/>
                <a:ea typeface="IBM Plex Sans" pitchFamily="34" charset="-122"/>
                <a:cs typeface="IBM Plex Sans" pitchFamily="34" charset="-120"/>
              </a:rPr>
              <a:t>Споделувајте информации за примање средства, никогаш тајни</a:t>
            </a:r>
            <a:endParaRPr lang="mk" sz="2300" dirty="0"/>
          </a:p>
          <a:p>
            <a:pPr algn="l" indent="0" marL="0">
              <a:lnSpc>
                <a:spcPct val="113000"/>
              </a:lnSpc>
              <a:spcBef>
                <a:spcPts val="340"/>
              </a:spcBef>
              <a:buNone/>
            </a:pPr>
            <a:r>
              <a:rPr lang="mk" altLang="en-US" sz="2300" dirty="0">
                <a:solidFill>
                  <a:srgbClr val="25252B"/>
                </a:solidFill>
                <a:latin typeface="IBM Plex Sans" pitchFamily="34" charset="0"/>
                <a:ea typeface="IBM Plex Sans" pitchFamily="34" charset="-122"/>
                <a:cs typeface="IBM Plex Sans" pitchFamily="34" charset="-120"/>
              </a:rPr>
              <a:t>Адреса или барање за плаќање може да се сподели. Почетна фраза или приватен клуч никогаш не смее да се сподели. Ниту еден легитимен едукатор, компанија што нуди паричници или вработен во корисничка поддршка никогаш нема да побара да ги споделите.</a:t>
            </a:r>
            <a:endParaRPr lang="mk"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Како го користите Биткоин?</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Запрете, не споделувајте</a:t>
            </a:r>
            <a:br/>
            <a:r>
              <a:rPr lang="mk" altLang="en-US" sz="3000" dirty="0">
                <a:solidFill>
                  <a:srgbClr val="422C70"/>
                </a:solidFill>
                <a:latin typeface="IBM Plex Sans Medium" pitchFamily="34" charset="0"/>
                <a:ea typeface="IBM Plex Sans Medium" pitchFamily="34" charset="-122"/>
                <a:cs typeface="IBM Plex Sans Medium" pitchFamily="34" charset="-120"/>
              </a:rPr>
              <a:t>ништо, не испраќајте ништо</a:t>
            </a:r>
            <a:endParaRPr lang="mk" sz="3000" dirty="0"/>
          </a:p>
        </p:txBody>
      </p:sp>
      <p:sp>
        <p:nvSpPr>
          <p:cNvPr id="5" name="Text 2"/>
          <p:cNvSpPr/>
          <p:nvPr/>
        </p:nvSpPr>
        <p:spPr>
          <a:xfrm>
            <a:off x="666780" y="1836390"/>
            <a:ext cx="5694426" cy="2303374"/>
          </a:xfrm>
          <a:prstGeom prst="rect">
            <a:avLst/>
          </a:prstGeom>
          <a:noFill/>
          <a:ln/>
        </p:spPr>
        <p:txBody>
          <a:bodyPr wrap="square" lIns="0" tIns="0" rIns="0" bIns="0" rtlCol="0" anchor="t"/>
          <a:lstStyle/>
          <a:p>
            <a:pPr algn="l" indent="0" marL="0">
              <a:lnSpc>
                <a:spcPct val="113000"/>
              </a:lnSpc>
              <a:buNone/>
            </a:pPr>
            <a:r>
              <a:rPr lang="mk" altLang="en-US" sz="1920" dirty="0">
                <a:solidFill>
                  <a:srgbClr val="25252B"/>
                </a:solidFill>
                <a:latin typeface="IBM Plex Sans" pitchFamily="34" charset="0"/>
                <a:ea typeface="IBM Plex Sans" pitchFamily="34" charset="-122"/>
                <a:cs typeface="IBM Plex Sans" pitchFamily="34" charset="-120"/>
              </a:rPr>
              <a:t>Запрете ако некој создава чувство на итност или бара тајност, ветува загарантирана добивка, бара прво да испратите биткоин или ја бара Вашата фраза за обновување. Направете пауза. Не споделувајте ништо. Не испраќајте ништо. Потоа проверете преку извор што веќе го познавате.</a:t>
            </a:r>
            <a:endParaRPr lang="mk" sz="1920" dirty="0"/>
          </a:p>
        </p:txBody>
      </p:sp>
      <p:pic>
        <p:nvPicPr>
          <p:cNvPr id="6" name="Image 1" descr="Итност Лажно претставување Променета дестинација Гарантирани приноси Барања за тајни податоци">    </p:cNvPr>
          <p:cNvPicPr>
            <a:picLocks noChangeAspect="1"/>
          </p:cNvPicPr>
          <p:nvPr/>
        </p:nvPicPr>
        <p:blipFill>
          <a:blip r:embed="rId2"/>
          <a:stretch>
            <a:fillRect/>
          </a:stretch>
        </p:blipFill>
        <p:spPr>
          <a:xfrm>
            <a:off x="1338224" y="4261653"/>
            <a:ext cx="4029121" cy="1722547"/>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Како го користите Биткоин?</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mk" altLang="en-US" sz="4350" dirty="0">
                <a:solidFill>
                  <a:srgbClr val="FFFFFF"/>
                </a:solidFill>
                <a:latin typeface="IBM Plex Sans Medium" pitchFamily="34" charset="0"/>
                <a:ea typeface="IBM Plex Sans Medium" pitchFamily="34" charset="-122"/>
                <a:cs typeface="IBM Plex Sans Medium" pitchFamily="34" charset="-120"/>
              </a:rPr>
              <a:t>Што следува?</a:t>
            </a:r>
            <a:endParaRPr lang="mk"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mk" altLang="en-US" sz="2400" dirty="0">
                <a:solidFill>
                  <a:srgbClr val="FFFFFF"/>
                </a:solidFill>
                <a:latin typeface="IBM Plex Sans" pitchFamily="34" charset="0"/>
                <a:ea typeface="IBM Plex Sans" pitchFamily="34" charset="-122"/>
                <a:cs typeface="IBM Plex Sans" pitchFamily="34" charset="-120"/>
              </a:rPr>
              <a:t>Ова е само почетокот.</a:t>
            </a:r>
            <a:endParaRPr lang="mk"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Четири клучни поенти</a:t>
            </a:r>
            <a:endParaRPr lang="mk"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mk" altLang="en-US" sz="2300" b="1" dirty="0">
                <a:solidFill>
                  <a:srgbClr val="25252B"/>
                </a:solidFill>
                <a:latin typeface="IBM Plex Sans" pitchFamily="34" charset="0"/>
                <a:ea typeface="IBM Plex Sans" pitchFamily="34" charset="-122"/>
                <a:cs typeface="IBM Plex Sans" pitchFamily="34" charset="-120"/>
              </a:rPr>
              <a:t>Парите зависат од правила и доверба.</a:t>
            </a:r>
            <a:r>
              <a:rPr lang="mk" altLang="en-US" sz="2300" dirty="0">
                <a:solidFill>
                  <a:srgbClr val="25252B"/>
                </a:solidFill>
                <a:latin typeface="IBM Plex Sans" pitchFamily="34" charset="0"/>
                <a:ea typeface="IBM Plex Sans" pitchFamily="34" charset="-122"/>
                <a:cs typeface="IBM Plex Sans" pitchFamily="34" charset="-120"/>
              </a:rPr>
              <a:t> Понудата на фиат-пари и правилата ги одредуваат мал број институции.</a:t>
            </a:r>
            <a:endParaRPr lang="mk" sz="2300" dirty="0"/>
          </a:p>
          <a:p>
            <a:pPr algn="l" marL="219710" indent="-219710">
              <a:lnSpc>
                <a:spcPct val="113000"/>
              </a:lnSpc>
              <a:spcBef>
                <a:spcPts val="460"/>
              </a:spcBef>
              <a:buSzPct val="100000"/>
              <a:buChar char="•"/>
            </a:pPr>
            <a:r>
              <a:rPr lang="mk" altLang="en-US" sz="2300" b="1" dirty="0">
                <a:solidFill>
                  <a:srgbClr val="25252B"/>
                </a:solidFill>
                <a:latin typeface="IBM Plex Sans" pitchFamily="34" charset="0"/>
                <a:ea typeface="IBM Plex Sans" pitchFamily="34" charset="-122"/>
                <a:cs typeface="IBM Plex Sans" pitchFamily="34" charset="-120"/>
              </a:rPr>
              <a:t>Биткоин нуди поинакви правила.</a:t>
            </a:r>
            <a:r>
              <a:rPr lang="mk" altLang="en-US" sz="2300" dirty="0">
                <a:solidFill>
                  <a:srgbClr val="25252B"/>
                </a:solidFill>
                <a:latin typeface="IBM Plex Sans" pitchFamily="34" charset="0"/>
                <a:ea typeface="IBM Plex Sans" pitchFamily="34" charset="-122"/>
                <a:cs typeface="IBM Plex Sans" pitchFamily="34" charset="-120"/>
              </a:rPr>
              <a:t> Јавна, ограничена понуда, достапна за секого, која може да се провери наместо да се прифати на доверба.</a:t>
            </a:r>
            <a:endParaRPr lang="mk" sz="2300" dirty="0"/>
          </a:p>
          <a:p>
            <a:pPr algn="l" marL="219710" indent="-219710">
              <a:lnSpc>
                <a:spcPct val="113000"/>
              </a:lnSpc>
              <a:spcBef>
                <a:spcPts val="460"/>
              </a:spcBef>
              <a:buSzPct val="100000"/>
              <a:buChar char="•"/>
            </a:pPr>
            <a:r>
              <a:rPr lang="mk" altLang="en-US" sz="2300" b="1" dirty="0">
                <a:solidFill>
                  <a:srgbClr val="25252B"/>
                </a:solidFill>
                <a:latin typeface="IBM Plex Sans" pitchFamily="34" charset="0"/>
                <a:ea typeface="IBM Plex Sans" pitchFamily="34" charset="-122"/>
                <a:cs typeface="IBM Plex Sans" pitchFamily="34" charset="-120"/>
              </a:rPr>
              <a:t>Безбедноста е на прво место.</a:t>
            </a:r>
            <a:r>
              <a:rPr lang="mk" altLang="en-US" sz="2300" dirty="0">
                <a:solidFill>
                  <a:srgbClr val="25252B"/>
                </a:solidFill>
                <a:latin typeface="IBM Plex Sans" pitchFamily="34" charset="0"/>
                <a:ea typeface="IBM Plex Sans" pitchFamily="34" charset="-122"/>
                <a:cs typeface="IBM Plex Sans" pitchFamily="34" charset="-120"/>
              </a:rPr>
              <a:t> Прво научете, почнете со мали износи, проверувајте сè, никогаш не ја споделувајте Вашата фраза за обновување.</a:t>
            </a:r>
            <a:endParaRPr lang="mk" sz="2300" dirty="0"/>
          </a:p>
          <a:p>
            <a:pPr algn="l" marL="219710" indent="-219710">
              <a:lnSpc>
                <a:spcPct val="113000"/>
              </a:lnSpc>
              <a:spcBef>
                <a:spcPts val="460"/>
              </a:spcBef>
              <a:buSzPct val="100000"/>
              <a:buChar char="•"/>
            </a:pPr>
            <a:r>
              <a:rPr lang="mk" altLang="en-US" sz="2300" b="1" dirty="0">
                <a:solidFill>
                  <a:srgbClr val="25252B"/>
                </a:solidFill>
                <a:latin typeface="IBM Plex Sans" pitchFamily="34" charset="0"/>
                <a:ea typeface="IBM Plex Sans" pitchFamily="34" charset="-122"/>
                <a:cs typeface="IBM Plex Sans" pitchFamily="34" charset="-120"/>
              </a:rPr>
              <a:t>Ова е само почеток.</a:t>
            </a:r>
            <a:r>
              <a:rPr lang="mk" altLang="en-US" sz="2300" dirty="0">
                <a:solidFill>
                  <a:srgbClr val="25252B"/>
                </a:solidFill>
                <a:latin typeface="IBM Plex Sans" pitchFamily="34" charset="0"/>
                <a:ea typeface="IBM Plex Sans" pitchFamily="34" charset="-122"/>
                <a:cs typeface="IBM Plex Sans" pitchFamily="34" charset="-120"/>
              </a:rPr>
              <a:t> Доволен е еден безбеден следен чекор.</a:t>
            </a:r>
            <a:endParaRPr lang="mk" sz="2300" dirty="0"/>
          </a:p>
        </p:txBody>
      </p:sp>
      <p:sp>
        <p:nvSpPr>
          <p:cNvPr id="5" name="Shape 3"/>
          <p:cNvSpPr/>
          <p:nvPr/>
        </p:nvSpPr>
        <p:spPr>
          <a:xfrm>
            <a:off x="666780" y="5040173"/>
            <a:ext cx="10858500" cy="1184331"/>
          </a:xfrm>
          <a:prstGeom prst="rect">
            <a:avLst/>
          </a:prstGeom>
          <a:solidFill>
            <a:srgbClr val="F3F3FA"/>
          </a:solidFill>
          <a:ln/>
        </p:spPr>
      </p:sp>
      <p:sp>
        <p:nvSpPr>
          <p:cNvPr id="6" name="Shape 4"/>
          <p:cNvSpPr/>
          <p:nvPr/>
        </p:nvSpPr>
        <p:spPr>
          <a:xfrm>
            <a:off x="666780" y="5040173"/>
            <a:ext cx="57150" cy="1184331"/>
          </a:xfrm>
          <a:prstGeom prst="rect">
            <a:avLst/>
          </a:prstGeom>
          <a:solidFill>
            <a:srgbClr val="422C70"/>
          </a:solidFill>
          <a:ln/>
        </p:spPr>
      </p:sp>
      <p:sp>
        <p:nvSpPr>
          <p:cNvPr id="7" name="Text 5"/>
          <p:cNvSpPr/>
          <p:nvPr/>
        </p:nvSpPr>
        <p:spPr>
          <a:xfrm>
            <a:off x="1192103" y="5303520"/>
            <a:ext cx="10456896" cy="657636"/>
          </a:xfrm>
          <a:prstGeom prst="rect">
            <a:avLst/>
          </a:prstGeom>
          <a:noFill/>
          <a:ln/>
        </p:spPr>
        <p:txBody>
          <a:bodyPr wrap="square" lIns="0" tIns="0" rIns="0" bIns="0" rtlCol="0" anchor="t"/>
          <a:lstStyle/>
          <a:p>
            <a:pPr algn="l" indent="0" marL="0">
              <a:lnSpc>
                <a:spcPct val="113000"/>
              </a:lnSpc>
              <a:buNone/>
            </a:pPr>
            <a:r>
              <a:rPr lang="mk" altLang="en-US" sz="2300" b="1" dirty="0">
                <a:solidFill>
                  <a:srgbClr val="422C70"/>
                </a:solidFill>
                <a:latin typeface="IBM Plex Sans" pitchFamily="34" charset="0"/>
                <a:ea typeface="IBM Plex Sans" pitchFamily="34" charset="-122"/>
                <a:cs typeface="IBM Plex Sans" pitchFamily="34" charset="-120"/>
              </a:rPr>
              <a:t>Момент за размислување</a:t>
            </a:r>
            <a:endParaRPr lang="mk" sz="2300" dirty="0"/>
          </a:p>
          <a:p>
            <a:pPr algn="l" indent="0" marL="0">
              <a:lnSpc>
                <a:spcPct val="113000"/>
              </a:lnSpc>
              <a:spcBef>
                <a:spcPts val="340"/>
              </a:spcBef>
              <a:buNone/>
            </a:pPr>
            <a:r>
              <a:rPr lang="mk" altLang="en-US" sz="2300" dirty="0">
                <a:solidFill>
                  <a:srgbClr val="25252B"/>
                </a:solidFill>
                <a:latin typeface="IBM Plex Sans" pitchFamily="34" charset="0"/>
                <a:ea typeface="IBM Plex Sans" pitchFamily="34" charset="-122"/>
                <a:cs typeface="IBM Plex Sans" pitchFamily="34" charset="-120"/>
              </a:rPr>
              <a:t>Вратете се на петте прашања од почетокот. Што би одговориле сега?</a:t>
            </a:r>
            <a:endParaRPr lang="mk"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Што следува?</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Диплома за Биткоин</a:t>
            </a:r>
            <a:endParaRPr lang="mk"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mk" altLang="en-US" sz="2020" dirty="0">
                <a:solidFill>
                  <a:srgbClr val="25252B"/>
                </a:solidFill>
                <a:latin typeface="IBM Plex Sans" pitchFamily="34" charset="0"/>
                <a:ea typeface="IBM Plex Sans" pitchFamily="34" charset="-122"/>
                <a:cs typeface="IBM Plex Sans" pitchFamily="34" charset="-120"/>
              </a:rPr>
              <a:t>Следниот чекор. Неговите четири модули Ве водат понатаму:</a:t>
            </a:r>
            <a:endParaRPr lang="mk"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mk" altLang="en-US" sz="2020" dirty="0">
                <a:solidFill>
                  <a:srgbClr val="25252B"/>
                </a:solidFill>
                <a:latin typeface="IBM Plex Sans" pitchFamily="34" charset="0"/>
                <a:ea typeface="IBM Plex Sans" pitchFamily="34" charset="-122"/>
                <a:cs typeface="IBM Plex Sans" pitchFamily="34" charset="-120"/>
              </a:rPr>
              <a:t>Разбирање на парите</a:t>
            </a:r>
            <a:endParaRPr lang="mk" sz="2020" dirty="0"/>
          </a:p>
          <a:p>
            <a:pPr algn="l" marL="191770" indent="-191770">
              <a:lnSpc>
                <a:spcPct val="113000"/>
              </a:lnSpc>
              <a:spcBef>
                <a:spcPts val="400"/>
              </a:spcBef>
              <a:buSzPct val="100000"/>
              <a:buChar char="•"/>
            </a:pPr>
            <a:r>
              <a:rPr lang="mk" altLang="en-US" sz="2020" dirty="0">
                <a:solidFill>
                  <a:srgbClr val="25252B"/>
                </a:solidFill>
                <a:latin typeface="IBM Plex Sans" pitchFamily="34" charset="0"/>
                <a:ea typeface="IBM Plex Sans" pitchFamily="34" charset="-122"/>
                <a:cs typeface="IBM Plex Sans" pitchFamily="34" charset="-120"/>
              </a:rPr>
              <a:t>Како функционира Биткоин</a:t>
            </a:r>
            <a:endParaRPr lang="mk" sz="2020" dirty="0"/>
          </a:p>
          <a:p>
            <a:pPr algn="l" marL="191770" indent="-191770">
              <a:lnSpc>
                <a:spcPct val="113000"/>
              </a:lnSpc>
              <a:spcBef>
                <a:spcPts val="400"/>
              </a:spcBef>
              <a:buSzPct val="100000"/>
              <a:buChar char="•"/>
            </a:pPr>
            <a:r>
              <a:rPr lang="mk" altLang="en-US" sz="2020" dirty="0">
                <a:solidFill>
                  <a:srgbClr val="25252B"/>
                </a:solidFill>
                <a:latin typeface="IBM Plex Sans" pitchFamily="34" charset="0"/>
                <a:ea typeface="IBM Plex Sans" pitchFamily="34" charset="-122"/>
                <a:cs typeface="IBM Plex Sans" pitchFamily="34" charset="-120"/>
              </a:rPr>
              <a:t>Безбедно користење на Биткоин</a:t>
            </a:r>
            <a:endParaRPr lang="mk" sz="2020" dirty="0"/>
          </a:p>
          <a:p>
            <a:pPr algn="l" marL="191770" indent="-191770">
              <a:lnSpc>
                <a:spcPct val="113000"/>
              </a:lnSpc>
              <a:spcBef>
                <a:spcPts val="400"/>
              </a:spcBef>
              <a:buSzPct val="100000"/>
              <a:buChar char="•"/>
            </a:pPr>
            <a:r>
              <a:rPr lang="mk" altLang="en-US" sz="2020" dirty="0">
                <a:solidFill>
                  <a:srgbClr val="25252B"/>
                </a:solidFill>
                <a:latin typeface="IBM Plex Sans" pitchFamily="34" charset="0"/>
                <a:ea typeface="IBM Plex Sans" pitchFamily="34" charset="-122"/>
                <a:cs typeface="IBM Plex Sans" pitchFamily="34" charset="-120"/>
              </a:rPr>
              <a:t>Биткоин во Вашата заедница</a:t>
            </a:r>
            <a:endParaRPr lang="mk" sz="2020" dirty="0"/>
          </a:p>
        </p:txBody>
      </p:sp>
      <p:sp>
        <p:nvSpPr>
          <p:cNvPr id="7" name="Text 4"/>
          <p:cNvSpPr/>
          <p:nvPr/>
        </p:nvSpPr>
        <p:spPr>
          <a:xfrm>
            <a:off x="666780" y="4136837"/>
            <a:ext cx="6340632" cy="1036747"/>
          </a:xfrm>
          <a:prstGeom prst="rect">
            <a:avLst/>
          </a:prstGeom>
          <a:noFill/>
          <a:ln/>
        </p:spPr>
        <p:txBody>
          <a:bodyPr wrap="square" lIns="0" tIns="0" rIns="0" bIns="0" rtlCol="0" anchor="t"/>
          <a:lstStyle/>
          <a:p>
            <a:pPr algn="l" indent="0" marL="0">
              <a:lnSpc>
                <a:spcPct val="113000"/>
              </a:lnSpc>
              <a:buNone/>
            </a:pPr>
            <a:r>
              <a:rPr lang="mk" altLang="en-US" sz="2020" dirty="0">
                <a:solidFill>
                  <a:srgbClr val="25252B"/>
                </a:solidFill>
                <a:latin typeface="IBM Plex Sans" pitchFamily="34" charset="0"/>
                <a:ea typeface="IBM Plex Sans" pitchFamily="34" charset="-122"/>
                <a:cs typeface="IBM Plex Sans" pitchFamily="34" charset="-120"/>
              </a:rPr>
              <a:t>Останете љубопитни, продолжете да поставувате прашања и дознајте повеќе на </a:t>
            </a:r>
            <a:r>
              <a:rPr lang="mk"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mk" altLang="en-US" sz="2020" dirty="0">
                <a:solidFill>
                  <a:srgbClr val="25252B"/>
                </a:solidFill>
                <a:latin typeface="IBM Plex Sans" pitchFamily="34" charset="0"/>
                <a:ea typeface="IBM Plex Sans" pitchFamily="34" charset="-122"/>
                <a:cs typeface="IBM Plex Sans" pitchFamily="34" charset="-120"/>
              </a:rPr>
              <a:t>.</a:t>
            </a:r>
            <a:endParaRPr lang="mk" sz="2020" dirty="0"/>
          </a:p>
        </p:txBody>
      </p:sp>
      <p:sp>
        <p:nvSpPr>
          <p:cNvPr id="8" name="Text 5"/>
          <p:cNvSpPr/>
          <p:nvPr/>
        </p:nvSpPr>
        <p:spPr>
          <a:xfrm>
            <a:off x="666780" y="5429524"/>
            <a:ext cx="6340632" cy="691195"/>
          </a:xfrm>
          <a:prstGeom prst="rect">
            <a:avLst/>
          </a:prstGeom>
          <a:noFill/>
          <a:ln/>
        </p:spPr>
        <p:txBody>
          <a:bodyPr wrap="square" lIns="0" tIns="0" rIns="0" bIns="0" rtlCol="0" anchor="t"/>
          <a:lstStyle/>
          <a:p>
            <a:pPr algn="l" indent="0" marL="0">
              <a:lnSpc>
                <a:spcPct val="113000"/>
              </a:lnSpc>
              <a:buNone/>
            </a:pPr>
            <a:r>
              <a:rPr lang="mk" altLang="en-US" sz="2020" dirty="0">
                <a:solidFill>
                  <a:srgbClr val="25252B"/>
                </a:solidFill>
                <a:latin typeface="IBM Plex Sans" pitchFamily="34" charset="0"/>
                <a:ea typeface="IBM Plex Sans" pitchFamily="34" charset="-122"/>
                <a:cs typeface="IBM Plex Sans" pitchFamily="34" charset="-120"/>
              </a:rPr>
              <a:t>Со нетрпение очекуваме да Ве видиме во нашата следна група.</a:t>
            </a:r>
            <a:endParaRPr lang="mk"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Вовед во Биткоин · Што следува?</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Вовед во Биткоин</dc:title>
  <dc:subject>Open educational slides (Creative Commons). Adapt them freely.</dc:subject>
  <dc:creator>My First Bitcoin</dc:creator>
  <cp:lastModifiedBy>My First Bitcoin</cp:lastModifiedBy>
  <cp:revision>1</cp:revision>
  <dcterms:created xsi:type="dcterms:W3CDTF">2026-10-22T19:41:26Z</dcterms:created>
  <dcterms:modified xsi:type="dcterms:W3CDTF">2026-10-22T19:41:26Z</dcterms:modified>
</cp:coreProperties>
</file>