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My First Bitcoin, Bitcoin Diploma Öğrenci Kılavuzu, 26.10 sürümü, Modül 1–4 ve giriş niteliğindeki öğrenci beklentileri. Creative Commons Atıf-AynıLisanslaPaylaş 4.0 Uluslararası lisansı kapsamında uyarlanmıştır; bu sunum da aynı lisansı kullanmaktadır. Bu sunum, eğitmen rehberliğinde kullanılmak üzere hazırlanmış bir sunum aracıdır. Müfredatın anlamını, gerekli yetkinlikleri ve güvenlik sınırlarını koruyarak örnekleri, etkinlikleri, ders temposunu ve anlatım biçimini uyarlayabilirsiniz. Herhangi bir sabit oturum süresi öngörülmemektedir.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sınırları dört modülün tamamı boyunca koruyun. İsteğe bağlı, düşük riskli herhangi bir canlı uygulamadan önce gizlilik, güvenlik ve kayıp risklerini açıklayın.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tartışmayı kullanarak doğrulanabilir bir olguyu, ölçüt ve kanıt gerektiren bir görüşten ayırt edin. Kişisel finansal bilgilerin paylaşılmasını talep etmeyin.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Kaynaktaki örneği kullanın: Amina'nın pirinci var ve ayakkabı istiyor; Luis'in ayakkabısı var ve yemeklik yağ istiyor; Mei'nin yemeklik yağı var ve tamir işi istiyor. Başarısız doğrudan takasları, sonrasında gelen para aracılığıyla sağlanan çözümden ayrı tutun.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Rehberdeki su bulunabilirliği örneğinden ve gündelik seçimlerden yararlanın. Acil ihtiyaçlar, şimdiki zamana yönelik tercihi makul ölçüde artırabilir.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Altın standardını ve temsili kâğıt paradaki farklı itfa kurallarını açıklayın. Bir kart veya telefon talimat gönderir; para içermez. Normal bir banka mevduatı, bankanın müşterisine karşı olan yükümlülüğüdür.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Bankalar, maliyetlerini ve zararlarını karşılarken faiz ve ücret geliri elde eder. Tüm bankaların batmak üzere olduğunu ya da kredi vermenin sınırsız olduğunu ima etmeyin. Bir bankanın verdiği sözü, takas varlığına doğrudan sahip olmaktan ayırt edin.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Beş bölümlük yanıtı birbirine bağlı tutun. Daha önceki öneriler yalnızca bazı parçaları sağladı; bunların her birinin eksiksiz bir merkeziyetsiz para birimi olduğu izlenimini vermekten kaçının.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Bazı bitcoin'lere erişilemeyebilir ya da bunlar satışa sunulmamış olabilir.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Dönüşümü öğrencilerin kendilerinin bulmasına izin verin; cevap anahtarı görünür olmasın.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Temel düşünce: Bitcoin'in sizin için bir değeri var mı? Mevcut fiyatı onun değerini yansıtıyor 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Alma ekranı kontrolünü, gönderme ve doğrulama kontrolünü ve kurtarmaya hazırlık ya da dolandırıcılığa müdahale alıştırmasını hazırlayın. Kullanmadan önce her ortamın sınırlarını açıklayın.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Gerçek bir kurtarma ifadesini asla fotoğraflamayın, buluta kaydetmeyin, e-postayla ya da mesajla göndermeyin veya bir web sitesine ya da sıradan bir forma girmeyin. Bu ifade, fonlara tam erişim sağlayabilir.
Ek parolalar, birden fazla anahtar ve gelişmiş yedekleme yöntemleri İleri Düzey Öğrenme kapsamındadır. Öğrencilerin açıklayamayacağı veya sorun çıktığında altından kalkamayacağı karmaşıklıklar eklemeyin.
Kurtarma ifadesi görülmüş, kopyalanmış, çevrimiçi bir yere girilmiş veya güvenilmeyen bir cihazda saklanmış olabilirse, onu ele geçirilmiş kabul edin. İfadeyi kimseye açıklamadan yardım isteyin ve yeni, güvenilir bir kurtarma süreci uygulayın.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Kaynaktaki kurgusal küçük ödeme ve daha seyrek yapılan ödeme karşılaştırmasını kullanın. Seçimleri varsayımsal tutun; öğrencilerin kişisel fonları için araç veya tutar seçmeyin.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Kurtarma kelimelerini görmeden süreci gözlemleyin. Daha sonra yapacağınız kişisel kurulum için yeni ve gizli olarak oluşturulmuş kurtarma bilgileri gerekir.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Zincir üstü ücretler, gönderilen miktardan çok, esas olarak işlem verisine ve blok alanı talebine bağlıdır. Son tahmini okuyun; süre ve ücretler değişebilir.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Resmî sitelere, uygulama sayfalarına ve iletişim bilgilerine kendiniz ulaşın. Yayıncıyı ve alan adını kontrol edin; reklamlara, mesajlara ve benzer görünümlü sitelere karşı dikkatli olun. Deneme yapmak için asla borç para almayın.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dayanağı: Bir eğitmen tarafından gözlemlenen uygulamalı yeterlilik kontrolü. C6, hem cüzdan/ödeme alma hem de kurtarmaya hazırlık görevlerinin doğrudan gözlemlenmesini gerektirir. Simülasyonlar, önceden hazırlanmış materyaller, fiziksel modeller ve gerçek fon gerektirmeyen alternatifler geçerlidir. Gerektiğinde geri bildirim verin ve yeni bir deneme fırsatı tanıyın. Değerlendirme ölçütlerini (rubrikleri) ve değerlendirmenin yürütülmesine ilişkin işlemleri ekranda göstermeyin.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Modül 4 zorunludur ve içeriği eğitmen tarafından belirlenir. Bitcoin'in para olarak kullanımına yönelik, yerel bağlamla ilgili görevi seçin ve aşağıdaki yönergeleri, her aracın veya senaryonun gösterilmesini gerektiren bir zorunluluk olarak değil, uyarlanabilir seçenekler olarak kullanın. Güncel araçları, yerel kuralları, altyapıyı ve destek olanaklarını doğrulayın. Gerekli yetkinlikleri ve Modül 3 güvenlik standartlarını koruyun; yerel sağlayıcılar veya ayrıntılar uydurmayın.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İlgili kaynak görevi seçin: saklama karşılaştırması, alma ekranı kontrolü, ödeme yolu karşılaştırması, hazırlanmış işlem kontrolü, rota maliyeti karşılaştırması, dolandırıcılığa müdahale, satıcı/bağış akışı veya kaynak doğrulama. Gerektiğinde yerel uzmanlara başvurun.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Düşük değerli bir ürün veya bir simülasyon kullanın. Ödemeyi onaylamadan önce akışın tamamını açıklayın.
Rehberdeki senaryoları yerel göreve göre seçin veya uyarlayın. Yönergeleri öğrenciye yönelik tutun ve varsayımsal kabulü gerçek bir yerel satıcı kaydı olarak ele almaktan kaçının.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Seçilen yerel görevi hangi kaynak senaryo destekliyorsa onu kullanın. İade, orijinal zincir üstü işlemin geri alınması değil, yeni bir ödemedir.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yolları arasında çalışma, doğrudan takas, aracı kurumlar, ATM'ler, satıcılar, dönüştürme hizmetleri ve döngüsel ekonomiler yer alır. Güncel ve doğrulanmış yerel bilgiler ya da açıkça kurgusal bir senaryo kullanın.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 saklama sürelerini, zincir üstü bağlantıları, karşı tarafları, dolandırıcılığa karşı korumayı, limitleri, ücretleri ve anlaşmazlık çözüm süreçlerini karşılaştırın.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Başarıyı işlem sayısıyla değil, çözülen sorunla tanımlayın.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Eğitmenin seçtiği, Bitcoin'in para olarak kullanıldığı yerel görevi ve öğrencinin amaç, alternatif, ödünleşimler, olası başarısızlık ve sonraki adıma ilişkin açıklamasını gözlemleyin. Puanlamayı, değerlendirme ölçütlerini ve değerlendirme sürecinin yönetimini ekranda göstermeyin.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34823" y="571500"/>
            <a:ext cx="1190457" cy="272400"/>
          </a:xfrm>
          <a:prstGeom prst="rect">
            <a:avLst/>
          </a:prstGeom>
          <a:noFill/>
          <a:ln/>
        </p:spPr>
        <p:txBody>
          <a:bodyPr wrap="square" lIns="0" tIns="0" rIns="0" bIns="0" rtlCol="0" anchor="t"/>
          <a:lstStyle/>
          <a:p>
            <a:pPr algn="r" indent="0" marL="0">
              <a:lnSpc>
                <a:spcPct val="108000"/>
              </a:lnSpc>
              <a:buNone/>
            </a:pPr>
            <a:r>
              <a:rPr lang="tr" altLang="en-US" sz="1650" dirty="0">
                <a:solidFill>
                  <a:srgbClr val="FFFFFF"/>
                </a:solidFill>
                <a:latin typeface="IBM Plex Sans" pitchFamily="34" charset="0"/>
                <a:ea typeface="IBM Plex Sans" pitchFamily="34" charset="-122"/>
                <a:cs typeface="IBM Plex Sans" pitchFamily="34" charset="-120"/>
              </a:rPr>
              <a:t>Baskı 26.10</a:t>
            </a:r>
            <a:endParaRPr lang="tr"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r" altLang="en-US" sz="7200" dirty="0">
                <a:solidFill>
                  <a:srgbClr val="FFFFFF"/>
                </a:solidFill>
                <a:latin typeface="IBM Plex Sans Medium" pitchFamily="34" charset="0"/>
                <a:ea typeface="IBM Plex Sans Medium" pitchFamily="34" charset="-122"/>
                <a:cs typeface="IBM Plex Sans Medium" pitchFamily="34" charset="-120"/>
              </a:rPr>
              <a:t>Bitcoin</a:t>
            </a:r>
            <a:br/>
            <a:r>
              <a:rPr lang="tr" altLang="en-US" sz="7200" dirty="0">
                <a:solidFill>
                  <a:srgbClr val="FFFFFF"/>
                </a:solidFill>
                <a:latin typeface="IBM Plex Sans Medium" pitchFamily="34" charset="0"/>
                <a:ea typeface="IBM Plex Sans Medium" pitchFamily="34" charset="-122"/>
                <a:cs typeface="IBM Plex Sans Medium" pitchFamily="34" charset="-120"/>
              </a:rPr>
              <a:t>Diploması</a:t>
            </a:r>
            <a:endParaRPr lang="tr"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r" altLang="en-US" sz="2400" dirty="0">
                <a:solidFill>
                  <a:srgbClr val="FFFFFF"/>
                </a:solidFill>
                <a:latin typeface="IBM Plex Sans" pitchFamily="34" charset="0"/>
                <a:ea typeface="IBM Plex Sans" pitchFamily="34" charset="-122"/>
                <a:cs typeface="IBM Plex Sans" pitchFamily="34" charset="-120"/>
              </a:rPr>
              <a:t>Bitcoin Çağı İçin Finansal Eğitim</a:t>
            </a:r>
            <a:endParaRPr lang="t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tr" altLang="en-US" sz="2400" dirty="0">
                <a:solidFill>
                  <a:srgbClr val="F7941F"/>
                </a:solidFill>
                <a:latin typeface="IBM Plex Sans Medium" pitchFamily="34" charset="0"/>
                <a:ea typeface="IBM Plex Sans Medium" pitchFamily="34" charset="-122"/>
                <a:cs typeface="IBM Plex Sans Medium" pitchFamily="34" charset="-120"/>
              </a:rPr>
              <a:t>Modül 1</a:t>
            </a:r>
            <a:endParaRPr lang="tr"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Parayı Anlamak</a:t>
            </a:r>
            <a:endParaRPr lang="tr"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tr" altLang="en-US" sz="2400" b="1" dirty="0">
                <a:solidFill>
                  <a:srgbClr val="FFFFFF"/>
                </a:solidFill>
                <a:latin typeface="IBM Plex Sans" pitchFamily="34" charset="0"/>
                <a:ea typeface="IBM Plex Sans" pitchFamily="34" charset="-122"/>
                <a:cs typeface="IBM Plex Sans" pitchFamily="34" charset="-120"/>
              </a:rPr>
              <a:t>Sorun:</a:t>
            </a:r>
            <a:r>
              <a:rPr lang="tr" altLang="en-US" sz="2400" dirty="0">
                <a:solidFill>
                  <a:srgbClr val="FFFFFF"/>
                </a:solidFill>
                <a:latin typeface="IBM Plex Sans" pitchFamily="34" charset="0"/>
                <a:ea typeface="IBM Plex Sans" pitchFamily="34" charset="-122"/>
                <a:cs typeface="IBM Plex Sans" pitchFamily="34" charset="-120"/>
              </a:rPr>
              <a:t> Para sistemleri nasıl işler ve nasıl değişir?</a:t>
            </a:r>
            <a:endParaRPr lang="t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Bilgi Eylemden Önce Gelir</a:t>
            </a:r>
            <a:endParaRPr lang="t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Önce öğrenin · küçük başlayın · yavaş ilerleyin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Satın alma, kişisel para veya kişisel cüzdan gerekmez</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Kursu tamamlamak için kişisel cihaz veya internet gerekmez</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Hazır materyaller, simülasyonlar ve çevrimdışı alıştırmalar mevcuttur</a:t>
            </a:r>
            <a:endParaRPr lang="t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Bu kurs eğitim amaçlıdır; finansal, yatırım, hukuki veya vergi danışmanlığı değildir. bitcoin satın almayı, satmayı, bitcoin karşılığında borç almayı veya bitcoin tutmayı önermez ve fiyatın yükseleceğini vaat etmez.</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Güvenmeyin, Doğrulayın</a:t>
            </a:r>
            <a:endParaRPr lang="t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C0C0D0"/>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Tartışma ve Gizlilik Beklentileri</a:t>
            </a:r>
            <a:endParaRPr lang="tr"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Kanıtları kontrol edin; gerçekleri, görüşleri ve garantileri birbirinden ayırın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Fikirleri saygıyla sorgulayın; emin olmadığınız noktaları belirtin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Kişisel hikâyeleri ve finansal bilgileri gizli tutun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Satın alma, satma veya varlıklarınızı açıklama konusunda hiçbir baskı yoktur</a:t>
            </a:r>
            <a:endParaRPr lang="tr"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Herhangi birinin ekranını, çalışmasını veya kimliğini belirleyici bilgilerini kaydetmeden ya da paylaşmadan önce izin alın. Gerçek özel anahtarları veya kurtarma kelimelerini asla paylaşmayın.</a:t>
            </a:r>
            <a:endParaRPr lang="tr"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Bitcoin'in fiyatı keskin biçimde değişebilir. Hatalar, dolandırıcılıklar, kaybedilen gizli bilgiler veya saklama hizmeti sağlayıcısının başarısızlığı kalıcı kayba yol açabilir; geçerli ödemelerin geri alınması genellikle zordur veya imkânsızdır.</a:t>
            </a:r>
            <a:endParaRPr lang="t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Para Üzerine Açılış Soruları</a:t>
            </a:r>
            <a:endParaRPr lang="tr"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İnsanların paraya neden ihtiyacı vardır?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Bir şeyi para yapan nedir?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Kullandığınız parayı kim yaratabilir veya kontrol edebilir?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Paranızın değeri neden vardır?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Paranız eskisi kadar şey satın alabiliyor mu?</a:t>
            </a:r>
            <a:endParaRPr lang="t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Para Neden Var</a:t>
            </a:r>
            <a:endParaRPr lang="t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Para, insanların daha sonra başkalarının da kabul edeceğini bekledikleri için kabul ettikleri bir varlıktır.</a:t>
            </a:r>
            <a:endParaRPr lang="tr"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Uzmanlaşma ve değişim</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Yabancılar arasında iş birliği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Fiyatlar, borçlar, gelir ve birikimler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Zaman ve mesafe boyunca değer</a:t>
            </a:r>
            <a:endParaRPr lang="tr"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tr" altLang="en-US" sz="2400" b="1" dirty="0">
                <a:solidFill>
                  <a:srgbClr val="422C70"/>
                </a:solidFill>
                <a:latin typeface="IBM Plex Sans" pitchFamily="34" charset="0"/>
                <a:ea typeface="IBM Plex Sans" pitchFamily="34" charset="-122"/>
                <a:cs typeface="IBM Plex Sans" pitchFamily="34" charset="-120"/>
              </a:rPr>
              <a:t>Anlık soru</a:t>
            </a:r>
            <a:endParaRPr lang="tr" sz="2400" dirty="0"/>
          </a:p>
          <a:p>
            <a:pPr algn="l" indent="0" marL="0">
              <a:lnSpc>
                <a:spcPct val="113000"/>
              </a:lnSpc>
              <a:spcBef>
                <a:spcPts val="360"/>
              </a:spcBef>
              <a:buNone/>
            </a:pPr>
            <a:r>
              <a:rPr lang="tr" altLang="en-US" sz="2400" dirty="0">
                <a:solidFill>
                  <a:srgbClr val="25252B"/>
                </a:solidFill>
                <a:latin typeface="IBM Plex Sans" pitchFamily="34" charset="0"/>
                <a:ea typeface="IBM Plex Sans" pitchFamily="34" charset="-122"/>
                <a:cs typeface="IBM Plex Sans" pitchFamily="34" charset="-120"/>
              </a:rPr>
              <a:t>Para, hangi değişim veya koordinasyon sorununu çözmeye yardımcı olur?</a:t>
            </a:r>
            <a:endParaRPr lang="tr"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Paranın İşlevleri</a:t>
            </a:r>
            <a:endParaRPr lang="tr"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Değişim aracı:</a:t>
            </a:r>
            <a:r>
              <a:rPr lang="tr" altLang="en-US" sz="2400" dirty="0">
                <a:solidFill>
                  <a:srgbClr val="25252B"/>
                </a:solidFill>
                <a:latin typeface="IBM Plex Sans" pitchFamily="34" charset="0"/>
                <a:ea typeface="IBM Plex Sans" pitchFamily="34" charset="-122"/>
                <a:cs typeface="IBM Plex Sans" pitchFamily="34" charset="-120"/>
              </a:rPr>
              <a:t> mal ve hizmetler için ödeme</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Hesap birimi:</a:t>
            </a:r>
            <a:r>
              <a:rPr lang="tr" altLang="en-US" sz="2400" dirty="0">
                <a:solidFill>
                  <a:srgbClr val="25252B"/>
                </a:solidFill>
                <a:latin typeface="IBM Plex Sans" pitchFamily="34" charset="0"/>
                <a:ea typeface="IBM Plex Sans" pitchFamily="34" charset="-122"/>
                <a:cs typeface="IBM Plex Sans" pitchFamily="34" charset="-120"/>
              </a:rPr>
              <a:t> ortak fiyatlar ve kayıtlar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Değer saklama aracı:</a:t>
            </a:r>
            <a:r>
              <a:rPr lang="tr" altLang="en-US" sz="2400" dirty="0">
                <a:solidFill>
                  <a:srgbClr val="25252B"/>
                </a:solidFill>
                <a:latin typeface="IBM Plex Sans" pitchFamily="34" charset="0"/>
                <a:ea typeface="IBM Plex Sans" pitchFamily="34" charset="-122"/>
                <a:cs typeface="IBM Plex Sans" pitchFamily="34" charset="-120"/>
              </a:rPr>
              <a:t> zaman içinde değer</a:t>
            </a:r>
            <a:endParaRPr lang="tr"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Bir biçim, bir işlevi diğerinden daha iyi yerine getirebilir. Her biçim satın alma gücüne ilişkin riskler taşır.</a:t>
            </a:r>
            <a:endParaRPr lang="t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Kullanışlı Paranın Özellikleri</a:t>
            </a:r>
            <a:endParaRPr lang="tr" sz="3000" dirty="0"/>
          </a:p>
        </p:txBody>
      </p:sp>
      <p:sp>
        <p:nvSpPr>
          <p:cNvPr id="4" name="Text 2"/>
          <p:cNvSpPr/>
          <p:nvPr/>
        </p:nvSpPr>
        <p:spPr>
          <a:xfrm>
            <a:off x="666689" y="1372240"/>
            <a:ext cx="5727984" cy="2175906"/>
          </a:xfrm>
          <a:prstGeom prst="rect">
            <a:avLst/>
          </a:prstGeom>
          <a:noFill/>
          <a:ln/>
        </p:spPr>
        <p:txBody>
          <a:bodyPr wrap="square" lIns="0" tIns="0" rIns="0" bIns="0" rtlCol="0" anchor="t"/>
          <a:lstStyle/>
          <a:p>
            <a:pPr algn="l" marL="511810" indent="-511810">
              <a:lnSpc>
                <a:spcPct val="113000"/>
              </a:lnSpc>
              <a:buSzPct val="100000"/>
              <a:buChar char="•"/>
            </a:pPr>
            <a:r>
              <a:rPr lang="tr" altLang="en-US" sz="2020" b="1" dirty="0">
                <a:solidFill>
                  <a:srgbClr val="422C70"/>
                </a:solidFill>
                <a:latin typeface="IBM Plex Sans" pitchFamily="34" charset="0"/>
                <a:ea typeface="IBM Plex Sans" pitchFamily="34" charset="-122"/>
                <a:cs typeface="IBM Plex Sans" pitchFamily="34" charset="-120"/>
              </a:rPr>
              <a:t>Dayanıklılık:</a:t>
            </a:r>
            <a:r>
              <a:rPr lang="tr" altLang="en-US" sz="2020" dirty="0">
                <a:solidFill>
                  <a:srgbClr val="25252B"/>
                </a:solidFill>
                <a:latin typeface="IBM Plex Sans" pitchFamily="34" charset="0"/>
                <a:ea typeface="IBM Plex Sans" pitchFamily="34" charset="-122"/>
                <a:cs typeface="IBM Plex Sans" pitchFamily="34" charset="-120"/>
              </a:rPr>
              <a:t> zaman içinde kullanılabilir olması</a:t>
            </a:r>
            <a:endParaRPr lang="tr" sz="2020" dirty="0"/>
          </a:p>
          <a:p>
            <a:pPr algn="l" marL="511810" indent="-511810">
              <a:lnSpc>
                <a:spcPct val="113000"/>
              </a:lnSpc>
              <a:spcBef>
                <a:spcPts val="400"/>
              </a:spcBef>
              <a:buSzPct val="100000"/>
              <a:buChar char="•"/>
            </a:pPr>
            <a:r>
              <a:rPr lang="tr" altLang="en-US" sz="2020" b="1" dirty="0">
                <a:solidFill>
                  <a:srgbClr val="422C70"/>
                </a:solidFill>
                <a:latin typeface="IBM Plex Sans" pitchFamily="34" charset="0"/>
                <a:ea typeface="IBM Plex Sans" pitchFamily="34" charset="-122"/>
                <a:cs typeface="IBM Plex Sans" pitchFamily="34" charset="-120"/>
              </a:rPr>
              <a:t>Taşınabilirlik:</a:t>
            </a:r>
            <a:r>
              <a:rPr lang="tr" altLang="en-US" sz="2020" dirty="0">
                <a:solidFill>
                  <a:srgbClr val="25252B"/>
                </a:solidFill>
                <a:latin typeface="IBM Plex Sans" pitchFamily="34" charset="0"/>
                <a:ea typeface="IBM Plex Sans" pitchFamily="34" charset="-122"/>
                <a:cs typeface="IBM Plex Sans" pitchFamily="34" charset="-120"/>
              </a:rPr>
              <a:t> kolayca taşınabilmesi veya aktarılabilmesi</a:t>
            </a:r>
            <a:endParaRPr lang="tr" sz="2020" dirty="0"/>
          </a:p>
          <a:p>
            <a:pPr algn="l" marL="511810" indent="-511810">
              <a:lnSpc>
                <a:spcPct val="113000"/>
              </a:lnSpc>
              <a:spcBef>
                <a:spcPts val="400"/>
              </a:spcBef>
              <a:buSzPct val="100000"/>
              <a:buChar char="•"/>
            </a:pPr>
            <a:r>
              <a:rPr lang="tr" altLang="en-US" sz="2020" b="1" dirty="0">
                <a:solidFill>
                  <a:srgbClr val="422C70"/>
                </a:solidFill>
                <a:latin typeface="IBM Plex Sans" pitchFamily="34" charset="0"/>
                <a:ea typeface="IBM Plex Sans" pitchFamily="34" charset="-122"/>
                <a:cs typeface="IBM Plex Sans" pitchFamily="34" charset="-120"/>
              </a:rPr>
              <a:t>Bölünebilirlik:</a:t>
            </a:r>
            <a:r>
              <a:rPr lang="tr" altLang="en-US" sz="2020" dirty="0">
                <a:solidFill>
                  <a:srgbClr val="25252B"/>
                </a:solidFill>
                <a:latin typeface="IBM Plex Sans" pitchFamily="34" charset="0"/>
                <a:ea typeface="IBM Plex Sans" pitchFamily="34" charset="-122"/>
                <a:cs typeface="IBM Plex Sans" pitchFamily="34" charset="-120"/>
              </a:rPr>
              <a:t> küçük ve büyük miktarlarda kullanılabilmesi</a:t>
            </a:r>
            <a:endParaRPr lang="tr" sz="2020" dirty="0"/>
          </a:p>
        </p:txBody>
      </p:sp>
      <p:sp>
        <p:nvSpPr>
          <p:cNvPr id="5" name="Text 3"/>
          <p:cNvSpPr/>
          <p:nvPr/>
        </p:nvSpPr>
        <p:spPr>
          <a:xfrm>
            <a:off x="6121542" y="1372240"/>
            <a:ext cx="5727984" cy="2572664"/>
          </a:xfrm>
          <a:prstGeom prst="rect">
            <a:avLst/>
          </a:prstGeom>
          <a:noFill/>
          <a:ln/>
        </p:spPr>
        <p:txBody>
          <a:bodyPr wrap="square" lIns="0" tIns="0" rIns="0" bIns="0" rtlCol="0" anchor="t"/>
          <a:lstStyle/>
          <a:p>
            <a:pPr algn="l" marL="511810" indent="-511810">
              <a:lnSpc>
                <a:spcPct val="113000"/>
              </a:lnSpc>
              <a:buSzPct val="100000"/>
              <a:buChar char="•"/>
            </a:pPr>
            <a:r>
              <a:rPr lang="tr" altLang="en-US" sz="2020" b="1" dirty="0">
                <a:solidFill>
                  <a:srgbClr val="422C70"/>
                </a:solidFill>
                <a:latin typeface="IBM Plex Sans" pitchFamily="34" charset="0"/>
                <a:ea typeface="IBM Plex Sans" pitchFamily="34" charset="-122"/>
                <a:cs typeface="IBM Plex Sans" pitchFamily="34" charset="-120"/>
              </a:rPr>
              <a:t>Misliyet (değiştirilebilirlik):</a:t>
            </a:r>
            <a:r>
              <a:rPr lang="tr" altLang="en-US" sz="2020" dirty="0">
                <a:solidFill>
                  <a:srgbClr val="25252B"/>
                </a:solidFill>
                <a:latin typeface="IBM Plex Sans" pitchFamily="34" charset="0"/>
                <a:ea typeface="IBM Plex Sans" pitchFamily="34" charset="-122"/>
                <a:cs typeface="IBM Plex Sans" pitchFamily="34" charset="-120"/>
              </a:rPr>
              <a:t> birbirinin yerine geçebilen eşit birimler</a:t>
            </a:r>
            <a:endParaRPr lang="tr" sz="2020" dirty="0"/>
          </a:p>
          <a:p>
            <a:pPr algn="l" marL="511810" indent="-511810">
              <a:lnSpc>
                <a:spcPct val="113000"/>
              </a:lnSpc>
              <a:spcBef>
                <a:spcPts val="400"/>
              </a:spcBef>
              <a:buSzPct val="100000"/>
              <a:buChar char="•"/>
            </a:pPr>
            <a:r>
              <a:rPr lang="tr" altLang="en-US" sz="2020" b="1" dirty="0">
                <a:solidFill>
                  <a:srgbClr val="422C70"/>
                </a:solidFill>
                <a:latin typeface="IBM Plex Sans" pitchFamily="34" charset="0"/>
                <a:ea typeface="IBM Plex Sans" pitchFamily="34" charset="-122"/>
                <a:cs typeface="IBM Plex Sans" pitchFamily="34" charset="-120"/>
              </a:rPr>
              <a:t>Kıtlık:</a:t>
            </a:r>
            <a:r>
              <a:rPr lang="tr" altLang="en-US" sz="2020" dirty="0">
                <a:solidFill>
                  <a:srgbClr val="25252B"/>
                </a:solidFill>
                <a:latin typeface="IBM Plex Sans" pitchFamily="34" charset="0"/>
                <a:ea typeface="IBM Plex Sans" pitchFamily="34" charset="-122"/>
                <a:cs typeface="IBM Plex Sans" pitchFamily="34" charset="-120"/>
              </a:rPr>
              <a:t> arzın genişlemesine yönelik sınırlar</a:t>
            </a:r>
            <a:endParaRPr lang="tr" sz="2020" dirty="0"/>
          </a:p>
          <a:p>
            <a:pPr algn="l" marL="511810" indent="-511810">
              <a:lnSpc>
                <a:spcPct val="113000"/>
              </a:lnSpc>
              <a:spcBef>
                <a:spcPts val="400"/>
              </a:spcBef>
              <a:buSzPct val="100000"/>
              <a:buChar char="•"/>
            </a:pPr>
            <a:r>
              <a:rPr lang="tr" altLang="en-US" sz="2020" b="1" dirty="0">
                <a:solidFill>
                  <a:srgbClr val="422C70"/>
                </a:solidFill>
                <a:latin typeface="IBM Plex Sans" pitchFamily="34" charset="0"/>
                <a:ea typeface="IBM Plex Sans" pitchFamily="34" charset="-122"/>
                <a:cs typeface="IBM Plex Sans" pitchFamily="34" charset="-120"/>
              </a:rPr>
              <a:t>Kabul edilebilirlik:</a:t>
            </a:r>
            <a:r>
              <a:rPr lang="tr" altLang="en-US" sz="2020" dirty="0">
                <a:solidFill>
                  <a:srgbClr val="25252B"/>
                </a:solidFill>
                <a:latin typeface="IBM Plex Sans" pitchFamily="34" charset="0"/>
                <a:ea typeface="IBM Plex Sans" pitchFamily="34" charset="-122"/>
                <a:cs typeface="IBM Plex Sans" pitchFamily="34" charset="-120"/>
              </a:rPr>
              <a:t> insanların onu almaya istekli olması</a:t>
            </a:r>
            <a:endParaRPr lang="tr" sz="2020" dirty="0"/>
          </a:p>
          <a:p>
            <a:pPr algn="l" marL="511810" indent="-511810">
              <a:lnSpc>
                <a:spcPct val="113000"/>
              </a:lnSpc>
              <a:spcBef>
                <a:spcPts val="400"/>
              </a:spcBef>
              <a:buSzPct val="100000"/>
              <a:buChar char="•"/>
            </a:pPr>
            <a:r>
              <a:rPr lang="tr" altLang="en-US" sz="2020" b="1" dirty="0">
                <a:solidFill>
                  <a:srgbClr val="422C70"/>
                </a:solidFill>
                <a:latin typeface="IBM Plex Sans" pitchFamily="34" charset="0"/>
                <a:ea typeface="IBM Plex Sans" pitchFamily="34" charset="-122"/>
                <a:cs typeface="IBM Plex Sans" pitchFamily="34" charset="-120"/>
              </a:rPr>
              <a:t>Doğrulanabilirlik ve tanınabilirlik:</a:t>
            </a:r>
            <a:r>
              <a:rPr lang="tr" altLang="en-US" sz="2020" dirty="0">
                <a:solidFill>
                  <a:srgbClr val="25252B"/>
                </a:solidFill>
                <a:latin typeface="IBM Plex Sans" pitchFamily="34" charset="0"/>
                <a:ea typeface="IBM Plex Sans" pitchFamily="34" charset="-122"/>
                <a:cs typeface="IBM Plex Sans" pitchFamily="34" charset="-120"/>
              </a:rPr>
              <a:t> gerçek, tanımlanabilir birimler</a:t>
            </a:r>
            <a:endParaRPr lang="tr" sz="2020" dirty="0"/>
          </a:p>
        </p:txBody>
      </p:sp>
      <p:sp>
        <p:nvSpPr>
          <p:cNvPr id="6" name="Text 4"/>
          <p:cNvSpPr/>
          <p:nvPr/>
        </p:nvSpPr>
        <p:spPr>
          <a:xfrm>
            <a:off x="666780" y="4226448"/>
            <a:ext cx="11510010" cy="691195"/>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Hiçbir biçim kusursuz puan almaz. “</a:t>
            </a:r>
            <a:r>
              <a:rPr lang="tr" altLang="en-US" sz="2020" b="1" dirty="0">
                <a:solidFill>
                  <a:srgbClr val="25252B"/>
                </a:solidFill>
                <a:latin typeface="IBM Plex Sans" pitchFamily="34" charset="0"/>
                <a:ea typeface="IBM Plex Sans" pitchFamily="34" charset="-122"/>
                <a:cs typeface="IBM Plex Sans" pitchFamily="34" charset="-120"/>
              </a:rPr>
              <a:t>Sağlam para</a:t>
            </a:r>
            <a:r>
              <a:rPr lang="tr" altLang="en-US" sz="2020" dirty="0">
                <a:solidFill>
                  <a:srgbClr val="25252B"/>
                </a:solidFill>
                <a:latin typeface="IBM Plex Sans" pitchFamily="34" charset="0"/>
                <a:ea typeface="IBM Plex Sans" pitchFamily="34" charset="-122"/>
                <a:cs typeface="IBM Plex Sans" pitchFamily="34" charset="-120"/>
              </a:rPr>
              <a:t>” bir değerlendirmedir: ölçütlerinizi belirtin ve tutarlı biçimde karşılaştırın.</a:t>
            </a:r>
            <a:endParaRPr lang="tr" sz="2020" dirty="0"/>
          </a:p>
        </p:txBody>
      </p:sp>
      <p:sp>
        <p:nvSpPr>
          <p:cNvPr id="7" name="Shape 5"/>
          <p:cNvSpPr/>
          <p:nvPr/>
        </p:nvSpPr>
        <p:spPr>
          <a:xfrm>
            <a:off x="666780" y="5173584"/>
            <a:ext cx="10858500" cy="1036747"/>
          </a:xfrm>
          <a:prstGeom prst="rect">
            <a:avLst/>
          </a:prstGeom>
          <a:solidFill>
            <a:srgbClr val="F3F3FA"/>
          </a:solidFill>
          <a:ln/>
        </p:spPr>
      </p:sp>
      <p:sp>
        <p:nvSpPr>
          <p:cNvPr id="8" name="Shape 6"/>
          <p:cNvSpPr/>
          <p:nvPr/>
        </p:nvSpPr>
        <p:spPr>
          <a:xfrm>
            <a:off x="666780" y="5173584"/>
            <a:ext cx="57150" cy="1036747"/>
          </a:xfrm>
          <a:prstGeom prst="rect">
            <a:avLst/>
          </a:prstGeom>
          <a:solidFill>
            <a:srgbClr val="422C70"/>
          </a:solidFill>
          <a:ln/>
        </p:spPr>
      </p:sp>
      <p:sp>
        <p:nvSpPr>
          <p:cNvPr id="9" name="Text 7"/>
          <p:cNvSpPr/>
          <p:nvPr/>
        </p:nvSpPr>
        <p:spPr>
          <a:xfrm>
            <a:off x="1133582" y="5404013"/>
            <a:ext cx="10580980" cy="575889"/>
          </a:xfrm>
          <a:prstGeom prst="rect">
            <a:avLst/>
          </a:prstGeom>
          <a:noFill/>
          <a:ln/>
        </p:spPr>
        <p:txBody>
          <a:bodyPr wrap="square" lIns="0" tIns="0" rIns="0" bIns="0" rtlCol="0" anchor="t"/>
          <a:lstStyle/>
          <a:p>
            <a:pPr algn="l" indent="0" marL="0">
              <a:lnSpc>
                <a:spcPct val="113000"/>
              </a:lnSpc>
              <a:buNone/>
            </a:pPr>
            <a:r>
              <a:rPr lang="tr" altLang="en-US" sz="2020" b="1" dirty="0">
                <a:solidFill>
                  <a:srgbClr val="422C70"/>
                </a:solidFill>
                <a:latin typeface="IBM Plex Sans" pitchFamily="34" charset="0"/>
                <a:ea typeface="IBM Plex Sans" pitchFamily="34" charset="-122"/>
                <a:cs typeface="IBM Plex Sans" pitchFamily="34" charset="-120"/>
              </a:rPr>
              <a:t>Eleştirel düşünün</a:t>
            </a:r>
            <a:endParaRPr lang="tr" sz="2020" dirty="0"/>
          </a:p>
          <a:p>
            <a:pPr algn="l" indent="0" marL="0">
              <a:lnSpc>
                <a:spcPct val="113000"/>
              </a:lnSpc>
              <a:spcBef>
                <a:spcPts val="300"/>
              </a:spcBef>
              <a:buNone/>
            </a:pPr>
            <a:r>
              <a:rPr lang="tr" altLang="en-US" sz="2020" dirty="0">
                <a:solidFill>
                  <a:srgbClr val="25252B"/>
                </a:solidFill>
                <a:latin typeface="IBM Plex Sans" pitchFamily="34" charset="0"/>
                <a:ea typeface="IBM Plex Sans" pitchFamily="34" charset="-122"/>
                <a:cs typeface="IBM Plex Sans" pitchFamily="34" charset="-120"/>
              </a:rPr>
              <a:t>Bir para veya varlık türünü diğerine tercih ettiğinizde hangi özellikler sizin için önemliydi?</a:t>
            </a:r>
            <a:endParaRPr lang="t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Takas ve İhtiyaçların Çifte Çakışması</a:t>
            </a:r>
            <a:endParaRPr lang="t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Mal veya hizmetlerin doğrudan değişimi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Her iki taraf da karşı tarafın teklifini istemelidir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Aynı anda ve uygun miktarlarda</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Bölünebilirlik, bozulma, fiyatlandırma ve birikim yapma güçlükleri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Para, satmayı satın almaktan ayırır</a:t>
            </a:r>
            <a:endParaRPr lang="t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Kıtlık, Değer ve Mübadele</a:t>
            </a:r>
            <a:endParaRPr lang="tr" sz="3000" dirty="0"/>
          </a:p>
        </p:txBody>
      </p:sp>
      <p:sp>
        <p:nvSpPr>
          <p:cNvPr id="5" name="Text 2"/>
          <p:cNvSpPr/>
          <p:nvPr/>
        </p:nvSpPr>
        <p:spPr>
          <a:xfrm>
            <a:off x="1002000" y="1375806"/>
            <a:ext cx="5327020" cy="3887389"/>
          </a:xfrm>
          <a:prstGeom prst="rect">
            <a:avLst/>
          </a:prstGeom>
          <a:noFill/>
          <a:ln/>
        </p:spPr>
        <p:txBody>
          <a:bodyPr wrap="square" lIns="0" tIns="0" rIns="0" bIns="0" rtlCol="0" anchor="t"/>
          <a:lstStyle/>
          <a:p>
            <a:pPr algn="l" marL="200660" indent="-200660">
              <a:lnSpc>
                <a:spcPct val="113000"/>
              </a:lnSpc>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Kıtlık:</a:t>
            </a:r>
            <a:r>
              <a:rPr lang="tr" altLang="en-US" sz="2110" dirty="0">
                <a:solidFill>
                  <a:srgbClr val="25252B"/>
                </a:solidFill>
                <a:latin typeface="IBM Plex Sans" pitchFamily="34" charset="0"/>
                <a:ea typeface="IBM Plex Sans" pitchFamily="34" charset="-122"/>
                <a:cs typeface="IBM Plex Sans" pitchFamily="34" charset="-120"/>
              </a:rPr>
              <a:t> bir kullanım diğerini engeller</a:t>
            </a:r>
            <a:endParaRPr lang="tr" sz="2110" dirty="0"/>
          </a:p>
          <a:p>
            <a:pPr algn="l" marL="200660" indent="-200660">
              <a:lnSpc>
                <a:spcPct val="113000"/>
              </a:lnSpc>
              <a:spcBef>
                <a:spcPts val="420"/>
              </a:spcBef>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Öznel değer:</a:t>
            </a:r>
            <a:r>
              <a:rPr lang="tr" altLang="en-US" sz="2110" dirty="0">
                <a:solidFill>
                  <a:srgbClr val="25252B"/>
                </a:solidFill>
                <a:latin typeface="IBM Plex Sans" pitchFamily="34" charset="0"/>
                <a:ea typeface="IBM Plex Sans" pitchFamily="34" charset="-122"/>
                <a:cs typeface="IBM Plex Sans" pitchFamily="34" charset="-120"/>
              </a:rPr>
              <a:t> ihtiyaçlar, tercihler ve koşullar</a:t>
            </a:r>
            <a:endParaRPr lang="tr" sz="2110" dirty="0"/>
          </a:p>
          <a:p>
            <a:pPr algn="l" marL="200660" indent="-200660">
              <a:lnSpc>
                <a:spcPct val="113000"/>
              </a:lnSpc>
              <a:spcBef>
                <a:spcPts val="420"/>
              </a:spcBef>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Takas:</a:t>
            </a:r>
            <a:r>
              <a:rPr lang="tr" altLang="en-US" sz="2110" dirty="0">
                <a:solidFill>
                  <a:srgbClr val="25252B"/>
                </a:solidFill>
                <a:latin typeface="IBM Plex Sans" pitchFamily="34" charset="0"/>
                <a:ea typeface="IBM Plex Sans" pitchFamily="34" charset="-122"/>
                <a:cs typeface="IBM Plex Sans" pitchFamily="34" charset="-120"/>
              </a:rPr>
              <a:t> her iki taraf da aldığını tercih eder</a:t>
            </a:r>
            <a:endParaRPr lang="tr" sz="2110" dirty="0"/>
          </a:p>
          <a:p>
            <a:pPr algn="l" marL="200660" indent="-200660">
              <a:lnSpc>
                <a:spcPct val="113000"/>
              </a:lnSpc>
              <a:spcBef>
                <a:spcPts val="420"/>
              </a:spcBef>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Fırsat maliyeti:</a:t>
            </a:r>
            <a:r>
              <a:rPr lang="tr" altLang="en-US" sz="2110" dirty="0">
                <a:solidFill>
                  <a:srgbClr val="25252B"/>
                </a:solidFill>
                <a:latin typeface="IBM Plex Sans" pitchFamily="34" charset="0"/>
                <a:ea typeface="IBM Plex Sans" pitchFamily="34" charset="-122"/>
                <a:cs typeface="IBM Plex Sans" pitchFamily="34" charset="-120"/>
              </a:rPr>
              <a:t> vazgeçilen en iyi alternatif</a:t>
            </a:r>
            <a:endParaRPr lang="tr" sz="2110" dirty="0"/>
          </a:p>
          <a:p>
            <a:pPr algn="l" marL="200660" indent="-200660">
              <a:lnSpc>
                <a:spcPct val="113000"/>
              </a:lnSpc>
              <a:spcBef>
                <a:spcPts val="420"/>
              </a:spcBef>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Zaman tercihi:</a:t>
            </a:r>
            <a:r>
              <a:rPr lang="tr" altLang="en-US" sz="2110" dirty="0">
                <a:solidFill>
                  <a:srgbClr val="25252B"/>
                </a:solidFill>
                <a:latin typeface="IBM Plex Sans" pitchFamily="34" charset="0"/>
                <a:ea typeface="IBM Plex Sans" pitchFamily="34" charset="-122"/>
                <a:cs typeface="IBM Plex Sans" pitchFamily="34" charset="-120"/>
              </a:rPr>
              <a:t> şimdi ile sonranın karşılaştırılması</a:t>
            </a:r>
            <a:endParaRPr lang="tr" sz="2110" dirty="0"/>
          </a:p>
          <a:p>
            <a:pPr algn="l" marL="200660" indent="-200660">
              <a:lnSpc>
                <a:spcPct val="113000"/>
              </a:lnSpc>
              <a:spcBef>
                <a:spcPts val="420"/>
              </a:spcBef>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Ödünleşim:</a:t>
            </a:r>
            <a:r>
              <a:rPr lang="tr" altLang="en-US" sz="2110" dirty="0">
                <a:solidFill>
                  <a:srgbClr val="25252B"/>
                </a:solidFill>
                <a:latin typeface="IBM Plex Sans" pitchFamily="34" charset="0"/>
                <a:ea typeface="IBM Plex Sans" pitchFamily="34" charset="-122"/>
                <a:cs typeface="IBM Plex Sans" pitchFamily="34" charset="-120"/>
              </a:rPr>
              <a:t> maliyeti olan bir fayda</a:t>
            </a:r>
            <a:endParaRPr lang="tr"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algn="l" indent="0" marL="0">
              <a:lnSpc>
                <a:spcPct val="113000"/>
              </a:lnSpc>
              <a:buNone/>
            </a:pPr>
            <a:r>
              <a:rPr lang="tr" altLang="en-US" sz="2110" dirty="0">
                <a:solidFill>
                  <a:srgbClr val="25252B"/>
                </a:solidFill>
                <a:latin typeface="IBM Plex Sans" pitchFamily="34" charset="0"/>
                <a:ea typeface="IBM Plex Sans" pitchFamily="34" charset="-122"/>
                <a:cs typeface="IBM Plex Sans" pitchFamily="34" charset="-120"/>
              </a:rPr>
              <a:t>Kıtlık tek başına değeri garanti etmez; talep de önemlidir.</a:t>
            </a:r>
            <a:endParaRPr lang="t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Güvenli bir kaynağın yakınında Bir şişe su, bir mağazanın buzdolabında duruyor. Temiz suyu yakınlarda bulmak kolaydır.İhtiyaçDüşükFiyatDaha düşükKıtlık döneminde Aynı şişe, sıcak bir çölde duruyor. Su">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Fırsat Maliyeti</a:t>
            </a:r>
            <a:endParaRPr lang="t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arası kısıtlı bir alışverişçi seçenekleri tartıyor Yiyecek Bugün iyi beslenmek.Ulaşım İşe gitmek.BiriktirmekSonraya saklamak. Her seçim diğerlerinden vazgeçmek demektir: fırsat maliyeti">    </p:cNvPr>
          <p:cNvPicPr>
            <a:picLocks noChangeAspect="1"/>
          </p:cNvPicPr>
          <p:nvPr/>
        </p:nvPicPr>
        <p:blipFill>
          <a:blip r:embed="rId1"/>
          <a:stretch>
            <a:fillRect/>
          </a:stretch>
        </p:blipFill>
        <p:spPr>
          <a:xfrm>
            <a:off x="342900" y="625084"/>
            <a:ext cx="11506170" cy="54554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Takastan Dijital Paraya</a:t>
            </a:r>
            <a:endParaRPr lang="tr"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Doğrudan takas, hediyeler, yükümlülükler ve borç kayıtları</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Emtia para: başka kullanım alanları da olan mallar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Standart madeni paralar: tanınırlık; olası değer düşürme</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Temsili kâğıt para: paraya çevrilebilir alacaklar; ihraççıya güven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Bankalar ve devlet parası: kurumsal vaatler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Dijital ödemeler: kayıtları değiştiren talimatlar</a:t>
            </a:r>
            <a:endParaRPr lang="t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Farklı biçimler bir arada var oldu; toplumlar tek ve aynı bir sırayı izlemedi. Kolaylık çoğu zaman ihraççılara ve aracılara bağımlılığı da beraberinde getirdi.</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İtibari Para</a:t>
            </a:r>
            <a:endParaRPr lang="tr"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İtibari para, devlet tarafından yetkilendirilen ve altın gibi bir emtianın sabit bir miktarına çevrilemeyen paradır.</a:t>
            </a:r>
            <a:endParaRPr lang="tr"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Merkez bankası:</a:t>
            </a:r>
            <a:r>
              <a:rPr lang="tr" altLang="en-US" sz="2300" dirty="0">
                <a:solidFill>
                  <a:srgbClr val="25252B"/>
                </a:solidFill>
                <a:latin typeface="IBM Plex Sans" pitchFamily="34" charset="0"/>
                <a:ea typeface="IBM Plex Sans" pitchFamily="34" charset="-122"/>
                <a:cs typeface="IBM Plex Sans" pitchFamily="34" charset="-120"/>
              </a:rPr>
              <a:t> taban para, para politikası, takas</a:t>
            </a:r>
            <a:endParaRPr lang="tr" sz="2300" dirty="0"/>
          </a:p>
          <a:p>
            <a:pPr algn="l" marL="219710" indent="-219710">
              <a:lnSpc>
                <a:spcPct val="113000"/>
              </a:lnSpc>
              <a:spcBef>
                <a:spcPts val="460"/>
              </a:spcBef>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Ticari bankalar:</a:t>
            </a:r>
            <a:r>
              <a:rPr lang="tr" altLang="en-US" sz="2300" dirty="0">
                <a:solidFill>
                  <a:srgbClr val="25252B"/>
                </a:solidFill>
                <a:latin typeface="IBM Plex Sans" pitchFamily="34" charset="0"/>
                <a:ea typeface="IBM Plex Sans" pitchFamily="34" charset="-122"/>
                <a:cs typeface="IBM Plex Sans" pitchFamily="34" charset="-120"/>
              </a:rPr>
              <a:t> mevduatlar, ödemeler, krediler</a:t>
            </a:r>
            <a:endParaRPr lang="tr" sz="2300" dirty="0"/>
          </a:p>
          <a:p>
            <a:pPr algn="l" marL="219710" indent="-219710">
              <a:lnSpc>
                <a:spcPct val="113000"/>
              </a:lnSpc>
              <a:spcBef>
                <a:spcPts val="460"/>
              </a:spcBef>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Devlet:</a:t>
            </a:r>
            <a:r>
              <a:rPr lang="tr" altLang="en-US" sz="2300" dirty="0">
                <a:solidFill>
                  <a:srgbClr val="25252B"/>
                </a:solidFill>
                <a:latin typeface="IBM Plex Sans" pitchFamily="34" charset="0"/>
                <a:ea typeface="IBM Plex Sans" pitchFamily="34" charset="-122"/>
                <a:cs typeface="IBM Plex Sans" pitchFamily="34" charset="-120"/>
              </a:rPr>
              <a:t> vergiler, harcamalar, yasalar</a:t>
            </a:r>
            <a:endParaRPr lang="tr" sz="2300" dirty="0"/>
          </a:p>
          <a:p>
            <a:pPr algn="l" marL="219710" indent="-219710">
              <a:lnSpc>
                <a:spcPct val="113000"/>
              </a:lnSpc>
              <a:spcBef>
                <a:spcPts val="460"/>
              </a:spcBef>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Bireyler ve işletmeler:</a:t>
            </a:r>
            <a:r>
              <a:rPr lang="tr" altLang="en-US" sz="2300" dirty="0">
                <a:solidFill>
                  <a:srgbClr val="25252B"/>
                </a:solidFill>
                <a:latin typeface="IBM Plex Sans" pitchFamily="34" charset="0"/>
                <a:ea typeface="IBM Plex Sans" pitchFamily="34" charset="-122"/>
                <a:cs typeface="IBM Plex Sans" pitchFamily="34" charset="-120"/>
              </a:rPr>
              <a:t> çalışma, fiyatlar, değişim</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Ortak kabul ve ağ etkileri</a:t>
            </a:r>
            <a:endParaRPr lang="tr"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Kolay ödemeler ve esnek kredi, kurumlara bağımlılığı da beraberinde getirir. Arz, erişim ve kurallar değişebilir; yasal ödeme aracı kuralları ülkeden ülkeye farklılık gösterir.</a:t>
            </a:r>
            <a:endParaRPr lang="t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Merkez bankasıPara politikasını yönetir ve ödemelerin takasını destekler. Ticari bankaMüşterilerine mevduatlarını borçludur; mevduat, bankanın bir yükümlülüğüdür. Ödeme hizmetleriBanka mevduatlarını d">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Yerel Bir Ödemeyi İnceleyin</a:t>
            </a:r>
            <a:endParaRPr lang="tr"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Sıradan bir ödeme seçin veya hayali bir senaryo kullanın.</a:t>
            </a:r>
            <a:endParaRPr lang="tr" sz="2400" dirty="0"/>
          </a:p>
        </p:txBody>
      </p:sp>
      <p:sp>
        <p:nvSpPr>
          <p:cNvPr id="6" name="Text 3"/>
          <p:cNvSpPr/>
          <p:nvPr/>
        </p:nvSpPr>
        <p:spPr>
          <a:xfrm>
            <a:off x="1047720" y="2514326"/>
            <a:ext cx="5276820"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Ne için ödeme yapılıyor? Hesap birimi hangi para birimidir?</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Alıcı bu ödemeyi neden kabul ediyor?</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Bu ödemeyi hangi kurumlar, kayıtlar veya kurallar destekliyor?</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Kabul veya güven ortadan kalkarsa neler zorlaşır?</a:t>
            </a:r>
            <a:endParaRPr lang="t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Kısmi Rezerv Bankacılığı</a:t>
            </a:r>
            <a:endParaRPr lang="tr"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Banka mevduatları: ödeme vaatleri</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Yalnızca bir kısmı hemen erişilebilir rezerv olarak tutulur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Bir kredi genellikle yeni mevduat parası yaratır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Anapara geri ödemesi mevduat parasını azaltır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Sermaye, likidite, kredi riski, fonlama, düzenleme ve talep kredi vermeyi sınırlar</a:t>
            </a:r>
            <a:endParaRPr lang="tr"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tr" altLang="en-US" sz="2210" b="1" dirty="0">
                <a:solidFill>
                  <a:srgbClr val="422C70"/>
                </a:solidFill>
                <a:latin typeface="IBM Plex Sans" pitchFamily="34" charset="0"/>
                <a:ea typeface="IBM Plex Sans" pitchFamily="34" charset="-122"/>
                <a:cs typeface="IBM Plex Sans" pitchFamily="34" charset="-120"/>
              </a:rPr>
              <a:t>Likidite riski:</a:t>
            </a:r>
            <a:r>
              <a:rPr lang="tr" altLang="en-US" sz="2210" dirty="0">
                <a:solidFill>
                  <a:srgbClr val="25252B"/>
                </a:solidFill>
                <a:latin typeface="IBM Plex Sans" pitchFamily="34" charset="0"/>
                <a:ea typeface="IBM Plex Sans" pitchFamily="34" charset="-122"/>
                <a:cs typeface="IBM Plex Sans" pitchFamily="34" charset="-120"/>
              </a:rPr>
              <a:t> bugünkü para çekme talepleri için yeterli kaynak bulunmaması.</a:t>
            </a:r>
            <a:endParaRPr lang="tr"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tr" altLang="en-US" sz="2210" b="1" dirty="0">
                <a:solidFill>
                  <a:srgbClr val="422C70"/>
                </a:solidFill>
                <a:latin typeface="IBM Plex Sans" pitchFamily="34" charset="0"/>
                <a:ea typeface="IBM Plex Sans" pitchFamily="34" charset="-122"/>
                <a:cs typeface="IBM Plex Sans" pitchFamily="34" charset="-120"/>
              </a:rPr>
              <a:t>Ödeme gücü riski:</a:t>
            </a:r>
            <a:r>
              <a:rPr lang="tr" altLang="en-US" sz="2210" dirty="0">
                <a:solidFill>
                  <a:srgbClr val="25252B"/>
                </a:solidFill>
                <a:latin typeface="IBM Plex Sans" pitchFamily="34" charset="0"/>
                <a:ea typeface="IBM Plex Sans" pitchFamily="34" charset="-122"/>
                <a:cs typeface="IBM Plex Sans" pitchFamily="34" charset="-120"/>
              </a:rPr>
              <a:t> varlıkların değerinin yükümlülüklerden az olması.</a:t>
            </a:r>
            <a:endParaRPr lang="tr" sz="2210" dirty="0"/>
          </a:p>
        </p:txBody>
      </p:sp>
      <p:sp>
        <p:nvSpPr>
          <p:cNvPr id="7" name="Text 5"/>
          <p:cNvSpPr/>
          <p:nvPr/>
        </p:nvSpPr>
        <p:spPr>
          <a:xfrm>
            <a:off x="666780" y="5121737"/>
            <a:ext cx="11510010" cy="1135410"/>
          </a:xfrm>
          <a:prstGeom prst="rect">
            <a:avLst/>
          </a:prstGeom>
          <a:noFill/>
          <a:ln/>
        </p:spPr>
        <p:txBody>
          <a:bodyPr wrap="square" lIns="0" tIns="0" rIns="0" bIns="0" rtlCol="0" anchor="t"/>
          <a:lstStyle/>
          <a:p>
            <a:pPr algn="l" indent="0" marL="0">
              <a:lnSpc>
                <a:spcPct val="113000"/>
              </a:lnSpc>
              <a:buNone/>
            </a:pPr>
            <a:r>
              <a:rPr lang="tr" altLang="en-US" sz="2210" dirty="0">
                <a:solidFill>
                  <a:srgbClr val="25252B"/>
                </a:solidFill>
                <a:latin typeface="IBM Plex Sans" pitchFamily="34" charset="0"/>
                <a:ea typeface="IBM Plex Sans" pitchFamily="34" charset="-122"/>
                <a:cs typeface="IBM Plex Sans" pitchFamily="34" charset="-120"/>
              </a:rPr>
              <a:t>Banka hücumları paraya erişimi zorlaştırabilir. Mevduat sigortası ve merkez bankası kredileri paniği azaltabilir, ancak kapsam ve kurallar farklılık gösterir; koruma her riski ortadan kaldıramaz.</a:t>
            </a:r>
            <a:endParaRPr lang="tr"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Kredi başvurusu yapınBorçlu, bankadan kredi talep eder.2Krediyi onaylayınBanka borç vermeyi kabul eder.3 Mevduatı oluşturunBanka, borçlunun hesabına yeni bir mevduat tutarı aktarır.4 Harcayın veya a">    </p:cNvPr>
          <p:cNvPicPr>
            <a:picLocks noChangeAspect="1"/>
          </p:cNvPicPr>
          <p:nvPr/>
        </p:nvPicPr>
        <p:blipFill>
          <a:blip r:embed="rId1"/>
          <a:stretch>
            <a:fillRect/>
          </a:stretch>
        </p:blipFill>
        <p:spPr>
          <a:xfrm>
            <a:off x="342900" y="731703"/>
            <a:ext cx="11506170" cy="524216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kidite riskiBirçok mevduat sahibi bugün para çekmek için sıraya giriyor Bankanın verdiği krediler yine de ileride geri ödenebilir Şu anda yeterli nakit ya da hızla kullanılabilir varlık yokSorunZama">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Enflasyon ve Satın Alma Gücü</a:t>
            </a:r>
            <a:endParaRPr lang="tr" sz="3000" dirty="0"/>
          </a:p>
        </p:txBody>
      </p:sp>
      <p:sp>
        <p:nvSpPr>
          <p:cNvPr id="5" name="Text 2"/>
          <p:cNvSpPr/>
          <p:nvPr/>
        </p:nvSpPr>
        <p:spPr>
          <a:xfrm>
            <a:off x="1002000" y="1375806"/>
            <a:ext cx="5327020" cy="2694371"/>
          </a:xfrm>
          <a:prstGeom prst="rect">
            <a:avLst/>
          </a:prstGeom>
          <a:noFill/>
          <a:ln/>
        </p:spPr>
        <p:txBody>
          <a:bodyPr wrap="square" lIns="0" tIns="0" rIns="0" bIns="0" rtlCol="0" anchor="t"/>
          <a:lstStyle/>
          <a:p>
            <a:pPr algn="l" marL="200660" indent="-200660">
              <a:lnSpc>
                <a:spcPct val="113000"/>
              </a:lnSpc>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Fiyat enflasyonu:</a:t>
            </a:r>
            <a:r>
              <a:rPr lang="tr" altLang="en-US" sz="2110" dirty="0">
                <a:solidFill>
                  <a:srgbClr val="25252B"/>
                </a:solidFill>
                <a:latin typeface="IBM Plex Sans" pitchFamily="34" charset="0"/>
                <a:ea typeface="IBM Plex Sans" pitchFamily="34" charset="-122"/>
                <a:cs typeface="IBM Plex Sans" pitchFamily="34" charset="-120"/>
              </a:rPr>
              <a:t> genel fiyat düzeyinde sürekli artış</a:t>
            </a:r>
            <a:endParaRPr lang="tr" sz="2110" dirty="0"/>
          </a:p>
          <a:p>
            <a:pPr algn="l" marL="200660" indent="-200660">
              <a:lnSpc>
                <a:spcPct val="113000"/>
              </a:lnSpc>
              <a:spcBef>
                <a:spcPts val="420"/>
              </a:spcBef>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Satın alma gücü:</a:t>
            </a:r>
            <a:r>
              <a:rPr lang="tr" altLang="en-US" sz="2110" dirty="0">
                <a:solidFill>
                  <a:srgbClr val="25252B"/>
                </a:solidFill>
                <a:latin typeface="IBM Plex Sans" pitchFamily="34" charset="0"/>
                <a:ea typeface="IBM Plex Sans" pitchFamily="34" charset="-122"/>
                <a:cs typeface="IBM Plex Sans" pitchFamily="34" charset="-120"/>
              </a:rPr>
              <a:t> bir para biriminin satın alabildikleri</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Aynı sepet: 100 → 110 para birimi</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Değişmeyen gelir veya birikim: daha az satın alma gücü</a:t>
            </a:r>
            <a:endParaRPr lang="tr" sz="2110" dirty="0"/>
          </a:p>
        </p:txBody>
      </p:sp>
      <p:sp>
        <p:nvSpPr>
          <p:cNvPr id="6" name="Text 3"/>
          <p:cNvSpPr/>
          <p:nvPr/>
        </p:nvSpPr>
        <p:spPr>
          <a:xfrm>
            <a:off x="666780" y="4365163"/>
            <a:ext cx="5694426" cy="1809780"/>
          </a:xfrm>
          <a:prstGeom prst="rect">
            <a:avLst/>
          </a:prstGeom>
          <a:noFill/>
          <a:ln/>
        </p:spPr>
        <p:txBody>
          <a:bodyPr wrap="square" lIns="0" tIns="0" rIns="0" bIns="0" rtlCol="0" anchor="t"/>
          <a:lstStyle/>
          <a:p>
            <a:pPr algn="l" indent="0" marL="0">
              <a:lnSpc>
                <a:spcPct val="113000"/>
              </a:lnSpc>
              <a:buNone/>
            </a:pPr>
            <a:r>
              <a:rPr lang="tr" altLang="en-US" sz="2110" dirty="0">
                <a:solidFill>
                  <a:srgbClr val="25252B"/>
                </a:solidFill>
                <a:latin typeface="IBM Plex Sans" pitchFamily="34" charset="0"/>
                <a:ea typeface="IBM Plex Sans" pitchFamily="34" charset="-122"/>
                <a:cs typeface="IBM Plex Sans" pitchFamily="34" charset="-120"/>
              </a:rPr>
              <a:t>Para ve kredi genişlemesi; arz, talep, döviz kuru, vergi, düzenleme ve maliyetlerle birlikte enflasyona katkıda bulunabilir. Tek bir fiyatın artması, enflasyon ölçüsünün tamamı değildir.</a:t>
            </a:r>
            <a:endParaRPr lang="t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Önce Elinizde 100 birim var. Sepetin fiyatı 100. Sepetin tamamını satın alabilirsiniz.Fiyat düzeyiDaha düşükSatın alma gücüDaha yüksekFiyatlar yükseldikten sonra Elinizde hâlâ 100 birim var. Aynı sepe">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Satın Alma Gücünü Yerel Olarak Karşılaştırın</a:t>
            </a:r>
            <a:endParaRPr lang="tr"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tr" altLang="en-US" sz="2300" dirty="0">
                <a:solidFill>
                  <a:srgbClr val="25252B"/>
                </a:solidFill>
                <a:latin typeface="IBM Plex Sans" pitchFamily="34" charset="0"/>
                <a:ea typeface="IBM Plex Sans" pitchFamily="34" charset="-122"/>
                <a:cs typeface="IBM Plex Sans" pitchFamily="34" charset="-120"/>
              </a:rPr>
              <a:t>Sıradan bir ürün seçin; bugünkü fiyatını kaydedin.</a:t>
            </a:r>
            <a:endParaRPr lang="tr" sz="2300" dirty="0"/>
          </a:p>
          <a:p>
            <a:pPr algn="l" marL="219710" indent="-219710">
              <a:lnSpc>
                <a:spcPct val="113000"/>
              </a:lnSpc>
              <a:spcBef>
                <a:spcPts val="460"/>
              </a:spcBef>
              <a:buSzPct val="100000"/>
              <a:buFont typeface="+mj-lt"/>
              <a:buAutoNum type="arabicPeriod" startAt="1"/>
            </a:pPr>
            <a:r>
              <a:rPr lang="tr" altLang="en-US" sz="2300" dirty="0">
                <a:solidFill>
                  <a:srgbClr val="25252B"/>
                </a:solidFill>
                <a:latin typeface="IBM Plex Sans" pitchFamily="34" charset="0"/>
                <a:ea typeface="IBM Plex Sans" pitchFamily="34" charset="-122"/>
                <a:cs typeface="IBM Plex Sans" pitchFamily="34" charset="-120"/>
              </a:rPr>
              <a:t>Geçmişteki bir fiyatla karşılaştırın; mümkünse güvenilir bir kaynağı kontrol edin.</a:t>
            </a:r>
            <a:endParaRPr lang="tr" sz="2300" dirty="0"/>
          </a:p>
          <a:p>
            <a:pPr algn="l" marL="219710" indent="-219710">
              <a:lnSpc>
                <a:spcPct val="113000"/>
              </a:lnSpc>
              <a:spcBef>
                <a:spcPts val="460"/>
              </a:spcBef>
              <a:buSzPct val="100000"/>
              <a:buFont typeface="+mj-lt"/>
              <a:buAutoNum type="arabicPeriod" startAt="1"/>
            </a:pPr>
            <a:r>
              <a:rPr lang="tr" altLang="en-US" sz="2300" dirty="0">
                <a:solidFill>
                  <a:srgbClr val="25252B"/>
                </a:solidFill>
                <a:latin typeface="IBM Plex Sans" pitchFamily="34" charset="0"/>
                <a:ea typeface="IBM Plex Sans" pitchFamily="34" charset="-122"/>
                <a:cs typeface="IBM Plex Sans" pitchFamily="34" charset="-120"/>
              </a:rPr>
              <a:t>Gelir de aynı oranda değişti mi? Başka neler değişti?</a:t>
            </a:r>
            <a:endParaRPr lang="tr" sz="2300" dirty="0"/>
          </a:p>
          <a:p>
            <a:pPr algn="l" marL="219710" indent="-219710">
              <a:lnSpc>
                <a:spcPct val="113000"/>
              </a:lnSpc>
              <a:spcBef>
                <a:spcPts val="460"/>
              </a:spcBef>
              <a:buSzPct val="100000"/>
              <a:buFont typeface="+mj-lt"/>
              <a:buAutoNum type="arabicPeriod" startAt="1"/>
            </a:pPr>
            <a:r>
              <a:rPr lang="tr" altLang="en-US" sz="2300" dirty="0">
                <a:solidFill>
                  <a:srgbClr val="25252B"/>
                </a:solidFill>
                <a:latin typeface="IBM Plex Sans" pitchFamily="34" charset="0"/>
                <a:ea typeface="IBM Plex Sans" pitchFamily="34" charset="-122"/>
                <a:cs typeface="IBM Plex Sans" pitchFamily="34" charset="-120"/>
              </a:rPr>
              <a:t>Resmî bir enflasyon ölçüsü ve onun sepetiyle karşılaştırın.</a:t>
            </a:r>
            <a:endParaRPr lang="tr"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Etkiler nakit tutanlar, varlık sahipleri, borçlular ve borç verenler için farklıdır; ücretler ve fiyatlar farklı hızlarda uyum sağlar. Sizin harcamalarınız ölçülen sepetten farklı olabilir.</a:t>
            </a:r>
            <a:endParaRPr lang="tr"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Sepetin veya yöntemin değişmesi kendiliğinden manipülasyon anlamına gelmez; açıklamayı kontrol edin ve değişikliği belgeleyin.</a:t>
            </a:r>
            <a:endParaRPr lang="t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Rezerv Para Birimi Olarak ABD Doları</a:t>
            </a:r>
            <a:endParaRPr lang="t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Rezerv para birimi: uluslararası ödemeler için tutulur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Dünya savaşları: ekonomik ve finansal güçte kaymalar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1944:</a:t>
            </a:r>
            <a:r>
              <a:rPr lang="tr" altLang="en-US" sz="2400" dirty="0">
                <a:solidFill>
                  <a:srgbClr val="25252B"/>
                </a:solidFill>
                <a:latin typeface="IBM Plex Sans" pitchFamily="34" charset="0"/>
                <a:ea typeface="IBM Plex Sans" pitchFamily="34" charset="-122"/>
                <a:cs typeface="IBM Plex Sans" pitchFamily="34" charset="-120"/>
              </a:rPr>
              <a:t> Bretton Woods; para birimleri dolara, dolar altına bağlandı</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1971:</a:t>
            </a:r>
            <a:r>
              <a:rPr lang="tr" altLang="en-US" sz="2400" dirty="0">
                <a:solidFill>
                  <a:srgbClr val="25252B"/>
                </a:solidFill>
                <a:latin typeface="IBM Plex Sans" pitchFamily="34" charset="0"/>
                <a:ea typeface="IBM Plex Sans" pitchFamily="34" charset="-122"/>
                <a:cs typeface="IBM Plex Sans" pitchFamily="34" charset="-120"/>
              </a:rPr>
              <a:t> doların altına resmî çevrilebilirliği sona erdi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Yerleşik ticaret, ekonomik büyüklük ve derin finansal piyasalar</a:t>
            </a:r>
            <a:endParaRPr lang="t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Rezerv para birimlerinin payları değişebilir; merkez bankaları başka para birimleri de tutar.</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Tasarruf ve Değer Saklama Alternatifleri</a:t>
            </a:r>
            <a:endParaRPr lang="t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Değerli metaller:</a:t>
            </a:r>
            <a:r>
              <a:rPr lang="tr" altLang="en-US" sz="2400" dirty="0">
                <a:solidFill>
                  <a:srgbClr val="25252B"/>
                </a:solidFill>
                <a:latin typeface="IBM Plex Sans" pitchFamily="34" charset="0"/>
                <a:ea typeface="IBM Plex Sans" pitchFamily="34" charset="-122"/>
                <a:cs typeface="IBM Plex Sans" pitchFamily="34" charset="-120"/>
              </a:rPr>
              <a:t> fiziksel sahiplik; saklama ve doğrulama maliyetleri</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Gayrimenkul:</a:t>
            </a:r>
            <a:r>
              <a:rPr lang="tr" altLang="en-US" sz="2400" dirty="0">
                <a:solidFill>
                  <a:srgbClr val="25252B"/>
                </a:solidFill>
                <a:latin typeface="IBM Plex Sans" pitchFamily="34" charset="0"/>
                <a:ea typeface="IBM Plex Sans" pitchFamily="34" charset="-122"/>
                <a:cs typeface="IBM Plex Sans" pitchFamily="34" charset="-120"/>
              </a:rPr>
              <a:t> kullanışlı varlık; yüksek giriş maliyeti, bakım masrafı, düşük taşınabilirlik</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Hisse senetleri:</a:t>
            </a:r>
            <a:r>
              <a:rPr lang="tr" altLang="en-US" sz="2400" dirty="0">
                <a:solidFill>
                  <a:srgbClr val="25252B"/>
                </a:solidFill>
                <a:latin typeface="IBM Plex Sans" pitchFamily="34" charset="0"/>
                <a:ea typeface="IBM Plex Sans" pitchFamily="34" charset="-122"/>
                <a:cs typeface="IBM Plex Sans" pitchFamily="34" charset="-120"/>
              </a:rPr>
              <a:t> üretken sahiplik; işletme, piyasa ve saklama riskleri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Diğer seçenekler: döviz, tahviller, işletmeler, araç gereçler, eğitim</a:t>
            </a:r>
            <a:endParaRPr lang="tr"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Bir varlık, paranın her işlevini kendiliğinden yerine getirmez. Hiçbir varlık her durumda satın alma gücünü garanti etmez.</a:t>
            </a:r>
            <a:endParaRPr lang="tr"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Vergiler maliyetleri ve faydaları değiştirebilir; kurallar farklılık gösterir ve değişir. Bu kurs vergi tavsiyesi vermez.</a:t>
            </a:r>
            <a:endParaRPr lang="t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Merkez Bankası Dijital Paraları (CBDC'ler)</a:t>
            </a:r>
            <a:endParaRPr lang="tr"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tr" altLang="en-US" sz="1820" dirty="0">
                <a:solidFill>
                  <a:srgbClr val="25252B"/>
                </a:solidFill>
                <a:latin typeface="IBM Plex Sans" pitchFamily="34" charset="0"/>
                <a:ea typeface="IBM Plex Sans" pitchFamily="34" charset="-122"/>
                <a:cs typeface="IBM Plex Sans" pitchFamily="34" charset="-120"/>
              </a:rPr>
              <a:t>CBDC, merkez bankası yükümlülüğü olarak ihraç edilen dijital itibari paradır: sahibine karşı borçlanılan bir alacaktır.</a:t>
            </a:r>
            <a:endParaRPr lang="tr"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tr" altLang="en-US" sz="1820" dirty="0">
                <a:solidFill>
                  <a:srgbClr val="25252B"/>
                </a:solidFill>
                <a:latin typeface="IBM Plex Sans" pitchFamily="34" charset="0"/>
                <a:ea typeface="IBM Plex Sans" pitchFamily="34" charset="-122"/>
                <a:cs typeface="IBM Plex Sans" pitchFamily="34" charset="-120"/>
              </a:rPr>
              <a:t>Nakitten ve ticari banka mevduatlarından farklıdır</a:t>
            </a:r>
            <a:endParaRPr lang="tr" sz="1820" dirty="0"/>
          </a:p>
          <a:p>
            <a:pPr algn="l" marL="173990" indent="-173990">
              <a:lnSpc>
                <a:spcPct val="113000"/>
              </a:lnSpc>
              <a:spcBef>
                <a:spcPts val="360"/>
              </a:spcBef>
              <a:buSzPct val="100000"/>
              <a:buChar char="•"/>
            </a:pPr>
            <a:r>
              <a:rPr lang="tr" altLang="en-US" sz="1820" dirty="0">
                <a:solidFill>
                  <a:srgbClr val="25252B"/>
                </a:solidFill>
                <a:latin typeface="IBM Plex Sans" pitchFamily="34" charset="0"/>
                <a:ea typeface="IBM Plex Sans" pitchFamily="34" charset="-122"/>
                <a:cs typeface="IBM Plex Sans" pitchFamily="34" charset="-120"/>
              </a:rPr>
              <a:t>Olası takas veya erişim avantajları</a:t>
            </a:r>
            <a:endParaRPr lang="tr" sz="1820" dirty="0"/>
          </a:p>
          <a:p>
            <a:pPr algn="l" marL="173990" indent="-173990">
              <a:lnSpc>
                <a:spcPct val="113000"/>
              </a:lnSpc>
              <a:spcBef>
                <a:spcPts val="360"/>
              </a:spcBef>
              <a:buSzPct val="100000"/>
              <a:buChar char="•"/>
            </a:pPr>
            <a:r>
              <a:rPr lang="tr" altLang="en-US" sz="1820" dirty="0">
                <a:solidFill>
                  <a:srgbClr val="25252B"/>
                </a:solidFill>
                <a:latin typeface="IBM Plex Sans" pitchFamily="34" charset="0"/>
                <a:ea typeface="IBM Plex Sans" pitchFamily="34" charset="-122"/>
                <a:cs typeface="IBM Plex Sans" pitchFamily="34" charset="-120"/>
              </a:rPr>
              <a:t>Olası izleme, kısıtlamalar ve kimlik bağlantıları</a:t>
            </a:r>
            <a:endParaRPr lang="tr" sz="1820" dirty="0"/>
          </a:p>
          <a:p>
            <a:pPr algn="l" marL="173990" indent="-173990">
              <a:lnSpc>
                <a:spcPct val="113000"/>
              </a:lnSpc>
              <a:spcBef>
                <a:spcPts val="360"/>
              </a:spcBef>
              <a:buSzPct val="100000"/>
              <a:buChar char="•"/>
            </a:pPr>
            <a:r>
              <a:rPr lang="tr" altLang="en-US" sz="1820" dirty="0">
                <a:solidFill>
                  <a:srgbClr val="25252B"/>
                </a:solidFill>
                <a:latin typeface="IBM Plex Sans" pitchFamily="34" charset="0"/>
                <a:ea typeface="IBM Plex Sans" pitchFamily="34" charset="-122"/>
                <a:cs typeface="IBM Plex Sans" pitchFamily="34" charset="-120"/>
              </a:rPr>
              <a:t>Merkezi ihraç ve para politikası varlığını sürdürür</a:t>
            </a:r>
            <a:endParaRPr lang="tr"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tr" altLang="en-US" sz="1820" dirty="0">
                <a:solidFill>
                  <a:srgbClr val="25252B"/>
                </a:solidFill>
                <a:latin typeface="IBM Plex Sans" pitchFamily="34" charset="0"/>
                <a:ea typeface="IBM Plex Sans" pitchFamily="34" charset="-122"/>
                <a:cs typeface="IBM Plex Sans" pitchFamily="34" charset="-120"/>
              </a:rPr>
              <a:t>Tasarımlar farklılık gösterir. Dijital olması, otomatik olarak merkeziyetsiz, kıt, gizli veya bağımsız olarak doğrulanabilir olduğu anlamına gelmez.</a:t>
            </a:r>
            <a:endParaRPr lang="tr" sz="1820" dirty="0"/>
          </a:p>
        </p:txBody>
      </p:sp>
      <p:sp>
        <p:nvSpPr>
          <p:cNvPr id="7" name="Shape 5"/>
          <p:cNvSpPr/>
          <p:nvPr/>
        </p:nvSpPr>
        <p:spPr>
          <a:xfrm>
            <a:off x="666780" y="4721687"/>
            <a:ext cx="10858500" cy="1249985"/>
          </a:xfrm>
          <a:prstGeom prst="rect">
            <a:avLst/>
          </a:prstGeom>
          <a:solidFill>
            <a:srgbClr val="F3F3FA"/>
          </a:solidFill>
          <a:ln/>
        </p:spPr>
      </p:sp>
      <p:sp>
        <p:nvSpPr>
          <p:cNvPr id="8" name="Shape 6"/>
          <p:cNvSpPr/>
          <p:nvPr/>
        </p:nvSpPr>
        <p:spPr>
          <a:xfrm>
            <a:off x="666780" y="4721687"/>
            <a:ext cx="57150" cy="1249985"/>
          </a:xfrm>
          <a:prstGeom prst="rect">
            <a:avLst/>
          </a:prstGeom>
          <a:solidFill>
            <a:srgbClr val="422C70"/>
          </a:solidFill>
          <a:ln/>
        </p:spPr>
      </p:sp>
      <p:sp>
        <p:nvSpPr>
          <p:cNvPr id="9" name="Text 7"/>
          <p:cNvSpPr/>
          <p:nvPr/>
        </p:nvSpPr>
        <p:spPr>
          <a:xfrm>
            <a:off x="1094537" y="4930170"/>
            <a:ext cx="10663641" cy="833018"/>
          </a:xfrm>
          <a:prstGeom prst="rect">
            <a:avLst/>
          </a:prstGeom>
          <a:noFill/>
          <a:ln/>
        </p:spPr>
        <p:txBody>
          <a:bodyPr wrap="square" lIns="0" tIns="0" rIns="0" bIns="0" rtlCol="0" anchor="t"/>
          <a:lstStyle/>
          <a:p>
            <a:pPr algn="l" indent="0" marL="0">
              <a:lnSpc>
                <a:spcPct val="113000"/>
              </a:lnSpc>
              <a:buNone/>
            </a:pPr>
            <a:r>
              <a:rPr lang="tr" altLang="en-US" sz="1820" b="1" dirty="0">
                <a:solidFill>
                  <a:srgbClr val="422C70"/>
                </a:solidFill>
                <a:latin typeface="IBM Plex Sans" pitchFamily="34" charset="0"/>
                <a:ea typeface="IBM Plex Sans" pitchFamily="34" charset="-122"/>
                <a:cs typeface="IBM Plex Sans" pitchFamily="34" charset="-120"/>
              </a:rPr>
              <a:t>Kontrol edin</a:t>
            </a:r>
            <a:endParaRPr lang="tr" sz="1820" dirty="0"/>
          </a:p>
          <a:p>
            <a:pPr algn="l" indent="0" marL="0">
              <a:lnSpc>
                <a:spcPct val="113000"/>
              </a:lnSpc>
              <a:spcBef>
                <a:spcPts val="270"/>
              </a:spcBef>
              <a:buNone/>
            </a:pPr>
            <a:r>
              <a:rPr lang="tr" altLang="en-US" sz="1820" dirty="0">
                <a:solidFill>
                  <a:srgbClr val="25252B"/>
                </a:solidFill>
                <a:latin typeface="IBM Plex Sans" pitchFamily="34" charset="0"/>
                <a:ea typeface="IBM Plex Sans" pitchFamily="34" charset="-122"/>
                <a:cs typeface="IBM Plex Sans" pitchFamily="34" charset="-120"/>
              </a:rPr>
              <a:t>Onu kim ihraç ediyor, kim kullanabiliyor, hangi veriler toplanıyor ve ödemeleri kim engelleyebiliyor ya da kuralları kim değiştirebiliyor? Çevrimdışıyken ne oluyor ve hangi yasal korumalar mevcut?</a:t>
            </a:r>
            <a:endParaRPr lang="tr"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Tekrar: Para Nasıl Bozulabilir?</a:t>
            </a:r>
            <a:endParaRPr lang="tr"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tr" altLang="en-US" sz="2210" b="1" dirty="0">
                <a:solidFill>
                  <a:srgbClr val="25252B"/>
                </a:solidFill>
                <a:latin typeface="IBM Plex Sans" pitchFamily="34" charset="0"/>
                <a:ea typeface="IBM Plex Sans" pitchFamily="34" charset="-122"/>
                <a:cs typeface="IBM Plex Sans" pitchFamily="34" charset="-120"/>
              </a:rPr>
              <a:t>Temel çıkarımlar</a:t>
            </a:r>
            <a:endParaRPr lang="tr" sz="2210" dirty="0"/>
          </a:p>
        </p:txBody>
      </p:sp>
      <p:sp>
        <p:nvSpPr>
          <p:cNvPr id="5" name="Text 3"/>
          <p:cNvSpPr/>
          <p:nvPr/>
        </p:nvSpPr>
        <p:spPr>
          <a:xfrm>
            <a:off x="1017179" y="203838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Para; değişimi, fiyatları ve zaman içindeki değeri koordine eder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İşlevler ve özellikler karşılaştırma yapmayı kolaylaştırır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Kolaylık; güven, kontrol ve erişim konularında ödünleşimler getirir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Arz, bankacılık riskleri ve enflasyon insanları farklı şekillerde etkiler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Alternatifler ve MBDP'ler de dikkatli bir değerlendirme gerektirir</a:t>
            </a:r>
            <a:endParaRPr lang="tr"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tr" altLang="en-US" sz="2210" dirty="0">
                <a:solidFill>
                  <a:srgbClr val="25252B"/>
                </a:solidFill>
                <a:latin typeface="IBM Plex Sans" pitchFamily="34" charset="0"/>
                <a:ea typeface="IBM Plex Sans" pitchFamily="34" charset="-122"/>
                <a:cs typeface="IBM Plex Sans" pitchFamily="34" charset="-120"/>
              </a:rPr>
              <a:t>Paranızı kullanışlı kılan nedir ve hangi kurallar güvendiğiniz kurumlara bağlıdır?</a:t>
            </a:r>
            <a:endParaRPr lang="tr"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algn="l" indent="0" marL="0">
              <a:lnSpc>
                <a:spcPct val="113000"/>
              </a:lnSpc>
              <a:buNone/>
            </a:pPr>
            <a:r>
              <a:rPr lang="tr" altLang="en-US" sz="2210" b="1" dirty="0">
                <a:solidFill>
                  <a:srgbClr val="422C70"/>
                </a:solidFill>
                <a:latin typeface="IBM Plex Sans" pitchFamily="34" charset="0"/>
                <a:ea typeface="IBM Plex Sans" pitchFamily="34" charset="-122"/>
                <a:cs typeface="IBM Plex Sans" pitchFamily="34" charset="-120"/>
              </a:rPr>
              <a:t>Düşünmek için bir an</a:t>
            </a:r>
            <a:endParaRPr lang="tr" sz="2210" dirty="0"/>
          </a:p>
          <a:p>
            <a:pPr algn="l" indent="0" marL="0">
              <a:lnSpc>
                <a:spcPct val="113000"/>
              </a:lnSpc>
              <a:spcBef>
                <a:spcPts val="330"/>
              </a:spcBef>
              <a:buNone/>
            </a:pPr>
            <a:r>
              <a:rPr lang="tr" altLang="en-US" sz="2210" dirty="0">
                <a:solidFill>
                  <a:srgbClr val="25252B"/>
                </a:solidFill>
                <a:latin typeface="IBM Plex Sans" pitchFamily="34" charset="0"/>
                <a:ea typeface="IBM Plex Sans" pitchFamily="34" charset="-122"/>
                <a:cs typeface="IBM Plex Sans" pitchFamily="34" charset="-120"/>
              </a:rPr>
              <a:t>Daha önce sormadığınız, ancak artık para hakkında sorduğunuz bir soru nedir?</a:t>
            </a:r>
            <a:endParaRPr lang="tr"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1</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tr" altLang="en-US" sz="2400" dirty="0">
                <a:solidFill>
                  <a:srgbClr val="F7941F"/>
                </a:solidFill>
                <a:latin typeface="IBM Plex Sans Medium" pitchFamily="34" charset="0"/>
                <a:ea typeface="IBM Plex Sans Medium" pitchFamily="34" charset="-122"/>
                <a:cs typeface="IBM Plex Sans Medium" pitchFamily="34" charset="-120"/>
              </a:rPr>
              <a:t>Modül 2</a:t>
            </a:r>
            <a:endParaRPr lang="tr"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Bitcoin Nasıl Çalışır</a:t>
            </a:r>
            <a:endParaRPr lang="tr"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tr" altLang="en-US" sz="2400" b="1" dirty="0">
                <a:solidFill>
                  <a:srgbClr val="FFFFFF"/>
                </a:solidFill>
                <a:latin typeface="IBM Plex Sans" pitchFamily="34" charset="0"/>
                <a:ea typeface="IBM Plex Sans" pitchFamily="34" charset="-122"/>
                <a:cs typeface="IBM Plex Sans" pitchFamily="34" charset="-120"/>
              </a:rPr>
              <a:t>Çözüm:</a:t>
            </a:r>
            <a:r>
              <a:rPr lang="tr" altLang="en-US" sz="2400" dirty="0">
                <a:solidFill>
                  <a:srgbClr val="FFFFFF"/>
                </a:solidFill>
                <a:latin typeface="IBM Plex Sans" pitchFamily="34" charset="0"/>
                <a:ea typeface="IBM Plex Sans" pitchFamily="34" charset="-122"/>
                <a:cs typeface="IBM Plex Sans" pitchFamily="34" charset="-120"/>
              </a:rPr>
              <a:t> Bitcoin neden yaratıldı ve buna nasıl bir yanıt veriyor?</a:t>
            </a:r>
            <a:endParaRPr lang="t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 Neden Yaratıldı</a:t>
            </a:r>
            <a:endParaRPr lang="tr" sz="3000" dirty="0"/>
          </a:p>
        </p:txBody>
      </p:sp>
      <p:sp>
        <p:nvSpPr>
          <p:cNvPr id="5" name="Text 2"/>
          <p:cNvSpPr/>
          <p:nvPr/>
        </p:nvSpPr>
        <p:spPr>
          <a:xfrm>
            <a:off x="986729" y="1372240"/>
            <a:ext cx="5343754" cy="2227021"/>
          </a:xfrm>
          <a:prstGeom prst="rect">
            <a:avLst/>
          </a:prstGeom>
          <a:noFill/>
          <a:ln/>
        </p:spPr>
        <p:txBody>
          <a:bodyPr wrap="square" lIns="0" tIns="0" rIns="0" bIns="0" rtlCol="0" anchor="t"/>
          <a:lstStyle/>
          <a:p>
            <a:pPr algn="l" marL="191770" indent="-191770">
              <a:lnSpc>
                <a:spcPct val="113000"/>
              </a:lnSpc>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Dijital ödemeler zaten vardı</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Merkezi defter tutucular: izin, veri, ücretler ve arıza riskleri</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Kopyalanabilir veri: çifte harcama sorunu</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Bitcoin: merkezi bir defter tutucu olmadan ortak ödeme geçmişi</a:t>
            </a:r>
            <a:endParaRPr lang="tr" sz="2020" dirty="0"/>
          </a:p>
        </p:txBody>
      </p:sp>
      <p:sp>
        <p:nvSpPr>
          <p:cNvPr id="6" name="Text 3"/>
          <p:cNvSpPr/>
          <p:nvPr/>
        </p:nvSpPr>
        <p:spPr>
          <a:xfrm>
            <a:off x="666780" y="3880805"/>
            <a:ext cx="5694426" cy="1382298"/>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Bitcoin, para ihracında ve ödemelerin kesinleşmesinde merkezi bir otoriteye duyulan güven ihtiyacını azaltır; ancak tüm güven ihtiyacını veya riskleri ortadan kaldırmaz.</a:t>
            </a:r>
            <a:endParaRPr lang="tr" sz="2020" dirty="0"/>
          </a:p>
        </p:txBody>
      </p:sp>
      <p:sp>
        <p:nvSpPr>
          <p:cNvPr id="7" name="Text 4"/>
          <p:cNvSpPr/>
          <p:nvPr/>
        </p:nvSpPr>
        <p:spPr>
          <a:xfrm>
            <a:off x="666780" y="5519136"/>
            <a:ext cx="5694426" cy="691195"/>
          </a:xfrm>
          <a:prstGeom prst="rect">
            <a:avLst/>
          </a:prstGeom>
          <a:noFill/>
          <a:ln/>
        </p:spPr>
        <p:txBody>
          <a:bodyPr wrap="square" lIns="0" tIns="0" rIns="0" bIns="0" rtlCol="0" anchor="t"/>
          <a:lstStyle/>
          <a:p>
            <a:pPr algn="l" indent="0" marL="0">
              <a:lnSpc>
                <a:spcPct val="113000"/>
              </a:lnSpc>
              <a:buNone/>
            </a:pPr>
            <a:r>
              <a:rPr lang="tr" altLang="en-US" sz="2020" b="1" dirty="0">
                <a:solidFill>
                  <a:srgbClr val="422C70"/>
                </a:solidFill>
                <a:latin typeface="IBM Plex Sans" pitchFamily="34" charset="0"/>
                <a:ea typeface="IBM Plex Sans" pitchFamily="34" charset="-122"/>
                <a:cs typeface="IBM Plex Sans" pitchFamily="34" charset="-120"/>
              </a:rPr>
              <a:t>Bitcoin:</a:t>
            </a:r>
            <a:r>
              <a:rPr lang="tr" altLang="en-US" sz="2020" dirty="0">
                <a:solidFill>
                  <a:srgbClr val="25252B"/>
                </a:solidFill>
                <a:latin typeface="IBM Plex Sans" pitchFamily="34" charset="0"/>
                <a:ea typeface="IBM Plex Sans" pitchFamily="34" charset="-122"/>
                <a:cs typeface="IBM Plex Sans" pitchFamily="34" charset="-120"/>
              </a:rPr>
              <a:t> ağ ve protokol · </a:t>
            </a:r>
            <a:r>
              <a:rPr lang="tr" altLang="en-US" sz="2020" b="1" dirty="0">
                <a:solidFill>
                  <a:srgbClr val="25252B"/>
                </a:solidFill>
                <a:latin typeface="IBM Plex Sans" pitchFamily="34" charset="0"/>
                <a:ea typeface="IBM Plex Sans" pitchFamily="34" charset="-122"/>
                <a:cs typeface="IBM Plex Sans" pitchFamily="34" charset="-120"/>
              </a:rPr>
              <a:t>bitcoin:</a:t>
            </a:r>
            <a:r>
              <a:rPr lang="tr" altLang="en-US" sz="2020" dirty="0">
                <a:solidFill>
                  <a:srgbClr val="25252B"/>
                </a:solidFill>
                <a:latin typeface="IBM Plex Sans" pitchFamily="34" charset="0"/>
                <a:ea typeface="IBM Plex Sans" pitchFamily="34" charset="-122"/>
                <a:cs typeface="IBM Plex Sans" pitchFamily="34" charset="-120"/>
              </a:rPr>
              <a:t> varlık · </a:t>
            </a:r>
            <a:r>
              <a:rPr lang="tr" altLang="en-US" sz="2020" b="1" dirty="0">
                <a:solidFill>
                  <a:srgbClr val="25252B"/>
                </a:solidFill>
                <a:latin typeface="IBM Plex Sans" pitchFamily="34" charset="0"/>
                <a:ea typeface="IBM Plex Sans" pitchFamily="34" charset="-122"/>
                <a:cs typeface="IBM Plex Sans" pitchFamily="34" charset="-120"/>
              </a:rPr>
              <a:t>BTC:</a:t>
            </a:r>
            <a:r>
              <a:rPr lang="tr" altLang="en-US" sz="2020" dirty="0">
                <a:solidFill>
                  <a:srgbClr val="25252B"/>
                </a:solidFill>
                <a:latin typeface="IBM Plex Sans" pitchFamily="34" charset="0"/>
                <a:ea typeface="IBM Plex Sans" pitchFamily="34" charset="-122"/>
                <a:cs typeface="IBM Plex Sans" pitchFamily="34" charset="-120"/>
              </a:rPr>
              <a:t> miktar kısaltması</a:t>
            </a:r>
            <a:endParaRPr lang="tr"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Ödeme şirketi Gönderen şirketten talepte bulunurŞirket defteri tutar ve onaylar Şirket izin verirse alıcıya ödeme yapılırNeye bağlıdırDefteri tutan tek bir güvenilir kuruluşaBitcoin Gönderen bir işlem">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Dijital ve Merkeziyetsiz Para Arayışı</a:t>
            </a:r>
            <a:endParaRPr lang="t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Cypherpunk'lar: kriptografi aracılığıyla gizlilik ve özgürlük</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Şifreleme:</a:t>
            </a:r>
            <a:r>
              <a:rPr lang="tr" altLang="en-US" sz="2400" dirty="0">
                <a:solidFill>
                  <a:srgbClr val="25252B"/>
                </a:solidFill>
                <a:latin typeface="IBM Plex Sans" pitchFamily="34" charset="0"/>
                <a:ea typeface="IBM Plex Sans" pitchFamily="34" charset="-122"/>
                <a:cs typeface="IBM Plex Sans" pitchFamily="34" charset="-120"/>
              </a:rPr>
              <a:t> mesajların gizliliğini korur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Dijital imzalar:</a:t>
            </a:r>
            <a:r>
              <a:rPr lang="tr" altLang="en-US" sz="2400" dirty="0">
                <a:solidFill>
                  <a:srgbClr val="25252B"/>
                </a:solidFill>
                <a:latin typeface="IBM Plex Sans" pitchFamily="34" charset="0"/>
                <a:ea typeface="IBM Plex Sans" pitchFamily="34" charset="-122"/>
                <a:cs typeface="IBM Plex Sans" pitchFamily="34" charset="-120"/>
              </a:rPr>
              <a:t> gizli bir anahtarı açığa çıkarmadan yetkiyi kanıtlar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Hedef: tek bir ihraççı, sunucu veya yönetici olmaması</a:t>
            </a:r>
            <a:endParaRPr lang="tr"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tr" altLang="en-US" sz="2400" b="1" dirty="0">
                <a:solidFill>
                  <a:srgbClr val="25252B"/>
                </a:solidFill>
                <a:latin typeface="IBM Plex Sans" pitchFamily="34" charset="0"/>
                <a:ea typeface="IBM Plex Sans" pitchFamily="34" charset="-122"/>
                <a:cs typeface="IBM Plex Sans" pitchFamily="34" charset="-120"/>
              </a:rPr>
              <a:t>Yapbozun önceki parçaları</a:t>
            </a:r>
            <a:endParaRPr lang="tr"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DigiCash: gizli ödemeler; merkezi bir şirkete bağımlılık</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Hashcash: kötüye kullanıma karşı hesaplama maliyeti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Bit Gold, b-money, RPoW: kıt değer önerileri ve deneyleri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BitTorrent: para değil, eşler arası bilgi paylaşımı</a:t>
            </a:r>
            <a:endParaRPr lang="t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Erken Dönem Dijital Para ve</a:t>
            </a:r>
            <a:br/>
            <a:r>
              <a:rPr lang="tr" altLang="en-US" sz="3000" dirty="0">
                <a:solidFill>
                  <a:srgbClr val="422C70"/>
                </a:solidFill>
                <a:latin typeface="IBM Plex Sans Medium" pitchFamily="34" charset="0"/>
                <a:ea typeface="IBM Plex Sans Medium" pitchFamily="34" charset="-122"/>
                <a:cs typeface="IBM Plex Sans Medium" pitchFamily="34" charset="-120"/>
              </a:rPr>
              <a:t>Çifte Harcama</a:t>
            </a:r>
            <a:endParaRPr lang="tr"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Çift harcama, aynı dijital birimi iki farklı alıcıya gönderme girişimidir.</a:t>
            </a:r>
            <a:endParaRPr lang="tr" sz="2300" dirty="0"/>
          </a:p>
        </p:txBody>
      </p:sp>
      <p:sp>
        <p:nvSpPr>
          <p:cNvPr id="6" name="Text 3"/>
          <p:cNvSpPr/>
          <p:nvPr/>
        </p:nvSpPr>
        <p:spPr>
          <a:xfrm>
            <a:off x="1032449" y="2884749"/>
            <a:ext cx="5293553" cy="2998866"/>
          </a:xfrm>
          <a:prstGeom prst="rect">
            <a:avLst/>
          </a:prstGeom>
          <a:noFill/>
          <a:ln/>
        </p:spPr>
        <p:txBody>
          <a:bodyPr wrap="square" lIns="0" tIns="0" rIns="0" bIns="0" rtlCol="0" anchor="t"/>
          <a:lstStyle/>
          <a:p>
            <a:pPr algn="l" marL="219710" indent="-219710">
              <a:lnSpc>
                <a:spcPct val="113000"/>
              </a:lnSpc>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Merkezi veritabanı: güvenilen tek bir karar verici</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Bitcoin: eşler arası yayın ve imzalar</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Madenciler: bloklar ve iş kanıtı</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Düğümler: bağımsız doğrulama</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Ortak kayıt: en çok birikmiş işe sahip geçerli geçmiş</a:t>
            </a:r>
            <a:endParaRPr lang="t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Eşler arası ağİşlemler doğrudan katılımcılara duyurulur Dijital imzalarBir harcamayı yalnızca özel anahtarın sahibi onaylayabilirBloklar ve madencilikMadenciler bir sonraki bloğu eklemek için iş ispat">    </p:cNvPr>
          <p:cNvPicPr>
            <a:picLocks noChangeAspect="1"/>
          </p:cNvPicPr>
          <p:nvPr/>
        </p:nvPicPr>
        <p:blipFill>
          <a:blip r:embed="rId1"/>
          <a:stretch>
            <a:fillRect/>
          </a:stretch>
        </p:blipFill>
        <p:spPr>
          <a:xfrm>
            <a:off x="342900" y="858164"/>
            <a:ext cx="11506170" cy="4989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Dijital Kıtlık ve Doğrulanabilir</a:t>
            </a:r>
            <a:br/>
            <a:r>
              <a:rPr lang="tr" altLang="en-US" sz="3000" dirty="0">
                <a:solidFill>
                  <a:srgbClr val="422C70"/>
                </a:solidFill>
                <a:latin typeface="IBM Plex Sans Medium" pitchFamily="34" charset="0"/>
                <a:ea typeface="IBM Plex Sans Medium" pitchFamily="34" charset="-122"/>
                <a:cs typeface="IBM Plex Sans Medium" pitchFamily="34" charset="-120"/>
              </a:rPr>
              <a:t>Arz</a:t>
            </a:r>
            <a:endParaRPr lang="tr" sz="3000" dirty="0"/>
          </a:p>
        </p:txBody>
      </p:sp>
      <p:sp>
        <p:nvSpPr>
          <p:cNvPr id="5" name="Text 2"/>
          <p:cNvSpPr/>
          <p:nvPr/>
        </p:nvSpPr>
        <p:spPr>
          <a:xfrm>
            <a:off x="1017179" y="1798625"/>
            <a:ext cx="5310287" cy="3251606"/>
          </a:xfrm>
          <a:prstGeom prst="rect">
            <a:avLst/>
          </a:prstGeom>
          <a:noFill/>
          <a:ln/>
        </p:spPr>
        <p:txBody>
          <a:bodyPr wrap="square" lIns="0" tIns="0" rIns="0" bIns="0" rtlCol="0" anchor="t"/>
          <a:lstStyle/>
          <a:p>
            <a:pPr algn="l" marL="210820" indent="-210820">
              <a:lnSpc>
                <a:spcPct val="113000"/>
              </a:lnSpc>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Geçerli birimler geçersiz kopyalardan ayırt edilir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Çifte harcamalar reddedilir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Herkese açık işlem geçmişi ve imzalar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İş ispatı ve kuralların bağımsız olarak denetlenmesi</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Merkeziyetsizliğe ve doğrulamaya bağlı arz sınırı</a:t>
            </a:r>
            <a:endParaRPr lang="tr" sz="2210" dirty="0"/>
          </a:p>
        </p:txBody>
      </p:sp>
      <p:sp>
        <p:nvSpPr>
          <p:cNvPr id="6" name="Text 3"/>
          <p:cNvSpPr/>
          <p:nvPr/>
        </p:nvSpPr>
        <p:spPr>
          <a:xfrm>
            <a:off x="666780" y="5358567"/>
            <a:ext cx="5694426" cy="756940"/>
          </a:xfrm>
          <a:prstGeom prst="rect">
            <a:avLst/>
          </a:prstGeom>
          <a:noFill/>
          <a:ln/>
        </p:spPr>
        <p:txBody>
          <a:bodyPr wrap="square" lIns="0" tIns="0" rIns="0" bIns="0" rtlCol="0" anchor="t"/>
          <a:lstStyle/>
          <a:p>
            <a:pPr algn="l" indent="0" marL="0">
              <a:lnSpc>
                <a:spcPct val="113000"/>
              </a:lnSpc>
              <a:buNone/>
            </a:pPr>
            <a:r>
              <a:rPr lang="tr" altLang="en-US" sz="2210" dirty="0">
                <a:solidFill>
                  <a:srgbClr val="25252B"/>
                </a:solidFill>
                <a:latin typeface="IBM Plex Sans" pitchFamily="34" charset="0"/>
                <a:ea typeface="IBM Plex Sans" pitchFamily="34" charset="-122"/>
                <a:cs typeface="IBM Plex Sans" pitchFamily="34" charset="-120"/>
              </a:rPr>
              <a:t>Yazılı bir arz iddiası yeterli değildir: Bunu kim doğrulayabilir ve kim değiştirebilir?</a:t>
            </a:r>
            <a:endParaRPr lang="tr"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Bir arz iddiası Bir ihraççı, web sitesinde bir sınır belirtir. Bunu yalnızca ihraççının kendi veritabanı kaydeder. İhraççı dışında hiç kimse bunu doğrulayamaz. İhraççı, arzı sessizce değiştirebilir.Do">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Blokzincir: Bitcoin'in Herkese Açık Defteri</a:t>
            </a:r>
            <a:endParaRPr lang="t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Çoğaltılmış açık işlem kaydı</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Birbirine bağlı bloklar; bağımsız olarak doğrulanan kopyalar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En fazla birikmiş iş ispatına sahip geçerli zincir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Ortalama olarak yaklaşık her on dakikada bir yeni blok</a:t>
            </a:r>
            <a:endParaRPr lang="t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Geçmişi yeniden yazmak, işi yeniden yapmayı ve zinciri yakalamayı gerektirir. Bu maliyetlidir, ancak kelimenin tam anlamıyla imkânsız değildir; geçici rakip geçmişler ve yeniden düzenlemeler yaşanabilir.</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Merkeziyetsizlik</a:t>
            </a:r>
            <a:endParaRPr lang="tr"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Açık kaynaklı yazılım ve açık protokole katılım</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Bağımsız düğümler doğrular; madenciler blok önerir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Kural değişiklikleri gönüllü benimsenmeye bağlıdır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Hiçbir katılımcı kuralları tek başına herkes için değiştiremez</a:t>
            </a:r>
            <a:endParaRPr lang="tr"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tr" altLang="en-US" sz="2110" dirty="0">
                <a:solidFill>
                  <a:srgbClr val="25252B"/>
                </a:solidFill>
                <a:latin typeface="IBM Plex Sans" pitchFamily="34" charset="0"/>
                <a:ea typeface="IBM Plex Sans" pitchFamily="34" charset="-122"/>
                <a:cs typeface="IBM Plex Sans" pitchFamily="34" charset="-120"/>
              </a:rPr>
              <a:t>Etki ve kaynaklar eşit dağılmamıştır; büyük hizmetler bağımlılık yaratabilir. Koordinasyon daha yavaş olabilir ve ağın merkezi bir destek masası yoktur.</a:t>
            </a:r>
            <a:endParaRPr lang="t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Dijital İmzalar ve Eşler Arası Aktarım</a:t>
            </a:r>
            <a:endParaRPr lang="t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Cüzdan, imzalamak için özel bir anahtar kullanır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Ağ, anahtarı öğrenmeden doğrulama yapar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İmzalanan işlem, katılımcılar aracılığıyla yayılır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Üyeliği veya ödemeyi onaylayan merkezi bir Bitcoin operatörü yoktur</a:t>
            </a:r>
            <a:endParaRPr lang="t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Özel anahtarı ele geçiren herkes genellikle fonları harcayabilir. Erişimi kaybetmek, kalıcı kayıp anlamına gelebilir.</a:t>
            </a:r>
            <a:endParaRPr lang="tr"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Aracı hizmetler isteğe bağlıdır; birini seçmek, o hizmetin saklama kurallarını ve risklerini de beraberinde getirir. Yanlış adrese yapılan geçerli bir ödeme genellikle geri alınamaz.</a:t>
            </a:r>
            <a:endParaRPr lang="t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Gönderen bir işlemi imzalar ve yayınlar Diğer düğümler Bir düğüm işlemi kontrol eder ve iletir Başka bir düğüm işlemi iletirİşlemin izlediği yol Bir düğüm işlemi kontrol eder ve iletir Başka bir düğüm">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KullanıcıKullanıcı bitcoin alır, saklar ve gönderir. DüğümDüğüm, kuralları kendisi denetler ve geçerli verileri iletir. MadenciMadenci, aday bloklar oluşturur ve iş ispatı gerçekleştirir.GeliştiriciGe">    </p:cNvPr>
          <p:cNvPicPr>
            <a:picLocks noChangeAspect="1"/>
          </p:cNvPicPr>
          <p:nvPr/>
        </p:nvPicPr>
        <p:blipFill>
          <a:blip r:embed="rId2"/>
          <a:stretch>
            <a:fillRect/>
          </a:stretch>
        </p:blipFill>
        <p:spPr>
          <a:xfrm>
            <a:off x="1116940" y="571500"/>
            <a:ext cx="4471416" cy="567001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Kullanıcılar, Düğümler, Madenciler ve Geliştiriciler</a:t>
            </a:r>
            <a:endParaRPr lang="t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Madenciler, geçersiz blokları dürüst düğümlere kabul ettiremez. Geliştiriciler, yazılımın benimsenmesini zorla dayatamaz. Bir kişi birden fazla rol üstlenebilir.</a:t>
            </a:r>
            <a:endParaRPr lang="tr" sz="2400" dirty="0"/>
          </a:p>
        </p:txBody>
      </p:sp>
      <p:sp>
        <p:nvSpPr>
          <p:cNvPr id="5" name="Shape 3"/>
          <p:cNvSpPr/>
          <p:nvPr/>
        </p:nvSpPr>
        <p:spPr>
          <a:xfrm>
            <a:off x="666780" y="2575316"/>
            <a:ext cx="10858500" cy="1645280"/>
          </a:xfrm>
          <a:prstGeom prst="rect">
            <a:avLst/>
          </a:prstGeom>
          <a:solidFill>
            <a:srgbClr val="F3F3FA"/>
          </a:solidFill>
          <a:ln/>
        </p:spPr>
      </p:sp>
      <p:sp>
        <p:nvSpPr>
          <p:cNvPr id="6" name="Shape 4"/>
          <p:cNvSpPr/>
          <p:nvPr/>
        </p:nvSpPr>
        <p:spPr>
          <a:xfrm>
            <a:off x="666780" y="2575316"/>
            <a:ext cx="57150" cy="1645280"/>
          </a:xfrm>
          <a:prstGeom prst="rect">
            <a:avLst/>
          </a:prstGeom>
          <a:solidFill>
            <a:srgbClr val="422C70"/>
          </a:solidFill>
          <a:ln/>
        </p:spPr>
      </p:sp>
      <p:sp>
        <p:nvSpPr>
          <p:cNvPr id="7" name="Text 5"/>
          <p:cNvSpPr/>
          <p:nvPr/>
        </p:nvSpPr>
        <p:spPr>
          <a:xfrm>
            <a:off x="1211580" y="2849636"/>
            <a:ext cx="10415565" cy="1096640"/>
          </a:xfrm>
          <a:prstGeom prst="rect">
            <a:avLst/>
          </a:prstGeom>
          <a:noFill/>
          <a:ln/>
        </p:spPr>
        <p:txBody>
          <a:bodyPr wrap="square" lIns="0" tIns="0" rIns="0" bIns="0" rtlCol="0" anchor="t"/>
          <a:lstStyle/>
          <a:p>
            <a:pPr algn="l" indent="0" marL="0">
              <a:lnSpc>
                <a:spcPct val="113000"/>
              </a:lnSpc>
              <a:buNone/>
            </a:pPr>
            <a:r>
              <a:rPr lang="tr" altLang="en-US" sz="2400" b="1" dirty="0">
                <a:solidFill>
                  <a:srgbClr val="422C70"/>
                </a:solidFill>
                <a:latin typeface="IBM Plex Sans" pitchFamily="34" charset="0"/>
                <a:ea typeface="IBM Plex Sans" pitchFamily="34" charset="-122"/>
                <a:cs typeface="IBM Plex Sans" pitchFamily="34" charset="-120"/>
              </a:rPr>
              <a:t>Hızlı soru</a:t>
            </a:r>
            <a:endParaRPr lang="tr" sz="2400" dirty="0"/>
          </a:p>
          <a:p>
            <a:pPr algn="l" indent="0" marL="0">
              <a:lnSpc>
                <a:spcPct val="113000"/>
              </a:lnSpc>
              <a:spcBef>
                <a:spcPts val="360"/>
              </a:spcBef>
              <a:buNone/>
            </a:pPr>
            <a:r>
              <a:rPr lang="tr" altLang="en-US" sz="2400" dirty="0">
                <a:solidFill>
                  <a:srgbClr val="25252B"/>
                </a:solidFill>
                <a:latin typeface="IBM Plex Sans" pitchFamily="34" charset="0"/>
                <a:ea typeface="IBM Plex Sans" pitchFamily="34" charset="-122"/>
                <a:cs typeface="IBM Plex Sans" pitchFamily="34" charset="-120"/>
              </a:rPr>
              <a:t>Bir düğüm işlemleri neden doğrular? Kontrol ettiği kurallardan birini söyleyiniz.</a:t>
            </a:r>
            <a:endParaRPr lang="t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İş Kanıtı</a:t>
            </a:r>
            <a:endParaRPr lang="tr" sz="3000" dirty="0"/>
          </a:p>
        </p:txBody>
      </p:sp>
      <p:sp>
        <p:nvSpPr>
          <p:cNvPr id="5" name="Text 2"/>
          <p:cNvSpPr/>
          <p:nvPr/>
        </p:nvSpPr>
        <p:spPr>
          <a:xfrm>
            <a:off x="986729" y="1372240"/>
            <a:ext cx="5989960" cy="2969423"/>
          </a:xfrm>
          <a:prstGeom prst="rect">
            <a:avLst/>
          </a:prstGeom>
          <a:noFill/>
          <a:ln/>
        </p:spPr>
        <p:txBody>
          <a:bodyPr wrap="square" lIns="0" tIns="0" rIns="0" bIns="0" rtlCol="0" anchor="t"/>
          <a:lstStyle/>
          <a:p>
            <a:pPr algn="l" marL="191770" indent="-191770">
              <a:lnSpc>
                <a:spcPct val="113000"/>
              </a:lnSpc>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Aday blok → tekrarlanan hash işlemi → geçerli sonuç</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Maliyetli hesaplama ve enerji; hızlı doğrulama</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Geçerli blok yayınlanır ve düğümler tarafından kontrol edilir</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Hedef, ortalama on dakikalık bloklara doğru ayarlanır</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Biriken iş, yeniden yazmayı maliyetli hâle getirir</a:t>
            </a:r>
            <a:endParaRPr lang="tr" sz="2020" dirty="0"/>
          </a:p>
        </p:txBody>
      </p:sp>
      <p:sp>
        <p:nvSpPr>
          <p:cNvPr id="6" name="Text 3"/>
          <p:cNvSpPr/>
          <p:nvPr/>
        </p:nvSpPr>
        <p:spPr>
          <a:xfrm>
            <a:off x="666780" y="4623206"/>
            <a:ext cx="6340632" cy="1382298"/>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Madencilik, işlemlerin sıralamasını güvence altına alır; dışarıdaki denklemleri çözmez. Enerji kaynağını, kullanımını, güvenlik faydasını ve alternatifleri değerlendirin.</a:t>
            </a:r>
            <a:endParaRPr lang="tr"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Madenci bir blok bulur Bir madencilik makinesi, sonuçlardan biri hedefi karşılayana kadar tekrar tekrar hash hesaplar2Madenci bloğu yayınlarBlok ağa gönderilir3Düğümler bloğu kontrol eder Her düğüm k">    </p:cNvPr>
          <p:cNvPicPr>
            <a:picLocks noChangeAspect="1"/>
          </p:cNvPicPr>
          <p:nvPr/>
        </p:nvPicPr>
        <p:blipFill>
          <a:blip r:embed="rId2"/>
          <a:stretch>
            <a:fillRect/>
          </a:stretch>
        </p:blipFill>
        <p:spPr>
          <a:xfrm>
            <a:off x="1749156" y="571500"/>
            <a:ext cx="3206984" cy="563627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Sınırlı Arz</a:t>
            </a:r>
            <a:endParaRPr lang="tr"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Azami: </a:t>
            </a:r>
            <a:r>
              <a:rPr lang="tr" altLang="en-US" sz="2110" b="1" dirty="0">
                <a:solidFill>
                  <a:srgbClr val="25252B"/>
                </a:solidFill>
                <a:latin typeface="IBM Plex Sans" pitchFamily="34" charset="0"/>
                <a:ea typeface="IBM Plex Sans" pitchFamily="34" charset="-122"/>
                <a:cs typeface="IBM Plex Sans" pitchFamily="34" charset="-120"/>
              </a:rPr>
              <a:t>21 milyon BTC</a:t>
            </a:r>
            <a:r>
              <a:rPr lang="tr" altLang="en-US" sz="2110" dirty="0">
                <a:solidFill>
                  <a:srgbClr val="25252B"/>
                </a:solidFill>
                <a:latin typeface="IBM Plex Sans" pitchFamily="34" charset="0"/>
                <a:ea typeface="IBM Plex Sans" pitchFamily="34" charset="-122"/>
                <a:cs typeface="IBM Plex Sans" pitchFamily="34" charset="-120"/>
              </a:rPr>
              <a:t> (herkese açık kurallar uyarınca)</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Yeni ihraç: blok sübvansiyonu</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Yarılanma: her </a:t>
            </a:r>
            <a:r>
              <a:rPr lang="tr" altLang="en-US" sz="2110" b="1" dirty="0">
                <a:solidFill>
                  <a:srgbClr val="25252B"/>
                </a:solidFill>
                <a:latin typeface="IBM Plex Sans" pitchFamily="34" charset="0"/>
                <a:ea typeface="IBM Plex Sans" pitchFamily="34" charset="-122"/>
                <a:cs typeface="IBM Plex Sans" pitchFamily="34" charset="-120"/>
              </a:rPr>
              <a:t>210.000 blokta</a:t>
            </a:r>
            <a:r>
              <a:rPr lang="tr" altLang="en-US" sz="2110" dirty="0">
                <a:solidFill>
                  <a:srgbClr val="25252B"/>
                </a:solidFill>
                <a:latin typeface="IBM Plex Sans" pitchFamily="34" charset="0"/>
                <a:ea typeface="IBM Plex Sans" pitchFamily="34" charset="-122"/>
                <a:cs typeface="IBM Plex Sans" pitchFamily="34" charset="-120"/>
              </a:rPr>
              <a:t> bir, yaklaşık dört yılda bir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Sübvansiyon: 50 → 25 → 12,5 → 6,25 → 3,125 BTC</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İşlem ücretleri yeni ihraçtan ayrıdır</a:t>
            </a:r>
            <a:endParaRPr lang="tr"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tr" altLang="en-US" sz="2110" dirty="0">
                <a:solidFill>
                  <a:srgbClr val="25252B"/>
                </a:solidFill>
                <a:latin typeface="IBM Plex Sans" pitchFamily="34" charset="0"/>
                <a:ea typeface="IBM Plex Sans" pitchFamily="34" charset="-122"/>
                <a:cs typeface="IBM Plex Sans" pitchFamily="34" charset="-120"/>
              </a:rPr>
              <a:t>Düğümler fazla ihracı reddeder; katılımcılar bu sınırı uyguladıkça sınır geçerliliğini korur. Sınırlı arz, fiyatın yükseleceğini garanti etmez.</a:t>
            </a:r>
            <a:endParaRPr lang="t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plam çıkarılan bitcoin21 milyon sınırı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Blok başına yeni bitcoin502512.56.253.1250k210k420k630k840k1,050k1,260k1,470kHer 210.000 blokta bir yarılanma (yaklaşık dört yılda bir)İşlem ücretleri bunun üzerine ödenir ve yeni bitcoin değildir.">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Satoshiler ve Birim Önyargısı</a:t>
            </a:r>
            <a:endParaRPr lang="tr" sz="3000" dirty="0"/>
          </a:p>
        </p:txBody>
      </p:sp>
      <p:sp>
        <p:nvSpPr>
          <p:cNvPr id="5" name="Text 2"/>
          <p:cNvSpPr/>
          <p:nvPr/>
        </p:nvSpPr>
        <p:spPr>
          <a:xfrm>
            <a:off x="971459" y="1368491"/>
            <a:ext cx="5360487" cy="1462217"/>
          </a:xfrm>
          <a:prstGeom prst="rect">
            <a:avLst/>
          </a:prstGeom>
          <a:noFill/>
          <a:ln/>
        </p:spPr>
        <p:txBody>
          <a:bodyPr wrap="square" lIns="0" tIns="0" rIns="0" bIns="0" rtlCol="0" anchor="t"/>
          <a:lstStyle/>
          <a:p>
            <a:pPr algn="l" marL="182880" indent="-182880">
              <a:lnSpc>
                <a:spcPct val="113000"/>
              </a:lnSpc>
              <a:buSzPct val="100000"/>
              <a:buChar char="•"/>
            </a:pPr>
            <a:r>
              <a:rPr lang="tr" altLang="en-US" sz="1920" b="1" dirty="0">
                <a:solidFill>
                  <a:srgbClr val="25252B"/>
                </a:solidFill>
                <a:latin typeface="IBM Plex Sans" pitchFamily="34" charset="0"/>
                <a:ea typeface="IBM Plex Sans" pitchFamily="34" charset="-122"/>
                <a:cs typeface="IBM Plex Sans" pitchFamily="34" charset="-120"/>
              </a:rPr>
              <a:t>1 BTC = 100.000.000 sat</a:t>
            </a:r>
            <a:endParaRPr lang="tr" sz="1920" dirty="0"/>
          </a:p>
          <a:p>
            <a:pPr algn="l" marL="182880" indent="-182880">
              <a:lnSpc>
                <a:spcPct val="113000"/>
              </a:lnSpc>
              <a:spcBef>
                <a:spcPts val="380"/>
              </a:spcBef>
              <a:buSzPct val="100000"/>
              <a:buChar char="•"/>
            </a:pPr>
            <a:r>
              <a:rPr lang="tr" altLang="en-US" sz="1920" b="1" dirty="0">
                <a:solidFill>
                  <a:srgbClr val="25252B"/>
                </a:solidFill>
                <a:latin typeface="IBM Plex Sans" pitchFamily="34" charset="0"/>
                <a:ea typeface="IBM Plex Sans" pitchFamily="34" charset="-122"/>
                <a:cs typeface="IBM Plex Sans" pitchFamily="34" charset="-120"/>
              </a:rPr>
              <a:t>0,001 BTC = 100.000 sat</a:t>
            </a:r>
            <a:endParaRPr lang="tr" sz="1920" dirty="0"/>
          </a:p>
          <a:p>
            <a:pPr algn="l" marL="182880" indent="-182880">
              <a:lnSpc>
                <a:spcPct val="113000"/>
              </a:lnSpc>
              <a:spcBef>
                <a:spcPts val="380"/>
              </a:spcBef>
              <a:buSzPct val="100000"/>
              <a:buChar char="•"/>
            </a:pPr>
            <a:r>
              <a:rPr lang="tr" altLang="en-US" sz="1920" b="1" dirty="0">
                <a:solidFill>
                  <a:srgbClr val="25252B"/>
                </a:solidFill>
                <a:latin typeface="IBM Plex Sans" pitchFamily="34" charset="0"/>
                <a:ea typeface="IBM Plex Sans" pitchFamily="34" charset="-122"/>
                <a:cs typeface="IBM Plex Sans" pitchFamily="34" charset="-120"/>
              </a:rPr>
              <a:t>1 sat = 0,00000001 BTC</a:t>
            </a:r>
            <a:endParaRPr lang="tr" sz="1920" dirty="0"/>
          </a:p>
          <a:p>
            <a:pPr algn="l" marL="182880" indent="-182880">
              <a:lnSpc>
                <a:spcPct val="113000"/>
              </a:lnSpc>
              <a:spcBef>
                <a:spcPts val="380"/>
              </a:spcBef>
              <a:buSzPct val="100000"/>
              <a:buChar char="•"/>
            </a:pPr>
            <a:r>
              <a:rPr lang="tr" altLang="en-US" sz="1920" dirty="0">
                <a:solidFill>
                  <a:srgbClr val="25252B"/>
                </a:solidFill>
                <a:latin typeface="IBM Plex Sans" pitchFamily="34" charset="0"/>
                <a:ea typeface="IBM Plex Sans" pitchFamily="34" charset="-122"/>
                <a:cs typeface="IBM Plex Sans" pitchFamily="34" charset="-120"/>
              </a:rPr>
              <a:t>Bütün bir bitcoin gerekli değildir</a:t>
            </a:r>
            <a:endParaRPr lang="tr" sz="1920" dirty="0"/>
          </a:p>
        </p:txBody>
      </p:sp>
      <p:sp>
        <p:nvSpPr>
          <p:cNvPr id="6" name="Text 3"/>
          <p:cNvSpPr/>
          <p:nvPr/>
        </p:nvSpPr>
        <p:spPr>
          <a:xfrm>
            <a:off x="666780" y="3098902"/>
            <a:ext cx="5694426" cy="1316279"/>
          </a:xfrm>
          <a:prstGeom prst="rect">
            <a:avLst/>
          </a:prstGeom>
          <a:noFill/>
          <a:ln/>
        </p:spPr>
        <p:txBody>
          <a:bodyPr wrap="square" lIns="0" tIns="0" rIns="0" bIns="0" rtlCol="0" anchor="t"/>
          <a:lstStyle/>
          <a:p>
            <a:pPr algn="l" indent="0" marL="0">
              <a:lnSpc>
                <a:spcPct val="113000"/>
              </a:lnSpc>
              <a:buNone/>
            </a:pPr>
            <a:r>
              <a:rPr lang="tr" altLang="en-US" sz="1920" b="1" dirty="0">
                <a:solidFill>
                  <a:srgbClr val="422C70"/>
                </a:solidFill>
                <a:latin typeface="IBM Plex Sans" pitchFamily="34" charset="0"/>
                <a:ea typeface="IBM Plex Sans" pitchFamily="34" charset="-122"/>
                <a:cs typeface="IBM Plex Sans" pitchFamily="34" charset="-120"/>
              </a:rPr>
              <a:t>Birim yanılgısı:</a:t>
            </a:r>
            <a:r>
              <a:rPr lang="tr" altLang="en-US" sz="1920" dirty="0">
                <a:solidFill>
                  <a:srgbClr val="25252B"/>
                </a:solidFill>
                <a:latin typeface="IBM Plex Sans" pitchFamily="34" charset="0"/>
                <a:ea typeface="IBM Plex Sans" pitchFamily="34" charset="-122"/>
                <a:cs typeface="IBM Plex Sans" pitchFamily="34" charset="-120"/>
              </a:rPr>
              <a:t> bütün bir birimin fiyatının düşük olması, daha iyi bir değer olduğunu kanıtlamaz. Arzdaki payı, söz konusu değeri ve riskleri karşılaştırın.</a:t>
            </a:r>
            <a:endParaRPr lang="tr" sz="1920" dirty="0"/>
          </a:p>
        </p:txBody>
      </p:sp>
      <p:sp>
        <p:nvSpPr>
          <p:cNvPr id="7" name="Shape 4"/>
          <p:cNvSpPr/>
          <p:nvPr/>
        </p:nvSpPr>
        <p:spPr>
          <a:xfrm>
            <a:off x="666780" y="4658959"/>
            <a:ext cx="5372100" cy="1315913"/>
          </a:xfrm>
          <a:prstGeom prst="rect">
            <a:avLst/>
          </a:prstGeom>
          <a:solidFill>
            <a:srgbClr val="F3F3FA"/>
          </a:solidFill>
          <a:ln/>
        </p:spPr>
      </p:sp>
      <p:sp>
        <p:nvSpPr>
          <p:cNvPr id="8" name="Shape 5"/>
          <p:cNvSpPr/>
          <p:nvPr/>
        </p:nvSpPr>
        <p:spPr>
          <a:xfrm>
            <a:off x="666780" y="4658959"/>
            <a:ext cx="57150" cy="1315913"/>
          </a:xfrm>
          <a:prstGeom prst="rect">
            <a:avLst/>
          </a:prstGeom>
          <a:solidFill>
            <a:srgbClr val="422C70"/>
          </a:solidFill>
          <a:ln/>
        </p:spPr>
      </p:sp>
      <p:sp>
        <p:nvSpPr>
          <p:cNvPr id="9" name="Text 6"/>
          <p:cNvSpPr/>
          <p:nvPr/>
        </p:nvSpPr>
        <p:spPr>
          <a:xfrm>
            <a:off x="1114014" y="4878415"/>
            <a:ext cx="4806726" cy="877001"/>
          </a:xfrm>
          <a:prstGeom prst="rect">
            <a:avLst/>
          </a:prstGeom>
          <a:noFill/>
          <a:ln/>
        </p:spPr>
        <p:txBody>
          <a:bodyPr wrap="square" lIns="0" tIns="0" rIns="0" bIns="0" rtlCol="0" anchor="t"/>
          <a:lstStyle/>
          <a:p>
            <a:pPr algn="l" indent="0" marL="0">
              <a:lnSpc>
                <a:spcPct val="113000"/>
              </a:lnSpc>
              <a:buNone/>
            </a:pPr>
            <a:r>
              <a:rPr lang="tr" altLang="en-US" sz="1920" b="1" dirty="0">
                <a:solidFill>
                  <a:srgbClr val="422C70"/>
                </a:solidFill>
                <a:latin typeface="IBM Plex Sans" pitchFamily="34" charset="0"/>
                <a:ea typeface="IBM Plex Sans" pitchFamily="34" charset="-122"/>
                <a:cs typeface="IBM Plex Sans" pitchFamily="34" charset="-120"/>
              </a:rPr>
              <a:t>Anladığınızı gösterin</a:t>
            </a:r>
            <a:endParaRPr lang="tr" sz="1920" dirty="0"/>
          </a:p>
          <a:p>
            <a:pPr algn="l" indent="0" marL="0">
              <a:lnSpc>
                <a:spcPct val="113000"/>
              </a:lnSpc>
              <a:spcBef>
                <a:spcPts val="290"/>
              </a:spcBef>
              <a:buNone/>
            </a:pPr>
            <a:r>
              <a:rPr lang="tr" altLang="en-US" sz="1920" dirty="0">
                <a:solidFill>
                  <a:srgbClr val="25252B"/>
                </a:solidFill>
                <a:latin typeface="IBM Plex Sans" pitchFamily="34" charset="0"/>
                <a:ea typeface="IBM Plex Sans" pitchFamily="34" charset="-122"/>
                <a:cs typeface="IBM Plex Sans" pitchFamily="34" charset="-120"/>
              </a:rPr>
              <a:t>0,01 BTC'de kaç sat vardır? Bir kişi neden bütün bir bitcoin'den daha azını kullanabilir?</a:t>
            </a:r>
            <a:endParaRPr lang="tr"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Sağlam Dijital Para Olarak Bitcoin</a:t>
            </a:r>
            <a:endParaRPr lang="tr" sz="3000" dirty="0"/>
          </a:p>
        </p:txBody>
      </p:sp>
      <p:sp>
        <p:nvSpPr>
          <p:cNvPr id="4" name="Text 2"/>
          <p:cNvSpPr/>
          <p:nvPr/>
        </p:nvSpPr>
        <p:spPr>
          <a:xfrm>
            <a:off x="1002000" y="1375806"/>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Kalıcı defter; erişim anahtarlara bağlıdır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Taşınabilir ve bölünebilir; transfer için iletişim gerekir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Herkese açık kıtlık ve doğrulanabilir kurallar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Değiştirilebilirlik, hizmetlerin herkese açık geçmişi nasıl ele aldığından etkilenebilir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Kabul görme durumu yere göre değişir</a:t>
            </a:r>
            <a:endParaRPr lang="tr" sz="2110" dirty="0"/>
          </a:p>
        </p:txBody>
      </p:sp>
      <p:sp>
        <p:nvSpPr>
          <p:cNvPr id="5" name="Text 3"/>
          <p:cNvSpPr/>
          <p:nvPr/>
        </p:nvSpPr>
        <p:spPr>
          <a:xfrm>
            <a:off x="666780" y="3694816"/>
            <a:ext cx="11510010" cy="361920"/>
          </a:xfrm>
          <a:prstGeom prst="rect">
            <a:avLst/>
          </a:prstGeom>
          <a:noFill/>
          <a:ln/>
        </p:spPr>
        <p:txBody>
          <a:bodyPr wrap="square" lIns="0" tIns="0" rIns="0" bIns="0" rtlCol="0" anchor="t"/>
          <a:lstStyle/>
          <a:p>
            <a:pPr algn="l" indent="0" marL="0">
              <a:lnSpc>
                <a:spcPct val="113000"/>
              </a:lnSpc>
              <a:buNone/>
            </a:pPr>
            <a:r>
              <a:rPr lang="tr" altLang="en-US" sz="2110" b="1" dirty="0">
                <a:solidFill>
                  <a:srgbClr val="25252B"/>
                </a:solidFill>
                <a:latin typeface="IBM Plex Sans" pitchFamily="34" charset="0"/>
                <a:ea typeface="IBM Plex Sans" pitchFamily="34" charset="-122"/>
                <a:cs typeface="IBM Plex Sans" pitchFamily="34" charset="-120"/>
              </a:rPr>
              <a:t>Üç işlev</a:t>
            </a:r>
            <a:endParaRPr lang="tr" sz="2110" dirty="0"/>
          </a:p>
        </p:txBody>
      </p:sp>
      <p:sp>
        <p:nvSpPr>
          <p:cNvPr id="6" name="Text 4"/>
          <p:cNvSpPr/>
          <p:nvPr/>
        </p:nvSpPr>
        <p:spPr>
          <a:xfrm>
            <a:off x="1002000" y="4271254"/>
            <a:ext cx="11142604" cy="1193018"/>
          </a:xfrm>
          <a:prstGeom prst="rect">
            <a:avLst/>
          </a:prstGeom>
          <a:noFill/>
          <a:ln/>
        </p:spPr>
        <p:txBody>
          <a:bodyPr wrap="square" lIns="0" tIns="0" rIns="0" bIns="0" rtlCol="0" anchor="t"/>
          <a:lstStyle/>
          <a:p>
            <a:pPr algn="l" marL="200660" indent="-200660">
              <a:lnSpc>
                <a:spcPct val="113000"/>
              </a:lnSpc>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Değer saklama aracı: öngörülebilir arz; oynak fiyat</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Değişim aracı: doğrudan transfer; değişken ücretler ve kabul görme durumu</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Hesap birimi: BTC veya sats; birçok mal itibari parayla fiyatlandırılır</a:t>
            </a:r>
            <a:endParaRPr lang="tr" sz="2110" dirty="0"/>
          </a:p>
        </p:txBody>
      </p:sp>
      <p:sp>
        <p:nvSpPr>
          <p:cNvPr id="7" name="Text 5"/>
          <p:cNvSpPr/>
          <p:nvPr/>
        </p:nvSpPr>
        <p:spPr>
          <a:xfrm>
            <a:off x="666780" y="5625114"/>
            <a:ext cx="11510010" cy="442021"/>
          </a:xfrm>
          <a:prstGeom prst="rect">
            <a:avLst/>
          </a:prstGeom>
          <a:noFill/>
          <a:ln/>
        </p:spPr>
        <p:txBody>
          <a:bodyPr wrap="square" lIns="0" tIns="0" rIns="0" bIns="0" rtlCol="0" anchor="t"/>
          <a:lstStyle/>
          <a:p>
            <a:pPr algn="l" indent="0" marL="0">
              <a:lnSpc>
                <a:spcPct val="113000"/>
              </a:lnSpc>
              <a:buNone/>
            </a:pPr>
            <a:r>
              <a:rPr lang="tr" altLang="en-US" sz="1690" dirty="0">
                <a:solidFill>
                  <a:srgbClr val="25252B"/>
                </a:solidFill>
                <a:latin typeface="IBM Plex Sans" pitchFamily="34" charset="0"/>
                <a:ea typeface="IBM Plex Sans" pitchFamily="34" charset="-122"/>
                <a:cs typeface="IBM Plex Sans" pitchFamily="34" charset="-120"/>
              </a:rPr>
              <a:t>“Sağlam para” belirtilen ölçütlere bağlıdır. Alternatifleri aynı standartları kullanarak karşılaştırın.</a:t>
            </a:r>
            <a:endParaRPr lang="tr" sz="169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 Stablecoin'ler ve Diğer Kripto Varlıklar</a:t>
            </a:r>
            <a:endParaRPr lang="tr"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Bitcoin:</a:t>
            </a:r>
            <a:r>
              <a:rPr lang="tr" altLang="en-US" sz="2300" dirty="0">
                <a:solidFill>
                  <a:srgbClr val="25252B"/>
                </a:solidFill>
                <a:latin typeface="IBM Plex Sans" pitchFamily="34" charset="0"/>
                <a:ea typeface="IBM Plex Sans" pitchFamily="34" charset="-122"/>
                <a:cs typeface="IBM Plex Sans" pitchFamily="34" charset="-120"/>
              </a:rPr>
              <a:t> herkese açık ihraç kuralları; merkezi bir ihraççı yok</a:t>
            </a:r>
            <a:endParaRPr lang="tr" sz="2300" dirty="0"/>
          </a:p>
          <a:p>
            <a:pPr algn="l" marL="219710" indent="-219710">
              <a:lnSpc>
                <a:spcPct val="113000"/>
              </a:lnSpc>
              <a:spcBef>
                <a:spcPts val="460"/>
              </a:spcBef>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Sabit coinler (stablecoin):</a:t>
            </a:r>
            <a:r>
              <a:rPr lang="tr" altLang="en-US" sz="2300" dirty="0">
                <a:solidFill>
                  <a:srgbClr val="25252B"/>
                </a:solidFill>
                <a:latin typeface="IBM Plex Sans" pitchFamily="34" charset="0"/>
                <a:ea typeface="IBM Plex Sans" pitchFamily="34" charset="-122"/>
                <a:cs typeface="IBM Plex Sans" pitchFamily="34" charset="-120"/>
              </a:rPr>
              <a:t> bir referans değeri hedefler; rezervler, mekanizmalar veya geri ödeme talepleri</a:t>
            </a:r>
            <a:endParaRPr lang="tr" sz="2300" dirty="0"/>
          </a:p>
          <a:p>
            <a:pPr algn="l" marL="219710" indent="-219710">
              <a:lnSpc>
                <a:spcPct val="113000"/>
              </a:lnSpc>
              <a:spcBef>
                <a:spcPts val="460"/>
              </a:spcBef>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Diğer kripto varlıklar:</a:t>
            </a:r>
            <a:r>
              <a:rPr lang="tr" altLang="en-US" sz="2300" dirty="0">
                <a:solidFill>
                  <a:srgbClr val="25252B"/>
                </a:solidFill>
                <a:latin typeface="IBM Plex Sans" pitchFamily="34" charset="0"/>
                <a:ea typeface="IBM Plex Sans" pitchFamily="34" charset="-122"/>
                <a:cs typeface="IBM Plex Sans" pitchFamily="34" charset="-120"/>
              </a:rPr>
              <a:t> farklı ağlar, ihraç, kontrol ve amaçlar</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Bir çatallanmanın (fork) ortak kod geçmişine sahip olması, ona Bitcoin'in ağını veya güvenliğini kazandırmaz</a:t>
            </a:r>
            <a:endParaRPr lang="tr"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tr" altLang="en-US" sz="2300" b="1" dirty="0">
                <a:solidFill>
                  <a:srgbClr val="422C70"/>
                </a:solidFill>
                <a:latin typeface="IBM Plex Sans" pitchFamily="34" charset="0"/>
                <a:ea typeface="IBM Plex Sans" pitchFamily="34" charset="-122"/>
                <a:cs typeface="IBM Plex Sans" pitchFamily="34" charset="-120"/>
              </a:rPr>
              <a:t>Karşılaştırın:</a:t>
            </a:r>
            <a:r>
              <a:rPr lang="tr" altLang="en-US" sz="2300" dirty="0">
                <a:solidFill>
                  <a:srgbClr val="25252B"/>
                </a:solidFill>
                <a:latin typeface="IBM Plex Sans" pitchFamily="34" charset="0"/>
                <a:ea typeface="IBM Plex Sans" pitchFamily="34" charset="-122"/>
                <a:cs typeface="IBM Plex Sans" pitchFamily="34" charset="-120"/>
              </a:rPr>
              <a:t> ihraç kontrolü, bağımsız doğrulama, anahtar kontrolü ve karşı taraflar.</a:t>
            </a:r>
            <a:endParaRPr lang="tr"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Bu karşılaştırma Bitcoin'i açıklığa kavuşturmak içindir; herhangi bir varlığın edinilmesini, alınıp satılmasını veya tanıtılmasını önermez.</a:t>
            </a:r>
            <a:endParaRPr lang="t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Farklı Tasarımlar, Farklı Riskler</a:t>
            </a:r>
            <a:endParaRPr lang="t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Bitcoin:</a:t>
            </a:r>
            <a:r>
              <a:rPr lang="tr" altLang="en-US" sz="2400" dirty="0">
                <a:solidFill>
                  <a:srgbClr val="25252B"/>
                </a:solidFill>
                <a:latin typeface="IBM Plex Sans" pitchFamily="34" charset="0"/>
                <a:ea typeface="IBM Plex Sans" pitchFamily="34" charset="-122"/>
                <a:cs typeface="IBM Plex Sans" pitchFamily="34" charset="-120"/>
              </a:rPr>
              <a:t> fiyat oynaklığı, anahtar kaybı, ödeme kesinliği, işlem ücretleri, herkese açık kayıtlar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Stablecoin'ler:</a:t>
            </a:r>
            <a:r>
              <a:rPr lang="tr" altLang="en-US" sz="2400" dirty="0">
                <a:solidFill>
                  <a:srgbClr val="25252B"/>
                </a:solidFill>
                <a:latin typeface="IBM Plex Sans" pitchFamily="34" charset="0"/>
                <a:ea typeface="IBM Plex Sans" pitchFamily="34" charset="-122"/>
                <a:cs typeface="IBM Plex Sans" pitchFamily="34" charset="-120"/>
              </a:rPr>
              <a:t> sabit değerden sapma, rezervler, geri ödeme, dondurmalar ve karşı taraflar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Diğer kripto varlıklar:</a:t>
            </a:r>
            <a:r>
              <a:rPr lang="tr" altLang="en-US" sz="2400" dirty="0">
                <a:solidFill>
                  <a:srgbClr val="25252B"/>
                </a:solidFill>
                <a:latin typeface="IBM Plex Sans" pitchFamily="34" charset="0"/>
                <a:ea typeface="IBM Plex Sans" pitchFamily="34" charset="-122"/>
                <a:cs typeface="IBM Plex Sans" pitchFamily="34" charset="-120"/>
              </a:rPr>
              <a:t> kural değişiklikleri, yoğunlaşmış etki, yazılım hataları, saldırılar ve köprüler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Hizmetler:</a:t>
            </a:r>
            <a:r>
              <a:rPr lang="tr" altLang="en-US" sz="2400" dirty="0">
                <a:solidFill>
                  <a:srgbClr val="25252B"/>
                </a:solidFill>
                <a:latin typeface="IBM Plex Sans" pitchFamily="34" charset="0"/>
                <a:ea typeface="IBM Plex Sans" pitchFamily="34" charset="-122"/>
                <a:cs typeface="IBM Plex Sans" pitchFamily="34" charset="-120"/>
              </a:rPr>
              <a:t> tüm kategorilerde saklama, iflas, erişim ve hukuki riskler</a:t>
            </a:r>
            <a:endParaRPr lang="tr"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Tanıdık bir sembol, istikrarlı görünen bir fiyat veya özenle tasarlanmış bir uygulama güvenliğin kanıtı değildir. Token'lar otomatik olarak şirket ortaklığı, gelir veya geri ödeme hakkı sağlamaz.</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Öğrenmek, Alım Satım ya da Tanıtım Değildir</a:t>
            </a:r>
            <a:endParaRPr lang="t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Açıklayın, sorgulayın, karşılaştırın ve doğrulayın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Spekülasyon: fiyat riski, platform riski ve baskı</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Tanıtım: olası çıkar çatışmaları</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Alma, satma veya elde tutma talimatı yoktur</a:t>
            </a:r>
            <a:endParaRPr lang="tr"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tr" altLang="en-US" sz="2400" b="1" dirty="0">
                <a:solidFill>
                  <a:srgbClr val="422C70"/>
                </a:solidFill>
                <a:latin typeface="IBM Plex Sans" pitchFamily="34" charset="0"/>
                <a:ea typeface="IBM Plex Sans" pitchFamily="34" charset="-122"/>
                <a:cs typeface="IBM Plex Sans" pitchFamily="34" charset="-120"/>
              </a:rPr>
              <a:t>Yerel değer kontrolü</a:t>
            </a:r>
            <a:endParaRPr lang="tr" sz="2400" dirty="0"/>
          </a:p>
          <a:p>
            <a:pPr algn="l" indent="0" marL="0">
              <a:lnSpc>
                <a:spcPct val="113000"/>
              </a:lnSpc>
              <a:spcBef>
                <a:spcPts val="360"/>
              </a:spcBef>
              <a:buNone/>
            </a:pPr>
            <a:r>
              <a:rPr lang="tr" altLang="en-US" sz="2400" dirty="0">
                <a:solidFill>
                  <a:srgbClr val="25252B"/>
                </a:solidFill>
                <a:latin typeface="IBM Plex Sans" pitchFamily="34" charset="0"/>
                <a:ea typeface="IBM Plex Sans" pitchFamily="34" charset="-122"/>
                <a:cs typeface="IBM Plex Sans" pitchFamily="34" charset="-120"/>
              </a:rPr>
              <a:t>Piyasa fiyatını, yerel kabulü ve kişisel tercih ya da önyargıyı birbirinden ayırın.</a:t>
            </a:r>
            <a:endParaRPr lang="t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Bitcoin'in Kökeni: Zaman Çizelgesi</a:t>
            </a:r>
            <a:endParaRPr lang="t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Satoshi Nakamoto bir takma addır; yaratıcının ya da yaratıcıların kim olduğu hâlâ bilinmemektedir. Açık kaynaklı ağı başkaları, kalıcı bir merkezi lider olmadan sürdürdü.</a:t>
            </a:r>
            <a:endParaRPr lang="tr"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Ağın köken hikâyesinin yanı sıra tasarımını ve işleyişini de değerlendirin.</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Ekim 2008Teknik makale yayımlandı: aracısız çevrimiçi ödemeler3 Ocak 2009Genesis Bloğu: Bitcoin ağı başlıyor 12 Ocak 2009Kişiden kişiye ilk işlem, Satoshi'den Hal Finney'ye 22 Mayıs 2010İki pizza i">    </p:cNvPr>
          <p:cNvPicPr>
            <a:picLocks noChangeAspect="1"/>
          </p:cNvPicPr>
          <p:nvPr/>
        </p:nvPicPr>
        <p:blipFill>
          <a:blip r:embed="rId1"/>
          <a:stretch>
            <a:fillRect/>
          </a:stretch>
        </p:blipFill>
        <p:spPr>
          <a:xfrm>
            <a:off x="342900" y="1641439"/>
            <a:ext cx="11506170" cy="342278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Güçlenme, Risk ve Sorumluluk</a:t>
            </a:r>
            <a:endParaRPr lang="t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Anahtarlar aracılığıyla doğrudan kontrol</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Herkese açık kurallar ve bağımsız doğrulama</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Küresel eşler arası transfer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Yedeklemeler, ödeme kontrolleri ve kurtarma planlaması</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Oynaklık, herkese açık kayıtlar, işlem ücretleri ve sınırlı kabul</a:t>
            </a:r>
            <a:endParaRPr lang="t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Hiçbir şirket kaybolan bir kurtarma ifadesini geri getiremez. Önemli miktarda fon taşımadan önce, gizli bilgilerinizi açıklamadan yardım isteyin.</a:t>
            </a:r>
            <a:endParaRPr lang="tr"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Kişisel sorumluluk; eğitim, akran incelemesi, prosedürler ve küçük testleri kapsayabilir.</a:t>
            </a:r>
            <a:endParaRPr lang="t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Gözden Geçirme: Bitcoin Parasal Kusurlara Nasıl Çözüm</a:t>
            </a:r>
            <a:br/>
            <a:r>
              <a:rPr lang="tr" altLang="en-US" sz="3000" dirty="0">
                <a:solidFill>
                  <a:srgbClr val="422C70"/>
                </a:solidFill>
                <a:latin typeface="IBM Plex Sans Medium" pitchFamily="34" charset="0"/>
                <a:ea typeface="IBM Plex Sans Medium" pitchFamily="34" charset="-122"/>
                <a:cs typeface="IBM Plex Sans Medium" pitchFamily="34" charset="-120"/>
              </a:rPr>
              <a:t>Getiriyor?</a:t>
            </a:r>
            <a:endParaRPr lang="tr" sz="3000" dirty="0"/>
          </a:p>
        </p:txBody>
      </p:sp>
      <p:sp>
        <p:nvSpPr>
          <p:cNvPr id="4" name="Text 2"/>
          <p:cNvSpPr/>
          <p:nvPr/>
        </p:nvSpPr>
        <p:spPr>
          <a:xfrm>
            <a:off x="666780" y="1854678"/>
            <a:ext cx="11510010" cy="378470"/>
          </a:xfrm>
          <a:prstGeom prst="rect">
            <a:avLst/>
          </a:prstGeom>
          <a:noFill/>
          <a:ln/>
        </p:spPr>
        <p:txBody>
          <a:bodyPr wrap="square" lIns="0" tIns="0" rIns="0" bIns="0" rtlCol="0" anchor="t"/>
          <a:lstStyle/>
          <a:p>
            <a:pPr algn="l" indent="0" marL="0">
              <a:lnSpc>
                <a:spcPct val="113000"/>
              </a:lnSpc>
              <a:buNone/>
            </a:pPr>
            <a:r>
              <a:rPr lang="tr" altLang="en-US" sz="2210" b="1" dirty="0">
                <a:solidFill>
                  <a:srgbClr val="25252B"/>
                </a:solidFill>
                <a:latin typeface="IBM Plex Sans" pitchFamily="34" charset="0"/>
                <a:ea typeface="IBM Plex Sans" pitchFamily="34" charset="-122"/>
                <a:cs typeface="IBM Plex Sans" pitchFamily="34" charset="-120"/>
              </a:rPr>
              <a:t>Temel çıkarımlar</a:t>
            </a:r>
            <a:endParaRPr lang="tr" sz="2210" dirty="0"/>
          </a:p>
        </p:txBody>
      </p:sp>
      <p:sp>
        <p:nvSpPr>
          <p:cNvPr id="5" name="Text 3"/>
          <p:cNvSpPr/>
          <p:nvPr/>
        </p:nvSpPr>
        <p:spPr>
          <a:xfrm>
            <a:off x="1017179" y="245745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Değişen arz → herkese açık ihraç kuralları; bu kuralları kullanıcılar uygular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Merkezi ödeme izni → eşler arası transfer; hataların geri alınması zordur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Merkezi defter → ortak doğrulama; herkese açık kayıtların getirdiği gizlilik riskleri</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Kurumsal erişim → anahtar kontrolü; yedekleme sorumluluğu</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İşlem sıralaması → iş ispatı; ekipman ve enerji maliyetleri</a:t>
            </a:r>
            <a:endParaRPr lang="tr" sz="2210" dirty="0"/>
          </a:p>
        </p:txBody>
      </p:sp>
      <p:sp>
        <p:nvSpPr>
          <p:cNvPr id="6" name="Shape 4"/>
          <p:cNvSpPr/>
          <p:nvPr/>
        </p:nvSpPr>
        <p:spPr>
          <a:xfrm>
            <a:off x="666780" y="4881982"/>
            <a:ext cx="10858500" cy="1134953"/>
          </a:xfrm>
          <a:prstGeom prst="rect">
            <a:avLst/>
          </a:prstGeom>
          <a:solidFill>
            <a:srgbClr val="F3F3FA"/>
          </a:solidFill>
          <a:ln/>
        </p:spPr>
      </p:sp>
      <p:sp>
        <p:nvSpPr>
          <p:cNvPr id="7" name="Shape 5"/>
          <p:cNvSpPr/>
          <p:nvPr/>
        </p:nvSpPr>
        <p:spPr>
          <a:xfrm>
            <a:off x="666780" y="4881982"/>
            <a:ext cx="57150" cy="1134953"/>
          </a:xfrm>
          <a:prstGeom prst="rect">
            <a:avLst/>
          </a:prstGeom>
          <a:solidFill>
            <a:srgbClr val="422C70"/>
          </a:solidFill>
          <a:ln/>
        </p:spPr>
      </p:sp>
      <p:sp>
        <p:nvSpPr>
          <p:cNvPr id="8" name="Text 6"/>
          <p:cNvSpPr/>
          <p:nvPr/>
        </p:nvSpPr>
        <p:spPr>
          <a:xfrm>
            <a:off x="1172535" y="5134356"/>
            <a:ext cx="10498226" cy="630204"/>
          </a:xfrm>
          <a:prstGeom prst="rect">
            <a:avLst/>
          </a:prstGeom>
          <a:noFill/>
          <a:ln/>
        </p:spPr>
        <p:txBody>
          <a:bodyPr wrap="square" lIns="0" tIns="0" rIns="0" bIns="0" rtlCol="0" anchor="t"/>
          <a:lstStyle/>
          <a:p>
            <a:pPr algn="l" indent="0" marL="0">
              <a:lnSpc>
                <a:spcPct val="113000"/>
              </a:lnSpc>
              <a:buNone/>
            </a:pPr>
            <a:r>
              <a:rPr lang="tr" altLang="en-US" sz="2210" b="1" dirty="0">
                <a:solidFill>
                  <a:srgbClr val="422C70"/>
                </a:solidFill>
                <a:latin typeface="IBM Plex Sans" pitchFamily="34" charset="0"/>
                <a:ea typeface="IBM Plex Sans" pitchFamily="34" charset="-122"/>
                <a:cs typeface="IBM Plex Sans" pitchFamily="34" charset="-120"/>
              </a:rPr>
              <a:t>Düşünmek için bir an</a:t>
            </a:r>
            <a:endParaRPr lang="tr" sz="2210" dirty="0"/>
          </a:p>
          <a:p>
            <a:pPr algn="l" indent="0" marL="0">
              <a:lnSpc>
                <a:spcPct val="113000"/>
              </a:lnSpc>
              <a:spcBef>
                <a:spcPts val="330"/>
              </a:spcBef>
              <a:buNone/>
            </a:pPr>
            <a:r>
              <a:rPr lang="tr" altLang="en-US" sz="2210" dirty="0">
                <a:solidFill>
                  <a:srgbClr val="25252B"/>
                </a:solidFill>
                <a:latin typeface="IBM Plex Sans" pitchFamily="34" charset="0"/>
                <a:ea typeface="IBM Plex Sans" pitchFamily="34" charset="-122"/>
                <a:cs typeface="IBM Plex Sans" pitchFamily="34" charset="-120"/>
              </a:rPr>
              <a:t>Bitcoin'in tasarımının hangi bölümünü artık farklı bir şekilde açıklardınız ve neden?</a:t>
            </a:r>
            <a:endParaRPr lang="tr" sz="22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2</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tr" altLang="en-US" sz="2400" dirty="0">
                <a:solidFill>
                  <a:srgbClr val="F7941F"/>
                </a:solidFill>
                <a:latin typeface="IBM Plex Sans Medium" pitchFamily="34" charset="0"/>
                <a:ea typeface="IBM Plex Sans Medium" pitchFamily="34" charset="-122"/>
                <a:cs typeface="IBM Plex Sans Medium" pitchFamily="34" charset="-120"/>
              </a:rPr>
              <a:t>Modül 3</a:t>
            </a:r>
            <a:endParaRPr lang="tr"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Bitcoin'i Güvenli Bir Şekilde Kullanmak</a:t>
            </a:r>
            <a:endParaRPr lang="tr"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tr" altLang="en-US" sz="2400" b="1" dirty="0">
                <a:solidFill>
                  <a:srgbClr val="FFFFFF"/>
                </a:solidFill>
                <a:latin typeface="IBM Plex Sans" pitchFamily="34" charset="0"/>
                <a:ea typeface="IBM Plex Sans" pitchFamily="34" charset="-122"/>
                <a:cs typeface="IBM Plex Sans" pitchFamily="34" charset="-120"/>
              </a:rPr>
              <a:t>Eylem:</a:t>
            </a:r>
            <a:r>
              <a:rPr lang="tr" altLang="en-US" sz="2400" dirty="0">
                <a:solidFill>
                  <a:srgbClr val="FFFFFF"/>
                </a:solidFill>
                <a:latin typeface="IBM Plex Sans" pitchFamily="34" charset="0"/>
                <a:ea typeface="IBM Plex Sans" pitchFamily="34" charset="-122"/>
                <a:cs typeface="IBM Plex Sans" pitchFamily="34" charset="-120"/>
              </a:rPr>
              <a:t> Bitcoin'i kullanma ve güvence altına alma sorumluluğunu nasıl üstlenebilirim?</a:t>
            </a:r>
            <a:endParaRPr lang="t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Güvenli İlk Adımlar</a:t>
            </a:r>
            <a:endParaRPr lang="t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Alma bilgilerinizi paylaşın; sırlarınızı asla paylaşmayın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Bir gönderimi onaylamadan önce durup düşünün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Hatalarınızı küçük tutun; yardım isteyin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Hazırlanmış, boş, simüle edilmiş veya onaylanmış düşük riskli materyaller kullanın</a:t>
            </a:r>
            <a:endParaRPr lang="tr"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Herhangi bir satın alma, kişisel fon veya kişisel cüzdan gerekmez. Gerçek ortamda uygulama yapmak gizlilik, güvenlik ve kayıp risklerini beraberinde getirir; fon gerektirmeyen bir alternatif mevcuttur.</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Cüzdanlar</a:t>
            </a:r>
            <a:endParaRPr lang="tr"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Bir Bitcoin cüzdanı, işlem almak ve işlemleri onaylamak için gereken anahtarları ve bilgileri yönetir; bitcoin ise ortak defterde kayıtlı olarak kalır.</a:t>
            </a:r>
            <a:endParaRPr lang="tr"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Anahtarları kim kontrol ediyor?</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Erişim nasıl kurtarılır?</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Hangi ödeme yöntemleri destekleniyor?</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Kaynak, bakım, uyumluluk, gizlilik, maliyet ve destek</a:t>
            </a:r>
            <a:endParaRPr lang="tr"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Açık kaynak kod incelemeye olanak tanır; ancak bir cüzdanın güvenli veya uygun olduğunu kanıtlamaz.</a:t>
            </a:r>
            <a:endParaRPr lang="tr" sz="2020" dirty="0"/>
          </a:p>
        </p:txBody>
      </p:sp>
      <p:sp>
        <p:nvSpPr>
          <p:cNvPr id="7" name="Text 5"/>
          <p:cNvSpPr/>
          <p:nvPr/>
        </p:nvSpPr>
        <p:spPr>
          <a:xfrm>
            <a:off x="666780" y="5083973"/>
            <a:ext cx="11510010" cy="691195"/>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Eğitim cüzdanları önemli miktarda fonu korumak için kullanılmamalıdır. Daha sonra oluşturacağınız kişisel bir cüzdan, yeni ve gizli bir kurulum ile yeni kurtarma bilgileri gerektirir.</a:t>
            </a:r>
            <a:endParaRPr lang="tr"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Cüzdanınız anahtarları tutar Alma Bir alma adresi paylaşınGönderme Anahtarınızla imzalayın Bitcoin ortak defterde kalır">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Adresler</a:t>
            </a:r>
            <a:endParaRPr lang="t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Zincir üstü ödeme için herkese açık alım bilgisi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Hedeflenen cüzdanın alım ekranından edinin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Tarayın veya kopyalayın; ardından güvenilir ekranla karşılaştırın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Alıcıyı, ağı ve ödeme yöntemini doğrulayın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Zincir üstü adres ve Lightning faturası: farklı talepler</a:t>
            </a:r>
            <a:endParaRPr lang="tr"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Kötü amaçlı yazılımlar kopyalanan hedefleri değiştirebilir. Tanıdık görünmesi yeterli değildir. Yeni adresler ödemeler arasındaki kolay bağlantıları azaltır; ancak ödemeleri anonim hâle getirmez.</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Anahtarlar</a:t>
            </a:r>
            <a:endParaRPr lang="tr"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Özel anahtar:</a:t>
            </a:r>
            <a:r>
              <a:rPr lang="tr" altLang="en-US" sz="2110" dirty="0">
                <a:solidFill>
                  <a:srgbClr val="25252B"/>
                </a:solidFill>
                <a:latin typeface="IBM Plex Sans" pitchFamily="34" charset="0"/>
                <a:ea typeface="IBM Plex Sans" pitchFamily="34" charset="-122"/>
                <a:cs typeface="IBM Plex Sans" pitchFamily="34" charset="-120"/>
              </a:rPr>
              <a:t> harcamayı yetkilendirmek için kullanılan gizli bilgi</a:t>
            </a:r>
            <a:endParaRPr lang="tr" sz="2110" dirty="0"/>
          </a:p>
          <a:p>
            <a:pPr algn="l" marL="200660" indent="-200660">
              <a:lnSpc>
                <a:spcPct val="113000"/>
              </a:lnSpc>
              <a:spcBef>
                <a:spcPts val="420"/>
              </a:spcBef>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Açık anahtar:</a:t>
            </a:r>
            <a:r>
              <a:rPr lang="tr" altLang="en-US" sz="2110" dirty="0">
                <a:solidFill>
                  <a:srgbClr val="25252B"/>
                </a:solidFill>
                <a:latin typeface="IBM Plex Sans" pitchFamily="34" charset="0"/>
                <a:ea typeface="IBM Plex Sans" pitchFamily="34" charset="-122"/>
                <a:cs typeface="IBM Plex Sans" pitchFamily="34" charset="-120"/>
              </a:rPr>
              <a:t> özel anahtarı ifşa etmeden imzaları doğrular</a:t>
            </a:r>
            <a:endParaRPr lang="tr" sz="2110" dirty="0"/>
          </a:p>
          <a:p>
            <a:pPr algn="l" marL="200660" indent="-200660">
              <a:lnSpc>
                <a:spcPct val="113000"/>
              </a:lnSpc>
              <a:spcBef>
                <a:spcPts val="420"/>
              </a:spcBef>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Adres:</a:t>
            </a:r>
            <a:r>
              <a:rPr lang="tr" altLang="en-US" sz="2110" dirty="0">
                <a:solidFill>
                  <a:srgbClr val="25252B"/>
                </a:solidFill>
                <a:latin typeface="IBM Plex Sans" pitchFamily="34" charset="0"/>
                <a:ea typeface="IBM Plex Sans" pitchFamily="34" charset="-122"/>
                <a:cs typeface="IBM Plex Sans" pitchFamily="34" charset="-120"/>
              </a:rPr>
              <a:t> açık anahtar bilgisinden türetilen alıcı bilgisi</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Cüzdanlar genellikle birçok anahtarı otomatik olarak yönetir</a:t>
            </a:r>
            <a:endParaRPr lang="tr"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tr" altLang="en-US" sz="2110" dirty="0">
                <a:solidFill>
                  <a:srgbClr val="25252B"/>
                </a:solidFill>
                <a:latin typeface="IBM Plex Sans" pitchFamily="34" charset="0"/>
                <a:ea typeface="IBM Plex Sans" pitchFamily="34" charset="-122"/>
                <a:cs typeface="IBM Plex Sans" pitchFamily="34" charset="-120"/>
              </a:rPr>
              <a:t>Özel anahtarlarınızı, kurtarma ifadelerinizi (seed phrase), parolalarınızı veya kurtarma kodlarınızı asla paylaşmayın. Hiçbir meşru eğitmen, destek görevlisi, cüzdan şirketi, borsa çalışanı veya geliştirici bunlara ihtiyaç duymaz.</a:t>
            </a:r>
            <a:endParaRPr lang="tr"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tr" altLang="en-US" sz="2110" b="1" dirty="0">
                <a:solidFill>
                  <a:srgbClr val="422C70"/>
                </a:solidFill>
                <a:latin typeface="IBM Plex Sans" pitchFamily="34" charset="0"/>
                <a:ea typeface="IBM Plex Sans" pitchFamily="34" charset="-122"/>
                <a:cs typeface="IBM Plex Sans" pitchFamily="34" charset="-120"/>
              </a:rPr>
              <a:t>Deneyin</a:t>
            </a:r>
            <a:endParaRPr lang="tr" sz="2110" dirty="0"/>
          </a:p>
          <a:p>
            <a:pPr algn="l" indent="0" marL="0">
              <a:lnSpc>
                <a:spcPct val="113000"/>
              </a:lnSpc>
              <a:spcBef>
                <a:spcPts val="320"/>
              </a:spcBef>
              <a:buNone/>
            </a:pPr>
            <a:r>
              <a:rPr lang="tr" altLang="en-US" sz="2110" dirty="0">
                <a:solidFill>
                  <a:srgbClr val="25252B"/>
                </a:solidFill>
                <a:latin typeface="IBM Plex Sans" pitchFamily="34" charset="0"/>
                <a:ea typeface="IBM Plex Sans" pitchFamily="34" charset="-122"/>
                <a:cs typeface="IBM Plex Sans" pitchFamily="34" charset="-120"/>
              </a:rPr>
              <a:t>Hazırlanmış örnekleri alıcı bilgisi, gizli bilgiler ve bir kişiyle ilişkilendirildiğinde hassas hâle gelen açık bilgiler olarak sınıflandırın.</a:t>
            </a:r>
            <a:endParaRPr lang="tr"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Özel anahtar: asla paylaşmayın. Ona sahip olan herkes bitcoin'lerinizi harcayabilir. Alma: paylaşmak güvenlidir Özel anahtardan türetilen açık anahtar Açık anahtar bilgisinden oluşturulan alıcı adresi">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Tohum İfadeleri</a:t>
            </a:r>
            <a:endParaRPr lang="tr"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Kurtarma ifadesi (seed phrase), birçok cüzdanın özel anahtarlarını kurtarmak için kullandığı sıralı bir kelime listesidir.</a:t>
            </a:r>
            <a:endParaRPr lang="tr"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Genellikle 12 veya 24 kelime; tasarımlar farklılık gösterir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Tam yazım ve doğru sıra</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Resmî yedekleme talimatları; gizli, çevrim dışı saklama</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Kayba, hasara, kameralara ve diğer gözlemcilere karşı koruyun</a:t>
            </a:r>
            <a:endParaRPr lang="t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Emanetçi ve Emanetçi Olmayan Kullanım</a:t>
            </a:r>
            <a:endParaRPr lang="tr"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Emanetçi:</a:t>
            </a:r>
            <a:r>
              <a:rPr lang="tr" altLang="en-US" sz="2110" dirty="0">
                <a:solidFill>
                  <a:srgbClr val="25252B"/>
                </a:solidFill>
                <a:latin typeface="IBM Plex Sans" pitchFamily="34" charset="0"/>
                <a:ea typeface="IBM Plex Sans" pitchFamily="34" charset="-122"/>
                <a:cs typeface="IBM Plex Sans" pitchFamily="34" charset="-120"/>
              </a:rPr>
              <a:t> anahtarları ve hesap kurtarmayı hizmet sağlayıcı kontrol eder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Görüntülenen bakiye: hizmet sağlayıcının bitcoin sağlama vaadidir</a:t>
            </a:r>
            <a:endParaRPr lang="tr" sz="2110" dirty="0"/>
          </a:p>
          <a:p>
            <a:pPr algn="l" marL="200660" indent="-200660">
              <a:lnSpc>
                <a:spcPct val="113000"/>
              </a:lnSpc>
              <a:spcBef>
                <a:spcPts val="420"/>
              </a:spcBef>
              <a:buSzPct val="100000"/>
              <a:buChar char="•"/>
            </a:pPr>
            <a:r>
              <a:rPr lang="tr" altLang="en-US" sz="2110" b="1" dirty="0">
                <a:solidFill>
                  <a:srgbClr val="422C70"/>
                </a:solidFill>
                <a:latin typeface="IBM Plex Sans" pitchFamily="34" charset="0"/>
                <a:ea typeface="IBM Plex Sans" pitchFamily="34" charset="-122"/>
                <a:cs typeface="IBM Plex Sans" pitchFamily="34" charset="-120"/>
              </a:rPr>
              <a:t>Kendi kendine saklama:</a:t>
            </a:r>
            <a:r>
              <a:rPr lang="tr" altLang="en-US" sz="2110" dirty="0">
                <a:solidFill>
                  <a:srgbClr val="25252B"/>
                </a:solidFill>
                <a:latin typeface="IBM Plex Sans" pitchFamily="34" charset="0"/>
                <a:ea typeface="IBM Plex Sans" pitchFamily="34" charset="-122"/>
                <a:cs typeface="IBM Plex Sans" pitchFamily="34" charset="-120"/>
              </a:rPr>
              <a:t> anahtarları ve yedeği kullanıcı kontrol eder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Doğrudan kontrol, hata ve kurtarma sorumluluğunu da beraberinde getirir</a:t>
            </a:r>
            <a:endParaRPr lang="tr"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tr" altLang="en-US" sz="2110" dirty="0">
                <a:solidFill>
                  <a:srgbClr val="25252B"/>
                </a:solidFill>
                <a:latin typeface="IBM Plex Sans" pitchFamily="34" charset="0"/>
                <a:ea typeface="IBM Plex Sans" pitchFamily="34" charset="-122"/>
                <a:cs typeface="IBM Plex Sans" pitchFamily="34" charset="-120"/>
              </a:rPr>
              <a:t>Herkese açık bir blokzincir, bir hizmet sağlayıcının belirli bir müşteriye ne borçlu olduğunu kanıtlayamaz. Kendi kendine saklama da yazılım, donanım, sunucu ve ağ bağımlılıkları içerebilir.</a:t>
            </a:r>
            <a:endParaRPr lang="tr"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tr" altLang="en-US" sz="2110" b="1" dirty="0">
                <a:solidFill>
                  <a:srgbClr val="422C70"/>
                </a:solidFill>
                <a:latin typeface="IBM Plex Sans" pitchFamily="34" charset="0"/>
                <a:ea typeface="IBM Plex Sans" pitchFamily="34" charset="-122"/>
                <a:cs typeface="IBM Plex Sans" pitchFamily="34" charset="-120"/>
              </a:rPr>
              <a:t>Deneyin</a:t>
            </a:r>
            <a:endParaRPr lang="tr" sz="2110" dirty="0"/>
          </a:p>
          <a:p>
            <a:pPr algn="l" indent="0" marL="0">
              <a:lnSpc>
                <a:spcPct val="113000"/>
              </a:lnSpc>
              <a:spcBef>
                <a:spcPts val="320"/>
              </a:spcBef>
              <a:buNone/>
            </a:pPr>
            <a:r>
              <a:rPr lang="tr" altLang="en-US" sz="2110" dirty="0">
                <a:solidFill>
                  <a:srgbClr val="25252B"/>
                </a:solidFill>
                <a:latin typeface="IBM Plex Sans" pitchFamily="34" charset="0"/>
                <a:ea typeface="IBM Plex Sans" pitchFamily="34" charset="-122"/>
                <a:cs typeface="IBM Plex Sans" pitchFamily="34" charset="-120"/>
              </a:rPr>
              <a:t>Hazırlanmış iki açıklamayı karşılaştırın: Anahtarları kim kontrol ediyor, erişimi kim geri sağlıyor ve hangi riskin kontrol edilmesi gerekiyor?</a:t>
            </a:r>
            <a:endParaRPr lang="tr"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Emanetçi saklama Telefonunuzdan bir hesaba giriş yaparsınızHizmet, anahtarları kendi sunucularında tutar Hizmet, ödemenizi onaylar ve imzalarBakiyeHizmetin verdiği bir sözKurtarmaHizmetin hesap süreci">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Sıcak ve Soğuk Cüzdanlar</a:t>
            </a:r>
            <a:endParaRPr lang="tr" sz="3000" dirty="0"/>
          </a:p>
        </p:txBody>
      </p:sp>
      <p:sp>
        <p:nvSpPr>
          <p:cNvPr id="5" name="Text 2"/>
          <p:cNvSpPr/>
          <p:nvPr/>
        </p:nvSpPr>
        <p:spPr>
          <a:xfrm>
            <a:off x="1032449" y="1383030"/>
            <a:ext cx="5939760" cy="2940436"/>
          </a:xfrm>
          <a:prstGeom prst="rect">
            <a:avLst/>
          </a:prstGeom>
          <a:noFill/>
          <a:ln/>
        </p:spPr>
        <p:txBody>
          <a:bodyPr wrap="square" lIns="0" tIns="0" rIns="0" bIns="0" rtlCol="0" anchor="t"/>
          <a:lstStyle/>
          <a:p>
            <a:pPr algn="l" marL="219710" indent="-219710">
              <a:lnSpc>
                <a:spcPct val="113000"/>
              </a:lnSpc>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Sıcak:</a:t>
            </a:r>
            <a:r>
              <a:rPr lang="tr" altLang="en-US" sz="2300" dirty="0">
                <a:solidFill>
                  <a:srgbClr val="25252B"/>
                </a:solidFill>
                <a:latin typeface="IBM Plex Sans" pitchFamily="34" charset="0"/>
                <a:ea typeface="IBM Plex Sans" pitchFamily="34" charset="-122"/>
                <a:cs typeface="IBM Plex Sans" pitchFamily="34" charset="-120"/>
              </a:rPr>
              <a:t> anahtarlar internete bağlı bir cihazda; kullanışlı, daha fazla risk</a:t>
            </a:r>
            <a:endParaRPr lang="tr" sz="2300" dirty="0"/>
          </a:p>
          <a:p>
            <a:pPr algn="l" marL="219710" indent="-219710">
              <a:lnSpc>
                <a:spcPct val="113000"/>
              </a:lnSpc>
              <a:spcBef>
                <a:spcPts val="460"/>
              </a:spcBef>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Soğuk:</a:t>
            </a:r>
            <a:r>
              <a:rPr lang="tr" altLang="en-US" sz="2300" dirty="0">
                <a:solidFill>
                  <a:srgbClr val="25252B"/>
                </a:solidFill>
                <a:latin typeface="IBM Plex Sans" pitchFamily="34" charset="0"/>
                <a:ea typeface="IBM Plex Sans" pitchFamily="34" charset="-122"/>
                <a:cs typeface="IBM Plex Sans" pitchFamily="34" charset="-120"/>
              </a:rPr>
              <a:t> imzalama anahtarları internete bağlı genel amaçlı bir cihazdan yalıtılmış</a:t>
            </a:r>
            <a:endParaRPr lang="tr" sz="2300" dirty="0"/>
          </a:p>
          <a:p>
            <a:pPr algn="l" marL="219710" indent="-219710">
              <a:lnSpc>
                <a:spcPct val="113000"/>
              </a:lnSpc>
              <a:spcBef>
                <a:spcPts val="460"/>
              </a:spcBef>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Donanım cüzdanı:</a:t>
            </a:r>
            <a:r>
              <a:rPr lang="tr" altLang="en-US" sz="2300" dirty="0">
                <a:solidFill>
                  <a:srgbClr val="25252B"/>
                </a:solidFill>
                <a:latin typeface="IBM Plex Sans" pitchFamily="34" charset="0"/>
                <a:ea typeface="IBM Plex Sans" pitchFamily="34" charset="-122"/>
                <a:cs typeface="IBM Plex Sans" pitchFamily="34" charset="-120"/>
              </a:rPr>
              <a:t> anahtar koruma ve imzalamaya özel cihaz</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Saklama ve kurtarma: ayrı konular</a:t>
            </a:r>
            <a:endParaRPr lang="tr" sz="2300" dirty="0"/>
          </a:p>
        </p:txBody>
      </p:sp>
      <p:sp>
        <p:nvSpPr>
          <p:cNvPr id="6" name="Text 3"/>
          <p:cNvSpPr/>
          <p:nvPr/>
        </p:nvSpPr>
        <p:spPr>
          <a:xfrm>
            <a:off x="666780" y="4645243"/>
            <a:ext cx="6340632" cy="1579992"/>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Bir donanım cüzdanı soğuk depolamayı destekleyebilir; ancak bu terimler birbirinin yerine kullanılamaz. Cihazların ve yedeklerin yine de korunması gerekir.</a:t>
            </a:r>
            <a:endParaRPr lang="t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Cüzdan Kurtarma ve Kurtarma İfadesi Testi</a:t>
            </a:r>
            <a:endParaRPr lang="t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Yalnızca önceden hazırlanmış, boş veya simüle edilmiş materyaller kullanın. Gerçek kurtarma kelimelerini asla ifşa etmeyin; sınıfta kullanılan bir cüzdanı daha sonra önemli miktarda fon için asla kullanmayın.</a:t>
            </a:r>
            <a:endParaRPr lang="t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Yalnızca hazırlanmış, boş veya simüle edilmiş materyaller kullanın. Eğitmeniniz kurtarma kelimelerini asla görmez. 1 Talimatları izleyinKullandığınız eğitim cüzdanına özel resmi kılavuzu kullanın.2 Uy">    </p:cNvPr>
          <p:cNvPicPr>
            <a:picLocks noChangeAspect="1"/>
          </p:cNvPicPr>
          <p:nvPr/>
        </p:nvPicPr>
        <p:blipFill>
          <a:blip r:embed="rId1"/>
          <a:stretch>
            <a:fillRect/>
          </a:stretch>
        </p:blipFill>
        <p:spPr>
          <a:xfrm>
            <a:off x="342900" y="497799"/>
            <a:ext cx="11506170" cy="5710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 Almak</a:t>
            </a:r>
            <a:endParaRPr lang="t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tr" altLang="en-US" sz="2400" b="1" dirty="0">
                <a:solidFill>
                  <a:srgbClr val="25252B"/>
                </a:solidFill>
                <a:latin typeface="IBM Plex Sans" pitchFamily="34" charset="0"/>
                <a:ea typeface="IBM Plex Sans" pitchFamily="34" charset="-122"/>
                <a:cs typeface="IBM Plex Sans" pitchFamily="34" charset="-120"/>
              </a:rPr>
              <a:t>Alıştırma 1: güvenli şekilde alın</a:t>
            </a:r>
            <a:endParaRPr lang="tr"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Hazırlanan cüzdanı açın; Al seçeneğini seçin.</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Zincir üstü mü yoksa Lightning mi olduğunu belirleyin.</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Yalnızca herkese açık alma bilgilerini paylaşın.</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Talep edilen tutarı gönderenle birlikte kontrol edin.</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Tutarı ve durumu kendi cüzdanınızda kontrol edin.</a:t>
            </a:r>
            <a:endParaRPr lang="tr"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Gönderenin mesajı veya ekran görüntüsü kanıt değildir. Beklemede olmak, onaylanmış olmakla aynı şey değildir; onaylar, yanlış bir adresi veya dolandırıcılığı telafi edemez.</a:t>
            </a:r>
            <a:endParaRPr lang="t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 Gönderme</a:t>
            </a:r>
            <a:endParaRPr lang="tr"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tr" altLang="en-US" sz="2400" b="1" dirty="0">
                <a:solidFill>
                  <a:srgbClr val="25252B"/>
                </a:solidFill>
                <a:latin typeface="IBM Plex Sans" pitchFamily="34" charset="0"/>
                <a:ea typeface="IBM Plex Sans" pitchFamily="34" charset="-122"/>
                <a:cs typeface="IBM Plex Sans" pitchFamily="34" charset="-120"/>
              </a:rPr>
              <a:t>Alıştırma 2: Göndermeden önce durun ve kontrol edin</a:t>
            </a:r>
            <a:endParaRPr lang="tr" sz="2400" dirty="0"/>
          </a:p>
        </p:txBody>
      </p:sp>
      <p:sp>
        <p:nvSpPr>
          <p:cNvPr id="6" name="Text 3"/>
          <p:cNvSpPr/>
          <p:nvPr/>
        </p:nvSpPr>
        <p:spPr>
          <a:xfrm>
            <a:off x="666780" y="2575316"/>
            <a:ext cx="6340632" cy="2468148"/>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Yalnızca tüm kontroller birbiriyle eşleştiğinde onaylayın. Bilgiler değişirse, aciliyet hissi oluşturulursa veya herhangi biri gizli bilgilerinizi isterse durun ve bağımsız olarak doğrulayın. Geçerli bir gönderimi geri almak zor ya da imkânsızdır.</a:t>
            </a:r>
            <a:endParaRPr lang="t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Göndermeden önce✓ AlıcıKime ve neden gönderdiğinizi güvenilir bir kanal üzerinden teyit edin.✓ Ödeme yöntemiZincir üstü (on-chain) mi yoksa Lightning mi olduğunu teyit edin.✓ HedefGüvenilir alıcı ekra">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Doğrulama ve Geri Alınamaz İşlemler</a:t>
            </a:r>
            <a:endParaRPr lang="t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Txid:</a:t>
            </a:r>
            <a:r>
              <a:rPr lang="tr" altLang="en-US" sz="2400" dirty="0">
                <a:solidFill>
                  <a:srgbClr val="25252B"/>
                </a:solidFill>
                <a:latin typeface="IBM Plex Sans" pitchFamily="34" charset="0"/>
                <a:ea typeface="IBM Plex Sans" pitchFamily="34" charset="-122"/>
                <a:cs typeface="IBM Plex Sans" pitchFamily="34" charset="-120"/>
              </a:rPr>
              <a:t> zincir üstü (on-chain) bir işlemin tanımlayıcısı</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Gezgin (Explorer):</a:t>
            </a:r>
            <a:r>
              <a:rPr lang="tr" altLang="en-US" sz="2400" dirty="0">
                <a:solidFill>
                  <a:srgbClr val="25252B"/>
                </a:solidFill>
                <a:latin typeface="IBM Plex Sans" pitchFamily="34" charset="0"/>
                <a:ea typeface="IBM Plex Sans" pitchFamily="34" charset="-122"/>
                <a:cs typeface="IBM Plex Sans" pitchFamily="34" charset="-120"/>
              </a:rPr>
              <a:t> herkese açık işlem verilerine erişim arayüzü</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Ağı, alıcı adresini, tutarı, ücreti, durumu ve onayları kontrol edin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Yayınlama → beklemede → bir bloğa dahil edilme → sonraki onaylar</a:t>
            </a:r>
            <a:endParaRPr lang="t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Bir gezgin kimliği, dürüstlüğü veya ödemenin amacını kanıtlayamaz. Her ödeme için geçerli evrensel bir onay sayısı yoktur.</a:t>
            </a:r>
            <a:endParaRPr lang="tr"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Önceden hazırlanmış örnekler kullanın; bir öğrencinin kişisel adresini veya işlemini aramayın. Yaptığınız aramalar, ilginizi gezgini işleten tarafa açığa çıkarabilir.</a:t>
            </a:r>
            <a:endParaRPr lang="t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Bekleyen havuzBir blok bekleniyorBlok N1 onayBlok N+12 onayBlok N+23 onayBlok N+34 onay">    </p:cNvPr>
          <p:cNvPicPr>
            <a:picLocks noChangeAspect="1"/>
          </p:cNvPicPr>
          <p:nvPr/>
        </p:nvPicPr>
        <p:blipFill>
          <a:blip r:embed="rId1"/>
          <a:stretch>
            <a:fillRect/>
          </a:stretch>
        </p:blipFill>
        <p:spPr>
          <a:xfrm>
            <a:off x="342900" y="1850471"/>
            <a:ext cx="11506170" cy="30047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Güvenlik Kontrol Listesi</a:t>
            </a:r>
            <a:endParaRPr lang="tr"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algn="l" indent="0" marL="0">
              <a:lnSpc>
                <a:spcPct val="113000"/>
              </a:lnSpc>
              <a:buNone/>
            </a:pPr>
            <a:r>
              <a:rPr lang="tr" altLang="en-US" sz="2210" b="1" dirty="0">
                <a:solidFill>
                  <a:srgbClr val="25252B"/>
                </a:solidFill>
                <a:latin typeface="IBM Plex Sans" pitchFamily="34" charset="0"/>
                <a:ea typeface="IBM Plex Sans" pitchFamily="34" charset="-122"/>
                <a:cs typeface="IBM Plex Sans" pitchFamily="34" charset="-120"/>
              </a:rPr>
              <a:t>Alıştırma 3: bir riski fark edin ve güvenli bir şekilde durun</a:t>
            </a:r>
            <a:endParaRPr lang="tr" sz="2210" dirty="0"/>
          </a:p>
        </p:txBody>
      </p:sp>
      <p:sp>
        <p:nvSpPr>
          <p:cNvPr id="6" name="Text 3"/>
          <p:cNvSpPr/>
          <p:nvPr/>
        </p:nvSpPr>
        <p:spPr>
          <a:xfrm>
            <a:off x="666780" y="2472903"/>
            <a:ext cx="5694426" cy="1513881"/>
          </a:xfrm>
          <a:prstGeom prst="rect">
            <a:avLst/>
          </a:prstGeom>
          <a:noFill/>
          <a:ln/>
        </p:spPr>
        <p:txBody>
          <a:bodyPr wrap="square" lIns="0" tIns="0" rIns="0" bIns="0" rtlCol="0" anchor="t"/>
          <a:lstStyle/>
          <a:p>
            <a:pPr algn="l" indent="0" marL="0">
              <a:lnSpc>
                <a:spcPct val="113000"/>
              </a:lnSpc>
              <a:buNone/>
            </a:pPr>
            <a:r>
              <a:rPr lang="tr" altLang="en-US" sz="2210" b="1" dirty="0">
                <a:solidFill>
                  <a:srgbClr val="25252B"/>
                </a:solidFill>
                <a:latin typeface="IBM Plex Sans" pitchFamily="34" charset="0"/>
                <a:ea typeface="IBM Plex Sans" pitchFamily="34" charset="-122"/>
                <a:cs typeface="IBM Plex Sans" pitchFamily="34" charset="-120"/>
              </a:rPr>
              <a:t>Durun. Hiçbir şey paylaşmayın. Hiçbir şey göndermeyin. Kanalı kapatın. Bağımsız olarak doğrulayın. Sırlarınızı açıklamadan yardım isteyin.</a:t>
            </a:r>
            <a:endParaRPr lang="tr" sz="2210" dirty="0"/>
          </a:p>
        </p:txBody>
      </p:sp>
      <p:sp>
        <p:nvSpPr>
          <p:cNvPr id="7" name="Shape 4"/>
          <p:cNvSpPr/>
          <p:nvPr/>
        </p:nvSpPr>
        <p:spPr>
          <a:xfrm>
            <a:off x="666780" y="4267230"/>
            <a:ext cx="5372100" cy="1891894"/>
          </a:xfrm>
          <a:prstGeom prst="rect">
            <a:avLst/>
          </a:prstGeom>
          <a:solidFill>
            <a:srgbClr val="F3F3FA"/>
          </a:solidFill>
          <a:ln/>
        </p:spPr>
      </p:sp>
      <p:sp>
        <p:nvSpPr>
          <p:cNvPr id="8" name="Shape 5"/>
          <p:cNvSpPr/>
          <p:nvPr/>
        </p:nvSpPr>
        <p:spPr>
          <a:xfrm>
            <a:off x="666780" y="4267230"/>
            <a:ext cx="57150" cy="1891894"/>
          </a:xfrm>
          <a:prstGeom prst="rect">
            <a:avLst/>
          </a:prstGeom>
          <a:solidFill>
            <a:srgbClr val="422C70"/>
          </a:solidFill>
          <a:ln/>
        </p:spPr>
      </p:sp>
      <p:sp>
        <p:nvSpPr>
          <p:cNvPr id="9" name="Text 6"/>
          <p:cNvSpPr/>
          <p:nvPr/>
        </p:nvSpPr>
        <p:spPr>
          <a:xfrm>
            <a:off x="1172535" y="4519605"/>
            <a:ext cx="4682642" cy="1387145"/>
          </a:xfrm>
          <a:prstGeom prst="rect">
            <a:avLst/>
          </a:prstGeom>
          <a:noFill/>
          <a:ln/>
        </p:spPr>
        <p:txBody>
          <a:bodyPr wrap="square" lIns="0" tIns="0" rIns="0" bIns="0" rtlCol="0" anchor="t"/>
          <a:lstStyle/>
          <a:p>
            <a:pPr algn="l" indent="0" marL="0">
              <a:lnSpc>
                <a:spcPct val="113000"/>
              </a:lnSpc>
              <a:buNone/>
            </a:pPr>
            <a:r>
              <a:rPr lang="tr" altLang="en-US" sz="2210" b="1" dirty="0">
                <a:solidFill>
                  <a:srgbClr val="422C70"/>
                </a:solidFill>
                <a:latin typeface="IBM Plex Sans" pitchFamily="34" charset="0"/>
                <a:ea typeface="IBM Plex Sans" pitchFamily="34" charset="-122"/>
                <a:cs typeface="IBM Plex Sans" pitchFamily="34" charset="-120"/>
              </a:rPr>
              <a:t>Deneyin</a:t>
            </a:r>
            <a:endParaRPr lang="tr" sz="2210" dirty="0"/>
          </a:p>
          <a:p>
            <a:pPr algn="l" indent="0" marL="0">
              <a:lnSpc>
                <a:spcPct val="113000"/>
              </a:lnSpc>
              <a:spcBef>
                <a:spcPts val="330"/>
              </a:spcBef>
              <a:buNone/>
            </a:pPr>
            <a:r>
              <a:rPr lang="tr" altLang="en-US" sz="2210" dirty="0">
                <a:solidFill>
                  <a:srgbClr val="25252B"/>
                </a:solidFill>
                <a:latin typeface="IBM Plex Sans" pitchFamily="34" charset="0"/>
                <a:ea typeface="IBM Plex Sans" pitchFamily="34" charset="-122"/>
                <a:cs typeface="IBM Plex Sans" pitchFamily="34" charset="-120"/>
              </a:rPr>
              <a:t>Hazırlanmış bir mesajdaki uyarı işaretini, olası kaybı ve ilk güvenli adımı belirleyin.</a:t>
            </a:r>
            <a:endParaRPr lang="tr"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Aciliyet Kimliğe bürünme Değiştirilmiş hedef adres Garantili getiri Gizli bilgi talepleri">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 Edinme ve Takas Etme</a:t>
            </a:r>
            <a:endParaRPr lang="tr" sz="3000" dirty="0"/>
          </a:p>
        </p:txBody>
      </p:sp>
      <p:sp>
        <p:nvSpPr>
          <p:cNvPr id="5" name="Text 2"/>
          <p:cNvSpPr/>
          <p:nvPr/>
        </p:nvSpPr>
        <p:spPr>
          <a:xfrm>
            <a:off x="666780" y="1423355"/>
            <a:ext cx="5694426" cy="691195"/>
          </a:xfrm>
          <a:prstGeom prst="rect">
            <a:avLst/>
          </a:prstGeom>
          <a:noFill/>
          <a:ln/>
        </p:spPr>
        <p:txBody>
          <a:bodyPr wrap="square" lIns="0" tIns="0" rIns="0" bIns="0" rtlCol="0" anchor="t"/>
          <a:lstStyle/>
          <a:p>
            <a:pPr algn="l" indent="0" marL="0">
              <a:lnSpc>
                <a:spcPct val="113000"/>
              </a:lnSpc>
              <a:buNone/>
            </a:pPr>
            <a:r>
              <a:rPr lang="tr" altLang="en-US" sz="2020" b="1" dirty="0">
                <a:solidFill>
                  <a:srgbClr val="25252B"/>
                </a:solidFill>
                <a:latin typeface="IBM Plex Sans" pitchFamily="34" charset="0"/>
                <a:ea typeface="IBM Plex Sans" pitchFamily="34" charset="-122"/>
                <a:cs typeface="IBM Plex Sans" pitchFamily="34" charset="-120"/>
              </a:rPr>
              <a:t>Farkındalık amaçlıdır, finansal tavsiye değildir</a:t>
            </a:r>
            <a:endParaRPr lang="tr" sz="2020" dirty="0"/>
          </a:p>
        </p:txBody>
      </p:sp>
      <p:sp>
        <p:nvSpPr>
          <p:cNvPr id="6" name="Text 3"/>
          <p:cNvSpPr/>
          <p:nvPr/>
        </p:nvSpPr>
        <p:spPr>
          <a:xfrm>
            <a:off x="666780" y="2370491"/>
            <a:ext cx="5694426" cy="1382298"/>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Toplam fiyatı ve alış-satış farkını, hizmet ve çekim ücretlerini, anahtar kontrolünü, kimlik verilerini, takası ve güncel yerel kuralları karşılaştırın.</a:t>
            </a:r>
            <a:endParaRPr lang="tr" sz="2020" dirty="0"/>
          </a:p>
        </p:txBody>
      </p:sp>
      <p:sp>
        <p:nvSpPr>
          <p:cNvPr id="7" name="Text 4"/>
          <p:cNvSpPr/>
          <p:nvPr/>
        </p:nvSpPr>
        <p:spPr>
          <a:xfrm>
            <a:off x="666780" y="4008821"/>
            <a:ext cx="5694426" cy="1727850"/>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Hiçbir yöntem veya sağlayıcı kendiliğinden en iyisi değildir. </a:t>
            </a:r>
            <a:r>
              <a:rPr lang="tr" altLang="en-US" sz="2020" b="1" dirty="0">
                <a:solidFill>
                  <a:srgbClr val="25252B"/>
                </a:solidFill>
                <a:latin typeface="IBM Plex Sans" pitchFamily="34" charset="0"/>
                <a:ea typeface="IBM Plex Sans" pitchFamily="34" charset="-122"/>
                <a:cs typeface="IBM Plex Sans" pitchFamily="34" charset="-120"/>
              </a:rPr>
              <a:t>KYC</a:t>
            </a:r>
            <a:r>
              <a:rPr lang="tr" altLang="en-US" sz="2020" dirty="0">
                <a:solidFill>
                  <a:srgbClr val="25252B"/>
                </a:solidFill>
                <a:latin typeface="IBM Plex Sans" pitchFamily="34" charset="0"/>
                <a:ea typeface="IBM Plex Sans" pitchFamily="34" charset="-122"/>
                <a:cs typeface="IBM Plex Sans" pitchFamily="34" charset="-120"/>
              </a:rPr>
              <a:t> kimlik doğrulama anlamına gelir: mevzuata uyum veya hesap kurtarma açısından olası faydalar sunar, ancak kimlik ile ödeme verilerinin ilişkilendirilmesi riskini taşır.</a:t>
            </a:r>
            <a:endParaRPr lang="tr"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Bitcoin edinmek isteyen bir kişi Kazanma Yaptığınız iş karşılığında ödeme alın.Eşten eşeYüz yüze nakit karşılığında takas edin.BorsaBir hizmet sağlayıcıdan satın alın.ATM Bir makineden satın alın. Ken">    </p:cNvPr>
          <p:cNvPicPr>
            <a:picLocks noChangeAspect="1"/>
          </p:cNvPicPr>
          <p:nvPr/>
        </p:nvPicPr>
        <p:blipFill>
          <a:blip r:embed="rId1"/>
          <a:stretch>
            <a:fillRect/>
          </a:stretch>
        </p:blipFill>
        <p:spPr>
          <a:xfrm>
            <a:off x="342900" y="525231"/>
            <a:ext cx="11506170" cy="565519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MaliyetlerHangi fiyat, alış-satış farkı (spread) ve hizmet ya da çekim ücretleri uygulanıyor?SaklamaTakastan önce ve sonra bitcoin'i kim kontrol ediyor? Kimlik ve gizlilikHangi kişisel bilgiler toplan">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Zincir Üstü ve Lightning Ödemeleri</a:t>
            </a:r>
            <a:endParaRPr lang="tr"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Zincir üstü (on-chain):</a:t>
            </a:r>
            <a:r>
              <a:rPr lang="tr" altLang="en-US" sz="2300" dirty="0">
                <a:solidFill>
                  <a:srgbClr val="25252B"/>
                </a:solidFill>
                <a:latin typeface="IBM Plex Sans" pitchFamily="34" charset="0"/>
                <a:ea typeface="IBM Plex Sans" pitchFamily="34" charset="-122"/>
                <a:cs typeface="IBM Plex Sans" pitchFamily="34" charset="-120"/>
              </a:rPr>
              <a:t> blok zinciri kaydı; onaylar</a:t>
            </a:r>
            <a:endParaRPr lang="tr" sz="2300" dirty="0"/>
          </a:p>
          <a:p>
            <a:pPr algn="l" marL="219710" indent="-219710">
              <a:lnSpc>
                <a:spcPct val="113000"/>
              </a:lnSpc>
              <a:spcBef>
                <a:spcPts val="460"/>
              </a:spcBef>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Lightning:</a:t>
            </a:r>
            <a:r>
              <a:rPr lang="tr" altLang="en-US" sz="2300" dirty="0">
                <a:solidFill>
                  <a:srgbClr val="25252B"/>
                </a:solidFill>
                <a:latin typeface="IBM Plex Sans" pitchFamily="34" charset="0"/>
                <a:ea typeface="IBM Plex Sans" pitchFamily="34" charset="-122"/>
                <a:cs typeface="IBM Plex Sans" pitchFamily="34" charset="-120"/>
              </a:rPr>
              <a:t> Bitcoin ödeme ağı; genellikle hızlı başarı ya da başarısızlık</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Farklı alım talepleri, ücretler, limitler ve başarısızlık noktaları</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Talebi, cüzdanın desteklediği ödeme yöntemiyle eşleştirin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Her iki yol da emanet veya hizmete bağımlılık içerebilir</a:t>
            </a:r>
            <a:endParaRPr lang="tr" sz="2300" dirty="0"/>
          </a:p>
        </p:txBody>
      </p:sp>
      <p:sp>
        <p:nvSpPr>
          <p:cNvPr id="5" name="Text 3"/>
          <p:cNvSpPr/>
          <p:nvPr/>
        </p:nvSpPr>
        <p:spPr>
          <a:xfrm>
            <a:off x="666780" y="3913723"/>
            <a:ext cx="11510010" cy="1184971"/>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Lightning ayrı bir coin değildir. Bir Lightning cüzdanı emanetçi (custodial) ya da kendi kendine saklamalı (self-custodial) olabilir; hızlı ödeme, daha büyük bakiyeler için uygunluğu kanıtlamaz.</a:t>
            </a:r>
            <a:endParaRPr lang="tr" sz="2300" dirty="0"/>
          </a:p>
        </p:txBody>
      </p:sp>
      <p:sp>
        <p:nvSpPr>
          <p:cNvPr id="6" name="Text 4"/>
          <p:cNvSpPr/>
          <p:nvPr/>
        </p:nvSpPr>
        <p:spPr>
          <a:xfrm>
            <a:off x="666780" y="5391302"/>
            <a:ext cx="11510010" cy="789950"/>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Bazı uygulamalar her iki yolu da ek ücretler veya bağımlılıklarla destekler. Kanallar, yönlendirme ve likidite ayrıntıları İleri Düzey Öğrenme kapsamındadır.</a:t>
            </a:r>
            <a:endParaRPr lang="t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Destekli Uygulama</a:t>
            </a:r>
            <a:endParaRPr lang="tr"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Hazırlanmış cüzdanı açın ve cüzdanda gezinin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Onaylanmış ilk erişim adımlarını tamamlayın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Herkese açık alım bilgilerini bulun ve kontrol edin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Alım yapın veya alımı güvenli bir şekilde simüle edin; durumu kontrol edin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Bir alma/gönderme akışını tamamlayın veya simüle edin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Gizli bilgileri açığa çıkarmadan kurtarmaya hazır olduğunuzu gösterin</a:t>
            </a:r>
            <a:endParaRPr lang="t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Üzerinde anlaşılan eğitim ortamını kullanın. Bir uyuşmazlık olduğunda durun; gerektiğinde destek ve daha fazla alıştırma isteyin.</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Tekrar: Öz Saklama Sorumluluğu Ne Anlama Gelir?</a:t>
            </a:r>
            <a:endParaRPr lang="tr"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tr" altLang="en-US" sz="2020" b="1" dirty="0">
                <a:solidFill>
                  <a:srgbClr val="25252B"/>
                </a:solidFill>
                <a:latin typeface="IBM Plex Sans" pitchFamily="34" charset="0"/>
                <a:ea typeface="IBM Plex Sans" pitchFamily="34" charset="-122"/>
                <a:cs typeface="IBM Plex Sans" pitchFamily="34" charset="-120"/>
              </a:rPr>
              <a:t>Temel çıkarımlar</a:t>
            </a:r>
            <a:endParaRPr lang="tr"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Cüzdan erişimi yönetir; anahtarlar harcamaya yetki verir</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Alım bilgilerini paylaşın; gizli bilgileri çevrimdışı ve kendinize saklayın</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Saklama, kurtarma ve cihaz risklerini belirleyin</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Onaylamadan önce doğrulayın; sonucu kendiniz kontrol edin</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Baskı altındayken durun; öğrenirken yapılan hataları küçük tutun</a:t>
            </a:r>
            <a:endParaRPr lang="tr"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Bir arkadaşınız size bir talep gönderiyor, bu sırada tanımadığınız bir destek ekibi hemen harekete geçmenizi istiyor. Herhangi bir şey yapmadan önce neleri kontrol edebilirsiniz?</a:t>
            </a:r>
            <a:endParaRPr lang="tr"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tr" altLang="en-US" sz="2020" b="1" dirty="0">
                <a:solidFill>
                  <a:srgbClr val="422C70"/>
                </a:solidFill>
                <a:latin typeface="IBM Plex Sans" pitchFamily="34" charset="0"/>
                <a:ea typeface="IBM Plex Sans" pitchFamily="34" charset="-122"/>
                <a:cs typeface="IBM Plex Sans" pitchFamily="34" charset="-120"/>
              </a:rPr>
              <a:t>Düşünmek için bir an</a:t>
            </a:r>
            <a:endParaRPr lang="tr" sz="2020" dirty="0"/>
          </a:p>
          <a:p>
            <a:pPr algn="l" indent="0" marL="0">
              <a:lnSpc>
                <a:spcPct val="113000"/>
              </a:lnSpc>
              <a:spcBef>
                <a:spcPts val="300"/>
              </a:spcBef>
              <a:buNone/>
            </a:pPr>
            <a:r>
              <a:rPr lang="tr" altLang="en-US" sz="2020" dirty="0">
                <a:solidFill>
                  <a:srgbClr val="25252B"/>
                </a:solidFill>
                <a:latin typeface="IBM Plex Sans" pitchFamily="34" charset="0"/>
                <a:ea typeface="IBM Plex Sans" pitchFamily="34" charset="-122"/>
                <a:cs typeface="IBM Plex Sans" pitchFamily="34" charset="-120"/>
              </a:rPr>
              <a:t>Harekete geçmeden önce durup hangi güvenlik kontrolünü yapacaksınız?</a:t>
            </a:r>
            <a:endParaRPr lang="t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3</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tr" altLang="en-US" sz="2400" dirty="0">
                <a:solidFill>
                  <a:srgbClr val="F7941F"/>
                </a:solidFill>
                <a:latin typeface="IBM Plex Sans Medium" pitchFamily="34" charset="0"/>
                <a:ea typeface="IBM Plex Sans Medium" pitchFamily="34" charset="-122"/>
                <a:cs typeface="IBM Plex Sans Medium" pitchFamily="34" charset="-120"/>
              </a:rPr>
              <a:t>Modül 4</a:t>
            </a:r>
            <a:endParaRPr lang="tr"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Topluluğunuzda Bitcoin</a:t>
            </a:r>
            <a:endParaRPr lang="tr"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tr" altLang="en-US" sz="2400" b="1" dirty="0">
                <a:solidFill>
                  <a:srgbClr val="FFFFFF"/>
                </a:solidFill>
                <a:latin typeface="IBM Plex Sans" pitchFamily="34" charset="0"/>
                <a:ea typeface="IBM Plex Sans" pitchFamily="34" charset="-122"/>
                <a:cs typeface="IBM Plex Sans" pitchFamily="34" charset="-120"/>
              </a:rPr>
              <a:t>Bağlantı kurun:</a:t>
            </a:r>
            <a:r>
              <a:rPr lang="tr" altLang="en-US" sz="2400" dirty="0">
                <a:solidFill>
                  <a:srgbClr val="FFFFFF"/>
                </a:solidFill>
                <a:latin typeface="IBM Plex Sans" pitchFamily="34" charset="0"/>
                <a:ea typeface="IBM Plex Sans" pitchFamily="34" charset="-122"/>
                <a:cs typeface="IBM Plex Sans" pitchFamily="34" charset="-120"/>
              </a:rPr>
              <a:t> Sorun, çözüm ve güvenli eylem bu toplulukla nasıl bağlantılıdır?</a:t>
            </a:r>
            <a:endParaRPr lang="t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Yerel Modülünüz 4</a:t>
            </a:r>
            <a:endParaRPr lang="tr" sz="3000" dirty="0"/>
          </a:p>
        </p:txBody>
      </p:sp>
      <p:pic>
        <p:nvPicPr>
          <p:cNvPr id="4" name="Image 0" descr="Bağlantı kurunÖnceki öğrendiklerinizi yerel bir ihtiyaçla ilişkilendirin. KarşılaştırınBitcoin'i gerçekçi bir yerel seçenekle kıyaslayın.Güvenle pratik yapınRehberlik eşliğinde tanımlı bir görevi dene">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Yerel odağınızı kaydedin: sorun veya fırsat, alternatif, güvenli senaryo, temel fayda ve risk ile güvenli bir sonraki adım.</a:t>
            </a:r>
            <a:endParaRPr lang="tr" sz="2400" dirty="0"/>
          </a:p>
        </p:txBody>
      </p:sp>
      <p:sp>
        <p:nvSpPr>
          <p:cNvPr id="6" name="Text 3"/>
          <p:cNvSpPr/>
          <p:nvPr/>
        </p:nvSpPr>
        <p:spPr>
          <a:xfrm>
            <a:off x="666780" y="4638385"/>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Sizden Bitcoin'i benimsemeniz veya onun en iyisi olduğu sonucuna varmanız beklenmiyor. Yerel örnekler, bir yöntemin her yerde işe yaradığını kanıtlamaz.</a:t>
            </a:r>
            <a:endParaRPr lang="t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Atölyeler ve Uygulamalı Gösterimler</a:t>
            </a:r>
            <a:endParaRPr lang="tr"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Sunum:</a:t>
            </a:r>
            <a:r>
              <a:rPr lang="tr" altLang="en-US" sz="2400" dirty="0">
                <a:solidFill>
                  <a:srgbClr val="25252B"/>
                </a:solidFill>
                <a:latin typeface="IBM Plex Sans" pitchFamily="34" charset="0"/>
                <a:ea typeface="IBM Plex Sans" pitchFamily="34" charset="-122"/>
                <a:cs typeface="IBM Plex Sans" pitchFamily="34" charset="-120"/>
              </a:rPr>
              <a:t> süreci ve riskleri gözlemleyin</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Uygulama:</a:t>
            </a:r>
            <a:r>
              <a:rPr lang="tr" altLang="en-US" sz="2400" dirty="0">
                <a:solidFill>
                  <a:srgbClr val="25252B"/>
                </a:solidFill>
                <a:latin typeface="IBM Plex Sans" pitchFamily="34" charset="0"/>
                <a:ea typeface="IBM Plex Sans" pitchFamily="34" charset="-122"/>
                <a:cs typeface="IBM Plex Sans" pitchFamily="34" charset="-120"/>
              </a:rPr>
              <a:t> güvenli eğitim materyalleriyle adım adım takip edin</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Üretim:</a:t>
            </a:r>
            <a:r>
              <a:rPr lang="tr" altLang="en-US" sz="2400" dirty="0">
                <a:solidFill>
                  <a:srgbClr val="25252B"/>
                </a:solidFill>
                <a:latin typeface="IBM Plex Sans" pitchFamily="34" charset="0"/>
                <a:ea typeface="IBM Plex Sans" pitchFamily="34" charset="-122"/>
                <a:cs typeface="IBM Plex Sans" pitchFamily="34" charset="-120"/>
              </a:rPr>
              <a:t> bir görevi bağımsız olarak tamamlayın veya bir kararı kendi başınıza açıklayın</a:t>
            </a:r>
            <a:endParaRPr lang="tr"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Uygulamadan önce: kontrol edilmiş araçlar, net kurtarma ve hata planları, bilinen riskler ve belirgin bir durma noktası.</a:t>
            </a:r>
            <a:endParaRPr lang="tr"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Yazılım yüklemeniz veya finansal verilerinizi paylaşmanız için hiçbir baskı yoktur. Çevrimdışı veya fon gerektirmeyen bir alternatif mevcuttur. Gerçek fonlarla kullanılan her tutar, tamamen kaybedilmesi bir krize değil, bir derse dönüşecek kadar küçük olmalıdır.</a:t>
            </a:r>
            <a:endParaRPr lang="t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Yerel Bitcoin Araçları ve Kaynakları</a:t>
            </a:r>
            <a:endParaRPr lang="tr"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Amaç ve gerçekçi alternatif</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Anahtar kontrolü ve kurtarma</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Gerçek yayıncı, alan adı veya uygulama mağazası kaydı</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Açık kaynak durumu, inceleme ve bakım</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Gizlilik, toplam maliyet, uyumluluk ve destek</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Güncel yerel kurallar ve kısıtlamalar</a:t>
            </a:r>
            <a:endParaRPr lang="tr"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tr" altLang="en-US" sz="2110" dirty="0">
                <a:solidFill>
                  <a:srgbClr val="25252B"/>
                </a:solidFill>
                <a:latin typeface="IBM Plex Sans" pitchFamily="34" charset="0"/>
                <a:ea typeface="IBM Plex Sans" pitchFamily="34" charset="-122"/>
                <a:cs typeface="IBM Plex Sans" pitchFamily="34" charset="-120"/>
              </a:rPr>
              <a:t>Aracı/sürümü, kontrol tarihini, saklama yöntemini, temel kullanımı, faydayı, riski, kurtarma yöntemini ve alternatifi kaydedin.</a:t>
            </a:r>
            <a:endParaRPr lang="tr"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tr" altLang="en-US" sz="2110" dirty="0">
                <a:solidFill>
                  <a:srgbClr val="25252B"/>
                </a:solidFill>
                <a:latin typeface="IBM Plex Sans" pitchFamily="34" charset="0"/>
                <a:ea typeface="IBM Plex Sans" pitchFamily="34" charset="-122"/>
                <a:cs typeface="IBM Plex Sans" pitchFamily="34" charset="-120"/>
              </a:rPr>
              <a:t>Adı geçen araçlar, belirli bir tarihe ait öğrenme örnekleridir; tavsiye niteliği taşımaz, güvenlik, erişilebilirlik, düşük maliyet veya uygunluk vaadi değildir. Gerçek kullanımdan önce bunları yeniden kontrol edin.</a:t>
            </a:r>
            <a:endParaRPr lang="t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Lightning Ödemeleri</a:t>
            </a:r>
            <a:endParaRPr lang="tr"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Fatura (invoice):</a:t>
            </a:r>
            <a:r>
              <a:rPr lang="tr" altLang="en-US" sz="2300" dirty="0">
                <a:solidFill>
                  <a:srgbClr val="25252B"/>
                </a:solidFill>
                <a:latin typeface="IBM Plex Sans" pitchFamily="34" charset="0"/>
                <a:ea typeface="IBM Plex Sans" pitchFamily="34" charset="-122"/>
                <a:cs typeface="IBM Plex Sans" pitchFamily="34" charset="-120"/>
              </a:rPr>
              <a:t> belirli bir ödeme talebi; tutar ve son geçerlilik süresi içerebilir</a:t>
            </a:r>
            <a:endParaRPr lang="tr" sz="2300" dirty="0"/>
          </a:p>
          <a:p>
            <a:pPr algn="l" marL="219710" indent="-219710">
              <a:lnSpc>
                <a:spcPct val="113000"/>
              </a:lnSpc>
              <a:spcBef>
                <a:spcPts val="460"/>
              </a:spcBef>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Lightning adresi:</a:t>
            </a:r>
            <a:r>
              <a:rPr lang="tr" altLang="en-US" sz="2300" dirty="0">
                <a:solidFill>
                  <a:srgbClr val="25252B"/>
                </a:solidFill>
                <a:latin typeface="IBM Plex Sans" pitchFamily="34" charset="0"/>
                <a:ea typeface="IBM Plex Sans" pitchFamily="34" charset="-122"/>
                <a:cs typeface="IBM Plex Sans" pitchFamily="34" charset="-120"/>
              </a:rPr>
              <a:t> sağlayıcı tarafından desteklenen, genellikle e-posta adresine benzeyen bir yönlendirme tanımlayıcısı</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Saklama yöntemini, fonlama yolunu, yedeği, ücretleri ve limitleri kontrol edin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Başarısız ödemelerin nasıl ele alındığını ve alıcı onayını belirleyin</a:t>
            </a:r>
            <a:endParaRPr lang="tr"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Lightning adresi bir e-posta hesabı değildir; onu destekleyen sağlayıcıya veya alan adına bağlıdır. Onaylamadan önce nihai talebi kontrol edin.</a:t>
            </a:r>
            <a:endParaRPr lang="tr"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Küçük bir ödemenin başarılı olması, daha büyük bakiyeler için güvenli olduğunu kanıtlamaz.</a:t>
            </a:r>
            <a:endParaRPr lang="t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Alıcı fatura oluştururAlıcı, tutarın eklendiği bir ödeme talebi oluşturur.Gönderen öderGönderen talebi tarar, tutarı kontrol eder ve öder. Alıcıya ödeme yapılırÖdeme kısa bir süre sonra ulaşır ve iki ">    </p:cNvPr>
          <p:cNvPicPr>
            <a:picLocks noChangeAspect="1"/>
          </p:cNvPicPr>
          <p:nvPr/>
        </p:nvPicPr>
        <p:blipFill>
          <a:blip r:embed="rId1"/>
          <a:stretch>
            <a:fillRect/>
          </a:stretch>
        </p:blipFill>
        <p:spPr>
          <a:xfrm>
            <a:off x="342900" y="1835475"/>
            <a:ext cx="11506170" cy="303461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Her cüzdanın emanetçi mi yoksa kendi kendine saklama mı olduğunu bilin. 1Talebi oluşturunAlıcı bir ödeme talebi oluşturur.2Talebi tarayınGönderen talebi tarar veya kopyalar.3Ayrıntıları doğrulayınAlıc">    </p:cNvPr>
          <p:cNvPicPr>
            <a:picLocks noChangeAspect="1"/>
          </p:cNvPicPr>
          <p:nvPr/>
        </p:nvPicPr>
        <p:blipFill>
          <a:blip r:embed="rId1"/>
          <a:stretch>
            <a:fillRect/>
          </a:stretch>
        </p:blipFill>
        <p:spPr>
          <a:xfrm>
            <a:off x="342900" y="607619"/>
            <a:ext cx="11506170" cy="5490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Rehberli Lightning Ödemesi</a:t>
            </a:r>
            <a:endParaRPr lang="tr"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Alıcı doğru ödeme talebini oluşturur.</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Gönderen talebi tarar veya kopyalar.</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Alıcıyı, tutarı, birimi, ücreti ve varsa son geçerlilik süresini kontrol edin.</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Yalnızca bilgiler eşleştiğinde onaylayın.</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Her iki taraf da sonucu kendi cüzdanında kontrol eder.</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Saklama ve başarısızlık risklerini açıklayın.</a:t>
            </a:r>
            <a:endParaRPr lang="t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Önceden hazırlanmış veya onaylanmış, düşük riskli alıştırmalar kullanın. Sonuç plandan farklı olursa durun; başka bir işlem yapmadan önce doğrulayın.</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Günlük Hayatta Bitcoin Kullanımı</a:t>
            </a:r>
            <a:endParaRPr lang="tr"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Kazanmak:</a:t>
            </a:r>
            <a:r>
              <a:rPr lang="tr" altLang="en-US" sz="2400" dirty="0">
                <a:solidFill>
                  <a:srgbClr val="25252B"/>
                </a:solidFill>
                <a:latin typeface="IBM Plex Sans" pitchFamily="34" charset="0"/>
                <a:ea typeface="IBM Plex Sans" pitchFamily="34" charset="-122"/>
                <a:cs typeface="IBM Plex Sans" pitchFamily="34" charset="-120"/>
              </a:rPr>
              <a:t> fiyatlandırma, zamanlama, oynaklık, kayıtlar ve saklama</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Biriktirmek:</a:t>
            </a:r>
            <a:r>
              <a:rPr lang="tr" altLang="en-US" sz="2400" dirty="0">
                <a:solidFill>
                  <a:srgbClr val="25252B"/>
                </a:solidFill>
                <a:latin typeface="IBM Plex Sans" pitchFamily="34" charset="0"/>
                <a:ea typeface="IBM Plex Sans" pitchFamily="34" charset="-122"/>
                <a:cs typeface="IBM Plex Sans" pitchFamily="34" charset="-120"/>
              </a:rPr>
              <a:t> gelecekteki kullanım; fiyat sert biçimde düşebilir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Almak ve göndermek:</a:t>
            </a:r>
            <a:r>
              <a:rPr lang="tr" altLang="en-US" sz="2400" dirty="0">
                <a:solidFill>
                  <a:srgbClr val="25252B"/>
                </a:solidFill>
                <a:latin typeface="IBM Plex Sans" pitchFamily="34" charset="0"/>
                <a:ea typeface="IBM Plex Sans" pitchFamily="34" charset="-122"/>
                <a:cs typeface="IBM Plex Sans" pitchFamily="34" charset="-120"/>
              </a:rPr>
              <a:t> doğru ödeme talebi, kesinleşme, yol ve ücretler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Harcamak:</a:t>
            </a:r>
            <a:r>
              <a:rPr lang="tr" altLang="en-US" sz="2400" dirty="0">
                <a:solidFill>
                  <a:srgbClr val="25252B"/>
                </a:solidFill>
                <a:latin typeface="IBM Plex Sans" pitchFamily="34" charset="0"/>
                <a:ea typeface="IBM Plex Sans" pitchFamily="34" charset="-122"/>
                <a:cs typeface="IBM Plex Sans" pitchFamily="34" charset="-120"/>
              </a:rPr>
              <a:t> döviz kuru, satıcı politikası ve vergi etkileri</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Fiyatlandırma ve muhasebe:</a:t>
            </a:r>
            <a:r>
              <a:rPr lang="tr" altLang="en-US" sz="2400" dirty="0">
                <a:solidFill>
                  <a:srgbClr val="25252B"/>
                </a:solidFill>
                <a:latin typeface="IBM Plex Sans" pitchFamily="34" charset="0"/>
                <a:ea typeface="IBM Plex Sans" pitchFamily="34" charset="-122"/>
                <a:cs typeface="IBM Plex Sans" pitchFamily="34" charset="-120"/>
              </a:rPr>
              <a:t> BTC/sats; itibari para cinsinden kayıtlar yine de gerekebilir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Bağış yapmak:</a:t>
            </a:r>
            <a:r>
              <a:rPr lang="tr" altLang="en-US" sz="2400" dirty="0">
                <a:solidFill>
                  <a:srgbClr val="25252B"/>
                </a:solidFill>
                <a:latin typeface="IBM Plex Sans" pitchFamily="34" charset="0"/>
                <a:ea typeface="IBM Plex Sans" pitchFamily="34" charset="-122"/>
                <a:cs typeface="IBM Plex Sans" pitchFamily="34" charset="-120"/>
              </a:rPr>
              <a:t> talebin gerçek alıcıya ait olduğunu doğrulayın</a:t>
            </a:r>
            <a:endParaRPr lang="tr"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Hangi sorun ele alınıyor? Bu durumda Bitcoin mevcut alternatiften daha mı iyi? Hangi yeni risk veya sorumluluk ortaya çıkıyor?</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Yerel Harcama ve Ödeme Alma</a:t>
            </a:r>
            <a:endParaRPr lang="tr" sz="3000" dirty="0"/>
          </a:p>
        </p:txBody>
      </p:sp>
      <p:sp>
        <p:nvSpPr>
          <p:cNvPr id="5" name="Text 2"/>
          <p:cNvSpPr/>
          <p:nvPr/>
        </p:nvSpPr>
        <p:spPr>
          <a:xfrm>
            <a:off x="666780" y="1429482"/>
            <a:ext cx="11144250" cy="361920"/>
          </a:xfrm>
          <a:prstGeom prst="rect">
            <a:avLst/>
          </a:prstGeom>
          <a:noFill/>
          <a:ln/>
        </p:spPr>
        <p:txBody>
          <a:bodyPr wrap="square" lIns="0" tIns="0" rIns="0" bIns="0" rtlCol="0" anchor="t"/>
          <a:lstStyle/>
          <a:p>
            <a:pPr algn="l" indent="0" marL="0">
              <a:lnSpc>
                <a:spcPct val="113000"/>
              </a:lnSpc>
              <a:buNone/>
            </a:pPr>
            <a:r>
              <a:rPr lang="tr" altLang="en-US" sz="2110" b="1" dirty="0">
                <a:solidFill>
                  <a:srgbClr val="25252B"/>
                </a:solidFill>
                <a:latin typeface="IBM Plex Sans" pitchFamily="34" charset="0"/>
                <a:ea typeface="IBM Plex Sans" pitchFamily="34" charset="-122"/>
                <a:cs typeface="IBM Plex Sans" pitchFamily="34" charset="-120"/>
              </a:rPr>
              <a:t>Küçük bir alışveriş</a:t>
            </a:r>
            <a:endParaRPr lang="tr" sz="2110" dirty="0"/>
          </a:p>
        </p:txBody>
      </p:sp>
      <p:sp>
        <p:nvSpPr>
          <p:cNvPr id="6" name="Text 3"/>
          <p:cNvSpPr/>
          <p:nvPr/>
        </p:nvSpPr>
        <p:spPr>
          <a:xfrm>
            <a:off x="1002000" y="2005919"/>
            <a:ext cx="5973227" cy="1916948"/>
          </a:xfrm>
          <a:prstGeom prst="rect">
            <a:avLst/>
          </a:prstGeom>
          <a:noFill/>
          <a:ln/>
        </p:spPr>
        <p:txBody>
          <a:bodyPr wrap="square" lIns="0" tIns="0" rIns="0" bIns="0" rtlCol="0" anchor="t"/>
          <a:lstStyle/>
          <a:p>
            <a:pPr algn="l" marL="200660" indent="-200660">
              <a:lnSpc>
                <a:spcPct val="113000"/>
              </a:lnSpc>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Küçük ve hızlı bir ödeme için hangi yol uygundur?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Kim talep eder; tutarı ve birimi kim kontrol eder?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“Gönderilen” ile “alınan” uyuşmazsa ne olur?</a:t>
            </a:r>
            <a:endParaRPr lang="tr" sz="2110" dirty="0"/>
          </a:p>
        </p:txBody>
      </p:sp>
      <p:sp>
        <p:nvSpPr>
          <p:cNvPr id="7" name="Text 4"/>
          <p:cNvSpPr/>
          <p:nvPr/>
        </p:nvSpPr>
        <p:spPr>
          <a:xfrm>
            <a:off x="666780" y="4217761"/>
            <a:ext cx="11144250" cy="361920"/>
          </a:xfrm>
          <a:prstGeom prst="rect">
            <a:avLst/>
          </a:prstGeom>
          <a:noFill/>
          <a:ln/>
        </p:spPr>
        <p:txBody>
          <a:bodyPr wrap="square" lIns="0" tIns="0" rIns="0" bIns="0" rtlCol="0" anchor="t"/>
          <a:lstStyle/>
          <a:p>
            <a:pPr algn="l" indent="0" marL="0">
              <a:lnSpc>
                <a:spcPct val="113000"/>
              </a:lnSpc>
              <a:buNone/>
            </a:pPr>
            <a:r>
              <a:rPr lang="tr" altLang="en-US" sz="2110" b="1" dirty="0">
                <a:solidFill>
                  <a:srgbClr val="25252B"/>
                </a:solidFill>
                <a:latin typeface="IBM Plex Sans" pitchFamily="34" charset="0"/>
                <a:ea typeface="IBM Plex Sans" pitchFamily="34" charset="-122"/>
                <a:cs typeface="IBM Plex Sans" pitchFamily="34" charset="-120"/>
              </a:rPr>
              <a:t>İş karşılığı ödeme</a:t>
            </a:r>
            <a:endParaRPr lang="tr" sz="2110" dirty="0"/>
          </a:p>
        </p:txBody>
      </p:sp>
      <p:sp>
        <p:nvSpPr>
          <p:cNvPr id="8" name="Text 5"/>
          <p:cNvSpPr/>
          <p:nvPr/>
        </p:nvSpPr>
        <p:spPr>
          <a:xfrm>
            <a:off x="1002000" y="4794199"/>
            <a:ext cx="5973227" cy="1139434"/>
          </a:xfrm>
          <a:prstGeom prst="rect">
            <a:avLst/>
          </a:prstGeom>
          <a:noFill/>
          <a:ln/>
        </p:spPr>
        <p:txBody>
          <a:bodyPr wrap="square" lIns="0" tIns="0" rIns="0" bIns="0" rtlCol="0" anchor="t"/>
          <a:lstStyle/>
          <a:p>
            <a:pPr algn="l" marL="200660" indent="-200660">
              <a:lnSpc>
                <a:spcPct val="113000"/>
              </a:lnSpc>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Fiyat birimi, kur zamanlaması, ücretleri kim öder?</a:t>
            </a:r>
            <a:endParaRPr lang="tr" sz="2110" dirty="0"/>
          </a:p>
          <a:p>
            <a:pPr algn="l" marL="200660" indent="-200660">
              <a:lnSpc>
                <a:spcPct val="113000"/>
              </a:lnSpc>
              <a:spcBef>
                <a:spcPts val="420"/>
              </a:spcBef>
              <a:buSzPct val="100000"/>
              <a:buChar char="•"/>
            </a:pPr>
            <a:r>
              <a:rPr lang="tr" altLang="en-US" sz="2110" dirty="0">
                <a:solidFill>
                  <a:srgbClr val="25252B"/>
                </a:solidFill>
                <a:latin typeface="IBM Plex Sans" pitchFamily="34" charset="0"/>
                <a:ea typeface="IBM Plex Sans" pitchFamily="34" charset="-122"/>
                <a:cs typeface="IBM Plex Sans" pitchFamily="34" charset="-120"/>
              </a:rPr>
              <a:t>Saklama, kayıtlar, güvenli yönetim?</a:t>
            </a:r>
            <a:endParaRPr lang="tr"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Müşteri sipariş verirMüşteri bir kahve ister. Garson fatura oluştururGarson bir ödeme talebi oluşturur. Müşteri öderMüşteri bitcoin ile öder. Garson teslim ederMüşteri kahvesini alır.">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Yerel Transferler, İadeler ve Bağışlar</a:t>
            </a:r>
            <a:endParaRPr lang="tr"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Aile içi transfer:</a:t>
            </a:r>
            <a:r>
              <a:rPr lang="tr" altLang="en-US" sz="2400" dirty="0">
                <a:solidFill>
                  <a:srgbClr val="25252B"/>
                </a:solidFill>
                <a:latin typeface="IBM Plex Sans" pitchFamily="34" charset="0"/>
                <a:ea typeface="IBM Plex Sans" pitchFamily="34" charset="-122"/>
                <a:cs typeface="IBM Plex Sans" pitchFamily="34" charset="-120"/>
              </a:rPr>
              <a:t> tüm güzergâhı, toplam maliyeti, gecikmeleri, saklama yöntemini ve alıcının ne istediğini karşılaştırın</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İade:</a:t>
            </a:r>
            <a:r>
              <a:rPr lang="tr" altLang="en-US" sz="2400" dirty="0">
                <a:solidFill>
                  <a:srgbClr val="25252B"/>
                </a:solidFill>
                <a:latin typeface="IBM Plex Sans" pitchFamily="34" charset="0"/>
                <a:ea typeface="IBM Plex Sans" pitchFamily="34" charset="-122"/>
                <a:cs typeface="IBM Plex Sans" pitchFamily="34" charset="-120"/>
              </a:rPr>
              <a:t> müşterinin talebini doğrulayın; yeni bir iade adresi kullanın; ücretler ve kayıtlar konusunda anlaşın</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Topluluk bağışı:</a:t>
            </a:r>
            <a:r>
              <a:rPr lang="tr" altLang="en-US" sz="2400" dirty="0">
                <a:solidFill>
                  <a:srgbClr val="25252B"/>
                </a:solidFill>
                <a:latin typeface="IBM Plex Sans" pitchFamily="34" charset="0"/>
                <a:ea typeface="IBM Plex Sans" pitchFamily="34" charset="-122"/>
                <a:cs typeface="IBM Plex Sans" pitchFamily="34" charset="-120"/>
              </a:rPr>
              <a:t> talebi doğrulayın; anahtar/yedek kontrolünün kimde olduğunu ve ödeme yolunu belirleyin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Şeffaflık ile bağışçı gizliliği arasında denge kurun; gerekli kayıtları kontrol edin</a:t>
            </a:r>
            <a:endParaRPr lang="t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Yerel Giriş ve Çıkış Yolları</a:t>
            </a:r>
            <a:endParaRPr lang="tr"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Giriş rampası:</a:t>
            </a:r>
            <a:r>
              <a:rPr lang="tr" altLang="en-US" sz="2300" dirty="0">
                <a:solidFill>
                  <a:srgbClr val="25252B"/>
                </a:solidFill>
                <a:latin typeface="IBM Plex Sans" pitchFamily="34" charset="0"/>
                <a:ea typeface="IBM Plex Sans" pitchFamily="34" charset="-122"/>
                <a:cs typeface="IBM Plex Sans" pitchFamily="34" charset="-120"/>
              </a:rPr>
              <a:t> yerel para, emek veya varlıklar → bitcoin</a:t>
            </a:r>
            <a:endParaRPr lang="tr" sz="2300" dirty="0"/>
          </a:p>
          <a:p>
            <a:pPr algn="l" marL="219710" indent="-219710">
              <a:lnSpc>
                <a:spcPct val="113000"/>
              </a:lnSpc>
              <a:spcBef>
                <a:spcPts val="460"/>
              </a:spcBef>
              <a:buSzPct val="100000"/>
              <a:buChar char="•"/>
            </a:pPr>
            <a:r>
              <a:rPr lang="tr" altLang="en-US" sz="2300" b="1" dirty="0">
                <a:solidFill>
                  <a:srgbClr val="422C70"/>
                </a:solidFill>
                <a:latin typeface="IBM Plex Sans" pitchFamily="34" charset="0"/>
                <a:ea typeface="IBM Plex Sans" pitchFamily="34" charset="-122"/>
                <a:cs typeface="IBM Plex Sans" pitchFamily="34" charset="-120"/>
              </a:rPr>
              <a:t>Çıkış rampası:</a:t>
            </a:r>
            <a:r>
              <a:rPr lang="tr" altLang="en-US" sz="2300" dirty="0">
                <a:solidFill>
                  <a:srgbClr val="25252B"/>
                </a:solidFill>
                <a:latin typeface="IBM Plex Sans" pitchFamily="34" charset="0"/>
                <a:ea typeface="IBM Plex Sans" pitchFamily="34" charset="-122"/>
                <a:cs typeface="IBM Plex Sans" pitchFamily="34" charset="-120"/>
              </a:rPr>
              <a:t> bitcoin → yerel para, mal veya hizmetler</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İki yerel yolu, Bitcoin dışı mevcut bir seçenekle karşılaştırın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Eline geçen toplam tutar, süre, saklama, gizlilik, geri alınma riski ve arıza noktaları</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Kontrolünüzdeki anahtarlara çekim yapılabildiğini doğrulayın; platform içi bakiye yalnızca bir alacak olarak kalabilir</a:t>
            </a:r>
            <a:endParaRPr lang="tr"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Yüz yüze takasta uygun bir kamusal alan kullanın, gereksiz nakit taşımaktan kaçının, uygun olduğunda güvendiğiniz birini yanınızda getirin, ayrılmadan önce ödemeyi doğrulayın ve yerel yasalara uyun. Varlıklarınızı veya saklama ayrıntılarınızı açıklamayın.</a:t>
            </a:r>
            <a:endParaRPr lang="tr"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KYC ile KYC'siz Arasındaki Ödünleşimler</a:t>
            </a:r>
            <a:endParaRPr lang="t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KYC:</a:t>
            </a:r>
            <a:r>
              <a:rPr lang="tr" altLang="en-US" sz="2400" dirty="0">
                <a:solidFill>
                  <a:srgbClr val="25252B"/>
                </a:solidFill>
                <a:latin typeface="IBM Plex Sans" pitchFamily="34" charset="0"/>
                <a:ea typeface="IBM Plex Sans" pitchFamily="34" charset="-122"/>
                <a:cs typeface="IBM Plex Sans" pitchFamily="34" charset="-120"/>
              </a:rPr>
              <a:t> kimlik doğrulamaları; olası bankacılık erişimi, limitler, mevzuata uyum veya hesap kurtarma avantajları</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Veri riski:</a:t>
            </a:r>
            <a:r>
              <a:rPr lang="tr" altLang="en-US" sz="2400" dirty="0">
                <a:solidFill>
                  <a:srgbClr val="25252B"/>
                </a:solidFill>
                <a:latin typeface="IBM Plex Sans" pitchFamily="34" charset="0"/>
                <a:ea typeface="IBM Plex Sans" pitchFamily="34" charset="-122"/>
                <a:cs typeface="IBM Plex Sans" pitchFamily="34" charset="-120"/>
              </a:rPr>
              <a:t> kimlik ile ödemeler arasında kalıcı bağlantılar, veri ihlalleri, kötüye kullanım veya kısıtlamalar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KYC'siz:</a:t>
            </a:r>
            <a:r>
              <a:rPr lang="tr" altLang="en-US" sz="2400" dirty="0">
                <a:solidFill>
                  <a:srgbClr val="25252B"/>
                </a:solidFill>
                <a:latin typeface="IBM Plex Sans" pitchFamily="34" charset="0"/>
                <a:ea typeface="IBM Plex Sans" pitchFamily="34" charset="-122"/>
                <a:cs typeface="IBM Plex Sans" pitchFamily="34" charset="-120"/>
              </a:rPr>
              <a:t> potansiyel olarak daha az kimlik bilgisi toplanması</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Olası daha yüksek fiyatlar, daha düşük likidite, daha az destek, dolandırıcılık veya yasal kısıtlamalar</a:t>
            </a:r>
            <a:endParaRPr lang="tr"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Hiçbir seçenek kendiliğinden en iyisi değildir. Gizlilik uğruna yerel yasaları çiğnemeyin veya kendinizi fiziksel tehlikeye atmayın; emin olmadığınız durumlarda yetkin kaynaklardan güncel yerel rehberlik alın.</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Döngüsel Ekonomiler</a:t>
            </a:r>
            <a:endParaRPr lang="tr"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Bitcoin döngüsel ekonomisi, bir topluluk içinde gönüllü olarak bitcoin kazanan, harcayan, biriktiren ve takas eden insanları birbirine bağlar.</a:t>
            </a:r>
            <a:endParaRPr lang="tr"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Çalışanlar → müşteriler → esnaf → tedarikçiler</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Değer nerede dolaşıyor veya itibari paraya nerede çevriliyor?</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Eğitimi ve teknik desteği kim sağlıyor?</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Bağlantı kesilirse ne olur?</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Saklama ve fiyat risklerini kim üstleniyor?</a:t>
            </a:r>
            <a:endParaRPr lang="tr"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Benimseme rakamları tek başına faydayı kanıtlamaz. Zayıf talep, araçlar, eğitim veya güvenlik döngüyü kırabilir; bedava dağıtımlara ya da her ödemeyi tek bir organizatörün işlemesine bağımlı olmaktan kaçının.</a:t>
            </a:r>
            <a:endParaRPr lang="t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MüşteriMüşteri, mallar karşılığında bir satıcıya bitcoin ile ödeme yapar. SatıcıSatıcı, bir hizmet karşılığında bir hizmet sağlayıcıya bitcoin ile ödeme yapar.Hizmet sağlayıcıHizmet sağlayıcı, harcadı">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Satıcı veya Topluluk Kullanım Örnekleri</a:t>
            </a:r>
            <a:endParaRPr lang="t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Fiyatlandırma birimi ve ödeme yöntemi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Anahtar kontrolü, personel erişimi, cihaz güvenliği ve yedekler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Onay, makbuzlar, iadeler ve hatalar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Dönüştürme, kayıtlar, vergiler ve destek</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Cüzdan veya ağ arızasına karşı plan yapın</a:t>
            </a:r>
            <a:endParaRPr lang="tr"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Ortak fonları elinde tutan tek bir organizatör, bir emanetçi ve bir güven noktasıdır. Ortak fonlar; şeffaf kurallar, kayıtlar, erişim kontrolleri ve gerektiğinde hukuki inceleme gerektirir.</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Yerel Kaynak Haritaları ve Topluluk Keşfi</a:t>
            </a:r>
            <a:endParaRPr lang="tr" sz="3000" dirty="0"/>
          </a:p>
        </p:txBody>
      </p:sp>
      <p:pic>
        <p:nvPicPr>
          <p:cNvPr id="4" name="Image 0" descr="QR code">    </p:cNvPr>
          <p:cNvPicPr>
            <a:picLocks noChangeAspect="1"/>
          </p:cNvPicPr>
          <p:nvPr/>
        </p:nvPicPr>
        <p:blipFill>
          <a:blip r:embed="rId1"/>
          <a:stretch>
            <a:fillRect/>
          </a:stretch>
        </p:blipFill>
        <p:spPr>
          <a:xfrm>
            <a:off x="9429750" y="1295430"/>
            <a:ext cx="2095530" cy="4722785"/>
          </a:xfrm>
          <a:prstGeom prst="rect">
            <a:avLst/>
          </a:prstGeom>
        </p:spPr>
      </p:pic>
      <p:sp>
        <p:nvSpPr>
          <p:cNvPr id="5" name="Text 2"/>
          <p:cNvSpPr/>
          <p:nvPr/>
        </p:nvSpPr>
        <p:spPr>
          <a:xfrm>
            <a:off x="1047720" y="1386779"/>
            <a:ext cx="8483620" cy="2650754"/>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Satıcıları, eğitmenleri, buluşmaları ve topluluk kaynaklarını bulun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Tarihi kontrol edin; bağımsız olarak doğrulayın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Ödeme yapmak veya katılmak için alternatif bir yöntem bulundurun</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Topluluk üyeliği güvenilirliğin kanıtı değildir</a:t>
            </a:r>
            <a:endParaRPr lang="tr" sz="2400" dirty="0"/>
          </a:p>
        </p:txBody>
      </p:sp>
      <p:sp>
        <p:nvSpPr>
          <p:cNvPr id="6" name="Text 3"/>
          <p:cNvSpPr/>
          <p:nvPr/>
        </p:nvSpPr>
        <p:spPr>
          <a:xfrm>
            <a:off x="666780" y="4372752"/>
            <a:ext cx="8901135" cy="1645463"/>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Bir buluşmada kurtarma kelimelerinizi, bakiyelerinizi, ev adresinizi veya güvenlik düzenlemelerinizi asla açıklamayın. Yatırım yönetimi, özel takas teklifleri, acil yardım talepleri ve garantili getiri vaatleri konusunda dikkatli olun.</a:t>
            </a:r>
            <a:endParaRPr lang="t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Tekrar: Bunu Kendi Topluluğunuzla İlişkilendirin</a:t>
            </a:r>
            <a:endParaRPr lang="t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Önce bireysel olarak tamamlayın, ardından gerekçelerinizi grubunuzla karşılaştırın.</a:t>
            </a:r>
            <a:endParaRPr lang="tr" sz="2400" dirty="0"/>
          </a:p>
        </p:txBody>
      </p:sp>
      <p:sp>
        <p:nvSpPr>
          <p:cNvPr id="5" name="Text 3"/>
          <p:cNvSpPr/>
          <p:nvPr/>
        </p:nvSpPr>
        <p:spPr>
          <a:xfrm>
            <a:off x="1047720" y="2514326"/>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Hangi yerel ihtiyaç ve paranın hangi işlevi söz konusuydu?</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Hangi gerçekçi alternatifle karşılaştırdınız?</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Zincir üstü mü, Lightning mi, yoksa ikisi birden mi? Anahtarları kim kontrol ediyordu?</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En güçlü fayda, en ciddi risk ve olası başarısızlık nedir?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Hukuk, altyapı, dil veya kültür sonucu nasıl etkiledi?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Varsa, sorumlu bir sonraki adımı hangi kanıtlar destekliyor?</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Temel Çıkarımlar ve Düşünmek İçin Bir An</a:t>
            </a:r>
            <a:endParaRPr lang="tr" sz="3000" dirty="0"/>
          </a:p>
        </p:txBody>
      </p:sp>
      <p:sp>
        <p:nvSpPr>
          <p:cNvPr id="4" name="Text 2"/>
          <p:cNvSpPr/>
          <p:nvPr/>
        </p:nvSpPr>
        <p:spPr>
          <a:xfrm>
            <a:off x="1032449" y="1383030"/>
            <a:ext cx="11109137" cy="2603937"/>
          </a:xfrm>
          <a:prstGeom prst="rect">
            <a:avLst/>
          </a:prstGeom>
          <a:noFill/>
          <a:ln/>
        </p:spPr>
        <p:txBody>
          <a:bodyPr wrap="square" lIns="0" tIns="0" rIns="0" bIns="0" rtlCol="0" anchor="t"/>
          <a:lstStyle/>
          <a:p>
            <a:pPr algn="l" marL="219710" indent="-219710">
              <a:lnSpc>
                <a:spcPct val="113000"/>
              </a:lnSpc>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Yerel bir ihtiyaçla ve gerçekçi bir alternatifle başlayın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Gözlemleyin, güvenli bir şekilde pratik yapın, ardından açıklayın veya gösterin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Araçları, saklama yöntemini, maliyetleri, gizliliği ve güncel yerel kuralları doğrulayın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Ödeme yöntemini ve sonucu teyit edin; olası aksaklıklara karşı plan yapın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Faydalı topluluk katılımı gönüllüdür ve insanları korur</a:t>
            </a:r>
            <a:endParaRPr lang="tr" sz="2300" dirty="0"/>
          </a:p>
        </p:txBody>
      </p:sp>
      <p:sp>
        <p:nvSpPr>
          <p:cNvPr id="5" name="Shape 3"/>
          <p:cNvSpPr/>
          <p:nvPr/>
        </p:nvSpPr>
        <p:spPr>
          <a:xfrm>
            <a:off x="666780" y="4308744"/>
            <a:ext cx="10858500" cy="1579352"/>
          </a:xfrm>
          <a:prstGeom prst="rect">
            <a:avLst/>
          </a:prstGeom>
          <a:solidFill>
            <a:srgbClr val="F3F3FA"/>
          </a:solidFill>
          <a:ln/>
        </p:spPr>
      </p:sp>
      <p:sp>
        <p:nvSpPr>
          <p:cNvPr id="6" name="Shape 4"/>
          <p:cNvSpPr/>
          <p:nvPr/>
        </p:nvSpPr>
        <p:spPr>
          <a:xfrm>
            <a:off x="666780" y="4308744"/>
            <a:ext cx="57150" cy="1579352"/>
          </a:xfrm>
          <a:prstGeom prst="rect">
            <a:avLst/>
          </a:prstGeom>
          <a:solidFill>
            <a:srgbClr val="422C70"/>
          </a:solidFill>
          <a:ln/>
        </p:spPr>
      </p:sp>
      <p:sp>
        <p:nvSpPr>
          <p:cNvPr id="7" name="Text 5"/>
          <p:cNvSpPr/>
          <p:nvPr/>
        </p:nvSpPr>
        <p:spPr>
          <a:xfrm>
            <a:off x="1192103" y="4572091"/>
            <a:ext cx="10456896" cy="1052657"/>
          </a:xfrm>
          <a:prstGeom prst="rect">
            <a:avLst/>
          </a:prstGeom>
          <a:noFill/>
          <a:ln/>
        </p:spPr>
        <p:txBody>
          <a:bodyPr wrap="square" lIns="0" tIns="0" rIns="0" bIns="0" rtlCol="0" anchor="t"/>
          <a:lstStyle/>
          <a:p>
            <a:pPr algn="l" indent="0" marL="0">
              <a:lnSpc>
                <a:spcPct val="113000"/>
              </a:lnSpc>
              <a:buNone/>
            </a:pPr>
            <a:r>
              <a:rPr lang="tr" altLang="en-US" sz="2300" b="1" dirty="0">
                <a:solidFill>
                  <a:srgbClr val="422C70"/>
                </a:solidFill>
                <a:latin typeface="IBM Plex Sans" pitchFamily="34" charset="0"/>
                <a:ea typeface="IBM Plex Sans" pitchFamily="34" charset="-122"/>
                <a:cs typeface="IBM Plex Sans" pitchFamily="34" charset="-120"/>
              </a:rPr>
              <a:t>Düşünmek için bir an</a:t>
            </a:r>
            <a:endParaRPr lang="tr" sz="2300" dirty="0"/>
          </a:p>
          <a:p>
            <a:pPr algn="l" indent="0" marL="0">
              <a:lnSpc>
                <a:spcPct val="113000"/>
              </a:lnSpc>
              <a:spcBef>
                <a:spcPts val="340"/>
              </a:spcBef>
              <a:buNone/>
            </a:pPr>
            <a:r>
              <a:rPr lang="tr" altLang="en-US" sz="2300" dirty="0">
                <a:solidFill>
                  <a:srgbClr val="25252B"/>
                </a:solidFill>
                <a:latin typeface="IBM Plex Sans" pitchFamily="34" charset="0"/>
                <a:ea typeface="IBM Plex Sans" pitchFamily="34" charset="-122"/>
                <a:cs typeface="IBM Plex Sans" pitchFamily="34" charset="-120"/>
              </a:rPr>
              <a:t>Bir Bitcoin yolunun yerel bir ihtiyaca uygun olup olmadığına karar vermeden önce hangi soruyu sorardınız?</a:t>
            </a:r>
            <a:endParaRPr lang="tr"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 Diploması · Modül 4</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 Diploması</dc:title>
  <dc:subject>Open educational slides (Creative Commons). Adapt them freely.</dc:subject>
  <dc:creator>My First Bitcoin</dc:creator>
  <cp:lastModifiedBy>My First Bitcoin</cp:lastModifiedBy>
  <cp:revision>1</cp:revision>
  <dcterms:created xsi:type="dcterms:W3CDTF">2026-10-22T20:26:22Z</dcterms:created>
  <dcterms:modified xsi:type="dcterms:W3CDTF">2026-10-22T20:26:22Z</dcterms:modified>
</cp:coreProperties>
</file>