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Inkomoko: My First Bitcoin, Intangamarara kuri Bitcoin, Igitabu c’abatangura, integuro ya 26.10. Vyahinduwe hisunzwe uruhusha rwa Creative Commons Attribution-ShareAlike 4.0 International; izi mpapuro zo kwerekana zikoresha urwo ruhusha nyene. Izi mpapuro ni igikoresho gifasha umwigisha gushikiriza icigwa, zishingiye ku bibazo bitandatu biri muri ico gitabu. Nimuhuze uburorero, umuvuduko w’inyigisho n’uburyo bwo kuzishikiriza n’abo mwigisha, ariko mugumye insobanuro n’ubutumwa bwerekeye umutekano. Nta kiringo ntakuka c’icigwa gitegekanijwe.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Mutangure n’ishusho: abantu bose badukikuje bakoresha amahera ata co bayibazako. Mubaze abagize umugwi igihe baheruka kwiyumvira aho amahera 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Muhe abiga iminota mikeyi yo kwandika. Ntimusabe umuntu n’umwe gutanga amakuru y’ido n’ido yerekeye ivy’amafaranga yiwe bwite. Izi nyishu zizogaruka ku gicapo c’ivyiyumviro nyamukuru citwa «Ni igiki gikurikira?».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Mugume mwisunga iryo tandukaniro mu kiringo cose c’iki cigwa. Igihe hagize ikivugwa, mwibaze muti: twoshobora kugisuzuma, canke gisaba ingingo ngenderwako n’ibimenyamenya?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Nimukoreshe akarorero kari mu gitabu c’ubuyobozi: murima umuceri kandi mukeneye ibirato, ariko uwukora ibirato ashaka amavuta yo guteka, ntashaka umuceri. Abahinga mu vy’ubutunzi ivyo bavyita uguhurirana kw’ivyo abantu bipfuza ku mpande zompi.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Nimukoreshe akarorero kari mu gitabu c’ubuyobozi: murima umuceri kandi mukeneye ibirato, ariko uwukora ibirato ashaka amavuta yo guteka, ntashaka umuceri. Abahinga mu vy’ubutunzi ivyo bavyita uguhurirana kw’ivyo abantu bipfuza ku mpande zompi.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Inoti y’amahera ni urupapuro gusa. Amahera atorera umuti ingorane zo guhanahana ibidandazwa ku bindi mu gutandukanya kugurisha no kugura: mugurisha umuceri wanyu umuntu umwe, mukagura ibirato ku wundi. Ico ni co gitandukanya amahera n’uguhanahana ibidandazwa ku bindi.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Iduga ry’ibiciro ni ukwiyongera kubandanya kw’urugero rusangi rw’ibiciro. Urundi ruhande rwaryo ni ubushobozi bwo kugura: ivyo igipimo kimwe c’amahera gishobora kugura. Iyo ikiguzi c’igiseke c’ibintu vy’ishimikiro kiduze kiva ku bipimo 100 vy’amahera kikaja kuri 110, vya bipimo 100 nyene ntibiba bigishobora kugura ico giseke 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Iduga ry’ibiciro ni ukwiyongera kubandanya kw’urugero rusangi rw’ibiciro. Urundi ruhande rwaryo ni ubushobozi bwo kugura: ivyo igipimo kimwe c’amahera gishobora kugura. Iyo ikiguzi c’igiseke c’ibintu vy’ishimikiro kiduze kiva ku bipimo 100 vy’amahera kikaja kuri 110, vya bipimo 100 nyene ntibiba bigishobora kugura ico giseke 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Abahinga mu vy’ubutunzi baraharira ku rugero igituma kimwekimwe cose kigira uruhara. Nimushimike kuri ca gituma kimwe kiva ku ngingo yafashwe aho kuva ku kintu cashitse giturumbuka.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Ibi birashoboka ata gikoresho na kimwe canke interineti. Mugereranye inyishu zatanzwe mu mugwi, mwongere mwibutse abiga ko igiciro kimwe conyene kiterekana igipimo cose c’iduga ry’ibiciro.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Imbere y’uko Bitcoin ibaho, kurungika amafaranga kuri internet vyama bisaba kwizigira ikigo: ibanki canke ishirahamwe ryo kwishurana ryabika igitabu c’amakonte, rikemeza amakonte, kandi ryashobora guteba, guhagarika canke gusubiza inyuma ukwishura. Amakuru yo mu buhinga bwa none aroroshe gukoporora: iyo igiceri co mu buhinga bwa none gishobora gukoreshwa mu kwishura incuro zibiri, nticoshoboye gukora nk’amafaranga. Iyo ni yo ngorane yo gukoresha amafaranga amwe incuro zibiri. Satoshi Nakamoto ni umuntu canke umugwi ukoresha iryo zina.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Kutagira ubuyobozi bumwe bugenzura vyose ntibisigura ko bose bafise ijambo ringana. Bisigura ko ata n’umwe mu babigiramwo uruhara ashobora guhindura igitabu c’inyandiko z’ibikorwa vy’amahera canke amategeko agenga amahera ku bwa bose.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nshasha zirekurwa hakurikijwe ingengabihe izwi na bose, kandi inyabwonko zigenga zitwa amapfundo ziranka ibarabara ryose ridakurikiza iryo tegeko. Ico gitigiri ntarengwa kirizigirwa kuko uwo ari we wese ashobora kugisuzuma. Si itegeko ry’ivyaremwe: riguma ryubahirizwa kuko abari muri uwo muhora babandanya kurishira mu ngiro. Kuba igitigiri ca bitcoin gifise aho kigarukira ntivyemeza ko igiciro kizoduga; igiciro kivana n’ubwinshi bw’izikenewe hamwe n’ubwinshi bw’izitangwa.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Gutunga 100 000 sats no gutunga 0,001 bitcoin bisigura urugero rumwe rw’amahera. Nimukosore iciyumviro kitari co c’uko Bitcoin idashobora kugurwa kubera ko bitcoin imwe izimvye.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Abakoresha bararungika, bakakira kandi bakabika bitcoin; ibikoresho bihurikiye ku rubuga birasuzuma ko irungikwa ryose n’igice cose c’amakuru vyubahiriza amategeko; abacukuzi barahiganwa kugira bongere igice gishasha c’amakuru ku rutonde rw’ivyanditswe, hafi buri minota cumi. Urwo rutonde, ari rwo ruhererekane rw’ibice vy’amakuru rwitwa blockchain, rurashobora kubonwa na bose kandi kurusubira kwandika bisaba uburyo bwinshi cane. Icitonderwa ku nyandiko: Bitcoin itangurwa na B nkuru akenshi isobanura urubuga canke uburyo bukora; bitcoin itangurwa na b ntoya isobanura amahera ubwayo.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Abakoresha bararungika, bakakira kandi bakabika bitcoin; ibikoresho bihurikiye ku rubuga birasuzuma ko irungikwa ryose n’igice cose c’amakuru vyubahiriza amategeko; abacukuzi barahiganwa kugira bongere igice gishasha c’amakuru ku rutonde rw’ivyanditswe, hafi buri minota cumi. Urwo rutonde, ari rwo ruhererekane rw’ibice vy’amakuru rwitwa blockchain, rurashobora kubonwa na bose kandi kurusubira kwandika bisaba uburyo bwinshi cane. Icitonderwa ku nyandiko: Bitcoin itangurwa na B nkuru akenshi isobanura urubuga canke uburyo bukora; bitcoin itangurwa na b ntoya isobanura amahera ubwayo.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Agasakoshi ka Bitcoin ni igikoresho, akenshi kikaba ari porogarama, kibafasha kwakira, kugenzura no kurungika bitcoin. Bitcoin zanyu ntizibikwa muri telefone yanyu: zandikwa kuri blockchain. Ako gasakoshi gacungera imfunguruzo zibafasha kwemeza ko izo bitcoin ari izanyu no gutanga uruhusha rwo kuriha.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Urukurikirane rw’amajambo yo gusubizaho isakoshi si uburyo bwo kuyigarukana gusa: rutanga uburenganzira bwose bwo kuyikoresha. Mwandike ayo majambo neza ku rupapuro igihe murema isakoshi; muyabike ahatari kuri internet, mw’ibanga, kandi ahantu atazotakara canke ngo yononekare. Ntimukigere muyafotora, muyarungika kuri imeyili, muyabika mu nyandiko zo mu bubiko bwo kuri internet, muyarungika mu butumwa, canke muyandika ku rubuga rwa internet. Amajambo yerekanwa ni akarorero gusa; ntimukigere mwerekana canke mukusanya urukurikirane rw’amajambo yo gusubizaho isakoshi ikoreshwa vy’ukuri.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ntihanura gukoresha amasakoshi kanaka yo kubikamwo bitcoin. Ibikoresho, amafaranga asabwa be na ba nyenevyo birahinduka, kandi ikibereye ikibano kimwe gishobora kutabera ikindi. Murangire abiga umwigisha wo mu karere kabo yizigirwa.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17892" y="571500"/>
            <a:ext cx="1507388" cy="272400"/>
          </a:xfrm>
          <a:prstGeom prst="rect">
            <a:avLst/>
          </a:prstGeom>
          <a:noFill/>
          <a:ln/>
        </p:spPr>
        <p:txBody>
          <a:bodyPr wrap="square" lIns="0" tIns="0" rIns="0" bIns="0" rtlCol="0" anchor="t"/>
          <a:lstStyle/>
          <a:p>
            <a:pPr algn="r" indent="0" marL="0">
              <a:lnSpc>
                <a:spcPct val="108000"/>
              </a:lnSpc>
              <a:buNone/>
            </a:pPr>
            <a:r>
              <a:rPr lang="rn" altLang="en-US" sz="1650" dirty="0">
                <a:solidFill>
                  <a:srgbClr val="FFFFFF"/>
                </a:solidFill>
                <a:latin typeface="IBM Plex Sans" pitchFamily="34" charset="0"/>
                <a:ea typeface="IBM Plex Sans" pitchFamily="34" charset="-122"/>
                <a:cs typeface="IBM Plex Sans" pitchFamily="34" charset="-120"/>
              </a:rPr>
              <a:t>Integuro 26.10</a:t>
            </a:r>
            <a:endParaRPr lang="rn"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rn" altLang="en-US" sz="7200" dirty="0">
                <a:solidFill>
                  <a:srgbClr val="FFFFFF"/>
                </a:solidFill>
                <a:latin typeface="IBM Plex Sans Medium" pitchFamily="34" charset="0"/>
                <a:ea typeface="IBM Plex Sans Medium" pitchFamily="34" charset="-122"/>
                <a:cs typeface="IBM Plex Sans Medium" pitchFamily="34" charset="-120"/>
              </a:rPr>
              <a:t>Intangamarara</a:t>
            </a:r>
            <a:br/>
            <a:r>
              <a:rPr lang="rn" altLang="en-US" sz="7200" dirty="0">
                <a:solidFill>
                  <a:srgbClr val="FFFFFF"/>
                </a:solidFill>
                <a:latin typeface="IBM Plex Sans Medium" pitchFamily="34" charset="0"/>
                <a:ea typeface="IBM Plex Sans Medium" pitchFamily="34" charset="-122"/>
                <a:cs typeface="IBM Plex Sans Medium" pitchFamily="34" charset="-120"/>
              </a:rPr>
              <a:t>kuri</a:t>
            </a:r>
            <a:br/>
            <a:r>
              <a:rPr lang="rn" altLang="en-US" sz="7200" dirty="0">
                <a:solidFill>
                  <a:srgbClr val="FFFFFF"/>
                </a:solidFill>
                <a:latin typeface="IBM Plex Sans Medium" pitchFamily="34" charset="0"/>
                <a:ea typeface="IBM Plex Sans Medium" pitchFamily="34" charset="-122"/>
                <a:cs typeface="IBM Plex Sans Medium" pitchFamily="34" charset="-120"/>
              </a:rPr>
              <a:t>Bitcoin</a:t>
            </a:r>
            <a:endParaRPr lang="r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rn" altLang="en-US" sz="2400" dirty="0">
                <a:solidFill>
                  <a:srgbClr val="FFFFFF"/>
                </a:solidFill>
                <a:latin typeface="IBM Plex Sans" pitchFamily="34" charset="0"/>
                <a:ea typeface="IBM Plex Sans" pitchFamily="34" charset="-122"/>
                <a:cs typeface="IBM Plex Sans" pitchFamily="34" charset="-120"/>
              </a:rPr>
              <a:t>Imfashanyigisho y’abatangura</a:t>
            </a:r>
            <a:endParaRPr lang="r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Kubera iki amahera ahambaye?</a:t>
            </a:r>
            <a:endParaRPr lang="r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Dukoresha amahera buri musi, yamara ni gake twibaza ingene akora.</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Abantu benshi ntibigera</a:t>
            </a:r>
            <a:br/>
            <a:r>
              <a:rPr lang="rn" altLang="en-US" sz="3000" dirty="0">
                <a:solidFill>
                  <a:srgbClr val="422C70"/>
                </a:solidFill>
                <a:latin typeface="IBM Plex Sans Medium" pitchFamily="34" charset="0"/>
                <a:ea typeface="IBM Plex Sans Medium" pitchFamily="34" charset="-122"/>
                <a:cs typeface="IBM Plex Sans Medium" pitchFamily="34" charset="-120"/>
              </a:rPr>
              <a:t>bafata akanya ko kwiyumvira</a:t>
            </a:r>
            <a:br/>
            <a:r>
              <a:rPr lang="rn" altLang="en-US" sz="3000" dirty="0">
                <a:solidFill>
                  <a:srgbClr val="422C70"/>
                </a:solidFill>
                <a:latin typeface="IBM Plex Sans Medium" pitchFamily="34" charset="0"/>
                <a:ea typeface="IBM Plex Sans Medium" pitchFamily="34" charset="-122"/>
                <a:cs typeface="IBM Plex Sans Medium" pitchFamily="34" charset="-120"/>
              </a:rPr>
              <a:t>ku mafaranga</a:t>
            </a:r>
            <a:endParaRPr lang="rn"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Si ukuyikorera, si ukuyikoresha mu kugura, ahubwo ni ukwiyumvira ico ari co n'ingene ikora.</a:t>
            </a:r>
            <a:endParaRPr lang="r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Kubera iki amahera ahambaye?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Ibibazo bitanu vyo gutangura</a:t>
            </a:r>
            <a:endParaRPr lang="rn"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Kubera iki abantu bakeneye amahera?</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Ni igiki gituma ikintu kiba amahera?</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Ni nde ashobora kurema canke kugenzura amahera mukoresha?</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Kubera iki amahera mukoresha afise agaciro?</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Amahera yanyu arashobora kugura ibintu bingana n'ivyo yagura mbere?</a:t>
            </a:r>
            <a:endParaRPr lang="rn"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rn" altLang="en-US" sz="2110" b="1" dirty="0">
                <a:solidFill>
                  <a:srgbClr val="422C70"/>
                </a:solidFill>
                <a:latin typeface="IBM Plex Sans" pitchFamily="34" charset="0"/>
                <a:ea typeface="IBM Plex Sans" pitchFamily="34" charset="-122"/>
                <a:cs typeface="IBM Plex Sans" pitchFamily="34" charset="-120"/>
              </a:rPr>
              <a:t>Nimubike inyishu zanyu</a:t>
            </a:r>
            <a:endParaRPr lang="rn" sz="2110" dirty="0"/>
          </a:p>
          <a:p>
            <a:pPr algn="l" indent="0" marL="0">
              <a:lnSpc>
                <a:spcPct val="113000"/>
              </a:lnSpc>
              <a:spcBef>
                <a:spcPts val="320"/>
              </a:spcBef>
              <a:buNone/>
            </a:pPr>
            <a:r>
              <a:rPr lang="rn" altLang="en-US" sz="2110" dirty="0">
                <a:solidFill>
                  <a:srgbClr val="25252B"/>
                </a:solidFill>
                <a:latin typeface="IBM Plex Sans" pitchFamily="34" charset="0"/>
                <a:ea typeface="IBM Plex Sans" pitchFamily="34" charset="-122"/>
                <a:cs typeface="IBM Plex Sans" pitchFamily="34" charset="-120"/>
              </a:rPr>
              <a:t>Nimwandike inyishu ngufi kuri buri kibazo. Muzosubira kuri izo nyishu mu mpera.</a:t>
            </a:r>
            <a:endParaRPr lang="rn"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Kubera iki amahera ahambaye?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Ukuri canke iciyumviro?</a:t>
            </a:r>
            <a:endParaRPr lang="rn"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rn" altLang="en-US" sz="2300" b="1" dirty="0">
                <a:solidFill>
                  <a:srgbClr val="422C70"/>
                </a:solidFill>
                <a:latin typeface="IBM Plex Sans" pitchFamily="34" charset="0"/>
                <a:ea typeface="IBM Plex Sans" pitchFamily="34" charset="-122"/>
                <a:cs typeface="IBM Plex Sans" pitchFamily="34" charset="-120"/>
              </a:rPr>
              <a:t>Ukuri:</a:t>
            </a:r>
            <a:r>
              <a:rPr lang="rn" altLang="en-US" sz="2300" dirty="0">
                <a:solidFill>
                  <a:srgbClr val="25252B"/>
                </a:solidFill>
                <a:latin typeface="IBM Plex Sans" pitchFamily="34" charset="0"/>
                <a:ea typeface="IBM Plex Sans" pitchFamily="34" charset="-122"/>
                <a:cs typeface="IBM Plex Sans" pitchFamily="34" charset="-120"/>
              </a:rPr>
              <a:t> "Iyi noti iremewe mu kuriha amakori." Ivyo birashobora kugenzurwa.</a:t>
            </a:r>
            <a:endParaRPr lang="rn" sz="2300" dirty="0"/>
          </a:p>
          <a:p>
            <a:pPr algn="l" marL="219710" indent="-219710">
              <a:lnSpc>
                <a:spcPct val="113000"/>
              </a:lnSpc>
              <a:spcBef>
                <a:spcPts val="460"/>
              </a:spcBef>
              <a:buSzPct val="100000"/>
              <a:buChar char="•"/>
            </a:pPr>
            <a:r>
              <a:rPr lang="rn" altLang="en-US" sz="2300" b="1" dirty="0">
                <a:solidFill>
                  <a:srgbClr val="422C70"/>
                </a:solidFill>
                <a:latin typeface="IBM Plex Sans" pitchFamily="34" charset="0"/>
                <a:ea typeface="IBM Plex Sans" pitchFamily="34" charset="-122"/>
                <a:cs typeface="IBM Plex Sans" pitchFamily="34" charset="-120"/>
              </a:rPr>
              <a:t>Iciyumviro:</a:t>
            </a:r>
            <a:r>
              <a:rPr lang="rn" altLang="en-US" sz="2300" dirty="0">
                <a:solidFill>
                  <a:srgbClr val="25252B"/>
                </a:solidFill>
                <a:latin typeface="IBM Plex Sans" pitchFamily="34" charset="0"/>
                <a:ea typeface="IBM Plex Sans" pitchFamily="34" charset="-122"/>
                <a:cs typeface="IBM Plex Sans" pitchFamily="34" charset="-120"/>
              </a:rPr>
              <a:t> "Ubu ni bwo buryo bwiza kuruta ubundi bwose bw’amahera." Ivyo bisaba ibipimo n’ivyemezo.</a:t>
            </a:r>
            <a:endParaRPr lang="rn" sz="2300" dirty="0"/>
          </a:p>
        </p:txBody>
      </p:sp>
      <p:sp>
        <p:nvSpPr>
          <p:cNvPr id="6" name="Text 3"/>
          <p:cNvSpPr/>
          <p:nvPr/>
        </p:nvSpPr>
        <p:spPr>
          <a:xfrm>
            <a:off x="666780" y="3738250"/>
            <a:ext cx="6340632" cy="1974921"/>
          </a:xfrm>
          <a:prstGeom prst="rect">
            <a:avLst/>
          </a:prstGeom>
          <a:noFill/>
          <a:ln/>
        </p:spPr>
        <p:txBody>
          <a:bodyPr wrap="square" lIns="0" tIns="0" rIns="0" bIns="0" rtlCol="0" anchor="t"/>
          <a:lstStyle/>
          <a:p>
            <a:pPr algn="l" indent="0" marL="0">
              <a:lnSpc>
                <a:spcPct val="113000"/>
              </a:lnSpc>
              <a:buNone/>
            </a:pPr>
            <a:r>
              <a:rPr lang="rn" altLang="en-US" sz="2300" dirty="0">
                <a:solidFill>
                  <a:srgbClr val="25252B"/>
                </a:solidFill>
                <a:latin typeface="IBM Plex Sans" pitchFamily="34" charset="0"/>
                <a:ea typeface="IBM Plex Sans" pitchFamily="34" charset="-122"/>
                <a:cs typeface="IBM Plex Sans" pitchFamily="34" charset="-120"/>
              </a:rPr>
              <a:t>Iyi mfashanyigisho igenewe inyigisho gusa. Ntitanga impanuro zijanye n’imari, ishoramari, amategeko canke amakori, kandi ntivuga ko mukwiye kugura, kugurisha canke kubika ikintu na kimwe.</a:t>
            </a:r>
            <a:endParaRPr lang="r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Kubera iki amahera ahambaye?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Amafaranga ni iki?</a:t>
            </a:r>
            <a:endParaRPr lang="r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Amahera ni igikoresho co guhanahana.</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Uguhanahana ibidandazwa n’uguhurirana kw’ivyo impande</a:t>
            </a:r>
            <a:br/>
            <a:r>
              <a:rPr lang="rn" altLang="en-US" sz="3000" dirty="0">
                <a:solidFill>
                  <a:srgbClr val="422C70"/>
                </a:solidFill>
                <a:latin typeface="IBM Plex Sans Medium" pitchFamily="34" charset="0"/>
                <a:ea typeface="IBM Plex Sans Medium" pitchFamily="34" charset="-122"/>
                <a:cs typeface="IBM Plex Sans Medium" pitchFamily="34" charset="-120"/>
              </a:rPr>
              <a:t>zompi zikeneye</a:t>
            </a:r>
            <a:endParaRPr lang="r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Umwe wese muri abo bantu babiri ategerezwa kuba ashaka ivyo uwundi afise, mu mwanya umwe kandi mu bwinshi bubereye.</a:t>
            </a:r>
            <a:endParaRPr lang="rn"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Uguhanahana ibidandazwa n’uguhurirana kw’ivyo impande</a:t>
            </a:r>
            <a:br/>
            <a:r>
              <a:rPr lang="rn" altLang="en-US" sz="3000" dirty="0">
                <a:solidFill>
                  <a:srgbClr val="422C70"/>
                </a:solidFill>
                <a:latin typeface="IBM Plex Sans Medium" pitchFamily="34" charset="0"/>
                <a:ea typeface="IBM Plex Sans Medium" pitchFamily="34" charset="-122"/>
                <a:cs typeface="IBM Plex Sans Medium" pitchFamily="34" charset="-120"/>
              </a:rPr>
              <a:t>zompi zikeneye</a:t>
            </a:r>
            <a:endParaRPr lang="r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Abo bantu bompi bategerezwa kuba bashaka ivyo uwundi afise, mu gihe kimwe kandi ku rugero rubereye.</a:t>
            </a:r>
            <a:endParaRPr lang="rn" sz="2400" dirty="0"/>
          </a:p>
        </p:txBody>
      </p:sp>
      <p:pic>
        <p:nvPicPr>
          <p:cNvPr id="5" name="Image 0" descr="Amina Afise: umuceri Ashaka: ibiratoHamwe na LuisLuis ntashaka umuceri.Luis Afise: ibiratoAshaka: amavutaHamwe na MeiMei ntashaka ibirato.MeiAfise: amavutaAshaka: gusanurirwaHamwe na AminaAmina ntasho">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Amahera ni igikoresho co guhanahana</a:t>
            </a:r>
            <a:endParaRPr lang="r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Nta muntu yipfuza amahera kugira gusa ayatunge. Afise akamaro kuko abandi bayemera, biteze ko n'abandi bazoyemera mu nyuma.</a:t>
            </a:r>
            <a:endParaRPr lang="r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Ibintu Bitatu Amahera Akora</a:t>
            </a:r>
            <a:endParaRPr lang="rn" sz="3000" dirty="0"/>
          </a:p>
        </p:txBody>
      </p:sp>
      <p:sp>
        <p:nvSpPr>
          <p:cNvPr id="5" name="Text 2"/>
          <p:cNvSpPr/>
          <p:nvPr/>
        </p:nvSpPr>
        <p:spPr>
          <a:xfrm>
            <a:off x="1017179" y="1379464"/>
            <a:ext cx="5956493" cy="2382744"/>
          </a:xfrm>
          <a:prstGeom prst="rect">
            <a:avLst/>
          </a:prstGeom>
          <a:noFill/>
          <a:ln/>
        </p:spPr>
        <p:txBody>
          <a:bodyPr wrap="square" lIns="0" tIns="0" rIns="0" bIns="0" rtlCol="0" anchor="t"/>
          <a:lstStyle/>
          <a:p>
            <a:pPr algn="l" marL="210820" indent="-210820">
              <a:lnSpc>
                <a:spcPct val="113000"/>
              </a:lnSpc>
              <a:buSzPct val="100000"/>
              <a:buChar char="•"/>
            </a:pPr>
            <a:r>
              <a:rPr lang="rn" altLang="en-US" sz="2210" b="1" dirty="0">
                <a:solidFill>
                  <a:srgbClr val="422C70"/>
                </a:solidFill>
                <a:latin typeface="IBM Plex Sans" pitchFamily="34" charset="0"/>
                <a:ea typeface="IBM Plex Sans" pitchFamily="34" charset="-122"/>
                <a:cs typeface="IBM Plex Sans" pitchFamily="34" charset="-120"/>
              </a:rPr>
              <a:t>Uburyo bwo guhanahana:</a:t>
            </a:r>
            <a:r>
              <a:rPr lang="rn" altLang="en-US" sz="2210" dirty="0">
                <a:solidFill>
                  <a:srgbClr val="25252B"/>
                </a:solidFill>
                <a:latin typeface="IBM Plex Sans" pitchFamily="34" charset="0"/>
                <a:ea typeface="IBM Plex Sans" pitchFamily="34" charset="-122"/>
                <a:cs typeface="IBM Plex Sans" pitchFamily="34" charset="-120"/>
              </a:rPr>
              <a:t> abantu barayemera mu kwishura</a:t>
            </a:r>
            <a:endParaRPr lang="rn" sz="2210" dirty="0"/>
          </a:p>
          <a:p>
            <a:pPr algn="l" marL="210820" indent="-210820">
              <a:lnSpc>
                <a:spcPct val="113000"/>
              </a:lnSpc>
              <a:spcBef>
                <a:spcPts val="440"/>
              </a:spcBef>
              <a:buSzPct val="100000"/>
              <a:buChar char="•"/>
            </a:pPr>
            <a:r>
              <a:rPr lang="rn" altLang="en-US" sz="2210" b="1" dirty="0">
                <a:solidFill>
                  <a:srgbClr val="422C70"/>
                </a:solidFill>
                <a:latin typeface="IBM Plex Sans" pitchFamily="34" charset="0"/>
                <a:ea typeface="IBM Plex Sans" pitchFamily="34" charset="-122"/>
                <a:cs typeface="IBM Plex Sans" pitchFamily="34" charset="-120"/>
              </a:rPr>
              <a:t>Igipimo co guharura:</a:t>
            </a:r>
            <a:r>
              <a:rPr lang="rn" altLang="en-US" sz="2210" dirty="0">
                <a:solidFill>
                  <a:srgbClr val="25252B"/>
                </a:solidFill>
                <a:latin typeface="IBM Plex Sans" pitchFamily="34" charset="0"/>
                <a:ea typeface="IBM Plex Sans" pitchFamily="34" charset="-122"/>
                <a:cs typeface="IBM Plex Sans" pitchFamily="34" charset="-120"/>
              </a:rPr>
              <a:t> ibiciro bigaragazwa muri yo</a:t>
            </a:r>
            <a:endParaRPr lang="rn" sz="2210" dirty="0"/>
          </a:p>
          <a:p>
            <a:pPr algn="l" marL="210820" indent="-210820">
              <a:lnSpc>
                <a:spcPct val="113000"/>
              </a:lnSpc>
              <a:spcBef>
                <a:spcPts val="440"/>
              </a:spcBef>
              <a:buSzPct val="100000"/>
              <a:buChar char="•"/>
            </a:pPr>
            <a:r>
              <a:rPr lang="rn" altLang="en-US" sz="2210" b="1" dirty="0">
                <a:solidFill>
                  <a:srgbClr val="422C70"/>
                </a:solidFill>
                <a:latin typeface="IBM Plex Sans" pitchFamily="34" charset="0"/>
                <a:ea typeface="IBM Plex Sans" pitchFamily="34" charset="-122"/>
                <a:cs typeface="IBM Plex Sans" pitchFamily="34" charset="-120"/>
              </a:rPr>
              <a:t>Uburyo bwo kuzigama agaciro:</a:t>
            </a:r>
            <a:r>
              <a:rPr lang="rn" altLang="en-US" sz="2210" dirty="0">
                <a:solidFill>
                  <a:srgbClr val="25252B"/>
                </a:solidFill>
                <a:latin typeface="IBM Plex Sans" pitchFamily="34" charset="0"/>
                <a:ea typeface="IBM Plex Sans" pitchFamily="34" charset="-122"/>
                <a:cs typeface="IBM Plex Sans" pitchFamily="34" charset="-120"/>
              </a:rPr>
              <a:t> atwara agaciro kuva uno musi gushika muri kazoza</a:t>
            </a:r>
            <a:endParaRPr lang="rn" sz="2210" dirty="0"/>
          </a:p>
        </p:txBody>
      </p:sp>
      <p:sp>
        <p:nvSpPr>
          <p:cNvPr id="6" name="Text 3"/>
          <p:cNvSpPr/>
          <p:nvPr/>
        </p:nvSpPr>
        <p:spPr>
          <a:xfrm>
            <a:off x="666780" y="4070634"/>
            <a:ext cx="6340632" cy="1513881"/>
          </a:xfrm>
          <a:prstGeom prst="rect">
            <a:avLst/>
          </a:prstGeom>
          <a:noFill/>
          <a:ln/>
        </p:spPr>
        <p:txBody>
          <a:bodyPr wrap="square" lIns="0" tIns="0" rIns="0" bIns="0" rtlCol="0" anchor="t"/>
          <a:lstStyle/>
          <a:p>
            <a:pPr algn="l" indent="0" marL="0">
              <a:lnSpc>
                <a:spcPct val="113000"/>
              </a:lnSpc>
              <a:buNone/>
            </a:pPr>
            <a:r>
              <a:rPr lang="rn" altLang="en-US" sz="2210" dirty="0">
                <a:solidFill>
                  <a:srgbClr val="25252B"/>
                </a:solidFill>
                <a:latin typeface="IBM Plex Sans" pitchFamily="34" charset="0"/>
                <a:ea typeface="IBM Plex Sans" pitchFamily="34" charset="-122"/>
                <a:cs typeface="IBM Plex Sans" pitchFamily="34" charset="-120"/>
              </a:rPr>
              <a:t>Nta mafaranga azigama agaciro bimwe bitagira agahaze, ariko ubwoko bumwebumwe bw'amafaranga butakaza ubushobozi bwo kugura buhorobuhoro kuruta ubundi.</a:t>
            </a:r>
            <a:endParaRPr lang="r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Kuva ku bikonoshwa gushika</a:t>
            </a:r>
            <a:br/>
            <a:r>
              <a:rPr lang="rn" altLang="en-US" sz="3000" dirty="0">
                <a:solidFill>
                  <a:srgbClr val="422C70"/>
                </a:solidFill>
                <a:latin typeface="IBM Plex Sans Medium" pitchFamily="34" charset="0"/>
                <a:ea typeface="IBM Plex Sans Medium" pitchFamily="34" charset="-122"/>
                <a:cs typeface="IBM Plex Sans Medium" pitchFamily="34" charset="-120"/>
              </a:rPr>
              <a:t>ku mpapuro</a:t>
            </a:r>
            <a:endParaRPr lang="rn" sz="3000" dirty="0"/>
          </a:p>
        </p:txBody>
      </p:sp>
      <p:sp>
        <p:nvSpPr>
          <p:cNvPr id="5" name="Text 2"/>
          <p:cNvSpPr/>
          <p:nvPr/>
        </p:nvSpPr>
        <p:spPr>
          <a:xfrm>
            <a:off x="971459" y="1787561"/>
            <a:ext cx="5360487" cy="3107497"/>
          </a:xfrm>
          <a:prstGeom prst="rect">
            <a:avLst/>
          </a:prstGeom>
          <a:noFill/>
          <a:ln/>
        </p:spPr>
        <p:txBody>
          <a:bodyPr wrap="square" lIns="0" tIns="0" rIns="0" bIns="0" rtlCol="0" anchor="t"/>
          <a:lstStyle/>
          <a:p>
            <a:pPr algn="l" marL="182880" indent="-182880">
              <a:lnSpc>
                <a:spcPct val="113000"/>
              </a:lnSpc>
              <a:buSzPct val="100000"/>
              <a:buChar char="•"/>
            </a:pPr>
            <a:r>
              <a:rPr lang="rn" altLang="en-US" sz="1920" dirty="0">
                <a:solidFill>
                  <a:srgbClr val="25252B"/>
                </a:solidFill>
                <a:latin typeface="IBM Plex Sans" pitchFamily="34" charset="0"/>
                <a:ea typeface="IBM Plex Sans" pitchFamily="34" charset="-122"/>
                <a:cs typeface="IBM Plex Sans" pitchFamily="34" charset="-120"/>
              </a:rPr>
              <a:t>Ibikonoshwa, umunyu, ubunigi, ibitungwa, umuringa, ifeza, inzahabu</a:t>
            </a:r>
            <a:endParaRPr lang="rn" sz="1920" dirty="0"/>
          </a:p>
          <a:p>
            <a:pPr algn="l" marL="182880" indent="-182880">
              <a:lnSpc>
                <a:spcPct val="113000"/>
              </a:lnSpc>
              <a:spcBef>
                <a:spcPts val="380"/>
              </a:spcBef>
              <a:buSzPct val="100000"/>
              <a:buChar char="•"/>
            </a:pPr>
            <a:r>
              <a:rPr lang="rn" altLang="en-US" sz="1920" dirty="0">
                <a:solidFill>
                  <a:srgbClr val="25252B"/>
                </a:solidFill>
                <a:latin typeface="IBM Plex Sans" pitchFamily="34" charset="0"/>
                <a:ea typeface="IBM Plex Sans" pitchFamily="34" charset="-122"/>
                <a:cs typeface="IBM Plex Sans" pitchFamily="34" charset="-120"/>
              </a:rPr>
              <a:t>Ivyuma vy'agaciro: biboneka gake, biramba, vyemerwa henshi</a:t>
            </a:r>
            <a:endParaRPr lang="rn" sz="1920" dirty="0"/>
          </a:p>
          <a:p>
            <a:pPr algn="l" marL="182880" indent="-182880">
              <a:lnSpc>
                <a:spcPct val="113000"/>
              </a:lnSpc>
              <a:spcBef>
                <a:spcPts val="380"/>
              </a:spcBef>
              <a:buSzPct val="100000"/>
              <a:buChar char="•"/>
            </a:pPr>
            <a:r>
              <a:rPr lang="rn" altLang="en-US" sz="1920" dirty="0">
                <a:solidFill>
                  <a:srgbClr val="25252B"/>
                </a:solidFill>
                <a:latin typeface="IBM Plex Sans" pitchFamily="34" charset="0"/>
                <a:ea typeface="IBM Plex Sans" pitchFamily="34" charset="-122"/>
                <a:cs typeface="IBM Plex Sans" pitchFamily="34" charset="-120"/>
              </a:rPr>
              <a:t>Impapuro ziha uwuzifise uburenganzira bwo guhabwa urugero rw'icuma rwanditsweko</a:t>
            </a:r>
            <a:endParaRPr lang="rn" sz="1920" dirty="0"/>
          </a:p>
          <a:p>
            <a:pPr algn="l" marL="182880" indent="-182880">
              <a:lnSpc>
                <a:spcPct val="113000"/>
              </a:lnSpc>
              <a:spcBef>
                <a:spcPts val="380"/>
              </a:spcBef>
              <a:buSzPct val="100000"/>
              <a:buChar char="•"/>
            </a:pPr>
            <a:r>
              <a:rPr lang="rn" altLang="en-US" sz="1920" dirty="0">
                <a:solidFill>
                  <a:srgbClr val="25252B"/>
                </a:solidFill>
                <a:latin typeface="IBM Plex Sans" pitchFamily="34" charset="0"/>
                <a:ea typeface="IBM Plex Sans" pitchFamily="34" charset="-122"/>
                <a:cs typeface="IBM Plex Sans" pitchFamily="34" charset="-120"/>
              </a:rPr>
              <a:t>Uburyo bwo gushingira amafaranga ku nzahabu: igice c'ifaranga gifitaniye isano n'inzahabu hisunzwe amategeko</a:t>
            </a:r>
            <a:endParaRPr lang="rn" sz="1920" dirty="0"/>
          </a:p>
        </p:txBody>
      </p:sp>
      <p:sp>
        <p:nvSpPr>
          <p:cNvPr id="6" name="Text 3"/>
          <p:cNvSpPr/>
          <p:nvPr/>
        </p:nvSpPr>
        <p:spPr>
          <a:xfrm>
            <a:off x="666780" y="5163251"/>
            <a:ext cx="5694426" cy="658094"/>
          </a:xfrm>
          <a:prstGeom prst="rect">
            <a:avLst/>
          </a:prstGeom>
          <a:noFill/>
          <a:ln/>
        </p:spPr>
        <p:txBody>
          <a:bodyPr wrap="square" lIns="0" tIns="0" rIns="0" bIns="0" rtlCol="0" anchor="t"/>
          <a:lstStyle/>
          <a:p>
            <a:pPr algn="l" indent="0" marL="0">
              <a:lnSpc>
                <a:spcPct val="113000"/>
              </a:lnSpc>
              <a:buNone/>
            </a:pPr>
            <a:r>
              <a:rPr lang="rn" altLang="en-US" sz="1920" dirty="0">
                <a:solidFill>
                  <a:srgbClr val="25252B"/>
                </a:solidFill>
                <a:latin typeface="IBM Plex Sans" pitchFamily="34" charset="0"/>
                <a:ea typeface="IBM Plex Sans" pitchFamily="34" charset="-122"/>
                <a:cs typeface="IBM Plex Sans" pitchFamily="34" charset="-120"/>
              </a:rPr>
              <a:t>Amategeko yarahinduka bivanye n'ahantu be n'ikiringo.</a:t>
            </a:r>
            <a:endParaRPr lang="rn"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Amafaranga ashingiye kw’itegeko rya Leta</a:t>
            </a:r>
            <a:endParaRPr lang="rn"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1971: Leta Zunze Ubumwe za Amerika zahagaritse uburyo bwemewe bwo kuvunjisha amadolari mu nzahabu bwakoreshwa na za Leta z'amahanga n'amabanki nkuru</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Muri iki gihe, amafaranga y'ibihugu vyinshi ni amafaranga ya fiat: asohorwa ku bubasha bwa Leta, ntashobora kuvunjishwa mu nzahabu canke mu kindi kidandazwa ico ari co cose</a:t>
            </a:r>
            <a:endParaRPr lang="rn" sz="2400" dirty="0"/>
          </a:p>
          <a:p>
            <a:pPr algn="l" marL="228600" indent="-228600">
              <a:lnSpc>
                <a:spcPct val="113000"/>
              </a:lnSpc>
              <a:spcBef>
                <a:spcPts val="480"/>
              </a:spcBef>
              <a:buSzPct val="100000"/>
              <a:buChar char="•"/>
            </a:pPr>
            <a:r>
              <a:rPr lang="rn" altLang="en-US" sz="2400" i="1" dirty="0">
                <a:solidFill>
                  <a:srgbClr val="25252B"/>
                </a:solidFill>
                <a:latin typeface="IBM Plex Sans" pitchFamily="34" charset="0"/>
                <a:ea typeface="IBM Plex Sans" pitchFamily="34" charset="-122"/>
                <a:cs typeface="IBM Plex Sans" pitchFamily="34" charset="-120"/>
              </a:rPr>
              <a:t>Fiat</a:t>
            </a:r>
            <a:r>
              <a:rPr lang="rn" altLang="en-US" sz="2400" dirty="0">
                <a:solidFill>
                  <a:srgbClr val="25252B"/>
                </a:solidFill>
                <a:latin typeface="IBM Plex Sans" pitchFamily="34" charset="0"/>
                <a:ea typeface="IBM Plex Sans" pitchFamily="34" charset="-122"/>
                <a:cs typeface="IBM Plex Sans" pitchFamily="34" charset="-120"/>
              </a:rPr>
              <a:t> ni ijambo ry'ikilatini risobanura ngo "nibikorwe", akenshi rigatahuzwa n'insobanuro ngo "biciye kw'itegeko"</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Aremerwa kuko abantu, amashirahamwe y'ubudandaji, amabanki na za Leta bayakoresha; amategeko arayemeza nk'uburyo bwo kuriha kandi agasaba ko akoreshwa mu kuriha amakori</a:t>
            </a:r>
            <a:endParaRPr lang="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Twavuye ku mahera ashigikiwe</a:t>
            </a:r>
            <a:br/>
            <a:r>
              <a:rPr lang="rn" altLang="en-US" sz="4350" dirty="0">
                <a:solidFill>
                  <a:srgbClr val="FFFFFF"/>
                </a:solidFill>
                <a:latin typeface="IBM Plex Sans Medium" pitchFamily="34" charset="0"/>
                <a:ea typeface="IBM Plex Sans Medium" pitchFamily="34" charset="-122"/>
                <a:cs typeface="IBM Plex Sans Medium" pitchFamily="34" charset="-120"/>
              </a:rPr>
              <a:t>n’ikintu, tuja ku mahera</a:t>
            </a:r>
            <a:br/>
            <a:r>
              <a:rPr lang="rn" altLang="en-US" sz="4350" dirty="0">
                <a:solidFill>
                  <a:srgbClr val="FFFFFF"/>
                </a:solidFill>
                <a:latin typeface="IBM Plex Sans Medium" pitchFamily="34" charset="0"/>
                <a:ea typeface="IBM Plex Sans Medium" pitchFamily="34" charset="-122"/>
                <a:cs typeface="IBM Plex Sans Medium" pitchFamily="34" charset="-120"/>
              </a:rPr>
              <a:t>ashigikiwe n’icizere dufitiye</a:t>
            </a:r>
            <a:br/>
            <a:r>
              <a:rPr lang="rn" altLang="en-US" sz="4350" dirty="0">
                <a:solidFill>
                  <a:srgbClr val="FFFFFF"/>
                </a:solidFill>
                <a:latin typeface="IBM Plex Sans Medium" pitchFamily="34" charset="0"/>
                <a:ea typeface="IBM Plex Sans Medium" pitchFamily="34" charset="-122"/>
                <a:cs typeface="IBM Plex Sans Medium" pitchFamily="34" charset="-120"/>
              </a:rPr>
              <a:t>umuntu.</a:t>
            </a:r>
            <a:endParaRPr lang="r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C0C0D0"/>
                </a:solidFill>
                <a:latin typeface="IBM Plex Sans" pitchFamily="34" charset="0"/>
                <a:ea typeface="IBM Plex Sans" pitchFamily="34" charset="-122"/>
                <a:cs typeface="IBM Plex Sans" pitchFamily="34" charset="-120"/>
              </a:rPr>
              <a:t>Intangamarara kuri Bitcoin · Amafaranga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224644"/>
            <a:ext cx="11510010" cy="114300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Ni igiki kitagenda neza mu mafaranga</a:t>
            </a:r>
            <a:br/>
            <a:r>
              <a:rPr lang="rn" altLang="en-US" sz="4350" dirty="0">
                <a:solidFill>
                  <a:srgbClr val="FFFFFF"/>
                </a:solidFill>
                <a:latin typeface="IBM Plex Sans Medium" pitchFamily="34" charset="0"/>
                <a:ea typeface="IBM Plex Sans Medium" pitchFamily="34" charset="-122"/>
                <a:cs typeface="IBM Plex Sans Medium" pitchFamily="34" charset="-120"/>
              </a:rPr>
              <a:t>yacu?</a:t>
            </a:r>
            <a:endParaRPr lang="rn" sz="4350" dirty="0"/>
          </a:p>
        </p:txBody>
      </p:sp>
      <p:sp>
        <p:nvSpPr>
          <p:cNvPr id="3" name="Text 1"/>
          <p:cNvSpPr/>
          <p:nvPr/>
        </p:nvSpPr>
        <p:spPr>
          <a:xfrm>
            <a:off x="340980" y="3810579"/>
            <a:ext cx="11510010" cy="822686"/>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Iyo abantu bumvise ijambo ugutakaza agaciro kw'amahera, akenshi baca biyumvira iduga ry'ibiciro.</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Iduga ry’ibiciro n’ubushobozi bwo kugura</a:t>
            </a:r>
            <a:endParaRPr lang="rn" sz="3000" dirty="0"/>
          </a:p>
        </p:txBody>
      </p:sp>
      <p:pic>
        <p:nvPicPr>
          <p:cNvPr id="4" name="Image 0" descr="Mbere Mufise ibice 100 vy'amahera. Igiseke kigura 100. Murashobora kugura ibiri mu giseke vyose.Urugero rw'ibiciroRuri hasiUbushobozi bwo kuguraBuri hejuruIbiciro bimaze kuduga Muracafise ibice 100 vy">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Iduga ry’ibiciro n’ubushobozi bwo kugura</a:t>
            </a:r>
            <a:endParaRPr lang="r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Imvo Nyinshi, Ihitamwo</a:t>
            </a:r>
            <a:br/>
            <a:r>
              <a:rPr lang="rn" altLang="en-US" sz="3000" dirty="0">
                <a:solidFill>
                  <a:srgbClr val="422C70"/>
                </a:solidFill>
                <a:latin typeface="IBM Plex Sans Medium" pitchFamily="34" charset="0"/>
                <a:ea typeface="IBM Plex Sans Medium" pitchFamily="34" charset="-122"/>
                <a:cs typeface="IBM Plex Sans Medium" pitchFamily="34" charset="-120"/>
              </a:rPr>
              <a:t>Rimwe</a:t>
            </a:r>
            <a:endParaRPr lang="rn" sz="3000" dirty="0"/>
          </a:p>
        </p:txBody>
      </p:sp>
      <p:sp>
        <p:nvSpPr>
          <p:cNvPr id="5" name="Text 2"/>
          <p:cNvSpPr/>
          <p:nvPr/>
        </p:nvSpPr>
        <p:spPr>
          <a:xfrm>
            <a:off x="1002000" y="1794876"/>
            <a:ext cx="5327020" cy="1916948"/>
          </a:xfrm>
          <a:prstGeom prst="rect">
            <a:avLst/>
          </a:prstGeom>
          <a:noFill/>
          <a:ln/>
        </p:spPr>
        <p:txBody>
          <a:bodyPr wrap="square" lIns="0" tIns="0" rIns="0" bIns="0" rtlCol="0" anchor="t"/>
          <a:lstStyle/>
          <a:p>
            <a:pPr algn="l" marL="200660" indent="-200660">
              <a:lnSpc>
                <a:spcPct val="113000"/>
              </a:lnSpc>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Iyongerekana ry’amahera n’inguzanyo</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Ihungabana ry’itangwa ry’ibidandazwa n’amahinduka mu vyo abaguzi basaba</a:t>
            </a:r>
            <a:endParaRPr lang="rn" sz="2110" dirty="0"/>
          </a:p>
          <a:p>
            <a:pPr algn="l" marL="200660" indent="-200660">
              <a:lnSpc>
                <a:spcPct val="113000"/>
              </a:lnSpc>
              <a:spcBef>
                <a:spcPts val="420"/>
              </a:spcBef>
              <a:buSzPct val="100000"/>
              <a:buChar char="•"/>
            </a:pPr>
            <a:r>
              <a:rPr lang="rn" altLang="en-US" sz="2110" dirty="0">
                <a:solidFill>
                  <a:srgbClr val="25252B"/>
                </a:solidFill>
                <a:latin typeface="IBM Plex Sans" pitchFamily="34" charset="0"/>
                <a:ea typeface="IBM Plex Sans" pitchFamily="34" charset="-122"/>
                <a:cs typeface="IBM Plex Sans" pitchFamily="34" charset="-120"/>
              </a:rPr>
              <a:t>Ifaranga ritakaza agaciro, amakori, amafaranga akoreshwa mu guhingura</a:t>
            </a:r>
            <a:endParaRPr lang="rn" sz="2110" dirty="0"/>
          </a:p>
        </p:txBody>
      </p:sp>
      <p:sp>
        <p:nvSpPr>
          <p:cNvPr id="6" name="Text 3"/>
          <p:cNvSpPr/>
          <p:nvPr/>
        </p:nvSpPr>
        <p:spPr>
          <a:xfrm>
            <a:off x="666780" y="4006718"/>
            <a:ext cx="5694426" cy="1809780"/>
          </a:xfrm>
          <a:prstGeom prst="rect">
            <a:avLst/>
          </a:prstGeom>
          <a:noFill/>
          <a:ln/>
        </p:spPr>
        <p:txBody>
          <a:bodyPr wrap="square" lIns="0" tIns="0" rIns="0" bIns="0" rtlCol="0" anchor="t"/>
          <a:lstStyle/>
          <a:p>
            <a:pPr algn="l" indent="0" marL="0">
              <a:lnSpc>
                <a:spcPct val="113000"/>
              </a:lnSpc>
              <a:buNone/>
            </a:pPr>
            <a:r>
              <a:rPr lang="rn" altLang="en-US" sz="2110" dirty="0">
                <a:solidFill>
                  <a:srgbClr val="25252B"/>
                </a:solidFill>
                <a:latin typeface="IBM Plex Sans" pitchFamily="34" charset="0"/>
                <a:ea typeface="IBM Plex Sans" pitchFamily="34" charset="-122"/>
                <a:cs typeface="IBM Plex Sans" pitchFamily="34" charset="-120"/>
              </a:rPr>
              <a:t>Imwe mu mvo ni ingingo ifashwe, si ikintu gipfuye kwizana: mu buryo bw’amahera ashingiye ku ngingo ya Leta, inzego nke zirashobora kwongera amahera n’inguzanyo biriho no guhindura amategeko abigenga.</a:t>
            </a:r>
            <a:endParaRPr lang="r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Ubukeyi n’agaciro</a:t>
            </a:r>
            <a:endParaRPr lang="rn"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Igicapo c'umwimerere ca Mona Lisa gifise agaciro karuta ak'ikopi iyo ari yo yose: ni co conyene kiriho</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Ubuke bw'ikintu bwonyene ntibugiha agaciro, ariko iyo abantu bagishaka, ingano yaco iboneka irahambaye</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Iyo ingano y'amahera ariho yiyongera ningoga kuruta ingano y'ivyo ashobora kugura, ifaranga rimwe ryose rikunda kugura ibintu bike kuruta</a:t>
            </a:r>
            <a:endParaRPr lang="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Iduga ry’ibiciro ntirigira ingaruka zimwe kuri bose</a:t>
            </a:r>
            <a:endParaRPr lang="r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Amafaranga y'inoti n'ibiceri hamwe n'ayo mwaziganije arashobora gutakaza ubushobozi bwo kugura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Abafise amatungo aduga mu giciro barashobora gukingirwa ku rugero runaka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Imishahara n'ibiciro bihinduka ku muvuduko utandukanye</a:t>
            </a:r>
            <a:endParaRPr lang="rn"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Amafaranga mufise kuri konti muri banki aratandukanye n'amafaranga mufise mu ntoke: ni umuhango banki ibaha wo kubaha ayo mafaranga. Uwo muhango akenshi urashitswa, ariko bivana na banki hamwe n'amategeko ayigenga.</a:t>
            </a:r>
            <a:endParaRPr lang="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Nimubigerageze: Isuzuma ry’ubushobozi bwo kugura</a:t>
            </a:r>
            <a:endParaRPr lang="r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rn" altLang="en-US" sz="2400" dirty="0">
                <a:solidFill>
                  <a:srgbClr val="25252B"/>
                </a:solidFill>
                <a:latin typeface="IBM Plex Sans" pitchFamily="34" charset="0"/>
                <a:ea typeface="IBM Plex Sans" pitchFamily="34" charset="-122"/>
                <a:cs typeface="IBM Plex Sans" pitchFamily="34" charset="-120"/>
              </a:rPr>
              <a:t>Nimuhitemwo ikintu kimwe gisanzwe: umukate, kwiyunguruza, canke amafaranga yo guhamagara kuri telefone</a:t>
            </a:r>
            <a:endParaRPr lang="rn" sz="2400" dirty="0"/>
          </a:p>
          <a:p>
            <a:pPr algn="l" marL="228600" indent="-228600">
              <a:lnSpc>
                <a:spcPct val="113000"/>
              </a:lnSpc>
              <a:spcBef>
                <a:spcPts val="480"/>
              </a:spcBef>
              <a:buSzPct val="100000"/>
              <a:buFont typeface="+mj-lt"/>
              <a:buAutoNum type="arabicPeriod" startAt="1"/>
            </a:pPr>
            <a:r>
              <a:rPr lang="rn" altLang="en-US" sz="2400" dirty="0">
                <a:solidFill>
                  <a:srgbClr val="25252B"/>
                </a:solidFill>
                <a:latin typeface="IBM Plex Sans" pitchFamily="34" charset="0"/>
                <a:ea typeface="IBM Plex Sans" pitchFamily="34" charset="-122"/>
                <a:cs typeface="IBM Plex Sans" pitchFamily="34" charset="-120"/>
              </a:rPr>
              <a:t>Nimwandike igiciro caco c'uyu musi</a:t>
            </a:r>
            <a:endParaRPr lang="rn" sz="2400" dirty="0"/>
          </a:p>
          <a:p>
            <a:pPr algn="l" marL="228600" indent="-228600">
              <a:lnSpc>
                <a:spcPct val="113000"/>
              </a:lnSpc>
              <a:spcBef>
                <a:spcPts val="480"/>
              </a:spcBef>
              <a:buSzPct val="100000"/>
              <a:buFont typeface="+mj-lt"/>
              <a:buAutoNum type="arabicPeriod" startAt="1"/>
            </a:pPr>
            <a:r>
              <a:rPr lang="rn" altLang="en-US" sz="2400" dirty="0">
                <a:solidFill>
                  <a:srgbClr val="25252B"/>
                </a:solidFill>
                <a:latin typeface="IBM Plex Sans" pitchFamily="34" charset="0"/>
                <a:ea typeface="IBM Plex Sans" pitchFamily="34" charset="-122"/>
                <a:cs typeface="IBM Plex Sans" pitchFamily="34" charset="-120"/>
              </a:rPr>
              <a:t>Nimubaze umuntu igiciro caco mu myaka iheze, mwongere musuzume inyandiko yo kwizigirwa nimba mubishoboye</a:t>
            </a:r>
            <a:endParaRPr lang="rn" sz="2400" dirty="0"/>
          </a:p>
          <a:p>
            <a:pPr algn="l" marL="228600" indent="-228600">
              <a:lnSpc>
                <a:spcPct val="113000"/>
              </a:lnSpc>
              <a:spcBef>
                <a:spcPts val="480"/>
              </a:spcBef>
              <a:buSzPct val="100000"/>
              <a:buFont typeface="+mj-lt"/>
              <a:buAutoNum type="arabicPeriod" startAt="1"/>
            </a:pPr>
            <a:r>
              <a:rPr lang="rn" altLang="en-US" sz="2400" dirty="0">
                <a:solidFill>
                  <a:srgbClr val="25252B"/>
                </a:solidFill>
                <a:latin typeface="IBM Plex Sans" pitchFamily="34" charset="0"/>
                <a:ea typeface="IBM Plex Sans" pitchFamily="34" charset="-122"/>
                <a:cs typeface="IBM Plex Sans" pitchFamily="34" charset="-120"/>
              </a:rPr>
              <a:t>Amafaranga abantu binjiza yoba yiyongereye ku rugero rumwe? Ni ikindi ikihe cosigura iryo hinduka?</a:t>
            </a:r>
            <a:endParaRPr lang="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Amafaranga ya fiat arakora, ariko arimwo ingorane</a:t>
            </a:r>
            <a:endParaRPr lang="rn"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Ukwishura mu buryo bworoshe, ingurane zishobora guhindurwa hisunzwe ibikenewe, ibikoresho vyo guhangana n'ibihe vy'ingorane</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Ariko igitigiri c'amahera n'amategeko ayagenga birashobora guhinduka, kandi abayakoresha nta jambo rinini babifisemwo</a:t>
            </a:r>
            <a:endParaRPr lang="rn"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Ni co gituma abantu barondera ubundi buryo, kandi ni co catumye Bitcoin iremwa.</a:t>
            </a:r>
            <a:endParaRPr lang="r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kitagenda neza mu mafaranga yacu?</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Bitcoin ni iki?</a:t>
            </a:r>
            <a:endParaRPr lang="rn"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Amafaranga yo mu buhinga bwa none atagenzurwa n’urwego rumwe, afise igitigiri ntarengwa, kandi ashobora kurungikwa ava ku muntu aja ku wundi ata ruhusha rwa banki.</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Ingorane yo gukoresha amahera amwe kabiri</a:t>
            </a:r>
            <a:endParaRPr lang="r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n" altLang="en-US" sz="2400" b="1" dirty="0">
                <a:solidFill>
                  <a:srgbClr val="422C70"/>
                </a:solidFill>
                <a:latin typeface="IBM Plex Sans" pitchFamily="34" charset="0"/>
                <a:ea typeface="IBM Plex Sans" pitchFamily="34" charset="-122"/>
                <a:cs typeface="IBM Plex Sans" pitchFamily="34" charset="-120"/>
              </a:rPr>
              <a:t>31 Gitugutu 2008:</a:t>
            </a:r>
            <a:r>
              <a:rPr lang="rn" altLang="en-US" sz="2400" dirty="0">
                <a:solidFill>
                  <a:srgbClr val="25252B"/>
                </a:solidFill>
                <a:latin typeface="IBM Plex Sans" pitchFamily="34" charset="0"/>
                <a:ea typeface="IBM Plex Sans" pitchFamily="34" charset="-122"/>
                <a:cs typeface="IBM Plex Sans" pitchFamily="34" charset="-120"/>
              </a:rPr>
              <a:t> Satoshi Nakamoto asohora </a:t>
            </a:r>
            <a:r>
              <a:rPr lang="rn" altLang="en-US" sz="2400" i="1" dirty="0">
                <a:solidFill>
                  <a:srgbClr val="25252B"/>
                </a:solidFill>
                <a:latin typeface="IBM Plex Sans" pitchFamily="34" charset="0"/>
                <a:ea typeface="IBM Plex Sans" pitchFamily="34" charset="-122"/>
                <a:cs typeface="IBM Plex Sans" pitchFamily="34" charset="-120"/>
              </a:rPr>
              <a:t>Bitcoin: Uburyo bwo guhanahana amafaranga yo mu buhinga bwa elegitoronike hagati y’abakoresha ata muhuza</a:t>
            </a:r>
            <a:r>
              <a:rPr lang="rn" altLang="en-US" sz="2400" dirty="0">
                <a:solidFill>
                  <a:srgbClr val="25252B"/>
                </a:solidFill>
                <a:latin typeface="IBM Plex Sans" pitchFamily="34" charset="0"/>
                <a:ea typeface="IBM Plex Sans" pitchFamily="34" charset="-122"/>
                <a:cs typeface="IBM Plex Sans" pitchFamily="34" charset="-120"/>
              </a:rPr>
              <a:t>. </a:t>
            </a:r>
            <a:r>
              <a:rPr lang="rn" altLang="en-US" sz="2400" b="1" dirty="0">
                <a:solidFill>
                  <a:srgbClr val="25252B"/>
                </a:solidFill>
                <a:latin typeface="IBM Plex Sans" pitchFamily="34" charset="0"/>
                <a:ea typeface="IBM Plex Sans" pitchFamily="34" charset="-122"/>
                <a:cs typeface="IBM Plex Sans" pitchFamily="34" charset="-120"/>
              </a:rPr>
              <a:t>Nzero 2009:</a:t>
            </a:r>
            <a:r>
              <a:rPr lang="rn" altLang="en-US" sz="2400" dirty="0">
                <a:solidFill>
                  <a:srgbClr val="25252B"/>
                </a:solidFill>
                <a:latin typeface="IBM Plex Sans" pitchFamily="34" charset="0"/>
                <a:ea typeface="IBM Plex Sans" pitchFamily="34" charset="-122"/>
                <a:cs typeface="IBM Plex Sans" pitchFamily="34" charset="-120"/>
              </a:rPr>
              <a:t> umuhora utangura gukora.</a:t>
            </a:r>
            <a:endParaRPr lang="rn" sz="2400" dirty="0"/>
          </a:p>
        </p:txBody>
      </p:sp>
      <p:pic>
        <p:nvPicPr>
          <p:cNvPr id="5" name="Image 0" descr="Ishirahamwe ritunganya ivy'ukwishurana Uwurungika asaba ishirahamweIshirahamwe ribika igitabu c'ivyanditswe kandi rikemeza iyunguruzwa Uwuronka arishurwa iyo ishirahamwe ribimwemereyeVyisungaIshiraham">    </p:cNvPr>
          <p:cNvPicPr>
            <a:picLocks noChangeAspect="1"/>
          </p:cNvPicPr>
          <p:nvPr/>
        </p:nvPicPr>
        <p:blipFill>
          <a:blip r:embed="rId1"/>
          <a:stretch>
            <a:fillRect/>
          </a:stretch>
        </p:blipFill>
        <p:spPr>
          <a:xfrm>
            <a:off x="3815700" y="2834274"/>
            <a:ext cx="4560570" cy="34534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Bidashingiye ku buyobozi bumwe · Igitigiri ntarengwa ·</a:t>
            </a:r>
            <a:br/>
            <a:r>
              <a:rPr lang="rn" altLang="en-US" sz="3000" dirty="0">
                <a:solidFill>
                  <a:srgbClr val="422C70"/>
                </a:solidFill>
                <a:latin typeface="IBM Plex Sans Medium" pitchFamily="34" charset="0"/>
                <a:ea typeface="IBM Plex Sans Medium" pitchFamily="34" charset="-122"/>
                <a:cs typeface="IBM Plex Sans Medium" pitchFamily="34" charset="-120"/>
              </a:rPr>
              <a:t>Umuntu ku wundi</a:t>
            </a:r>
            <a:endParaRPr lang="rn"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Bidatwarwa n'urwego rumwe:</a:t>
            </a:r>
            <a:r>
              <a:rPr lang="rn" altLang="en-US" sz="2400" dirty="0">
                <a:solidFill>
                  <a:srgbClr val="25252B"/>
                </a:solidFill>
                <a:latin typeface="IBM Plex Sans" pitchFamily="34" charset="0"/>
                <a:ea typeface="IBM Plex Sans" pitchFamily="34" charset="-122"/>
                <a:cs typeface="IBM Plex Sans" pitchFamily="34" charset="-120"/>
              </a:rPr>
              <a:t> nta biro bikuru vyugurura amakonti, bihindura amafaranga ari kuri yo, canke vyemeza abemerewe kwinjira</a:t>
            </a:r>
            <a:endParaRPr lang="rn" sz="2400" dirty="0"/>
          </a:p>
          <a:p>
            <a:pPr algn="l" marL="228600" indent="-228600">
              <a:lnSpc>
                <a:spcPct val="113000"/>
              </a:lnSpc>
              <a:spcBef>
                <a:spcPts val="480"/>
              </a:spcBef>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Igitigiri ntarengwa:</a:t>
            </a:r>
            <a:r>
              <a:rPr lang="rn" altLang="en-US" sz="2400" dirty="0">
                <a:solidFill>
                  <a:srgbClr val="25252B"/>
                </a:solidFill>
                <a:latin typeface="IBM Plex Sans" pitchFamily="34" charset="0"/>
                <a:ea typeface="IBM Plex Sans" pitchFamily="34" charset="-122"/>
                <a:cs typeface="IBM Plex Sans" pitchFamily="34" charset="-120"/>
              </a:rPr>
              <a:t> ntihazokwigera habaho bitcoin zirenga imiliyoni 21</a:t>
            </a:r>
            <a:endParaRPr lang="rn" sz="2400" dirty="0"/>
          </a:p>
          <a:p>
            <a:pPr algn="l" marL="228600" indent="-228600">
              <a:lnSpc>
                <a:spcPct val="113000"/>
              </a:lnSpc>
              <a:spcBef>
                <a:spcPts val="480"/>
              </a:spcBef>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Umuntu ku wundi:</a:t>
            </a:r>
            <a:r>
              <a:rPr lang="rn" altLang="en-US" sz="2400" dirty="0">
                <a:solidFill>
                  <a:srgbClr val="25252B"/>
                </a:solidFill>
                <a:latin typeface="IBM Plex Sans" pitchFamily="34" charset="0"/>
                <a:ea typeface="IBM Plex Sans" pitchFamily="34" charset="-122"/>
                <a:cs typeface="IBM Plex Sans" pitchFamily="34" charset="-120"/>
              </a:rPr>
              <a:t> murashobora kurungikira uwo ari we wese, aho ari hose, mutarinze gusaba uruhusha urwego rukuru</a:t>
            </a:r>
            <a:endParaRPr lang="rn" sz="2400" dirty="0"/>
          </a:p>
        </p:txBody>
      </p:sp>
      <p:sp>
        <p:nvSpPr>
          <p:cNvPr id="5" name="Text 3"/>
          <p:cNvSpPr/>
          <p:nvPr/>
        </p:nvSpPr>
        <p:spPr>
          <a:xfrm>
            <a:off x="666780" y="4319626"/>
            <a:ext cx="11510010" cy="1645463"/>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Nta shirahamwe rishobora guhagarika ikoreshwa rya bitcoin mwigenzurira ubwanyu. Uwo mwidegemvyo ujana n'ukubazwa ivyo mukora: ihanahanwa ryemewe akenshi ntirishobora gusubizwa inyuma, kandi nta biro vyo gufasha abakoresha uwo muhora biriho.</a:t>
            </a:r>
            <a:endParaRPr lang="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Urugero ntarengwa umuntu wese ashobora kugenzura</a:t>
            </a:r>
            <a:endParaRPr lang="rn" sz="3000" dirty="0"/>
          </a:p>
        </p:txBody>
      </p:sp>
      <p:pic>
        <p:nvPicPr>
          <p:cNvPr id="4" name="Image 0" descr="Ivyemezwa ku gitigiri c'amahera Uwusohora amahera aravuga ku rubuga rwiwe igitigiri ntarengwa cayo. Ico gitigiri canditswe gusa mu bubiko bw'amakuru bw'uwuyasohora. Nta muntu wo hanze y'uwuyasohora as">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Ntimukeneye Bitcoin imwe yuzuye</a:t>
            </a:r>
            <a:endParaRPr lang="r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bitcoin imwe igaburamwo uduce dutoduto 100 000 000 twitwa satoshis, canke sats.</a:t>
            </a:r>
            <a:endParaRPr lang="rn"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Ni nde atuma Bitcoin ibandanya gukora?</a:t>
            </a:r>
            <a:endParaRPr lang="rn" sz="3000" dirty="0"/>
          </a:p>
        </p:txBody>
      </p:sp>
      <p:pic>
        <p:nvPicPr>
          <p:cNvPr id="4" name="Image 0" descr="UmukoreshaUmukoresha arakira, akabika kandi akarungika bitcoin. IhuriroIhuriro ririgenzurira ko amategeko yubahirijwe kandi rigahanahana amakuru yemewe. UmucukuziUmucukuzi ategura ibice vy'amakuru bis">    </p:cNvPr>
          <p:cNvPicPr>
            <a:picLocks noChangeAspect="1"/>
          </p:cNvPicPr>
          <p:nvPr/>
        </p:nvPicPr>
        <p:blipFill>
          <a:blip r:embed="rId1"/>
          <a:stretch>
            <a:fillRect/>
          </a:stretch>
        </p:blipFill>
        <p:spPr>
          <a:xfrm>
            <a:off x="2344796" y="1295430"/>
            <a:ext cx="7502103" cy="497817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Ni nde atuma Bitcoin ibandanya gukora?</a:t>
            </a:r>
            <a:endParaRPr lang="r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Bitcoin Ifise Ivyiza n’Ibibi</a:t>
            </a:r>
            <a:endParaRPr lang="r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Igiciro cayo kirashobora guhinduka ningoga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Amakosa akenshi ntashobora gukosorwa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Ukwemerwa kwayo kuracari guke mu bibanza vyinshi</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Kuyikoresha mu buryo butekanye bisaba kubanza kwiga bimwe</a:t>
            </a:r>
            <a:endParaRPr lang="r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Bitcoin ituma ukwizigira inzego mu bintu bimwebimwe gusubirirwa n'ugusuzuma hamwe n'ukwiyemeza inshingano z'umuntu ku giti ciwe. Ntikuraho ingorane.</a:t>
            </a:r>
            <a:endParaRPr lang="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Bitcoin ni iki?</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Mukoresha Bitcoin gute?</a:t>
            </a:r>
            <a:endParaRPr lang="r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Ikibazo ca mbere ku bijanye n’agasakoshi ako ari ko kose: ni nde agenzura impfunguruzo?</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Ikofi icungera imfunguruzo</a:t>
            </a:r>
            <a:endParaRPr lang="rn" sz="3000" dirty="0"/>
          </a:p>
        </p:txBody>
      </p:sp>
      <p:pic>
        <p:nvPicPr>
          <p:cNvPr id="4" name="Image 0" descr="Ikotomoni yanyu ibika impfunguruzo Kwakira Nimutange aderese yo kwakirirakoKurungika Nimushireko umukono mukoresheje urupfunguruzo rwanyu bitcoin iguma mu gitabu c'ivyanditswe gisangiwe">    </p:cNvPr>
          <p:cNvPicPr>
            <a:picLocks noChangeAspect="1"/>
          </p:cNvPicPr>
          <p:nvPr/>
        </p:nvPicPr>
        <p:blipFill>
          <a:blip r:embed="rId1"/>
          <a:stretch>
            <a:fillRect/>
          </a:stretch>
        </p:blipFill>
        <p:spPr>
          <a:xfrm>
            <a:off x="1437254" y="1295430"/>
            <a:ext cx="931727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Ni nde mu vy’ukuri abitse Bitcoin zanyu?</a:t>
            </a:r>
            <a:endParaRPr lang="r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Kwibikira:</a:t>
            </a:r>
            <a:r>
              <a:rPr lang="rn" altLang="en-US" sz="2400" dirty="0">
                <a:solidFill>
                  <a:srgbClr val="25252B"/>
                </a:solidFill>
                <a:latin typeface="IBM Plex Sans" pitchFamily="34" charset="0"/>
                <a:ea typeface="IBM Plex Sans" pitchFamily="34" charset="-122"/>
                <a:cs typeface="IBM Plex Sans" pitchFamily="34" charset="-120"/>
              </a:rPr>
              <a:t> ni mwebwe mugenzura impfunguruzo</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Nta n'umwe ashobora kubagarurira bitcoin zanyu mutakaje urukurikirane rw'amajambo yo kugaruza ikotomoni n'igikoresho</a:t>
            </a:r>
            <a:endParaRPr lang="rn" sz="2400" dirty="0"/>
          </a:p>
          <a:p>
            <a:pPr algn="l" marL="228600" indent="-228600">
              <a:lnSpc>
                <a:spcPct val="113000"/>
              </a:lnSpc>
              <a:spcBef>
                <a:spcPts val="480"/>
              </a:spcBef>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Kubikizwa:</a:t>
            </a:r>
            <a:r>
              <a:rPr lang="rn" altLang="en-US" sz="2400" dirty="0">
                <a:solidFill>
                  <a:srgbClr val="25252B"/>
                </a:solidFill>
                <a:latin typeface="IBM Plex Sans" pitchFamily="34" charset="0"/>
                <a:ea typeface="IBM Plex Sans" pitchFamily="34" charset="-122"/>
                <a:cs typeface="IBM Plex Sans" pitchFamily="34" charset="-120"/>
              </a:rPr>
              <a:t> ishirahamwe ni ryo ribika impfunguruzo, nk'uko ibanki ibigenza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Amafaranga mufise kuri konti ni isezerano iryo shirahamwe ribaha ryo kuzobariha; rirashobora kugabanya ayo mushobora kubikuza, guhagarika ibikorwa kuri konti, kwinjirirwa n'abasuma bo kuri internet, canke kwugara</a:t>
            </a:r>
            <a:endParaRPr lang="rn"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rn" altLang="en-US" sz="2400" dirty="0">
                <a:solidFill>
                  <a:srgbClr val="25252B"/>
                </a:solidFill>
                <a:latin typeface="IBM Plex Sans" pitchFamily="34" charset="0"/>
                <a:ea typeface="IBM Plex Sans" pitchFamily="34" charset="-122"/>
                <a:cs typeface="IBM Plex Sans" pitchFamily="34" charset="-120"/>
              </a:rPr>
              <a:t>Guhitamwo uburyo bwo kubika si ikigeragezo c'agaciro kanyu. Igihambaye ni ukumenya uburyo muriko murakoresha n'ico muriko murizigira.</a:t>
            </a:r>
            <a:endParaRPr lang="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Amajambo yanyu yo kugarura</a:t>
            </a:r>
            <a:br/>
            <a:r>
              <a:rPr lang="rn" altLang="en-US" sz="3000" dirty="0">
                <a:solidFill>
                  <a:srgbClr val="422C70"/>
                </a:solidFill>
                <a:latin typeface="IBM Plex Sans Medium" pitchFamily="34" charset="0"/>
                <a:ea typeface="IBM Plex Sans Medium" pitchFamily="34" charset="-122"/>
                <a:cs typeface="IBM Plex Sans Medium" pitchFamily="34" charset="-120"/>
              </a:rPr>
              <a:t>atanga uburenganzira bwose</a:t>
            </a:r>
            <a:br/>
            <a:r>
              <a:rPr lang="rn" altLang="en-US" sz="3000" dirty="0">
                <a:solidFill>
                  <a:srgbClr val="422C70"/>
                </a:solidFill>
                <a:latin typeface="IBM Plex Sans Medium" pitchFamily="34" charset="0"/>
                <a:ea typeface="IBM Plex Sans Medium" pitchFamily="34" charset="-122"/>
                <a:cs typeface="IBM Plex Sans Medium" pitchFamily="34" charset="-120"/>
              </a:rPr>
              <a:t>bwo kwinjira</a:t>
            </a:r>
            <a:endParaRPr lang="rn"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rn" altLang="en-US" sz="2020" dirty="0">
                <a:solidFill>
                  <a:srgbClr val="25252B"/>
                </a:solidFill>
                <a:latin typeface="IBM Plex Sans" pitchFamily="34" charset="0"/>
                <a:ea typeface="IBM Plex Sans" pitchFamily="34" charset="-122"/>
                <a:cs typeface="IBM Plex Sans" pitchFamily="34" charset="-120"/>
              </a:rPr>
              <a:t>Urutonde rw'amajambo ashizwe ku murongo, akenshi aba 12 canke 24, rushobora gukoreshwa mu gusubira kurema impfunguzo zanyu. Uwo wese arufise arashobora gutwara bitcoin zanyu.</a:t>
            </a:r>
            <a:endParaRPr lang="rn" sz="2020" dirty="0"/>
          </a:p>
        </p:txBody>
      </p:sp>
      <p:pic>
        <p:nvPicPr>
          <p:cNvPr id="6" name="Image 1" descr="Akarorero gusa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Si imfunguruzo zanyu, si ibiceri</a:t>
            </a:r>
            <a:br/>
            <a:r>
              <a:rPr lang="rn" altLang="en-US" sz="4350" dirty="0">
                <a:solidFill>
                  <a:srgbClr val="FFFFFF"/>
                </a:solidFill>
                <a:latin typeface="IBM Plex Sans Medium" pitchFamily="34" charset="0"/>
                <a:ea typeface="IBM Plex Sans Medium" pitchFamily="34" charset="-122"/>
                <a:cs typeface="IBM Plex Sans Medium" pitchFamily="34" charset="-120"/>
              </a:rPr>
              <a:t>vyanyu.</a:t>
            </a:r>
            <a:endParaRPr lang="r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C0C0D0"/>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Imbere y’uko mukoresha</a:t>
            </a:r>
            <a:br/>
            <a:r>
              <a:rPr lang="rn" altLang="en-US" sz="3000" dirty="0">
                <a:solidFill>
                  <a:srgbClr val="422C70"/>
                </a:solidFill>
                <a:latin typeface="IBM Plex Sans Medium" pitchFamily="34" charset="0"/>
                <a:ea typeface="IBM Plex Sans Medium" pitchFamily="34" charset="-122"/>
                <a:cs typeface="IBM Plex Sans Medium" pitchFamily="34" charset="-120"/>
              </a:rPr>
              <a:t>ikotomoni iyo ari yo yose</a:t>
            </a:r>
            <a:endParaRPr lang="rn"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Impfunguruzo:</a:t>
            </a:r>
            <a:r>
              <a:rPr lang="rn" altLang="en-US" sz="1820" dirty="0">
                <a:solidFill>
                  <a:srgbClr val="25252B"/>
                </a:solidFill>
                <a:latin typeface="IBM Plex Sans" pitchFamily="34" charset="0"/>
                <a:ea typeface="IBM Plex Sans" pitchFamily="34" charset="-122"/>
                <a:cs typeface="IBM Plex Sans" pitchFamily="34" charset="-120"/>
              </a:rPr>
              <a:t> ni nde azigenzura, ni mwebwe canke ishirahamwe?</a:t>
            </a:r>
            <a:endParaRPr lang="rn" sz="1820" dirty="0"/>
          </a:p>
          <a:p>
            <a:pPr algn="l" marL="173990" indent="-173990">
              <a:lnSpc>
                <a:spcPct val="113000"/>
              </a:lnSpc>
              <a:spcBef>
                <a:spcPts val="360"/>
              </a:spcBef>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Gusubirana:</a:t>
            </a:r>
            <a:r>
              <a:rPr lang="rn" altLang="en-US" sz="1820" dirty="0">
                <a:solidFill>
                  <a:srgbClr val="25252B"/>
                </a:solidFill>
                <a:latin typeface="IBM Plex Sans" pitchFamily="34" charset="0"/>
                <a:ea typeface="IBM Plex Sans" pitchFamily="34" charset="-122"/>
                <a:cs typeface="IBM Plex Sans" pitchFamily="34" charset="-120"/>
              </a:rPr>
              <a:t> bigenda gute iyo telefone yanyu itakaye canke ishirahamwe ritakiriho?</a:t>
            </a:r>
            <a:endParaRPr lang="rn" sz="1820" dirty="0"/>
          </a:p>
          <a:p>
            <a:pPr algn="l" marL="173990" indent="-173990">
              <a:lnSpc>
                <a:spcPct val="113000"/>
              </a:lnSpc>
              <a:spcBef>
                <a:spcPts val="360"/>
              </a:spcBef>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Inkomoko:</a:t>
            </a:r>
            <a:r>
              <a:rPr lang="rn" altLang="en-US" sz="1820" dirty="0">
                <a:solidFill>
                  <a:srgbClr val="25252B"/>
                </a:solidFill>
                <a:latin typeface="IBM Plex Sans" pitchFamily="34" charset="0"/>
                <a:ea typeface="IBM Plex Sans" pitchFamily="34" charset="-122"/>
                <a:cs typeface="IBM Plex Sans" pitchFamily="34" charset="-120"/>
              </a:rPr>
              <a:t> ni ku rubuga rwemewe canke mu bubiko bw'amaporogarama, aho kuba kw'ihuriro umuntu yabarungikiye?</a:t>
            </a:r>
            <a:endParaRPr lang="rn" sz="1820" dirty="0"/>
          </a:p>
          <a:p>
            <a:pPr algn="l" marL="173990" indent="-173990">
              <a:lnSpc>
                <a:spcPct val="113000"/>
              </a:lnSpc>
              <a:spcBef>
                <a:spcPts val="360"/>
              </a:spcBef>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Kode:</a:t>
            </a:r>
            <a:r>
              <a:rPr lang="rn" altLang="en-US" sz="1820" dirty="0">
                <a:solidFill>
                  <a:srgbClr val="25252B"/>
                </a:solidFill>
                <a:latin typeface="IBM Plex Sans" pitchFamily="34" charset="0"/>
                <a:ea typeface="IBM Plex Sans" pitchFamily="34" charset="-122"/>
                <a:cs typeface="IBM Plex Sans" pitchFamily="34" charset="-120"/>
              </a:rPr>
              <a:t> iruguruye ku bantu bose kandi yoba yama ibungabungwa? (Ivyo vyonyene ntivyemeza ko itekanye.)</a:t>
            </a:r>
            <a:endParaRPr lang="rn" sz="1820" dirty="0"/>
          </a:p>
          <a:p>
            <a:pPr algn="l" marL="173990" indent="-173990">
              <a:lnSpc>
                <a:spcPct val="113000"/>
              </a:lnSpc>
              <a:spcBef>
                <a:spcPts val="360"/>
              </a:spcBef>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Amafaranga asabwa:</a:t>
            </a:r>
            <a:r>
              <a:rPr lang="rn" altLang="en-US" sz="1820" dirty="0">
                <a:solidFill>
                  <a:srgbClr val="25252B"/>
                </a:solidFill>
                <a:latin typeface="IBM Plex Sans" pitchFamily="34" charset="0"/>
                <a:ea typeface="IBM Plex Sans" pitchFamily="34" charset="-122"/>
                <a:cs typeface="IBM Plex Sans" pitchFamily="34" charset="-120"/>
              </a:rPr>
              <a:t> hari amafaranga asabwa mu kurungika, mu kwakira canke mu kubikuza?</a:t>
            </a:r>
            <a:endParaRPr lang="rn" sz="1820" dirty="0"/>
          </a:p>
          <a:p>
            <a:pPr algn="l" marL="173990" indent="-173990">
              <a:lnSpc>
                <a:spcPct val="113000"/>
              </a:lnSpc>
              <a:spcBef>
                <a:spcPts val="360"/>
              </a:spcBef>
              <a:buSzPct val="100000"/>
              <a:buChar char="•"/>
            </a:pPr>
            <a:r>
              <a:rPr lang="rn" altLang="en-US" sz="1820" b="1" dirty="0">
                <a:solidFill>
                  <a:srgbClr val="422C70"/>
                </a:solidFill>
                <a:latin typeface="IBM Plex Sans" pitchFamily="34" charset="0"/>
                <a:ea typeface="IBM Plex Sans" pitchFamily="34" charset="-122"/>
                <a:cs typeface="IBM Plex Sans" pitchFamily="34" charset="-120"/>
              </a:rPr>
              <a:t>Ukwishura:</a:t>
            </a:r>
            <a:r>
              <a:rPr lang="rn" altLang="en-US" sz="1820" dirty="0">
                <a:solidFill>
                  <a:srgbClr val="25252B"/>
                </a:solidFill>
                <a:latin typeface="IBM Plex Sans" pitchFamily="34" charset="0"/>
                <a:ea typeface="IBM Plex Sans" pitchFamily="34" charset="-122"/>
                <a:cs typeface="IBM Plex Sans" pitchFamily="34" charset="-120"/>
              </a:rPr>
              <a:t> kuri blockchain, kuri Lightning, canke kuri vyompi?</a:t>
            </a:r>
            <a:endParaRPr lang="rn"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Ku ruhererekane rw’amakuru na Lightning</a:t>
            </a:r>
            <a:endParaRPr lang="rn"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Ku ruhererekane rw’amakuru:</a:t>
            </a:r>
            <a:r>
              <a:rPr lang="rn" altLang="en-US" sz="2400" dirty="0">
                <a:solidFill>
                  <a:srgbClr val="25252B"/>
                </a:solidFill>
                <a:latin typeface="IBM Plex Sans" pitchFamily="34" charset="0"/>
                <a:ea typeface="IBM Plex Sans" pitchFamily="34" charset="-122"/>
                <a:cs typeface="IBM Plex Sans" pitchFamily="34" charset="-120"/>
              </a:rPr>
              <a:t> vyandikwa ata guca ku ruhande mu ruhererekane rw’amakuru</a:t>
            </a:r>
            <a:endParaRPr lang="rn" sz="2400" dirty="0"/>
          </a:p>
          <a:p>
            <a:pPr algn="l" marL="228600" indent="-228600">
              <a:lnSpc>
                <a:spcPct val="113000"/>
              </a:lnSpc>
              <a:spcBef>
                <a:spcPts val="480"/>
              </a:spcBef>
              <a:buSzPct val="100000"/>
              <a:buChar char="•"/>
            </a:pPr>
            <a:r>
              <a:rPr lang="rn" altLang="en-US" sz="2400" b="1" dirty="0">
                <a:solidFill>
                  <a:srgbClr val="422C70"/>
                </a:solidFill>
                <a:latin typeface="IBM Plex Sans" pitchFamily="34" charset="0"/>
                <a:ea typeface="IBM Plex Sans" pitchFamily="34" charset="-122"/>
                <a:cs typeface="IBM Plex Sans" pitchFamily="34" charset="-120"/>
              </a:rPr>
              <a:t>Lightning:</a:t>
            </a:r>
            <a:r>
              <a:rPr lang="rn" altLang="en-US" sz="2400" dirty="0">
                <a:solidFill>
                  <a:srgbClr val="25252B"/>
                </a:solidFill>
                <a:latin typeface="IBM Plex Sans" pitchFamily="34" charset="0"/>
                <a:ea typeface="IBM Plex Sans" pitchFamily="34" charset="-122"/>
                <a:cs typeface="IBM Plex Sans" pitchFamily="34" charset="-120"/>
              </a:rPr>
              <a:t> umuhora wo kwishurana wubakiye kuri Bitcoin kugira ngo umuntu ashobore kwishura ningoga, amahera make kandi kenshi, nko kugura ikawa</a:t>
            </a:r>
            <a:endParaRPr lang="rn" sz="2400" dirty="0"/>
          </a:p>
          <a:p>
            <a:pPr algn="l" marL="228600" indent="-228600">
              <a:lnSpc>
                <a:spcPct val="113000"/>
              </a:lnSpc>
              <a:spcBef>
                <a:spcPts val="480"/>
              </a:spcBef>
              <a:buSzPct val="100000"/>
              <a:buChar char="•"/>
            </a:pPr>
            <a:r>
              <a:rPr lang="rn" altLang="en-US" sz="2400" dirty="0">
                <a:solidFill>
                  <a:srgbClr val="25252B"/>
                </a:solidFill>
                <a:latin typeface="IBM Plex Sans" pitchFamily="34" charset="0"/>
                <a:ea typeface="IBM Plex Sans" pitchFamily="34" charset="-122"/>
                <a:cs typeface="IBM Plex Sans" pitchFamily="34" charset="-120"/>
              </a:rPr>
              <a:t>Isakoshi ya Lightning na yo nyene irashobora kuba icungiwe n’uwundi muntu canke iyo mwicungira</a:t>
            </a:r>
            <a:endParaRPr lang="rn" sz="2400" dirty="0"/>
          </a:p>
        </p:txBody>
      </p:sp>
      <p:pic>
        <p:nvPicPr>
          <p:cNvPr id="5" name="Image 0" descr="Ku ruhererekane rw'amakuruVyandikwa ata guca ku ruhande mu ruhererekane rw'amakuru rwa BitcoinLightningUmuhora wo kwishurana wubakiye kuri Bitcoin">    </p:cNvPr>
          <p:cNvPicPr>
            <a:picLocks noChangeAspect="1"/>
          </p:cNvPicPr>
          <p:nvPr/>
        </p:nvPicPr>
        <p:blipFill>
          <a:blip r:embed="rId1"/>
          <a:stretch>
            <a:fillRect/>
          </a:stretch>
        </p:blipFill>
        <p:spPr>
          <a:xfrm>
            <a:off x="3601364" y="4570811"/>
            <a:ext cx="4989149" cy="1715689"/>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Amategeko atatu mu gihe mwiga</a:t>
            </a:r>
            <a:endParaRPr lang="rn"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Nimubanze mwige.</a:t>
            </a:r>
            <a:r>
              <a:rPr lang="rn" altLang="en-US" sz="2110" dirty="0">
                <a:solidFill>
                  <a:srgbClr val="25252B"/>
                </a:solidFill>
                <a:latin typeface="IBM Plex Sans" pitchFamily="34" charset="0"/>
                <a:ea typeface="IBM Plex Sans" pitchFamily="34" charset="-122"/>
                <a:cs typeface="IBM Plex Sans" pitchFamily="34" charset="-120"/>
              </a:rPr>
              <a:t> Ntimukore kubera ugushwashwanuka, ubwoba canke uguhatirwa.</a:t>
            </a:r>
            <a:endParaRPr lang="rn" sz="2110" dirty="0"/>
          </a:p>
          <a:p>
            <a:pPr algn="l" marL="200660" indent="-200660">
              <a:lnSpc>
                <a:spcPct val="113000"/>
              </a:lnSpc>
              <a:spcBef>
                <a:spcPts val="420"/>
              </a:spcBef>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Nimutangure n'amahera make.</a:t>
            </a:r>
            <a:r>
              <a:rPr lang="rn" altLang="en-US" sz="2110" dirty="0">
                <a:solidFill>
                  <a:srgbClr val="25252B"/>
                </a:solidFill>
                <a:latin typeface="IBM Plex Sans" pitchFamily="34" charset="0"/>
                <a:ea typeface="IBM Plex Sans" pitchFamily="34" charset="-122"/>
                <a:cs typeface="IBM Plex Sans" pitchFamily="34" charset="-120"/>
              </a:rPr>
              <a:t> Nimugerageze ibikoresho mutamenyereye mukoresheje amahera mwoshobora kwihanganira gutakaza.</a:t>
            </a:r>
            <a:endParaRPr lang="rn" sz="2110" dirty="0"/>
          </a:p>
          <a:p>
            <a:pPr algn="l" marL="200660" indent="-200660">
              <a:lnSpc>
                <a:spcPct val="113000"/>
              </a:lnSpc>
              <a:spcBef>
                <a:spcPts val="420"/>
              </a:spcBef>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Ntimupfe kwizera, nimusuzume.</a:t>
            </a:r>
            <a:r>
              <a:rPr lang="rn" altLang="en-US" sz="2110" dirty="0">
                <a:solidFill>
                  <a:srgbClr val="25252B"/>
                </a:solidFill>
                <a:latin typeface="IBM Plex Sans" pitchFamily="34" charset="0"/>
                <a:ea typeface="IBM Plex Sans" pitchFamily="34" charset="-122"/>
                <a:cs typeface="IBM Plex Sans" pitchFamily="34" charset="-120"/>
              </a:rPr>
              <a:t> Nimusuzume uwo muntu, uburyo bwo kuriha, aderese n'igitigiri c'amahera.</a:t>
            </a:r>
            <a:endParaRPr lang="rn"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rn" altLang="en-US" sz="2110" b="1" dirty="0">
                <a:solidFill>
                  <a:srgbClr val="422C70"/>
                </a:solidFill>
                <a:latin typeface="IBM Plex Sans" pitchFamily="34" charset="0"/>
                <a:ea typeface="IBM Plex Sans" pitchFamily="34" charset="-122"/>
                <a:cs typeface="IBM Plex Sans" pitchFamily="34" charset="-120"/>
              </a:rPr>
              <a:t>Nimutange amakuru yo kwakira amahera, ntimukigere mutanga amabanga</a:t>
            </a:r>
            <a:endParaRPr lang="rn" sz="2110" dirty="0"/>
          </a:p>
          <a:p>
            <a:pPr algn="l" indent="0" marL="0">
              <a:lnSpc>
                <a:spcPct val="113000"/>
              </a:lnSpc>
              <a:spcBef>
                <a:spcPts val="320"/>
              </a:spcBef>
              <a:buNone/>
            </a:pPr>
            <a:r>
              <a:rPr lang="rn" altLang="en-US" sz="2110" dirty="0">
                <a:solidFill>
                  <a:srgbClr val="25252B"/>
                </a:solidFill>
                <a:latin typeface="IBM Plex Sans" pitchFamily="34" charset="0"/>
                <a:ea typeface="IBM Plex Sans" pitchFamily="34" charset="-122"/>
                <a:cs typeface="IBM Plex Sans" pitchFamily="34" charset="-120"/>
              </a:rPr>
              <a:t>Aderese canke ubusabe bwo kuriha birashobora gutangwa. Amajambo yo kugarukana ikotomoni canke urufunguruzo rw'ibanga ntibitegerezwa kwigera bitangwa. Nta mwigisha wemewe, ishirahamwe ritanga amakotomoni canke umukozi ajejwe gufasha abakoresha azokwigera abibasaba.</a:t>
            </a:r>
            <a:endParaRPr lang="r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Nimuhagarare, ntimusangize</a:t>
            </a:r>
            <a:br/>
            <a:r>
              <a:rPr lang="rn" altLang="en-US" sz="3000" dirty="0">
                <a:solidFill>
                  <a:srgbClr val="422C70"/>
                </a:solidFill>
                <a:latin typeface="IBM Plex Sans Medium" pitchFamily="34" charset="0"/>
                <a:ea typeface="IBM Plex Sans Medium" pitchFamily="34" charset="-122"/>
                <a:cs typeface="IBM Plex Sans Medium" pitchFamily="34" charset="-120"/>
              </a:rPr>
              <a:t>ikintu na kimwe, ntimurungike</a:t>
            </a:r>
            <a:br/>
            <a:r>
              <a:rPr lang="rn" altLang="en-US" sz="3000" dirty="0">
                <a:solidFill>
                  <a:srgbClr val="422C70"/>
                </a:solidFill>
                <a:latin typeface="IBM Plex Sans Medium" pitchFamily="34" charset="0"/>
                <a:ea typeface="IBM Plex Sans Medium" pitchFamily="34" charset="-122"/>
                <a:cs typeface="IBM Plex Sans Medium" pitchFamily="34" charset="-120"/>
              </a:rPr>
              <a:t>ikintu na kimwe</a:t>
            </a:r>
            <a:endParaRPr lang="rn"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rn" altLang="en-US" sz="1820" dirty="0">
                <a:solidFill>
                  <a:srgbClr val="25252B"/>
                </a:solidFill>
                <a:latin typeface="IBM Plex Sans" pitchFamily="34" charset="0"/>
                <a:ea typeface="IBM Plex Sans" pitchFamily="34" charset="-122"/>
                <a:cs typeface="IBM Plex Sans" pitchFamily="34" charset="-120"/>
              </a:rPr>
              <a:t>Nimuhagarare nimba hari umuntu atuma ibintu bisa n’ivyihutirwa canke abasaba kubigira ibanga, abizeza inyungu ata kabuza, abasaba kubanza kurungika bitcoin, canke abasaba amajambo yanyu yo kugarura ikotomoni. Nimufate akanya. Ntihagire ico musangiza abandi. Ntihagire ico murungika. Hanyuma mugenzure mwifashishije isoko ry’amakuru musanzwe muzi.</a:t>
            </a:r>
            <a:endParaRPr lang="rn" sz="1820" dirty="0"/>
          </a:p>
        </p:txBody>
      </p:sp>
      <p:pic>
        <p:nvPicPr>
          <p:cNvPr id="6" name="Image 1" descr="Guhutagiza Kwiyitirira uwundi Guhindura aho amahera arungikwa Kwizeza inyungu zidakekeranywa Gusaba amabanga">    </p:cNvPr>
          <p:cNvPicPr>
            <a:picLocks noChangeAspect="1"/>
          </p:cNvPicPr>
          <p:nvPr/>
        </p:nvPicPr>
        <p:blipFill>
          <a:blip r:embed="rId2"/>
          <a:stretch>
            <a:fillRect/>
          </a:stretch>
        </p:blipFill>
        <p:spPr>
          <a:xfrm>
            <a:off x="1338224" y="4865522"/>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Mukoresha Bitcoin gute?</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rn" altLang="en-US" sz="4350" dirty="0">
                <a:solidFill>
                  <a:srgbClr val="FFFFFF"/>
                </a:solidFill>
                <a:latin typeface="IBM Plex Sans Medium" pitchFamily="34" charset="0"/>
                <a:ea typeface="IBM Plex Sans Medium" pitchFamily="34" charset="-122"/>
                <a:cs typeface="IBM Plex Sans Medium" pitchFamily="34" charset="-120"/>
              </a:rPr>
              <a:t>Ni igiki gikurikira?</a:t>
            </a:r>
            <a:endParaRPr lang="r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rn" altLang="en-US" sz="2400" dirty="0">
                <a:solidFill>
                  <a:srgbClr val="FFFFFF"/>
                </a:solidFill>
                <a:latin typeface="IBM Plex Sans" pitchFamily="34" charset="0"/>
                <a:ea typeface="IBM Plex Sans" pitchFamily="34" charset="-122"/>
                <a:cs typeface="IBM Plex Sans" pitchFamily="34" charset="-120"/>
              </a:rPr>
              <a:t>Iyi ni intango gusa.</a:t>
            </a:r>
            <a:endParaRPr lang="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Ivyigwa bine nyamukuru</a:t>
            </a:r>
            <a:endParaRPr lang="rn"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Amahera ashingiye ku mategeko no ku kwizigirana.</a:t>
            </a:r>
            <a:r>
              <a:rPr lang="rn" altLang="en-US" sz="2110" dirty="0">
                <a:solidFill>
                  <a:srgbClr val="25252B"/>
                </a:solidFill>
                <a:latin typeface="IBM Plex Sans" pitchFamily="34" charset="0"/>
                <a:ea typeface="IBM Plex Sans" pitchFamily="34" charset="-122"/>
                <a:cs typeface="IBM Plex Sans" pitchFamily="34" charset="-120"/>
              </a:rPr>
              <a:t> Igitigiri c'amahera ashingiye ku ngingo ya Leta n'amategeko ayagenga bishingwa n'inzego nkeyi.</a:t>
            </a:r>
            <a:endParaRPr lang="rn" sz="2110" dirty="0"/>
          </a:p>
          <a:p>
            <a:pPr algn="l" marL="200660" indent="-200660">
              <a:lnSpc>
                <a:spcPct val="113000"/>
              </a:lnSpc>
              <a:spcBef>
                <a:spcPts val="420"/>
              </a:spcBef>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Bitcoin itanga amategeko atandukanye.</a:t>
            </a:r>
            <a:r>
              <a:rPr lang="rn" altLang="en-US" sz="2110" dirty="0">
                <a:solidFill>
                  <a:srgbClr val="25252B"/>
                </a:solidFill>
                <a:latin typeface="IBM Plex Sans" pitchFamily="34" charset="0"/>
                <a:ea typeface="IBM Plex Sans" pitchFamily="34" charset="-122"/>
                <a:cs typeface="IBM Plex Sans" pitchFamily="34" charset="-120"/>
              </a:rPr>
              <a:t> Igitigiri c'amahera kizwi na bose kandi gifise aho kigarukira, ashobora gukoreshwa na bose, kandi ico gitigiri gishobora kugenzurwa aho kucizigira gusa.</a:t>
            </a:r>
            <a:endParaRPr lang="rn" sz="2110" dirty="0"/>
          </a:p>
          <a:p>
            <a:pPr algn="l" marL="200660" indent="-200660">
              <a:lnSpc>
                <a:spcPct val="113000"/>
              </a:lnSpc>
              <a:spcBef>
                <a:spcPts val="420"/>
              </a:spcBef>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Umutekano uza imbere ya vyose.</a:t>
            </a:r>
            <a:r>
              <a:rPr lang="rn" altLang="en-US" sz="2110" dirty="0">
                <a:solidFill>
                  <a:srgbClr val="25252B"/>
                </a:solidFill>
                <a:latin typeface="IBM Plex Sans" pitchFamily="34" charset="0"/>
                <a:ea typeface="IBM Plex Sans" pitchFamily="34" charset="-122"/>
                <a:cs typeface="IBM Plex Sans" pitchFamily="34" charset="-120"/>
              </a:rPr>
              <a:t> Nimubanze mwige, mutangure n'udukeyi, mugenzure vyose, kandi ntimukigere musangiza abandi amajambo yo kugarukana ikotomoni yanyu.</a:t>
            </a:r>
            <a:endParaRPr lang="rn" sz="2110" dirty="0"/>
          </a:p>
          <a:p>
            <a:pPr algn="l" marL="200660" indent="-200660">
              <a:lnSpc>
                <a:spcPct val="113000"/>
              </a:lnSpc>
              <a:spcBef>
                <a:spcPts val="420"/>
              </a:spcBef>
              <a:buSzPct val="100000"/>
              <a:buChar char="•"/>
            </a:pPr>
            <a:r>
              <a:rPr lang="rn" altLang="en-US" sz="2110" b="1" dirty="0">
                <a:solidFill>
                  <a:srgbClr val="25252B"/>
                </a:solidFill>
                <a:latin typeface="IBM Plex Sans" pitchFamily="34" charset="0"/>
                <a:ea typeface="IBM Plex Sans" pitchFamily="34" charset="-122"/>
                <a:cs typeface="IBM Plex Sans" pitchFamily="34" charset="-120"/>
              </a:rPr>
              <a:t>Iyi ni intango gusa.</a:t>
            </a:r>
            <a:r>
              <a:rPr lang="rn" altLang="en-US" sz="2110" dirty="0">
                <a:solidFill>
                  <a:srgbClr val="25252B"/>
                </a:solidFill>
                <a:latin typeface="IBM Plex Sans" pitchFamily="34" charset="0"/>
                <a:ea typeface="IBM Plex Sans" pitchFamily="34" charset="-122"/>
                <a:cs typeface="IBM Plex Sans" pitchFamily="34" charset="-120"/>
              </a:rPr>
              <a:t> Intambwe imwe ikurikira itekanye irahagije.</a:t>
            </a:r>
            <a:endParaRPr lang="rn"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rn" altLang="en-US" sz="2110" b="1" dirty="0">
                <a:solidFill>
                  <a:srgbClr val="422C70"/>
                </a:solidFill>
                <a:latin typeface="IBM Plex Sans" pitchFamily="34" charset="0"/>
                <a:ea typeface="IBM Plex Sans" pitchFamily="34" charset="-122"/>
                <a:cs typeface="IBM Plex Sans" pitchFamily="34" charset="-120"/>
              </a:rPr>
              <a:t>Akanya ko kuzirikana</a:t>
            </a:r>
            <a:endParaRPr lang="rn" sz="2110" dirty="0"/>
          </a:p>
          <a:p>
            <a:pPr algn="l" indent="0" marL="0">
              <a:lnSpc>
                <a:spcPct val="113000"/>
              </a:lnSpc>
              <a:spcBef>
                <a:spcPts val="320"/>
              </a:spcBef>
              <a:buNone/>
            </a:pPr>
            <a:r>
              <a:rPr lang="rn" altLang="en-US" sz="2110" dirty="0">
                <a:solidFill>
                  <a:srgbClr val="25252B"/>
                </a:solidFill>
                <a:latin typeface="IBM Plex Sans" pitchFamily="34" charset="0"/>
                <a:ea typeface="IBM Plex Sans" pitchFamily="34" charset="-122"/>
                <a:cs typeface="IBM Plex Sans" pitchFamily="34" charset="-120"/>
              </a:rPr>
              <a:t>Nimusubire kuri vya bibazo bitanu vyo mu ntango. Ubu mwovyishura gute?</a:t>
            </a:r>
            <a:endParaRPr lang="r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gikurikira?</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n" altLang="en-US" sz="3000" dirty="0">
                <a:solidFill>
                  <a:srgbClr val="422C70"/>
                </a:solidFill>
                <a:latin typeface="IBM Plex Sans Medium" pitchFamily="34" charset="0"/>
                <a:ea typeface="IBM Plex Sans Medium" pitchFamily="34" charset="-122"/>
                <a:cs typeface="IBM Plex Sans Medium" pitchFamily="34" charset="-120"/>
              </a:rPr>
              <a:t>Impamyabumenyi ya Bitcoin</a:t>
            </a:r>
            <a:endParaRPr lang="rn"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rn" altLang="en-US" sz="2020" dirty="0">
                <a:solidFill>
                  <a:srgbClr val="25252B"/>
                </a:solidFill>
                <a:latin typeface="IBM Plex Sans" pitchFamily="34" charset="0"/>
                <a:ea typeface="IBM Plex Sans" pitchFamily="34" charset="-122"/>
                <a:cs typeface="IBM Plex Sans" pitchFamily="34" charset="-120"/>
              </a:rPr>
              <a:t>Intambwe ikurikira. Ibice vyayo bine bibafasha gutera iyindi ntambwe:</a:t>
            </a:r>
            <a:endParaRPr lang="rn"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rn" altLang="en-US" sz="2020" dirty="0">
                <a:solidFill>
                  <a:srgbClr val="25252B"/>
                </a:solidFill>
                <a:latin typeface="IBM Plex Sans" pitchFamily="34" charset="0"/>
                <a:ea typeface="IBM Plex Sans" pitchFamily="34" charset="-122"/>
                <a:cs typeface="IBM Plex Sans" pitchFamily="34" charset="-120"/>
              </a:rPr>
              <a:t>Gutahura amafaranga</a:t>
            </a:r>
            <a:endParaRPr lang="rn" sz="2020" dirty="0"/>
          </a:p>
          <a:p>
            <a:pPr algn="l" marL="191770" indent="-191770">
              <a:lnSpc>
                <a:spcPct val="113000"/>
              </a:lnSpc>
              <a:spcBef>
                <a:spcPts val="400"/>
              </a:spcBef>
              <a:buSzPct val="100000"/>
              <a:buChar char="•"/>
            </a:pPr>
            <a:r>
              <a:rPr lang="rn" altLang="en-US" sz="2020" dirty="0">
                <a:solidFill>
                  <a:srgbClr val="25252B"/>
                </a:solidFill>
                <a:latin typeface="IBM Plex Sans" pitchFamily="34" charset="0"/>
                <a:ea typeface="IBM Plex Sans" pitchFamily="34" charset="-122"/>
                <a:cs typeface="IBM Plex Sans" pitchFamily="34" charset="-120"/>
              </a:rPr>
              <a:t>Ingene Bitcoin ikora</a:t>
            </a:r>
            <a:endParaRPr lang="rn" sz="2020" dirty="0"/>
          </a:p>
          <a:p>
            <a:pPr algn="l" marL="191770" indent="-191770">
              <a:lnSpc>
                <a:spcPct val="113000"/>
              </a:lnSpc>
              <a:spcBef>
                <a:spcPts val="400"/>
              </a:spcBef>
              <a:buSzPct val="100000"/>
              <a:buChar char="•"/>
            </a:pPr>
            <a:r>
              <a:rPr lang="rn" altLang="en-US" sz="2020" dirty="0">
                <a:solidFill>
                  <a:srgbClr val="25252B"/>
                </a:solidFill>
                <a:latin typeface="IBM Plex Sans" pitchFamily="34" charset="0"/>
                <a:ea typeface="IBM Plex Sans" pitchFamily="34" charset="-122"/>
                <a:cs typeface="IBM Plex Sans" pitchFamily="34" charset="-120"/>
              </a:rPr>
              <a:t>Gukoresha Bitcoin mu mutekano</a:t>
            </a:r>
            <a:endParaRPr lang="rn" sz="2020" dirty="0"/>
          </a:p>
          <a:p>
            <a:pPr algn="l" marL="191770" indent="-191770">
              <a:lnSpc>
                <a:spcPct val="113000"/>
              </a:lnSpc>
              <a:spcBef>
                <a:spcPts val="400"/>
              </a:spcBef>
              <a:buSzPct val="100000"/>
              <a:buChar char="•"/>
            </a:pPr>
            <a:r>
              <a:rPr lang="rn" altLang="en-US" sz="2020" dirty="0">
                <a:solidFill>
                  <a:srgbClr val="25252B"/>
                </a:solidFill>
                <a:latin typeface="IBM Plex Sans" pitchFamily="34" charset="0"/>
                <a:ea typeface="IBM Plex Sans" pitchFamily="34" charset="-122"/>
                <a:cs typeface="IBM Plex Sans" pitchFamily="34" charset="-120"/>
              </a:rPr>
              <a:t>Bitcoin mu kibano canyu</a:t>
            </a:r>
            <a:endParaRPr lang="rn"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rn" altLang="en-US" sz="2020" dirty="0">
                <a:solidFill>
                  <a:srgbClr val="25252B"/>
                </a:solidFill>
                <a:latin typeface="IBM Plex Sans" pitchFamily="34" charset="0"/>
                <a:ea typeface="IBM Plex Sans" pitchFamily="34" charset="-122"/>
                <a:cs typeface="IBM Plex Sans" pitchFamily="34" charset="-120"/>
              </a:rPr>
              <a:t>Mugume mufise inyota yo kumenya, mubandanye kubaza ibibazo, kandi mwige vyinshi kuri </a:t>
            </a:r>
            <a:r>
              <a:rPr lang="rn"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rn" altLang="en-US" sz="2020" dirty="0">
                <a:solidFill>
                  <a:srgbClr val="25252B"/>
                </a:solidFill>
                <a:latin typeface="IBM Plex Sans" pitchFamily="34" charset="0"/>
                <a:ea typeface="IBM Plex Sans" pitchFamily="34" charset="-122"/>
                <a:cs typeface="IBM Plex Sans" pitchFamily="34" charset="-120"/>
              </a:rPr>
              <a:t>.</a:t>
            </a:r>
            <a:endParaRPr lang="rn"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rn" altLang="en-US" sz="2020" dirty="0">
                <a:solidFill>
                  <a:srgbClr val="25252B"/>
                </a:solidFill>
                <a:latin typeface="IBM Plex Sans" pitchFamily="34" charset="0"/>
                <a:ea typeface="IBM Plex Sans" pitchFamily="34" charset="-122"/>
                <a:cs typeface="IBM Plex Sans" pitchFamily="34" charset="-120"/>
              </a:rPr>
              <a:t>Turashashaye kuzobabona mu mugwi wacu ukurikira w'abanyeshure.</a:t>
            </a:r>
            <a:endParaRPr lang="rn"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n" altLang="en-US" sz="1200" dirty="0">
                <a:solidFill>
                  <a:srgbClr val="6C6C7D"/>
                </a:solidFill>
                <a:latin typeface="IBM Plex Sans" pitchFamily="34" charset="0"/>
                <a:ea typeface="IBM Plex Sans" pitchFamily="34" charset="-122"/>
                <a:cs typeface="IBM Plex Sans" pitchFamily="34" charset="-120"/>
              </a:rPr>
              <a:t>Intangamarara kuri Bitcoin · Ni igiki gikurikira?</a:t>
            </a:r>
            <a:endParaRPr lang="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Intangamarara kuri Bitcoin</dc:title>
  <dc:subject>Open educational slides (Creative Commons). Adapt them freely.</dc:subject>
  <dc:creator>My First Bitcoin</dc:creator>
  <cp:lastModifiedBy>My First Bitcoin</cp:lastModifiedBy>
  <cp:revision>1</cp:revision>
  <dcterms:created xsi:type="dcterms:W3CDTF">2026-10-22T19:47:26Z</dcterms:created>
  <dcterms:modified xsi:type="dcterms:W3CDTF">2026-10-22T19:47:26Z</dcterms:modified>
</cp:coreProperties>
</file>