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ምንጭ፦ My First Bitcoin፣ የቢትኮይን መግቢያ፣ የጀማሪዎች መመሪያ፣ እትም 26.10። በክሪኤቲቭ ኮመንስ ምንጭን መጥቀስና በተመሳሳይ ፈቃድ ማጋራት 4.0 ዓለም አቀፍ ፈቃድ መሠረት ተስማምቶ የተዘጋጀ ነው፤ ይህ የስላይድ ስብስብም በዚሁ ፈቃድ ይጠቀማል። ይህ የስላይድ ስብስብ በመመሪያው ስድስት ጥያቄዎች ላይ የተመሠረተ፣ በአስተማሪ ለሚመራ ገለጻ የሚያገለግል አጋዥ መሣሪያ ነው። ትርጉሙንና የደህንነት መልዕክቶቹን እንዳሉ በመጠበቅ፣ ምሳሌዎቹን፣ የአቀራረብ ፍጥነቱንና የአቀራረብ ዘዴውን ከእርስዎ ማኅበረሰብ ጋር እንዲስማሙ ያድርጉ። ለእያንዳንዱ ክፍለ ጊዜ የተወሰነ የጊዜ ርዝመት አልተደነገገም።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በምስሉ ይጀምሩ፦ በዙሪያችን ያለ ሰው ሁሉ ገንዘብን ያለ ጥያቄ ይጠቀማል። ገንዘብ ከየት እንደሚመጣ ለመጨረሻ ጊዜ ያሰቡት መቼ እንደነበር የቡድኑን አባላት ይጠይቁ።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ተማሪዎች እንዲጽፉ ጥቂት ደቂቃዎችን ይስጧቸው። ማንንም የግል የገንዘብ ነክ ዝርዝሮችን እንዲያጋራ አይጠይቁ። እነዚህ መልሶች «ቀጥሎ ምን ይደረጋል?» በሚለው የዋና ትምህርቶች ማጠቃለያ ስላይድ ላይ እንደገና ይነሳሉ።</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ይህንን ልዩነት በመላው ክፍለ ጊዜ ያስጠብቁ። አንድ አባባል ሲቀርብ፣ እንዲህ ብለው ይጠይቁ፦ ይህንን ማረጋገጥ እንችላለን፣ ወይስ መመዘኛዎችና ማስረጃዎች ያስፈልጉታል?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በመመሪያው ያለውን ምሳሌ ይጠቀሙ፦ እርስዎ ሩዝ ያመርታሉ፣ ጫማም ያስፈልግዎታል፤ ነገር ግን ጫማ ሠሪው የሚፈልገው የምግብ ዘይት እንጂ ሩዝ አይደለም። የኢኮኖሚ ምሁራን ይህንን የፍላጎቶች ድርብ መጣጣም ይሉታል።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በመመሪያው ያለውን ምሳሌ ይጠቀሙ፦ እርስዎ ሩዝ ያመርታሉ፣ ጫማም ያስፈልግዎታል፤ ነገር ግን ጫማ ሠሪው የሚፈልገው የምግብ ዘይት እንጂ ሩዝ አይደለም። የኢኮኖሚ ምሁራን ይህንን የፍላጎቶች ድርብ መጣጣም ይሉታል።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የገንዘብ ኖት የወረቀት ቁራጭ ብቻ ነው። ገንዘብ መሸጥን ከመግዛት በመለየት የዕቃ ልውውጥን ችግር ይፈታል፤ እርስዎ ሩዝዎን ለአንድ ሰው ይሸጣሉ፣ ጫማ ደግሞ ከሌላ ሰው ይገዛሉ። ገንዘብን ከዕቃ ልውውጥ የሚለየው ይህ ነው።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የዋጋ ግሽበት ማለት በአጠቃላይ የዋጋ ደረጃ ላይ የሚከሰት ቀጣይነት ያለው ጭማሪ ነው። ሌላኛው ገጽታው የግዢ አቅም ነው፤ ይህም አንድ የገንዘብ አሃድ ምን ያህል መግዛት እንደሚችል ያመለክታል። የአንድ ቅርጫት መሠረታዊ ሸቀጦች ዋጋ ከ፻ የገንዘብ አሃዶች ወደ ፻፲ ከፍ ካለ፣ ያው ፻ የገንዘብ አሃዶች ሙሉውን ቅርጫት መግዛት አይችሉም።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የዋጋ ግሽበት ማለት በአጠቃላይ የዋጋ ደረጃ ላይ የሚከሰት ቀጣይነት ያለው ጭማሪ ነው። ሌላኛው ገጽታው የግዢ አቅም ነው፤ ይህም አንድ የገንዘብ አሃድ ምን ያህል መግዛት እንደሚችል ያመለክታል። የአንድ ቅርጫት መሠረታዊ ሸቀጦች ዋጋ ከ፻ የገንዘብ አሃዶች ወደ ፻፲ ከፍ ካለ፣ ያው ፻ የገንዘብ አሃዶች ሙሉውን ቅርጫት መግዛት አይችሉም።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የኢኮኖሚ ምሁራን እያንዳንዱ ምክንያት ምን ያህል ተፅዕኖ እንዳለው ይከራከራሉ። ትኩረትዎን በአጋጣሚ ሳይሆን በውሳኔ በሚመጣው በዚያ አንድ ምክንያት ላይ ያድርጉ።</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ይህ ያለ ምንም መሣሪያ ወይም በይነመረብ ይሠራል። በቡድኑ ውስጥ የተሰጡትን መልሶች ያነጻጽሩ፣ እና የአንድ ዕቃ ዋጋ ብቻውን የዋጋ ግሽበትን ሙሉ በሙሉ እንደማይለካ ለተማሪዎች ያስታውሱ።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ከቢትኮይን በፊት፣ በመስመር ላይ ገንዘብ መላክ ሁልጊዜም በአንድ የታመነ ድርጅት ላይ የተመሠረተ ነበር፤ ይህም የሂሳብ መዝገቡን የሚይዝ፣ ሂሳቦችን የሚያጸድቅ፣ እንዲሁም ክፍያን ሊያዘገይ፣ ሊያግድ ወይም ሊቀለብስ የሚችል ባንክ ወይም የክፍያ ኩባንያ ነበር። ዲጂታል መረጃን መቅዳት ቀላል ነው፤ አንድ ዲጂታል ሳንቲም ሁለት ጊዜ ወጪ ሊደረግ ቢችል፣ እንደ ገንዘብ ሊያገለግል አይችልም። ይህ አንድን ገንዘብ ሁለት ጊዜ ወጪ የማድረግ ችግር ይባላል። ሳቶሺ ናካሞቶ ይህን ስም የሚጠቀም ግለሰብ ወይም ቡድን ነው።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ያልተማከለ ማለት ሁሉም ሰው እኩል ተጽዕኖ አለው ማለት አይደለም። ይልቁንም ማንም አንድ ተሳታፊ ብቻውን የሂሳብ መዝገቡን ወይም የገንዘብ ደንቦቹን ለሁሉም መቀየር አይችልም ማለት ነው።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አዲስ ቢትኮይኖች በይፋ በሚታወቅ የጊዜ ሰሌዳ መሠረት ወደ ዝውውር ይገባሉ፤ ኖዶች የሚባሉ ገለልተኛ ኮምፒውተሮችም ያንን ደንብ የሚጥስ ማንኛውንም ብሎክ አይቀበሉም። ማንኛውም ሰው ሊያረጋግጠው ስለሚችል፣ ይህ ገደብ አስተማማኝ ነው። ይህ የተፈጥሮ ሕግ አይደለም፤ ተሳታፊዎች በቀጣይነት እንዲከበር ስለሚያደርጉት ነው ተግባራዊ ሆኖ የሚቆየው። የአቅርቦት ውስንነት ዋጋው እንደሚጨምር ዋስትና አይሰጥም፤ ዋጋ በአቅርቦት ብቻ ሳይሆን በፍላጎትም ይወሰናል።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ሳቶሺ መያዝ እና 0.001 ቢትኮይን መያዝ ተመሳሳይ መጠንን ይገልጻሉ። አንድ ቢትኮይን ውድ ስለሆነ ቢትኮይንን መግዛት ከአቅም በላይ ነው የሚለውን የተሳሳተ ግንዛቤ ያስተካክሉ።</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ተጠቃሚዎች ቢትኮይን ይልካሉ፣ ይቀበላሉ፣ ያስቀምጣሉ፤ ኖዶች እያንዳንዱ ግብይትና ብሎክ ደንቦቹን ማክበሩን ያረጋግጣሉ፤ ቆፋሪዎች በየአሥር ደቂቃው ገደማ አዲስ ብሎክ ወደ መዝገቡ ለመጨመር ይወዳደራሉ። ብሎክቼይን የሚባለው ይህ መዝገብ ለሁሉም ክፍት ሲሆን፣ እንደገና ለመጻፍ እጅግ ከፍተኛ ወጪ ይጠይቃል። ስለ አጻጻፉ አንድ ማስታወሻ፦ ቢትኮይን በእንግሊዝኛ በትልቁ ቢ ሲጀምር ብዙውን ጊዜ አውታረ መረቡን ወይም ሥርዓቱን ያመለክታል፤ በትንሹ ቢ ሲጀምር ደግሞ ገንዘቡን ራሱን ያመለክታል።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ተጠቃሚዎች ቢትኮይን ይልካሉ፣ ይቀበላሉ፣ ያስቀምጣሉ፤ ኖዶች እያንዳንዱ ግብይትና ብሎክ ደንቦቹን ማክበሩን ያረጋግጣሉ፤ ቆፋሪዎች በየአሥር ደቂቃው ገደማ አዲስ ብሎክ ወደ መዝገቡ ለመጨመር ይወዳደራሉ። ብሎክቼይን የሚባለው ይህ መዝገብ ለሁሉም ክፍት ሲሆን፣ እንደገና ለመጻፍ እጅግ ከፍተኛ ወጪ ይጠይቃል። ስለ አጻጻፉ አንድ ማስታወሻ፦ ቢትኮይን በእንግሊዝኛ በትልቁ ቢ ሲጀምር ብዙውን ጊዜ አውታረ መረቡን ወይም ሥርዓቱን ያመለክታል፤ በትንሹ ቢ ሲጀምር ደግሞ ገንዘቡን ራሱን ያመለክታል።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የቢትኮይን ቦርሳ ቢትኮይን ለመቀበል፣ ለማረጋገጥ እና ለመላክ የሚያስችልዎ መሣሪያ ሲሆን፣ ብዙውን ጊዜ መተግበሪያ ነው። የእርስዎ ቢትኮይን በስልክዎ ውስጥ አይከማችም፤ በብሎክቼይን ላይ ይመዘገባል። ቦርሳው ቢትኮይኑ የእርስዎ መሆኑን ለማረጋገጥ እና ክፍያ ለመፍቀድ የሚያስችሉዎትን ቁልፎች ያስተዳድራል።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የመልሶ ማግኛ ቃላት ሐረግ የመጠባበቂያ ቅጂ ብቻ አይደለም፤ ሙሉ የመጠቀም ሥልጣን ይሰጣል። እርስዎ የኪስ ቦርሳውን ሲፈጥሩ በወረቀት ላይ በትክክል ይጻፉት፤ ከበይነመረብ ውጭ፣ በሚስጥር፣ በማይጠፋበት ወይም በማይበላሽበት ቦታ ያስቀምጡት። ፈጽሞ ፎቶ አያንሱት፣ በኢሜይል አይላኩት፣ በደመና ላይ በሚቀመጡ ማስታወሻዎች ውስጥ አያስቀምጡት፣ በመልእክት አይላኩት ወይም በድረ ገጽ ላይ አይተይቡት። የታዩት ቃላት ለናሙና ብቻ ናቸው፤ እውነተኛ የመልሶ ማግኛ ቃላት ሐረግ ፈጽሞ አያሳዩ ወይም አይሰብስቡ።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የተወሰኑ ዲጂታል የገንዘብ ቦርሳዎችን አይመክርም። መሣሪያዎች፣ ክፍያዎች እና ባለቤቶች ይለወጣሉ፤ ለአንድ ማኅበረሰብ የሚስማማው ለሌላው ላይስማማ ይችላል። ተማሪዎችን ወደ ታማኝ የአካባቢ አስተማሪ ይምሯቸው።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29189" y="571500"/>
            <a:ext cx="1096091" cy="272400"/>
          </a:xfrm>
          <a:prstGeom prst="rect">
            <a:avLst/>
          </a:prstGeom>
          <a:noFill/>
          <a:ln/>
        </p:spPr>
        <p:txBody>
          <a:bodyPr wrap="square" lIns="0" tIns="0" rIns="0" bIns="0" rtlCol="0" anchor="t"/>
          <a:lstStyle/>
          <a:p>
            <a:pPr algn="r" indent="0" marL="0">
              <a:lnSpc>
                <a:spcPct val="108000"/>
              </a:lnSpc>
              <a:buNone/>
            </a:pPr>
            <a:r>
              <a:rPr lang="am" altLang="en-US" sz="1650" dirty="0">
                <a:solidFill>
                  <a:srgbClr val="FFFFFF"/>
                </a:solidFill>
                <a:latin typeface="IBM Plex Sans" pitchFamily="34" charset="0"/>
                <a:ea typeface="IBM Plex Sans" pitchFamily="34" charset="-122"/>
                <a:cs typeface="IBM Plex Sans" pitchFamily="34" charset="-120"/>
              </a:rPr>
              <a:t>እትም 26.10</a:t>
            </a:r>
            <a:endParaRPr lang="am"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am" altLang="en-US" sz="7200" dirty="0">
                <a:solidFill>
                  <a:srgbClr val="FFFFFF"/>
                </a:solidFill>
                <a:latin typeface="IBM Plex Sans Medium" pitchFamily="34" charset="0"/>
                <a:ea typeface="IBM Plex Sans Medium" pitchFamily="34" charset="-122"/>
                <a:cs typeface="IBM Plex Sans Medium" pitchFamily="34" charset="-120"/>
              </a:rPr>
              <a:t>የቢትኮይን</a:t>
            </a:r>
            <a:br/>
            <a:r>
              <a:rPr lang="am" altLang="en-US" sz="7200" dirty="0">
                <a:solidFill>
                  <a:srgbClr val="FFFFFF"/>
                </a:solidFill>
                <a:latin typeface="IBM Plex Sans Medium" pitchFamily="34" charset="0"/>
                <a:ea typeface="IBM Plex Sans Medium" pitchFamily="34" charset="-122"/>
                <a:cs typeface="IBM Plex Sans Medium" pitchFamily="34" charset="-120"/>
              </a:rPr>
              <a:t>መግቢያ</a:t>
            </a:r>
            <a:endParaRPr lang="am"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am" altLang="en-US" sz="2400" dirty="0">
                <a:solidFill>
                  <a:srgbClr val="FFFFFF"/>
                </a:solidFill>
                <a:latin typeface="IBM Plex Sans" pitchFamily="34" charset="0"/>
                <a:ea typeface="IBM Plex Sans" pitchFamily="34" charset="-122"/>
                <a:cs typeface="IBM Plex Sans" pitchFamily="34" charset="-120"/>
              </a:rPr>
              <a:t>የጀማሪ መመሪያ</a:t>
            </a:r>
            <a:endParaRPr lang="am"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am" altLang="en-US" sz="4350" dirty="0">
                <a:solidFill>
                  <a:srgbClr val="FFFFFF"/>
                </a:solidFill>
                <a:latin typeface="IBM Plex Sans Medium" pitchFamily="34" charset="0"/>
                <a:ea typeface="IBM Plex Sans Medium" pitchFamily="34" charset="-122"/>
                <a:cs typeface="IBM Plex Sans Medium" pitchFamily="34" charset="-120"/>
              </a:rPr>
              <a:t>ገንዘብ ለምን አስፈላጊ ነው?</a:t>
            </a:r>
            <a:endParaRPr lang="am"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am" altLang="en-US" sz="2400" dirty="0">
                <a:solidFill>
                  <a:srgbClr val="FFFFFF"/>
                </a:solidFill>
                <a:latin typeface="IBM Plex Sans" pitchFamily="34" charset="0"/>
                <a:ea typeface="IBM Plex Sans" pitchFamily="34" charset="-122"/>
                <a:cs typeface="IBM Plex Sans" pitchFamily="34" charset="-120"/>
              </a:rPr>
              <a:t>በየቀኑ ገንዘብ እንጠቀማለን፣ ሆኖም እንዴት እንደሚሠራ የምንጠይቀው አልፎ አልፎ ብቻ ነው።</a:t>
            </a:r>
            <a:endParaRPr lang="a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አብዛኛዎቹ ሰዎች ስለ ገንዘብ ለማሰብ</a:t>
            </a:r>
            <a:br/>
            <a:r>
              <a:rPr lang="am" altLang="en-US" sz="3000" dirty="0">
                <a:solidFill>
                  <a:srgbClr val="422C70"/>
                </a:solidFill>
                <a:latin typeface="IBM Plex Sans Medium" pitchFamily="34" charset="0"/>
                <a:ea typeface="IBM Plex Sans Medium" pitchFamily="34" charset="-122"/>
                <a:cs typeface="IBM Plex Sans Medium" pitchFamily="34" charset="-120"/>
              </a:rPr>
              <a:t>ፈጽሞ ቆም አይሉም</a:t>
            </a:r>
            <a:endParaRPr lang="am"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እሱን ማግኘት ወይም መጠቀም ሳይሆን፣ ምን እንደሆነና እንዴት እንደሚሠራ ማሰብ።</a:t>
            </a:r>
            <a:endParaRPr lang="am"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ለምን አስፈላጊ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ለመጀመር አምስት ጥያቄዎች</a:t>
            </a:r>
            <a:endParaRPr lang="am"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am" altLang="en-US" sz="2300" dirty="0">
                <a:solidFill>
                  <a:srgbClr val="25252B"/>
                </a:solidFill>
                <a:latin typeface="IBM Plex Sans" pitchFamily="34" charset="0"/>
                <a:ea typeface="IBM Plex Sans" pitchFamily="34" charset="-122"/>
                <a:cs typeface="IBM Plex Sans" pitchFamily="34" charset="-120"/>
              </a:rPr>
              <a:t>ሰዎች ገንዘብ ለምን ያስፈልጋቸዋል?</a:t>
            </a:r>
            <a:endParaRPr lang="am" sz="2300" dirty="0"/>
          </a:p>
          <a:p>
            <a:pPr algn="l" marL="219710" indent="-219710">
              <a:lnSpc>
                <a:spcPct val="113000"/>
              </a:lnSpc>
              <a:spcBef>
                <a:spcPts val="460"/>
              </a:spcBef>
              <a:buSzPct val="100000"/>
              <a:buChar char="•"/>
            </a:pPr>
            <a:r>
              <a:rPr lang="am" altLang="en-US" sz="2300" dirty="0">
                <a:solidFill>
                  <a:srgbClr val="25252B"/>
                </a:solidFill>
                <a:latin typeface="IBM Plex Sans" pitchFamily="34" charset="0"/>
                <a:ea typeface="IBM Plex Sans" pitchFamily="34" charset="-122"/>
                <a:cs typeface="IBM Plex Sans" pitchFamily="34" charset="-120"/>
              </a:rPr>
              <a:t>አንድን ነገር ገንዘብ የሚያደርገው ምንድን ነው?</a:t>
            </a:r>
            <a:endParaRPr lang="am" sz="2300" dirty="0"/>
          </a:p>
          <a:p>
            <a:pPr algn="l" marL="219710" indent="-219710">
              <a:lnSpc>
                <a:spcPct val="113000"/>
              </a:lnSpc>
              <a:spcBef>
                <a:spcPts val="460"/>
              </a:spcBef>
              <a:buSzPct val="100000"/>
              <a:buChar char="•"/>
            </a:pPr>
            <a:r>
              <a:rPr lang="am" altLang="en-US" sz="2300" dirty="0">
                <a:solidFill>
                  <a:srgbClr val="25252B"/>
                </a:solidFill>
                <a:latin typeface="IBM Plex Sans" pitchFamily="34" charset="0"/>
                <a:ea typeface="IBM Plex Sans" pitchFamily="34" charset="-122"/>
                <a:cs typeface="IBM Plex Sans" pitchFamily="34" charset="-120"/>
              </a:rPr>
              <a:t>እርስዎ የሚጠቀሙበትን ገንዘብ መፍጠር ወይም መቆጣጠር የሚችለው ማን ነው?</a:t>
            </a:r>
            <a:endParaRPr lang="am" sz="2300" dirty="0"/>
          </a:p>
          <a:p>
            <a:pPr algn="l" marL="219710" indent="-219710">
              <a:lnSpc>
                <a:spcPct val="113000"/>
              </a:lnSpc>
              <a:spcBef>
                <a:spcPts val="460"/>
              </a:spcBef>
              <a:buSzPct val="100000"/>
              <a:buChar char="•"/>
            </a:pPr>
            <a:r>
              <a:rPr lang="am" altLang="en-US" sz="2300" dirty="0">
                <a:solidFill>
                  <a:srgbClr val="25252B"/>
                </a:solidFill>
                <a:latin typeface="IBM Plex Sans" pitchFamily="34" charset="0"/>
                <a:ea typeface="IBM Plex Sans" pitchFamily="34" charset="-122"/>
                <a:cs typeface="IBM Plex Sans" pitchFamily="34" charset="-120"/>
              </a:rPr>
              <a:t>እርስዎ የሚጠቀሙበት ገንዘብ ለምን ዋጋ አለው?</a:t>
            </a:r>
            <a:endParaRPr lang="am" sz="2300" dirty="0"/>
          </a:p>
          <a:p>
            <a:pPr algn="l" marL="219710" indent="-219710">
              <a:lnSpc>
                <a:spcPct val="113000"/>
              </a:lnSpc>
              <a:spcBef>
                <a:spcPts val="460"/>
              </a:spcBef>
              <a:buSzPct val="100000"/>
              <a:buChar char="•"/>
            </a:pPr>
            <a:r>
              <a:rPr lang="am" altLang="en-US" sz="2300" dirty="0">
                <a:solidFill>
                  <a:srgbClr val="25252B"/>
                </a:solidFill>
                <a:latin typeface="IBM Plex Sans" pitchFamily="34" charset="0"/>
                <a:ea typeface="IBM Plex Sans" pitchFamily="34" charset="-122"/>
                <a:cs typeface="IBM Plex Sans" pitchFamily="34" charset="-120"/>
              </a:rPr>
              <a:t>ገንዘብዎ እንደ ቀድሞው ተመሳሳይ መጠን ያለው ነገር ሊገዛ ይችላል?</a:t>
            </a:r>
            <a:endParaRPr lang="am"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am" altLang="en-US" sz="2300" b="1" dirty="0">
                <a:solidFill>
                  <a:srgbClr val="422C70"/>
                </a:solidFill>
                <a:latin typeface="IBM Plex Sans" pitchFamily="34" charset="0"/>
                <a:ea typeface="IBM Plex Sans" pitchFamily="34" charset="-122"/>
                <a:cs typeface="IBM Plex Sans" pitchFamily="34" charset="-120"/>
              </a:rPr>
              <a:t>መልሶችዎን ያስቀምጡ</a:t>
            </a:r>
            <a:endParaRPr lang="am" sz="2300" dirty="0"/>
          </a:p>
          <a:p>
            <a:pPr algn="l" indent="0" marL="0">
              <a:lnSpc>
                <a:spcPct val="113000"/>
              </a:lnSpc>
              <a:spcBef>
                <a:spcPts val="340"/>
              </a:spcBef>
              <a:buNone/>
            </a:pPr>
            <a:r>
              <a:rPr lang="am" altLang="en-US" sz="2300" dirty="0">
                <a:solidFill>
                  <a:srgbClr val="25252B"/>
                </a:solidFill>
                <a:latin typeface="IBM Plex Sans" pitchFamily="34" charset="0"/>
                <a:ea typeface="IBM Plex Sans" pitchFamily="34" charset="-122"/>
                <a:cs typeface="IBM Plex Sans" pitchFamily="34" charset="-120"/>
              </a:rPr>
              <a:t>ለእያንዳንዱ ጥያቄ አጭር መልስ ይጻፉ። በመጨረሻ ወደ መልሶችዎ ይመለሳሉ።</a:t>
            </a:r>
            <a:endParaRPr lang="am"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ለምን አስፈላጊ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እውነታ ወይስ አስተያየት?</a:t>
            </a:r>
            <a:endParaRPr lang="am"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እውነታ፦</a:t>
            </a:r>
            <a:r>
              <a:rPr lang="am" altLang="en-US" sz="2400" dirty="0">
                <a:solidFill>
                  <a:srgbClr val="25252B"/>
                </a:solidFill>
                <a:latin typeface="IBM Plex Sans" pitchFamily="34" charset="0"/>
                <a:ea typeface="IBM Plex Sans" pitchFamily="34" charset="-122"/>
                <a:cs typeface="IBM Plex Sans" pitchFamily="34" charset="-120"/>
              </a:rPr>
              <a:t> "ይህ የገንዘብ ኖት ግብር ለመክፈል ተቀባይነት አለው።" ይህንን ማረጋገጥ ይቻላል።</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አስተያየት፦</a:t>
            </a:r>
            <a:r>
              <a:rPr lang="am" altLang="en-US" sz="2400" dirty="0">
                <a:solidFill>
                  <a:srgbClr val="25252B"/>
                </a:solidFill>
                <a:latin typeface="IBM Plex Sans" pitchFamily="34" charset="0"/>
                <a:ea typeface="IBM Plex Sans" pitchFamily="34" charset="-122"/>
                <a:cs typeface="IBM Plex Sans" pitchFamily="34" charset="-120"/>
              </a:rPr>
              <a:t> "ይህ ከሁሉ የተሻለው የገንዘብ ዓይነት ነው።" ይህ መመዘኛዎችንና ማስረጃን ይፈልጋል።</a:t>
            </a:r>
            <a:endParaRPr lang="am"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ይህ መመሪያ ለትምህርት ዓላማ ብቻ የተዘጋጀ ነው። የፋይናንስ፣ የኢንቨስትመንት፣ የሕግ ወይም የግብር ምክር አይሰጥም፤ እርስዎም ማንኛውንም ነገር እንዲገዙ፣ እንዲሸጡ ወይም ይዘው እንዲቆዩ አይነግርዎትም።</a:t>
            </a:r>
            <a:endParaRPr lang="am"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ለምን አስፈላጊ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am" altLang="en-US" sz="4350" dirty="0">
                <a:solidFill>
                  <a:srgbClr val="FFFFFF"/>
                </a:solidFill>
                <a:latin typeface="IBM Plex Sans Medium" pitchFamily="34" charset="0"/>
                <a:ea typeface="IBM Plex Sans Medium" pitchFamily="34" charset="-122"/>
                <a:cs typeface="IBM Plex Sans Medium" pitchFamily="34" charset="-120"/>
              </a:rPr>
              <a:t>ገንዘብ ምንድን ነው?</a:t>
            </a:r>
            <a:endParaRPr lang="am"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am" altLang="en-US" sz="2400" dirty="0">
                <a:solidFill>
                  <a:srgbClr val="FFFFFF"/>
                </a:solidFill>
                <a:latin typeface="IBM Plex Sans" pitchFamily="34" charset="0"/>
                <a:ea typeface="IBM Plex Sans" pitchFamily="34" charset="-122"/>
                <a:cs typeface="IBM Plex Sans" pitchFamily="34" charset="-120"/>
              </a:rPr>
              <a:t>ገንዘብ የልውውጥ መሣሪያ ነው።</a:t>
            </a:r>
            <a:endParaRPr lang="a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የዕቃ ልውውጥ እና የፍላጎቶች ድርብ መጣጣም</a:t>
            </a:r>
            <a:endParaRPr lang="a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ሁለቱም ሰዎች እያንዳንዳቸው ሌላው ያለውን ነገር በተመሳሳይ ጊዜና በተገቢ መጠን መፈለግ አለባቸው።</a:t>
            </a:r>
            <a:endParaRPr lang="am"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የዕቃ ልውውጥ እና የፍላጎቶች ድርብ መጣጣም</a:t>
            </a:r>
            <a:endParaRPr lang="a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ሁለቱም ሰዎች እያንዳንዳቸው ሌላው ያለውን ነገር በተመሳሳይ ጊዜና በተስማሚ መጠን መፈለግ አለባቸው።</a:t>
            </a:r>
            <a:endParaRPr lang="am" sz="2400" dirty="0"/>
          </a:p>
        </p:txBody>
      </p:sp>
      <p:pic>
        <p:nvPicPr>
          <p:cNvPr id="5" name="Image 0" descr="አሚና ያላት፦ ሩዝ የምትፈልገው፦ ጫማከሉዊስ ጋርሉዊስ ሩዝ አይፈልግም።ሉዊስ ያለው፦ ጫማየሚፈልገው፦ ዘይትከሜይ ጋርሜይ ጫማ አትፈልግም።ሜይያላት፦ ዘይትየምትፈልገው፦ ጥገናከአሚና ጋርአሚና ጥገና ማድረግ አትችልም።">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ገንዘብ የልውውጥ መሣሪያ ነው</a:t>
            </a:r>
            <a:endParaRPr lang="a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ማንም ሰው ገንዘብን ለገንዘብነቱ ብቻ አይፈልገውም። ገንዘብ ጠቃሚ የሚሆነው ሰዎች በኋላ ሌሎች እንደሚቀበሉት በመጠበቅ ስለሚቀበሉት ነው።</a:t>
            </a:r>
            <a:endParaRPr lang="am"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ገንዘብ የሚያከናውናቸው ሦስት ተግባራት</a:t>
            </a:r>
            <a:endParaRPr lang="am"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የልውውጥ መሣሪያ፦</a:t>
            </a:r>
            <a:r>
              <a:rPr lang="am" altLang="en-US" sz="2400" dirty="0">
                <a:solidFill>
                  <a:srgbClr val="25252B"/>
                </a:solidFill>
                <a:latin typeface="IBM Plex Sans" pitchFamily="34" charset="0"/>
                <a:ea typeface="IBM Plex Sans" pitchFamily="34" charset="-122"/>
                <a:cs typeface="IBM Plex Sans" pitchFamily="34" charset="-120"/>
              </a:rPr>
              <a:t> ሰዎች እንደ ክፍያ ይቀበሉታል</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የሂሳብ መለኪያ፦</a:t>
            </a:r>
            <a:r>
              <a:rPr lang="am" altLang="en-US" sz="2400" dirty="0">
                <a:solidFill>
                  <a:srgbClr val="25252B"/>
                </a:solidFill>
                <a:latin typeface="IBM Plex Sans" pitchFamily="34" charset="0"/>
                <a:ea typeface="IBM Plex Sans" pitchFamily="34" charset="-122"/>
                <a:cs typeface="IBM Plex Sans" pitchFamily="34" charset="-120"/>
              </a:rPr>
              <a:t> ዋጋዎች በእሱ ይገለጻሉ</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የእሴት ማከማቻ፦</a:t>
            </a:r>
            <a:r>
              <a:rPr lang="am" altLang="en-US" sz="2400" dirty="0">
                <a:solidFill>
                  <a:srgbClr val="25252B"/>
                </a:solidFill>
                <a:latin typeface="IBM Plex Sans" pitchFamily="34" charset="0"/>
                <a:ea typeface="IBM Plex Sans" pitchFamily="34" charset="-122"/>
                <a:cs typeface="IBM Plex Sans" pitchFamily="34" charset="-120"/>
              </a:rPr>
              <a:t> እሴትን ከዛሬ ወደ ወደፊት ያስተላልፋል</a:t>
            </a:r>
            <a:endParaRPr lang="am"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ማንኛውም ገንዘብ እሴትን ፍጹም በሆነ ሁኔታ አይጠብቅም፤ ሆኖም አንዳንድ የገንዘብ ዓይነቶች ከሌሎች ይልቅ የመግዛት አቅማቸውን በዝግታ ያጣሉ።</a:t>
            </a:r>
            <a:endParaRPr lang="am"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ከዛጎሎች ወደ ወረቀት</a:t>
            </a:r>
            <a:endParaRPr lang="am"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ዛጎሎች፣ ጨው፣ ዶቃዎች፣ የቀንድ ከብቶች፣ መዳብ፣ ብር፣ ወርቅ</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ውድ ማዕድናት፦ እምብዛም የማይገኙ፣ ዘላቂ፣ በስፋት ተቀባይነት ያላቸው</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በተወሰነ መጠን ብረት ሊለወጡ የሚችሉ የወረቀት የይገባኛል ማስረጃዎች</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የወርቅ መስፈርቶች፦ ከወርቅ ጋር በሕግ የተያያዘ የገንዘብ አሃድ</a:t>
            </a:r>
            <a:endParaRPr lang="am"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ደንቦቹ እንደ ቦታውና ዘመኑ ይለያዩ ነበር።</a:t>
            </a:r>
            <a:endParaRPr lang="am"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ፊያት ገንዘብ</a:t>
            </a:r>
            <a:endParaRPr lang="am"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1971፦ የአሜሪካ ግዛቶች ሕብረት የውጭ መንግሥታትና ማዕከላዊ ባንኮች ዶላርን በወርቅ የሚለውጡበትን ይፋዊ ሥርዓት አቋረጠ</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በአሁኑ ጊዜ አብዛኞቹ ብሔራዊ ገንዘቦች የፊያት ገንዘብ ናቸው፦ በመንግሥት ሥልጣን ይወጣሉ፤ ነገር ግን በወርቅ ወይም በሌላ ማንኛውም ሸቀጥ እንዲተኩ መጠየቅ አይቻልም</a:t>
            </a:r>
            <a:endParaRPr lang="am" sz="2400" dirty="0"/>
          </a:p>
          <a:p>
            <a:pPr algn="l" marL="228600" indent="-228600">
              <a:lnSpc>
                <a:spcPct val="113000"/>
              </a:lnSpc>
              <a:spcBef>
                <a:spcPts val="480"/>
              </a:spcBef>
              <a:buSzPct val="100000"/>
              <a:buChar char="•"/>
            </a:pPr>
            <a:r>
              <a:rPr lang="am" altLang="en-US" sz="2400" i="1" dirty="0">
                <a:solidFill>
                  <a:srgbClr val="25252B"/>
                </a:solidFill>
                <a:latin typeface="IBM Plex Sans" pitchFamily="34" charset="0"/>
                <a:ea typeface="IBM Plex Sans" pitchFamily="34" charset="-122"/>
                <a:cs typeface="IBM Plex Sans" pitchFamily="34" charset="-120"/>
              </a:rPr>
              <a:t>ፊያት</a:t>
            </a:r>
            <a:r>
              <a:rPr lang="am" altLang="en-US" sz="2400" dirty="0">
                <a:solidFill>
                  <a:srgbClr val="25252B"/>
                </a:solidFill>
                <a:latin typeface="IBM Plex Sans" pitchFamily="34" charset="0"/>
                <a:ea typeface="IBM Plex Sans" pitchFamily="34" charset="-122"/>
                <a:cs typeface="IBM Plex Sans" pitchFamily="34" charset="-120"/>
              </a:rPr>
              <a:t> በላቲን "ይሁን" ማለት ሲሆን፣ ብዙውን ጊዜ "በአዋጅ" ተብሎ ይተረጎማል</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ሰዎች፣ የንግድ ድርጅቶች፣ ባንኮችና መንግሥታት ስለሚጠቀሙበት ተቀባይነት አለው፤ ሕጎች ሕጋዊ የክፍያ መፈጸሚያ ያደርጉታል፣ ግብርም በእሱ እንዲከፈል ያስገድዳሉ</a:t>
            </a:r>
            <a:endParaRPr lang="a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ገንዘብ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am" altLang="en-US" sz="4350" dirty="0">
                <a:solidFill>
                  <a:srgbClr val="FFFFFF"/>
                </a:solidFill>
                <a:latin typeface="IBM Plex Sans Medium" pitchFamily="34" charset="0"/>
                <a:ea typeface="IBM Plex Sans Medium" pitchFamily="34" charset="-122"/>
                <a:cs typeface="IBM Plex Sans Medium" pitchFamily="34" charset="-120"/>
              </a:rPr>
              <a:t>በአንድ ነገር ከሚደገፍ ገንዘብ፣ በአንድ</a:t>
            </a:r>
            <a:br/>
            <a:r>
              <a:rPr lang="am" altLang="en-US" sz="4350" dirty="0">
                <a:solidFill>
                  <a:srgbClr val="FFFFFF"/>
                </a:solidFill>
                <a:latin typeface="IBM Plex Sans Medium" pitchFamily="34" charset="0"/>
                <a:ea typeface="IBM Plex Sans Medium" pitchFamily="34" charset="-122"/>
                <a:cs typeface="IBM Plex Sans Medium" pitchFamily="34" charset="-120"/>
              </a:rPr>
              <a:t>ሰው ላይ ባለ እምነት ወደሚደገፍ ገንዘብ</a:t>
            </a:r>
            <a:br/>
            <a:r>
              <a:rPr lang="am" altLang="en-US" sz="4350" dirty="0">
                <a:solidFill>
                  <a:srgbClr val="FFFFFF"/>
                </a:solidFill>
                <a:latin typeface="IBM Plex Sans Medium" pitchFamily="34" charset="0"/>
                <a:ea typeface="IBM Plex Sans Medium" pitchFamily="34" charset="-122"/>
                <a:cs typeface="IBM Plex Sans Medium" pitchFamily="34" charset="-120"/>
              </a:rPr>
              <a:t>ተሸጋገርን።</a:t>
            </a:r>
            <a:endParaRPr lang="am"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C0C0D0"/>
                </a:solidFill>
                <a:latin typeface="IBM Plex Sans" pitchFamily="34" charset="0"/>
                <a:ea typeface="IBM Plex Sans" pitchFamily="34" charset="-122"/>
                <a:cs typeface="IBM Plex Sans" pitchFamily="34" charset="-120"/>
              </a:rPr>
              <a:t>የቢትኮይን መግቢያ · ገንዘብ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am" altLang="en-US" sz="4350" dirty="0">
                <a:solidFill>
                  <a:srgbClr val="FFFFFF"/>
                </a:solidFill>
                <a:latin typeface="IBM Plex Sans Medium" pitchFamily="34" charset="0"/>
                <a:ea typeface="IBM Plex Sans Medium" pitchFamily="34" charset="-122"/>
                <a:cs typeface="IBM Plex Sans Medium" pitchFamily="34" charset="-120"/>
              </a:rPr>
              <a:t>ገንዘባችን ምን ችግር አለበት፧</a:t>
            </a:r>
            <a:endParaRPr lang="am"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am" altLang="en-US" sz="2400" dirty="0">
                <a:solidFill>
                  <a:srgbClr val="FFFFFF"/>
                </a:solidFill>
                <a:latin typeface="IBM Plex Sans" pitchFamily="34" charset="0"/>
                <a:ea typeface="IBM Plex Sans" pitchFamily="34" charset="-122"/>
                <a:cs typeface="IBM Plex Sans" pitchFamily="34" charset="-120"/>
              </a:rPr>
              <a:t>ሰዎች የዋጋ ግሽበት የሚለውን ቃል ሲሰሙ፣ ብዙውን ጊዜ የሚያስቡት ስለ ዋጋዎች መጨመር ነው።</a:t>
            </a:r>
            <a:endParaRPr lang="a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የዋጋ ግሽበት እና የመግዛት አቅም</a:t>
            </a:r>
            <a:endParaRPr lang="am" sz="3000" dirty="0"/>
          </a:p>
        </p:txBody>
      </p:sp>
      <p:pic>
        <p:nvPicPr>
          <p:cNvPr id="4" name="Image 0" descr="ከዚህ በፊት እርስዎ 100 የገንዘብ አሃዶች አሉዎት። የቅርጫቱ ዋጋ 100 ነው። እርስዎ ሙሉ ቅርጫቱን መግዛት ይችላሉ።የዋጋ ደረጃዝቅተኛየመግዛት አቅምከፍተኛዋጋዎች ከጨመሩ በኋላ እርስዎ አሁንም 100 የገንዘብ አሃዶች አሉዎት። የዚያው ቅርጫት ዋጋ 110 ነው። እርስዎ ከእንግዲህ ሙሉ ቅርጫቱን መግዛት አይችሉም።የዋጋ">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ገንዘባችን ምን ችግር አለበት፧</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የዋጋ ግሽበት እና የመግዛት አቅም</a:t>
            </a:r>
            <a:endParaRPr lang="am"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ገንዘባችን ምን ችግር አለበት፧</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ብዙ ምክንያቶች፣ አንድ ምርጫ</a:t>
            </a:r>
            <a:endParaRPr lang="am" sz="3000" dirty="0"/>
          </a:p>
        </p:txBody>
      </p:sp>
      <p:sp>
        <p:nvSpPr>
          <p:cNvPr id="5" name="Text 2"/>
          <p:cNvSpPr/>
          <p:nvPr/>
        </p:nvSpPr>
        <p:spPr>
          <a:xfrm>
            <a:off x="1047720" y="1386779"/>
            <a:ext cx="5276820" cy="1767169"/>
          </a:xfrm>
          <a:prstGeom prst="rect">
            <a:avLst/>
          </a:prstGeom>
          <a:noFill/>
          <a:ln/>
        </p:spPr>
        <p:txBody>
          <a:bodyPr wrap="square" lIns="0" tIns="0" rIns="0" bIns="0" rtlCol="0" anchor="t"/>
          <a:lstStyle/>
          <a:p>
            <a:pPr algn="l" marL="228600" indent="-228600">
              <a:lnSpc>
                <a:spcPct val="113000"/>
              </a:lnSpc>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የገንዘብና የብድር መስፋፋት</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የአቅርቦት መስተጓጎልና የፍላጎት ለውጦች</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እየተዳከመ የሚሄድ ምንዛሬ፣ ግብሮች፣ የምርት ወጪዎች</a:t>
            </a:r>
            <a:endParaRPr lang="am" sz="2400" dirty="0"/>
          </a:p>
        </p:txBody>
      </p:sp>
      <p:sp>
        <p:nvSpPr>
          <p:cNvPr id="6" name="Text 3"/>
          <p:cNvSpPr/>
          <p:nvPr/>
        </p:nvSpPr>
        <p:spPr>
          <a:xfrm>
            <a:off x="666780" y="3489168"/>
            <a:ext cx="5694426" cy="1645463"/>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አንዱ መንስኤ ምርጫ እንጂ ድንገተኛ ክስተት አይደለም፦ በፊያት የገንዘብ ሥርዓት ውስጥ፣ ጥቂት ተቋማት የገንዘብና የብድር አቅርቦትን ሊጨምሩና የሥርዓቱን ደንቦች ሊቀይሩ ይችላሉ።</a:t>
            </a:r>
            <a:endParaRPr lang="am"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ገንዘባችን ምን ችግር አለበት፧</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እጥረት እና እሴት</a:t>
            </a:r>
            <a:endParaRPr lang="am"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ዋናዋ ሞና ሊዛ ከማንኛውም ቅጂ የበለጠ ዋጋ አላት፦ እሷ ብቸኛዋ ናት</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እጥረት ብቻውን ዋጋ አይፈጥርም፤ ነገር ግን ሰዎች አንድን ነገር ሲፈልጉ፣ የዚያ ነገር አቅርቦት ወሳኝ ይሆናል</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የገንዘብ አቅርቦት ገንዘቡ ሊገዛቸው ከሚችላቸው እቃዎችና አገልግሎቶች መጠን በበለጠ ፍጥነት ሲያድግ፣ እያንዳንዱ የገንዘብ አሃድ ያነሰ የመግዛት አቅም ይኖረዋል</a:t>
            </a:r>
            <a:endParaRPr lang="a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ገንዘባችን ምን ችግር አለበት፧</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የዋጋ ግሽበት በሁሉም ሰው ላይ እኩል ተጽዕኖ አያሳድርም</a:t>
            </a:r>
            <a:endParaRPr lang="am"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ጥሬ ገንዘብና ቁጠባ የመግዛት አቅማቸው ሊቀንስ ይችላል</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ዋጋቸው የሚጨምር ንብረቶች ባለቤቶች በከፊል ጥበቃ ሊያገኙ ይችላሉ</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ደመወዞችና ዋጋዎች በተለያየ ፍጥነት ይስተካከላሉ</a:t>
            </a:r>
            <a:endParaRPr lang="am"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በባንክ ሂሳብ ውስጥ ያለ ቀሪ ገንዘብ በእጅዎ ካለ ጥሬ ገንዘብ ይለያል፦ ባንኩ ለእርስዎ ለመክፈል የገባው ቃል ነው። ይህ ቃል ብዙውን ጊዜ ይከበራል፣ ነገር ግን ይህ በባንኩና ባንኩን በሚገዙ ደንቦች ላይ ይወሰናል።</a:t>
            </a:r>
            <a:endParaRPr lang="a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ገንዘባችን ምን ችግር አለበት፧</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ይሞክሩት፦ የግዢ አቅም ፍተሻ</a:t>
            </a:r>
            <a:endParaRPr lang="am"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am" altLang="en-US" sz="2400" dirty="0">
                <a:solidFill>
                  <a:srgbClr val="25252B"/>
                </a:solidFill>
                <a:latin typeface="IBM Plex Sans" pitchFamily="34" charset="0"/>
                <a:ea typeface="IBM Plex Sans" pitchFamily="34" charset="-122"/>
                <a:cs typeface="IBM Plex Sans" pitchFamily="34" charset="-120"/>
              </a:rPr>
              <a:t>ከዕለት ተዕለት ፍላጎቶች አንዱን ይምረጡ፦ ዳቦ፣ መጓጓዣ ወይም የስልክ ካርድ</a:t>
            </a:r>
            <a:endParaRPr lang="am" sz="2400" dirty="0"/>
          </a:p>
          <a:p>
            <a:pPr algn="l" marL="228600" indent="-228600">
              <a:lnSpc>
                <a:spcPct val="113000"/>
              </a:lnSpc>
              <a:spcBef>
                <a:spcPts val="480"/>
              </a:spcBef>
              <a:buSzPct val="100000"/>
              <a:buFont typeface="+mj-lt"/>
              <a:buAutoNum type="arabicPeriod" startAt="1"/>
            </a:pPr>
            <a:r>
              <a:rPr lang="am" altLang="en-US" sz="2400" dirty="0">
                <a:solidFill>
                  <a:srgbClr val="25252B"/>
                </a:solidFill>
                <a:latin typeface="IBM Plex Sans" pitchFamily="34" charset="0"/>
                <a:ea typeface="IBM Plex Sans" pitchFamily="34" charset="-122"/>
                <a:cs typeface="IBM Plex Sans" pitchFamily="34" charset="-120"/>
              </a:rPr>
              <a:t>የዛሬውን ዋጋ ይጻፉ</a:t>
            </a:r>
            <a:endParaRPr lang="am" sz="2400" dirty="0"/>
          </a:p>
          <a:p>
            <a:pPr algn="l" marL="228600" indent="-228600">
              <a:lnSpc>
                <a:spcPct val="113000"/>
              </a:lnSpc>
              <a:spcBef>
                <a:spcPts val="480"/>
              </a:spcBef>
              <a:buSzPct val="100000"/>
              <a:buFont typeface="+mj-lt"/>
              <a:buAutoNum type="arabicPeriod" startAt="1"/>
            </a:pPr>
            <a:r>
              <a:rPr lang="am" altLang="en-US" sz="2400" dirty="0">
                <a:solidFill>
                  <a:srgbClr val="25252B"/>
                </a:solidFill>
                <a:latin typeface="IBM Plex Sans" pitchFamily="34" charset="0"/>
                <a:ea typeface="IBM Plex Sans" pitchFamily="34" charset="-122"/>
                <a:cs typeface="IBM Plex Sans" pitchFamily="34" charset="-120"/>
              </a:rPr>
              <a:t>ከበርካታ ዓመታት በፊት ዋጋው ስንት እንደነበር አንድ ሰው ይጠይቁ፤ ከቻሉም አስተማማኝ መዝገብ ያረጋግጡ</a:t>
            </a:r>
            <a:endParaRPr lang="am" sz="2400" dirty="0"/>
          </a:p>
          <a:p>
            <a:pPr algn="l" marL="228600" indent="-228600">
              <a:lnSpc>
                <a:spcPct val="113000"/>
              </a:lnSpc>
              <a:spcBef>
                <a:spcPts val="480"/>
              </a:spcBef>
              <a:buSzPct val="100000"/>
              <a:buFont typeface="+mj-lt"/>
              <a:buAutoNum type="arabicPeriod" startAt="1"/>
            </a:pPr>
            <a:r>
              <a:rPr lang="am" altLang="en-US" sz="2400" dirty="0">
                <a:solidFill>
                  <a:srgbClr val="25252B"/>
                </a:solidFill>
                <a:latin typeface="IBM Plex Sans" pitchFamily="34" charset="0"/>
                <a:ea typeface="IBM Plex Sans" pitchFamily="34" charset="-122"/>
                <a:cs typeface="IBM Plex Sans" pitchFamily="34" charset="-120"/>
              </a:rPr>
              <a:t>ገቢዎችስ በተመሳሳይ መጠን ጨምረዋል? ለለውጡ ሌላ ምን ምክንያት ሊኖር ይችላል?</a:t>
            </a:r>
            <a:endParaRPr lang="a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ገንዘባችን ምን ችግር አለበት፧</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ፊያት ገንዘብ ይሠራል፣ ነገር ግን አደጋዎች አሉት</a:t>
            </a:r>
            <a:endParaRPr lang="am"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ምቹ ክፍያዎች፣ ተለዋዋጭ ብድር፣ ቀውሶችን ለመቋቋም የሚያገለግሉ መሣሪያዎች</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ሆኖም አቅርቦቱና ደንቦቹ ሊለወጡ ይችላሉ፣ የሚጠቀሙበት ሰዎችም በውሳኔዎቹ ላይ ያላቸው ተሳትፎ አነስተኛ ነው</a:t>
            </a:r>
            <a:endParaRPr lang="am"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ሰዎች አማራጮችን የሚፈልጉትም ሆነ ቢትኮይን የተፈጠረው ለዚህ ነው።</a:t>
            </a:r>
            <a:endParaRPr lang="am"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ገንዘባችን ምን ችግር አለበት፧</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am" altLang="en-US" sz="4350" dirty="0">
                <a:solidFill>
                  <a:srgbClr val="FFFFFF"/>
                </a:solidFill>
                <a:latin typeface="IBM Plex Sans Medium" pitchFamily="34" charset="0"/>
                <a:ea typeface="IBM Plex Sans Medium" pitchFamily="34" charset="-122"/>
                <a:cs typeface="IBM Plex Sans Medium" pitchFamily="34" charset="-120"/>
              </a:rPr>
              <a:t>ቢትኮይን ምንድን ነው?</a:t>
            </a:r>
            <a:endParaRPr lang="am"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am" altLang="en-US" sz="2400" dirty="0">
                <a:solidFill>
                  <a:srgbClr val="FFFFFF"/>
                </a:solidFill>
                <a:latin typeface="IBM Plex Sans" pitchFamily="34" charset="0"/>
                <a:ea typeface="IBM Plex Sans" pitchFamily="34" charset="-122"/>
                <a:cs typeface="IBM Plex Sans" pitchFamily="34" charset="-120"/>
              </a:rPr>
              <a:t>ያልተማከለ፣ የተገደበ አቅርቦት ያለው፣ እና ያለ ባንክ ፈቃድ ከአንድ ሰው ወደ ሌላ ሰው በቀጥታ ሊላክ የሚችል ዲጂታል ገንዘብ።</a:t>
            </a:r>
            <a:endParaRPr lang="a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ገንዘብን ሁለት ጊዜ የማውጣት ችግር</a:t>
            </a:r>
            <a:endParaRPr lang="a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m" altLang="en-US" sz="2400" b="1" dirty="0">
                <a:solidFill>
                  <a:srgbClr val="25252B"/>
                </a:solidFill>
                <a:latin typeface="IBM Plex Sans" pitchFamily="34" charset="0"/>
                <a:ea typeface="IBM Plex Sans" pitchFamily="34" charset="-122"/>
                <a:cs typeface="IBM Plex Sans" pitchFamily="34" charset="-120"/>
              </a:rPr>
              <a:t>31 ኦክቶበር 2008፦</a:t>
            </a:r>
            <a:r>
              <a:rPr lang="am" altLang="en-US" sz="2400" dirty="0">
                <a:solidFill>
                  <a:srgbClr val="25252B"/>
                </a:solidFill>
                <a:latin typeface="IBM Plex Sans" pitchFamily="34" charset="0"/>
                <a:ea typeface="IBM Plex Sans" pitchFamily="34" charset="-122"/>
                <a:cs typeface="IBM Plex Sans" pitchFamily="34" charset="-120"/>
              </a:rPr>
              <a:t> ሳቶሺ ናካሞቶ አሳተሙ፦ </a:t>
            </a:r>
            <a:r>
              <a:rPr lang="am" altLang="en-US" sz="2400" i="1" dirty="0">
                <a:solidFill>
                  <a:srgbClr val="25252B"/>
                </a:solidFill>
                <a:latin typeface="IBM Plex Sans" pitchFamily="34" charset="0"/>
                <a:ea typeface="IBM Plex Sans" pitchFamily="34" charset="-122"/>
                <a:cs typeface="IBM Plex Sans" pitchFamily="34" charset="-120"/>
              </a:rPr>
              <a:t>ቢትኮይን፦ ከአቻ ወደ አቻ የኤሌክትሮኒክ ጥሬ ገንዘብ ሥርዓት</a:t>
            </a:r>
            <a:r>
              <a:rPr lang="am" altLang="en-US" sz="2400" dirty="0">
                <a:solidFill>
                  <a:srgbClr val="25252B"/>
                </a:solidFill>
                <a:latin typeface="IBM Plex Sans" pitchFamily="34" charset="0"/>
                <a:ea typeface="IBM Plex Sans" pitchFamily="34" charset="-122"/>
                <a:cs typeface="IBM Plex Sans" pitchFamily="34" charset="-120"/>
              </a:rPr>
              <a:t>። </a:t>
            </a:r>
            <a:r>
              <a:rPr lang="am" altLang="en-US" sz="2400" b="1" dirty="0">
                <a:solidFill>
                  <a:srgbClr val="25252B"/>
                </a:solidFill>
                <a:latin typeface="IBM Plex Sans" pitchFamily="34" charset="0"/>
                <a:ea typeface="IBM Plex Sans" pitchFamily="34" charset="-122"/>
                <a:cs typeface="IBM Plex Sans" pitchFamily="34" charset="-120"/>
              </a:rPr>
              <a:t>ጃንዋሪ 2009፦</a:t>
            </a:r>
            <a:r>
              <a:rPr lang="am" altLang="en-US" sz="2400" dirty="0">
                <a:solidFill>
                  <a:srgbClr val="25252B"/>
                </a:solidFill>
                <a:latin typeface="IBM Plex Sans" pitchFamily="34" charset="0"/>
                <a:ea typeface="IBM Plex Sans" pitchFamily="34" charset="-122"/>
                <a:cs typeface="IBM Plex Sans" pitchFamily="34" charset="-120"/>
              </a:rPr>
              <a:t> አውታረ መረቡ ሥራ ጀመረ።</a:t>
            </a:r>
            <a:endParaRPr lang="am" sz="2400" dirty="0"/>
          </a:p>
        </p:txBody>
      </p:sp>
      <p:pic>
        <p:nvPicPr>
          <p:cNvPr id="5" name="Image 0" descr="የክፍያ ኩባንያ ላኪው ኩባንያውን ይጠይቃልኩባንያው የሂሳብ መዝገቡን ይይዛል፣ ክፍያውንም ያጸድቃል ኩባንያው ከፈቀደ ተቀባዩ ክፍያውን ይቀበላልየሚመካው በየሂሳብ መዝገቡን በሚይዝ አንድ የታመነ ድርጅትቢትኮይን ላኪው ግብይቱን በዲጂታል ፊርማ ያረጋግጣልኖዶች ግብይቱን ያጣራሉ፣ ማዕድን አውጪዎችም በጋራ ወደሚያዙት የሂሳብ">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ያልተማከለ · ውስን አቅርቦት · ከአቻ ወደ አቻ</a:t>
            </a:r>
            <a:endParaRPr lang="am"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ያልተማከለ፦</a:t>
            </a:r>
            <a:r>
              <a:rPr lang="am" altLang="en-US" sz="2400" dirty="0">
                <a:solidFill>
                  <a:srgbClr val="25252B"/>
                </a:solidFill>
                <a:latin typeface="IBM Plex Sans" pitchFamily="34" charset="0"/>
                <a:ea typeface="IBM Plex Sans" pitchFamily="34" charset="-122"/>
                <a:cs typeface="IBM Plex Sans" pitchFamily="34" charset="-120"/>
              </a:rPr>
              <a:t> መለያዎችን የሚፈጥር፣ ቀሪ ሂሳቦችን የሚቀይር ወይም ማን እንደሚቀላቀል የሚያጸድቅ ማዕከላዊ ቢሮ የለም</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የተገደበ አቅርቦት፦</a:t>
            </a:r>
            <a:r>
              <a:rPr lang="am" altLang="en-US" sz="2400" dirty="0">
                <a:solidFill>
                  <a:srgbClr val="25252B"/>
                </a:solidFill>
                <a:latin typeface="IBM Plex Sans" pitchFamily="34" charset="0"/>
                <a:ea typeface="IBM Plex Sans" pitchFamily="34" charset="-122"/>
                <a:cs typeface="IBM Plex Sans" pitchFamily="34" charset="-120"/>
              </a:rPr>
              <a:t> ከ21 ሚሊዮን በላይ ቢትኮይን ፈጽሞ አይኖርም</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ከአቻ ወደ አቻ፦</a:t>
            </a:r>
            <a:r>
              <a:rPr lang="am" altLang="en-US" sz="2400" dirty="0">
                <a:solidFill>
                  <a:srgbClr val="25252B"/>
                </a:solidFill>
                <a:latin typeface="IBM Plex Sans" pitchFamily="34" charset="0"/>
                <a:ea typeface="IBM Plex Sans" pitchFamily="34" charset="-122"/>
                <a:cs typeface="IBM Plex Sans" pitchFamily="34" charset="-120"/>
              </a:rPr>
              <a:t> ማዕከላዊ ባለሥልጣንን ፈቃድ ሳይጠይቁ፣ ለማንኛውም ሰው፣ በማንኛውም ቦታ ይላኩ</a:t>
            </a:r>
            <a:endParaRPr lang="am"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እርስዎ ራስዎ የሚቆጣጠሩትን ቢትኮይን ማንኛውም ኩባንያ ሊያግድ አይችልም። የዚያ ነፃነት ሌላኛው ገጽታ ኃላፊነት ነው፦ ትክክለኛ ግብይትን ወደነበረበት መመለስ ብዙውን ጊዜ የማይቻል ሲሆን፣ ለአውታረ መረቡ የእርዳታ አገልግሎት የለም።</a:t>
            </a:r>
            <a:endParaRPr lang="a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ማንኛውም ሰው ሊያረጋግጠው የሚችል ገደብ</a:t>
            </a:r>
            <a:endParaRPr lang="am" sz="3000" dirty="0"/>
          </a:p>
        </p:txBody>
      </p:sp>
      <p:pic>
        <p:nvPicPr>
          <p:cNvPr id="4" name="Image 0" descr="የአቅርቦት መጠን መግለጫ አውጪው በድረ ገጹ ላይ የአቅርቦት ገደብ ይገልጻል። ገደቡ የሚመዘገበው በአውጪው የራሱ የውሂብ ጎታ ውስጥ ብቻ ነው። ከአውጪው ውጭ ማንም ይህን ማረጋገጥ አይችልም። አውጪው ሳያሳውቅ የአቅርቦቱን መጠን መቀየር ይችላል።የሚያረጋግጠውአውጪው ብቻለሕዝብ ክፍት የሆነ የአቅርቦት ደንብ ፊርማዎች እያ">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አንድ ሙሉ ቢትኮይን አያስፈልግዎትም</a:t>
            </a:r>
            <a:endParaRPr lang="a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አንድ ቢትኮይን ሳቶሺዎች፣ ወይም በአጭሩ ሳቶች ተብለው በሚጠሩ 100,000,000 ትናንሽ አሃዶች ይከፈላል።</a:t>
            </a:r>
            <a:endParaRPr lang="am" sz="2400" dirty="0"/>
          </a:p>
        </p:txBody>
      </p:sp>
      <p:pic>
        <p:nvPicPr>
          <p:cNvPr id="5" name="Image 0" descr="ቢትኮይን (BTC)10.10.010.0010.00000001ሳቶሺዎች (ሳትስ)⁠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ቢትኮይን እንዲሠራ የሚያደርገው ማን ነው?</a:t>
            </a:r>
            <a:endParaRPr lang="am" sz="3000" dirty="0"/>
          </a:p>
        </p:txBody>
      </p:sp>
      <p:pic>
        <p:nvPicPr>
          <p:cNvPr id="4" name="Image 0" descr="ተጠቃሚተጠቃሚ ቢትኮይን ይቀበላል፣ ይይዛል፣ ይልካል። ኖድኖድ ደንቦቹን በራሱ ያረጋግጣል፣ ትክክለኛ ውሂብንም ያስተላልፋል። ማዕድን አውጪማዕድን አውጪ እጩ ብሎኮችን ይገነባል፣ የሥራ ማረጋገጫም ያከናውናል።አልሚአልሚ ሶፍትዌርን ይገመግማል፣ ይጽፋል፣ በሐሳብ ደረጃም ያቀርባል።">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ቢትኮይን እንዲሠራ የሚያደርገው ማን ነው?</a:t>
            </a:r>
            <a:endParaRPr lang="am"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ቢትኮይን ጥቅሞችና መስዋዕቶች አሉት</a:t>
            </a:r>
            <a:endParaRPr lang="am"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ዋጋው በፍጥነት ሊለዋወጥ ይችላል</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ስህተቶች ብዙውን ጊዜ ሊታረሙ አይችሉም</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በብዙ ቦታዎች እንደ ክፍያ መቀበሉ አሁንም ውስን ነው</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በደህንነት ለመጠቀም የተወሰነ ትምህርት ያስፈልጋል</a:t>
            </a:r>
            <a:endParaRPr lang="am"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ቢትኮይን በተቋማት ላይ ከሚጣለው እምነት የተወሰነውን በማረጋገጥ እና በግል ኃላፊነት ይተካል። አደጋን ግን አያስወግድም።</a:t>
            </a:r>
            <a:endParaRPr lang="a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 ምንድን ነው?</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am" altLang="en-US" sz="4350" dirty="0">
                <a:solidFill>
                  <a:srgbClr val="FFFFFF"/>
                </a:solidFill>
                <a:latin typeface="IBM Plex Sans Medium" pitchFamily="34" charset="0"/>
                <a:ea typeface="IBM Plex Sans Medium" pitchFamily="34" charset="-122"/>
                <a:cs typeface="IBM Plex Sans Medium" pitchFamily="34" charset="-120"/>
              </a:rPr>
              <a:t>ቢትኮይንን እንዴት ይጠቀማሉ?</a:t>
            </a:r>
            <a:endParaRPr lang="am"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am" altLang="en-US" sz="2400" dirty="0">
                <a:solidFill>
                  <a:srgbClr val="FFFFFF"/>
                </a:solidFill>
                <a:latin typeface="IBM Plex Sans" pitchFamily="34" charset="0"/>
                <a:ea typeface="IBM Plex Sans" pitchFamily="34" charset="-122"/>
                <a:cs typeface="IBM Plex Sans" pitchFamily="34" charset="-120"/>
              </a:rPr>
              <a:t>ስለ ማንኛውም የገንዘብ ቦርሳ የሚነሳው የመጀመሪያ ጥያቄ፦ ቁልፎቹን የሚቆጣጠረው ማን ነው?</a:t>
            </a:r>
            <a:endParaRPr lang="a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የገንዘብ ቦርሳ ቁልፎችን ያስተዳድራል</a:t>
            </a:r>
            <a:endParaRPr lang="am" sz="3000" dirty="0"/>
          </a:p>
        </p:txBody>
      </p:sp>
      <p:pic>
        <p:nvPicPr>
          <p:cNvPr id="4" name="Image 0" descr="የእርስዎ የገንዘብ ቦርሳ ቁልፎቹን ይይዛል መቀበል የመቀበያ አድራሻ ያጋሩመላክ በእርስዎ ቁልፍ ይፈርሙ ቢትኮይኑ በጋራ መዝገቡ ላይ ይቆያል">    </p:cNvPr>
          <p:cNvPicPr>
            <a:picLocks noChangeAspect="1"/>
          </p:cNvPicPr>
          <p:nvPr/>
        </p:nvPicPr>
        <p:blipFill>
          <a:blip r:embed="rId1"/>
          <a:stretch>
            <a:fillRect/>
          </a:stretch>
        </p:blipFill>
        <p:spPr>
          <a:xfrm>
            <a:off x="881024"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ቢትኮይንን እንዴት ይጠቀማሉ?</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የእርስዎን ቢትኮይን በእውነት የያዘው ማን ነው?</a:t>
            </a:r>
            <a:endParaRPr lang="am"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በራስ የማስተዳደር ጥበቃ፦</a:t>
            </a:r>
            <a:r>
              <a:rPr lang="am" altLang="en-US" sz="2400" dirty="0">
                <a:solidFill>
                  <a:srgbClr val="25252B"/>
                </a:solidFill>
                <a:latin typeface="IBM Plex Sans" pitchFamily="34" charset="0"/>
                <a:ea typeface="IBM Plex Sans" pitchFamily="34" charset="-122"/>
                <a:cs typeface="IBM Plex Sans" pitchFamily="34" charset="-120"/>
              </a:rPr>
              <a:t> ቁልፎቹን የሚቆጣጠሩት እርስዎ ናቸው</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የመልሶ ማግኛ ቃላትን እና መሣሪያውን ካጡ፣ ማንም ሰው ቢትኮይንዎን ሊያስመልስልዎ አይችልም</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በሌላ ወገን የሚተዳደር ጥበቃ፦</a:t>
            </a:r>
            <a:r>
              <a:rPr lang="am" altLang="en-US" sz="2400" dirty="0">
                <a:solidFill>
                  <a:srgbClr val="25252B"/>
                </a:solidFill>
                <a:latin typeface="IBM Plex Sans" pitchFamily="34" charset="0"/>
                <a:ea typeface="IBM Plex Sans" pitchFamily="34" charset="-122"/>
                <a:cs typeface="IBM Plex Sans" pitchFamily="34" charset="-120"/>
              </a:rPr>
              <a:t> ልክ እንደ ባንክ በመጠኑ፣ ቁልፎቹን የሚይዘው ኩባንያ ነው</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በሂሳብዎ የሚታየው ቀሪ ገንዘብ ኩባንያው ለእርስዎ ለመክፈል የገባው ቃል ነው፤ ኩባንያው ገንዘብ ማውጣትን ሊገድብ፣ ሂሳብን ሊያግድ፣ በሳይበር ጥቃት ሊጠለፍ ወይም ሥራውን ሊያቆም ይችላል</a:t>
            </a:r>
            <a:endParaRPr lang="am"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የጥበቃ ዘዴን መምረጥ የእርስዎን ብቃት የሚፈትን አይደለም። ዋናው ጉዳይ እርስዎ የትኛውን ዓይነት እየተጠቀሙ እንደሆነ እና እምነትዎን በምን ላይ እንደጣሉ ማወቅ ነው።</a:t>
            </a:r>
            <a:endParaRPr lang="a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ቢትኮይንን እንዴት ይጠቀማሉ?</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የእርስዎ የመልሶ ማግኛ ሐረግ ሙሉ</a:t>
            </a:r>
            <a:br/>
            <a:r>
              <a:rPr lang="am" altLang="en-US" sz="3000" dirty="0">
                <a:solidFill>
                  <a:srgbClr val="422C70"/>
                </a:solidFill>
                <a:latin typeface="IBM Plex Sans Medium" pitchFamily="34" charset="0"/>
                <a:ea typeface="IBM Plex Sans Medium" pitchFamily="34" charset="-122"/>
                <a:cs typeface="IBM Plex Sans Medium" pitchFamily="34" charset="-120"/>
              </a:rPr>
              <a:t>መዳረሻ ነው</a:t>
            </a:r>
            <a:endParaRPr lang="am"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ቁልፎችዎን እንደገና ለመፍጠር የሚያስችል፣ ብዙውን ጊዜ 12 ወይም 24 ቃላትን የያዘ በቅደም ተከተል የተዘጋጀ ዝርዝር። ይህን ዝርዝር የያዘ ማንኛውም ሰው ቢትኮይንዎን ሊወስድ ይችላል።</a:t>
            </a:r>
            <a:endParaRPr lang="am" sz="2400" dirty="0"/>
          </a:p>
        </p:txBody>
      </p:sp>
      <p:pic>
        <p:nvPicPr>
          <p:cNvPr id="6" name="Image 1" descr="ናሙና ብቻ1. civil2. switch3. plunge4. stadium5. live6. wedding7. foster8. dice9. giraffe10. you11. foil12. cinnamon">    </p:cNvPr>
          <p:cNvPicPr>
            <a:picLocks noChangeAspect="1"/>
          </p:cNvPicPr>
          <p:nvPr/>
        </p:nvPicPr>
        <p:blipFill>
          <a:blip r:embed="rId2"/>
          <a:stretch>
            <a:fillRect/>
          </a:stretch>
        </p:blipFill>
        <p:spPr>
          <a:xfrm>
            <a:off x="907085" y="3664732"/>
            <a:ext cx="4891126" cy="2539746"/>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ቢትኮይንን እንዴት ይጠቀማሉ?</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am" altLang="en-US" sz="4350" dirty="0">
                <a:solidFill>
                  <a:srgbClr val="FFFFFF"/>
                </a:solidFill>
                <a:latin typeface="IBM Plex Sans Medium" pitchFamily="34" charset="0"/>
                <a:ea typeface="IBM Plex Sans Medium" pitchFamily="34" charset="-122"/>
                <a:cs typeface="IBM Plex Sans Medium" pitchFamily="34" charset="-120"/>
              </a:rPr>
              <a:t>ቁልፎቹ የእርስዎ ካልሆኑ፣ ሳንቲሞቹም</a:t>
            </a:r>
            <a:br/>
            <a:r>
              <a:rPr lang="am" altLang="en-US" sz="4350" dirty="0">
                <a:solidFill>
                  <a:srgbClr val="FFFFFF"/>
                </a:solidFill>
                <a:latin typeface="IBM Plex Sans Medium" pitchFamily="34" charset="0"/>
                <a:ea typeface="IBM Plex Sans Medium" pitchFamily="34" charset="-122"/>
                <a:cs typeface="IBM Plex Sans Medium" pitchFamily="34" charset="-120"/>
              </a:rPr>
              <a:t>የእርስዎ አይደሉም።</a:t>
            </a:r>
            <a:endParaRPr lang="am"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C0C0D0"/>
                </a:solidFill>
                <a:latin typeface="IBM Plex Sans" pitchFamily="34" charset="0"/>
                <a:ea typeface="IBM Plex Sans" pitchFamily="34" charset="-122"/>
                <a:cs typeface="IBM Plex Sans" pitchFamily="34" charset="-120"/>
              </a:rPr>
              <a:t>የቢትኮይን መግቢያ · ቢትኮይንን እንዴት ይጠቀማሉ?</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ማንኛውንም የገንዘብ ቦርሳ ከመጠቀምዎ</a:t>
            </a:r>
            <a:br/>
            <a:r>
              <a:rPr lang="am" altLang="en-US" sz="3000" dirty="0">
                <a:solidFill>
                  <a:srgbClr val="422C70"/>
                </a:solidFill>
                <a:latin typeface="IBM Plex Sans Medium" pitchFamily="34" charset="0"/>
                <a:ea typeface="IBM Plex Sans Medium" pitchFamily="34" charset="-122"/>
                <a:cs typeface="IBM Plex Sans Medium" pitchFamily="34" charset="-120"/>
              </a:rPr>
              <a:t>በፊት</a:t>
            </a:r>
            <a:endParaRPr lang="am" sz="3000" dirty="0"/>
          </a:p>
        </p:txBody>
      </p:sp>
      <p:sp>
        <p:nvSpPr>
          <p:cNvPr id="5" name="Text 2"/>
          <p:cNvSpPr/>
          <p:nvPr/>
        </p:nvSpPr>
        <p:spPr>
          <a:xfrm>
            <a:off x="986729" y="1791310"/>
            <a:ext cx="5989960" cy="4057376"/>
          </a:xfrm>
          <a:prstGeom prst="rect">
            <a:avLst/>
          </a:prstGeom>
          <a:noFill/>
          <a:ln/>
        </p:spPr>
        <p:txBody>
          <a:bodyPr wrap="square" lIns="0" tIns="0" rIns="0" bIns="0" rtlCol="0" anchor="t"/>
          <a:lstStyle/>
          <a:p>
            <a:pPr algn="l" marL="191770" indent="-191770">
              <a:lnSpc>
                <a:spcPct val="113000"/>
              </a:lnSpc>
              <a:buSzPct val="100000"/>
              <a:buChar char="•"/>
            </a:pPr>
            <a:r>
              <a:rPr lang="am" altLang="en-US" sz="2020" b="1" dirty="0">
                <a:solidFill>
                  <a:srgbClr val="25252B"/>
                </a:solidFill>
                <a:latin typeface="IBM Plex Sans" pitchFamily="34" charset="0"/>
                <a:ea typeface="IBM Plex Sans" pitchFamily="34" charset="-122"/>
                <a:cs typeface="IBM Plex Sans" pitchFamily="34" charset="-120"/>
              </a:rPr>
              <a:t>ቁልፎች፦</a:t>
            </a:r>
            <a:r>
              <a:rPr lang="am" altLang="en-US" sz="2020" dirty="0">
                <a:solidFill>
                  <a:srgbClr val="25252B"/>
                </a:solidFill>
                <a:latin typeface="IBM Plex Sans" pitchFamily="34" charset="0"/>
                <a:ea typeface="IBM Plex Sans" pitchFamily="34" charset="-122"/>
                <a:cs typeface="IBM Plex Sans" pitchFamily="34" charset="-120"/>
              </a:rPr>
              <a:t> ማን ይቆጣጠራቸዋል፣ እርስዎ ወይስ ኩባንያ?</a:t>
            </a:r>
            <a:endParaRPr lang="am" sz="2020" dirty="0"/>
          </a:p>
          <a:p>
            <a:pPr algn="l" marL="191770" indent="-191770">
              <a:lnSpc>
                <a:spcPct val="113000"/>
              </a:lnSpc>
              <a:spcBef>
                <a:spcPts val="400"/>
              </a:spcBef>
              <a:buSzPct val="100000"/>
              <a:buChar char="•"/>
            </a:pPr>
            <a:r>
              <a:rPr lang="am" altLang="en-US" sz="2020" b="1" dirty="0">
                <a:solidFill>
                  <a:srgbClr val="25252B"/>
                </a:solidFill>
                <a:latin typeface="IBM Plex Sans" pitchFamily="34" charset="0"/>
                <a:ea typeface="IBM Plex Sans" pitchFamily="34" charset="-122"/>
                <a:cs typeface="IBM Plex Sans" pitchFamily="34" charset="-120"/>
              </a:rPr>
              <a:t>መልሶ ማግኘት፦</a:t>
            </a:r>
            <a:r>
              <a:rPr lang="am" altLang="en-US" sz="2020" dirty="0">
                <a:solidFill>
                  <a:srgbClr val="25252B"/>
                </a:solidFill>
                <a:latin typeface="IBM Plex Sans" pitchFamily="34" charset="0"/>
                <a:ea typeface="IBM Plex Sans" pitchFamily="34" charset="-122"/>
                <a:cs typeface="IBM Plex Sans" pitchFamily="34" charset="-120"/>
              </a:rPr>
              <a:t> ስልክዎ ቢጠፋ ወይም ኩባንያው ከሥራ ውጭ ቢሆን ምን ይሆናል?</a:t>
            </a:r>
            <a:endParaRPr lang="am" sz="2020" dirty="0"/>
          </a:p>
          <a:p>
            <a:pPr algn="l" marL="191770" indent="-191770">
              <a:lnSpc>
                <a:spcPct val="113000"/>
              </a:lnSpc>
              <a:spcBef>
                <a:spcPts val="400"/>
              </a:spcBef>
              <a:buSzPct val="100000"/>
              <a:buChar char="•"/>
            </a:pPr>
            <a:r>
              <a:rPr lang="am" altLang="en-US" sz="2020" b="1" dirty="0">
                <a:solidFill>
                  <a:srgbClr val="25252B"/>
                </a:solidFill>
                <a:latin typeface="IBM Plex Sans" pitchFamily="34" charset="0"/>
                <a:ea typeface="IBM Plex Sans" pitchFamily="34" charset="-122"/>
                <a:cs typeface="IBM Plex Sans" pitchFamily="34" charset="-120"/>
              </a:rPr>
              <a:t>ምንጭ፦</a:t>
            </a:r>
            <a:r>
              <a:rPr lang="am" altLang="en-US" sz="2020" dirty="0">
                <a:solidFill>
                  <a:srgbClr val="25252B"/>
                </a:solidFill>
                <a:latin typeface="IBM Plex Sans" pitchFamily="34" charset="0"/>
                <a:ea typeface="IBM Plex Sans" pitchFamily="34" charset="-122"/>
                <a:cs typeface="IBM Plex Sans" pitchFamily="34" charset="-120"/>
              </a:rPr>
              <a:t> ይፋዊ ድረ ገጽ ወይም በመተግበሪያ መደብር የተዘረዘረ መተግበሪያ ነው፣ እንጂ አንድ ሰው ለእርስዎ የላከው አገናኝ አይደለም?</a:t>
            </a:r>
            <a:endParaRPr lang="am" sz="2020" dirty="0"/>
          </a:p>
          <a:p>
            <a:pPr algn="l" marL="191770" indent="-191770">
              <a:lnSpc>
                <a:spcPct val="113000"/>
              </a:lnSpc>
              <a:spcBef>
                <a:spcPts val="400"/>
              </a:spcBef>
              <a:buSzPct val="100000"/>
              <a:buChar char="•"/>
            </a:pPr>
            <a:r>
              <a:rPr lang="am" altLang="en-US" sz="2020" b="1" dirty="0">
                <a:solidFill>
                  <a:srgbClr val="25252B"/>
                </a:solidFill>
                <a:latin typeface="IBM Plex Sans" pitchFamily="34" charset="0"/>
                <a:ea typeface="IBM Plex Sans" pitchFamily="34" charset="-122"/>
                <a:cs typeface="IBM Plex Sans" pitchFamily="34" charset="-120"/>
              </a:rPr>
              <a:t>ኮድ፦</a:t>
            </a:r>
            <a:r>
              <a:rPr lang="am" altLang="en-US" sz="2020" dirty="0">
                <a:solidFill>
                  <a:srgbClr val="25252B"/>
                </a:solidFill>
                <a:latin typeface="IBM Plex Sans" pitchFamily="34" charset="0"/>
                <a:ea typeface="IBM Plex Sans" pitchFamily="34" charset="-122"/>
                <a:cs typeface="IBM Plex Sans" pitchFamily="34" charset="-120"/>
              </a:rPr>
              <a:t> ምንጩ ክፍት ነው፣ እንዲሁም በንቃት ይጠገናል? (ይህ ብቻውን የደህንነት ማረጋገጫ አይደለም።)</a:t>
            </a:r>
            <a:endParaRPr lang="am" sz="2020" dirty="0"/>
          </a:p>
          <a:p>
            <a:pPr algn="l" marL="191770" indent="-191770">
              <a:lnSpc>
                <a:spcPct val="113000"/>
              </a:lnSpc>
              <a:spcBef>
                <a:spcPts val="400"/>
              </a:spcBef>
              <a:buSzPct val="100000"/>
              <a:buChar char="•"/>
            </a:pPr>
            <a:r>
              <a:rPr lang="am" altLang="en-US" sz="2020" b="1" dirty="0">
                <a:solidFill>
                  <a:srgbClr val="25252B"/>
                </a:solidFill>
                <a:latin typeface="IBM Plex Sans" pitchFamily="34" charset="0"/>
                <a:ea typeface="IBM Plex Sans" pitchFamily="34" charset="-122"/>
                <a:cs typeface="IBM Plex Sans" pitchFamily="34" charset="-120"/>
              </a:rPr>
              <a:t>ወጪዎች፦</a:t>
            </a:r>
            <a:r>
              <a:rPr lang="am" altLang="en-US" sz="2020" dirty="0">
                <a:solidFill>
                  <a:srgbClr val="25252B"/>
                </a:solidFill>
                <a:latin typeface="IBM Plex Sans" pitchFamily="34" charset="0"/>
                <a:ea typeface="IBM Plex Sans" pitchFamily="34" charset="-122"/>
                <a:cs typeface="IBM Plex Sans" pitchFamily="34" charset="-120"/>
              </a:rPr>
              <a:t> ለመላክ፣ ለመቀበል ወይም ገንዘብ ለማውጣት የሚከፈሉ ክፍያዎች አሉ?</a:t>
            </a:r>
            <a:endParaRPr lang="am" sz="2020" dirty="0"/>
          </a:p>
          <a:p>
            <a:pPr algn="l" marL="191770" indent="-191770">
              <a:lnSpc>
                <a:spcPct val="113000"/>
              </a:lnSpc>
              <a:spcBef>
                <a:spcPts val="400"/>
              </a:spcBef>
              <a:buSzPct val="100000"/>
              <a:buChar char="•"/>
            </a:pPr>
            <a:r>
              <a:rPr lang="am" altLang="en-US" sz="2020" b="1" dirty="0">
                <a:solidFill>
                  <a:srgbClr val="25252B"/>
                </a:solidFill>
                <a:latin typeface="IBM Plex Sans" pitchFamily="34" charset="0"/>
                <a:ea typeface="IBM Plex Sans" pitchFamily="34" charset="-122"/>
                <a:cs typeface="IBM Plex Sans" pitchFamily="34" charset="-120"/>
              </a:rPr>
              <a:t>ክፍያዎች፦</a:t>
            </a:r>
            <a:r>
              <a:rPr lang="am" altLang="en-US" sz="2020" dirty="0">
                <a:solidFill>
                  <a:srgbClr val="25252B"/>
                </a:solidFill>
                <a:latin typeface="IBM Plex Sans" pitchFamily="34" charset="0"/>
                <a:ea typeface="IBM Plex Sans" pitchFamily="34" charset="-122"/>
                <a:cs typeface="IBM Plex Sans" pitchFamily="34" charset="-120"/>
              </a:rPr>
              <a:t> በብሎክቼይን ላይ፣ በላይትኒንግ ወይስ በሁለቱም?</a:t>
            </a:r>
            <a:endParaRPr lang="am"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ቢትኮይንን እንዴት ይጠቀማሉ?</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በሰንሰለት ላይ እና ላይትኒንግ</a:t>
            </a:r>
            <a:endParaRPr lang="am"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m" altLang="en-US" sz="2400" b="1" dirty="0">
                <a:solidFill>
                  <a:srgbClr val="422C70"/>
                </a:solidFill>
                <a:latin typeface="IBM Plex Sans" pitchFamily="34" charset="0"/>
                <a:ea typeface="IBM Plex Sans" pitchFamily="34" charset="-122"/>
                <a:cs typeface="IBM Plex Sans" pitchFamily="34" charset="-120"/>
              </a:rPr>
              <a:t>በሰንሰለት ላይ:</a:t>
            </a:r>
            <a:r>
              <a:rPr lang="am" altLang="en-US" sz="2400" dirty="0">
                <a:solidFill>
                  <a:srgbClr val="25252B"/>
                </a:solidFill>
                <a:latin typeface="IBM Plex Sans" pitchFamily="34" charset="0"/>
                <a:ea typeface="IBM Plex Sans" pitchFamily="34" charset="-122"/>
                <a:cs typeface="IBM Plex Sans" pitchFamily="34" charset="-120"/>
              </a:rPr>
              <a:t> በብሎክቼይን ውስጥ በቀጥታ የተመዘገበ</a:t>
            </a:r>
            <a:endParaRPr lang="am" sz="2400" dirty="0"/>
          </a:p>
          <a:p>
            <a:pPr algn="l" marL="228600" indent="-228600">
              <a:lnSpc>
                <a:spcPct val="113000"/>
              </a:lnSpc>
              <a:spcBef>
                <a:spcPts val="480"/>
              </a:spcBef>
              <a:buSzPct val="100000"/>
              <a:buChar char="•"/>
            </a:pPr>
            <a:r>
              <a:rPr lang="am" altLang="en-US" sz="2400" b="1" dirty="0">
                <a:solidFill>
                  <a:srgbClr val="422C70"/>
                </a:solidFill>
                <a:latin typeface="IBM Plex Sans" pitchFamily="34" charset="0"/>
                <a:ea typeface="IBM Plex Sans" pitchFamily="34" charset="-122"/>
                <a:cs typeface="IBM Plex Sans" pitchFamily="34" charset="-120"/>
              </a:rPr>
              <a:t>ላይትኒንግ:</a:t>
            </a:r>
            <a:r>
              <a:rPr lang="am" altLang="en-US" sz="2400" dirty="0">
                <a:solidFill>
                  <a:srgbClr val="25252B"/>
                </a:solidFill>
                <a:latin typeface="IBM Plex Sans" pitchFamily="34" charset="0"/>
                <a:ea typeface="IBM Plex Sans" pitchFamily="34" charset="-122"/>
                <a:cs typeface="IBM Plex Sans" pitchFamily="34" charset="-120"/>
              </a:rPr>
              <a:t> እንደ ቡና መግዛት ላሉ ፈጣን፣ አነስተኛ እና ተደጋጋሚ ክፍያዎች በቢትኮይን ላይ የተገነባ የክፍያ አውታረ መረብ</a:t>
            </a:r>
            <a:endParaRPr lang="am" sz="2400" dirty="0"/>
          </a:p>
          <a:p>
            <a:pPr algn="l" marL="228600" indent="-228600">
              <a:lnSpc>
                <a:spcPct val="113000"/>
              </a:lnSpc>
              <a:spcBef>
                <a:spcPts val="480"/>
              </a:spcBef>
              <a:buSzPct val="100000"/>
              <a:buChar char="•"/>
            </a:pPr>
            <a:r>
              <a:rPr lang="am" altLang="en-US" sz="2400" dirty="0">
                <a:solidFill>
                  <a:srgbClr val="25252B"/>
                </a:solidFill>
                <a:latin typeface="IBM Plex Sans" pitchFamily="34" charset="0"/>
                <a:ea typeface="IBM Plex Sans" pitchFamily="34" charset="-122"/>
                <a:cs typeface="IBM Plex Sans" pitchFamily="34" charset="-120"/>
              </a:rPr>
              <a:t>የላይትኒንግ የገንዘብ ቦርሳም በሌላ አካል ቁጥጥር ሥር ያለ ወይም በራስ ቁጥጥር ሥር ያለ ሊሆን ይችላል</a:t>
            </a:r>
            <a:endParaRPr lang="am" sz="2400" dirty="0"/>
          </a:p>
        </p:txBody>
      </p:sp>
      <p:pic>
        <p:nvPicPr>
          <p:cNvPr id="5" name="Image 0" descr="በሰንሰለቱ ላይበቀጥታ በቢትኮይን ብሎክቼይን ላይ የተመዘገበላይትኒንግበቢትኮይን ላይ የተገነባ የክፍያ አውታረ መረብ">    </p:cNvPr>
          <p:cNvPicPr>
            <a:picLocks noChangeAspect="1"/>
          </p:cNvPicPr>
          <p:nvPr/>
        </p:nvPicPr>
        <p:blipFill>
          <a:blip r:embed="rId1"/>
          <a:stretch>
            <a:fillRect/>
          </a:stretch>
        </p:blipFill>
        <p:spPr>
          <a:xfrm>
            <a:off x="737189" y="3748126"/>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ቢትኮይንን እንዴት ይጠቀማሉ?</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በሚማሩበት ጊዜ የሚከተሏቸው ሦስት ደንቦች</a:t>
            </a:r>
            <a:endParaRPr lang="am"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መጀመሪያ ይማሩ።</a:t>
            </a:r>
            <a:r>
              <a:rPr lang="am" altLang="en-US" sz="2400" dirty="0">
                <a:solidFill>
                  <a:srgbClr val="25252B"/>
                </a:solidFill>
                <a:latin typeface="IBM Plex Sans" pitchFamily="34" charset="0"/>
                <a:ea typeface="IBM Plex Sans" pitchFamily="34" charset="-122"/>
                <a:cs typeface="IBM Plex Sans" pitchFamily="34" charset="-120"/>
              </a:rPr>
              <a:t> በጉጉት፣ በፍርሃት ወይም በግፊት ተነሳስተው እርምጃ አይውሰዱ።</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በትንሽ ይጀምሩ።</a:t>
            </a:r>
            <a:r>
              <a:rPr lang="am" altLang="en-US" sz="2400" dirty="0">
                <a:solidFill>
                  <a:srgbClr val="25252B"/>
                </a:solidFill>
                <a:latin typeface="IBM Plex Sans" pitchFamily="34" charset="0"/>
                <a:ea typeface="IBM Plex Sans" pitchFamily="34" charset="-122"/>
                <a:cs typeface="IBM Plex Sans" pitchFamily="34" charset="-120"/>
              </a:rPr>
              <a:t> ቢያጡት ሊቋቋሙት በሚችሉት መጠን ያልለመዷቸውን መሣሪያዎች ይሞክሩ።</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አይመኑ፣ ያረጋግጡ።</a:t>
            </a:r>
            <a:r>
              <a:rPr lang="am" altLang="en-US" sz="2400" dirty="0">
                <a:solidFill>
                  <a:srgbClr val="25252B"/>
                </a:solidFill>
                <a:latin typeface="IBM Plex Sans" pitchFamily="34" charset="0"/>
                <a:ea typeface="IBM Plex Sans" pitchFamily="34" charset="-122"/>
                <a:cs typeface="IBM Plex Sans" pitchFamily="34" charset="-120"/>
              </a:rPr>
              <a:t> ግለሰቡን፣ የክፍያ ዘዴውን፣ አድራሻውን እና መጠኑን ያረጋግጡ።</a:t>
            </a:r>
            <a:endParaRPr lang="am" sz="2400" dirty="0"/>
          </a:p>
        </p:txBody>
      </p:sp>
      <p:sp>
        <p:nvSpPr>
          <p:cNvPr id="5" name="Shape 3"/>
          <p:cNvSpPr/>
          <p:nvPr/>
        </p:nvSpPr>
        <p:spPr>
          <a:xfrm>
            <a:off x="666780" y="3077779"/>
            <a:ext cx="10858500" cy="2056668"/>
          </a:xfrm>
          <a:prstGeom prst="rect">
            <a:avLst/>
          </a:prstGeom>
          <a:solidFill>
            <a:srgbClr val="F3F3FA"/>
          </a:solidFill>
          <a:ln/>
        </p:spPr>
      </p:sp>
      <p:sp>
        <p:nvSpPr>
          <p:cNvPr id="6" name="Shape 4"/>
          <p:cNvSpPr/>
          <p:nvPr/>
        </p:nvSpPr>
        <p:spPr>
          <a:xfrm>
            <a:off x="666780" y="3077779"/>
            <a:ext cx="57150" cy="2056668"/>
          </a:xfrm>
          <a:prstGeom prst="rect">
            <a:avLst/>
          </a:prstGeom>
          <a:solidFill>
            <a:srgbClr val="422C70"/>
          </a:solidFill>
          <a:ln/>
        </p:spPr>
      </p:sp>
      <p:sp>
        <p:nvSpPr>
          <p:cNvPr id="7" name="Text 5"/>
          <p:cNvSpPr/>
          <p:nvPr/>
        </p:nvSpPr>
        <p:spPr>
          <a:xfrm>
            <a:off x="1211580" y="3352099"/>
            <a:ext cx="10415565" cy="1508028"/>
          </a:xfrm>
          <a:prstGeom prst="rect">
            <a:avLst/>
          </a:prstGeom>
          <a:noFill/>
          <a:ln/>
        </p:spPr>
        <p:txBody>
          <a:bodyPr wrap="square" lIns="0" tIns="0" rIns="0" bIns="0" rtlCol="0" anchor="t"/>
          <a:lstStyle/>
          <a:p>
            <a:pPr algn="l" indent="0" marL="0">
              <a:lnSpc>
                <a:spcPct val="113000"/>
              </a:lnSpc>
              <a:buNone/>
            </a:pPr>
            <a:r>
              <a:rPr lang="am" altLang="en-US" sz="2400" b="1" dirty="0">
                <a:solidFill>
                  <a:srgbClr val="422C70"/>
                </a:solidFill>
                <a:latin typeface="IBM Plex Sans" pitchFamily="34" charset="0"/>
                <a:ea typeface="IBM Plex Sans" pitchFamily="34" charset="-122"/>
                <a:cs typeface="IBM Plex Sans" pitchFamily="34" charset="-120"/>
              </a:rPr>
              <a:t>ገንዘብ ለመቀበል የሚያስፈልግ መረጃን ያጋሩ፣ ምስጢሮችን ግን ፈጽሞ አያጋሩ</a:t>
            </a:r>
            <a:endParaRPr lang="am" sz="2400" dirty="0"/>
          </a:p>
          <a:p>
            <a:pPr algn="l" indent="0" marL="0">
              <a:lnSpc>
                <a:spcPct val="113000"/>
              </a:lnSpc>
              <a:spcBef>
                <a:spcPts val="360"/>
              </a:spcBef>
              <a:buNone/>
            </a:pPr>
            <a:r>
              <a:rPr lang="am" altLang="en-US" sz="2400" dirty="0">
                <a:solidFill>
                  <a:srgbClr val="25252B"/>
                </a:solidFill>
                <a:latin typeface="IBM Plex Sans" pitchFamily="34" charset="0"/>
                <a:ea typeface="IBM Plex Sans" pitchFamily="34" charset="-122"/>
                <a:cs typeface="IBM Plex Sans" pitchFamily="34" charset="-120"/>
              </a:rPr>
              <a:t>አድራሻ ወይም የክፍያ ጥያቄ ሊጋራ ይችላል። የመልሶ ማግኛ ቃላት ስብስብ ወይም የግል ቁልፍ ፈጽሞ መጋራት የለበትም። ማንኛውም ሕጋዊ አስተማሪ፣ የኪስ ቦርሳ ኩባንያ ወይም የድጋፍ ሠራተኛ ይህን መረጃ እንዲሰጡት ፈጽሞ አይጠይቅዎትም።</a:t>
            </a:r>
            <a:endParaRPr lang="am"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ቢትኮይንን እንዴት ይጠቀማሉ?</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ያቁሙ፣ ምንም አያጋሩ፣ ምንም አይላኩ</a:t>
            </a:r>
            <a:endParaRPr lang="am" sz="3000" dirty="0"/>
          </a:p>
        </p:txBody>
      </p:sp>
      <p:sp>
        <p:nvSpPr>
          <p:cNvPr id="5" name="Text 2"/>
          <p:cNvSpPr/>
          <p:nvPr/>
        </p:nvSpPr>
        <p:spPr>
          <a:xfrm>
            <a:off x="666780" y="1447770"/>
            <a:ext cx="5694426" cy="2879537"/>
          </a:xfrm>
          <a:prstGeom prst="rect">
            <a:avLst/>
          </a:prstGeom>
          <a:noFill/>
          <a:ln/>
        </p:spPr>
        <p:txBody>
          <a:bodyPr wrap="square" lIns="0" tIns="0" rIns="0" bIns="0" rtlCol="0" anchor="t"/>
          <a:lstStyle/>
          <a:p>
            <a:pPr algn="l" indent="0" marL="0">
              <a:lnSpc>
                <a:spcPct val="113000"/>
              </a:lnSpc>
              <a:buNone/>
            </a:pPr>
            <a:r>
              <a:rPr lang="am" altLang="en-US" sz="2400" dirty="0">
                <a:solidFill>
                  <a:srgbClr val="25252B"/>
                </a:solidFill>
                <a:latin typeface="IBM Plex Sans" pitchFamily="34" charset="0"/>
                <a:ea typeface="IBM Plex Sans" pitchFamily="34" charset="-122"/>
                <a:cs typeface="IBM Plex Sans" pitchFamily="34" charset="-120"/>
              </a:rPr>
              <a:t>አንድ ሰው እንዲቸኩሉ ወይም ጉዳዩን በሚስጥር እንዲይዙ ካደረገ፣ የተረጋገጠ ትርፍ ቃል ከገባ፣ መጀመሪያ ቢትኮይን እንዲልኩ ከጠየቀዎት፣ ወይም የመልሶ ማግኛ ሐረግዎን ከጠየቀዎት ያቁሙ። ቆም ብለው ያስቡ። ምንም አያጋሩ። ምንም አይላኩ። ከዚያም አስቀድመው በሚያውቁት ምንጭ በኩል ያረጋግጡ።</a:t>
            </a:r>
            <a:endParaRPr lang="am" sz="2400" dirty="0"/>
          </a:p>
        </p:txBody>
      </p:sp>
      <p:pic>
        <p:nvPicPr>
          <p:cNvPr id="6" name="Image 1" descr="አስቸኳይነት የሌላ ሰው ማንነት መጠቀም የተቀየረ መዳረሻ የተረጋገጠ ትርፍ ሚስጥራዊ መረጃ መጠየቅ">    </p:cNvPr>
          <p:cNvPicPr>
            <a:picLocks noChangeAspect="1"/>
          </p:cNvPicPr>
          <p:nvPr/>
        </p:nvPicPr>
        <p:blipFill>
          <a:blip r:embed="rId2"/>
          <a:stretch>
            <a:fillRect/>
          </a:stretch>
        </p:blipFill>
        <p:spPr>
          <a:xfrm>
            <a:off x="935248" y="4479737"/>
            <a:ext cx="4834799" cy="1745772"/>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ቢትኮይንን እንዴት ይጠቀማሉ?</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am" altLang="en-US" sz="4350" dirty="0">
                <a:solidFill>
                  <a:srgbClr val="FFFFFF"/>
                </a:solidFill>
                <a:latin typeface="IBM Plex Sans Medium" pitchFamily="34" charset="0"/>
                <a:ea typeface="IBM Plex Sans Medium" pitchFamily="34" charset="-122"/>
                <a:cs typeface="IBM Plex Sans Medium" pitchFamily="34" charset="-120"/>
              </a:rPr>
              <a:t>ቀጥሎ ምን አለ?</a:t>
            </a:r>
            <a:endParaRPr lang="am"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am" altLang="en-US" sz="2400" dirty="0">
                <a:solidFill>
                  <a:srgbClr val="FFFFFF"/>
                </a:solidFill>
                <a:latin typeface="IBM Plex Sans" pitchFamily="34" charset="0"/>
                <a:ea typeface="IBM Plex Sans" pitchFamily="34" charset="-122"/>
                <a:cs typeface="IBM Plex Sans" pitchFamily="34" charset="-120"/>
              </a:rPr>
              <a:t>ይህ ገና ጅማሬ ብቻ ነው።</a:t>
            </a:r>
            <a:endParaRPr lang="a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አራት ዋና ዋና ነጥቦች</a:t>
            </a:r>
            <a:endParaRPr lang="am"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ገንዘብ በደንቦችና በእምነት ላይ ይመሠረታል።</a:t>
            </a:r>
            <a:r>
              <a:rPr lang="am" altLang="en-US" sz="2400" dirty="0">
                <a:solidFill>
                  <a:srgbClr val="25252B"/>
                </a:solidFill>
                <a:latin typeface="IBM Plex Sans" pitchFamily="34" charset="0"/>
                <a:ea typeface="IBM Plex Sans" pitchFamily="34" charset="-122"/>
                <a:cs typeface="IBM Plex Sans" pitchFamily="34" charset="-120"/>
              </a:rPr>
              <a:t> የፊያት ገንዘብ አቅርቦትና ደንቦች በጥቂት ተቋማት ይወሰናሉ።</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ቢትኮይን የተለዩ ደንቦችን ያቀርባል።</a:t>
            </a:r>
            <a:r>
              <a:rPr lang="am" altLang="en-US" sz="2400" dirty="0">
                <a:solidFill>
                  <a:srgbClr val="25252B"/>
                </a:solidFill>
                <a:latin typeface="IBM Plex Sans" pitchFamily="34" charset="0"/>
                <a:ea typeface="IBM Plex Sans" pitchFamily="34" charset="-122"/>
                <a:cs typeface="IBM Plex Sans" pitchFamily="34" charset="-120"/>
              </a:rPr>
              <a:t> ለሁሉም ክፍት የሆነ፣ በይፋ የሚታወቅና የተገደበ አቅርቦት አለው፤ ይህም በእምነት ብቻ ከመቀበል ይልቅ ሊረጋገጥ ይችላል።</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ደህንነት ቅድሚያ ይሰጠዋል።</a:t>
            </a:r>
            <a:r>
              <a:rPr lang="am" altLang="en-US" sz="2400" dirty="0">
                <a:solidFill>
                  <a:srgbClr val="25252B"/>
                </a:solidFill>
                <a:latin typeface="IBM Plex Sans" pitchFamily="34" charset="0"/>
                <a:ea typeface="IBM Plex Sans" pitchFamily="34" charset="-122"/>
                <a:cs typeface="IBM Plex Sans" pitchFamily="34" charset="-120"/>
              </a:rPr>
              <a:t> መጀመሪያ ይማሩ፣ በትንሹ ይጀምሩ፣ ሁሉንም ነገር ያረጋግጡ፣ የኪስ ቦርሳዎን መልሶ ማግኛ ሐረግ ፈጽሞ ለማንም አያጋሩ።</a:t>
            </a:r>
            <a:endParaRPr lang="am" sz="2400" dirty="0"/>
          </a:p>
          <a:p>
            <a:pPr algn="l" marL="228600" indent="-228600">
              <a:lnSpc>
                <a:spcPct val="113000"/>
              </a:lnSpc>
              <a:spcBef>
                <a:spcPts val="480"/>
              </a:spcBef>
              <a:buSzPct val="100000"/>
              <a:buChar char="•"/>
            </a:pPr>
            <a:r>
              <a:rPr lang="am" altLang="en-US" sz="2400" b="1" dirty="0">
                <a:solidFill>
                  <a:srgbClr val="25252B"/>
                </a:solidFill>
                <a:latin typeface="IBM Plex Sans" pitchFamily="34" charset="0"/>
                <a:ea typeface="IBM Plex Sans" pitchFamily="34" charset="-122"/>
                <a:cs typeface="IBM Plex Sans" pitchFamily="34" charset="-120"/>
              </a:rPr>
              <a:t>ይህ ገና መጀመሪያው ብቻ ነው።</a:t>
            </a:r>
            <a:r>
              <a:rPr lang="am" altLang="en-US" sz="2400" dirty="0">
                <a:solidFill>
                  <a:srgbClr val="25252B"/>
                </a:solidFill>
                <a:latin typeface="IBM Plex Sans" pitchFamily="34" charset="0"/>
                <a:ea typeface="IBM Plex Sans" pitchFamily="34" charset="-122"/>
                <a:cs typeface="IBM Plex Sans" pitchFamily="34" charset="-120"/>
              </a:rPr>
              <a:t> ወደፊት አንድ ደህንነቱ የተጠበቀ እርምጃ መውሰድ በቂ ነው።</a:t>
            </a:r>
            <a:endParaRPr lang="am"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am" altLang="en-US" sz="2400" b="1" dirty="0">
                <a:solidFill>
                  <a:srgbClr val="422C70"/>
                </a:solidFill>
                <a:latin typeface="IBM Plex Sans" pitchFamily="34" charset="0"/>
                <a:ea typeface="IBM Plex Sans" pitchFamily="34" charset="-122"/>
                <a:cs typeface="IBM Plex Sans" pitchFamily="34" charset="-120"/>
              </a:rPr>
              <a:t>ለማሰላሰል የሚሆን ቅጽበት</a:t>
            </a:r>
            <a:endParaRPr lang="am" sz="2400" dirty="0"/>
          </a:p>
          <a:p>
            <a:pPr algn="l" indent="0" marL="0">
              <a:lnSpc>
                <a:spcPct val="113000"/>
              </a:lnSpc>
              <a:spcBef>
                <a:spcPts val="360"/>
              </a:spcBef>
              <a:buNone/>
            </a:pPr>
            <a:r>
              <a:rPr lang="am" altLang="en-US" sz="2400" dirty="0">
                <a:solidFill>
                  <a:srgbClr val="25252B"/>
                </a:solidFill>
                <a:latin typeface="IBM Plex Sans" pitchFamily="34" charset="0"/>
                <a:ea typeface="IBM Plex Sans" pitchFamily="34" charset="-122"/>
                <a:cs typeface="IBM Plex Sans" pitchFamily="34" charset="-120"/>
              </a:rPr>
              <a:t>መጀመሪያ ወደቀረቡት አምስት ጥያቄዎች ይመለሱ። አሁን ምን ብለው ይመልሳሉ?</a:t>
            </a:r>
            <a:endParaRPr lang="am"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ቀጥሎ ምን አለ?</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m" altLang="en-US" sz="3000" dirty="0">
                <a:solidFill>
                  <a:srgbClr val="422C70"/>
                </a:solidFill>
                <a:latin typeface="IBM Plex Sans Medium" pitchFamily="34" charset="0"/>
                <a:ea typeface="IBM Plex Sans Medium" pitchFamily="34" charset="-122"/>
                <a:cs typeface="IBM Plex Sans Medium" pitchFamily="34" charset="-120"/>
              </a:rPr>
              <a:t>የቢትኮይን ዲፕሎማ</a:t>
            </a:r>
            <a:endParaRPr lang="am" sz="3000" dirty="0"/>
          </a:p>
        </p:txBody>
      </p:sp>
      <p:sp>
        <p:nvSpPr>
          <p:cNvPr id="5" name="Text 2"/>
          <p:cNvSpPr/>
          <p:nvPr/>
        </p:nvSpPr>
        <p:spPr>
          <a:xfrm>
            <a:off x="666780" y="1429482"/>
            <a:ext cx="6340632" cy="723930"/>
          </a:xfrm>
          <a:prstGeom prst="rect">
            <a:avLst/>
          </a:prstGeom>
          <a:noFill/>
          <a:ln/>
        </p:spPr>
        <p:txBody>
          <a:bodyPr wrap="square" lIns="0" tIns="0" rIns="0" bIns="0" rtlCol="0" anchor="t"/>
          <a:lstStyle/>
          <a:p>
            <a:pPr algn="l" indent="0" marL="0">
              <a:lnSpc>
                <a:spcPct val="113000"/>
              </a:lnSpc>
              <a:buNone/>
            </a:pPr>
            <a:r>
              <a:rPr lang="am" altLang="en-US" sz="2110" dirty="0">
                <a:solidFill>
                  <a:srgbClr val="25252B"/>
                </a:solidFill>
                <a:latin typeface="IBM Plex Sans" pitchFamily="34" charset="0"/>
                <a:ea typeface="IBM Plex Sans" pitchFamily="34" charset="-122"/>
                <a:cs typeface="IBM Plex Sans" pitchFamily="34" charset="-120"/>
              </a:rPr>
              <a:t>ቀጣዩ እርምጃ። አራቱ ሞጁሎች የእርስዎን እውቀት የበለጠ ያሰፋሉ፦</a:t>
            </a:r>
            <a:endParaRPr lang="am" sz="2110" dirty="0"/>
          </a:p>
        </p:txBody>
      </p:sp>
      <p:sp>
        <p:nvSpPr>
          <p:cNvPr id="6" name="Text 3"/>
          <p:cNvSpPr/>
          <p:nvPr/>
        </p:nvSpPr>
        <p:spPr>
          <a:xfrm>
            <a:off x="1002000" y="2367839"/>
            <a:ext cx="5973227" cy="1608521"/>
          </a:xfrm>
          <a:prstGeom prst="rect">
            <a:avLst/>
          </a:prstGeom>
          <a:noFill/>
          <a:ln/>
        </p:spPr>
        <p:txBody>
          <a:bodyPr wrap="square" lIns="0" tIns="0" rIns="0" bIns="0" rtlCol="0" anchor="t"/>
          <a:lstStyle/>
          <a:p>
            <a:pPr algn="l" marL="200660" indent="-200660">
              <a:lnSpc>
                <a:spcPct val="113000"/>
              </a:lnSpc>
              <a:buSzPct val="100000"/>
              <a:buChar char="•"/>
            </a:pPr>
            <a:r>
              <a:rPr lang="am" altLang="en-US" sz="2110" dirty="0">
                <a:solidFill>
                  <a:srgbClr val="25252B"/>
                </a:solidFill>
                <a:latin typeface="IBM Plex Sans" pitchFamily="34" charset="0"/>
                <a:ea typeface="IBM Plex Sans" pitchFamily="34" charset="-122"/>
                <a:cs typeface="IBM Plex Sans" pitchFamily="34" charset="-120"/>
              </a:rPr>
              <a:t>ገንዘብን መረዳት</a:t>
            </a:r>
            <a:endParaRPr lang="am" sz="2110" dirty="0"/>
          </a:p>
          <a:p>
            <a:pPr algn="l" marL="200660" indent="-200660">
              <a:lnSpc>
                <a:spcPct val="113000"/>
              </a:lnSpc>
              <a:spcBef>
                <a:spcPts val="420"/>
              </a:spcBef>
              <a:buSzPct val="100000"/>
              <a:buChar char="•"/>
            </a:pPr>
            <a:r>
              <a:rPr lang="am" altLang="en-US" sz="2110" dirty="0">
                <a:solidFill>
                  <a:srgbClr val="25252B"/>
                </a:solidFill>
                <a:latin typeface="IBM Plex Sans" pitchFamily="34" charset="0"/>
                <a:ea typeface="IBM Plex Sans" pitchFamily="34" charset="-122"/>
                <a:cs typeface="IBM Plex Sans" pitchFamily="34" charset="-120"/>
              </a:rPr>
              <a:t>ቢትኮይን እንዴት እንደሚሠራ</a:t>
            </a:r>
            <a:endParaRPr lang="am" sz="2110" dirty="0"/>
          </a:p>
          <a:p>
            <a:pPr algn="l" marL="200660" indent="-200660">
              <a:lnSpc>
                <a:spcPct val="113000"/>
              </a:lnSpc>
              <a:spcBef>
                <a:spcPts val="420"/>
              </a:spcBef>
              <a:buSzPct val="100000"/>
              <a:buChar char="•"/>
            </a:pPr>
            <a:r>
              <a:rPr lang="am" altLang="en-US" sz="2110" dirty="0">
                <a:solidFill>
                  <a:srgbClr val="25252B"/>
                </a:solidFill>
                <a:latin typeface="IBM Plex Sans" pitchFamily="34" charset="0"/>
                <a:ea typeface="IBM Plex Sans" pitchFamily="34" charset="-122"/>
                <a:cs typeface="IBM Plex Sans" pitchFamily="34" charset="-120"/>
              </a:rPr>
              <a:t>ቢትኮይንን በደህንነት መጠቀም</a:t>
            </a:r>
            <a:endParaRPr lang="am" sz="2110" dirty="0"/>
          </a:p>
          <a:p>
            <a:pPr algn="l" marL="200660" indent="-200660">
              <a:lnSpc>
                <a:spcPct val="113000"/>
              </a:lnSpc>
              <a:spcBef>
                <a:spcPts val="420"/>
              </a:spcBef>
              <a:buSzPct val="100000"/>
              <a:buChar char="•"/>
            </a:pPr>
            <a:r>
              <a:rPr lang="am" altLang="en-US" sz="2110" dirty="0">
                <a:solidFill>
                  <a:srgbClr val="25252B"/>
                </a:solidFill>
                <a:latin typeface="IBM Plex Sans" pitchFamily="34" charset="0"/>
                <a:ea typeface="IBM Plex Sans" pitchFamily="34" charset="-122"/>
                <a:cs typeface="IBM Plex Sans" pitchFamily="34" charset="-120"/>
              </a:rPr>
              <a:t>ቢትኮይን በእርስዎ ማኅበረሰብ ውስጥ</a:t>
            </a:r>
            <a:endParaRPr lang="am" sz="2110" dirty="0"/>
          </a:p>
        </p:txBody>
      </p:sp>
      <p:sp>
        <p:nvSpPr>
          <p:cNvPr id="7" name="Text 4"/>
          <p:cNvSpPr/>
          <p:nvPr/>
        </p:nvSpPr>
        <p:spPr>
          <a:xfrm>
            <a:off x="666780" y="4271345"/>
            <a:ext cx="6340632" cy="723930"/>
          </a:xfrm>
          <a:prstGeom prst="rect">
            <a:avLst/>
          </a:prstGeom>
          <a:noFill/>
          <a:ln/>
        </p:spPr>
        <p:txBody>
          <a:bodyPr wrap="square" lIns="0" tIns="0" rIns="0" bIns="0" rtlCol="0" anchor="t"/>
          <a:lstStyle/>
          <a:p>
            <a:pPr algn="l" indent="0" marL="0">
              <a:lnSpc>
                <a:spcPct val="113000"/>
              </a:lnSpc>
              <a:buNone/>
            </a:pPr>
            <a:r>
              <a:rPr lang="am" altLang="en-US" sz="2110" dirty="0">
                <a:solidFill>
                  <a:srgbClr val="25252B"/>
                </a:solidFill>
                <a:latin typeface="IBM Plex Sans" pitchFamily="34" charset="0"/>
                <a:ea typeface="IBM Plex Sans" pitchFamily="34" charset="-122"/>
                <a:cs typeface="IBM Plex Sans" pitchFamily="34" charset="-120"/>
              </a:rPr>
              <a:t>የማወቅ ጉጉትዎን ይጠብቁ፣ ጥያቄዎችን መጠየቅዎን ይቀጥሉ፣ እና ተጨማሪ መረጃ እዚህ ያግኙ፦ </a:t>
            </a:r>
            <a:r>
              <a:rPr lang="am" altLang="en-US" sz="21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am" altLang="en-US" sz="2110" dirty="0">
                <a:solidFill>
                  <a:srgbClr val="25252B"/>
                </a:solidFill>
                <a:latin typeface="IBM Plex Sans" pitchFamily="34" charset="0"/>
                <a:ea typeface="IBM Plex Sans" pitchFamily="34" charset="-122"/>
                <a:cs typeface="IBM Plex Sans" pitchFamily="34" charset="-120"/>
              </a:rPr>
              <a:t>።</a:t>
            </a:r>
            <a:endParaRPr lang="am" sz="2110" dirty="0"/>
          </a:p>
        </p:txBody>
      </p:sp>
      <p:sp>
        <p:nvSpPr>
          <p:cNvPr id="8" name="Text 5"/>
          <p:cNvSpPr/>
          <p:nvPr/>
        </p:nvSpPr>
        <p:spPr>
          <a:xfrm>
            <a:off x="666780" y="5263469"/>
            <a:ext cx="6340632" cy="723930"/>
          </a:xfrm>
          <a:prstGeom prst="rect">
            <a:avLst/>
          </a:prstGeom>
          <a:noFill/>
          <a:ln/>
        </p:spPr>
        <p:txBody>
          <a:bodyPr wrap="square" lIns="0" tIns="0" rIns="0" bIns="0" rtlCol="0" anchor="t"/>
          <a:lstStyle/>
          <a:p>
            <a:pPr algn="l" indent="0" marL="0">
              <a:lnSpc>
                <a:spcPct val="113000"/>
              </a:lnSpc>
              <a:buNone/>
            </a:pPr>
            <a:r>
              <a:rPr lang="am" altLang="en-US" sz="2110" dirty="0">
                <a:solidFill>
                  <a:srgbClr val="25252B"/>
                </a:solidFill>
                <a:latin typeface="IBM Plex Sans" pitchFamily="34" charset="0"/>
                <a:ea typeface="IBM Plex Sans" pitchFamily="34" charset="-122"/>
                <a:cs typeface="IBM Plex Sans" pitchFamily="34" charset="-120"/>
              </a:rPr>
              <a:t>በቀጣዩ የተማሪዎች ቡድናችን ውስጥ እርስዎን ለማየት በጉጉት እንጠባበቃለን።</a:t>
            </a:r>
            <a:endParaRPr lang="am"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m" altLang="en-US" sz="1200" dirty="0">
                <a:solidFill>
                  <a:srgbClr val="6C6C7D"/>
                </a:solidFill>
                <a:latin typeface="IBM Plex Sans" pitchFamily="34" charset="0"/>
                <a:ea typeface="IBM Plex Sans" pitchFamily="34" charset="-122"/>
                <a:cs typeface="IBM Plex Sans" pitchFamily="34" charset="-120"/>
              </a:rPr>
              <a:t>የቢትኮይን መግቢያ · ቀጥሎ ምን አለ?</a:t>
            </a:r>
            <a:endParaRPr lang="a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የቢትኮይን መግቢያ</dc:title>
  <dc:subject>Open educational slides (Creative Commons). Adapt them freely.</dc:subject>
  <dc:creator>My First Bitcoin</dc:creator>
  <cp:lastModifiedBy>My First Bitcoin</cp:lastModifiedBy>
  <cp:revision>1</cp:revision>
  <dcterms:created xsi:type="dcterms:W3CDTF">2026-10-22T19:27:17Z</dcterms:created>
  <dcterms:modified xsi:type="dcterms:W3CDTF">2026-10-22T19:27:17Z</dcterms:modified>
</cp:coreProperties>
</file>