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My First Bitcoin, बिटकोइन डिप्लोमा विद्यार्थी मार्गदर्शिका, संस्करण 26.10, मोड्युल 1–4 र विद्यार्थीहरूका लागि परिचयात्मक अपेक्षाहरू। क्रिएटिभ कमन्स एट्रिब्युसन-शेयरअलाइक 4.0 अन्तर्राष्ट्रिय इजाजतपत्रअन्तर्गत अनुकूलित; यस स्लाइड सङ्ग्रहमा पनि सोही इजाजतपत्र प्रयोग गरिएको छ। यो स्लाइड सङ्ग्रह शिक्षकको नेतृत्वमा गरिने प्रस्तुतिका लागि सहयोगी सामग्री हो। पाठ्यक्रमको आशय, आवश्यक दक्षता र सुरक्षाका सीमाहरू कायम राख्दै उदाहरण, गतिविधि, गति र प्रस्तुति शैली अनुकूलन गर्नुहोस्। यसले सत्रको कुनै निश्चित अवधि तोकेको छैन।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यी सीमाहरू चारैवटा मोड्युलमा कायम राख्नुहोस्। थोरै रकम प्रयोग हुने कुनै पनि ऐच्छिक प्रत्यक्ष अभ्यासअघि गोपनीयता, सुरक्षा र नोक्सानीका जोखिमहरू व्याख्या 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जाँच गर्न सकिने तथ्य र मापदण्ड तथा प्रमाण आवश्यक पर्ने रायबीच भेद छुट्याउन स्रोतमा भएको छलफल प्रयोग गर्नुहोस्। व्यक्तिगत वित्तीय विवरणहरू खुलाउन अनुरोध नगर्नुहोस्।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स्रोतमा दिइएको उदाहरण प्रयोग गर्नुहोस्: Amina सँग चामल छ र उहाँलाई जुत्ता चाहिएको छ; Luis सँग जुत्ता छ र उहाँलाई खाना पकाउने तेल चाहिएको छ; Mei सँग खाना पकाउने तेल छ र उहाँलाई मर्मतको काम गराउनु छ। असफल प्रत्यक्ष साटासाटहरूलाई पछि पैसाको माध्यमबाट गरिने समाधानबाट स्पष्ट रूपमा छुट्याउनुहोस्।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मार्गदर्शिकामा दिइएको पानीको उपलब्धतासम्बन्धी उदाहरण र दैनिक जीवनका छनोटहरू प्रयोग गर्नुहोस्। तत्कालका आवश्यकताहरूले वर्तमानलाई प्राथमिकता दिने प्रवृत्ति बढाउनु स्वाभाविक हुन सक्छ।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प्रतिनिधिमूलक कागजी मुद्रामा स्वर्ण मानक र त्यसअन्तर्गतका सटहीसम्बन्धी विविध नियमहरू व्याख्या गर्नुहोस्। कार्ड वा फोनले निर्देशनहरू पठाउँछ; त्यसमा पैसा हुँदैन। सामान्य बैंक निक्षेप भनेको बैंकले आफ्नो ग्राहकप्रति बहन गर्ने दायित्व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बैंकहरूले लागत र घाटा बेहोर्दै ब्याज र शुल्कबाट आम्दानी गर्छन्। सबै बैंकहरू असफल हुने अवस्थामा छन् वा कर्जा प्रवाहमा कुनै सीमा छैन भन्ने आशय नदिनुहोस्। बैंकको वाचा र भुक्तानी फर्छ्योटका लागि प्रयोग हुने सम्पत्तिमाथिको प्रत्यक्ष स्वामित्वबीचको भिन्नता स्पष्ट पार्नुहोस्।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पाँच भागमा विभाजित उत्तरलाई एकअर्कासँग जोडेर राख्नुहोस्। पहिलेका प्रस्तावहरूले केही अंशहरू उपलब्ध गराएका थिए; ती प्रत्येक आफैँमा पूर्ण विकेन्द्रीकृत मुद्रा थिए भन्ने आशय नदिनुहोस्।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केही बिटक्वाइन पहुँचबाहिर हुन सक्छन् वा बिक्रीका लागि उपलब्ध नहुन सक्छन्।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विद्यार्थीहरूलाई रूपान्तरण आफैँ गर्न दिनुहोस्; उत्तरमाला देखिने गरी नराख्नुहोस्।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मुख्य विचार: के बिटक्वाइन तपाईंका लागि मूल्यवान् छ? के यसको हालको मूल्यले यसको वास्तविक महत्त्वलाई प्रतिनिधित्व गर्छ?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प्राप्ति-स्क्रिन जाँच, पठाउने र पुष्टि गर्ने जाँच, तथा पुनःप्राप्तिको तयारी वा ठगीको सामना गर्ने अभ्यास तयार गर्नुहोस्। प्रयोग गर्नुअघि प्रत्येक वातावरणका सीमाहरू स्पष्ट पार्नुहोस्।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वास्तविक सिड फ्रेजको कहिल्यै फोटो नखिच्नुहोस्, क्लाउडमा भण्डारण नगर्नुहोस्, इमेल वा सन्देशमार्फत नपठाउनुहोस्, वा कुनै वेबसाइट वा सामान्य फारममा प्रविष्ट नगर्नुहोस्। यसले सम्पूर्ण रकममाथि पूर्ण पहुँच दिन सक्छ।
अतिरिक्त पासफ्रेजहरू, बहु-कुञ्जीहरू र उन्नत ब्याकअप विधिहरू उन्नत सिकाइका विषय हुन्। सिकारुहरूले व्याख्या गर्न नसक्ने वा समस्या पर्दा पुनः पहुँच प्राप्त गर्न नसक्ने जटिलता नथप्नुहोस्।
यदि सिड फ्रेज अरू कसैले देखेको, प्रतिलिपि गरेको, अनलाइन प्रविष्ट गरिएको वा अविश्वसनीय उपकरणमा भण्डारण गरिएको हुन सक्ने सम्भावना छ भने, त्यसलाई असुरक्षित भइसकेको मान्नुहोस्। त्यसलाई खुलासा नगरी सहयोग खोज्नुहोस्; नयाँ विश्वसनीय पुनःप्राप्ति प्रक्रिया प्रयोग 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स्रोतमा दिइएको सानो भुक्तानी र कम पटक गरिने भुक्तानीबीचको काल्पनिक तुलना प्रयोग गर्नुहोस्। विकल्पहरू काल्पनिक नै राख्नुहोस्; विद्यार्थीहरूको व्यक्तिगत रकमका लागि उपकरण वा रकमको परिमाण नछान्नुहोस्।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पुनःप्राप्ति शब्दहरू नहेरी प्रक्रिया अवलोकन गर्नुहोस्। पछि व्यक्तिगत रूपमा सेटअप गर्दा नयाँ र गोप्य रूपमा सिर्जना गरिएको पुनःप्राप्ति जानकारी आवश्यक हुन्छ।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अन-चेन शुल्क मुख्यतः कारोबारको डेटा र ब्लकमा उपलब्ध स्थानको मागमा निर्भर गर्छ, पठाइएको रकममा मात्र होइन। अन्तिम अनुमान पढ्नुहोस्; लाग्ने समय र शुल्क परिवर्तन हुन सक्छन्।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आधिकारिक वेबसाइटहरू, एपका सूचीहरू र सम्पर्कहरूमा स्वतन्त्र रूपमा पुग्नुहोस्। प्रकाशक र डोमेन जाँच गर्नुहोस्; विज्ञापन, सन्देश र उस्तै देखिने वेबसाइटहरूप्रति सावधान रहनुहोस्। प्रयोग गर्नका लागि कहिल्यै पैसा सापटी नलिनुहोस्।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आधार: शिक्षकले प्रत्यक्ष अवलोकन गर्ने व्यावहारिक दक्षता जाँच। C6 मा वालेट/प्राप्ति र पुनःस्थापनाको तयारीसम्बन्धी दुवै कार्यहरूको प्रत्यक्ष अवलोकन आवश्यक हुन्छ। सिमुलेसन, तयार गरिएका सामग्री, भौतिक नमुना र रकम प्रयोग नगर्ने विकल्पहरू मान्य छन्। आवश्यक पर्दा प्रतिक्रिया र अर्को अवसर दिनुहोस्। मूल्याङ्कन मापदण्ड र मूल्याङ्कन सञ्चालनसम्बन्धी विवरण स्क्रिनमा नदेखाउनुहोस्।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मोड्युल 4 अनिवार्य छ र शिक्षकद्वारा चयन तथा व्यवस्थित गरिएको छ। स्थानीय सन्दर्भमा सान्दर्भिक हुने, बिटक्वाइनलाई पैसाका रूपमा प्रयोग गर्ने कार्य छान्नुहोस् र तलका निर्देशनहरूलाई आवश्यकताअनुसार अनुकूलन गर्न सकिने विकल्पका रूपमा प्रयोग गर्नुहोस्, हरेक उपकरण वा परिदृश्य प्रदर्शन गर्नैपर्ने आवश्यकताका रूपमा होइन। हालका उपकरण, स्थानीय नियम, पूर्वाधार र उपलब्ध सहयोगको पुष्टि गर्नुहोस्। आवश्यक दक्षताहरू र मोड्युल 3 का सुरक्षा मापदण्डहरू कायम राख्नुहोस्; स्थानीय सेवा प्रदायक वा विवरणहरू मनगढन्ते रूपमा प्रस्तुत नगर्नुहोस्।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सान्दर्भिक मूल कार्य छान्नुहोस्: अभिरक्षा तुलना, भुक्तानी प्राप्त गर्ने स्क्रिनको जाँच, भुक्तानी मार्गको तुलना, तयार गरिएको कारोबारको जाँच, मार्ग लागतको तुलना, ठगीप्रति प्रतिक्रिया, व्यापारी/दान प्रक्रिया, वा स्रोत प्रमाणीकरण। आवश्यक पर्दा स्थानीय विज्ञको सल्लाह लिनुहोस्।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कम मूल्यको वस्तु वा सिमुलेसन प्रयोग गर्नुहोस्। भुक्तानी स्वीकृत गर्नुअघि सम्पूर्ण प्रक्रिया व्याख्या गर्नुहोस्।
मार्गदर्शिकाका परिदृश्यहरू स्थानीय कार्यअनुसार छान्नुहोस् वा अनुकूल बनाउनुहोस्। निर्देशनहरू सिकारुलाई सम्बोधन गर्ने गरी राख्नुहोस् र काल्पनिक रूपमा भुक्तानी स्वीकार गर्ने अवस्थालाई वास्तविक स्थानीय व्यापारीको सूचीका रूपमा प्रस्तुत नगर्नुहोस्।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चयन गरिएको स्थानीय कार्यलाई समर्थन गर्ने जुनसुकै स्रोत परिदृश्य प्रयोग गर्नुहोस्। रकम फिर्ता गर्नु भनेको नयाँ भुक्तानी गर्नु हो, मूल अन-चेन कारोबार उल्ट्याउनु होइन।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प्राप्तिका माध्यमहरूमा काम, प्रत्यक्ष विनिमय, ब्रोकरहरू, एटीएमहरू, व्यापारीहरू, रूपान्तरण सेवाहरू र चक्रीय अर्थतन्त्रहरू पर्छन्। हालका प्रमाणित स्थानीय तथ्यहरू वा स्पष्ट रूपमा काल्पनिक परिदृश्य प्रयोग 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डेटा राखिने अवधि, अन-चेन सम्बन्धहरू, कारोबारका प्रतिपक्षहरू, ठगीबाट सुरक्षा, सीमाहरू, शुल्कहरू र विवाद समाधान प्रक्रियाको तुलना 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सफलतालाई कारोबारको सङ्ख्याले होइन, समाधान गरिएको समस्याका आधारमा परिभाषित गर्नुहोस्।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शिक्षकले छनोट गर्नुभएको बिटक्वाइनलाई पैसाका रूपमा प्रयोग गर्ने स्थानीय कार्य र त्यसको उद्देश्य, विकल्प, लाभ–हानिबीचको सन्तुलन, सम्भावित विफलता तथा अर्को कदमबारे शिक्षार्थीको व्याख्या अवलोकन गर्नुहोस्। अङ्क निर्धारण, मूल्याङ्कन मापदण्ड र मूल्याङ्कन सञ्चालनसम्बन्धी विवरण स्क्रिनमा नदेखाउनुहोस्।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65842" y="571500"/>
            <a:ext cx="1359438" cy="272400"/>
          </a:xfrm>
          <a:prstGeom prst="rect">
            <a:avLst/>
          </a:prstGeom>
          <a:noFill/>
          <a:ln/>
        </p:spPr>
        <p:txBody>
          <a:bodyPr wrap="square" lIns="0" tIns="0" rIns="0" bIns="0" rtlCol="0" anchor="t"/>
          <a:lstStyle/>
          <a:p>
            <a:pPr algn="r" indent="0" marL="0">
              <a:lnSpc>
                <a:spcPct val="108000"/>
              </a:lnSpc>
              <a:buNone/>
            </a:pPr>
            <a:r>
              <a:rPr lang="ne" altLang="en-US" sz="1650" dirty="0">
                <a:solidFill>
                  <a:srgbClr val="FFFFFF"/>
                </a:solidFill>
                <a:latin typeface="IBM Plex Sans" pitchFamily="34" charset="0"/>
                <a:ea typeface="IBM Plex Sans" pitchFamily="34" charset="-122"/>
                <a:cs typeface="IBM Plex Sans" pitchFamily="34" charset="-120"/>
              </a:rPr>
              <a:t>संस्करण 26.10</a:t>
            </a:r>
            <a:endParaRPr lang="ne"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ne" altLang="en-US" sz="7200" dirty="0">
                <a:solidFill>
                  <a:srgbClr val="FFFFFF"/>
                </a:solidFill>
                <a:latin typeface="IBM Plex Sans Medium" pitchFamily="34" charset="0"/>
                <a:ea typeface="IBM Plex Sans Medium" pitchFamily="34" charset="-122"/>
                <a:cs typeface="IBM Plex Sans Medium" pitchFamily="34" charset="-120"/>
              </a:rPr>
              <a:t>बिटकोइन</a:t>
            </a:r>
            <a:br/>
            <a:r>
              <a:rPr lang="ne" altLang="en-US" sz="7200" dirty="0">
                <a:solidFill>
                  <a:srgbClr val="FFFFFF"/>
                </a:solidFill>
                <a:latin typeface="IBM Plex Sans Medium" pitchFamily="34" charset="0"/>
                <a:ea typeface="IBM Plex Sans Medium" pitchFamily="34" charset="-122"/>
                <a:cs typeface="IBM Plex Sans Medium" pitchFamily="34" charset="-120"/>
              </a:rPr>
              <a:t>डिप्लोमा</a:t>
            </a:r>
            <a:endParaRPr lang="ne"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ne" altLang="en-US" sz="2400" dirty="0">
                <a:solidFill>
                  <a:srgbClr val="FFFFFF"/>
                </a:solidFill>
                <a:latin typeface="IBM Plex Sans" pitchFamily="34" charset="0"/>
                <a:ea typeface="IBM Plex Sans" pitchFamily="34" charset="-122"/>
                <a:cs typeface="IBM Plex Sans" pitchFamily="34" charset="-120"/>
              </a:rPr>
              <a:t>बिटक्वाइन युगका लागि वित्तीय शिक्षा</a:t>
            </a:r>
            <a:endParaRPr lang="n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7941F"/>
                </a:solidFill>
                <a:latin typeface="IBM Plex Sans Medium" pitchFamily="34" charset="0"/>
                <a:ea typeface="IBM Plex Sans Medium" pitchFamily="34" charset="-122"/>
                <a:cs typeface="IBM Plex Sans Medium" pitchFamily="34" charset="-120"/>
              </a:rPr>
              <a:t>मोड्युल १</a:t>
            </a:r>
            <a:endParaRPr lang="ne"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पैसालाई बुझ्ने</a:t>
            </a:r>
            <a:endParaRPr lang="ne"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ne" altLang="en-US" sz="2400" b="1" dirty="0">
                <a:solidFill>
                  <a:srgbClr val="FFFFFF"/>
                </a:solidFill>
                <a:latin typeface="IBM Plex Sans" pitchFamily="34" charset="0"/>
                <a:ea typeface="IBM Plex Sans" pitchFamily="34" charset="-122"/>
                <a:cs typeface="IBM Plex Sans" pitchFamily="34" charset="-120"/>
              </a:rPr>
              <a:t>समस्या:</a:t>
            </a:r>
            <a:r>
              <a:rPr lang="ne" altLang="en-US" sz="2400" dirty="0">
                <a:solidFill>
                  <a:srgbClr val="FFFFFF"/>
                </a:solidFill>
                <a:latin typeface="IBM Plex Sans" pitchFamily="34" charset="0"/>
                <a:ea typeface="IBM Plex Sans" pitchFamily="34" charset="-122"/>
                <a:cs typeface="IBM Plex Sans" pitchFamily="34" charset="-120"/>
              </a:rPr>
              <a:t> मौद्रिक प्रणालीहरूले कसरी काम गर्छन् र तिनमा कसरी परिवर्तन आउँछ?</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ज्ञानपछि मात्र कार्य</a:t>
            </a:r>
            <a:endParaRPr lang="n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पहिले सिक्नुहोस् · सानोबाट सुरु गर्नुहोस् · बिस्तारै अघि बढ्नुहोस्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कुनै खरिद, व्यक्तिगत रकम वा व्यक्तिगत वालेट आवश्यक पर्दैन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पाठ्यक्रम पूरा गर्न व्यक्तिगत उपकरण वा इन्टरनेट आवश्यक पर्दैन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तयार गरिएका सामग्री, सिमुलेसन र अफलाइन अभ्यास उपलब्ध छन्</a:t>
            </a:r>
            <a:endParaRPr lang="ne"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यस पाठ्यक्रमले शिक्षा प्रदान गर्छ, वित्तीय, लगानी, कानुनी वा करसम्बन्धी सल्लाह होइन। यसले बिटक्वाइन किन्ने, बेच्ने, धितो राखेर ऋण लिने वा राखिरहने सिफारिस गर्दैन, न त मूल्य बढ्ने वाचा नै गर्छ।</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विश्वास नगर्नुहोस्, जाँच गर्नुहोस्</a:t>
            </a:r>
            <a:endParaRPr lang="n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C0C0D0"/>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छलफल र गोपनीयतासम्बन्धी अपेक्षाहरू</a:t>
            </a:r>
            <a:endParaRPr lang="n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प्रमाण जाँच्नुहोस्; तथ्य, राय र प्रत्याभूतिहरू छुट्याउनुहोस्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विचारहरूमाथि सम्मानपूर्वक प्रश्न उठाउनुहोस्; अनिश्चितता स्पष्ट पार्नुहोस्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व्यक्तिगत भोगाइ र वित्तीय जानकारी गोप्य राख्नुहोस्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किन्न, बेच्न वा आफूसँग भएको रकम खुलाउन कुनै दबाब नदिनुहोस्</a:t>
            </a:r>
            <a:endParaRPr lang="n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कसैको स्क्रिन, काम वा पहिचान खुलाउने जानकारी रेकर्ड गर्न वा साझा गर्नुअघि अनुमति लिनुहोस्। वास्तविक निजी कुञ्जी वा पुनःप्राप्ति शब्दहरू कहिल्यै साझा नगर्नुहोस्।</a:t>
            </a:r>
            <a:endParaRPr lang="ne"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बिटकोइनको मूल्यमा तीव्र परिवर्तन आउन सक्छ। त्रुटि, ठगी, गोप्य जानकारी हराउनु वा संरक्षक संस्थाको विफलताका कारण स्थायी नोक्सानी हुन सक्छ; वैध भुक्तानीहरू उल्ट्याउन सामान्यतया गाह्रो वा असम्भव हुन्छ।</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पैसाबारे प्रारम्भिक प्रश्नहरू</a:t>
            </a:r>
            <a:endParaRPr lang="ne" sz="3000" dirty="0"/>
          </a:p>
        </p:txBody>
      </p:sp>
      <p:sp>
        <p:nvSpPr>
          <p:cNvPr id="5" name="Text 2"/>
          <p:cNvSpPr/>
          <p:nvPr/>
        </p:nvSpPr>
        <p:spPr>
          <a:xfrm>
            <a:off x="1047720" y="1386779"/>
            <a:ext cx="5923026" cy="2711653"/>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मानिसहरूलाई पैसा किन चाहिन्छ?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कुनै चिजलाई पैसा के कुराले बनाउँछ?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तपाईंले प्रयोग गर्ने पैसा कसले सिर्जना वा नियन्त्रण गर्न सक्छ?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तपाईंको पैसाको मूल्य किन हुन्छ?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 त्यसले पहिले जत्तिकै सामान किन्न सक्छ?</a:t>
            </a:r>
            <a:endParaRPr lang="n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पैसा किन अस्तित्वमा छ</a:t>
            </a:r>
            <a:endParaRPr lang="n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पैसा यस्तो सम्पत्ति हो जसलाई मानिसहरूले स्वीकार गर्छन् किनभने पछि अरूले पनि यसलाई स्वीकार गर्नेछन् भन्ने उनीहरूको अपेक्षा हुन्छ।</a:t>
            </a:r>
            <a:endParaRPr lang="ne"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विशेषज्ञता र विनिमय</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अपरिचितहरूबीच सहकार्य</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मूल्य, ऋण, आय र बचत</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समय र दूरीपारि मूल्य</a:t>
            </a:r>
            <a:endParaRPr lang="ne"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ne" altLang="en-US" sz="2400" b="1" dirty="0">
                <a:solidFill>
                  <a:srgbClr val="422C70"/>
                </a:solidFill>
                <a:latin typeface="IBM Plex Sans" pitchFamily="34" charset="0"/>
                <a:ea typeface="IBM Plex Sans" pitchFamily="34" charset="-122"/>
                <a:cs typeface="IBM Plex Sans" pitchFamily="34" charset="-120"/>
              </a:rPr>
              <a:t>तत्काल प्रश्न</a:t>
            </a:r>
            <a:endParaRPr lang="ne" sz="2400" dirty="0"/>
          </a:p>
          <a:p>
            <a:pPr algn="l" indent="0" marL="0">
              <a:lnSpc>
                <a:spcPct val="113000"/>
              </a:lnSpc>
              <a:spcBef>
                <a:spcPts val="360"/>
              </a:spcBef>
              <a:buNone/>
            </a:pPr>
            <a:r>
              <a:rPr lang="ne" altLang="en-US" sz="2400" dirty="0">
                <a:solidFill>
                  <a:srgbClr val="25252B"/>
                </a:solidFill>
                <a:latin typeface="IBM Plex Sans" pitchFamily="34" charset="0"/>
                <a:ea typeface="IBM Plex Sans" pitchFamily="34" charset="-122"/>
                <a:cs typeface="IBM Plex Sans" pitchFamily="34" charset="-120"/>
              </a:rPr>
              <a:t>पैसाले विनिमय वा समन्वयसम्बन्धी कुन समस्या समाधान गर्न मद्दत गर्छ?</a:t>
            </a:r>
            <a:endParaRPr lang="ne"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मुद्राका कार्यहरू</a:t>
            </a:r>
            <a:endParaRPr lang="ne"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विनिमयको माध्यम:</a:t>
            </a:r>
            <a:r>
              <a:rPr lang="ne" altLang="en-US" sz="2400" dirty="0">
                <a:solidFill>
                  <a:srgbClr val="25252B"/>
                </a:solidFill>
                <a:latin typeface="IBM Plex Sans" pitchFamily="34" charset="0"/>
                <a:ea typeface="IBM Plex Sans" pitchFamily="34" charset="-122"/>
                <a:cs typeface="IBM Plex Sans" pitchFamily="34" charset="-120"/>
              </a:rPr>
              <a:t> वस्तु तथा सेवाका लागि भुक्तानी</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लेखाको एकाइ:</a:t>
            </a:r>
            <a:r>
              <a:rPr lang="ne" altLang="en-US" sz="2400" dirty="0">
                <a:solidFill>
                  <a:srgbClr val="25252B"/>
                </a:solidFill>
                <a:latin typeface="IBM Plex Sans" pitchFamily="34" charset="0"/>
                <a:ea typeface="IBM Plex Sans" pitchFamily="34" charset="-122"/>
                <a:cs typeface="IBM Plex Sans" pitchFamily="34" charset="-120"/>
              </a:rPr>
              <a:t> साझा मूल्य र अभिलेखहरू</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मूल्य सञ्चयको साधन:</a:t>
            </a:r>
            <a:r>
              <a:rPr lang="ne" altLang="en-US" sz="2400" dirty="0">
                <a:solidFill>
                  <a:srgbClr val="25252B"/>
                </a:solidFill>
                <a:latin typeface="IBM Plex Sans" pitchFamily="34" charset="0"/>
                <a:ea typeface="IBM Plex Sans" pitchFamily="34" charset="-122"/>
                <a:cs typeface="IBM Plex Sans" pitchFamily="34" charset="-120"/>
              </a:rPr>
              <a:t> समयसँगै मूल्य कायम राख्ने</a:t>
            </a:r>
            <a:endParaRPr lang="ne"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मुद्राको एउटा रूपले कुनै कार्य अर्को रूपभन्दा राम्रोसँग गर्न सक्छ। हरेक रूपसँग क्रयशक्तिसम्बन्धी जोखिमहरू हुन्छन्।</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उपयोगी मुद्राका विशेषताहरू</a:t>
            </a:r>
            <a:endParaRPr lang="ne" sz="3000" dirty="0"/>
          </a:p>
        </p:txBody>
      </p:sp>
      <p:sp>
        <p:nvSpPr>
          <p:cNvPr id="4" name="Text 2"/>
          <p:cNvSpPr/>
          <p:nvPr/>
        </p:nvSpPr>
        <p:spPr>
          <a:xfrm>
            <a:off x="666689" y="1375806"/>
            <a:ext cx="5726704" cy="2332452"/>
          </a:xfrm>
          <a:prstGeom prst="rect">
            <a:avLst/>
          </a:prstGeom>
          <a:noFill/>
          <a:ln/>
        </p:spPr>
        <p:txBody>
          <a:bodyPr wrap="square" lIns="0" tIns="0" rIns="0" bIns="0" rtlCol="0" anchor="t"/>
          <a:lstStyle/>
          <a:p>
            <a:pPr algn="l" marL="535940" indent="-535940">
              <a:lnSpc>
                <a:spcPct val="113000"/>
              </a:lnSpc>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टिकाउपन:</a:t>
            </a:r>
            <a:r>
              <a:rPr lang="ne" altLang="en-US" sz="2110" dirty="0">
                <a:solidFill>
                  <a:srgbClr val="25252B"/>
                </a:solidFill>
                <a:latin typeface="IBM Plex Sans" pitchFamily="34" charset="0"/>
                <a:ea typeface="IBM Plex Sans" pitchFamily="34" charset="-122"/>
                <a:cs typeface="IBM Plex Sans" pitchFamily="34" charset="-120"/>
              </a:rPr>
              <a:t> लामो समयसम्म प्रयोग गर्न सकिने</a:t>
            </a:r>
            <a:endParaRPr lang="ne" sz="2110" dirty="0"/>
          </a:p>
          <a:p>
            <a:pPr algn="l" marL="535940" indent="-535940">
              <a:lnSpc>
                <a:spcPct val="113000"/>
              </a:lnSpc>
              <a:spcBef>
                <a:spcPts val="420"/>
              </a:spcBef>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ओसारपसारयोग्यता:</a:t>
            </a:r>
            <a:r>
              <a:rPr lang="ne" altLang="en-US" sz="2110" dirty="0">
                <a:solidFill>
                  <a:srgbClr val="25252B"/>
                </a:solidFill>
                <a:latin typeface="IBM Plex Sans" pitchFamily="34" charset="0"/>
                <a:ea typeface="IBM Plex Sans" pitchFamily="34" charset="-122"/>
                <a:cs typeface="IBM Plex Sans" pitchFamily="34" charset="-120"/>
              </a:rPr>
              <a:t> सार्न वा हस्तान्तरण गर्न सजिलो</a:t>
            </a:r>
            <a:endParaRPr lang="ne" sz="2110" dirty="0"/>
          </a:p>
          <a:p>
            <a:pPr algn="l" marL="535940" indent="-535940">
              <a:lnSpc>
                <a:spcPct val="113000"/>
              </a:lnSpc>
              <a:spcBef>
                <a:spcPts val="420"/>
              </a:spcBef>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विभाज्यता:</a:t>
            </a:r>
            <a:r>
              <a:rPr lang="ne" altLang="en-US" sz="2110" dirty="0">
                <a:solidFill>
                  <a:srgbClr val="25252B"/>
                </a:solidFill>
                <a:latin typeface="IBM Plex Sans" pitchFamily="34" charset="0"/>
                <a:ea typeface="IBM Plex Sans" pitchFamily="34" charset="-122"/>
                <a:cs typeface="IBM Plex Sans" pitchFamily="34" charset="-120"/>
              </a:rPr>
              <a:t> साना र ठूला परिमाण</a:t>
            </a:r>
            <a:endParaRPr lang="ne" sz="2110" dirty="0"/>
          </a:p>
          <a:p>
            <a:pPr algn="l" marL="535940" indent="-535940">
              <a:lnSpc>
                <a:spcPct val="113000"/>
              </a:lnSpc>
              <a:spcBef>
                <a:spcPts val="420"/>
              </a:spcBef>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प्रतिस्थापनीयता:</a:t>
            </a:r>
            <a:r>
              <a:rPr lang="ne" altLang="en-US" sz="2110" dirty="0">
                <a:solidFill>
                  <a:srgbClr val="25252B"/>
                </a:solidFill>
                <a:latin typeface="IBM Plex Sans" pitchFamily="34" charset="0"/>
                <a:ea typeface="IBM Plex Sans" pitchFamily="34" charset="-122"/>
                <a:cs typeface="IBM Plex Sans" pitchFamily="34" charset="-120"/>
              </a:rPr>
              <a:t> एकअर्काको सट्टामा प्रयोग गर्न सकिने समान एकाइहरू</a:t>
            </a:r>
            <a:endParaRPr lang="ne" sz="2110" dirty="0"/>
          </a:p>
        </p:txBody>
      </p:sp>
      <p:sp>
        <p:nvSpPr>
          <p:cNvPr id="5" name="Text 3"/>
          <p:cNvSpPr/>
          <p:nvPr/>
        </p:nvSpPr>
        <p:spPr>
          <a:xfrm>
            <a:off x="6122731" y="1375806"/>
            <a:ext cx="5726704" cy="1554937"/>
          </a:xfrm>
          <a:prstGeom prst="rect">
            <a:avLst/>
          </a:prstGeom>
          <a:noFill/>
          <a:ln/>
        </p:spPr>
        <p:txBody>
          <a:bodyPr wrap="square" lIns="0" tIns="0" rIns="0" bIns="0" rtlCol="0" anchor="t"/>
          <a:lstStyle/>
          <a:p>
            <a:pPr algn="l" marL="535940" indent="-535940">
              <a:lnSpc>
                <a:spcPct val="113000"/>
              </a:lnSpc>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दुर्लभता:</a:t>
            </a:r>
            <a:r>
              <a:rPr lang="ne" altLang="en-US" sz="2110" dirty="0">
                <a:solidFill>
                  <a:srgbClr val="25252B"/>
                </a:solidFill>
                <a:latin typeface="IBM Plex Sans" pitchFamily="34" charset="0"/>
                <a:ea typeface="IBM Plex Sans" pitchFamily="34" charset="-122"/>
                <a:cs typeface="IBM Plex Sans" pitchFamily="34" charset="-120"/>
              </a:rPr>
              <a:t> आपूर्ति विस्तारमा सीमा</a:t>
            </a:r>
            <a:endParaRPr lang="ne" sz="2110" dirty="0"/>
          </a:p>
          <a:p>
            <a:pPr algn="l" marL="535940" indent="-535940">
              <a:lnSpc>
                <a:spcPct val="113000"/>
              </a:lnSpc>
              <a:spcBef>
                <a:spcPts val="420"/>
              </a:spcBef>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स्वीकार्यता:</a:t>
            </a:r>
            <a:r>
              <a:rPr lang="ne" altLang="en-US" sz="2110" dirty="0">
                <a:solidFill>
                  <a:srgbClr val="25252B"/>
                </a:solidFill>
                <a:latin typeface="IBM Plex Sans" pitchFamily="34" charset="0"/>
                <a:ea typeface="IBM Plex Sans" pitchFamily="34" charset="-122"/>
                <a:cs typeface="IBM Plex Sans" pitchFamily="34" charset="-120"/>
              </a:rPr>
              <a:t> यसलाई स्वीकार गर्ने तत्परता</a:t>
            </a:r>
            <a:endParaRPr lang="ne" sz="2110" dirty="0"/>
          </a:p>
          <a:p>
            <a:pPr algn="l" marL="535940" indent="-535940">
              <a:lnSpc>
                <a:spcPct val="113000"/>
              </a:lnSpc>
              <a:spcBef>
                <a:spcPts val="420"/>
              </a:spcBef>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प्रमाणीकरणयोग्यता र पहिचानयोग्यता:</a:t>
            </a:r>
            <a:r>
              <a:rPr lang="ne" altLang="en-US" sz="2110" dirty="0">
                <a:solidFill>
                  <a:srgbClr val="25252B"/>
                </a:solidFill>
                <a:latin typeface="IBM Plex Sans" pitchFamily="34" charset="0"/>
                <a:ea typeface="IBM Plex Sans" pitchFamily="34" charset="-122"/>
                <a:cs typeface="IBM Plex Sans" pitchFamily="34" charset="-120"/>
              </a:rPr>
              <a:t> सक्कली, पहिचान गर्न सकिने एकाइहरू</a:t>
            </a:r>
            <a:endParaRPr lang="ne" sz="2110" dirty="0"/>
          </a:p>
        </p:txBody>
      </p:sp>
      <p:sp>
        <p:nvSpPr>
          <p:cNvPr id="6" name="Text 4"/>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ne" altLang="en-US" sz="2110" dirty="0">
                <a:solidFill>
                  <a:srgbClr val="25252B"/>
                </a:solidFill>
                <a:latin typeface="IBM Plex Sans" pitchFamily="34" charset="0"/>
                <a:ea typeface="IBM Plex Sans" pitchFamily="34" charset="-122"/>
                <a:cs typeface="IBM Plex Sans" pitchFamily="34" charset="-120"/>
              </a:rPr>
              <a:t>कुनै पनि स्वरूपले सबै मापदण्डमा पूर्ण अङ्क पाउँदैन। “</a:t>
            </a:r>
            <a:r>
              <a:rPr lang="ne" altLang="en-US" sz="2110" b="1" dirty="0">
                <a:solidFill>
                  <a:srgbClr val="25252B"/>
                </a:solidFill>
                <a:latin typeface="IBM Plex Sans" pitchFamily="34" charset="0"/>
                <a:ea typeface="IBM Plex Sans" pitchFamily="34" charset="-122"/>
                <a:cs typeface="IBM Plex Sans" pitchFamily="34" charset="-120"/>
              </a:rPr>
              <a:t>सुदृढ मुद्रा</a:t>
            </a:r>
            <a:r>
              <a:rPr lang="ne" altLang="en-US" sz="2110" dirty="0">
                <a:solidFill>
                  <a:srgbClr val="25252B"/>
                </a:solidFill>
                <a:latin typeface="IBM Plex Sans" pitchFamily="34" charset="0"/>
                <a:ea typeface="IBM Plex Sans" pitchFamily="34" charset="-122"/>
                <a:cs typeface="IBM Plex Sans" pitchFamily="34" charset="-120"/>
              </a:rPr>
              <a:t>” भन्नु एउटा मूल्याङ्कन हो: मापदण्डहरू स्पष्ट पार्नुहोस् र तिनैका आधारमा एकरूप ढङ्गले तुलना गर्नुहोस्।</a:t>
            </a:r>
            <a:endParaRPr lang="ne" sz="2110" dirty="0"/>
          </a:p>
        </p:txBody>
      </p:sp>
      <p:sp>
        <p:nvSpPr>
          <p:cNvPr id="7" name="Shape 5"/>
          <p:cNvSpPr/>
          <p:nvPr/>
        </p:nvSpPr>
        <p:spPr>
          <a:xfrm>
            <a:off x="666780" y="4995276"/>
            <a:ext cx="10858500" cy="1085850"/>
          </a:xfrm>
          <a:prstGeom prst="rect">
            <a:avLst/>
          </a:prstGeom>
          <a:solidFill>
            <a:srgbClr val="F3F3FA"/>
          </a:solidFill>
          <a:ln/>
        </p:spPr>
      </p:sp>
      <p:sp>
        <p:nvSpPr>
          <p:cNvPr id="8" name="Shape 6"/>
          <p:cNvSpPr/>
          <p:nvPr/>
        </p:nvSpPr>
        <p:spPr>
          <a:xfrm>
            <a:off x="666780" y="4995276"/>
            <a:ext cx="57150" cy="1085850"/>
          </a:xfrm>
          <a:prstGeom prst="rect">
            <a:avLst/>
          </a:prstGeom>
          <a:solidFill>
            <a:srgbClr val="422C70"/>
          </a:solidFill>
          <a:ln/>
        </p:spPr>
      </p:sp>
      <p:sp>
        <p:nvSpPr>
          <p:cNvPr id="9" name="Text 7"/>
          <p:cNvSpPr/>
          <p:nvPr/>
        </p:nvSpPr>
        <p:spPr>
          <a:xfrm>
            <a:off x="1153058" y="5236677"/>
            <a:ext cx="10539649" cy="603047"/>
          </a:xfrm>
          <a:prstGeom prst="rect">
            <a:avLst/>
          </a:prstGeom>
          <a:noFill/>
          <a:ln/>
        </p:spPr>
        <p:txBody>
          <a:bodyPr wrap="square" lIns="0" tIns="0" rIns="0" bIns="0" rtlCol="0" anchor="t"/>
          <a:lstStyle/>
          <a:p>
            <a:pPr algn="l" indent="0" marL="0">
              <a:lnSpc>
                <a:spcPct val="113000"/>
              </a:lnSpc>
              <a:buNone/>
            </a:pPr>
            <a:r>
              <a:rPr lang="ne" altLang="en-US" sz="2110" b="1" dirty="0">
                <a:solidFill>
                  <a:srgbClr val="422C70"/>
                </a:solidFill>
                <a:latin typeface="IBM Plex Sans" pitchFamily="34" charset="0"/>
                <a:ea typeface="IBM Plex Sans" pitchFamily="34" charset="-122"/>
                <a:cs typeface="IBM Plex Sans" pitchFamily="34" charset="-120"/>
              </a:rPr>
              <a:t>समालोचनात्मक रूपमा सोच्नुहोस्</a:t>
            </a:r>
            <a:endParaRPr lang="ne" sz="2110" dirty="0"/>
          </a:p>
          <a:p>
            <a:pPr algn="l" indent="0" marL="0">
              <a:lnSpc>
                <a:spcPct val="113000"/>
              </a:lnSpc>
              <a:spcBef>
                <a:spcPts val="320"/>
              </a:spcBef>
              <a:buNone/>
            </a:pPr>
            <a:r>
              <a:rPr lang="ne" altLang="en-US" sz="2110" dirty="0">
                <a:solidFill>
                  <a:srgbClr val="25252B"/>
                </a:solidFill>
                <a:latin typeface="IBM Plex Sans" pitchFamily="34" charset="0"/>
                <a:ea typeface="IBM Plex Sans" pitchFamily="34" charset="-122"/>
                <a:cs typeface="IBM Plex Sans" pitchFamily="34" charset="-120"/>
              </a:rPr>
              <a:t>तपाईंले एक प्रकारको मुद्रा वा सम्पत्तिको सट्टा अर्को रोज्दा कुन गुणहरू महत्त्वपूर्ण थिए?</a:t>
            </a:r>
            <a:endParaRPr lang="ne"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वस्तु विनिमय र चाहनाहरूको दोहोरो संयोग</a:t>
            </a:r>
            <a:endParaRPr lang="n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वस्तु वा सेवाहरूको प्रत्यक्ष साटासाट</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दुवै पक्षलाई अर्को पक्षले प्रस्ताव गरेको वस्तु वा सेवा चाहिएको हुनुपर्छ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एकै समयमा, उपयुक्त परिमाणमा</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विभाजन, बिग्रने समस्या, मूल्य निर्धारण र बचतसम्बन्धी कठिनाइहरू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पैसाले बेच्ने र किन्ने कार्यलाई अलग गर्छ</a:t>
            </a:r>
            <a:endParaRPr lang="n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दुर्लभता, मूल्य र विनिमय</a:t>
            </a:r>
            <a:endParaRPr lang="ne" sz="3000" dirty="0"/>
          </a:p>
        </p:txBody>
      </p:sp>
      <p:sp>
        <p:nvSpPr>
          <p:cNvPr id="5" name="Text 2"/>
          <p:cNvSpPr/>
          <p:nvPr/>
        </p:nvSpPr>
        <p:spPr>
          <a:xfrm>
            <a:off x="1017179" y="1379464"/>
            <a:ext cx="5310287" cy="3686038"/>
          </a:xfrm>
          <a:prstGeom prst="rect">
            <a:avLst/>
          </a:prstGeom>
          <a:noFill/>
          <a:ln/>
        </p:spPr>
        <p:txBody>
          <a:bodyPr wrap="square" lIns="0" tIns="0" rIns="0" bIns="0" rtlCol="0" anchor="t"/>
          <a:lstStyle/>
          <a:p>
            <a:pPr algn="l" marL="210820" indent="-210820">
              <a:lnSpc>
                <a:spcPct val="113000"/>
              </a:lnSpc>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दुर्लभता:</a:t>
            </a:r>
            <a:r>
              <a:rPr lang="ne" altLang="en-US" sz="2210" dirty="0">
                <a:solidFill>
                  <a:srgbClr val="25252B"/>
                </a:solidFill>
                <a:latin typeface="IBM Plex Sans" pitchFamily="34" charset="0"/>
                <a:ea typeface="IBM Plex Sans" pitchFamily="34" charset="-122"/>
                <a:cs typeface="IBM Plex Sans" pitchFamily="34" charset="-120"/>
              </a:rPr>
              <a:t> एउटा प्रयोगले अर्को प्रयोगलाई रोक्छ</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व्यक्तिनिष्ठ मूल्य:</a:t>
            </a:r>
            <a:r>
              <a:rPr lang="ne" altLang="en-US" sz="2210" dirty="0">
                <a:solidFill>
                  <a:srgbClr val="25252B"/>
                </a:solidFill>
                <a:latin typeface="IBM Plex Sans" pitchFamily="34" charset="0"/>
                <a:ea typeface="IBM Plex Sans" pitchFamily="34" charset="-122"/>
                <a:cs typeface="IBM Plex Sans" pitchFamily="34" charset="-120"/>
              </a:rPr>
              <a:t> आवश्यकता, प्राथमिकता र परिस्थिति</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विनिमय:</a:t>
            </a:r>
            <a:r>
              <a:rPr lang="ne" altLang="en-US" sz="2210" dirty="0">
                <a:solidFill>
                  <a:srgbClr val="25252B"/>
                </a:solidFill>
                <a:latin typeface="IBM Plex Sans" pitchFamily="34" charset="0"/>
                <a:ea typeface="IBM Plex Sans" pitchFamily="34" charset="-122"/>
                <a:cs typeface="IBM Plex Sans" pitchFamily="34" charset="-120"/>
              </a:rPr>
              <a:t> दुवै पक्ष आफूले पाउने कुरालाई बढी रुचाउँछन्</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अवसर लागत:</a:t>
            </a:r>
            <a:r>
              <a:rPr lang="ne" altLang="en-US" sz="2210" dirty="0">
                <a:solidFill>
                  <a:srgbClr val="25252B"/>
                </a:solidFill>
                <a:latin typeface="IBM Plex Sans" pitchFamily="34" charset="0"/>
                <a:ea typeface="IBM Plex Sans" pitchFamily="34" charset="-122"/>
                <a:cs typeface="IBM Plex Sans" pitchFamily="34" charset="-120"/>
              </a:rPr>
              <a:t> त्यागिएको सर्वोत्तम विकल्प</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समय प्राथमिकता:</a:t>
            </a:r>
            <a:r>
              <a:rPr lang="ne" altLang="en-US" sz="2210" dirty="0">
                <a:solidFill>
                  <a:srgbClr val="25252B"/>
                </a:solidFill>
                <a:latin typeface="IBM Plex Sans" pitchFamily="34" charset="0"/>
                <a:ea typeface="IBM Plex Sans" pitchFamily="34" charset="-122"/>
                <a:cs typeface="IBM Plex Sans" pitchFamily="34" charset="-120"/>
              </a:rPr>
              <a:t> पछिको तुलनामा अहिले</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लाभ–लागत सम्झौता:</a:t>
            </a:r>
            <a:r>
              <a:rPr lang="ne" altLang="en-US" sz="2210" dirty="0">
                <a:solidFill>
                  <a:srgbClr val="25252B"/>
                </a:solidFill>
                <a:latin typeface="IBM Plex Sans" pitchFamily="34" charset="0"/>
                <a:ea typeface="IBM Plex Sans" pitchFamily="34" charset="-122"/>
                <a:cs typeface="IBM Plex Sans" pitchFamily="34" charset="-120"/>
              </a:rPr>
              <a:t> लागतसँगै आउने लाभ</a:t>
            </a:r>
            <a:endParaRPr lang="ne" sz="2210" dirty="0"/>
          </a:p>
        </p:txBody>
      </p:sp>
      <p:sp>
        <p:nvSpPr>
          <p:cNvPr id="6" name="Text 3"/>
          <p:cNvSpPr/>
          <p:nvPr/>
        </p:nvSpPr>
        <p:spPr>
          <a:xfrm>
            <a:off x="666780" y="5373929"/>
            <a:ext cx="5694426" cy="75694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दुर्लभताले मात्र मूल्यको ग्यारेन्टी गर्दैन; माग पनि महत्त्वपूर्ण हुन्छ।</a:t>
            </a:r>
            <a:endParaRPr lang="n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सुरक्षित स्रोत नजिक पसलको फ्रिजमा पानीको एउटा बोतल छ। नजिकै सफा पानी सजिलै पाइन्छ।आवश्यकताकममूल्यकमअभावको समयमा त्यही बोतल तातो मरुभूमिमा छ। पानी पाउन गाह्रो छ र यसको अत्यन्तै आवश्यकता छ।आवश्यकतातत्का">    </p:cNvPr>
          <p:cNvPicPr>
            <a:picLocks noChangeAspect="1"/>
          </p:cNvPicPr>
          <p:nvPr/>
        </p:nvPicPr>
        <p:blipFill>
          <a:blip r:embed="rId1"/>
          <a:stretch>
            <a:fillRect/>
          </a:stretch>
        </p:blipFill>
        <p:spPr>
          <a:xfrm>
            <a:off x="342900" y="595640"/>
            <a:ext cx="11506170" cy="551428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अवसर लागत</a:t>
            </a:r>
            <a:endParaRPr lang="n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सीमित पैसा भएका एक खरिदकर्ता विकल्पहरू तौलिन्छन् खाना आज राम्रोसँग खानुहोस्।यातायात काममा जानुहोस्।बचतपछिका लागि राख्नुहोस्। हरेक विकल्प रोज्दा अरू विकल्प त्याग्नुपर्छ: यही हो अवसर लागत">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वस्तु विनिमयदेखि डिजिटल मुद्रासम्म</a:t>
            </a:r>
            <a:endParaRPr lang="ne"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प्रत्यक्ष विनिमय, उपहार, दायित्व र ऋणका अभिलेख</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वस्तु मुद्रा: अन्य उपयोग पनि भएका वस्तुहरू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मानकीकृत सिक्का: पहिचान; धातुको शुद्धता घटाइने सम्भावना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प्रतिनिधि कागजी मुद्रा: सटही गर्न मिल्ने दाबीहरू; जारीकर्ताप्रतिको विश्वास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बैंक र सरकारी मुद्रा: संस्थागत वाचाहरू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डिजिटल भुक्तानी: अभिलेख परिवर्तन गर्ने निर्देशनहरू</a:t>
            </a:r>
            <a:endParaRPr lang="ne"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विभिन्न स्वरूपहरू एकै समयमा प्रचलनमा थिए; समाजहरूले एउटै क्रम अनुसरण गरेनन्। सुविधाले प्रायः जारीकर्ता र मध्यस्थहरूमाथिको निर्भरता ल्यायो।</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फियाट मुद्रा</a:t>
            </a:r>
            <a:endParaRPr lang="ne"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फियाट मुद्रा सरकारद्वारा अधिकृत मुद्रा हो, जसलाई सुनजस्ता कुनै वस्तुको निश्चित परिमाणसँग साट्न सकिँदैन।</a:t>
            </a:r>
            <a:endParaRPr lang="ne"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केन्द्रीय बैंक:</a:t>
            </a:r>
            <a:r>
              <a:rPr lang="ne" altLang="en-US" sz="2300" dirty="0">
                <a:solidFill>
                  <a:srgbClr val="25252B"/>
                </a:solidFill>
                <a:latin typeface="IBM Plex Sans" pitchFamily="34" charset="0"/>
                <a:ea typeface="IBM Plex Sans" pitchFamily="34" charset="-122"/>
                <a:cs typeface="IBM Plex Sans" pitchFamily="34" charset="-120"/>
              </a:rPr>
              <a:t> आधार मुद्रा, नीति, हिसाब फर्छ्योट</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वाणिज्य बैंकहरू:</a:t>
            </a:r>
            <a:r>
              <a:rPr lang="ne" altLang="en-US" sz="2300" dirty="0">
                <a:solidFill>
                  <a:srgbClr val="25252B"/>
                </a:solidFill>
                <a:latin typeface="IBM Plex Sans" pitchFamily="34" charset="0"/>
                <a:ea typeface="IBM Plex Sans" pitchFamily="34" charset="-122"/>
                <a:cs typeface="IBM Plex Sans" pitchFamily="34" charset="-120"/>
              </a:rPr>
              <a:t> निक्षेप, भुक्तानी, कर्जा</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सरकार:</a:t>
            </a:r>
            <a:r>
              <a:rPr lang="ne" altLang="en-US" sz="2300" dirty="0">
                <a:solidFill>
                  <a:srgbClr val="25252B"/>
                </a:solidFill>
                <a:latin typeface="IBM Plex Sans" pitchFamily="34" charset="0"/>
                <a:ea typeface="IBM Plex Sans" pitchFamily="34" charset="-122"/>
                <a:cs typeface="IBM Plex Sans" pitchFamily="34" charset="-120"/>
              </a:rPr>
              <a:t> कर, खर्च, कानुन</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मानिस र व्यवसायहरू:</a:t>
            </a:r>
            <a:r>
              <a:rPr lang="ne" altLang="en-US" sz="2300" dirty="0">
                <a:solidFill>
                  <a:srgbClr val="25252B"/>
                </a:solidFill>
                <a:latin typeface="IBM Plex Sans" pitchFamily="34" charset="0"/>
                <a:ea typeface="IBM Plex Sans" pitchFamily="34" charset="-122"/>
                <a:cs typeface="IBM Plex Sans" pitchFamily="34" charset="-120"/>
              </a:rPr>
              <a:t> काम, मूल्य, विनिमय</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साझा स्वीकार्यता र सञ्जाल प्रभावहरू</a:t>
            </a:r>
            <a:endParaRPr lang="ne"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सहज भुक्तानी र लचिलो कर्जाले संस्थागत निर्भरता ल्याउँछन्। आपूर्ति, पहुँच र नियमहरू परिवर्तन हुन सक्छन्; कानुनी रूपमा मान्य मुद्रासम्बन्धी नियमहरू क्षेत्राधिकारअनुसार फरक हुन्छन्।</a:t>
            </a:r>
            <a:endParaRPr lang="n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केन्द्रीय बैंकमौद्रिक नीति व्यवस्थापन गर्छ र भुक्तानीको हिसाब राफसाफमा सहयोग गर्छ। वाणिज्य बैंकग्राहकहरूको निक्षेप फिर्ता गर्नुपर्ने दायित्व हुन्छ; निक्षेप बैंकको दायित्व हो। भुक्तानी सेवाहरूबैंक निक्">    </p:cNvPr>
          <p:cNvPicPr>
            <a:picLocks noChangeAspect="1"/>
          </p:cNvPicPr>
          <p:nvPr/>
        </p:nvPicPr>
        <p:blipFill>
          <a:blip r:embed="rId1"/>
          <a:stretch>
            <a:fillRect/>
          </a:stretch>
        </p:blipFill>
        <p:spPr>
          <a:xfrm>
            <a:off x="342900" y="1007029"/>
            <a:ext cx="11506170" cy="46915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स्थानीय भुक्तानीको जाँच गर्नुहोस्</a:t>
            </a:r>
            <a:endParaRPr lang="ne"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कुनै सामान्य भुक्तानी रोज्नुहोस्, वा काल्पनिक परिस्थिति प्रयोग गर्नुहोस्।</a:t>
            </a:r>
            <a:endParaRPr lang="ne" sz="2300" dirty="0"/>
          </a:p>
        </p:txBody>
      </p:sp>
      <p:sp>
        <p:nvSpPr>
          <p:cNvPr id="6" name="Text 3"/>
          <p:cNvSpPr/>
          <p:nvPr/>
        </p:nvSpPr>
        <p:spPr>
          <a:xfrm>
            <a:off x="1032449" y="2465680"/>
            <a:ext cx="5293553" cy="33353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ne" altLang="en-US" sz="2300" dirty="0">
                <a:solidFill>
                  <a:srgbClr val="25252B"/>
                </a:solidFill>
                <a:latin typeface="IBM Plex Sans" pitchFamily="34" charset="0"/>
                <a:ea typeface="IBM Plex Sans" pitchFamily="34" charset="-122"/>
                <a:cs typeface="IBM Plex Sans" pitchFamily="34" charset="-120"/>
              </a:rPr>
              <a:t>केका लागि भुक्तानी गरिँदै छ? हिसाब राख्ने एकाइको रूपमा कुन मुद्रा प्रयोग गरिएको छ?</a:t>
            </a:r>
            <a:endParaRPr lang="ne" sz="2300" dirty="0"/>
          </a:p>
          <a:p>
            <a:pPr algn="l" marL="219710" indent="-219710">
              <a:lnSpc>
                <a:spcPct val="113000"/>
              </a:lnSpc>
              <a:spcBef>
                <a:spcPts val="460"/>
              </a:spcBef>
              <a:buSzPct val="100000"/>
              <a:buFont typeface="+mj-lt"/>
              <a:buAutoNum type="arabicPeriod" startAt="1"/>
            </a:pPr>
            <a:r>
              <a:rPr lang="ne" altLang="en-US" sz="2300" dirty="0">
                <a:solidFill>
                  <a:srgbClr val="25252B"/>
                </a:solidFill>
                <a:latin typeface="IBM Plex Sans" pitchFamily="34" charset="0"/>
                <a:ea typeface="IBM Plex Sans" pitchFamily="34" charset="-122"/>
                <a:cs typeface="IBM Plex Sans" pitchFamily="34" charset="-120"/>
              </a:rPr>
              <a:t>प्राप्तकर्ताले यसलाई किन स्वीकार गर्छन्?</a:t>
            </a:r>
            <a:endParaRPr lang="ne" sz="2300" dirty="0"/>
          </a:p>
          <a:p>
            <a:pPr algn="l" marL="219710" indent="-219710">
              <a:lnSpc>
                <a:spcPct val="113000"/>
              </a:lnSpc>
              <a:spcBef>
                <a:spcPts val="460"/>
              </a:spcBef>
              <a:buSzPct val="100000"/>
              <a:buFont typeface="+mj-lt"/>
              <a:buAutoNum type="arabicPeriod" startAt="1"/>
            </a:pPr>
            <a:r>
              <a:rPr lang="ne" altLang="en-US" sz="2300" dirty="0">
                <a:solidFill>
                  <a:srgbClr val="25252B"/>
                </a:solidFill>
                <a:latin typeface="IBM Plex Sans" pitchFamily="34" charset="0"/>
                <a:ea typeface="IBM Plex Sans" pitchFamily="34" charset="-122"/>
                <a:cs typeface="IBM Plex Sans" pitchFamily="34" charset="-120"/>
              </a:rPr>
              <a:t>कुन संस्था, अभिलेख वा नियमहरूले यसलाई आधार दिन्छन्?</a:t>
            </a:r>
            <a:endParaRPr lang="ne" sz="2300" dirty="0"/>
          </a:p>
          <a:p>
            <a:pPr algn="l" marL="219710" indent="-219710">
              <a:lnSpc>
                <a:spcPct val="113000"/>
              </a:lnSpc>
              <a:spcBef>
                <a:spcPts val="460"/>
              </a:spcBef>
              <a:buSzPct val="100000"/>
              <a:buFont typeface="+mj-lt"/>
              <a:buAutoNum type="arabicPeriod" startAt="1"/>
            </a:pPr>
            <a:r>
              <a:rPr lang="ne" altLang="en-US" sz="2300" dirty="0">
                <a:solidFill>
                  <a:srgbClr val="25252B"/>
                </a:solidFill>
                <a:latin typeface="IBM Plex Sans" pitchFamily="34" charset="0"/>
                <a:ea typeface="IBM Plex Sans" pitchFamily="34" charset="-122"/>
                <a:cs typeface="IBM Plex Sans" pitchFamily="34" charset="-120"/>
              </a:rPr>
              <a:t>स्वीकार्यता वा विश्वास गुमेमा के गर्न कठिन हुन्छ?</a:t>
            </a:r>
            <a:endParaRPr lang="n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आंशिक सञ्चिति बैंकिङ</a:t>
            </a:r>
            <a:endParaRPr lang="ne"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बैंक निक्षेप: भुक्तानी गर्ने वाचाहरू</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तत्काल उपलब्ध सञ्चितिका रूपमा केही अंश मात्र राखिन्छ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कर्जाले सामान्यतया नयाँ निक्षेप मुद्रा सिर्जना गर्छ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साँवा चुक्ता गर्दा निक्षेप मुद्रा घट्छ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पुँजी, तरलता, कर्जा जोखिम, वित्तीय स्रोत, नियमन र मागले कर्जा प्रवाहलाई सीमित गर्छन्</a:t>
            </a:r>
            <a:endParaRPr lang="ne"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ne" altLang="en-US" sz="2210" b="1" dirty="0">
                <a:solidFill>
                  <a:srgbClr val="422C70"/>
                </a:solidFill>
                <a:latin typeface="IBM Plex Sans" pitchFamily="34" charset="0"/>
                <a:ea typeface="IBM Plex Sans" pitchFamily="34" charset="-122"/>
                <a:cs typeface="IBM Plex Sans" pitchFamily="34" charset="-120"/>
              </a:rPr>
              <a:t>तरलता जोखिम:</a:t>
            </a:r>
            <a:r>
              <a:rPr lang="ne" altLang="en-US" sz="2210" dirty="0">
                <a:solidFill>
                  <a:srgbClr val="25252B"/>
                </a:solidFill>
                <a:latin typeface="IBM Plex Sans" pitchFamily="34" charset="0"/>
                <a:ea typeface="IBM Plex Sans" pitchFamily="34" charset="-122"/>
                <a:cs typeface="IBM Plex Sans" pitchFamily="34" charset="-120"/>
              </a:rPr>
              <a:t> आज रकम झिक्नका लागि उपलब्ध रकम अत्यन्त कम हुनु।</a:t>
            </a:r>
            <a:endParaRPr lang="ne"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ne" altLang="en-US" sz="2210" b="1" dirty="0">
                <a:solidFill>
                  <a:srgbClr val="422C70"/>
                </a:solidFill>
                <a:latin typeface="IBM Plex Sans" pitchFamily="34" charset="0"/>
                <a:ea typeface="IBM Plex Sans" pitchFamily="34" charset="-122"/>
                <a:cs typeface="IBM Plex Sans" pitchFamily="34" charset="-120"/>
              </a:rPr>
              <a:t>दायित्व भुक्तानी क्षमताको जोखिम:</a:t>
            </a:r>
            <a:r>
              <a:rPr lang="ne" altLang="en-US" sz="2210" dirty="0">
                <a:solidFill>
                  <a:srgbClr val="25252B"/>
                </a:solidFill>
                <a:latin typeface="IBM Plex Sans" pitchFamily="34" charset="0"/>
                <a:ea typeface="IBM Plex Sans" pitchFamily="34" charset="-122"/>
                <a:cs typeface="IBM Plex Sans" pitchFamily="34" charset="-120"/>
              </a:rPr>
              <a:t> सम्पत्तिको मूल्य दायित्वभन्दा कम हुनु।</a:t>
            </a:r>
            <a:endParaRPr lang="ne" sz="2210" dirty="0"/>
          </a:p>
        </p:txBody>
      </p:sp>
      <p:sp>
        <p:nvSpPr>
          <p:cNvPr id="7" name="Text 5"/>
          <p:cNvSpPr/>
          <p:nvPr/>
        </p:nvSpPr>
        <p:spPr>
          <a:xfrm>
            <a:off x="666780" y="5121737"/>
            <a:ext cx="11510010" cy="113541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धेरै निक्षेपकर्ताले एकैचोटि रकम झिक्न खोज्दा आफ्नो रकममा पहुँच कठिन हुन सक्छ। बीमा र केन्द्रीय बैंकले दिने कर्जाले त्रास कम गर्न सक्छन्, तर बीमाले समेट्ने दायरा र नियमहरू फरक हुन्छन्; सुरक्षाका उपायहरूले सबै जोखिम हटाउन सक्दैनन्।</a:t>
            </a:r>
            <a:endParaRPr lang="ne"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ऋणका लागि आवेदन दिनुहोस्ऋणीले बैंकसँग ऋण माग्छन्।2ऋण स्वीकृत गर्नुहोस्बैंक ऋण दिन सहमत हुन्छ।3 निक्षेप सिर्जना गर्नुहोस्बैंकले ऋणीको खातामा नयाँ निक्षेप जम्मा गर्छ।4 खर्च वा स्थानान्तरण गर्नुहोस्ऋणी">    </p:cNvPr>
          <p:cNvPicPr>
            <a:picLocks noChangeAspect="1"/>
          </p:cNvPicPr>
          <p:nvPr/>
        </p:nvPicPr>
        <p:blipFill>
          <a:blip r:embed="rId1"/>
          <a:stretch>
            <a:fillRect/>
          </a:stretch>
        </p:blipFill>
        <p:spPr>
          <a:xfrm>
            <a:off x="342900" y="1391900"/>
            <a:ext cx="11506170" cy="392177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तरलता जोखिमआज धेरै निक्षेपकर्ता रकम झिक्न लाम लाग्छन् बैंकले दिएका कर्जाहरूको भुक्तानी पछि पनि हुन सक्छ अहिले पर्याप्त नगद वा छिट्टै प्रयोग गर्न सकिने सम्पत्ति छैनसमस्यासमय: आज नगदको अभाव छऋण तिर्ने क">    </p:cNvPr>
          <p:cNvPicPr>
            <a:picLocks noChangeAspect="1"/>
          </p:cNvPicPr>
          <p:nvPr/>
        </p:nvPicPr>
        <p:blipFill>
          <a:blip r:embed="rId1"/>
          <a:stretch>
            <a:fillRect/>
          </a:stretch>
        </p:blipFill>
        <p:spPr>
          <a:xfrm>
            <a:off x="342900" y="893094"/>
            <a:ext cx="11506170" cy="491947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मुद्रास्फीति र क्रयशक्ति</a:t>
            </a:r>
            <a:endParaRPr lang="ne" sz="3000" dirty="0"/>
          </a:p>
        </p:txBody>
      </p:sp>
      <p:sp>
        <p:nvSpPr>
          <p:cNvPr id="5" name="Text 2"/>
          <p:cNvSpPr/>
          <p:nvPr/>
        </p:nvSpPr>
        <p:spPr>
          <a:xfrm>
            <a:off x="1002000" y="1375806"/>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मूल्य मुद्रास्फीति:</a:t>
            </a:r>
            <a:r>
              <a:rPr lang="ne" altLang="en-US" sz="2110" dirty="0">
                <a:solidFill>
                  <a:srgbClr val="25252B"/>
                </a:solidFill>
                <a:latin typeface="IBM Plex Sans" pitchFamily="34" charset="0"/>
                <a:ea typeface="IBM Plex Sans" pitchFamily="34" charset="-122"/>
                <a:cs typeface="IBM Plex Sans" pitchFamily="34" charset="-120"/>
              </a:rPr>
              <a:t> सामान्य मूल्यस्तरमा निरन्तर वृद्धि</a:t>
            </a:r>
            <a:endParaRPr lang="ne" sz="2110" dirty="0"/>
          </a:p>
          <a:p>
            <a:pPr algn="l" marL="200660" indent="-200660">
              <a:lnSpc>
                <a:spcPct val="113000"/>
              </a:lnSpc>
              <a:spcBef>
                <a:spcPts val="420"/>
              </a:spcBef>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क्रयशक्ति:</a:t>
            </a:r>
            <a:r>
              <a:rPr lang="ne" altLang="en-US" sz="2110" dirty="0">
                <a:solidFill>
                  <a:srgbClr val="25252B"/>
                </a:solidFill>
                <a:latin typeface="IBM Plex Sans" pitchFamily="34" charset="0"/>
                <a:ea typeface="IBM Plex Sans" pitchFamily="34" charset="-122"/>
                <a:cs typeface="IBM Plex Sans" pitchFamily="34" charset="-120"/>
              </a:rPr>
              <a:t> मुद्राको एक एकाइले किन्न सक्ने वस्तु तथा सेवा</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उही वस्तुहरूको टोकरी: 100 → 110 मुद्रा एकाइ</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आम्दानी वा बचत अपरिवर्तित हुँदा: कम क्रयशक्ति</a:t>
            </a:r>
            <a:endParaRPr lang="ne" sz="2110" dirty="0"/>
          </a:p>
        </p:txBody>
      </p:sp>
      <p:sp>
        <p:nvSpPr>
          <p:cNvPr id="6" name="Text 3"/>
          <p:cNvSpPr/>
          <p:nvPr/>
        </p:nvSpPr>
        <p:spPr>
          <a:xfrm>
            <a:off x="666780" y="4727082"/>
            <a:ext cx="5694426" cy="1447770"/>
          </a:xfrm>
          <a:prstGeom prst="rect">
            <a:avLst/>
          </a:prstGeom>
          <a:noFill/>
          <a:ln/>
        </p:spPr>
        <p:txBody>
          <a:bodyPr wrap="square" lIns="0" tIns="0" rIns="0" bIns="0" rtlCol="0" anchor="t"/>
          <a:lstStyle/>
          <a:p>
            <a:pPr algn="l" indent="0" marL="0">
              <a:lnSpc>
                <a:spcPct val="113000"/>
              </a:lnSpc>
              <a:buNone/>
            </a:pPr>
            <a:r>
              <a:rPr lang="ne" altLang="en-US" sz="2110" dirty="0">
                <a:solidFill>
                  <a:srgbClr val="25252B"/>
                </a:solidFill>
                <a:latin typeface="IBM Plex Sans" pitchFamily="34" charset="0"/>
                <a:ea typeface="IBM Plex Sans" pitchFamily="34" charset="-122"/>
                <a:cs typeface="IBM Plex Sans" pitchFamily="34" charset="-120"/>
              </a:rPr>
              <a:t>आपूर्ति, माग, मुद्रा, कर, नियमन र लागतसँगै मुद्रा र कर्जाको विस्तारले पनि मुद्रास्फीतिमा योगदान पुर्‍याउन सक्छ। कुनै एउटा मूल्यमा भएको वृद्धि मात्र समग्र मुद्रास्फीतिको मापन होइन।</a:t>
            </a:r>
            <a:endParaRPr lang="n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पहिले तपाईंसँग 100 एकाइ छन्। टोकरीको मूल्य 100 छ। तपाईं टोकरीका सबै सामान किन्न सक्नुहुन्छ।मूल्यस्तरकमक्रयशक्तिबढीमूल्य बढेपछि तपाईंसँग अझै पनि 100 एकाइ छन्। त्यही टोकरीको मूल्य 110 छ। अब तपाईं त्यसका">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स्थानीय स्तरमा क्रयशक्तिको तुलना गर्नुहोस्</a:t>
            </a:r>
            <a:endParaRPr lang="ne"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ne" altLang="en-US" sz="2300" dirty="0">
                <a:solidFill>
                  <a:srgbClr val="25252B"/>
                </a:solidFill>
                <a:latin typeface="IBM Plex Sans" pitchFamily="34" charset="0"/>
                <a:ea typeface="IBM Plex Sans" pitchFamily="34" charset="-122"/>
                <a:cs typeface="IBM Plex Sans" pitchFamily="34" charset="-120"/>
              </a:rPr>
              <a:t>कुनै सामान्य वस्तु छान्नुहोस्; आजको मूल्य टिप्नुहोस्।</a:t>
            </a:r>
            <a:endParaRPr lang="ne" sz="2300" dirty="0"/>
          </a:p>
          <a:p>
            <a:pPr algn="l" marL="219710" indent="-219710">
              <a:lnSpc>
                <a:spcPct val="113000"/>
              </a:lnSpc>
              <a:spcBef>
                <a:spcPts val="460"/>
              </a:spcBef>
              <a:buSzPct val="100000"/>
              <a:buFont typeface="+mj-lt"/>
              <a:buAutoNum type="arabicPeriod" startAt="1"/>
            </a:pPr>
            <a:r>
              <a:rPr lang="ne" altLang="en-US" sz="2300" dirty="0">
                <a:solidFill>
                  <a:srgbClr val="25252B"/>
                </a:solidFill>
                <a:latin typeface="IBM Plex Sans" pitchFamily="34" charset="0"/>
                <a:ea typeface="IBM Plex Sans" pitchFamily="34" charset="-122"/>
                <a:cs typeface="IBM Plex Sans" pitchFamily="34" charset="-120"/>
              </a:rPr>
              <a:t>विगतको मूल्यसँग तुलना गर्नुहोस्; सम्भव भएमा भरपर्दो अभिलेख जाँच्नुहोस्।</a:t>
            </a:r>
            <a:endParaRPr lang="ne" sz="2300" dirty="0"/>
          </a:p>
          <a:p>
            <a:pPr algn="l" marL="219710" indent="-219710">
              <a:lnSpc>
                <a:spcPct val="113000"/>
              </a:lnSpc>
              <a:spcBef>
                <a:spcPts val="460"/>
              </a:spcBef>
              <a:buSzPct val="100000"/>
              <a:buFont typeface="+mj-lt"/>
              <a:buAutoNum type="arabicPeriod" startAt="1"/>
            </a:pPr>
            <a:r>
              <a:rPr lang="ne" altLang="en-US" sz="2300" dirty="0">
                <a:solidFill>
                  <a:srgbClr val="25252B"/>
                </a:solidFill>
                <a:latin typeface="IBM Plex Sans" pitchFamily="34" charset="0"/>
                <a:ea typeface="IBM Plex Sans" pitchFamily="34" charset="-122"/>
                <a:cs typeface="IBM Plex Sans" pitchFamily="34" charset="-120"/>
              </a:rPr>
              <a:t>के आम्दानी पनि उही दरमा परिवर्तन भयो? अरू के परिवर्तन भयो?</a:t>
            </a:r>
            <a:endParaRPr lang="ne" sz="2300" dirty="0"/>
          </a:p>
          <a:p>
            <a:pPr algn="l" marL="219710" indent="-219710">
              <a:lnSpc>
                <a:spcPct val="113000"/>
              </a:lnSpc>
              <a:spcBef>
                <a:spcPts val="460"/>
              </a:spcBef>
              <a:buSzPct val="100000"/>
              <a:buFont typeface="+mj-lt"/>
              <a:buAutoNum type="arabicPeriod" startAt="1"/>
            </a:pPr>
            <a:r>
              <a:rPr lang="ne" altLang="en-US" sz="2300" dirty="0">
                <a:solidFill>
                  <a:srgbClr val="25252B"/>
                </a:solidFill>
                <a:latin typeface="IBM Plex Sans" pitchFamily="34" charset="0"/>
                <a:ea typeface="IBM Plex Sans" pitchFamily="34" charset="-122"/>
                <a:cs typeface="IBM Plex Sans" pitchFamily="34" charset="-120"/>
              </a:rPr>
              <a:t>मुद्रास्फीतिको आधिकारिक मापन र त्यसमा समावेश वस्तु तथा सेवाहरूको डालोसँग तुलना गर्नुहोस्।</a:t>
            </a:r>
            <a:endParaRPr lang="ne"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नगद राख्नेहरू, सम्पत्तिका मालिकहरू, ऋण लिनेहरू र ऋण दिनेहरूमा पर्ने प्रभाव फरक हुन्छ; ज्याला र मूल्य फरक गतिमा समायोजित हुन्छन्। तपाईंको खर्च मापनमा प्रयोग गरिएको डालोभन्दा फरक हुन सक्छ।</a:t>
            </a:r>
            <a:endParaRPr lang="ne"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डालो वा विधि परिवर्तन हुँदैमा त्यो तथ्याङ्कको हेरफेर हो भन्ने हुँदैन; त्यसको व्याख्या जाँच्नुहोस् र परिवर्तनको अभिलेख राख्नुहोस्।</a:t>
            </a:r>
            <a:endParaRPr lang="n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सञ्चित मुद्राका रूपमा अमेरिकी डलर</a:t>
            </a:r>
            <a:endParaRPr lang="n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आरक्षित मुद्रा: अन्तर्राष्ट्रिय भुक्तानीका लागि राखिने मुद्रा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विश्वयुद्धहरू: आर्थिक र वित्तीय शक्तिमा परिवर्तन</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१९४४:</a:t>
            </a:r>
            <a:r>
              <a:rPr lang="ne" altLang="en-US" sz="2400" dirty="0">
                <a:solidFill>
                  <a:srgbClr val="25252B"/>
                </a:solidFill>
                <a:latin typeface="IBM Plex Sans" pitchFamily="34" charset="0"/>
                <a:ea typeface="IBM Plex Sans" pitchFamily="34" charset="-122"/>
                <a:cs typeface="IBM Plex Sans" pitchFamily="34" charset="-120"/>
              </a:rPr>
              <a:t> ब्रेटन वुड्स; मुद्राहरू डलरसँग र डलर सुनसँग जोडिए</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१९७१:</a:t>
            </a:r>
            <a:r>
              <a:rPr lang="ne" altLang="en-US" sz="2400" dirty="0">
                <a:solidFill>
                  <a:srgbClr val="25252B"/>
                </a:solidFill>
                <a:latin typeface="IBM Plex Sans" pitchFamily="34" charset="0"/>
                <a:ea typeface="IBM Plex Sans" pitchFamily="34" charset="-122"/>
                <a:cs typeface="IBM Plex Sans" pitchFamily="34" charset="-120"/>
              </a:rPr>
              <a:t> डलरलाई सुनमा साट्न सकिने आधिकारिक व्यवस्था अन्त्य भयो</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स्थापित व्यापार, अर्थतन्त्रको आकार र गहिराइ भएका वित्तीय बजारहरू</a:t>
            </a:r>
            <a:endParaRPr lang="ne"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आरक्षित मुद्राहरूको हिस्सेदारी बदलिन सक्छ; केन्द्रीय बैंकहरूले अन्य मुद्राहरू पनि राख्छन्।</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बचत र मूल्य सञ्चयका विकल्पहरू</a:t>
            </a:r>
            <a:endParaRPr lang="ne"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बहुमूल्य धातुहरू:</a:t>
            </a:r>
            <a:r>
              <a:rPr lang="ne" altLang="en-US" sz="2400" dirty="0">
                <a:solidFill>
                  <a:srgbClr val="25252B"/>
                </a:solidFill>
                <a:latin typeface="IBM Plex Sans" pitchFamily="34" charset="0"/>
                <a:ea typeface="IBM Plex Sans" pitchFamily="34" charset="-122"/>
                <a:cs typeface="IBM Plex Sans" pitchFamily="34" charset="-120"/>
              </a:rPr>
              <a:t> भौतिक स्वामित्व; भण्डारण र प्रमाणीकरण खर्च</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घरजग्गा:</a:t>
            </a:r>
            <a:r>
              <a:rPr lang="ne" altLang="en-US" sz="2400" dirty="0">
                <a:solidFill>
                  <a:srgbClr val="25252B"/>
                </a:solidFill>
                <a:latin typeface="IBM Plex Sans" pitchFamily="34" charset="0"/>
                <a:ea typeface="IBM Plex Sans" pitchFamily="34" charset="-122"/>
                <a:cs typeface="IBM Plex Sans" pitchFamily="34" charset="-120"/>
              </a:rPr>
              <a:t> उपयोगी सम्पत्ति; लगानी सुरु गर्न उच्च लागत, मर्मतसम्भार, एक ठाउँबाट अर्को ठाउँमा सार्न कठिन</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शेयरहरू:</a:t>
            </a:r>
            <a:r>
              <a:rPr lang="ne" altLang="en-US" sz="2400" dirty="0">
                <a:solidFill>
                  <a:srgbClr val="25252B"/>
                </a:solidFill>
                <a:latin typeface="IBM Plex Sans" pitchFamily="34" charset="0"/>
                <a:ea typeface="IBM Plex Sans" pitchFamily="34" charset="-122"/>
                <a:cs typeface="IBM Plex Sans" pitchFamily="34" charset="-120"/>
              </a:rPr>
              <a:t> उत्पादनशील स्वामित्व; व्यवसाय, बजार र अभिरक्षासम्बन्धी जोखिमहरू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अन्य विकल्पहरू: विदेशी मुद्रा, ऋणपत्र, व्यवसाय, औजार, शिक्षा</a:t>
            </a:r>
            <a:endParaRPr lang="ne"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कुनै सम्पत्तिले स्वतः पैसाका सबै कार्यहरू पूरा गर्दैन। कुनै पनि सम्पत्तिले हरेक परिस्थितिमा क्रयशक्तिको ग्यारेन्टी गर्दैन।</a:t>
            </a:r>
            <a:endParaRPr lang="ne"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करले लागत र लाभ बदल्न सक्छ; नियमहरू फरक हुन्छन् र परिवर्तन भइरहन्छन्। यस पाठ्यक्रमले करसम्बन्धी कुनै सल्लाह दिँदैन।</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केन्द्रीय बैंक डिजिटल मुद्राहरू (CBDCs)</a:t>
            </a:r>
            <a:endParaRPr lang="ne"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ne" altLang="en-US" sz="1920" dirty="0">
                <a:solidFill>
                  <a:srgbClr val="25252B"/>
                </a:solidFill>
                <a:latin typeface="IBM Plex Sans" pitchFamily="34" charset="0"/>
                <a:ea typeface="IBM Plex Sans" pitchFamily="34" charset="-122"/>
                <a:cs typeface="IBM Plex Sans" pitchFamily="34" charset="-120"/>
              </a:rPr>
              <a:t>CBDC भनेको केन्द्रीय बैंकको दायित्वका रूपमा जारी गरिने डिजिटल फियाट मुद्रा हो: यसको धारकले केन्द्रीय बैंकबाट भुक्तानी पाउने दाबी।</a:t>
            </a:r>
            <a:endParaRPr lang="ne"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ne" altLang="en-US" sz="1920" dirty="0">
                <a:solidFill>
                  <a:srgbClr val="25252B"/>
                </a:solidFill>
                <a:latin typeface="IBM Plex Sans" pitchFamily="34" charset="0"/>
                <a:ea typeface="IBM Plex Sans" pitchFamily="34" charset="-122"/>
                <a:cs typeface="IBM Plex Sans" pitchFamily="34" charset="-120"/>
              </a:rPr>
              <a:t>नगद र वाणिज्य बैंकका निक्षेपभन्दा फरक</a:t>
            </a:r>
            <a:endParaRPr lang="ne" sz="1920" dirty="0"/>
          </a:p>
          <a:p>
            <a:pPr algn="l" marL="182880" indent="-182880">
              <a:lnSpc>
                <a:spcPct val="113000"/>
              </a:lnSpc>
              <a:spcBef>
                <a:spcPts val="380"/>
              </a:spcBef>
              <a:buSzPct val="100000"/>
              <a:buChar char="•"/>
            </a:pPr>
            <a:r>
              <a:rPr lang="ne" altLang="en-US" sz="1920" dirty="0">
                <a:solidFill>
                  <a:srgbClr val="25252B"/>
                </a:solidFill>
                <a:latin typeface="IBM Plex Sans" pitchFamily="34" charset="0"/>
                <a:ea typeface="IBM Plex Sans" pitchFamily="34" charset="-122"/>
                <a:cs typeface="IBM Plex Sans" pitchFamily="34" charset="-120"/>
              </a:rPr>
              <a:t>भुक्तानी फर्छ्योट वा पहुँचमा सम्भावित लाभहरू</a:t>
            </a:r>
            <a:endParaRPr lang="ne" sz="1920" dirty="0"/>
          </a:p>
          <a:p>
            <a:pPr algn="l" marL="182880" indent="-182880">
              <a:lnSpc>
                <a:spcPct val="113000"/>
              </a:lnSpc>
              <a:spcBef>
                <a:spcPts val="380"/>
              </a:spcBef>
              <a:buSzPct val="100000"/>
              <a:buChar char="•"/>
            </a:pPr>
            <a:r>
              <a:rPr lang="ne" altLang="en-US" sz="1920" dirty="0">
                <a:solidFill>
                  <a:srgbClr val="25252B"/>
                </a:solidFill>
                <a:latin typeface="IBM Plex Sans" pitchFamily="34" charset="0"/>
                <a:ea typeface="IBM Plex Sans" pitchFamily="34" charset="-122"/>
                <a:cs typeface="IBM Plex Sans" pitchFamily="34" charset="-120"/>
              </a:rPr>
              <a:t>सम्भावित निगरानी, प्रतिबन्धहरू र पहिचानसँगको सम्बन्ध</a:t>
            </a:r>
            <a:endParaRPr lang="ne" sz="1920" dirty="0"/>
          </a:p>
          <a:p>
            <a:pPr algn="l" marL="182880" indent="-182880">
              <a:lnSpc>
                <a:spcPct val="113000"/>
              </a:lnSpc>
              <a:spcBef>
                <a:spcPts val="380"/>
              </a:spcBef>
              <a:buSzPct val="100000"/>
              <a:buChar char="•"/>
            </a:pPr>
            <a:r>
              <a:rPr lang="ne" altLang="en-US" sz="1920" dirty="0">
                <a:solidFill>
                  <a:srgbClr val="25252B"/>
                </a:solidFill>
                <a:latin typeface="IBM Plex Sans" pitchFamily="34" charset="0"/>
                <a:ea typeface="IBM Plex Sans" pitchFamily="34" charset="-122"/>
                <a:cs typeface="IBM Plex Sans" pitchFamily="34" charset="-120"/>
              </a:rPr>
              <a:t>केन्द्रीकृत निष्कासन र मौद्रिक नीति कायम रहन्छन्</a:t>
            </a:r>
            <a:endParaRPr lang="ne"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ne" altLang="en-US" sz="1920" dirty="0">
                <a:solidFill>
                  <a:srgbClr val="25252B"/>
                </a:solidFill>
                <a:latin typeface="IBM Plex Sans" pitchFamily="34" charset="0"/>
                <a:ea typeface="IBM Plex Sans" pitchFamily="34" charset="-122"/>
                <a:cs typeface="IBM Plex Sans" pitchFamily="34" charset="-120"/>
              </a:rPr>
              <a:t>डिजाइनहरू फरक हुन्छन्। डिजिटल हुनुको अर्थ स्वतः विकेन्द्रीकृत, सीमित आपूर्ति भएको, गोपनीय वा स्वतन्त्र रूपमा प्रमाणित गर्न सकिने हुनु होइन।</a:t>
            </a:r>
            <a:endParaRPr lang="ne"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ne" altLang="en-US" sz="1920" b="1" dirty="0">
                <a:solidFill>
                  <a:srgbClr val="422C70"/>
                </a:solidFill>
                <a:latin typeface="IBM Plex Sans" pitchFamily="34" charset="0"/>
                <a:ea typeface="IBM Plex Sans" pitchFamily="34" charset="-122"/>
                <a:cs typeface="IBM Plex Sans" pitchFamily="34" charset="-120"/>
              </a:rPr>
              <a:t>जाँच गर्नुहोस्</a:t>
            </a:r>
            <a:endParaRPr lang="ne" sz="1920" dirty="0"/>
          </a:p>
          <a:p>
            <a:pPr algn="l" indent="0" marL="0">
              <a:lnSpc>
                <a:spcPct val="113000"/>
              </a:lnSpc>
              <a:spcBef>
                <a:spcPts val="290"/>
              </a:spcBef>
              <a:buNone/>
            </a:pPr>
            <a:r>
              <a:rPr lang="ne" altLang="en-US" sz="1920" dirty="0">
                <a:solidFill>
                  <a:srgbClr val="25252B"/>
                </a:solidFill>
                <a:latin typeface="IBM Plex Sans" pitchFamily="34" charset="0"/>
                <a:ea typeface="IBM Plex Sans" pitchFamily="34" charset="-122"/>
                <a:cs typeface="IBM Plex Sans" pitchFamily="34" charset="-120"/>
              </a:rPr>
              <a:t>यसलाई कसले जारी गर्छ, कसले प्रयोग गर्न सक्छ, के-कस्ता तथ्याङ्क सङ्कलन गरिन्छन्, र कसले भुक्तानी रोक्न वा नियमहरू परिवर्तन गर्न सक्छ? अफलाइन हुँदा के हुन्छ, र के-कस्ता कानुनी सुरक्षाहरू छन्?</a:t>
            </a:r>
            <a:endParaRPr lang="ne"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पुनरावलोकन: पैसाको प्रणाली कसरी विफल हुन सक्छ?</a:t>
            </a:r>
            <a:endParaRPr lang="ne"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ne" altLang="en-US" sz="2110" b="1" dirty="0">
                <a:solidFill>
                  <a:srgbClr val="25252B"/>
                </a:solidFill>
                <a:latin typeface="IBM Plex Sans" pitchFamily="34" charset="0"/>
                <a:ea typeface="IBM Plex Sans" pitchFamily="34" charset="-122"/>
                <a:cs typeface="IBM Plex Sans" pitchFamily="34" charset="-120"/>
              </a:rPr>
              <a:t>मुख्य सिकाइहरू</a:t>
            </a:r>
            <a:endParaRPr lang="ne" sz="2110" dirty="0"/>
          </a:p>
        </p:txBody>
      </p:sp>
      <p:sp>
        <p:nvSpPr>
          <p:cNvPr id="5" name="Text 3"/>
          <p:cNvSpPr/>
          <p:nvPr/>
        </p:nvSpPr>
        <p:spPr>
          <a:xfrm>
            <a:off x="1002000" y="200591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पैसाले समयसँगै विनिमय, मूल्य र मूल्यवान्‌ताको समन्वय गर्छ</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कार्य र गुणहरूले तुलना गर्न सघाउँछन्</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सुविधाका लागि विश्वास, नियन्त्रण र पहुँचमा केही सम्झौता गर्नुपर्छ</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आपूर्ति, बैंकिङ जोखिम र मुद्रास्फीतिले मानिसहरूलाई फरक-फरक असर पार्छन्</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वैकल्पिक व्यवस्था र केन्द्रीय बैंकका डिजिटल मुद्राहरूको पनि सावधानीपूर्वक मूल्याङ्कन गर्नुपर्छ</a:t>
            </a:r>
            <a:endParaRPr lang="ne" sz="2110" dirty="0"/>
          </a:p>
        </p:txBody>
      </p:sp>
      <p:sp>
        <p:nvSpPr>
          <p:cNvPr id="6" name="Text 4"/>
          <p:cNvSpPr/>
          <p:nvPr/>
        </p:nvSpPr>
        <p:spPr>
          <a:xfrm>
            <a:off x="666780" y="4324929"/>
            <a:ext cx="11510010" cy="361920"/>
          </a:xfrm>
          <a:prstGeom prst="rect">
            <a:avLst/>
          </a:prstGeom>
          <a:noFill/>
          <a:ln/>
        </p:spPr>
        <p:txBody>
          <a:bodyPr wrap="square" lIns="0" tIns="0" rIns="0" bIns="0" rtlCol="0" anchor="t"/>
          <a:lstStyle/>
          <a:p>
            <a:pPr algn="l" indent="0" marL="0">
              <a:lnSpc>
                <a:spcPct val="113000"/>
              </a:lnSpc>
              <a:buNone/>
            </a:pPr>
            <a:r>
              <a:rPr lang="ne" altLang="en-US" sz="2110" dirty="0">
                <a:solidFill>
                  <a:srgbClr val="25252B"/>
                </a:solidFill>
                <a:latin typeface="IBM Plex Sans" pitchFamily="34" charset="0"/>
                <a:ea typeface="IBM Plex Sans" pitchFamily="34" charset="-122"/>
                <a:cs typeface="IBM Plex Sans" pitchFamily="34" charset="-120"/>
              </a:rPr>
              <a:t>तपाईंको पैसालाई केले उपयोगी बनाउँछ, र कुन नियमहरू तपाईंले विश्वास गर्ने संस्थाहरूमा निर्भर हुन्छन्?</a:t>
            </a:r>
            <a:endParaRPr lang="ne" sz="2110" dirty="0"/>
          </a:p>
        </p:txBody>
      </p:sp>
      <p:sp>
        <p:nvSpPr>
          <p:cNvPr id="7" name="Shape 5"/>
          <p:cNvSpPr/>
          <p:nvPr/>
        </p:nvSpPr>
        <p:spPr>
          <a:xfrm>
            <a:off x="666780" y="4955042"/>
            <a:ext cx="10858500" cy="1085850"/>
          </a:xfrm>
          <a:prstGeom prst="rect">
            <a:avLst/>
          </a:prstGeom>
          <a:solidFill>
            <a:srgbClr val="F3F3FA"/>
          </a:solidFill>
          <a:ln/>
        </p:spPr>
      </p:sp>
      <p:sp>
        <p:nvSpPr>
          <p:cNvPr id="8" name="Shape 6"/>
          <p:cNvSpPr/>
          <p:nvPr/>
        </p:nvSpPr>
        <p:spPr>
          <a:xfrm>
            <a:off x="666780" y="4955042"/>
            <a:ext cx="57150" cy="1085850"/>
          </a:xfrm>
          <a:prstGeom prst="rect">
            <a:avLst/>
          </a:prstGeom>
          <a:solidFill>
            <a:srgbClr val="422C70"/>
          </a:solidFill>
          <a:ln/>
        </p:spPr>
      </p:sp>
      <p:sp>
        <p:nvSpPr>
          <p:cNvPr id="9" name="Text 7"/>
          <p:cNvSpPr/>
          <p:nvPr/>
        </p:nvSpPr>
        <p:spPr>
          <a:xfrm>
            <a:off x="1153058" y="5196444"/>
            <a:ext cx="10539649" cy="603047"/>
          </a:xfrm>
          <a:prstGeom prst="rect">
            <a:avLst/>
          </a:prstGeom>
          <a:noFill/>
          <a:ln/>
        </p:spPr>
        <p:txBody>
          <a:bodyPr wrap="square" lIns="0" tIns="0" rIns="0" bIns="0" rtlCol="0" anchor="t"/>
          <a:lstStyle/>
          <a:p>
            <a:pPr algn="l" indent="0" marL="0">
              <a:lnSpc>
                <a:spcPct val="113000"/>
              </a:lnSpc>
              <a:buNone/>
            </a:pPr>
            <a:r>
              <a:rPr lang="ne" altLang="en-US" sz="2110" b="1" dirty="0">
                <a:solidFill>
                  <a:srgbClr val="422C70"/>
                </a:solidFill>
                <a:latin typeface="IBM Plex Sans" pitchFamily="34" charset="0"/>
                <a:ea typeface="IBM Plex Sans" pitchFamily="34" charset="-122"/>
                <a:cs typeface="IBM Plex Sans" pitchFamily="34" charset="-120"/>
              </a:rPr>
              <a:t>एकछिन मनन गरौँ</a:t>
            </a:r>
            <a:endParaRPr lang="ne" sz="2110" dirty="0"/>
          </a:p>
          <a:p>
            <a:pPr algn="l" indent="0" marL="0">
              <a:lnSpc>
                <a:spcPct val="113000"/>
              </a:lnSpc>
              <a:spcBef>
                <a:spcPts val="320"/>
              </a:spcBef>
              <a:buNone/>
            </a:pPr>
            <a:r>
              <a:rPr lang="ne" altLang="en-US" sz="2110" dirty="0">
                <a:solidFill>
                  <a:srgbClr val="25252B"/>
                </a:solidFill>
                <a:latin typeface="IBM Plex Sans" pitchFamily="34" charset="0"/>
                <a:ea typeface="IBM Plex Sans" pitchFamily="34" charset="-122"/>
                <a:cs typeface="IBM Plex Sans" pitchFamily="34" charset="-120"/>
              </a:rPr>
              <a:t>पैसाबारे तपाईंले पहिले नसोधेको तर अहिले सोध्ने एउटा प्रश्न के हो?</a:t>
            </a:r>
            <a:endParaRPr lang="ne"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१</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7941F"/>
                </a:solidFill>
                <a:latin typeface="IBM Plex Sans Medium" pitchFamily="34" charset="0"/>
                <a:ea typeface="IBM Plex Sans Medium" pitchFamily="34" charset="-122"/>
                <a:cs typeface="IBM Plex Sans Medium" pitchFamily="34" charset="-120"/>
              </a:rPr>
              <a:t>मोड्युल २</a:t>
            </a:r>
            <a:endParaRPr lang="ne"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बिटक्वाइनले कसरी काम गर्छ</a:t>
            </a:r>
            <a:endParaRPr lang="ne"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ne" altLang="en-US" sz="2400" b="1" dirty="0">
                <a:solidFill>
                  <a:srgbClr val="FFFFFF"/>
                </a:solidFill>
                <a:latin typeface="IBM Plex Sans" pitchFamily="34" charset="0"/>
                <a:ea typeface="IBM Plex Sans" pitchFamily="34" charset="-122"/>
                <a:cs typeface="IBM Plex Sans" pitchFamily="34" charset="-120"/>
              </a:rPr>
              <a:t>समाधान:</a:t>
            </a:r>
            <a:r>
              <a:rPr lang="ne" altLang="en-US" sz="2400" dirty="0">
                <a:solidFill>
                  <a:srgbClr val="FFFFFF"/>
                </a:solidFill>
                <a:latin typeface="IBM Plex Sans" pitchFamily="34" charset="0"/>
                <a:ea typeface="IBM Plex Sans" pitchFamily="34" charset="-122"/>
                <a:cs typeface="IBM Plex Sans" pitchFamily="34" charset="-120"/>
              </a:rPr>
              <a:t> बिटक्वाइन किन सिर्जना गरियो, र यसले कसरी जवाफ दिन्छ?</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 किन सिर्जना गरियो</a:t>
            </a:r>
            <a:endParaRPr lang="ne" sz="3000" dirty="0"/>
          </a:p>
        </p:txBody>
      </p:sp>
      <p:sp>
        <p:nvSpPr>
          <p:cNvPr id="5" name="Text 2"/>
          <p:cNvSpPr/>
          <p:nvPr/>
        </p:nvSpPr>
        <p:spPr>
          <a:xfrm>
            <a:off x="971459" y="1368491"/>
            <a:ext cx="5360487" cy="2120311"/>
          </a:xfrm>
          <a:prstGeom prst="rect">
            <a:avLst/>
          </a:prstGeom>
          <a:noFill/>
          <a:ln/>
        </p:spPr>
        <p:txBody>
          <a:bodyPr wrap="square" lIns="0" tIns="0" rIns="0" bIns="0" rtlCol="0" anchor="t"/>
          <a:lstStyle/>
          <a:p>
            <a:pPr algn="l" marL="182880" indent="-182880">
              <a:lnSpc>
                <a:spcPct val="113000"/>
              </a:lnSpc>
              <a:buSzPct val="100000"/>
              <a:buChar char="•"/>
            </a:pPr>
            <a:r>
              <a:rPr lang="ne" altLang="en-US" sz="1920" dirty="0">
                <a:solidFill>
                  <a:srgbClr val="25252B"/>
                </a:solidFill>
                <a:latin typeface="IBM Plex Sans" pitchFamily="34" charset="0"/>
                <a:ea typeface="IBM Plex Sans" pitchFamily="34" charset="-122"/>
                <a:cs typeface="IBM Plex Sans" pitchFamily="34" charset="-120"/>
              </a:rPr>
              <a:t>डिजिटल भुक्तानीहरू पहिलेदेखि नै अस्तित्वमा थिए</a:t>
            </a:r>
            <a:endParaRPr lang="ne" sz="1920" dirty="0"/>
          </a:p>
          <a:p>
            <a:pPr algn="l" marL="182880" indent="-182880">
              <a:lnSpc>
                <a:spcPct val="113000"/>
              </a:lnSpc>
              <a:spcBef>
                <a:spcPts val="380"/>
              </a:spcBef>
              <a:buSzPct val="100000"/>
              <a:buChar char="•"/>
            </a:pPr>
            <a:r>
              <a:rPr lang="ne" altLang="en-US" sz="1920" dirty="0">
                <a:solidFill>
                  <a:srgbClr val="25252B"/>
                </a:solidFill>
                <a:latin typeface="IBM Plex Sans" pitchFamily="34" charset="0"/>
                <a:ea typeface="IBM Plex Sans" pitchFamily="34" charset="-122"/>
                <a:cs typeface="IBM Plex Sans" pitchFamily="34" charset="-120"/>
              </a:rPr>
              <a:t>केन्द्रीय खाताबही सञ्चालकहरू: अनुमति, डेटा, शुल्क र विफलताका जोखिमहरू</a:t>
            </a:r>
            <a:endParaRPr lang="ne" sz="1920" dirty="0"/>
          </a:p>
          <a:p>
            <a:pPr algn="l" marL="182880" indent="-182880">
              <a:lnSpc>
                <a:spcPct val="113000"/>
              </a:lnSpc>
              <a:spcBef>
                <a:spcPts val="380"/>
              </a:spcBef>
              <a:buSzPct val="100000"/>
              <a:buChar char="•"/>
            </a:pPr>
            <a:r>
              <a:rPr lang="ne" altLang="en-US" sz="1920" dirty="0">
                <a:solidFill>
                  <a:srgbClr val="25252B"/>
                </a:solidFill>
                <a:latin typeface="IBM Plex Sans" pitchFamily="34" charset="0"/>
                <a:ea typeface="IBM Plex Sans" pitchFamily="34" charset="-122"/>
                <a:cs typeface="IBM Plex Sans" pitchFamily="34" charset="-120"/>
              </a:rPr>
              <a:t>प्रतिलिपि बनाउन सकिने डेटा: दोहोरो खर्चको समस्या</a:t>
            </a:r>
            <a:endParaRPr lang="ne" sz="1920" dirty="0"/>
          </a:p>
          <a:p>
            <a:pPr algn="l" marL="182880" indent="-182880">
              <a:lnSpc>
                <a:spcPct val="113000"/>
              </a:lnSpc>
              <a:spcBef>
                <a:spcPts val="380"/>
              </a:spcBef>
              <a:buSzPct val="100000"/>
              <a:buChar char="•"/>
            </a:pPr>
            <a:r>
              <a:rPr lang="ne" altLang="en-US" sz="1920" dirty="0">
                <a:solidFill>
                  <a:srgbClr val="25252B"/>
                </a:solidFill>
                <a:latin typeface="IBM Plex Sans" pitchFamily="34" charset="0"/>
                <a:ea typeface="IBM Plex Sans" pitchFamily="34" charset="-122"/>
                <a:cs typeface="IBM Plex Sans" pitchFamily="34" charset="-120"/>
              </a:rPr>
              <a:t>बिटक्वाइन: केन्द्रीय खाताबही सञ्चालकबिनाको साझा भुक्तानी इतिहास</a:t>
            </a:r>
            <a:endParaRPr lang="ne" sz="1920" dirty="0"/>
          </a:p>
        </p:txBody>
      </p:sp>
      <p:sp>
        <p:nvSpPr>
          <p:cNvPr id="6" name="Text 3"/>
          <p:cNvSpPr/>
          <p:nvPr/>
        </p:nvSpPr>
        <p:spPr>
          <a:xfrm>
            <a:off x="666780" y="3756995"/>
            <a:ext cx="5694426" cy="987186"/>
          </a:xfrm>
          <a:prstGeom prst="rect">
            <a:avLst/>
          </a:prstGeom>
          <a:noFill/>
          <a:ln/>
        </p:spPr>
        <p:txBody>
          <a:bodyPr wrap="square" lIns="0" tIns="0" rIns="0" bIns="0" rtlCol="0" anchor="t"/>
          <a:lstStyle/>
          <a:p>
            <a:pPr algn="l" indent="0" marL="0">
              <a:lnSpc>
                <a:spcPct val="113000"/>
              </a:lnSpc>
              <a:buNone/>
            </a:pPr>
            <a:r>
              <a:rPr lang="ne" altLang="en-US" sz="1920" dirty="0">
                <a:solidFill>
                  <a:srgbClr val="25252B"/>
                </a:solidFill>
                <a:latin typeface="IBM Plex Sans" pitchFamily="34" charset="0"/>
                <a:ea typeface="IBM Plex Sans" pitchFamily="34" charset="-122"/>
                <a:cs typeface="IBM Plex Sans" pitchFamily="34" charset="-120"/>
              </a:rPr>
              <a:t>बिटक्वाइनले निष्कासन र हिसाब राफसाफमा केन्द्रीय निकायमाथिको भरोसा घटाउँछ; यसले सबै भरोसा वा जोखिम हटाउँदैन।</a:t>
            </a:r>
            <a:endParaRPr lang="ne" sz="1920" dirty="0"/>
          </a:p>
        </p:txBody>
      </p:sp>
      <p:sp>
        <p:nvSpPr>
          <p:cNvPr id="7" name="Text 4"/>
          <p:cNvSpPr/>
          <p:nvPr/>
        </p:nvSpPr>
        <p:spPr>
          <a:xfrm>
            <a:off x="666780" y="4987961"/>
            <a:ext cx="5694426" cy="658094"/>
          </a:xfrm>
          <a:prstGeom prst="rect">
            <a:avLst/>
          </a:prstGeom>
          <a:noFill/>
          <a:ln/>
        </p:spPr>
        <p:txBody>
          <a:bodyPr wrap="square" lIns="0" tIns="0" rIns="0" bIns="0" rtlCol="0" anchor="t"/>
          <a:lstStyle/>
          <a:p>
            <a:pPr algn="l" indent="0" marL="0">
              <a:lnSpc>
                <a:spcPct val="113000"/>
              </a:lnSpc>
              <a:buNone/>
            </a:pPr>
            <a:r>
              <a:rPr lang="ne" altLang="en-US" sz="1920" b="1" dirty="0">
                <a:solidFill>
                  <a:srgbClr val="422C70"/>
                </a:solidFill>
                <a:latin typeface="IBM Plex Sans" pitchFamily="34" charset="0"/>
                <a:ea typeface="IBM Plex Sans" pitchFamily="34" charset="-122"/>
                <a:cs typeface="IBM Plex Sans" pitchFamily="34" charset="-120"/>
              </a:rPr>
              <a:t>बिटक्वाइन:</a:t>
            </a:r>
            <a:r>
              <a:rPr lang="ne" altLang="en-US" sz="1920" dirty="0">
                <a:solidFill>
                  <a:srgbClr val="25252B"/>
                </a:solidFill>
                <a:latin typeface="IBM Plex Sans" pitchFamily="34" charset="0"/>
                <a:ea typeface="IBM Plex Sans" pitchFamily="34" charset="-122"/>
                <a:cs typeface="IBM Plex Sans" pitchFamily="34" charset="-120"/>
              </a:rPr>
              <a:t> सञ्जाल र प्रोटोकल · </a:t>
            </a:r>
            <a:r>
              <a:rPr lang="ne" altLang="en-US" sz="1920" b="1" dirty="0">
                <a:solidFill>
                  <a:srgbClr val="25252B"/>
                </a:solidFill>
                <a:latin typeface="IBM Plex Sans" pitchFamily="34" charset="0"/>
                <a:ea typeface="IBM Plex Sans" pitchFamily="34" charset="-122"/>
                <a:cs typeface="IBM Plex Sans" pitchFamily="34" charset="-120"/>
              </a:rPr>
              <a:t>बिटक्वाइन:</a:t>
            </a:r>
            <a:r>
              <a:rPr lang="ne" altLang="en-US" sz="1920" dirty="0">
                <a:solidFill>
                  <a:srgbClr val="25252B"/>
                </a:solidFill>
                <a:latin typeface="IBM Plex Sans" pitchFamily="34" charset="0"/>
                <a:ea typeface="IBM Plex Sans" pitchFamily="34" charset="-122"/>
                <a:cs typeface="IBM Plex Sans" pitchFamily="34" charset="-120"/>
              </a:rPr>
              <a:t> सम्पत्ति · </a:t>
            </a:r>
            <a:r>
              <a:rPr lang="ne" altLang="en-US" sz="1920" b="1" dirty="0">
                <a:solidFill>
                  <a:srgbClr val="25252B"/>
                </a:solidFill>
                <a:latin typeface="IBM Plex Sans" pitchFamily="34" charset="0"/>
                <a:ea typeface="IBM Plex Sans" pitchFamily="34" charset="-122"/>
                <a:cs typeface="IBM Plex Sans" pitchFamily="34" charset="-120"/>
              </a:rPr>
              <a:t>BTC:</a:t>
            </a:r>
            <a:r>
              <a:rPr lang="ne" altLang="en-US" sz="1920" dirty="0">
                <a:solidFill>
                  <a:srgbClr val="25252B"/>
                </a:solidFill>
                <a:latin typeface="IBM Plex Sans" pitchFamily="34" charset="0"/>
                <a:ea typeface="IBM Plex Sans" pitchFamily="34" charset="-122"/>
                <a:cs typeface="IBM Plex Sans" pitchFamily="34" charset="-120"/>
              </a:rPr>
              <a:t> परिमाण जनाउने संक्षिप्त रूप</a:t>
            </a:r>
            <a:endParaRPr lang="ne"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भुक्तानी कम्पनी पठाउने व्यक्तिले कम्पनीलाई अनुरोध गर्छन्कम्पनीले खाता राख्छ र स्वीकृति दिन्छ कम्पनीले अनुमति दिएमा पाउने व्यक्तिले भुक्तानी पाउँछन्यसमा निर्भर हुन्छखाता राख्ने एउटा विश्वसनीय संस्थाबिट">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डिजिटल र विकेन्द्रीकृत मुद्राको खोजी</a:t>
            </a:r>
            <a:endParaRPr lang="n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साइफरपङ्कहरू: गुप्तलेखनमार्फत गोपनीयता र स्वतन्त्रता</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इन्क्रिप्सन:</a:t>
            </a:r>
            <a:r>
              <a:rPr lang="ne" altLang="en-US" sz="2400" dirty="0">
                <a:solidFill>
                  <a:srgbClr val="25252B"/>
                </a:solidFill>
                <a:latin typeface="IBM Plex Sans" pitchFamily="34" charset="0"/>
                <a:ea typeface="IBM Plex Sans" pitchFamily="34" charset="-122"/>
                <a:cs typeface="IBM Plex Sans" pitchFamily="34" charset="-120"/>
              </a:rPr>
              <a:t> सन्देशको गोपनीयता सुरक्षित राख्छ</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डिजिटल हस्ताक्षरहरू:</a:t>
            </a:r>
            <a:r>
              <a:rPr lang="ne" altLang="en-US" sz="2400" dirty="0">
                <a:solidFill>
                  <a:srgbClr val="25252B"/>
                </a:solidFill>
                <a:latin typeface="IBM Plex Sans" pitchFamily="34" charset="0"/>
                <a:ea typeface="IBM Plex Sans" pitchFamily="34" charset="-122"/>
                <a:cs typeface="IBM Plex Sans" pitchFamily="34" charset="-120"/>
              </a:rPr>
              <a:t> गोप्य कुञ्जी नखुलाई अधिकारप्राप्त भएको प्रमाणित गर्छन्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लक्ष्य: कुनै एकल जारीकर्ता, सर्भर वा प्रशासक नहुनु</a:t>
            </a:r>
            <a:endParaRPr lang="ne"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ne" altLang="en-US" sz="2400" b="1" dirty="0">
                <a:solidFill>
                  <a:srgbClr val="25252B"/>
                </a:solidFill>
                <a:latin typeface="IBM Plex Sans" pitchFamily="34" charset="0"/>
                <a:ea typeface="IBM Plex Sans" pitchFamily="34" charset="-122"/>
                <a:cs typeface="IBM Plex Sans" pitchFamily="34" charset="-120"/>
              </a:rPr>
              <a:t>पहेलीका पहिलेका टुक्राहरू</a:t>
            </a:r>
            <a:endParaRPr lang="ne"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DigiCash: गोपनीय भुक्तानीहरू; केन्द्रीय कम्पनीमाथिको निर्भरता</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Hashcash: दुरुपयोग रोक्न गणनात्मक लागत</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Bit Gold, b-money, RPoW: दुर्लभतामा आधारित मूल्यसम्बन्धी प्रस्ताव र प्रयोगहरू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BitTorrent: व्यक्ति-व्यक्तिबीच सूचना आदानप्रदान, पैसा होइन</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प्रारम्भिक डिजिटल मुद्रा र दोहोरो</a:t>
            </a:r>
            <a:br/>
            <a:r>
              <a:rPr lang="ne" altLang="en-US" sz="3000" dirty="0">
                <a:solidFill>
                  <a:srgbClr val="422C70"/>
                </a:solidFill>
                <a:latin typeface="IBM Plex Sans Medium" pitchFamily="34" charset="0"/>
                <a:ea typeface="IBM Plex Sans Medium" pitchFamily="34" charset="-122"/>
                <a:cs typeface="IBM Plex Sans Medium" pitchFamily="34" charset="-120"/>
              </a:rPr>
              <a:t>खर्च</a:t>
            </a:r>
            <a:endParaRPr lang="ne"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दोहोरो खर्च भनेको एउटै डिजिटल एकाइ दुई जना प्रापकलाई पठाउने प्रयास हो।</a:t>
            </a:r>
            <a:endParaRPr lang="ne" sz="2300" dirty="0"/>
          </a:p>
        </p:txBody>
      </p:sp>
      <p:sp>
        <p:nvSpPr>
          <p:cNvPr id="6" name="Text 3"/>
          <p:cNvSpPr/>
          <p:nvPr/>
        </p:nvSpPr>
        <p:spPr>
          <a:xfrm>
            <a:off x="1032449" y="2884749"/>
            <a:ext cx="5293553" cy="3393887"/>
          </a:xfrm>
          <a:prstGeom prst="rect">
            <a:avLst/>
          </a:prstGeom>
          <a:noFill/>
          <a:ln/>
        </p:spPr>
        <p:txBody>
          <a:bodyPr wrap="square" lIns="0" tIns="0" rIns="0" bIns="0" rtlCol="0" anchor="t"/>
          <a:lstStyle/>
          <a:p>
            <a:pPr algn="l" marL="219710" indent="-219710">
              <a:lnSpc>
                <a:spcPct val="113000"/>
              </a:lnSpc>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केन्द्रीय डाटाबेस: एक विश्वसनीय निर्णयकर्ता</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बिटकोइन: पियर-टु-पियर प्रसारण र हस्ताक्षरहरू</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माइनरहरू: ब्लकहरू र कार्यको प्रमाण</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नोडहरू: स्वतन्त्र प्रमाणीकरण</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साझा अभिलेख: सबैभन्दा बढी सञ्चित कार्य भएको वैध इतिहास</a:t>
            </a:r>
            <a:endParaRPr lang="n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पियर-टु-पियर सञ्जालकारोबारहरूको जानकारी सिधै सहभागीहरूलाई दिइन्छ डिजिटल हस्ताक्षरहरूनिजी साँचोको धारकले मात्र खर्च गर्न अनुमति दिन सक्छब्लकहरू र माइनिङमाइनरहरूले अर्को ब्लक थप्न कार्यको प्रमाण प्रयोग ">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डिजिटल दुर्लभता र प्रमाणित गर्न</a:t>
            </a:r>
            <a:br/>
            <a:r>
              <a:rPr lang="ne" altLang="en-US" sz="3000" dirty="0">
                <a:solidFill>
                  <a:srgbClr val="422C70"/>
                </a:solidFill>
                <a:latin typeface="IBM Plex Sans Medium" pitchFamily="34" charset="0"/>
                <a:ea typeface="IBM Plex Sans Medium" pitchFamily="34" charset="-122"/>
                <a:cs typeface="IBM Plex Sans Medium" pitchFamily="34" charset="-120"/>
              </a:rPr>
              <a:t>सकिने आपूर्ति</a:t>
            </a:r>
            <a:endParaRPr lang="ne" sz="3000" dirty="0"/>
          </a:p>
        </p:txBody>
      </p:sp>
      <p:sp>
        <p:nvSpPr>
          <p:cNvPr id="5" name="Text 2"/>
          <p:cNvSpPr/>
          <p:nvPr/>
        </p:nvSpPr>
        <p:spPr>
          <a:xfrm>
            <a:off x="1017179" y="1798625"/>
            <a:ext cx="5310287" cy="2873136"/>
          </a:xfrm>
          <a:prstGeom prst="rect">
            <a:avLst/>
          </a:prstGeom>
          <a:noFill/>
          <a:ln/>
        </p:spPr>
        <p:txBody>
          <a:bodyPr wrap="square" lIns="0" tIns="0" rIns="0" bIns="0" rtlCol="0" anchor="t"/>
          <a:lstStyle/>
          <a:p>
            <a:pPr algn="l" marL="210820" indent="-210820">
              <a:lnSpc>
                <a:spcPct val="113000"/>
              </a:lnSpc>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वैध एकाइहरूलाई अवैध प्रतिलिपिहरूबाट छुट्याइन्छ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दोहोरो खर्च अस्वीकार गरिन्छ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सार्वजनिक कारोबार इतिहास र हस्ताक्षरहरू</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कार्यको प्रमाण र नियमहरूको स्वतन्त्र जाँच</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विकेन्द्रीकरण र प्रमाणीकरणसँग जोडिएको आपूर्ति सीमा</a:t>
            </a:r>
            <a:endParaRPr lang="ne" sz="2210" dirty="0"/>
          </a:p>
        </p:txBody>
      </p:sp>
      <p:sp>
        <p:nvSpPr>
          <p:cNvPr id="6" name="Text 3"/>
          <p:cNvSpPr/>
          <p:nvPr/>
        </p:nvSpPr>
        <p:spPr>
          <a:xfrm>
            <a:off x="666780" y="4980097"/>
            <a:ext cx="5694426" cy="113541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आपूर्तिबारे लिखित दाबी मात्र पर्याप्त हुँदैन: त्यसलाई कसले प्रमाणित गर्न सक्छ, र कसले परिवर्तन गर्न सक्छ?</a:t>
            </a:r>
            <a:endParaRPr lang="n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आपूर्तिसम्बन्धी दाबी जारीकर्ताले आफ्नो वेबसाइटमा एउटा सीमा तोक्छ। त्यो सीमा जारीकर्ताको आफ्नै डाटाबेसमा मात्र अभिलेख गरिन्छ। जारीकर्ताबाहेक अरू कसैले त्यसलाई जाँच्न सक्दैन। जारीकर्ताले कसैलाई थाहा नदि">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ब्लकचेन: बिटक्वाइनको सार्वजनिक खाता-बही</a:t>
            </a:r>
            <a:endParaRPr lang="n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प्रतिलिपि बनाइएको सार्वजनिक कारोबार अभिलेख</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जोडिएका ब्लकहरू; स्वतन्त्र रूपमा जाँचिएका प्रतिलिपिहरू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सबैभन्दा बढी सञ्चित कार्यको प्रमाण भएको वैध शृङ्खला</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औसतमा लगभग हरेक दश मिनेटमा एउटा नयाँ ब्लक</a:t>
            </a:r>
            <a:endParaRPr lang="n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इतिहास पुनर्लेखन गर्न काम फेरि गर्नुपर्छ र हालको शृङ्खलालाई भेट्टाउनुपर्छ। यो खर्चिलो हुन्छ, साँच्चिकै असम्भव भने होइन; अस्थायी रूपमा प्रतिस्पर्धी इतिहासहरू र पुनर्गठनहरू हुन सक्छन्।</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विकेन्द्रीकरण</a:t>
            </a:r>
            <a:endParaRPr lang="ne" sz="3000" dirty="0"/>
          </a:p>
        </p:txBody>
      </p:sp>
      <p:sp>
        <p:nvSpPr>
          <p:cNvPr id="5" name="Text 2"/>
          <p:cNvSpPr/>
          <p:nvPr/>
        </p:nvSpPr>
        <p:spPr>
          <a:xfrm>
            <a:off x="1032449" y="1383030"/>
            <a:ext cx="5939760" cy="3335365"/>
          </a:xfrm>
          <a:prstGeom prst="rect">
            <a:avLst/>
          </a:prstGeom>
          <a:noFill/>
          <a:ln/>
        </p:spPr>
        <p:txBody>
          <a:bodyPr wrap="square" lIns="0" tIns="0" rIns="0" bIns="0" rtlCol="0" anchor="t"/>
          <a:lstStyle/>
          <a:p>
            <a:pPr algn="l" marL="219710" indent="-219710">
              <a:lnSpc>
                <a:spcPct val="113000"/>
              </a:lnSpc>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खुला स्रोत सफ्टवेयर र प्रोटोकलमा खुला सहभागिता</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स्वतन्त्र नोडहरूले प्रमाणीकरण गर्छन्; माइनरहरूले ब्लकहरू प्रस्ताव गर्छन्</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नियम परिवर्तनहरू स्वैच्छिक स्वीकारमा निर्भर हुन्छन्</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कुनै एक सहभागीले सबैका लागि नियमहरू परिवर्तन गर्न सक्दैन</a:t>
            </a:r>
            <a:endParaRPr lang="ne" sz="2300" dirty="0"/>
          </a:p>
        </p:txBody>
      </p:sp>
      <p:sp>
        <p:nvSpPr>
          <p:cNvPr id="6" name="Text 3"/>
          <p:cNvSpPr/>
          <p:nvPr/>
        </p:nvSpPr>
        <p:spPr>
          <a:xfrm>
            <a:off x="666780" y="5040173"/>
            <a:ext cx="6340632" cy="1184971"/>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प्रभाव र स्रोतसाधन असमान छन्; ठूला सेवाहरूले निर्भरता सिर्जना गर्न सक्छन्। समन्वय ढिलो हुन सक्छ, र नेटवर्कमा कुनै केन्द्रीय सहायता केन्द्र छैन।</a:t>
            </a:r>
            <a:endParaRPr lang="n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डिजिटल हस्ताक्षर र पियर-टु-पियर स्थानान्तरण</a:t>
            </a:r>
            <a:endParaRPr lang="n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वालेटले हस्ताक्षर गर्न निजी कुञ्जी प्रयोग गर्छ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नेटवर्कले कुञ्जी थाहा नपाई प्रमाणीकरण गर्छ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हस्ताक्षर गरिएको कारोबार सहभागीहरूमार्फत प्रसारण हुन्छ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कुनै केन्द्रीय बिटक्वाइन सञ्चालकले सदस्यता वा भुक्तानी स्वीकृत गर्दैन</a:t>
            </a:r>
            <a:endParaRPr lang="n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निजी कुञ्जी प्राप्त गर्ने जोसुकैले सामान्यतया रकम खर्च गर्न सक्छ। पहुँच गुमाउँदा रकम सदाका लागि गुम्न सक्छ।</a:t>
            </a:r>
            <a:endParaRPr lang="ne"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मध्यस्थ सेवाहरू ऐच्छिक नै रहन्छन्; कुनै एउटा रोज्दा त्यसका सम्पत्ति जिम्मामा राख्ने नियम र जोखिमहरू पनि थपिन्छन्। गलत ठेगानामा गरिएको वैध भुक्तानी सामान्यतया उल्टाउन सकिँदैन।</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प्रेषकले लेनदेनमा हस्ताक्षर गरेर प्रसारण गर्छन् अन्य नोडहरू एउटा नोडले यसलाई जाँचेर अगाडि पठाउँछ अर्को नोडले यसलाई अगाडि पठाउँछयसले लिने मार्ग एउटा नोडले यसलाई जाँचेर अगाडि पठाउँछ अर्को नोडले यसलाई अग">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प्रयोगकर्ताप्रयोगकर्ताले बिटक्वाइन प्राप्त गर्छन्, राख्छन् र पठाउँछन्। नोडनोडले आफैँ नियमहरू जाँच्छ र मान्य डाटा अरूलाई पठाउँछ। माइनरमाइनरले सम्भावित ब्लकहरू बनाउँछन् र कार्यको प्रमाणसम्बन्धी प्रक्रिय">    </p:cNvPr>
          <p:cNvPicPr>
            <a:picLocks noChangeAspect="1"/>
          </p:cNvPicPr>
          <p:nvPr/>
        </p:nvPicPr>
        <p:blipFill>
          <a:blip r:embed="rId2"/>
          <a:stretch>
            <a:fillRect/>
          </a:stretch>
        </p:blipFill>
        <p:spPr>
          <a:xfrm>
            <a:off x="1546616" y="571500"/>
            <a:ext cx="3612337" cy="56989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प्रयोगकर्ताहरू, नोडहरू, माइनरहरू र विकासकर्ताहरू</a:t>
            </a:r>
            <a:endParaRPr lang="ne"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माइनरहरूले अवैध ब्लकहरूलाई इमानदार नोडहरूले स्वीकार गर्ने बनाउन सक्दैनन्। विकासकर्ताहरूले सफ्टवेयर अपनाउन बाध्य पार्न सक्दैनन्। एउटै व्यक्तिले धेरै भूमिका निर्वाह गर्न सक्छ।</a:t>
            </a:r>
            <a:endParaRPr lang="ne"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ne" altLang="en-US" sz="2400" b="1" dirty="0">
                <a:solidFill>
                  <a:srgbClr val="422C70"/>
                </a:solidFill>
                <a:latin typeface="IBM Plex Sans" pitchFamily="34" charset="0"/>
                <a:ea typeface="IBM Plex Sans" pitchFamily="34" charset="-122"/>
                <a:cs typeface="IBM Plex Sans" pitchFamily="34" charset="-120"/>
              </a:rPr>
              <a:t>तत्काल प्रश्न</a:t>
            </a:r>
            <a:endParaRPr lang="ne" sz="2400" dirty="0"/>
          </a:p>
          <a:p>
            <a:pPr algn="l" indent="0" marL="0">
              <a:lnSpc>
                <a:spcPct val="113000"/>
              </a:lnSpc>
              <a:spcBef>
                <a:spcPts val="360"/>
              </a:spcBef>
              <a:buNone/>
            </a:pPr>
            <a:r>
              <a:rPr lang="ne" altLang="en-US" sz="2400" dirty="0">
                <a:solidFill>
                  <a:srgbClr val="25252B"/>
                </a:solidFill>
                <a:latin typeface="IBM Plex Sans" pitchFamily="34" charset="0"/>
                <a:ea typeface="IBM Plex Sans" pitchFamily="34" charset="-122"/>
                <a:cs typeface="IBM Plex Sans" pitchFamily="34" charset="-120"/>
              </a:rPr>
              <a:t>नोडले कारोबारहरू किन प्रमाणित गर्छ? यसले जाँच गर्ने एउटा नियम बताउनुहोस्।</a:t>
            </a:r>
            <a:endParaRPr lang="n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कार्यको प्रमाण</a:t>
            </a:r>
            <a:endParaRPr lang="ne"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प्रस्तावित ब्लक → दोहोर्‍याएर ह्यासिङ → मान्य नतिजा</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खर्चिलो गणना र ऊर्जा; छिटो प्रमाणीकरण</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मान्य ब्लक प्रसारण गरिन्छ र नोडहरूले जाँच गर्छन्</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औसतमा दस मिनेटमा एउटा ब्लक बन्ने गरी लक्ष्य समायोजन हुन्छ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सञ्चित कार्यले पुनर्लेखनलाई खर्चिलो बनाउँछ</a:t>
            </a:r>
            <a:endParaRPr lang="ne" sz="2210" dirty="0"/>
          </a:p>
        </p:txBody>
      </p:sp>
      <p:sp>
        <p:nvSpPr>
          <p:cNvPr id="6" name="Text 3"/>
          <p:cNvSpPr/>
          <p:nvPr/>
        </p:nvSpPr>
        <p:spPr>
          <a:xfrm>
            <a:off x="666780" y="4561027"/>
            <a:ext cx="6340632" cy="113541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माइनिङले कारोबारको क्रम सुरक्षित गर्छ; यसले बाह्य समीकरणहरू समाधान गर्दैन। ऊर्जाको स्रोत, प्रयोग, सुरक्षासम्बन्धी लाभ र विकल्पहरूको मूल्याङ्कन गर्नुहोस्।</a:t>
            </a:r>
            <a:endParaRPr lang="n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माइनरले एउटा ब्लक फेला पार्छ एउटा नतिजाले लक्ष्य पूरा नगरेसम्म माइनिङ मेसिनले बारम्बार ह्यास गणना गर्छ2माइनरले त्यसलाई प्रसारण गर्छब्लक नेटवर्कमा पठाइन्छ3नोडहरूले त्यसलाई जाँच्छन् हरेक नोडले प्रमाण र">    </p:cNvPr>
          <p:cNvPicPr>
            <a:picLocks noChangeAspect="1"/>
          </p:cNvPicPr>
          <p:nvPr/>
        </p:nvPicPr>
        <p:blipFill>
          <a:blip r:embed="rId2"/>
          <a:stretch>
            <a:fillRect/>
          </a:stretch>
        </p:blipFill>
        <p:spPr>
          <a:xfrm>
            <a:off x="1502542" y="571500"/>
            <a:ext cx="3700485" cy="55834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सीमित आपूर्ति</a:t>
            </a:r>
            <a:endParaRPr lang="ne"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अधिकतम: </a:t>
            </a:r>
            <a:r>
              <a:rPr lang="ne" altLang="en-US" sz="2110" b="1" dirty="0">
                <a:solidFill>
                  <a:srgbClr val="25252B"/>
                </a:solidFill>
                <a:latin typeface="IBM Plex Sans" pitchFamily="34" charset="0"/>
                <a:ea typeface="IBM Plex Sans" pitchFamily="34" charset="-122"/>
                <a:cs typeface="IBM Plex Sans" pitchFamily="34" charset="-120"/>
              </a:rPr>
              <a:t>21 मिलियन BTC</a:t>
            </a:r>
            <a:r>
              <a:rPr lang="ne" altLang="en-US" sz="2110" dirty="0">
                <a:solidFill>
                  <a:srgbClr val="25252B"/>
                </a:solidFill>
                <a:latin typeface="IBM Plex Sans" pitchFamily="34" charset="0"/>
                <a:ea typeface="IBM Plex Sans" pitchFamily="34" charset="-122"/>
                <a:cs typeface="IBM Plex Sans" pitchFamily="34" charset="-120"/>
              </a:rPr>
              <a:t> सार्वजनिक नियमहरूअनुसार</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नयाँ निष्कासन: ब्लक अनुदान</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हाल्भिङ: हरेक </a:t>
            </a:r>
            <a:r>
              <a:rPr lang="ne" altLang="en-US" sz="2110" b="1" dirty="0">
                <a:solidFill>
                  <a:srgbClr val="25252B"/>
                </a:solidFill>
                <a:latin typeface="IBM Plex Sans" pitchFamily="34" charset="0"/>
                <a:ea typeface="IBM Plex Sans" pitchFamily="34" charset="-122"/>
                <a:cs typeface="IBM Plex Sans" pitchFamily="34" charset="-120"/>
              </a:rPr>
              <a:t>2,10,000 ब्लकमा</a:t>
            </a:r>
            <a:r>
              <a:rPr lang="ne" altLang="en-US" sz="2110" dirty="0">
                <a:solidFill>
                  <a:srgbClr val="25252B"/>
                </a:solidFill>
                <a:latin typeface="IBM Plex Sans" pitchFamily="34" charset="0"/>
                <a:ea typeface="IBM Plex Sans" pitchFamily="34" charset="-122"/>
                <a:cs typeface="IBM Plex Sans" pitchFamily="34" charset="-120"/>
              </a:rPr>
              <a:t>, करिब चार वर्षमा</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अनुदान: 50 → 25 → 12.5 → 6.25 → 3.125 BTC</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शुल्क नयाँ निष्कासनबाट अलग हुन्छ</a:t>
            </a:r>
            <a:endParaRPr lang="ne"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ne" altLang="en-US" sz="2110" dirty="0">
                <a:solidFill>
                  <a:srgbClr val="25252B"/>
                </a:solidFill>
                <a:latin typeface="IBM Plex Sans" pitchFamily="34" charset="0"/>
                <a:ea typeface="IBM Plex Sans" pitchFamily="34" charset="-122"/>
                <a:cs typeface="IBM Plex Sans" pitchFamily="34" charset="-120"/>
              </a:rPr>
              <a:t>नोडहरूले सीमाभन्दा बढी निष्कासनलाई अस्वीकार गर्छन्; सहभागीहरूले सीमा लागू गरिरहेसम्म यो कायम रहन्छ। सीमित आपूर्तिले मूल्य बढ्ने ग्यारेन्टी गर्दैन।</a:t>
            </a:r>
            <a:endParaRPr lang="n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जारी गरिएको कुल बिटक्वाइन21 मिलियनको सीमा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प्रति ब्लक जारी हुने नयाँ बिटक्वाइन502512.56.253.1250k210k420k630k840k1,050k1,260k1,470kहरेक 2,10,000 ब्लकमा आधा हुने (लगभग चार वर्षमा)कारोबार शुल्क यसका अतिरिक्त भुक्तानी गरिन्छ र त्यो नयाँ बिटक्वाइन">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सतोशीहरू र एकाइ पूर्वाग्रह</a:t>
            </a:r>
            <a:endParaRPr lang="ne"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ne" altLang="en-US" sz="1820" b="1" dirty="0">
                <a:solidFill>
                  <a:srgbClr val="25252B"/>
                </a:solidFill>
                <a:latin typeface="IBM Plex Sans" pitchFamily="34" charset="0"/>
                <a:ea typeface="IBM Plex Sans" pitchFamily="34" charset="-122"/>
                <a:cs typeface="IBM Plex Sans" pitchFamily="34" charset="-120"/>
              </a:rPr>
              <a:t>१ BTC = १०,००,००,००० स्याट्स</a:t>
            </a:r>
            <a:endParaRPr lang="ne" sz="1820" dirty="0"/>
          </a:p>
          <a:p>
            <a:pPr algn="l" marL="173990" indent="-173990">
              <a:lnSpc>
                <a:spcPct val="113000"/>
              </a:lnSpc>
              <a:spcBef>
                <a:spcPts val="360"/>
              </a:spcBef>
              <a:buSzPct val="100000"/>
              <a:buChar char="•"/>
            </a:pPr>
            <a:r>
              <a:rPr lang="ne" altLang="en-US" sz="1820" b="1" dirty="0">
                <a:solidFill>
                  <a:srgbClr val="25252B"/>
                </a:solidFill>
                <a:latin typeface="IBM Plex Sans" pitchFamily="34" charset="0"/>
                <a:ea typeface="IBM Plex Sans" pitchFamily="34" charset="-122"/>
                <a:cs typeface="IBM Plex Sans" pitchFamily="34" charset="-120"/>
              </a:rPr>
              <a:t>०.००१ BTC = १,००,००० स्याट्स</a:t>
            </a:r>
            <a:endParaRPr lang="ne" sz="1820" dirty="0"/>
          </a:p>
          <a:p>
            <a:pPr algn="l" marL="173990" indent="-173990">
              <a:lnSpc>
                <a:spcPct val="113000"/>
              </a:lnSpc>
              <a:spcBef>
                <a:spcPts val="360"/>
              </a:spcBef>
              <a:buSzPct val="100000"/>
              <a:buChar char="•"/>
            </a:pPr>
            <a:r>
              <a:rPr lang="ne" altLang="en-US" sz="1820" b="1" dirty="0">
                <a:solidFill>
                  <a:srgbClr val="25252B"/>
                </a:solidFill>
                <a:latin typeface="IBM Plex Sans" pitchFamily="34" charset="0"/>
                <a:ea typeface="IBM Plex Sans" pitchFamily="34" charset="-122"/>
                <a:cs typeface="IBM Plex Sans" pitchFamily="34" charset="-120"/>
              </a:rPr>
              <a:t>१ स्याट = ०.०००००००१ BTC</a:t>
            </a:r>
            <a:endParaRPr lang="ne" sz="1820" dirty="0"/>
          </a:p>
          <a:p>
            <a:pPr algn="l" marL="173990" indent="-173990">
              <a:lnSpc>
                <a:spcPct val="113000"/>
              </a:lnSpc>
              <a:spcBef>
                <a:spcPts val="360"/>
              </a:spcBef>
              <a:buSzPct val="100000"/>
              <a:buChar char="•"/>
            </a:pPr>
            <a:r>
              <a:rPr lang="ne" altLang="en-US" sz="1820" dirty="0">
                <a:solidFill>
                  <a:srgbClr val="25252B"/>
                </a:solidFill>
                <a:latin typeface="IBM Plex Sans" pitchFamily="34" charset="0"/>
                <a:ea typeface="IBM Plex Sans" pitchFamily="34" charset="-122"/>
                <a:cs typeface="IBM Plex Sans" pitchFamily="34" charset="-120"/>
              </a:rPr>
              <a:t>एक पूरै बिटक्वाइन आवश्यक पर्दैन</a:t>
            </a:r>
            <a:endParaRPr lang="ne" sz="1820" dirty="0"/>
          </a:p>
        </p:txBody>
      </p:sp>
      <p:sp>
        <p:nvSpPr>
          <p:cNvPr id="6" name="Text 3"/>
          <p:cNvSpPr/>
          <p:nvPr/>
        </p:nvSpPr>
        <p:spPr>
          <a:xfrm>
            <a:off x="666780" y="3008376"/>
            <a:ext cx="5694426" cy="937626"/>
          </a:xfrm>
          <a:prstGeom prst="rect">
            <a:avLst/>
          </a:prstGeom>
          <a:noFill/>
          <a:ln/>
        </p:spPr>
        <p:txBody>
          <a:bodyPr wrap="square" lIns="0" tIns="0" rIns="0" bIns="0" rtlCol="0" anchor="t"/>
          <a:lstStyle/>
          <a:p>
            <a:pPr algn="l" indent="0" marL="0">
              <a:lnSpc>
                <a:spcPct val="113000"/>
              </a:lnSpc>
              <a:buNone/>
            </a:pPr>
            <a:r>
              <a:rPr lang="ne" altLang="en-US" sz="1820" b="1" dirty="0">
                <a:solidFill>
                  <a:srgbClr val="422C70"/>
                </a:solidFill>
                <a:latin typeface="IBM Plex Sans" pitchFamily="34" charset="0"/>
                <a:ea typeface="IBM Plex Sans" pitchFamily="34" charset="-122"/>
                <a:cs typeface="IBM Plex Sans" pitchFamily="34" charset="-120"/>
              </a:rPr>
              <a:t>एकाइप्रतिको पूर्वाग्रह:</a:t>
            </a:r>
            <a:r>
              <a:rPr lang="ne" altLang="en-US" sz="1820" dirty="0">
                <a:solidFill>
                  <a:srgbClr val="25252B"/>
                </a:solidFill>
                <a:latin typeface="IBM Plex Sans" pitchFamily="34" charset="0"/>
                <a:ea typeface="IBM Plex Sans" pitchFamily="34" charset="-122"/>
                <a:cs typeface="IBM Plex Sans" pitchFamily="34" charset="-120"/>
              </a:rPr>
              <a:t> प्रति पूर्ण एकाइको मूल्य कम हुँदैमा त्यो बढी लाभदायक छ भन्ने प्रमाणित हुँदैन। कुल आपूर्तिमा त्यसको हिस्सा, संलग्न मूल्य र जोखिमहरूको तुलना गर्नुहोस्।</a:t>
            </a:r>
            <a:endParaRPr lang="ne" sz="1820" dirty="0"/>
          </a:p>
        </p:txBody>
      </p:sp>
      <p:sp>
        <p:nvSpPr>
          <p:cNvPr id="7" name="Shape 4"/>
          <p:cNvSpPr/>
          <p:nvPr/>
        </p:nvSpPr>
        <p:spPr>
          <a:xfrm>
            <a:off x="666780" y="4177619"/>
            <a:ext cx="5372100" cy="1562527"/>
          </a:xfrm>
          <a:prstGeom prst="rect">
            <a:avLst/>
          </a:prstGeom>
          <a:solidFill>
            <a:srgbClr val="F3F3FA"/>
          </a:solidFill>
          <a:ln/>
        </p:spPr>
      </p:sp>
      <p:sp>
        <p:nvSpPr>
          <p:cNvPr id="8" name="Shape 5"/>
          <p:cNvSpPr/>
          <p:nvPr/>
        </p:nvSpPr>
        <p:spPr>
          <a:xfrm>
            <a:off x="666780" y="4177619"/>
            <a:ext cx="57150" cy="1562527"/>
          </a:xfrm>
          <a:prstGeom prst="rect">
            <a:avLst/>
          </a:prstGeom>
          <a:solidFill>
            <a:srgbClr val="422C70"/>
          </a:solidFill>
          <a:ln/>
        </p:spPr>
      </p:sp>
      <p:sp>
        <p:nvSpPr>
          <p:cNvPr id="9" name="Text 6"/>
          <p:cNvSpPr/>
          <p:nvPr/>
        </p:nvSpPr>
        <p:spPr>
          <a:xfrm>
            <a:off x="1094537" y="4386102"/>
            <a:ext cx="4848057" cy="1145560"/>
          </a:xfrm>
          <a:prstGeom prst="rect">
            <a:avLst/>
          </a:prstGeom>
          <a:noFill/>
          <a:ln/>
        </p:spPr>
        <p:txBody>
          <a:bodyPr wrap="square" lIns="0" tIns="0" rIns="0" bIns="0" rtlCol="0" anchor="t"/>
          <a:lstStyle/>
          <a:p>
            <a:pPr algn="l" indent="0" marL="0">
              <a:lnSpc>
                <a:spcPct val="113000"/>
              </a:lnSpc>
              <a:buNone/>
            </a:pPr>
            <a:r>
              <a:rPr lang="ne" altLang="en-US" sz="1820" b="1" dirty="0">
                <a:solidFill>
                  <a:srgbClr val="422C70"/>
                </a:solidFill>
                <a:latin typeface="IBM Plex Sans" pitchFamily="34" charset="0"/>
                <a:ea typeface="IBM Plex Sans" pitchFamily="34" charset="-122"/>
                <a:cs typeface="IBM Plex Sans" pitchFamily="34" charset="-120"/>
              </a:rPr>
              <a:t>आफ्नो बुझाइ देखाउनुहोस्</a:t>
            </a:r>
            <a:endParaRPr lang="ne" sz="1820" dirty="0"/>
          </a:p>
          <a:p>
            <a:pPr algn="l" indent="0" marL="0">
              <a:lnSpc>
                <a:spcPct val="113000"/>
              </a:lnSpc>
              <a:spcBef>
                <a:spcPts val="270"/>
              </a:spcBef>
              <a:buNone/>
            </a:pPr>
            <a:r>
              <a:rPr lang="ne" altLang="en-US" sz="1820" dirty="0">
                <a:solidFill>
                  <a:srgbClr val="25252B"/>
                </a:solidFill>
                <a:latin typeface="IBM Plex Sans" pitchFamily="34" charset="0"/>
                <a:ea typeface="IBM Plex Sans" pitchFamily="34" charset="-122"/>
                <a:cs typeface="IBM Plex Sans" pitchFamily="34" charset="-120"/>
              </a:rPr>
              <a:t>०.०१ BTC मा कति स्याट्स हुन्छन्? कसैले एक पूरै बिटक्वाइनभन्दा कम परिमाण पनि किन प्रयोग गर्न सक्छ?</a:t>
            </a:r>
            <a:endParaRPr lang="ne"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सुदृढ डिजिटल मुद्राका रूपमा बिटक्वाइन</a:t>
            </a:r>
            <a:endParaRPr lang="ne"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टिकाउ खाता-बही; पहुँच कुञ्जीहरूमा निर्भर हुन्छ</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सजिलै लैजान र साना एकाइमा विभाजन गर्न सकिने; स्थानान्तरणका लागि सञ्चार आवश्यक हुन्छ</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सार्वजनिक रूपमा ज्ञात सीमितता र पुष्टि गर्न सकिने नियमहरू</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सेवाहरूले सार्वजनिक कारोबार इतिहासलाई कसरी लिन्छन् भन्ने कुराले एकाइहरूको आपसी विनिमेयतालाई असर पार्न सक्छ</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स्वीकार्यता ठाउँअनुसार फरक हुन्छ</a:t>
            </a:r>
            <a:endParaRPr lang="ne"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ne" altLang="en-US" sz="2020" b="1" dirty="0">
                <a:solidFill>
                  <a:srgbClr val="25252B"/>
                </a:solidFill>
                <a:latin typeface="IBM Plex Sans" pitchFamily="34" charset="0"/>
                <a:ea typeface="IBM Plex Sans" pitchFamily="34" charset="-122"/>
                <a:cs typeface="IBM Plex Sans" pitchFamily="34" charset="-120"/>
              </a:rPr>
              <a:t>तीन कार्यहरू</a:t>
            </a:r>
            <a:endParaRPr lang="ne"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मूल्य सञ्चयको साधन: पूर्वानुमान गर्न सकिने आपूर्ति; अस्थिर मूल्य</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विनिमयको माध्यम: प्रत्यक्ष स्थानान्तरण; फरक-फरक शुल्क र स्वीकार्यता</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लेखाको एकाइ: BTC वा स्याट्स; धेरै वस्तुको मूल्य फियाट मुद्रामा तोकिन्छ</a:t>
            </a:r>
            <a:endParaRPr lang="ne"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ne" altLang="en-US" sz="1610" dirty="0">
                <a:solidFill>
                  <a:srgbClr val="25252B"/>
                </a:solidFill>
                <a:latin typeface="IBM Plex Sans" pitchFamily="34" charset="0"/>
                <a:ea typeface="IBM Plex Sans" pitchFamily="34" charset="-122"/>
                <a:cs typeface="IBM Plex Sans" pitchFamily="34" charset="-120"/>
              </a:rPr>
              <a:t>“सुदृढ मुद्रा” भनिनु उल्लिखित मापदण्डहरूमा निर्भर हुन्छ। एउटै मापदण्ड प्रयोग गरेर विकल्पहरूको तुलना गर्नुहोस्।</a:t>
            </a:r>
            <a:endParaRPr lang="ne"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 स्टेबलक्वाइन र अन्य क्रिप्टो-सम्पत्तिहरू</a:t>
            </a:r>
            <a:endParaRPr lang="ne"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बिटकोइन:</a:t>
            </a:r>
            <a:r>
              <a:rPr lang="ne" altLang="en-US" sz="2300" dirty="0">
                <a:solidFill>
                  <a:srgbClr val="25252B"/>
                </a:solidFill>
                <a:latin typeface="IBM Plex Sans" pitchFamily="34" charset="0"/>
                <a:ea typeface="IBM Plex Sans" pitchFamily="34" charset="-122"/>
                <a:cs typeface="IBM Plex Sans" pitchFamily="34" charset="-120"/>
              </a:rPr>
              <a:t> सार्वजनिक निष्कासन नियमहरू; कुनै केन्द्रीय निष्कासनकर्ता छैन</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स्टेबलकोइनहरू:</a:t>
            </a:r>
            <a:r>
              <a:rPr lang="ne" altLang="en-US" sz="2300" dirty="0">
                <a:solidFill>
                  <a:srgbClr val="25252B"/>
                </a:solidFill>
                <a:latin typeface="IBM Plex Sans" pitchFamily="34" charset="0"/>
                <a:ea typeface="IBM Plex Sans" pitchFamily="34" charset="-122"/>
                <a:cs typeface="IBM Plex Sans" pitchFamily="34" charset="-120"/>
              </a:rPr>
              <a:t> सन्दर्भ मूल्य कायम राख्ने लक्ष्य; सञ्चिति, संयन्त्रहरू, वा सटहीका दाबीहरू</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अन्य क्रिप्टो-सम्पत्तिहरू:</a:t>
            </a:r>
            <a:r>
              <a:rPr lang="ne" altLang="en-US" sz="2300" dirty="0">
                <a:solidFill>
                  <a:srgbClr val="25252B"/>
                </a:solidFill>
                <a:latin typeface="IBM Plex Sans" pitchFamily="34" charset="0"/>
                <a:ea typeface="IBM Plex Sans" pitchFamily="34" charset="-122"/>
                <a:cs typeface="IBM Plex Sans" pitchFamily="34" charset="-120"/>
              </a:rPr>
              <a:t> फरक नेटवर्कहरू, निष्कासन, नियन्त्रण, र उद्देश्यहरू</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कुनै फोर्कको कोडको इतिहास बिटकोइनसँग साझा हुँदैमा त्यसले बिटकोइनको नेटवर्क वा सुरक्षा पाउँदैन</a:t>
            </a:r>
            <a:endParaRPr lang="ne"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ne" altLang="en-US" sz="2300" b="1" dirty="0">
                <a:solidFill>
                  <a:srgbClr val="422C70"/>
                </a:solidFill>
                <a:latin typeface="IBM Plex Sans" pitchFamily="34" charset="0"/>
                <a:ea typeface="IBM Plex Sans" pitchFamily="34" charset="-122"/>
                <a:cs typeface="IBM Plex Sans" pitchFamily="34" charset="-120"/>
              </a:rPr>
              <a:t>तुलना गर्नुहोस्:</a:t>
            </a:r>
            <a:r>
              <a:rPr lang="ne" altLang="en-US" sz="2300" dirty="0">
                <a:solidFill>
                  <a:srgbClr val="25252B"/>
                </a:solidFill>
                <a:latin typeface="IBM Plex Sans" pitchFamily="34" charset="0"/>
                <a:ea typeface="IBM Plex Sans" pitchFamily="34" charset="-122"/>
                <a:cs typeface="IBM Plex Sans" pitchFamily="34" charset="-120"/>
              </a:rPr>
              <a:t> निष्कासनमाथिको नियन्त्रण, स्वतन्त्र प्रमाणीकरण, साँचोमाथिको नियन्त्रण, र कारोबारका प्रतिपक्षहरू।</a:t>
            </a:r>
            <a:endParaRPr lang="ne"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यो तुलनाले बिटकोइनलाई स्पष्ट पार्छ; यसले कुनै पनि सम्पत्ति प्राप्त गर्न, कारोबार गर्न, वा प्रवर्द्धन गर्न सिफारिस गर्दैन।</a:t>
            </a:r>
            <a:endParaRPr lang="n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फरक डिजाइनहरू, फरक जोखिमहरू</a:t>
            </a:r>
            <a:endParaRPr lang="ne"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बिटकोइन:</a:t>
            </a:r>
            <a:r>
              <a:rPr lang="ne" altLang="en-US" sz="2300" dirty="0">
                <a:solidFill>
                  <a:srgbClr val="25252B"/>
                </a:solidFill>
                <a:latin typeface="IBM Plex Sans" pitchFamily="34" charset="0"/>
                <a:ea typeface="IBM Plex Sans" pitchFamily="34" charset="-122"/>
                <a:cs typeface="IBM Plex Sans" pitchFamily="34" charset="-120"/>
              </a:rPr>
              <a:t> मूल्यमा उतारचढाव, साँचो हराउने जोखिम, भुक्तानीको अपरिवर्तनीयता, शुल्क, सार्वजनिक अभिलेखहरू</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स्टेबलकोइनहरू:</a:t>
            </a:r>
            <a:r>
              <a:rPr lang="ne" altLang="en-US" sz="2300" dirty="0">
                <a:solidFill>
                  <a:srgbClr val="25252B"/>
                </a:solidFill>
                <a:latin typeface="IBM Plex Sans" pitchFamily="34" charset="0"/>
                <a:ea typeface="IBM Plex Sans" pitchFamily="34" charset="-122"/>
                <a:cs typeface="IBM Plex Sans" pitchFamily="34" charset="-120"/>
              </a:rPr>
              <a:t> तोकिएको मूल्यसँगको सम्बन्ध टुट्नु, सञ्चित सम्पत्ति, सटही, रोक्का, र कारोबारका प्रतिपक्षहरू</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अन्य क्रिप्टो-सम्पत्तिहरू:</a:t>
            </a:r>
            <a:r>
              <a:rPr lang="ne" altLang="en-US" sz="2300" dirty="0">
                <a:solidFill>
                  <a:srgbClr val="25252B"/>
                </a:solidFill>
                <a:latin typeface="IBM Plex Sans" pitchFamily="34" charset="0"/>
                <a:ea typeface="IBM Plex Sans" pitchFamily="34" charset="-122"/>
                <a:cs typeface="IBM Plex Sans" pitchFamily="34" charset="-120"/>
              </a:rPr>
              <a:t> नियम परिवर्तन, सीमित पक्षहरूमा केन्द्रित प्रभाव, सफ्टवेयरका त्रुटिहरू, ह्याकहरू, र ब्लकचेनहरू जोड्ने ब्रिजहरू</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सेवाहरू:</a:t>
            </a:r>
            <a:r>
              <a:rPr lang="ne" altLang="en-US" sz="2300" dirty="0">
                <a:solidFill>
                  <a:srgbClr val="25252B"/>
                </a:solidFill>
                <a:latin typeface="IBM Plex Sans" pitchFamily="34" charset="0"/>
                <a:ea typeface="IBM Plex Sans" pitchFamily="34" charset="-122"/>
                <a:cs typeface="IBM Plex Sans" pitchFamily="34" charset="-120"/>
              </a:rPr>
              <a:t> विभिन्न श्रेणीहरूमा सम्पत्तिको जिम्मा, सेवा विफलता, पहुँच, र कानुनी जोखिमहरू</a:t>
            </a:r>
            <a:endParaRPr lang="ne" sz="2300" dirty="0"/>
          </a:p>
        </p:txBody>
      </p:sp>
      <p:sp>
        <p:nvSpPr>
          <p:cNvPr id="5" name="Text 3"/>
          <p:cNvSpPr/>
          <p:nvPr/>
        </p:nvSpPr>
        <p:spPr>
          <a:xfrm>
            <a:off x="666780" y="4645243"/>
            <a:ext cx="11510010" cy="789950"/>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परिचित कारोबार सङ्केत, स्थिर देखिने मूल्य, वा आकर्षक रूपमा बनाइएको एपले सुरक्षाको प्रमाण दिँदैन। टोकनहरूले स्वतः कम्पनीको स्वामित्व, आम्दानी, वा सटहीको अधिकार प्रदान गर्दैनन्।</a:t>
            </a:r>
            <a:endParaRPr lang="ne"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सिकाइ भनेको कारोबार वा प्रचार होइन</a:t>
            </a:r>
            <a:endParaRPr lang="n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व्याख्या गर्नुहोस्, प्रश्न गर्नुहोस्, तुलना गर्नुहोस् र प्रमाणित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सट्टेबाजी: मूल्य जोखिम, प्लेटफर्म जोखिम र दबाब</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प्रवर्द्धन: स्वार्थ बाझिने सम्भावना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किन्न, बेच्न वा राखिराख्न कुनै निर्देशन छैन</a:t>
            </a:r>
            <a:endParaRPr lang="ne"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ne" altLang="en-US" sz="2400" b="1" dirty="0">
                <a:solidFill>
                  <a:srgbClr val="422C70"/>
                </a:solidFill>
                <a:latin typeface="IBM Plex Sans" pitchFamily="34" charset="0"/>
                <a:ea typeface="IBM Plex Sans" pitchFamily="34" charset="-122"/>
                <a:cs typeface="IBM Plex Sans" pitchFamily="34" charset="-120"/>
              </a:rPr>
              <a:t>स्थानीय मूल्यको जाँच</a:t>
            </a:r>
            <a:endParaRPr lang="ne" sz="2400" dirty="0"/>
          </a:p>
          <a:p>
            <a:pPr algn="l" indent="0" marL="0">
              <a:lnSpc>
                <a:spcPct val="113000"/>
              </a:lnSpc>
              <a:spcBef>
                <a:spcPts val="360"/>
              </a:spcBef>
              <a:buNone/>
            </a:pPr>
            <a:r>
              <a:rPr lang="ne" altLang="en-US" sz="2400" dirty="0">
                <a:solidFill>
                  <a:srgbClr val="25252B"/>
                </a:solidFill>
                <a:latin typeface="IBM Plex Sans" pitchFamily="34" charset="0"/>
                <a:ea typeface="IBM Plex Sans" pitchFamily="34" charset="-122"/>
                <a:cs typeface="IBM Plex Sans" pitchFamily="34" charset="-120"/>
              </a:rPr>
              <a:t>बजार मूल्य, स्थानीय स्वीकार्यता र व्यक्तिगत रुचि वा पूर्वाग्रहलाई छुट्टाछुट्टै हेर्नुहोस्।</a:t>
            </a:r>
            <a:endParaRPr lang="n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बिटक्वाइनको उत्पत्तिको समयरेखा</a:t>
            </a:r>
            <a:endParaRPr lang="n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Satoshi Nakamoto एउटा छद्मनाम हो; यसका सर्जक वा सर्जकहरू अझै अज्ञात छन्। अरूले स्थायी केन्द्रीय नेतृत्वबिना नै खुला-स्रोत सञ्जाललाई निरन्तरता दिए।</a:t>
            </a:r>
            <a:endParaRPr lang="ne"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यसको उत्पत्तिको कथासँगै यसको संरचना र सञ्चालनको पनि मूल्याङ्कन गर्नुहोस्।</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अक्टोबर 2008श्वेतपत्र प्रकाशित: मध्यस्थबिना अनलाइन भुक्तानी3 जनवरी 2009जेनेसिस ब्लक: बिटक्वाइन सञ्जालको सुरुवात 12 जनवरी 2009व्यक्तिबाट व्यक्तिलाई गरिएको पहिलो कारोबार, Satoshi बाट Hal Finney लाई 2">    </p:cNvPr>
          <p:cNvPicPr>
            <a:picLocks noChangeAspect="1"/>
          </p:cNvPicPr>
          <p:nvPr/>
        </p:nvPicPr>
        <p:blipFill>
          <a:blip r:embed="rId1"/>
          <a:stretch>
            <a:fillRect/>
          </a:stretch>
        </p:blipFill>
        <p:spPr>
          <a:xfrm>
            <a:off x="342900" y="1446947"/>
            <a:ext cx="11506170" cy="381176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सशक्तीकरण, जोखिम र जिम्मेवारी</a:t>
            </a:r>
            <a:endParaRPr lang="n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कुञ्जीहरू मार्फत प्रत्यक्ष नियन्त्रण</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सार्वजनिक नियमहरू र स्वतन्त्र प्रमाणीकरण</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विश्वव्यापी पियर-टु-पियर स्थानान्तरण</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ब्याकअप, भुक्तानी जाँच र पुनःप्राप्तिको योजना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मूल्यमा उतारचढाव, सार्वजनिक अभिलेख, शुल्क र सीमित स्वीकार्यता</a:t>
            </a:r>
            <a:endParaRPr lang="n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कुनै पनि कम्पनीले हराएको सीड फ्रेज पुनःप्राप्त गर्न सक्दैन। उल्लेखनीय रकम स्थानान्तरण गर्नुअघि गोप्य जानकारी नखुलाई सहयोग माग्नुहोस्।</a:t>
            </a:r>
            <a:endParaRPr lang="ne"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व्यक्तिगत जिम्मेवारीमा शिक्षा, सहकर्मी समीक्षा, कार्यविधि र साना परीक्षणहरू समावेश हुन सक्छन्।</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पुनरावलोकन: बिटकोइनले मौद्रिक प्रणालीका कमजोरीहरूलाई कसरी</a:t>
            </a:r>
            <a:br/>
            <a:r>
              <a:rPr lang="ne" altLang="en-US" sz="3000" dirty="0">
                <a:solidFill>
                  <a:srgbClr val="422C70"/>
                </a:solidFill>
                <a:latin typeface="IBM Plex Sans Medium" pitchFamily="34" charset="0"/>
                <a:ea typeface="IBM Plex Sans Medium" pitchFamily="34" charset="-122"/>
                <a:cs typeface="IBM Plex Sans Medium" pitchFamily="34" charset="-120"/>
              </a:rPr>
              <a:t>सम्बोधन गर्छ?</a:t>
            </a:r>
            <a:endParaRPr lang="ne" sz="3000" dirty="0"/>
          </a:p>
        </p:txBody>
      </p:sp>
      <p:sp>
        <p:nvSpPr>
          <p:cNvPr id="4" name="Text 2"/>
          <p:cNvSpPr/>
          <p:nvPr/>
        </p:nvSpPr>
        <p:spPr>
          <a:xfrm>
            <a:off x="666780" y="1848551"/>
            <a:ext cx="11510010" cy="361920"/>
          </a:xfrm>
          <a:prstGeom prst="rect">
            <a:avLst/>
          </a:prstGeom>
          <a:noFill/>
          <a:ln/>
        </p:spPr>
        <p:txBody>
          <a:bodyPr wrap="square" lIns="0" tIns="0" rIns="0" bIns="0" rtlCol="0" anchor="t"/>
          <a:lstStyle/>
          <a:p>
            <a:pPr algn="l" indent="0" marL="0">
              <a:lnSpc>
                <a:spcPct val="113000"/>
              </a:lnSpc>
              <a:buNone/>
            </a:pPr>
            <a:r>
              <a:rPr lang="ne" altLang="en-US" sz="2110" b="1" dirty="0">
                <a:solidFill>
                  <a:srgbClr val="25252B"/>
                </a:solidFill>
                <a:latin typeface="IBM Plex Sans" pitchFamily="34" charset="0"/>
                <a:ea typeface="IBM Plex Sans" pitchFamily="34" charset="-122"/>
                <a:cs typeface="IBM Plex Sans" pitchFamily="34" charset="-120"/>
              </a:rPr>
              <a:t>मुख्य सिकाइहरू</a:t>
            </a:r>
            <a:endParaRPr lang="ne" sz="2110" dirty="0"/>
          </a:p>
        </p:txBody>
      </p:sp>
      <p:sp>
        <p:nvSpPr>
          <p:cNvPr id="5" name="Text 3"/>
          <p:cNvSpPr/>
          <p:nvPr/>
        </p:nvSpPr>
        <p:spPr>
          <a:xfrm>
            <a:off x="1002000" y="242498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परिवर्तनशील आपूर्ति → सार्वजनिक निष्कासन नियमहरू; प्रयोगकर्ताहरूले तिनको पालना गराउँछन्</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केन्द्रीय भुक्तानी अनुमति → प्रत्यक्ष व्यक्ति-व्यक्ति हस्तान्तरण; त्रुटिहरू सच्याउन कठिन</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केन्द्रीय खाता → साझा प्रमाणीकरण; सार्वजनिक अभिलेखका कारण गोपनीयतासम्बन्धी जोखिमहरू</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संस्थागत पहुँच → साँचोमाथिको नियन्त्रण; जगेडा प्रतिको जिम्मेवारी</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कारोबारको क्रम निर्धारण → कार्यको प्रमाण; उपकरण र ऊर्जाको लागत</a:t>
            </a:r>
            <a:endParaRPr lang="ne" sz="2110" dirty="0"/>
          </a:p>
        </p:txBody>
      </p:sp>
      <p:sp>
        <p:nvSpPr>
          <p:cNvPr id="6" name="Shape 4"/>
          <p:cNvSpPr/>
          <p:nvPr/>
        </p:nvSpPr>
        <p:spPr>
          <a:xfrm>
            <a:off x="666780" y="4744090"/>
            <a:ext cx="10858500" cy="1085850"/>
          </a:xfrm>
          <a:prstGeom prst="rect">
            <a:avLst/>
          </a:prstGeom>
          <a:solidFill>
            <a:srgbClr val="F3F3FA"/>
          </a:solidFill>
          <a:ln/>
        </p:spPr>
      </p:sp>
      <p:sp>
        <p:nvSpPr>
          <p:cNvPr id="7" name="Shape 5"/>
          <p:cNvSpPr/>
          <p:nvPr/>
        </p:nvSpPr>
        <p:spPr>
          <a:xfrm>
            <a:off x="666780" y="4744090"/>
            <a:ext cx="57150" cy="1085850"/>
          </a:xfrm>
          <a:prstGeom prst="rect">
            <a:avLst/>
          </a:prstGeom>
          <a:solidFill>
            <a:srgbClr val="422C70"/>
          </a:solidFill>
          <a:ln/>
        </p:spPr>
      </p:sp>
      <p:sp>
        <p:nvSpPr>
          <p:cNvPr id="8" name="Text 6"/>
          <p:cNvSpPr/>
          <p:nvPr/>
        </p:nvSpPr>
        <p:spPr>
          <a:xfrm>
            <a:off x="1153058" y="4985492"/>
            <a:ext cx="10539649" cy="603047"/>
          </a:xfrm>
          <a:prstGeom prst="rect">
            <a:avLst/>
          </a:prstGeom>
          <a:noFill/>
          <a:ln/>
        </p:spPr>
        <p:txBody>
          <a:bodyPr wrap="square" lIns="0" tIns="0" rIns="0" bIns="0" rtlCol="0" anchor="t"/>
          <a:lstStyle/>
          <a:p>
            <a:pPr algn="l" indent="0" marL="0">
              <a:lnSpc>
                <a:spcPct val="113000"/>
              </a:lnSpc>
              <a:buNone/>
            </a:pPr>
            <a:r>
              <a:rPr lang="ne" altLang="en-US" sz="2110" b="1" dirty="0">
                <a:solidFill>
                  <a:srgbClr val="422C70"/>
                </a:solidFill>
                <a:latin typeface="IBM Plex Sans" pitchFamily="34" charset="0"/>
                <a:ea typeface="IBM Plex Sans" pitchFamily="34" charset="-122"/>
                <a:cs typeface="IBM Plex Sans" pitchFamily="34" charset="-120"/>
              </a:rPr>
              <a:t>एकछिन मनन गरौँ</a:t>
            </a:r>
            <a:endParaRPr lang="ne" sz="2110" dirty="0"/>
          </a:p>
          <a:p>
            <a:pPr algn="l" indent="0" marL="0">
              <a:lnSpc>
                <a:spcPct val="113000"/>
              </a:lnSpc>
              <a:spcBef>
                <a:spcPts val="320"/>
              </a:spcBef>
              <a:buNone/>
            </a:pPr>
            <a:r>
              <a:rPr lang="ne" altLang="en-US" sz="2110" dirty="0">
                <a:solidFill>
                  <a:srgbClr val="25252B"/>
                </a:solidFill>
                <a:latin typeface="IBM Plex Sans" pitchFamily="34" charset="0"/>
                <a:ea typeface="IBM Plex Sans" pitchFamily="34" charset="-122"/>
                <a:cs typeface="IBM Plex Sans" pitchFamily="34" charset="-120"/>
              </a:rPr>
              <a:t>अब तपाईं बिटक्वाइनको संरचनाको कुन पक्षलाई फरक ढङ्गले व्याख्या गर्नुहुन्छ, र किन?</a:t>
            </a:r>
            <a:endParaRPr lang="ne"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२</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7941F"/>
                </a:solidFill>
                <a:latin typeface="IBM Plex Sans Medium" pitchFamily="34" charset="0"/>
                <a:ea typeface="IBM Plex Sans Medium" pitchFamily="34" charset="-122"/>
                <a:cs typeface="IBM Plex Sans Medium" pitchFamily="34" charset="-120"/>
              </a:rPr>
              <a:t>मोड्युल ३</a:t>
            </a:r>
            <a:endParaRPr lang="ne"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बिटक्वाइनको सुरक्षित प्रयोग</a:t>
            </a:r>
            <a:endParaRPr lang="ne"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ne" altLang="en-US" sz="2400" b="1" dirty="0">
                <a:solidFill>
                  <a:srgbClr val="FFFFFF"/>
                </a:solidFill>
                <a:latin typeface="IBM Plex Sans" pitchFamily="34" charset="0"/>
                <a:ea typeface="IBM Plex Sans" pitchFamily="34" charset="-122"/>
                <a:cs typeface="IBM Plex Sans" pitchFamily="34" charset="-120"/>
              </a:rPr>
              <a:t>कार्य:</a:t>
            </a:r>
            <a:r>
              <a:rPr lang="ne" altLang="en-US" sz="2400" dirty="0">
                <a:solidFill>
                  <a:srgbClr val="FFFFFF"/>
                </a:solidFill>
                <a:latin typeface="IBM Plex Sans" pitchFamily="34" charset="0"/>
                <a:ea typeface="IBM Plex Sans" pitchFamily="34" charset="-122"/>
                <a:cs typeface="IBM Plex Sans" pitchFamily="34" charset="-120"/>
              </a:rPr>
              <a:t> बिटक्वाइन प्रयोग गर्ने र सुरक्षित राख्ने जिम्मेवारी म कसरी लिन्छु?</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सुरक्षित प्रारम्भिक कदमहरू</a:t>
            </a:r>
            <a:endParaRPr lang="ne"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प्राप्त गर्न आवश्यक जानकारी साझा गर्नुहोस्; गोप्य जानकारी कहिल्यै साझा नगर्नुहोस्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पठाउने कार्य स्वीकृत गर्नुअघि एकछिन रोकिनुहोस्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गल्तीको असर सानो राख्नुहोस्; मद्दत माग्नुहोस्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पहिल्यै तयार गरिएका, खाली, सिमुलेट गरिएका वा स्वीकृत कम जोखिमका सामग्री प्रयोग गर्नुहोस्</a:t>
            </a:r>
            <a:endParaRPr lang="ne"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कुनै खरिद, व्यक्तिगत रकम वा व्यक्तिगत वालेट आवश्यक पर्दैन। वास्तविक कारोबारको अभ्यासले गोपनीयता, सुरक्षा र रकम गुमाउने जोखिम थप्छ; रकम प्रयोग नगर्ने विकल्प उपलब्ध छ।</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वालेटहरू</a:t>
            </a:r>
            <a:endParaRPr lang="ne"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बिटकोइन वालेटले कारोबार प्राप्त गर्न र अधिकृत गर्न आवश्यक कुञ्जीहरू र जानकारी व्यवस्थापन गर्छ; बिटकोइन भने साझा खाताबहीमा अभिलेखित रहन्छ।</a:t>
            </a:r>
            <a:endParaRPr lang="ne"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कुञ्जीहरू कसको नियन्त्रणमा हुन्छन्?</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पहुँच कसरी पुनः प्राप्त गरिन्छ?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कुन भुक्तानी विधिहरू समर्थित छन्?</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स्रोत, मर्मतसम्भार, अनुकूलता, गोपनीयता, लागत, र सहयोग</a:t>
            </a:r>
            <a:endParaRPr lang="ne"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खुला स्रोत कोडले निरीक्षण गर्न सम्भव बनाउँछ; यसले कुनै वालेट सुरक्षित वा उपयुक्त छ भन्ने प्रमाणित गर्दैन।</a:t>
            </a:r>
            <a:endParaRPr lang="ne"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प्रशिक्षणका लागि प्रयोग गरिने वालेटमा उल्लेख्य रकम राख्नु हुँदैन। पछि प्रयोग गरिने व्यक्तिगत वालेटका लागि नयाँ निजी सेटअप र पहुँच पुनः प्राप्त गर्ने नयाँ जानकारी आवश्यक हुन्छ।</a:t>
            </a:r>
            <a:endParaRPr lang="ne"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तपाईंको वालेटमा साँचाहरू रहन्छन् प्राप्त गर्नुहोस् प्राप्त गर्ने ठेगाना साझा गर्नुहोस्पठाउनुहोस् आफ्नो साँचो प्रयोग गरी हस्ताक्षर गर्नुहोस् बिटकोइन साझा खाताबहीमै रहन्छ">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ठेगानाहरू</a:t>
            </a:r>
            <a:endParaRPr lang="n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अन-चेन भुक्तानी प्राप्त गर्नका लागि सार्वजनिक जानकारी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इच्छित वालेटको भुक्तानी प्राप्त गर्ने स्क्रिनबाट जानकारी लिनुहोस्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स्क्यान वा प्रतिलिपि गर्नुहोस्; त्यसपछि विश्वसनीय स्क्रिनसँग तुलना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प्राप्तकर्ता, नेटवर्क र भुक्तानी विधि पुष्टि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अन-चेन ठेगाना र लाइटनिङ इनभ्वाइस: फरक अनुरोधहरू</a:t>
            </a:r>
            <a:endParaRPr lang="ne"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हानिकारक सफ्टवेयरले प्रतिलिपि गरिएका गन्तव्यहरू बदल्न सक्छ। परिचित देखिनु मात्र पर्याप्त हुँदैन। नयाँ ठेगानाहरूले भुक्तानीहरूबीच सजिलै सम्बन्ध पत्ता लगाउने सम्भावना घटाउँछन्; तिनले भुक्तानीहरूलाई बेनामी बनाउँदैनन्।</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कुञ्जीहरू</a:t>
            </a:r>
            <a:endParaRPr lang="ne"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निजी कुञ्जी:</a:t>
            </a:r>
            <a:r>
              <a:rPr lang="ne" altLang="en-US" sz="2110" dirty="0">
                <a:solidFill>
                  <a:srgbClr val="25252B"/>
                </a:solidFill>
                <a:latin typeface="IBM Plex Sans" pitchFamily="34" charset="0"/>
                <a:ea typeface="IBM Plex Sans" pitchFamily="34" charset="-122"/>
                <a:cs typeface="IBM Plex Sans" pitchFamily="34" charset="-120"/>
              </a:rPr>
              <a:t> खर्च गर्न अनुमति दिन प्रयोग गरिने गोप्य जानकारी</a:t>
            </a:r>
            <a:endParaRPr lang="ne" sz="2110" dirty="0"/>
          </a:p>
          <a:p>
            <a:pPr algn="l" marL="200660" indent="-200660">
              <a:lnSpc>
                <a:spcPct val="113000"/>
              </a:lnSpc>
              <a:spcBef>
                <a:spcPts val="420"/>
              </a:spcBef>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सार्वजनिक कुञ्जी:</a:t>
            </a:r>
            <a:r>
              <a:rPr lang="ne" altLang="en-US" sz="2110" dirty="0">
                <a:solidFill>
                  <a:srgbClr val="25252B"/>
                </a:solidFill>
                <a:latin typeface="IBM Plex Sans" pitchFamily="34" charset="0"/>
                <a:ea typeface="IBM Plex Sans" pitchFamily="34" charset="-122"/>
                <a:cs typeface="IBM Plex Sans" pitchFamily="34" charset="-120"/>
              </a:rPr>
              <a:t> निजी कुञ्जी नखुलाई हस्ताक्षरहरू प्रमाणित गर्छ</a:t>
            </a:r>
            <a:endParaRPr lang="ne" sz="2110" dirty="0"/>
          </a:p>
          <a:p>
            <a:pPr algn="l" marL="200660" indent="-200660">
              <a:lnSpc>
                <a:spcPct val="113000"/>
              </a:lnSpc>
              <a:spcBef>
                <a:spcPts val="420"/>
              </a:spcBef>
              <a:buSzPct val="100000"/>
              <a:buChar char="•"/>
            </a:pPr>
            <a:r>
              <a:rPr lang="ne" altLang="en-US" sz="2110" b="1" dirty="0">
                <a:solidFill>
                  <a:srgbClr val="422C70"/>
                </a:solidFill>
                <a:latin typeface="IBM Plex Sans" pitchFamily="34" charset="0"/>
                <a:ea typeface="IBM Plex Sans" pitchFamily="34" charset="-122"/>
                <a:cs typeface="IBM Plex Sans" pitchFamily="34" charset="-120"/>
              </a:rPr>
              <a:t>ठेगाना:</a:t>
            </a:r>
            <a:r>
              <a:rPr lang="ne" altLang="en-US" sz="2110" dirty="0">
                <a:solidFill>
                  <a:srgbClr val="25252B"/>
                </a:solidFill>
                <a:latin typeface="IBM Plex Sans" pitchFamily="34" charset="0"/>
                <a:ea typeface="IBM Plex Sans" pitchFamily="34" charset="-122"/>
                <a:cs typeface="IBM Plex Sans" pitchFamily="34" charset="-120"/>
              </a:rPr>
              <a:t> सार्वजनिक कुञ्जीको जानकारीबाट प्राप्त गरिने रकम प्राप्त गर्नेसम्बन्धी जानकारी</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वालेटहरूले सामान्यतया धेरै कुञ्जीहरू स्वतः व्यवस्थापन गर्छन्</a:t>
            </a:r>
            <a:endParaRPr lang="ne"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ne" altLang="en-US" sz="2110" dirty="0">
                <a:solidFill>
                  <a:srgbClr val="25252B"/>
                </a:solidFill>
                <a:latin typeface="IBM Plex Sans" pitchFamily="34" charset="0"/>
                <a:ea typeface="IBM Plex Sans" pitchFamily="34" charset="-122"/>
                <a:cs typeface="IBM Plex Sans" pitchFamily="34" charset="-120"/>
              </a:rPr>
              <a:t>निजी कुञ्जीहरू, सिड वाक्यांशहरू, पासवर्डहरू वा पुनःप्राप्ति कोडहरू कहिल्यै साझा नगर्नुहोस्। कुनै पनि वैध शिक्षाकर्मी, सहायता कर्मचारी, वालेट कम्पनी, एक्सचेन्ज कर्मचारी वा विकासकर्तालाई यिनको आवश्यकता पर्दैन।</a:t>
            </a:r>
            <a:endParaRPr lang="ne"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ne" altLang="en-US" sz="2110" b="1" dirty="0">
                <a:solidFill>
                  <a:srgbClr val="422C70"/>
                </a:solidFill>
                <a:latin typeface="IBM Plex Sans" pitchFamily="34" charset="0"/>
                <a:ea typeface="IBM Plex Sans" pitchFamily="34" charset="-122"/>
                <a:cs typeface="IBM Plex Sans" pitchFamily="34" charset="-120"/>
              </a:rPr>
              <a:t>प्रयास गर्नुहोस्</a:t>
            </a:r>
            <a:endParaRPr lang="ne" sz="2110" dirty="0"/>
          </a:p>
          <a:p>
            <a:pPr algn="l" indent="0" marL="0">
              <a:lnSpc>
                <a:spcPct val="113000"/>
              </a:lnSpc>
              <a:spcBef>
                <a:spcPts val="320"/>
              </a:spcBef>
              <a:buNone/>
            </a:pPr>
            <a:r>
              <a:rPr lang="ne" altLang="en-US" sz="2110" dirty="0">
                <a:solidFill>
                  <a:srgbClr val="25252B"/>
                </a:solidFill>
                <a:latin typeface="IBM Plex Sans" pitchFamily="34" charset="0"/>
                <a:ea typeface="IBM Plex Sans" pitchFamily="34" charset="-122"/>
                <a:cs typeface="IBM Plex Sans" pitchFamily="34" charset="-120"/>
              </a:rPr>
              <a:t>तयार गरिएका उदाहरणहरूलाई रकम प्राप्त गर्नेसम्बन्धी जानकारी, गोप्य जानकारी र कुनै व्यक्तिसँग जोडिँदा संवेदनशील बन्ने सार्वजनिक जानकारीमा वर्गीकरण गर्नुहोस्।</a:t>
            </a:r>
            <a:endParaRPr lang="ne"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निजी साँचो: यसलाई कहिल्यै साझा नगर्नुहोस्। यो साँचो हुने जोसुकैले तपाईंको बिटक्वाइन खर्च गर्न सक्छ। प्राप्त गर्न: साझा गर्न सुरक्षित निजी साँचोबाट व्युत्पन्न सार्वजनिक साँचो सार्वजनिक साँचोको जानकारीब">    </p:cNvPr>
          <p:cNvPicPr>
            <a:picLocks noChangeAspect="1"/>
          </p:cNvPicPr>
          <p:nvPr/>
        </p:nvPicPr>
        <p:blipFill>
          <a:blip r:embed="rId1"/>
          <a:stretch>
            <a:fillRect/>
          </a:stretch>
        </p:blipFill>
        <p:spPr>
          <a:xfrm>
            <a:off x="342900" y="1203625"/>
            <a:ext cx="11506170" cy="42983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सिड वाक्यांशहरू</a:t>
            </a:r>
            <a:endParaRPr lang="ne"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सीड फ्रेज भनेको शब्दहरूको क्रमबद्ध सूची हो, जसलाई धेरै वालेटहरूले आफ्ना निजी कुञ्जीहरू पुनःप्राप्त गर्न प्रयोग गर्छन्।</a:t>
            </a:r>
            <a:endParaRPr lang="ne"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प्रायः १२ वा २४ शब्दहरू; संरचनाहरू फरक हुन्छन्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सही हिज्जे र क्रम</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आधिकारिक ब्याकअप निर्देशनहरू; निजी, अफलाइन भण्डारण</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हराउने, क्षति हुने, क्यामेरा र अरूको नजरमा पर्ने जोखिमबाट जोगाउनुहोस्</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अभिरक्षात्मक र गैर-अभिरक्षात्मक प्रयोग</a:t>
            </a:r>
            <a:endParaRPr lang="ne"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सेवा प्रदायकको नियन्त्रणमा:</a:t>
            </a:r>
            <a:r>
              <a:rPr lang="ne" altLang="en-US" sz="2210" dirty="0">
                <a:solidFill>
                  <a:srgbClr val="25252B"/>
                </a:solidFill>
                <a:latin typeface="IBM Plex Sans" pitchFamily="34" charset="0"/>
                <a:ea typeface="IBM Plex Sans" pitchFamily="34" charset="-122"/>
                <a:cs typeface="IBM Plex Sans" pitchFamily="34" charset="-120"/>
              </a:rPr>
              <a:t> सेवा प्रदायकले साँचोहरू र खाता पुनःप्राप्ति नियन्त्रण गर्छ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देखाइएको मौज्दात: बिटकोइन उपलब्ध गराउने सेवा प्रदायकको वाचा</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आफ्नै नियन्त्रणमा:</a:t>
            </a:r>
            <a:r>
              <a:rPr lang="ne" altLang="en-US" sz="2210" dirty="0">
                <a:solidFill>
                  <a:srgbClr val="25252B"/>
                </a:solidFill>
                <a:latin typeface="IBM Plex Sans" pitchFamily="34" charset="0"/>
                <a:ea typeface="IBM Plex Sans" pitchFamily="34" charset="-122"/>
                <a:cs typeface="IBM Plex Sans" pitchFamily="34" charset="-120"/>
              </a:rPr>
              <a:t> प्रयोगकर्ताले साँचोहरू र ब्याकअप नियन्त्रण गर्छन्</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प्रत्यक्ष नियन्त्रणसँगै त्रुटि र पुनःप्राप्तिको जिम्मेवारी पनि आउँछ</a:t>
            </a:r>
            <a:endParaRPr lang="ne" sz="2210" dirty="0"/>
          </a:p>
        </p:txBody>
      </p:sp>
      <p:sp>
        <p:nvSpPr>
          <p:cNvPr id="5" name="Text 3"/>
          <p:cNvSpPr/>
          <p:nvPr/>
        </p:nvSpPr>
        <p:spPr>
          <a:xfrm>
            <a:off x="666780" y="3369655"/>
            <a:ext cx="11510010" cy="75694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सार्वजनिक ब्लकचेनले कुनै सेवा प्रदायकले कुनै खास ग्राहकलाई कति दिन बाँकी छ भनेर प्रमाणित गर्न सक्दैन। आफ्नै नियन्त्रणमा राख्दा पनि सफ्टवेयर, हार्डवेयर, सर्भर र नेटवर्कमा निर्भरता रहन सक्छ।</a:t>
            </a:r>
            <a:endParaRPr lang="ne" sz="2210" dirty="0"/>
          </a:p>
        </p:txBody>
      </p:sp>
      <p:sp>
        <p:nvSpPr>
          <p:cNvPr id="6" name="Shape 4"/>
          <p:cNvSpPr/>
          <p:nvPr/>
        </p:nvSpPr>
        <p:spPr>
          <a:xfrm>
            <a:off x="666780" y="4406951"/>
            <a:ext cx="10858500" cy="1513423"/>
          </a:xfrm>
          <a:prstGeom prst="rect">
            <a:avLst/>
          </a:prstGeom>
          <a:solidFill>
            <a:srgbClr val="F3F3FA"/>
          </a:solidFill>
          <a:ln/>
        </p:spPr>
      </p:sp>
      <p:sp>
        <p:nvSpPr>
          <p:cNvPr id="7" name="Shape 5"/>
          <p:cNvSpPr/>
          <p:nvPr/>
        </p:nvSpPr>
        <p:spPr>
          <a:xfrm>
            <a:off x="666780" y="4406951"/>
            <a:ext cx="57150" cy="1513423"/>
          </a:xfrm>
          <a:prstGeom prst="rect">
            <a:avLst/>
          </a:prstGeom>
          <a:solidFill>
            <a:srgbClr val="422C70"/>
          </a:solidFill>
          <a:ln/>
        </p:spPr>
      </p:sp>
      <p:sp>
        <p:nvSpPr>
          <p:cNvPr id="8" name="Text 6"/>
          <p:cNvSpPr/>
          <p:nvPr/>
        </p:nvSpPr>
        <p:spPr>
          <a:xfrm>
            <a:off x="1172535" y="4659325"/>
            <a:ext cx="10498226" cy="1008675"/>
          </a:xfrm>
          <a:prstGeom prst="rect">
            <a:avLst/>
          </a:prstGeom>
          <a:noFill/>
          <a:ln/>
        </p:spPr>
        <p:txBody>
          <a:bodyPr wrap="square" lIns="0" tIns="0" rIns="0" bIns="0" rtlCol="0" anchor="t"/>
          <a:lstStyle/>
          <a:p>
            <a:pPr algn="l" indent="0" marL="0">
              <a:lnSpc>
                <a:spcPct val="113000"/>
              </a:lnSpc>
              <a:buNone/>
            </a:pPr>
            <a:r>
              <a:rPr lang="ne" altLang="en-US" sz="2210" b="1" dirty="0">
                <a:solidFill>
                  <a:srgbClr val="422C70"/>
                </a:solidFill>
                <a:latin typeface="IBM Plex Sans" pitchFamily="34" charset="0"/>
                <a:ea typeface="IBM Plex Sans" pitchFamily="34" charset="-122"/>
                <a:cs typeface="IBM Plex Sans" pitchFamily="34" charset="-120"/>
              </a:rPr>
              <a:t>प्रयास गर्नुहोस्</a:t>
            </a:r>
            <a:endParaRPr lang="ne" sz="2210" dirty="0"/>
          </a:p>
          <a:p>
            <a:pPr algn="l" indent="0" marL="0">
              <a:lnSpc>
                <a:spcPct val="113000"/>
              </a:lnSpc>
              <a:spcBef>
                <a:spcPts val="330"/>
              </a:spcBef>
              <a:buNone/>
            </a:pPr>
            <a:r>
              <a:rPr lang="ne" altLang="en-US" sz="2210" dirty="0">
                <a:solidFill>
                  <a:srgbClr val="25252B"/>
                </a:solidFill>
                <a:latin typeface="IBM Plex Sans" pitchFamily="34" charset="0"/>
                <a:ea typeface="IBM Plex Sans" pitchFamily="34" charset="-122"/>
                <a:cs typeface="IBM Plex Sans" pitchFamily="34" charset="-120"/>
              </a:rPr>
              <a:t>तयार पारिएका दुई विवरण तुलना गर्नुहोस्: साँचोहरू कसले नियन्त्रण गर्छ, पहुँच कसले पुनःस्थापित गर्छ, र कुन जोखिम जाँच्नुपर्छ?</a:t>
            </a:r>
            <a:endParaRPr lang="ne" sz="22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सेवाप्रदायकको नियन्त्रणमा तपाईं आफ्नो फोनमा खातामा साइन इन गर्नुहुन्छसेवाप्रदायकले साँचोहरू आफ्ना सर्भरहरूमा राख्छ सेवाप्रदायकले तपाईंको भुक्तानी स्वीकृत गर्छ र त्यसमा हस्ताक्षर गर्छमौज्दातसेवाप्रदायक">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हट र कोल्ड वालेटहरू</a:t>
            </a:r>
            <a:endParaRPr lang="ne" sz="3000" dirty="0"/>
          </a:p>
        </p:txBody>
      </p:sp>
      <p:sp>
        <p:nvSpPr>
          <p:cNvPr id="5" name="Text 2"/>
          <p:cNvSpPr/>
          <p:nvPr/>
        </p:nvSpPr>
        <p:spPr>
          <a:xfrm>
            <a:off x="1017179" y="1379464"/>
            <a:ext cx="5956493" cy="3195645"/>
          </a:xfrm>
          <a:prstGeom prst="rect">
            <a:avLst/>
          </a:prstGeom>
          <a:noFill/>
          <a:ln/>
        </p:spPr>
        <p:txBody>
          <a:bodyPr wrap="square" lIns="0" tIns="0" rIns="0" bIns="0" rtlCol="0" anchor="t"/>
          <a:lstStyle/>
          <a:p>
            <a:pPr algn="l" marL="210820" indent="-210820">
              <a:lnSpc>
                <a:spcPct val="113000"/>
              </a:lnSpc>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हट:</a:t>
            </a:r>
            <a:r>
              <a:rPr lang="ne" altLang="en-US" sz="2210" dirty="0">
                <a:solidFill>
                  <a:srgbClr val="25252B"/>
                </a:solidFill>
                <a:latin typeface="IBM Plex Sans" pitchFamily="34" charset="0"/>
                <a:ea typeface="IBM Plex Sans" pitchFamily="34" charset="-122"/>
                <a:cs typeface="IBM Plex Sans" pitchFamily="34" charset="-120"/>
              </a:rPr>
              <a:t> इन्टरनेटमा जडित उपकरणमा राखिएका कुञ्जीहरू; सुविधाजनक, तर बढी जोखिम</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कोल्ड:</a:t>
            </a:r>
            <a:r>
              <a:rPr lang="ne" altLang="en-US" sz="2210" dirty="0">
                <a:solidFill>
                  <a:srgbClr val="25252B"/>
                </a:solidFill>
                <a:latin typeface="IBM Plex Sans" pitchFamily="34" charset="0"/>
                <a:ea typeface="IBM Plex Sans" pitchFamily="34" charset="-122"/>
                <a:cs typeface="IBM Plex Sans" pitchFamily="34" charset="-120"/>
              </a:rPr>
              <a:t> इन्टरनेटमा जडित सामान्य प्रयोजनको उपकरणबाट अलग राखिएका हस्ताक्षर गर्ने कुञ्जीहरू</a:t>
            </a:r>
            <a:endParaRPr lang="ne" sz="2210" dirty="0"/>
          </a:p>
          <a:p>
            <a:pPr algn="l" marL="210820" indent="-210820">
              <a:lnSpc>
                <a:spcPct val="113000"/>
              </a:lnSpc>
              <a:spcBef>
                <a:spcPts val="440"/>
              </a:spcBef>
              <a:buSzPct val="100000"/>
              <a:buChar char="•"/>
            </a:pPr>
            <a:r>
              <a:rPr lang="ne" altLang="en-US" sz="2210" b="1" dirty="0">
                <a:solidFill>
                  <a:srgbClr val="422C70"/>
                </a:solidFill>
                <a:latin typeface="IBM Plex Sans" pitchFamily="34" charset="0"/>
                <a:ea typeface="IBM Plex Sans" pitchFamily="34" charset="-122"/>
                <a:cs typeface="IBM Plex Sans" pitchFamily="34" charset="-120"/>
              </a:rPr>
              <a:t>हार्डवेयर वालेट:</a:t>
            </a:r>
            <a:r>
              <a:rPr lang="ne" altLang="en-US" sz="2210" dirty="0">
                <a:solidFill>
                  <a:srgbClr val="25252B"/>
                </a:solidFill>
                <a:latin typeface="IBM Plex Sans" pitchFamily="34" charset="0"/>
                <a:ea typeface="IBM Plex Sans" pitchFamily="34" charset="-122"/>
                <a:cs typeface="IBM Plex Sans" pitchFamily="34" charset="-120"/>
              </a:rPr>
              <a:t> कुञ्जीहरूको सुरक्षा र हस्ताक्षरका लागि समर्पित उपकरण</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अभिरक्षा र पुनःप्राप्ति: अलग विषयहरू</a:t>
            </a:r>
            <a:endParaRPr lang="ne" sz="2210" dirty="0"/>
          </a:p>
        </p:txBody>
      </p:sp>
      <p:sp>
        <p:nvSpPr>
          <p:cNvPr id="6" name="Text 3"/>
          <p:cNvSpPr/>
          <p:nvPr/>
        </p:nvSpPr>
        <p:spPr>
          <a:xfrm>
            <a:off x="666780" y="4883536"/>
            <a:ext cx="6340632" cy="1135410"/>
          </a:xfrm>
          <a:prstGeom prst="rect">
            <a:avLst/>
          </a:prstGeom>
          <a:noFill/>
          <a:ln/>
        </p:spPr>
        <p:txBody>
          <a:bodyPr wrap="square" lIns="0" tIns="0" rIns="0" bIns="0" rtlCol="0" anchor="t"/>
          <a:lstStyle/>
          <a:p>
            <a:pPr algn="l" indent="0" marL="0">
              <a:lnSpc>
                <a:spcPct val="113000"/>
              </a:lnSpc>
              <a:buNone/>
            </a:pPr>
            <a:r>
              <a:rPr lang="ne" altLang="en-US" sz="2210" dirty="0">
                <a:solidFill>
                  <a:srgbClr val="25252B"/>
                </a:solidFill>
                <a:latin typeface="IBM Plex Sans" pitchFamily="34" charset="0"/>
                <a:ea typeface="IBM Plex Sans" pitchFamily="34" charset="-122"/>
                <a:cs typeface="IBM Plex Sans" pitchFamily="34" charset="-120"/>
              </a:rPr>
              <a:t>हार्डवेयर वालेटले कोल्ड भण्डारणमा सहयोग गर्न सक्छ; यी शब्दहरू एकअर्काको सट्टामा प्रयोग गर्न मिल्दैन। उपकरण र ब्याकअपहरूलाई पनि सुरक्षा चाहिन्छ।</a:t>
            </a:r>
            <a:endParaRPr lang="n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वालेट पुनःप्राप्ति र सीड फ्रेज परीक्षण</a:t>
            </a:r>
            <a:endParaRPr lang="ne"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पहिल्यै तयार गरिएका, खाली वा अनुकरण गरिएका सामग्रीहरू मात्र प्रयोग गर्नुहोस्। वास्तविक रिकभरी शब्दहरू कहिल्यै खुलासा नगर्नुहोस्; कक्षामा प्रयोग गरिएको वालेटमा पछि कहिल्यै उल्लेख्य रकम नराख्नुहोस्।</a:t>
            </a:r>
            <a:endParaRPr lang="n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पहिल्यै तयार पारिएका, खाली वा अभ्यासका लागि बनाइएका सामग्रीहरू मात्र प्रयोग गर्नुहोस्। तपाईँका शिक्षकले पुनर्प्राप्ति शब्दहरू कहिल्यै देख्नु हुँदैन। 1 निर्देशनहरू पालना गर्नुहोस्प्रशिक्षणमा प्रयोग गरि">    </p:cNvPr>
          <p:cNvPicPr>
            <a:picLocks noChangeAspect="1"/>
          </p:cNvPicPr>
          <p:nvPr/>
        </p:nvPicPr>
        <p:blipFill>
          <a:blip r:embed="rId1"/>
          <a:stretch>
            <a:fillRect/>
          </a:stretch>
        </p:blipFill>
        <p:spPr>
          <a:xfrm>
            <a:off x="342900" y="990112"/>
            <a:ext cx="11506170" cy="472525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 प्राप्त गर्ने</a:t>
            </a:r>
            <a:endParaRPr lang="n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ne" altLang="en-US" sz="2400" b="1" dirty="0">
                <a:solidFill>
                  <a:srgbClr val="25252B"/>
                </a:solidFill>
                <a:latin typeface="IBM Plex Sans" pitchFamily="34" charset="0"/>
                <a:ea typeface="IBM Plex Sans" pitchFamily="34" charset="-122"/>
                <a:cs typeface="IBM Plex Sans" pitchFamily="34" charset="-120"/>
              </a:rPr>
              <a:t>अभ्यास 1: सुरक्षित रूपमा प्राप्त गर्नुहोस्</a:t>
            </a:r>
            <a:endParaRPr lang="ne"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तयार गरिएको वालेट खोल्नुहोस्; प्राप्त गर्ने विकल्प छान्नुहोस्।</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अन-चेन हो वा लाइटनिङ हो, पहिचान गर्नुहोस्।</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प्राप्त गर्नका लागि आवश्यक सार्वजनिक जानकारी मात्र साझा गर्नुहोस्।</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अनुरोध गरिएको कुनै पनि रकम पठाउने व्यक्तिसँग पुष्टि गर्नुहोस्।</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आफ्नै वालेटमा रकम र स्थिति जाँच गर्नुहोस्।</a:t>
            </a:r>
            <a:endParaRPr lang="ne"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पठाउने व्यक्तिको सन्देश वा स्क्रिनसट प्रमाण होइन। विचाराधीन हुनु र पुष्टि हुनु फरक कुरा हुन्; पुष्टिहरूले गलत ठेगाना वा ठगी सच्याउन सक्दैनन्।</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 पठाउने</a:t>
            </a:r>
            <a:endParaRPr lang="ne"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ne" altLang="en-US" sz="2400" b="1" dirty="0">
                <a:solidFill>
                  <a:srgbClr val="25252B"/>
                </a:solidFill>
                <a:latin typeface="IBM Plex Sans" pitchFamily="34" charset="0"/>
                <a:ea typeface="IBM Plex Sans" pitchFamily="34" charset="-122"/>
                <a:cs typeface="IBM Plex Sans" pitchFamily="34" charset="-120"/>
              </a:rPr>
              <a:t>अभ्यास 2: पठाउनुअघि रोकिनुहोस् र जाँच गर्नुहोस्</a:t>
            </a:r>
            <a:endParaRPr lang="ne" sz="2400" dirty="0"/>
          </a:p>
        </p:txBody>
      </p:sp>
      <p:sp>
        <p:nvSpPr>
          <p:cNvPr id="6" name="Text 3"/>
          <p:cNvSpPr/>
          <p:nvPr/>
        </p:nvSpPr>
        <p:spPr>
          <a:xfrm>
            <a:off x="666780" y="2163928"/>
            <a:ext cx="6340632" cy="2468148"/>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जाँच गरिएका सबै कुरा मेल खाएमा मात्र स्वीकृति दिनुहोस्। विवरणहरू परिवर्तन भएमा, हतार गर्न दबाब आएमा वा कसैले गोप्य जानकारी मागेमा, रोकिनुहोस् र स्वतन्त्र रूपमा पुष्टि गर्नुहोस्। वैध रूपमा पठाइसकेको कारोबार उल्ट्याउन गाह्रो वा असम्भव हुन्छ।</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पठाउनुअघि✓ प्राप्तकर्ताविश्वसनीय माध्यमबाट कसलाई र किन पठाउने हो भन्ने पुष्टि गर्नुहोस्।✓ भुक्तानी विधिअन-चेन वा लाइटनिङ कुन हो भन्ने पुष्टि गर्नुहोस्।✓ गन्तव्ययसलाई विश्वसनीय प्राप्ति स्क्रिनसँग तुलन">    </p:cNvPr>
          <p:cNvPicPr>
            <a:picLocks noChangeAspect="1"/>
          </p:cNvPicPr>
          <p:nvPr/>
        </p:nvPicPr>
        <p:blipFill>
          <a:blip r:embed="rId1"/>
          <a:stretch>
            <a:fillRect/>
          </a:stretch>
        </p:blipFill>
        <p:spPr>
          <a:xfrm>
            <a:off x="342900" y="458389"/>
            <a:ext cx="11506170" cy="57887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प्रमाणीकरण र उल्टाउन नसकिने कारोबारहरू</a:t>
            </a:r>
            <a:endParaRPr lang="n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Txid:</a:t>
            </a:r>
            <a:r>
              <a:rPr lang="ne" altLang="en-US" sz="2400" dirty="0">
                <a:solidFill>
                  <a:srgbClr val="25252B"/>
                </a:solidFill>
                <a:latin typeface="IBM Plex Sans" pitchFamily="34" charset="0"/>
                <a:ea typeface="IBM Plex Sans" pitchFamily="34" charset="-122"/>
                <a:cs typeface="IBM Plex Sans" pitchFamily="34" charset="-120"/>
              </a:rPr>
              <a:t> अन-चेन कारोबारको पहिचानकर्ता</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एक्सप्लोरर:</a:t>
            </a:r>
            <a:r>
              <a:rPr lang="ne" altLang="en-US" sz="2400" dirty="0">
                <a:solidFill>
                  <a:srgbClr val="25252B"/>
                </a:solidFill>
                <a:latin typeface="IBM Plex Sans" pitchFamily="34" charset="0"/>
                <a:ea typeface="IBM Plex Sans" pitchFamily="34" charset="-122"/>
                <a:cs typeface="IBM Plex Sans" pitchFamily="34" charset="-120"/>
              </a:rPr>
              <a:t> सार्वजनिक कारोबारका तथ्याङ्क हेर्ने इन्टरफेस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नेटवर्क, गन्तव्य, रकम, शुल्क, स्थिति र पुष्टिहरू जाँच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प्रसारण → विचाराधीन → ब्लकमा समावेश → त्यसपछिका पुष्टिहरू</a:t>
            </a:r>
            <a:endParaRPr lang="n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एक्सप्लोररले पहिचान, इमानदारी वा भुक्तानीको उद्देश्य प्रमाणित गर्न सक्दैन। सबै भुक्तानीका लागि लागू हुने पुष्टिहरूको कुनै एउटै सङ्ख्या हुँदैन।</a:t>
            </a:r>
            <a:endParaRPr lang="ne"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तयार गरिएका उदाहरणहरू प्रयोग गर्नुहोस्; कुनै विद्यार्थीको व्यक्तिगत ठेगाना वा कारोबार नखोज्नुहोस्। खोजी गर्दा एक्सप्लोरर सञ्चालकलाई तपाईंको चासो थाहा हुन सक्छ।</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प्रतीक्षारत पूलब्लकको प्रतीक्षामाब्लक N1 पुष्टिकरणब्लक N+12 पुष्टिकरणहरूब्लक N+23 पुष्टिकरणहरूब्लक N+34 पुष्टिकरणहरू">    </p:cNvPr>
          <p:cNvPicPr>
            <a:picLocks noChangeAspect="1"/>
          </p:cNvPicPr>
          <p:nvPr/>
        </p:nvPicPr>
        <p:blipFill>
          <a:blip r:embed="rId1"/>
          <a:stretch>
            <a:fillRect/>
          </a:stretch>
        </p:blipFill>
        <p:spPr>
          <a:xfrm>
            <a:off x="342900" y="2040758"/>
            <a:ext cx="11506170" cy="26240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सुरक्षा जाँचसूची</a:t>
            </a:r>
            <a:endParaRPr lang="ne"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ne" altLang="en-US" sz="2210" b="1" dirty="0">
                <a:solidFill>
                  <a:srgbClr val="25252B"/>
                </a:solidFill>
                <a:latin typeface="IBM Plex Sans" pitchFamily="34" charset="0"/>
                <a:ea typeface="IBM Plex Sans" pitchFamily="34" charset="-122"/>
                <a:cs typeface="IBM Plex Sans" pitchFamily="34" charset="-120"/>
              </a:rPr>
              <a:t>अभ्यास ३: जोखिम पहिचान गर्नुहोस् र सुरक्षित रूपमा रोकिनुहोस्</a:t>
            </a:r>
            <a:endParaRPr lang="ne"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algn="l" indent="0" marL="0">
              <a:lnSpc>
                <a:spcPct val="113000"/>
              </a:lnSpc>
              <a:buNone/>
            </a:pPr>
            <a:r>
              <a:rPr lang="ne" altLang="en-US" sz="2210" b="1" dirty="0">
                <a:solidFill>
                  <a:srgbClr val="25252B"/>
                </a:solidFill>
                <a:latin typeface="IBM Plex Sans" pitchFamily="34" charset="0"/>
                <a:ea typeface="IBM Plex Sans" pitchFamily="34" charset="-122"/>
                <a:cs typeface="IBM Plex Sans" pitchFamily="34" charset="-120"/>
              </a:rPr>
              <a:t>एकछिन रोकिनुहोस्। केही पनि साझा नगर्नुहोस्। केही पनि नपठाउनुहोस्। सञ्चार माध्यम बन्द गर्नुहोस्। स्वतन्त्र रूपमा पुष्टि गर्नुहोस्। गोप्य जानकारी नखुलाई सहयोग माग्नुहोस्।</a:t>
            </a:r>
            <a:endParaRPr lang="ne"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algn="l" indent="0" marL="0">
              <a:lnSpc>
                <a:spcPct val="113000"/>
              </a:lnSpc>
              <a:buNone/>
            </a:pPr>
            <a:r>
              <a:rPr lang="ne" altLang="en-US" sz="2210" b="1" dirty="0">
                <a:solidFill>
                  <a:srgbClr val="422C70"/>
                </a:solidFill>
                <a:latin typeface="IBM Plex Sans" pitchFamily="34" charset="0"/>
                <a:ea typeface="IBM Plex Sans" pitchFamily="34" charset="-122"/>
                <a:cs typeface="IBM Plex Sans" pitchFamily="34" charset="-120"/>
              </a:rPr>
              <a:t>प्रयास गर्नुहोस्</a:t>
            </a:r>
            <a:endParaRPr lang="ne" sz="2210" dirty="0"/>
          </a:p>
          <a:p>
            <a:pPr algn="l" indent="0" marL="0">
              <a:lnSpc>
                <a:spcPct val="113000"/>
              </a:lnSpc>
              <a:spcBef>
                <a:spcPts val="330"/>
              </a:spcBef>
              <a:buNone/>
            </a:pPr>
            <a:r>
              <a:rPr lang="ne" altLang="en-US" sz="2210" dirty="0">
                <a:solidFill>
                  <a:srgbClr val="25252B"/>
                </a:solidFill>
                <a:latin typeface="IBM Plex Sans" pitchFamily="34" charset="0"/>
                <a:ea typeface="IBM Plex Sans" pitchFamily="34" charset="-122"/>
                <a:cs typeface="IBM Plex Sans" pitchFamily="34" charset="-120"/>
              </a:rPr>
              <a:t>तयार पारिएको सन्देशमा रहेको चेतावनी सङ्केत, सम्भावित हानि र पहिलो सुरक्षित कदम पहिचान गर्नुहोस्।</a:t>
            </a:r>
            <a:endParaRPr lang="ne"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हतार गर्न दबाब अरूको पहिचान धारण गर्नु गन्तव्य परिवर्तन प्रतिफलको ग्यारेन्टी गोप्य जानकारीको माग">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बिटक्वाइन प्राप्त गर्ने र साट्ने</a:t>
            </a:r>
            <a:endParaRPr lang="ne" sz="3000" dirty="0"/>
          </a:p>
        </p:txBody>
      </p:sp>
      <p:sp>
        <p:nvSpPr>
          <p:cNvPr id="5" name="Text 2"/>
          <p:cNvSpPr/>
          <p:nvPr/>
        </p:nvSpPr>
        <p:spPr>
          <a:xfrm>
            <a:off x="666780" y="1441734"/>
            <a:ext cx="11144250" cy="395021"/>
          </a:xfrm>
          <a:prstGeom prst="rect">
            <a:avLst/>
          </a:prstGeom>
          <a:noFill/>
          <a:ln/>
        </p:spPr>
        <p:txBody>
          <a:bodyPr wrap="square" lIns="0" tIns="0" rIns="0" bIns="0" rtlCol="0" anchor="t"/>
          <a:lstStyle/>
          <a:p>
            <a:pPr algn="l" indent="0" marL="0">
              <a:lnSpc>
                <a:spcPct val="113000"/>
              </a:lnSpc>
              <a:buNone/>
            </a:pPr>
            <a:r>
              <a:rPr lang="ne" altLang="en-US" sz="2300" b="1" dirty="0">
                <a:solidFill>
                  <a:srgbClr val="25252B"/>
                </a:solidFill>
                <a:latin typeface="IBM Plex Sans" pitchFamily="34" charset="0"/>
                <a:ea typeface="IBM Plex Sans" pitchFamily="34" charset="-122"/>
                <a:cs typeface="IBM Plex Sans" pitchFamily="34" charset="-120"/>
              </a:rPr>
              <a:t>सचेतना, वित्तीय सल्लाह होइन</a:t>
            </a:r>
            <a:endParaRPr lang="ne" sz="2300" dirty="0"/>
          </a:p>
        </p:txBody>
      </p:sp>
      <p:sp>
        <p:nvSpPr>
          <p:cNvPr id="6" name="Text 3"/>
          <p:cNvSpPr/>
          <p:nvPr/>
        </p:nvSpPr>
        <p:spPr>
          <a:xfrm>
            <a:off x="666780" y="2129272"/>
            <a:ext cx="5694426" cy="1579992"/>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कुल मूल्य र मूल्य अन्तर, सेवा र निकासी शुल्क, कुञ्जीमाथिको नियन्त्रण, पहिचानसम्बन्धी डेटा, राफसाफ र हालका स्थानीय नियमहरू तुलना गर्नुहोस्।</a:t>
            </a:r>
            <a:endParaRPr lang="ne" sz="2300" dirty="0"/>
          </a:p>
        </p:txBody>
      </p:sp>
      <p:sp>
        <p:nvSpPr>
          <p:cNvPr id="7" name="Text 4"/>
          <p:cNvSpPr/>
          <p:nvPr/>
        </p:nvSpPr>
        <p:spPr>
          <a:xfrm>
            <a:off x="666780" y="4001872"/>
            <a:ext cx="5694426" cy="1974921"/>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कुनै पनि माध्यम वा सेवा प्रदायक स्वतः सबैभन्दा राम्रो हुँदैन। </a:t>
            </a:r>
            <a:r>
              <a:rPr lang="ne" altLang="en-US" sz="2300" b="1" dirty="0">
                <a:solidFill>
                  <a:srgbClr val="25252B"/>
                </a:solidFill>
                <a:latin typeface="IBM Plex Sans" pitchFamily="34" charset="0"/>
                <a:ea typeface="IBM Plex Sans" pitchFamily="34" charset="-122"/>
                <a:cs typeface="IBM Plex Sans" pitchFamily="34" charset="-120"/>
              </a:rPr>
              <a:t>KYC</a:t>
            </a:r>
            <a:r>
              <a:rPr lang="ne" altLang="en-US" sz="2300" dirty="0">
                <a:solidFill>
                  <a:srgbClr val="25252B"/>
                </a:solidFill>
                <a:latin typeface="IBM Plex Sans" pitchFamily="34" charset="0"/>
                <a:ea typeface="IBM Plex Sans" pitchFamily="34" charset="-122"/>
                <a:cs typeface="IBM Plex Sans" pitchFamily="34" charset="-120"/>
              </a:rPr>
              <a:t> भनेको पहिचान जाँच हो: यसबाट नियमपालन वा पुनःप्राप्तिमा सम्भावित लाभ हुन सक्छन्, तर पहिचान र भुक्तानीसम्बन्धी डेटाका जोखिमहरू पनि हुन्छन्।</a:t>
            </a:r>
            <a:endParaRPr lang="ne" sz="23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बिटक्वाइन चाहने एक व्यक्ति कमाइ कामको भुक्तानी पाउनुहोस्।व्यक्तिबाट व्यक्तिमाप्रत्यक्ष भेटेर नगद साट्नुहोस्।एक्सचेन्जसेवा प्रदायकबाट किन्नुहोस्।एटीएम मेसिनबाट किन्नुहोस्। स्व-अभिरक्षा वा अभिरक्षकको जि">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लागतकस्तो मूल्य, खरिद र बिक्री मूल्यबीचको अन्तर, तथा सेवा वा निकासी शुल्क लागू हुन्छ?अभिरक्षाविनिमयअघि र पछि बिटक्वाइनको नियन्त्रण कसको हातमा हुन्छ? पहिचान र गोपनीयताकस्ता व्यक्तिगत जानकारी सङ्कलन, भण">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अन-चेन र लाइटनिङ भुक्तानीहरू</a:t>
            </a:r>
            <a:endParaRPr lang="n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अन-चेन:</a:t>
            </a:r>
            <a:r>
              <a:rPr lang="ne" altLang="en-US" sz="2400" dirty="0">
                <a:solidFill>
                  <a:srgbClr val="25252B"/>
                </a:solidFill>
                <a:latin typeface="IBM Plex Sans" pitchFamily="34" charset="0"/>
                <a:ea typeface="IBM Plex Sans" pitchFamily="34" charset="-122"/>
                <a:cs typeface="IBM Plex Sans" pitchFamily="34" charset="-120"/>
              </a:rPr>
              <a:t> ब्लकचेन अभिलेख; पुष्टिहरू</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लाइटनिङ:</a:t>
            </a:r>
            <a:r>
              <a:rPr lang="ne" altLang="en-US" sz="2400" dirty="0">
                <a:solidFill>
                  <a:srgbClr val="25252B"/>
                </a:solidFill>
                <a:latin typeface="IBM Plex Sans" pitchFamily="34" charset="0"/>
                <a:ea typeface="IBM Plex Sans" pitchFamily="34" charset="-122"/>
                <a:cs typeface="IBM Plex Sans" pitchFamily="34" charset="-120"/>
              </a:rPr>
              <a:t> बिटक्वाइन भुक्तानी सञ्जाल; सामान्यतया छिट्टै सफल वा असफल हुन्छ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रकम प्राप्त गर्ने अनुरोध, शुल्क, सीमा र असफलता हुन सक्ने बिन्दुहरू फरक हुन्छन्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अनुरोधलाई वालेटले समर्थन गर्ने भुक्तानी विधिसँग मिलाउनुहोस्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दुवैमध्ये जुनसुकै मार्गमा पनि अरूको अभिरक्षा वा सेवामाथिको निर्भरता हुन सक्छ</a:t>
            </a:r>
            <a:endParaRPr lang="n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लाइटनिङ छुट्टै सिक्का होइन। लाइटनिङ वालेट अरूको अभिरक्षामा रहने वा आफ्नै अभिरक्षामा रहने हुन सक्छ; छिटो भुक्तानी हुँदैमा त्यो ठूलो मौज्दात राख्न उपयुक्त छ भन्ने प्रमाणित हुँदैन।</a:t>
            </a:r>
            <a:endParaRPr lang="ne"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केही एपहरूले थप शुल्क वा निर्भरतासहित दुवै मार्गलाई समर्थन गर्छन्। च्यानल, राउटिङ र तरलताबारे विस्तृत जानकारी उन्नत अध्ययनमा समेटिन्छ।</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सहयोगसहितको अभ्यास</a:t>
            </a:r>
            <a:endParaRPr lang="ne"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तयार गरिएको वालेट खोल्नुहोस् र त्यसका विभिन्न भागहरूमा जानुहोस्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पहिलो पटक पहुँच प्राप्त गर्ने स्वीकृत प्रक्रिया पूरा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प्राप्त गर्नका लागि प्रयोग हुने सार्वजनिक जानकारी फेला पार्नुहोस् र जाँच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प्राप्त गर्नुहोस् वा सुरक्षित रूपमा प्राप्तिको अनुकरण गर्नुहोस्; स्थिति जाँच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प्राप्त गर्ने/पठाउने प्रक्रिया पूरा गर्नुहोस् वा त्यसको अनुकरण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गोप्य जानकारी खुलासा नगरी वालेट पुनःप्राप्तिका लागि आफ्नो तयारी देखाउनुहोस्</a:t>
            </a:r>
            <a:endParaRPr lang="ne"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सहमति भएको प्रशिक्षण वातावरण प्रयोग गर्नुहोस्। कुनै कुरा मेल नखाएमा रोकिनुहोस्; आवश्यक पर्दा सहयोग र थप अभ्यासका लागि अनुरोध गर्नुहोस्।</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पुनरावलोकन: स्व-अभिरक्षाको जिम्मेवारीको अर्थ के हो?</a:t>
            </a:r>
            <a:endParaRPr lang="ne"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ne" altLang="en-US" sz="2020" b="1" dirty="0">
                <a:solidFill>
                  <a:srgbClr val="25252B"/>
                </a:solidFill>
                <a:latin typeface="IBM Plex Sans" pitchFamily="34" charset="0"/>
                <a:ea typeface="IBM Plex Sans" pitchFamily="34" charset="-122"/>
                <a:cs typeface="IBM Plex Sans" pitchFamily="34" charset="-120"/>
              </a:rPr>
              <a:t>मुख्य सिकाइहरू</a:t>
            </a:r>
            <a:endParaRPr lang="ne"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वालेटले पहुँच व्यवस्थापन गर्छ; साँचाहरूले खर्च गर्न अनुमति दिन्छन्</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प्राप्तिका लागि आवश्यक जानकारी साझा गर्नुहोस्; गोप्य विवरणहरू अफलाइन र निजी राख्नुहोस्</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अभिरक्षा, पुनःप्राप्ति र उपकरणसम्बन्धी जोखिमहरू पहिचान गर्नुहोस्</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स्वीकृति दिनुअघि प्रमाणित गर्नुहोस्; नतिजा आफैँ जाँच्नुहोस्</a:t>
            </a:r>
            <a:endParaRPr lang="ne" sz="2020" dirty="0"/>
          </a:p>
          <a:p>
            <a:pPr algn="l" marL="191770" indent="-191770">
              <a:lnSpc>
                <a:spcPct val="113000"/>
              </a:lnSpc>
              <a:spcBef>
                <a:spcPts val="400"/>
              </a:spcBef>
              <a:buSzPct val="100000"/>
              <a:buChar char="•"/>
            </a:pPr>
            <a:r>
              <a:rPr lang="ne" altLang="en-US" sz="2020" dirty="0">
                <a:solidFill>
                  <a:srgbClr val="25252B"/>
                </a:solidFill>
                <a:latin typeface="IBM Plex Sans" pitchFamily="34" charset="0"/>
                <a:ea typeface="IBM Plex Sans" pitchFamily="34" charset="-122"/>
                <a:cs typeface="IBM Plex Sans" pitchFamily="34" charset="-120"/>
              </a:rPr>
              <a:t>दबाबमा पर्दा रोकिनुहोस्; सिक्ने क्रममा हुने गल्तीहरू सानै राख्नुहोस्</a:t>
            </a:r>
            <a:endParaRPr lang="ne"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ne" altLang="en-US" sz="2020" dirty="0">
                <a:solidFill>
                  <a:srgbClr val="25252B"/>
                </a:solidFill>
                <a:latin typeface="IBM Plex Sans" pitchFamily="34" charset="0"/>
                <a:ea typeface="IBM Plex Sans" pitchFamily="34" charset="-122"/>
                <a:cs typeface="IBM Plex Sans" pitchFamily="34" charset="-120"/>
              </a:rPr>
              <a:t>एक जना साथीले अनुरोध पठाउँछन्, त्यही बेला अपरिचित सहायता सेवाले तत्काल कदम चाल्न दबाब दिन्छ। केही गर्नुअघि तपाईंले के जाँच्न सक्नुहुन्छ?</a:t>
            </a:r>
            <a:endParaRPr lang="ne"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ne" altLang="en-US" sz="2020" b="1" dirty="0">
                <a:solidFill>
                  <a:srgbClr val="422C70"/>
                </a:solidFill>
                <a:latin typeface="IBM Plex Sans" pitchFamily="34" charset="0"/>
                <a:ea typeface="IBM Plex Sans" pitchFamily="34" charset="-122"/>
                <a:cs typeface="IBM Plex Sans" pitchFamily="34" charset="-120"/>
              </a:rPr>
              <a:t>एकछिन मनन गरौँ</a:t>
            </a:r>
            <a:endParaRPr lang="ne" sz="2020" dirty="0"/>
          </a:p>
          <a:p>
            <a:pPr algn="l" indent="0" marL="0">
              <a:lnSpc>
                <a:spcPct val="113000"/>
              </a:lnSpc>
              <a:spcBef>
                <a:spcPts val="300"/>
              </a:spcBef>
              <a:buNone/>
            </a:pPr>
            <a:r>
              <a:rPr lang="ne" altLang="en-US" sz="2020" dirty="0">
                <a:solidFill>
                  <a:srgbClr val="25252B"/>
                </a:solidFill>
                <a:latin typeface="IBM Plex Sans" pitchFamily="34" charset="0"/>
                <a:ea typeface="IBM Plex Sans" pitchFamily="34" charset="-122"/>
                <a:cs typeface="IBM Plex Sans" pitchFamily="34" charset="-120"/>
              </a:rPr>
              <a:t>कुनै कदम चाल्नुअघि तपाईं रोकिनुभएर कुन सुरक्षा जाँच गर्नुहुन्छ?</a:t>
            </a:r>
            <a:endParaRPr lang="ne"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३</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ne" altLang="en-US" sz="2400" dirty="0">
                <a:solidFill>
                  <a:srgbClr val="F7941F"/>
                </a:solidFill>
                <a:latin typeface="IBM Plex Sans Medium" pitchFamily="34" charset="0"/>
                <a:ea typeface="IBM Plex Sans Medium" pitchFamily="34" charset="-122"/>
                <a:cs typeface="IBM Plex Sans Medium" pitchFamily="34" charset="-120"/>
              </a:rPr>
              <a:t>मोड्युल ४</a:t>
            </a:r>
            <a:endParaRPr lang="ne"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ne" altLang="en-US" sz="4350" dirty="0">
                <a:solidFill>
                  <a:srgbClr val="FFFFFF"/>
                </a:solidFill>
                <a:latin typeface="IBM Plex Sans Medium" pitchFamily="34" charset="0"/>
                <a:ea typeface="IBM Plex Sans Medium" pitchFamily="34" charset="-122"/>
                <a:cs typeface="IBM Plex Sans Medium" pitchFamily="34" charset="-120"/>
              </a:rPr>
              <a:t>तपाईंको समुदायमा बिटकोइन</a:t>
            </a:r>
            <a:endParaRPr lang="ne"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ne" altLang="en-US" sz="2400" b="1" dirty="0">
                <a:solidFill>
                  <a:srgbClr val="FFFFFF"/>
                </a:solidFill>
                <a:latin typeface="IBM Plex Sans" pitchFamily="34" charset="0"/>
                <a:ea typeface="IBM Plex Sans" pitchFamily="34" charset="-122"/>
                <a:cs typeface="IBM Plex Sans" pitchFamily="34" charset="-120"/>
              </a:rPr>
              <a:t>सम्बन्ध जोड्नुहोस्:</a:t>
            </a:r>
            <a:r>
              <a:rPr lang="ne" altLang="en-US" sz="2400" dirty="0">
                <a:solidFill>
                  <a:srgbClr val="FFFFFF"/>
                </a:solidFill>
                <a:latin typeface="IBM Plex Sans" pitchFamily="34" charset="0"/>
                <a:ea typeface="IBM Plex Sans" pitchFamily="34" charset="-122"/>
                <a:cs typeface="IBM Plex Sans" pitchFamily="34" charset="-120"/>
              </a:rPr>
              <a:t> समस्या, समाधान र सुरक्षित कदम यस समुदायसँग कसरी जोडिन्छन्?</a:t>
            </a:r>
            <a:endParaRPr lang="n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तपाईंको स्थानीय मोड्युल 4</a:t>
            </a:r>
            <a:endParaRPr lang="ne" sz="3000" dirty="0"/>
          </a:p>
        </p:txBody>
      </p:sp>
      <p:pic>
        <p:nvPicPr>
          <p:cNvPr id="4" name="Image 0" descr="जोड्नुहोस्पहिले सिकेका कुरालाई स्थानीय आवश्यकतासँग जोड्नुहोस्। तुलना गर्नुहोस्बिटक्वाइनलाई स्थानीय रूपमा उपलब्ध व्यावहारिक विकल्पसँग दाँज्नुहोस्।सुरक्षित रूपमा अभ्यास गर्नुहोस्मार्गदर्शन लिएर तोकिएको ">    </p:cNvPr>
          <p:cNvPicPr>
            <a:picLocks noChangeAspect="1"/>
          </p:cNvPicPr>
          <p:nvPr/>
        </p:nvPicPr>
        <p:blipFill>
          <a:blip r:embed="rId1"/>
          <a:stretch>
            <a:fillRect/>
          </a:stretch>
        </p:blipFill>
        <p:spPr>
          <a:xfrm>
            <a:off x="666780" y="1295430"/>
            <a:ext cx="10858500" cy="2073311"/>
          </a:xfrm>
          <a:prstGeom prst="rect">
            <a:avLst/>
          </a:prstGeom>
        </p:spPr>
      </p:pic>
      <p:sp>
        <p:nvSpPr>
          <p:cNvPr id="5" name="Text 2"/>
          <p:cNvSpPr/>
          <p:nvPr/>
        </p:nvSpPr>
        <p:spPr>
          <a:xfrm>
            <a:off x="666780" y="3521080"/>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तपाईंको स्थानीय चासोको विषय टिपोट गर्नुहोस्: समस्या वा अवसर, विकल्प, सुरक्षित परिदृश्य, मुख्य लाभ र जोखिम, र सुरक्षित अर्को कदम।</a:t>
            </a:r>
            <a:endParaRPr lang="ne" sz="2400" dirty="0"/>
          </a:p>
        </p:txBody>
      </p:sp>
      <p:sp>
        <p:nvSpPr>
          <p:cNvPr id="6" name="Text 3"/>
          <p:cNvSpPr/>
          <p:nvPr/>
        </p:nvSpPr>
        <p:spPr>
          <a:xfrm>
            <a:off x="666780" y="4648627"/>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तपाईंले बिटक्वाइन अपनाउने वा यो नै सबैभन्दा राम्रो हो भन्ने निष्कर्ष निकाल्ने अपेक्षा गरिएको छैन। स्थानीय उदाहरणहरूले कुनै विधि सबै ठाउँमा काम गर्छ भन्ने प्रमाणित गर्दैनन्।</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कार्यशाला र प्रदर्शनहरू</a:t>
            </a:r>
            <a:endParaRPr lang="ne"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प्रस्तुति:</a:t>
            </a:r>
            <a:r>
              <a:rPr lang="ne" altLang="en-US" sz="2400" dirty="0">
                <a:solidFill>
                  <a:srgbClr val="25252B"/>
                </a:solidFill>
                <a:latin typeface="IBM Plex Sans" pitchFamily="34" charset="0"/>
                <a:ea typeface="IBM Plex Sans" pitchFamily="34" charset="-122"/>
                <a:cs typeface="IBM Plex Sans" pitchFamily="34" charset="-120"/>
              </a:rPr>
              <a:t> प्रक्रिया र जोखिमहरू अवलोकन गर्नुहोस्</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अभ्यास:</a:t>
            </a:r>
            <a:r>
              <a:rPr lang="ne" altLang="en-US" sz="2400" dirty="0">
                <a:solidFill>
                  <a:srgbClr val="25252B"/>
                </a:solidFill>
                <a:latin typeface="IBM Plex Sans" pitchFamily="34" charset="0"/>
                <a:ea typeface="IBM Plex Sans" pitchFamily="34" charset="-122"/>
                <a:cs typeface="IBM Plex Sans" pitchFamily="34" charset="-120"/>
              </a:rPr>
              <a:t> सुरक्षित प्रशिक्षण सामग्रीहरू प्रयोग गर्दै सँगसँगै अभ्यास गर्नुहोस्</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कार्यान्वयन:</a:t>
            </a:r>
            <a:r>
              <a:rPr lang="ne" altLang="en-US" sz="2400" dirty="0">
                <a:solidFill>
                  <a:srgbClr val="25252B"/>
                </a:solidFill>
                <a:latin typeface="IBM Plex Sans" pitchFamily="34" charset="0"/>
                <a:ea typeface="IBM Plex Sans" pitchFamily="34" charset="-122"/>
                <a:cs typeface="IBM Plex Sans" pitchFamily="34" charset="-120"/>
              </a:rPr>
              <a:t> स्वतन्त्र रूपमा कुनै कार्य पूरा गर्नुहोस् वा कुनै निर्णयको व्याख्या गर्नुहोस्</a:t>
            </a:r>
            <a:endParaRPr lang="ne"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अभ्यासअघि: जाँच गरिएका उपकरणहरू, पुनःस्थापना र विफलता आइपरेमा अपनाउने स्पष्ट योजनाहरू, पहिचान गरिएका जोखिमहरू, र कहाँ रोकिने भन्ने स्पष्ट सीमा।</a:t>
            </a:r>
            <a:endParaRPr lang="ne"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सफ्टवेयर इन्स्टल गर्न वा वित्तीय विवरण खुलाउन कुनै दबाब छैन। अफलाइन वा रकम प्रयोग नगर्ने विकल्प उपलब्ध छ। वास्तविक कारोबारमा प्रयोग गरिने कुनै पनि रकम यति सानो हुनुपर्छ कि पूरै गुमे पनि त्यो सिकाइमै सीमित रहोस्, सङ्कट नबनोस्।</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स्थानीय बिटक्वाइन उपकरण तथा स्रोतहरू</a:t>
            </a:r>
            <a:endParaRPr lang="ne"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उद्देश्य र व्यावहारिक विकल्प</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साँचोको नियन्त्रण र पुनःप्राप्ति</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आधिकारिक प्रकाशक, डोमेन वा एप सूचीकरण</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खुला स्रोतको स्थिति, समीक्षा र मर्मतसम्भार</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गोपनीयता, कुल लागत, अनुकूलता र सहयोग</a:t>
            </a:r>
            <a:endParaRPr lang="ne" sz="2110" dirty="0"/>
          </a:p>
          <a:p>
            <a:pPr algn="l" marL="200660" indent="-200660">
              <a:lnSpc>
                <a:spcPct val="113000"/>
              </a:lnSpc>
              <a:spcBef>
                <a:spcPts val="420"/>
              </a:spcBef>
              <a:buSzPct val="100000"/>
              <a:buChar char="•"/>
            </a:pPr>
            <a:r>
              <a:rPr lang="ne" altLang="en-US" sz="2110" dirty="0">
                <a:solidFill>
                  <a:srgbClr val="25252B"/>
                </a:solidFill>
                <a:latin typeface="IBM Plex Sans" pitchFamily="34" charset="0"/>
                <a:ea typeface="IBM Plex Sans" pitchFamily="34" charset="-122"/>
                <a:cs typeface="IBM Plex Sans" pitchFamily="34" charset="-120"/>
              </a:rPr>
              <a:t>हालका स्थानीय नियम र प्रतिबन्धहरू</a:t>
            </a:r>
            <a:endParaRPr lang="ne"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ne" altLang="en-US" sz="2110" dirty="0">
                <a:solidFill>
                  <a:srgbClr val="25252B"/>
                </a:solidFill>
                <a:latin typeface="IBM Plex Sans" pitchFamily="34" charset="0"/>
                <a:ea typeface="IBM Plex Sans" pitchFamily="34" charset="-122"/>
                <a:cs typeface="IBM Plex Sans" pitchFamily="34" charset="-120"/>
              </a:rPr>
              <a:t>साधन/संस्करण, जाँच गरिएको मिति, अभिरक्षा, मुख्य प्रयोग, लाभ, जोखिम, पुनःप्राप्ति विधि र विकल्प अभिलेख गर्नुहोस्।</a:t>
            </a:r>
            <a:endParaRPr lang="ne"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ne" altLang="en-US" sz="2110" dirty="0">
                <a:solidFill>
                  <a:srgbClr val="25252B"/>
                </a:solidFill>
                <a:latin typeface="IBM Plex Sans" pitchFamily="34" charset="0"/>
                <a:ea typeface="IBM Plex Sans" pitchFamily="34" charset="-122"/>
                <a:cs typeface="IBM Plex Sans" pitchFamily="34" charset="-120"/>
              </a:rPr>
              <a:t>नाम उल्लेख गरिएका साधनहरू कुनै निश्चित समयका सिकाइका उदाहरणहरू हुन्, तिनको सिफारिस वा सुरक्षा, उपलब्धता, कम लागत वा उपयुक्तताको वाचा होइनन्। वास्तविक प्रयोग गर्नुअघि तिनलाई फेरि जाँच गर्नुहोस्।</a:t>
            </a:r>
            <a:endParaRPr lang="n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लाइटनिङ भुक्तानीहरू</a:t>
            </a:r>
            <a:endParaRPr lang="ne"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इनभ्वाइस:</a:t>
            </a:r>
            <a:r>
              <a:rPr lang="ne" altLang="en-US" sz="2400" dirty="0">
                <a:solidFill>
                  <a:srgbClr val="25252B"/>
                </a:solidFill>
                <a:latin typeface="IBM Plex Sans" pitchFamily="34" charset="0"/>
                <a:ea typeface="IBM Plex Sans" pitchFamily="34" charset="-122"/>
                <a:cs typeface="IBM Plex Sans" pitchFamily="34" charset="-120"/>
              </a:rPr>
              <a:t> कुनै निश्चित भुक्तानीको अनुरोध; यसमा रकम र म्याद समावेश हुन सक्छ</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लाइटनिङ ठेगाना:</a:t>
            </a:r>
            <a:r>
              <a:rPr lang="ne" altLang="en-US" sz="2400" dirty="0">
                <a:solidFill>
                  <a:srgbClr val="25252B"/>
                </a:solidFill>
                <a:latin typeface="IBM Plex Sans" pitchFamily="34" charset="0"/>
                <a:ea typeface="IBM Plex Sans" pitchFamily="34" charset="-122"/>
                <a:cs typeface="IBM Plex Sans" pitchFamily="34" charset="-120"/>
              </a:rPr>
              <a:t> सेवा प्रदायकको समर्थनमा चल्ने राउटिङ पहिचानकर्ता, जुन प्रायः इमेल ठेगानाजस्तो हुन्छ</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रकमको अभिरक्षा, रकम जम्मा गर्ने माध्यम, ब्याकअप, शुल्क र सीमाहरू जाँच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भुक्तानी असफल हुँदा अपनाइने प्रक्रिया र प्राप्तकर्ताको पुष्टि गर्ने तरिका पहिचान गर्नुहोस्</a:t>
            </a:r>
            <a:endParaRPr lang="ne"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लाइटनिङ ठेगाना इमेल खाता होइन; यो यसलाई समर्थन गर्ने सेवा प्रदायक वा डोमेनमा निर्भर हुन्छ। स्वीकृत गर्नुअघि अन्तिम अनुरोध जाँच गर्नुहोस्।</a:t>
            </a:r>
            <a:endParaRPr lang="ne" sz="2400" dirty="0"/>
          </a:p>
        </p:txBody>
      </p:sp>
      <p:sp>
        <p:nvSpPr>
          <p:cNvPr id="6" name="Text 4"/>
          <p:cNvSpPr/>
          <p:nvPr/>
        </p:nvSpPr>
        <p:spPr>
          <a:xfrm>
            <a:off x="666780" y="5088910"/>
            <a:ext cx="11510010" cy="411389"/>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सानो भुक्तानी सफल हुँदैमा ठूलो मौज्दात सुरक्षित हुन्छ भन्ने प्रमाणित हुँदैन।</a:t>
            </a:r>
            <a:endParaRPr lang="n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प्राप्तकर्ताले भुक्तानी अनुरोध बनाउनुहुन्छप्राप्तकर्ताले रकम उल्लेख गरी भुक्तानी अनुरोध तयार गर्नुहुन्छ।पठाउने व्यक्तिले भुक्तानी गर्नुहुन्छपठाउने व्यक्तिले अनुरोध स्क्यान गर्नुहुन्छ, रकम जाँच्नुहुन्छ">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प्रत्येक वालेट कस्टोडियल हो वा स्व-कस्टोडियल हो भन्ने थाहा पाउनुहोस्। 1अनुरोध सिर्जना गर्नुहोस्प्राप्तकर्ताले भुक्तानी अनुरोध सिर्जना गर्छन्।2अनुरोध स्क्यान गर्नुहोस्पठाउने व्यक्तिले त्यसलाई स्क्यान व">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निर्देशित लाइटनिङ भुक्तानी</a:t>
            </a:r>
            <a:endParaRPr lang="ne"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प्राप्तकर्ताले सही अनुरोध तयार गर्नुहुन्छ।</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पठाउने व्यक्तिले त्यसलाई स्क्यान वा प्रतिलिपि गर्नुहुन्छ।</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प्राप्तकर्ता, रकम, एकाइ, शुल्क र कुनै म्याद समाप्ति भए सो जाँच गर्नुहोस्।</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विवरणहरू मिलेमा मात्र स्वीकृत गर्नुहोस्।</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दुवै पक्षले आ-आफ्नो वालेटमा नतिजा जाँच गर्नुहुन्छ।</a:t>
            </a:r>
            <a:endParaRPr lang="ne" sz="2400" dirty="0"/>
          </a:p>
          <a:p>
            <a:pPr algn="l" marL="228600" indent="-228600">
              <a:lnSpc>
                <a:spcPct val="113000"/>
              </a:lnSpc>
              <a:spcBef>
                <a:spcPts val="480"/>
              </a:spcBef>
              <a:buSzPct val="100000"/>
              <a:buFont typeface="+mj-lt"/>
              <a:buAutoNum type="arabicPeriod" startAt="1"/>
            </a:pPr>
            <a:r>
              <a:rPr lang="ne" altLang="en-US" sz="2400" dirty="0">
                <a:solidFill>
                  <a:srgbClr val="25252B"/>
                </a:solidFill>
                <a:latin typeface="IBM Plex Sans" pitchFamily="34" charset="0"/>
                <a:ea typeface="IBM Plex Sans" pitchFamily="34" charset="-122"/>
                <a:cs typeface="IBM Plex Sans" pitchFamily="34" charset="-120"/>
              </a:rPr>
              <a:t>बिटक्वाइनको जिम्मा राख्ने व्यवस्था र कारोबार असफल हुने जोखिमहरूबारे व्याख्या गर्नुहोस्।</a:t>
            </a:r>
            <a:endParaRPr lang="ne"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पहिल्यै तयार गरिएको वा स्वीकृत गरिएको न्यून जोखिमको अभ्यास प्रयोग गर्नुहोस्। नतिजा योजनाभन्दा फरक भएमा रोक्नुहोस्; थप कदम चाल्नुअघि पुष्टि गर्नुहोस्।</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दैनिक जीवनमा बिटक्वाइनको प्रयोग</a:t>
            </a:r>
            <a:endParaRPr lang="ne"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कमाइ:</a:t>
            </a:r>
            <a:r>
              <a:rPr lang="ne" altLang="en-US" sz="2400" dirty="0">
                <a:solidFill>
                  <a:srgbClr val="25252B"/>
                </a:solidFill>
                <a:latin typeface="IBM Plex Sans" pitchFamily="34" charset="0"/>
                <a:ea typeface="IBM Plex Sans" pitchFamily="34" charset="-122"/>
                <a:cs typeface="IBM Plex Sans" pitchFamily="34" charset="-120"/>
              </a:rPr>
              <a:t> मूल्य निर्धारण, समयको छनोट, मूल्यको उतारचढाव, अभिलेख र सुरक्षित भण्डारण</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बचत:</a:t>
            </a:r>
            <a:r>
              <a:rPr lang="ne" altLang="en-US" sz="2400" dirty="0">
                <a:solidFill>
                  <a:srgbClr val="25252B"/>
                </a:solidFill>
                <a:latin typeface="IBM Plex Sans" pitchFamily="34" charset="0"/>
                <a:ea typeface="IBM Plex Sans" pitchFamily="34" charset="-122"/>
                <a:cs typeface="IBM Plex Sans" pitchFamily="34" charset="-120"/>
              </a:rPr>
              <a:t> भविष्यमा प्रयोग; मूल्य तीव्र रूपमा घट्न सक्छ</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प्राप्त गर्ने र पठाउने:</a:t>
            </a:r>
            <a:r>
              <a:rPr lang="ne" altLang="en-US" sz="2400" dirty="0">
                <a:solidFill>
                  <a:srgbClr val="25252B"/>
                </a:solidFill>
                <a:latin typeface="IBM Plex Sans" pitchFamily="34" charset="0"/>
                <a:ea typeface="IBM Plex Sans" pitchFamily="34" charset="-122"/>
                <a:cs typeface="IBM Plex Sans" pitchFamily="34" charset="-120"/>
              </a:rPr>
              <a:t> सही भुक्तानी अनुरोध, हिसाब राफसाफ, मार्ग र शुल्क</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खर्च:</a:t>
            </a:r>
            <a:r>
              <a:rPr lang="ne" altLang="en-US" sz="2400" dirty="0">
                <a:solidFill>
                  <a:srgbClr val="25252B"/>
                </a:solidFill>
                <a:latin typeface="IBM Plex Sans" pitchFamily="34" charset="0"/>
                <a:ea typeface="IBM Plex Sans" pitchFamily="34" charset="-122"/>
                <a:cs typeface="IBM Plex Sans" pitchFamily="34" charset="-120"/>
              </a:rPr>
              <a:t> विनिमय दर, व्यापारीको नीति र करसम्बन्धी प्रभाव</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मूल्य निर्धारण र लेखाङ्कन:</a:t>
            </a:r>
            <a:r>
              <a:rPr lang="ne" altLang="en-US" sz="2400" dirty="0">
                <a:solidFill>
                  <a:srgbClr val="25252B"/>
                </a:solidFill>
                <a:latin typeface="IBM Plex Sans" pitchFamily="34" charset="0"/>
                <a:ea typeface="IBM Plex Sans" pitchFamily="34" charset="-122"/>
                <a:cs typeface="IBM Plex Sans" pitchFamily="34" charset="-120"/>
              </a:rPr>
              <a:t> BTC/स्याट्स; फियाट मुद्रामा अभिलेख अझै आवश्यक पर्न सक्छ</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दान:</a:t>
            </a:r>
            <a:r>
              <a:rPr lang="ne" altLang="en-US" sz="2400" dirty="0">
                <a:solidFill>
                  <a:srgbClr val="25252B"/>
                </a:solidFill>
                <a:latin typeface="IBM Plex Sans" pitchFamily="34" charset="0"/>
                <a:ea typeface="IBM Plex Sans" pitchFamily="34" charset="-122"/>
                <a:cs typeface="IBM Plex Sans" pitchFamily="34" charset="-120"/>
              </a:rPr>
              <a:t> वास्तविक प्राप्तकर्ताको अनुरोध प्रमाणित गर्नुहोस्</a:t>
            </a:r>
            <a:endParaRPr lang="ne"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कुन समस्याको समाधान गरिन्छ? के यहाँ उपलब्ध विकल्पभन्दा बिटक्वाइन राम्रो छ? के नयाँ जोखिम वा जिम्मेवारी देखा पर्छ?</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स्थानीय रूपमा खर्च गर्ने र प्राप्त गर्ने</a:t>
            </a:r>
            <a:endParaRPr lang="ne"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algn="l" indent="0" marL="0">
              <a:lnSpc>
                <a:spcPct val="113000"/>
              </a:lnSpc>
              <a:buNone/>
            </a:pPr>
            <a:r>
              <a:rPr lang="ne" altLang="en-US" sz="2210" b="1" dirty="0">
                <a:solidFill>
                  <a:srgbClr val="25252B"/>
                </a:solidFill>
                <a:latin typeface="IBM Plex Sans" pitchFamily="34" charset="0"/>
                <a:ea typeface="IBM Plex Sans" pitchFamily="34" charset="-122"/>
                <a:cs typeface="IBM Plex Sans" pitchFamily="34" charset="-120"/>
              </a:rPr>
              <a:t>एउटा सानो खरिद</a:t>
            </a:r>
            <a:endParaRPr lang="ne" sz="2210" dirty="0"/>
          </a:p>
        </p:txBody>
      </p:sp>
      <p:sp>
        <p:nvSpPr>
          <p:cNvPr id="6" name="Text 3"/>
          <p:cNvSpPr/>
          <p:nvPr/>
        </p:nvSpPr>
        <p:spPr>
          <a:xfrm>
            <a:off x="1017179" y="2038380"/>
            <a:ext cx="5956493" cy="2004273"/>
          </a:xfrm>
          <a:prstGeom prst="rect">
            <a:avLst/>
          </a:prstGeom>
          <a:noFill/>
          <a:ln/>
        </p:spPr>
        <p:txBody>
          <a:bodyPr wrap="square" lIns="0" tIns="0" rIns="0" bIns="0" rtlCol="0" anchor="t"/>
          <a:lstStyle/>
          <a:p>
            <a:pPr algn="l" marL="210820" indent="-210820">
              <a:lnSpc>
                <a:spcPct val="113000"/>
              </a:lnSpc>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सानो, छिटो भुक्तानीका लागि कुन माध्यम उपयुक्त हुन्छ?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अनुरोध कसले गर्छ; रकम र एकाइ कसले जाँच्छ?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“पठाइएको” र “प्राप्त भएको” विवरण मेल खाएनन् भने के हुन्छ?</a:t>
            </a:r>
            <a:endParaRPr lang="ne" sz="2210" dirty="0"/>
          </a:p>
        </p:txBody>
      </p:sp>
      <p:sp>
        <p:nvSpPr>
          <p:cNvPr id="7" name="Text 4"/>
          <p:cNvSpPr/>
          <p:nvPr/>
        </p:nvSpPr>
        <p:spPr>
          <a:xfrm>
            <a:off x="666780" y="4350990"/>
            <a:ext cx="11144250" cy="378470"/>
          </a:xfrm>
          <a:prstGeom prst="rect">
            <a:avLst/>
          </a:prstGeom>
          <a:noFill/>
          <a:ln/>
        </p:spPr>
        <p:txBody>
          <a:bodyPr wrap="square" lIns="0" tIns="0" rIns="0" bIns="0" rtlCol="0" anchor="t"/>
          <a:lstStyle/>
          <a:p>
            <a:pPr algn="l" indent="0" marL="0">
              <a:lnSpc>
                <a:spcPct val="113000"/>
              </a:lnSpc>
              <a:buNone/>
            </a:pPr>
            <a:r>
              <a:rPr lang="ne" altLang="en-US" sz="2210" b="1" dirty="0">
                <a:solidFill>
                  <a:srgbClr val="25252B"/>
                </a:solidFill>
                <a:latin typeface="IBM Plex Sans" pitchFamily="34" charset="0"/>
                <a:ea typeface="IBM Plex Sans" pitchFamily="34" charset="-122"/>
                <a:cs typeface="IBM Plex Sans" pitchFamily="34" charset="-120"/>
              </a:rPr>
              <a:t>कामको भुक्तानी</a:t>
            </a:r>
            <a:endParaRPr lang="ne" sz="2210" dirty="0"/>
          </a:p>
        </p:txBody>
      </p:sp>
      <p:sp>
        <p:nvSpPr>
          <p:cNvPr id="8" name="Text 5"/>
          <p:cNvSpPr/>
          <p:nvPr/>
        </p:nvSpPr>
        <p:spPr>
          <a:xfrm>
            <a:off x="1017179" y="4953762"/>
            <a:ext cx="5956493" cy="1191372"/>
          </a:xfrm>
          <a:prstGeom prst="rect">
            <a:avLst/>
          </a:prstGeom>
          <a:noFill/>
          <a:ln/>
        </p:spPr>
        <p:txBody>
          <a:bodyPr wrap="square" lIns="0" tIns="0" rIns="0" bIns="0" rtlCol="0" anchor="t"/>
          <a:lstStyle/>
          <a:p>
            <a:pPr algn="l" marL="210820" indent="-210820">
              <a:lnSpc>
                <a:spcPct val="113000"/>
              </a:lnSpc>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मूल्यको एकाइ, विनिमय दर निर्धारण गर्ने समय, शुल्क कसले तिर्छ?</a:t>
            </a:r>
            <a:endParaRPr lang="ne" sz="2210" dirty="0"/>
          </a:p>
          <a:p>
            <a:pPr algn="l" marL="210820" indent="-210820">
              <a:lnSpc>
                <a:spcPct val="113000"/>
              </a:lnSpc>
              <a:spcBef>
                <a:spcPts val="440"/>
              </a:spcBef>
              <a:buSzPct val="100000"/>
              <a:buChar char="•"/>
            </a:pPr>
            <a:r>
              <a:rPr lang="ne" altLang="en-US" sz="2210" dirty="0">
                <a:solidFill>
                  <a:srgbClr val="25252B"/>
                </a:solidFill>
                <a:latin typeface="IBM Plex Sans" pitchFamily="34" charset="0"/>
                <a:ea typeface="IBM Plex Sans" pitchFamily="34" charset="-122"/>
                <a:cs typeface="IBM Plex Sans" pitchFamily="34" charset="-120"/>
              </a:rPr>
              <a:t>अभिरक्षा, अभिलेख, सुरक्षित व्यवस्थापन?</a:t>
            </a:r>
            <a:endParaRPr lang="ne"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ग्राहकले अर्डर गर्छन्ग्राहकले कफी माग्छन्। सेवाकर्मीले बिल दिन्छन्सेवाकर्मीले भुक्तानी अनुरोध तयार गर्छन्। ग्राहकले भुक्तानी गर्छन्ग्राहकले बिटकोइनमा भुक्तानी गर्छन्। सेवाकर्मीले कफी दिन्छन्ग्राहकले क">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स्थानीय रकम स्थानान्तरण, रकम फिर्ता र दान</a:t>
            </a:r>
            <a:endParaRPr lang="ne"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पारिवारिक रकम स्थानान्तरण:</a:t>
            </a:r>
            <a:r>
              <a:rPr lang="ne" altLang="en-US" sz="2400" dirty="0">
                <a:solidFill>
                  <a:srgbClr val="25252B"/>
                </a:solidFill>
                <a:latin typeface="IBM Plex Sans" pitchFamily="34" charset="0"/>
                <a:ea typeface="IBM Plex Sans" pitchFamily="34" charset="-122"/>
                <a:cs typeface="IBM Plex Sans" pitchFamily="34" charset="-120"/>
              </a:rPr>
              <a:t> सम्पूर्ण मार्ग, कुल लागत, ढिलाइ, रकमको जिम्मा र प्राप्तकर्ताको चाहना तुलना गर्नुहोस्</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रकम फिर्ता:</a:t>
            </a:r>
            <a:r>
              <a:rPr lang="ne" altLang="en-US" sz="2400" dirty="0">
                <a:solidFill>
                  <a:srgbClr val="25252B"/>
                </a:solidFill>
                <a:latin typeface="IBM Plex Sans" pitchFamily="34" charset="0"/>
                <a:ea typeface="IBM Plex Sans" pitchFamily="34" charset="-122"/>
                <a:cs typeface="IBM Plex Sans" pitchFamily="34" charset="-120"/>
              </a:rPr>
              <a:t> ग्राहकको अनुरोध प्रमाणित गर्नुहोस्; रकम फिर्ताका लागि नयाँ ठेगाना प्रयोग गर्नुहोस्; शुल्क र अभिलेखबारे सहमति गर्नुहोस्</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सामुदायिक दान:</a:t>
            </a:r>
            <a:r>
              <a:rPr lang="ne" altLang="en-US" sz="2400" dirty="0">
                <a:solidFill>
                  <a:srgbClr val="25252B"/>
                </a:solidFill>
                <a:latin typeface="IBM Plex Sans" pitchFamily="34" charset="0"/>
                <a:ea typeface="IBM Plex Sans" pitchFamily="34" charset="-122"/>
                <a:cs typeface="IBM Plex Sans" pitchFamily="34" charset="-120"/>
              </a:rPr>
              <a:t> अनुरोध प्रमाणित गर्नुहोस्; साँचो/ब्याकअपको नियन्त्रण कससँग छ र भुक्तानीको मार्ग के हो पहिचान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पारदर्शिता र दाताको गोपनीयताबीच सन्तुलन कायम गर्नुहोस्; आवश्यक अभिलेख जाँच गर्नुहोस्</a:t>
            </a:r>
            <a:endParaRPr lang="n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स्थानीय अन-र्‍याम्प र अफ-र्‍याम्पका मार्गहरू</a:t>
            </a:r>
            <a:endParaRPr lang="ne"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बिटक्वाइनमा प्रवेश:</a:t>
            </a:r>
            <a:r>
              <a:rPr lang="ne" altLang="en-US" sz="2300" dirty="0">
                <a:solidFill>
                  <a:srgbClr val="25252B"/>
                </a:solidFill>
                <a:latin typeface="IBM Plex Sans" pitchFamily="34" charset="0"/>
                <a:ea typeface="IBM Plex Sans" pitchFamily="34" charset="-122"/>
                <a:cs typeface="IBM Plex Sans" pitchFamily="34" charset="-120"/>
              </a:rPr>
              <a:t> स्थानीय मुद्रा, काम वा सम्पत्ति → बिटक्वाइन</a:t>
            </a:r>
            <a:endParaRPr lang="ne" sz="2300" dirty="0"/>
          </a:p>
          <a:p>
            <a:pPr algn="l" marL="219710" indent="-219710">
              <a:lnSpc>
                <a:spcPct val="113000"/>
              </a:lnSpc>
              <a:spcBef>
                <a:spcPts val="460"/>
              </a:spcBef>
              <a:buSzPct val="100000"/>
              <a:buChar char="•"/>
            </a:pPr>
            <a:r>
              <a:rPr lang="ne" altLang="en-US" sz="2300" b="1" dirty="0">
                <a:solidFill>
                  <a:srgbClr val="422C70"/>
                </a:solidFill>
                <a:latin typeface="IBM Plex Sans" pitchFamily="34" charset="0"/>
                <a:ea typeface="IBM Plex Sans" pitchFamily="34" charset="-122"/>
                <a:cs typeface="IBM Plex Sans" pitchFamily="34" charset="-120"/>
              </a:rPr>
              <a:t>बिटक्वाइनबाट निकास:</a:t>
            </a:r>
            <a:r>
              <a:rPr lang="ne" altLang="en-US" sz="2300" dirty="0">
                <a:solidFill>
                  <a:srgbClr val="25252B"/>
                </a:solidFill>
                <a:latin typeface="IBM Plex Sans" pitchFamily="34" charset="0"/>
                <a:ea typeface="IBM Plex Sans" pitchFamily="34" charset="-122"/>
                <a:cs typeface="IBM Plex Sans" pitchFamily="34" charset="-120"/>
              </a:rPr>
              <a:t> बिटक्वाइन → स्थानीय मुद्रा, वस्तु वा सेवा</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दुई स्थानीय माध्यमलाई बिटक्वाइन प्रयोग नगर्ने विद्यमान विकल्पसँग तुलना गर्नुहोस्</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प्राप्त कुल रकम, समय, अभिरक्षा, गोपनीयता, कारोबार उल्टिने जोखिम र विफलता हुन सक्ने बिन्दुहरू</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तपाईंको नियन्त्रणमा रहेका कुञ्जीहरूमा रकम झिक्न मिल्छ कि मिल्दैन जाँच गर्नुहोस्; आन्तरिक मौज्दात केवल दाबीका रूपमा रहन सक्छ</a:t>
            </a:r>
            <a:endParaRPr lang="ne"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प्रत्यक्ष भेटेर साटासाट गर्दा उपयुक्त सार्वजनिक स्थान प्रयोग गर्नुहोस्, अनावश्यक नगद नबोक्नुहोस्, उचित अवस्थामा विश्वासिलो व्यक्तिलाई साथमा ल्याउनुहोस्, त्यहाँबाट निस्कनुअघि भुक्तानी भएको पुष्टि गर्नुहोस् र स्थानीय कानुन पालना गर्नुहोस्। आफूसँग भएको रकम वा त्यसको भण्डारणसम्बन्धी विवरण नखुलाउनुहोस्।</a:t>
            </a:r>
            <a:endParaRPr lang="ne"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KYC र KYC-विहीन विकल्पहरूका लाभ–हानि</a:t>
            </a:r>
            <a:endParaRPr lang="ne"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KYC:</a:t>
            </a:r>
            <a:r>
              <a:rPr lang="ne" altLang="en-US" sz="2400" dirty="0">
                <a:solidFill>
                  <a:srgbClr val="25252B"/>
                </a:solidFill>
                <a:latin typeface="IBM Plex Sans" pitchFamily="34" charset="0"/>
                <a:ea typeface="IBM Plex Sans" pitchFamily="34" charset="-122"/>
                <a:cs typeface="IBM Plex Sans" pitchFamily="34" charset="-120"/>
              </a:rPr>
              <a:t> पहिचान जाँच; बैंकिङ पहुँच, सीमा, अनुपालन वा पुनःप्राप्तिसम्बन्धी सम्भावित लाभहरू</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डेटासम्बन्धी जोखिम:</a:t>
            </a:r>
            <a:r>
              <a:rPr lang="ne" altLang="en-US" sz="2400" dirty="0">
                <a:solidFill>
                  <a:srgbClr val="25252B"/>
                </a:solidFill>
                <a:latin typeface="IBM Plex Sans" pitchFamily="34" charset="0"/>
                <a:ea typeface="IBM Plex Sans" pitchFamily="34" charset="-122"/>
                <a:cs typeface="IBM Plex Sans" pitchFamily="34" charset="-120"/>
              </a:rPr>
              <a:t> पहिचान र भुक्तानीबीच दीर्घकालीन सम्बन्ध, डेटा चुहावट, दुरुपयोग वा प्रतिबन्धहरू</a:t>
            </a:r>
            <a:endParaRPr lang="ne" sz="2400" dirty="0"/>
          </a:p>
          <a:p>
            <a:pPr algn="l" marL="228600" indent="-228600">
              <a:lnSpc>
                <a:spcPct val="113000"/>
              </a:lnSpc>
              <a:spcBef>
                <a:spcPts val="480"/>
              </a:spcBef>
              <a:buSzPct val="100000"/>
              <a:buChar char="•"/>
            </a:pPr>
            <a:r>
              <a:rPr lang="ne" altLang="en-US" sz="2400" b="1" dirty="0">
                <a:solidFill>
                  <a:srgbClr val="422C70"/>
                </a:solidFill>
                <a:latin typeface="IBM Plex Sans" pitchFamily="34" charset="0"/>
                <a:ea typeface="IBM Plex Sans" pitchFamily="34" charset="-122"/>
                <a:cs typeface="IBM Plex Sans" pitchFamily="34" charset="-120"/>
              </a:rPr>
              <a:t>KYC बिना:</a:t>
            </a:r>
            <a:r>
              <a:rPr lang="ne" altLang="en-US" sz="2400" dirty="0">
                <a:solidFill>
                  <a:srgbClr val="25252B"/>
                </a:solidFill>
                <a:latin typeface="IBM Plex Sans" pitchFamily="34" charset="0"/>
                <a:ea typeface="IBM Plex Sans" pitchFamily="34" charset="-122"/>
                <a:cs typeface="IBM Plex Sans" pitchFamily="34" charset="-120"/>
              </a:rPr>
              <a:t> पहिचानसम्बन्धी जानकारीको सङ्कलन सम्भवतः कम हुने</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सम्भावित उच्च मूल्य, कम तरलता, कम सहयोग, ठगी वा कानुनी प्रतिबन्धहरू</a:t>
            </a:r>
            <a:endParaRPr lang="ne"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यीमध्ये कुनै पनि नामले जनाइएको विकल्प स्वतः उत्तम हुँदैन। गोपनीयताको खोजीमा स्थानीय कानुन नतोड्नुहोस् वा शारीरिक जोखिममा नपर्नुहोस्; अस्पष्टता भएमा योग्य स्थानीय विशेषज्ञबाट अद्यावधिक मार्गदर्शन लिनुहोस्।</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चक्रीय अर्थतन्त्रहरू</a:t>
            </a:r>
            <a:endParaRPr lang="ne"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बिटकोइन चक्रीय अर्थतन्त्रले समुदायभित्र स्वेच्छाले बिटकोइन कमाउने, खर्च गर्ने, बचत गर्ने र साटासाट गर्ने मानिसहरूलाई जोड्छ।</a:t>
            </a:r>
            <a:endParaRPr lang="ne"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श्रमिकहरू → ग्राहकहरू → व्यापारीहरू → आपूर्तिकर्ताहरू</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मूल्य कहाँ प्रवाहित हुन्छ वा फियाट मुद्रामा रूपान्तरण हुन्छ?</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शिक्षा र प्राविधिक सहयोग कसले प्रदान गर्छ?</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नेटवर्क सम्पर्क टुटेमा के हुन्छ?</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बिटकोइनको सुरक्षित भण्डारण र मूल्यसम्बन्धी जोखिम कसले वहन गर्छ?</a:t>
            </a:r>
            <a:endParaRPr lang="ne"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ne" altLang="en-US" sz="2300" dirty="0">
                <a:solidFill>
                  <a:srgbClr val="25252B"/>
                </a:solidFill>
                <a:latin typeface="IBM Plex Sans" pitchFamily="34" charset="0"/>
                <a:ea typeface="IBM Plex Sans" pitchFamily="34" charset="-122"/>
                <a:cs typeface="IBM Plex Sans" pitchFamily="34" charset="-120"/>
              </a:rPr>
              <a:t>प्रयोगकर्ताको सङ्ख्याले मात्र उपयोगिता प्रमाणित गर्दैन। कमजोर माग, उपकरण, शिक्षा वा सुरक्षाले यो चक्र तोड्न सक्छ; निःशुल्क वितरण वा हरेक भुक्तानी प्रशोधन गर्ने एकै आयोजकमाथिको निर्भरताबाट जोगिनुहोस्।</a:t>
            </a:r>
            <a:endParaRPr lang="n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ग्राहकग्राहकले सामानका लागि व्यापारीलाई बिटकोइनमा भुक्तानी गर्छन्। व्यापारीव्यापारीले सेवाका लागि सेवा प्रदायकलाई बिटकोइनमा भुक्तानी गर्छन्।सेवा प्रदायकसेवा प्रदायकले कामदारको समयका लागि उनलाई बिटकोइन">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व्यापारी वा समुदायका प्रयोगका उदाहरणहरू</a:t>
            </a:r>
            <a:endParaRPr lang="n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मूल्य निर्धारणको एकाइ र भुक्तानी विधि</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कुञ्जीको नियन्त्रण, कर्मचारीको पहुँच, उपकरणको सुरक्षा, र ब्याकअपहरू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पुष्टि, रसिदहरू, रकम फिर्ता, र गल्तीहरू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रूपान्तरण, अभिलेखहरू, करहरू, र सहयोग</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वालेट वा नेटवर्कले काम नगरेको अवस्थाका लागि योजना बनाउनुहोस्</a:t>
            </a:r>
            <a:endParaRPr lang="ne"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साझा कोष राख्ने एक आयोजक अभिरक्षक हुन् र उनीमाथि विश्वास गर्नुपर्ने हुन्छ। साझा कोषका लागि पारदर्शी नियमहरू, अभिलेखहरू, पहुँच नियन्त्रणहरू, र आवश्यकताअनुसार कानुनी समीक्षा चाहिन्छ।</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स्थानीय स्रोत नक्साहरू र समुदायको खोजी</a:t>
            </a:r>
            <a:endParaRPr lang="ne" sz="3000" dirty="0"/>
          </a:p>
        </p:txBody>
      </p:sp>
      <p:pic>
        <p:nvPicPr>
          <p:cNvPr id="4" name="Image 0" descr="QR code">    </p:cNvPr>
          <p:cNvPicPr>
            <a:picLocks noChangeAspect="1"/>
          </p:cNvPicPr>
          <p:nvPr/>
        </p:nvPicPr>
        <p:blipFill>
          <a:blip r:embed="rId1"/>
          <a:stretch>
            <a:fillRect/>
          </a:stretch>
        </p:blipFill>
        <p:spPr>
          <a:xfrm>
            <a:off x="9429750" y="1295430"/>
            <a:ext cx="2095530" cy="4311396"/>
          </a:xfrm>
          <a:prstGeom prst="rect">
            <a:avLst/>
          </a:prstGeom>
        </p:spPr>
      </p:pic>
      <p:sp>
        <p:nvSpPr>
          <p:cNvPr id="5" name="Text 2"/>
          <p:cNvSpPr/>
          <p:nvPr/>
        </p:nvSpPr>
        <p:spPr>
          <a:xfrm>
            <a:off x="1047720" y="1386779"/>
            <a:ext cx="8483620" cy="2239457"/>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व्यापारी, शिक्षाकर्मी, भेटघाट कार्यक्रम र सामुदायिक स्रोत सामग्री खोज्नुहोस्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मिति जाँच्नुहोस्; स्वतन्त्र रूपमा पुष्टि गर्नुहोस्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भुक्तानी गर्न वा सहभागी हुन वैकल्पिक उपाय लिएर आउनुहोस्</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समुदायको सदस्यता विश्वसनीयताको प्रमाण होइन</a:t>
            </a:r>
            <a:endParaRPr lang="ne" sz="2400" dirty="0"/>
          </a:p>
        </p:txBody>
      </p:sp>
      <p:sp>
        <p:nvSpPr>
          <p:cNvPr id="6" name="Text 3"/>
          <p:cNvSpPr/>
          <p:nvPr/>
        </p:nvSpPr>
        <p:spPr>
          <a:xfrm>
            <a:off x="666780" y="3961364"/>
            <a:ext cx="8901135" cy="1645463"/>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भेटघाट कार्यक्रममा वालेट पुनःप्राप्तिका शब्दहरू, मौज्दात, घरको ठेगाना वा सुरक्षा व्यवस्थाबारे कहिल्यै खुलासा नगर्नुहोस्। लगानी व्यवस्थापन, निजी रूपमा साटासाट गर्ने प्रस्ताव, तत्काल मद्दत र सुनिश्चित प्रतिफलका विषयमा सावधान रहनुहोस्।</a:t>
            </a:r>
            <a:endParaRPr lang="n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पुनरावलोकन: यसलाई आफ्नो समुदायसँग जोड्नुहोस्</a:t>
            </a:r>
            <a:endParaRPr lang="n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ne" altLang="en-US" sz="2400" dirty="0">
                <a:solidFill>
                  <a:srgbClr val="25252B"/>
                </a:solidFill>
                <a:latin typeface="IBM Plex Sans" pitchFamily="34" charset="0"/>
                <a:ea typeface="IBM Plex Sans" pitchFamily="34" charset="-122"/>
                <a:cs typeface="IBM Plex Sans" pitchFamily="34" charset="-120"/>
              </a:rPr>
              <a:t>व्यक्तिगत रूपमा पूरा गर्नुहोस्, त्यसपछि आफ्नो तर्क समूहसँग तुलना गर्नुहोस्।</a:t>
            </a:r>
            <a:endParaRPr lang="ne"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कुन स्थानीय आवश्यकता र मुद्राको कुन कार्य यसमा संलग्न थिए?</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तपाईंले कुन व्यावहारिक विकल्पसँग तुलना गर्नुभयो?</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अन-चेन, लाइटनिङ, वा दुवै? साँचोहरू कसको नियन्त्रणमा थिए?</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सबैभन्दा ठूलो लाभ, सबैभन्दा गम्भीर जोखिम, र सम्भावित विफलता के थिए?</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कानुन, पूर्वाधार, भाषा, वा संस्कृतिले नतिजालाई कसरी असर गरे?</a:t>
            </a:r>
            <a:endParaRPr lang="ne" sz="2400" dirty="0"/>
          </a:p>
          <a:p>
            <a:pPr algn="l" marL="228600" indent="-228600">
              <a:lnSpc>
                <a:spcPct val="113000"/>
              </a:lnSpc>
              <a:spcBef>
                <a:spcPts val="480"/>
              </a:spcBef>
              <a:buSzPct val="100000"/>
              <a:buChar char="•"/>
            </a:pPr>
            <a:r>
              <a:rPr lang="ne" altLang="en-US" sz="2400" dirty="0">
                <a:solidFill>
                  <a:srgbClr val="25252B"/>
                </a:solidFill>
                <a:latin typeface="IBM Plex Sans" pitchFamily="34" charset="0"/>
                <a:ea typeface="IBM Plex Sans" pitchFamily="34" charset="-122"/>
                <a:cs typeface="IBM Plex Sans" pitchFamily="34" charset="-120"/>
              </a:rPr>
              <a:t>यदि कुनै जिम्मेवार अर्को कदम चाल्न सकिन्छ भने, त्यसलाई कुन प्रमाणले समर्थन गर्छ?</a:t>
            </a:r>
            <a:endParaRPr lang="n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ne" altLang="en-US" sz="3000" dirty="0">
                <a:solidFill>
                  <a:srgbClr val="422C70"/>
                </a:solidFill>
                <a:latin typeface="IBM Plex Sans Medium" pitchFamily="34" charset="0"/>
                <a:ea typeface="IBM Plex Sans Medium" pitchFamily="34" charset="-122"/>
                <a:cs typeface="IBM Plex Sans Medium" pitchFamily="34" charset="-120"/>
              </a:rPr>
              <a:t>मुख्य सिकाइहरू र मनन गर्ने एक क्षण</a:t>
            </a:r>
            <a:endParaRPr lang="ne"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स्थानीय आवश्यकता र यथार्थपरक विकल्पबाट सुरु गर्नुहोस्</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अवलोकन गर्नुहोस्, सुरक्षित रूपमा अभ्यास गर्नुहोस्, त्यसपछि व्याख्या गर्नुहोस् वा प्रदर्शन गर्नुहोस्</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उपकरण, सम्पत्तिको संरक्षण र नियन्त्रण, लागत, गोपनीयता र हालका स्थानीय नियमहरू जाँच गर्नुहोस्</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भुक्तानी विधि र परिणाम पुष्टि गर्नुहोस्; असफल भएमा के गर्ने भन्ने योजना बनाउनुहोस्</a:t>
            </a:r>
            <a:endParaRPr lang="ne" sz="2300" dirty="0"/>
          </a:p>
          <a:p>
            <a:pPr algn="l" marL="219710" indent="-219710">
              <a:lnSpc>
                <a:spcPct val="113000"/>
              </a:lnSpc>
              <a:spcBef>
                <a:spcPts val="460"/>
              </a:spcBef>
              <a:buSzPct val="100000"/>
              <a:buChar char="•"/>
            </a:pPr>
            <a:r>
              <a:rPr lang="ne" altLang="en-US" sz="2300" dirty="0">
                <a:solidFill>
                  <a:srgbClr val="25252B"/>
                </a:solidFill>
                <a:latin typeface="IBM Plex Sans" pitchFamily="34" charset="0"/>
                <a:ea typeface="IBM Plex Sans" pitchFamily="34" charset="-122"/>
                <a:cs typeface="IBM Plex Sans" pitchFamily="34" charset="-120"/>
              </a:rPr>
              <a:t>उपयोगी सामुदायिक सहभागिता स्वैच्छिक हुन्छ र यसले मानिसहरूलाई सुरक्षित राख्छ</a:t>
            </a:r>
            <a:endParaRPr lang="ne" sz="2300" dirty="0"/>
          </a:p>
        </p:txBody>
      </p:sp>
      <p:sp>
        <p:nvSpPr>
          <p:cNvPr id="5" name="Shape 3"/>
          <p:cNvSpPr/>
          <p:nvPr/>
        </p:nvSpPr>
        <p:spPr>
          <a:xfrm>
            <a:off x="666780" y="4703674"/>
            <a:ext cx="10858500" cy="1579352"/>
          </a:xfrm>
          <a:prstGeom prst="rect">
            <a:avLst/>
          </a:prstGeom>
          <a:solidFill>
            <a:srgbClr val="F3F3FA"/>
          </a:solidFill>
          <a:ln/>
        </p:spPr>
      </p:sp>
      <p:sp>
        <p:nvSpPr>
          <p:cNvPr id="6" name="Shape 4"/>
          <p:cNvSpPr/>
          <p:nvPr/>
        </p:nvSpPr>
        <p:spPr>
          <a:xfrm>
            <a:off x="666780" y="4703674"/>
            <a:ext cx="57150" cy="1579352"/>
          </a:xfrm>
          <a:prstGeom prst="rect">
            <a:avLst/>
          </a:prstGeom>
          <a:solidFill>
            <a:srgbClr val="422C70"/>
          </a:solidFill>
          <a:ln/>
        </p:spPr>
      </p:sp>
      <p:sp>
        <p:nvSpPr>
          <p:cNvPr id="7" name="Text 5"/>
          <p:cNvSpPr/>
          <p:nvPr/>
        </p:nvSpPr>
        <p:spPr>
          <a:xfrm>
            <a:off x="1192103" y="4967021"/>
            <a:ext cx="10456896" cy="1052657"/>
          </a:xfrm>
          <a:prstGeom prst="rect">
            <a:avLst/>
          </a:prstGeom>
          <a:noFill/>
          <a:ln/>
        </p:spPr>
        <p:txBody>
          <a:bodyPr wrap="square" lIns="0" tIns="0" rIns="0" bIns="0" rtlCol="0" anchor="t"/>
          <a:lstStyle/>
          <a:p>
            <a:pPr algn="l" indent="0" marL="0">
              <a:lnSpc>
                <a:spcPct val="113000"/>
              </a:lnSpc>
              <a:buNone/>
            </a:pPr>
            <a:r>
              <a:rPr lang="ne" altLang="en-US" sz="2300" b="1" dirty="0">
                <a:solidFill>
                  <a:srgbClr val="422C70"/>
                </a:solidFill>
                <a:latin typeface="IBM Plex Sans" pitchFamily="34" charset="0"/>
                <a:ea typeface="IBM Plex Sans" pitchFamily="34" charset="-122"/>
                <a:cs typeface="IBM Plex Sans" pitchFamily="34" charset="-120"/>
              </a:rPr>
              <a:t>एकछिन मनन गरौँ</a:t>
            </a:r>
            <a:endParaRPr lang="ne" sz="2300" dirty="0"/>
          </a:p>
          <a:p>
            <a:pPr algn="l" indent="0" marL="0">
              <a:lnSpc>
                <a:spcPct val="113000"/>
              </a:lnSpc>
              <a:spcBef>
                <a:spcPts val="340"/>
              </a:spcBef>
              <a:buNone/>
            </a:pPr>
            <a:r>
              <a:rPr lang="ne" altLang="en-US" sz="2300" dirty="0">
                <a:solidFill>
                  <a:srgbClr val="25252B"/>
                </a:solidFill>
                <a:latin typeface="IBM Plex Sans" pitchFamily="34" charset="0"/>
                <a:ea typeface="IBM Plex Sans" pitchFamily="34" charset="-122"/>
                <a:cs typeface="IBM Plex Sans" pitchFamily="34" charset="-120"/>
              </a:rPr>
              <a:t>बिटकोइनको उपाय स्थानीय आवश्यकताका लागि उपयुक्त छ कि छैन भन्ने निर्णय गर्नुअघि तपाईं कुन प्रश्न सोध्नुहुन्छ?</a:t>
            </a:r>
            <a:endParaRPr lang="ne"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ne" altLang="en-US" sz="1200" dirty="0">
                <a:solidFill>
                  <a:srgbClr val="6C6C7D"/>
                </a:solidFill>
                <a:latin typeface="IBM Plex Sans" pitchFamily="34" charset="0"/>
                <a:ea typeface="IBM Plex Sans" pitchFamily="34" charset="-122"/>
                <a:cs typeface="IBM Plex Sans" pitchFamily="34" charset="-120"/>
              </a:rPr>
              <a:t>बिटकोइन डिप्लोमा · मोड्युल ४</a:t>
            </a:r>
            <a:endParaRPr lang="n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बिटकोइन डिप्लोमा</dc:title>
  <dc:subject>Open educational slides (Creative Commons). Adapt them freely.</dc:subject>
  <dc:creator>My First Bitcoin</dc:creator>
  <cp:lastModifiedBy>My First Bitcoin</cp:lastModifiedBy>
  <cp:revision>1</cp:revision>
  <dcterms:created xsi:type="dcterms:W3CDTF">2026-10-22T20:34:43Z</dcterms:created>
  <dcterms:modified xsi:type="dcterms:W3CDTF">2026-10-22T20:34:43Z</dcterms:modified>
</cp:coreProperties>
</file>